
<file path=[Content_Types].xml><?xml version="1.0" encoding="utf-8"?>
<Types xmlns="http://schemas.openxmlformats.org/package/2006/content-types">
  <Override PartName="/ppt/slides/slide14.xml" ContentType="application/vnd.openxmlformats-officedocument.presentationml.slide+xml"/>
  <Override PartName="/ppt/tags/tag24.xml" ContentType="application/vnd.openxmlformats-officedocument.presentationml.tags+xml"/>
  <Override PartName="/ppt/tags/tag33.xml" ContentType="application/vnd.openxmlformats-officedocument.presentationml.tags+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tags/tag16.xml" ContentType="application/vnd.openxmlformats-officedocument.presentationml.tags+xml"/>
  <Override PartName="/ppt/notesSlides/notesSlide1.xml" ContentType="application/vnd.openxmlformats-officedocument.presentationml.notesSlide+xml"/>
  <Override PartName="/ppt/slides/slide21.xml" ContentType="application/vnd.openxmlformats-officedocument.presentationml.slide+xml"/>
  <Override PartName="/ppt/slides/slide5.xml" ContentType="application/vnd.openxmlformats-officedocument.presentationml.slide+xml"/>
  <Override PartName="/ppt/tags/tag4.xml" ContentType="application/vnd.openxmlformats-officedocument.presentationml.tags+xml"/>
  <Override PartName="/ppt/slideLayouts/slideLayout5.xml" ContentType="application/vnd.openxmlformats-officedocument.presentationml.slideLayout+xml"/>
  <Override PartName="/ppt/tags/tag23.xml" ContentType="application/vnd.openxmlformats-officedocument.presentationml.tags+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tags/tag32.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Default Extension="vml" ContentType="application/vnd.openxmlformats-officedocument.vmlDrawing"/>
  <Override PartName="/ppt/slides/slide20.xml" ContentType="application/vnd.openxmlformats-officedocument.presentationml.slide+xml"/>
  <Override PartName="/ppt/tags/tag3.xml" ContentType="application/vnd.openxmlformats-officedocument.presentationml.tags+xml"/>
  <Override PartName="/ppt/slides/slide4.xml" ContentType="application/vnd.openxmlformats-officedocument.presentationml.slide+xml"/>
  <Override PartName="/ppt/slides/slide19.xml" ContentType="application/vnd.openxmlformats-officedocument.presentationml.slide+xml"/>
  <Override PartName="/ppt/tags/tag29.xml" ContentType="application/vnd.openxmlformats-officedocument.presentationml.tags+xml"/>
  <Override PartName="/ppt/slideLayouts/slideLayout4.xml" ContentType="application/vnd.openxmlformats-officedocument.presentationml.slideLayout+xml"/>
  <Override PartName="/ppt/notesSlides/notesSlide8.xml" ContentType="application/vnd.openxmlformats-officedocument.presentationml.notesSlide+xml"/>
  <Default Extension="png" ContentType="image/png"/>
  <Override PartName="/ppt/slides/slide12.xml" ContentType="application/vnd.openxmlformats-officedocument.presentationml.slide+xml"/>
  <Override PartName="/ppt/tags/tag22.xml" ContentType="application/vnd.openxmlformats-officedocument.presentationml.tags+xml"/>
  <Override PartName="/ppt/tags/tag38.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presProps.xml" ContentType="application/vnd.openxmlformats-officedocument.presentationml.presProps+xml"/>
  <Override PartName="/ppt/tags/tag14.xml" ContentType="application/vnd.openxmlformats-officedocument.presentationml.tags+xml"/>
  <Override PartName="/ppt/tags/tag9.xml" ContentType="application/vnd.openxmlformats-officedocument.presentationml.tags+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tags/tag28.xml" ContentType="application/vnd.openxmlformats-officedocument.presentationml.tags+xml"/>
  <Override PartName="/ppt/slideLayouts/slideLayout3.xml" ContentType="application/vnd.openxmlformats-officedocument.presentationml.slideLayout+xml"/>
  <Override PartName="/ppt/slides/slide11.xml" ContentType="application/vnd.openxmlformats-officedocument.presentationml.slide+xml"/>
  <Override PartName="/ppt/tags/tag21.xml" ContentType="application/vnd.openxmlformats-officedocument.presentationml.tags+xml"/>
  <Override PartName="/ppt/tags/tag37.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slides/slide9.xml" ContentType="application/vnd.openxmlformats-officedocument.presentationml.slide+xml"/>
  <Override PartName="/ppt/tags/tag8.xml" ContentType="application/vnd.openxmlformats-officedocument.presentationml.tags+xml"/>
  <Override PartName="/ppt/slideLayouts/slideLayout9.xml" ContentType="application/vnd.openxmlformats-officedocument.presentationml.slideLayout+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tags/tag27.xml" ContentType="application/vnd.openxmlformats-officedocument.presentationml.tags+xml"/>
  <Override PartName="/ppt/slides/slide10.xml" ContentType="application/vnd.openxmlformats-officedocument.presentationml.slide+xml"/>
  <Override PartName="/ppt/tags/tag20.xml" ContentType="application/vnd.openxmlformats-officedocument.presentationml.tags+xml"/>
  <Override PartName="/ppt/tags/tag36.xml" ContentType="application/vnd.openxmlformats-officedocument.presentationml.tags+xml"/>
  <Default Extension="wmf" ContentType="image/x-wmf"/>
  <Override PartName="/docProps/app.xml" ContentType="application/vnd.openxmlformats-officedocument.extended-properties+xml"/>
  <Override PartName="/ppt/tags/tag19.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slideLayouts/slideLayout12.xml" ContentType="application/vnd.openxmlformats-officedocument.presentationml.slideLayout+xml"/>
  <Override PartName="/ppt/tags/tag7.xml" ContentType="application/vnd.openxmlformats-officedocument.presentationml.tags+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tags/tag26.xml" ContentType="application/vnd.openxmlformats-officedocument.presentationml.tags+xml"/>
  <Default Extension="jpeg" ContentType="image/jpeg"/>
  <Override PartName="/ppt/viewProps.xml" ContentType="application/vnd.openxmlformats-officedocument.presentationml.viewProps+xml"/>
  <Override PartName="/ppt/tags/tag35.xml" ContentType="application/vnd.openxmlformats-officedocument.presentationml.tags+xml"/>
  <Override PartName="/ppt/embeddings/oleObject3.bin" ContentType="application/vnd.openxmlformats-officedocument.oleObject"/>
  <Override PartName="/ppt/tags/tag18.xml" ContentType="application/vnd.openxmlformats-officedocument.presentationml.tags+xml"/>
  <Override PartName="/ppt/notesSlides/notesSlide3.xml" ContentType="application/vnd.openxmlformats-officedocument.presentationml.notesSlide+xml"/>
  <Override PartName="/ppt/theme/theme2.xml" ContentType="application/vnd.openxmlformats-officedocument.theme+xml"/>
  <Override PartName="/ppt/tags/tag11.xml" ContentType="application/vnd.openxmlformats-officedocument.presentationml.tags+xml"/>
  <Override PartName="/ppt/slideLayouts/slideLayout11.xml" ContentType="application/vnd.openxmlformats-officedocument.presentationml.slideLayout+xml"/>
  <Override PartName="/ppt/slides/slide23.xml" ContentType="application/vnd.openxmlformats-officedocument.presentationml.slide+xml"/>
  <Override PartName="/ppt/tags/tag6.xml" ContentType="application/vnd.openxmlformats-officedocument.presentationml.tags+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tags/tag25.xml" ContentType="application/vnd.openxmlformats-officedocument.presentationml.tags+xml"/>
  <Override PartName="/ppt/tags/tag34.xml" ContentType="application/vnd.openxmlformats-officedocument.presentationml.tags+xml"/>
  <Override PartName="/ppt/embeddings/oleObject2.bin" ContentType="application/vnd.openxmlformats-officedocument.oleObject"/>
  <Override PartName="/ppt/tags/tag17.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tags/tag5.xml" ContentType="application/vnd.openxmlformats-officedocument.presentationml.tags+xml"/>
  <Override PartName="/ppt/slides/slide6.xml" ContentType="application/vnd.openxmlformats-officedocument.presentationml.slide+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5"/>
  </p:notesMasterIdLst>
  <p:sldIdLst>
    <p:sldId id="256" r:id="rId2"/>
    <p:sldId id="288" r:id="rId3"/>
    <p:sldId id="262" r:id="rId4"/>
    <p:sldId id="257" r:id="rId5"/>
    <p:sldId id="260" r:id="rId6"/>
    <p:sldId id="259" r:id="rId7"/>
    <p:sldId id="261" r:id="rId8"/>
    <p:sldId id="285" r:id="rId9"/>
    <p:sldId id="274" r:id="rId10"/>
    <p:sldId id="275" r:id="rId11"/>
    <p:sldId id="278" r:id="rId12"/>
    <p:sldId id="284" r:id="rId13"/>
    <p:sldId id="287" r:id="rId14"/>
    <p:sldId id="283" r:id="rId15"/>
    <p:sldId id="286" r:id="rId16"/>
    <p:sldId id="267" r:id="rId17"/>
    <p:sldId id="266" r:id="rId18"/>
    <p:sldId id="268" r:id="rId19"/>
    <p:sldId id="270" r:id="rId20"/>
    <p:sldId id="273" r:id="rId21"/>
    <p:sldId id="263" r:id="rId22"/>
    <p:sldId id="264" r:id="rId23"/>
    <p:sldId id="26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81" d="100"/>
          <a:sy n="81" d="100"/>
        </p:scale>
        <p:origin x="-88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601F3-F5EF-044C-A0A5-FBB335A7C29D}" type="datetimeFigureOut">
              <a:rPr lang="en-US" smtClean="0"/>
              <a:pPr/>
              <a:t>3/25/13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98DCEF-A30F-684E-A748-144BD72416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5F7222-1408-494C-A11D-810E0C494385}"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092990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smtClean="0"/>
              <a:t>Since we are a small facility with few simultaneous users, we have the freedom to change operating parameters as we please. For most calibrations based on broadband synchrotron radiation, it is useful to change the energy of the stored electrons, which will shift the output spectrum. That gives us a handle on higher orders.</a:t>
            </a:r>
          </a:p>
        </p:txBody>
      </p:sp>
      <p:sp>
        <p:nvSpPr>
          <p:cNvPr id="109572" name="Slide Number Placeholder 3"/>
          <p:cNvSpPr>
            <a:spLocks noGrp="1"/>
          </p:cNvSpPr>
          <p:nvPr>
            <p:ph type="sldNum" sz="quarter" idx="5"/>
          </p:nvPr>
        </p:nvSpPr>
        <p:spPr>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15126" eaLnBrk="0" hangingPunct="0">
              <a:defRPr>
                <a:solidFill>
                  <a:schemeClr val="tx1"/>
                </a:solidFill>
                <a:latin typeface="Gill Sans MT" pitchFamily="34" charset="0"/>
              </a:defRPr>
            </a:lvl1pPr>
            <a:lvl2pPr marL="735874" indent="-283028" defTabSz="915126" eaLnBrk="0" hangingPunct="0">
              <a:defRPr>
                <a:solidFill>
                  <a:schemeClr val="tx1"/>
                </a:solidFill>
                <a:latin typeface="Gill Sans MT" pitchFamily="34" charset="0"/>
              </a:defRPr>
            </a:lvl2pPr>
            <a:lvl3pPr marL="1132115" indent="-226423" defTabSz="915126" eaLnBrk="0" hangingPunct="0">
              <a:defRPr>
                <a:solidFill>
                  <a:schemeClr val="tx1"/>
                </a:solidFill>
                <a:latin typeface="Gill Sans MT" pitchFamily="34" charset="0"/>
              </a:defRPr>
            </a:lvl3pPr>
            <a:lvl4pPr marL="1584961" indent="-226423" defTabSz="915126" eaLnBrk="0" hangingPunct="0">
              <a:defRPr>
                <a:solidFill>
                  <a:schemeClr val="tx1"/>
                </a:solidFill>
                <a:latin typeface="Gill Sans MT" pitchFamily="34" charset="0"/>
              </a:defRPr>
            </a:lvl4pPr>
            <a:lvl5pPr marL="2037806" indent="-226423" defTabSz="915126" eaLnBrk="0" hangingPunct="0">
              <a:defRPr>
                <a:solidFill>
                  <a:schemeClr val="tx1"/>
                </a:solidFill>
                <a:latin typeface="Gill Sans MT" pitchFamily="34" charset="0"/>
              </a:defRPr>
            </a:lvl5pPr>
            <a:lvl6pPr marL="2490653" indent="-226423" defTabSz="915126" eaLnBrk="0" fontAlgn="base" hangingPunct="0">
              <a:spcBef>
                <a:spcPct val="0"/>
              </a:spcBef>
              <a:spcAft>
                <a:spcPct val="0"/>
              </a:spcAft>
              <a:defRPr>
                <a:solidFill>
                  <a:schemeClr val="tx1"/>
                </a:solidFill>
                <a:latin typeface="Gill Sans MT" pitchFamily="34" charset="0"/>
              </a:defRPr>
            </a:lvl6pPr>
            <a:lvl7pPr marL="2943499" indent="-226423" defTabSz="915126" eaLnBrk="0" fontAlgn="base" hangingPunct="0">
              <a:spcBef>
                <a:spcPct val="0"/>
              </a:spcBef>
              <a:spcAft>
                <a:spcPct val="0"/>
              </a:spcAft>
              <a:defRPr>
                <a:solidFill>
                  <a:schemeClr val="tx1"/>
                </a:solidFill>
                <a:latin typeface="Gill Sans MT" pitchFamily="34" charset="0"/>
              </a:defRPr>
            </a:lvl7pPr>
            <a:lvl8pPr marL="3396345" indent="-226423" defTabSz="915126" eaLnBrk="0" fontAlgn="base" hangingPunct="0">
              <a:spcBef>
                <a:spcPct val="0"/>
              </a:spcBef>
              <a:spcAft>
                <a:spcPct val="0"/>
              </a:spcAft>
              <a:defRPr>
                <a:solidFill>
                  <a:schemeClr val="tx1"/>
                </a:solidFill>
                <a:latin typeface="Gill Sans MT" pitchFamily="34" charset="0"/>
              </a:defRPr>
            </a:lvl8pPr>
            <a:lvl9pPr marL="3849190" indent="-226423" defTabSz="915126" eaLnBrk="0" fontAlgn="base" hangingPunct="0">
              <a:spcBef>
                <a:spcPct val="0"/>
              </a:spcBef>
              <a:spcAft>
                <a:spcPct val="0"/>
              </a:spcAft>
              <a:defRPr>
                <a:solidFill>
                  <a:schemeClr val="tx1"/>
                </a:solidFill>
                <a:latin typeface="Gill Sans MT" pitchFamily="34" charset="0"/>
              </a:defRPr>
            </a:lvl9pPr>
          </a:lstStyle>
          <a:p>
            <a:pPr eaLnBrk="1" hangingPunct="1">
              <a:defRPr/>
            </a:pPr>
            <a:fld id="{FA37EE3C-33DC-499D-98CD-DA6459B9DA7C}" type="slidenum">
              <a:rPr lang="en-US" smtClean="0">
                <a:latin typeface="Arial" charset="0"/>
              </a:rPr>
              <a:pPr eaLnBrk="1" hangingPunct="1">
                <a:defRPr/>
              </a:pPr>
              <a:t>9</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5F7222-1408-494C-A11D-810E0C494385}"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5887442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0A08-F063-4AFF-A238-1A5311E57DF7}" type="slidenum">
              <a:rPr lang="en-US"/>
              <a:pPr/>
              <a:t>11</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5F7222-1408-494C-A11D-810E0C494385}"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6467112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5F7222-1408-494C-A11D-810E0C494385}"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880976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5F7222-1408-494C-A11D-810E0C494385}" type="slidenum">
              <a:rPr lang="en-US" smtClean="0"/>
              <a:pPr/>
              <a:t>14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619915"/>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002502-3C5F-F746-AEDE-CA00E422D7E9}"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Master" Target="../slideMasters/slideMaster1.xml"/><Relationship Id="rId1" Type="http://schemas.openxmlformats.org/officeDocument/2006/relationships/tags" Target="../tags/tag1.xml"/><Relationship Id="rId2"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4F849D-135E-784E-8729-3B6A91C91918}" type="datetimeFigureOut">
              <a:rPr lang="en-US" smtClean="0"/>
              <a:pPr/>
              <a:t>3/25/13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5FFE-8488-834B-8C52-4EC8BAA05F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F849D-135E-784E-8729-3B6A91C91918}" type="datetimeFigureOut">
              <a:rPr lang="en-US" smtClean="0"/>
              <a:pPr/>
              <a:t>3/25/13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5FFE-8488-834B-8C52-4EC8BAA05F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F849D-135E-784E-8729-3B6A91C91918}" type="datetimeFigureOut">
              <a:rPr lang="en-US" smtClean="0"/>
              <a:pPr/>
              <a:t>3/25/13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5FFE-8488-834B-8C52-4EC8BAA05F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quarter" idx="1"/>
            <p:custDataLst>
              <p:tags r:id="rId2"/>
            </p:custDataLst>
          </p:nvPr>
        </p:nvSpPr>
        <p:spPr>
          <a:xfrm>
            <a:off x="152400" y="762000"/>
            <a:ext cx="883920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2"/>
          <p:cNvSpPr>
            <a:spLocks noGrp="1"/>
          </p:cNvSpPr>
          <p:nvPr>
            <p:ph sz="quarter" idx="10"/>
            <p:custDataLst>
              <p:tags r:id="rId3"/>
            </p:custDataLst>
          </p:nvPr>
        </p:nvSpPr>
        <p:spPr>
          <a:xfrm>
            <a:off x="152400" y="3810000"/>
            <a:ext cx="8839200" cy="2895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855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F849D-135E-784E-8729-3B6A91C91918}" type="datetimeFigureOut">
              <a:rPr lang="en-US" smtClean="0"/>
              <a:pPr/>
              <a:t>3/25/13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5FFE-8488-834B-8C52-4EC8BAA05F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4F849D-135E-784E-8729-3B6A91C91918}" type="datetimeFigureOut">
              <a:rPr lang="en-US" smtClean="0"/>
              <a:pPr/>
              <a:t>3/25/13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5FFE-8488-834B-8C52-4EC8BAA05F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4F849D-135E-784E-8729-3B6A91C91918}" type="datetimeFigureOut">
              <a:rPr lang="en-US" smtClean="0"/>
              <a:pPr/>
              <a:t>3/25/13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65FFE-8488-834B-8C52-4EC8BAA05F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4F849D-135E-784E-8729-3B6A91C91918}" type="datetimeFigureOut">
              <a:rPr lang="en-US" smtClean="0"/>
              <a:pPr/>
              <a:t>3/25/13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365FFE-8488-834B-8C52-4EC8BAA05F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4F849D-135E-784E-8729-3B6A91C91918}" type="datetimeFigureOut">
              <a:rPr lang="en-US" smtClean="0"/>
              <a:pPr/>
              <a:t>3/25/13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365FFE-8488-834B-8C52-4EC8BAA05F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F849D-135E-784E-8729-3B6A91C91918}" type="datetimeFigureOut">
              <a:rPr lang="en-US" smtClean="0"/>
              <a:pPr/>
              <a:t>3/25/13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365FFE-8488-834B-8C52-4EC8BAA05F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F849D-135E-784E-8729-3B6A91C91918}" type="datetimeFigureOut">
              <a:rPr lang="en-US" smtClean="0"/>
              <a:pPr/>
              <a:t>3/25/13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65FFE-8488-834B-8C52-4EC8BAA05F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F849D-135E-784E-8729-3B6A91C91918}" type="datetimeFigureOut">
              <a:rPr lang="en-US" smtClean="0"/>
              <a:pPr/>
              <a:t>3/25/13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65FFE-8488-834B-8C52-4EC8BAA05F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F849D-135E-784E-8729-3B6A91C91918}" type="datetimeFigureOut">
              <a:rPr lang="en-US" smtClean="0"/>
              <a:pPr/>
              <a:t>3/25/13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65FFE-8488-834B-8C52-4EC8BAA05F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tags" Target="../tags/tag15.xml"/><Relationship Id="rId5" Type="http://schemas.openxmlformats.org/officeDocument/2006/relationships/tags" Target="../tags/tag16.xml"/><Relationship Id="rId6" Type="http://schemas.openxmlformats.org/officeDocument/2006/relationships/tags" Target="../tags/tag17.xml"/><Relationship Id="rId7" Type="http://schemas.openxmlformats.org/officeDocument/2006/relationships/slideLayout" Target="../slideLayouts/slideLayout2.xml"/><Relationship Id="rId8" Type="http://schemas.openxmlformats.org/officeDocument/2006/relationships/notesSlide" Target="../notesSlides/notesSlide3.xml"/><Relationship Id="rId9"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1" Type="http://schemas.openxmlformats.org/officeDocument/2006/relationships/tags" Target="../tags/tag18.xml"/><Relationship Id="rId2"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tags" Target="../tags/tag21.xml"/><Relationship Id="rId4" Type="http://schemas.openxmlformats.org/officeDocument/2006/relationships/slideLayout" Target="../slideLayouts/slideLayout7.xml"/><Relationship Id="rId5" Type="http://schemas.openxmlformats.org/officeDocument/2006/relationships/notesSlide" Target="../notesSlides/notesSlide5.xml"/><Relationship Id="rId6"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tags" Target="../tags/tag20.xml"/></Relationships>
</file>

<file path=ppt/slides/_rels/slide13.xml.rels><?xml version="1.0" encoding="UTF-8" standalone="yes"?>
<Relationships xmlns="http://schemas.openxmlformats.org/package/2006/relationships"><Relationship Id="rId11" Type="http://schemas.openxmlformats.org/officeDocument/2006/relationships/tags" Target="../tags/tag32.xml"/><Relationship Id="rId12" Type="http://schemas.openxmlformats.org/officeDocument/2006/relationships/tags" Target="../tags/tag33.xml"/><Relationship Id="rId13" Type="http://schemas.openxmlformats.org/officeDocument/2006/relationships/tags" Target="../tags/tag34.xml"/><Relationship Id="rId14" Type="http://schemas.openxmlformats.org/officeDocument/2006/relationships/slideLayout" Target="../slideLayouts/slideLayout12.xml"/><Relationship Id="rId15" Type="http://schemas.openxmlformats.org/officeDocument/2006/relationships/notesSlide" Target="../notesSlides/notesSlide6.xml"/><Relationship Id="rId1" Type="http://schemas.openxmlformats.org/officeDocument/2006/relationships/tags" Target="../tags/tag22.xml"/><Relationship Id="rId2" Type="http://schemas.openxmlformats.org/officeDocument/2006/relationships/tags" Target="../tags/tag23.xml"/><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tags" Target="../tags/tag26.xml"/><Relationship Id="rId6" Type="http://schemas.openxmlformats.org/officeDocument/2006/relationships/tags" Target="../tags/tag27.xml"/><Relationship Id="rId7" Type="http://schemas.openxmlformats.org/officeDocument/2006/relationships/tags" Target="../tags/tag28.xml"/><Relationship Id="rId8" Type="http://schemas.openxmlformats.org/officeDocument/2006/relationships/tags" Target="../tags/tag29.xml"/><Relationship Id="rId9" Type="http://schemas.openxmlformats.org/officeDocument/2006/relationships/tags" Target="../tags/tag30.xml"/><Relationship Id="rId10" Type="http://schemas.openxmlformats.org/officeDocument/2006/relationships/tags" Target="../tags/tag31.xml"/></Relationships>
</file>

<file path=ppt/slides/_rels/slide14.xml.rels><?xml version="1.0" encoding="UTF-8" standalone="yes"?>
<Relationships xmlns="http://schemas.openxmlformats.org/package/2006/relationships"><Relationship Id="rId3" Type="http://schemas.openxmlformats.org/officeDocument/2006/relationships/tags" Target="../tags/tag37.xml"/><Relationship Id="rId4" Type="http://schemas.openxmlformats.org/officeDocument/2006/relationships/tags" Target="../tags/tag38.xml"/><Relationship Id="rId5" Type="http://schemas.openxmlformats.org/officeDocument/2006/relationships/slideLayout" Target="../slideLayouts/slideLayout12.xml"/><Relationship Id="rId6" Type="http://schemas.openxmlformats.org/officeDocument/2006/relationships/notesSlide" Target="../notesSlides/notesSlide7.xml"/><Relationship Id="rId1" Type="http://schemas.openxmlformats.org/officeDocument/2006/relationships/tags" Target="../tags/tag35.xml"/><Relationship Id="rId2" Type="http://schemas.openxmlformats.org/officeDocument/2006/relationships/tags" Target="../tags/tag3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tags" Target="../tags/tag8.xml"/><Relationship Id="rId6" Type="http://schemas.openxmlformats.org/officeDocument/2006/relationships/tags" Target="../tags/tag9.xml"/><Relationship Id="rId7" Type="http://schemas.openxmlformats.org/officeDocument/2006/relationships/slideLayout" Target="../slideLayouts/slideLayout2.xml"/><Relationship Id="rId8" Type="http://schemas.openxmlformats.org/officeDocument/2006/relationships/notesSlide" Target="../notesSlides/notesSlide1.xml"/><Relationship Id="rId9" Type="http://schemas.openxmlformats.org/officeDocument/2006/relationships/image" Target="../media/image1.jpeg"/><Relationship Id="rId1" Type="http://schemas.openxmlformats.org/officeDocument/2006/relationships/tags" Target="../tags/tag4.xml"/><Relationship Id="rId2"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tags" Target="../tags/tag12.xml"/><Relationship Id="rId5" Type="http://schemas.openxmlformats.org/officeDocument/2006/relationships/slideLayout" Target="../slideLayouts/slideLayout2.xml"/><Relationship Id="rId6" Type="http://schemas.openxmlformats.org/officeDocument/2006/relationships/notesSlide" Target="../notesSlides/notesSlide2.xml"/><Relationship Id="rId7"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NIST Calibrations at X-Ray and Ultraviolet Wavelengths</a:t>
            </a:r>
            <a:endParaRPr lang="en-US" dirty="0"/>
          </a:p>
        </p:txBody>
      </p:sp>
      <p:sp>
        <p:nvSpPr>
          <p:cNvPr id="3" name="Subtitle 2"/>
          <p:cNvSpPr>
            <a:spLocks noGrp="1"/>
          </p:cNvSpPr>
          <p:nvPr>
            <p:ph type="subTitle" idx="1"/>
          </p:nvPr>
        </p:nvSpPr>
        <p:spPr>
          <a:xfrm>
            <a:off x="1371600" y="4450680"/>
            <a:ext cx="6400800" cy="1752600"/>
          </a:xfrm>
        </p:spPr>
        <p:txBody>
          <a:bodyPr/>
          <a:lstStyle/>
          <a:p>
            <a:r>
              <a:rPr lang="en-US" dirty="0" smtClean="0"/>
              <a:t>Claire Cramer</a:t>
            </a:r>
          </a:p>
          <a:p>
            <a:r>
              <a:rPr lang="en-US" dirty="0" smtClean="0"/>
              <a:t>IACHEC Meeting</a:t>
            </a:r>
          </a:p>
          <a:p>
            <a:r>
              <a:rPr lang="en-US" dirty="0" smtClean="0"/>
              <a:t>25 March, 2013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1"/>
            <a:ext cx="10058400" cy="7772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3"/>
            </p:custDataLst>
          </p:nvPr>
        </p:nvSpPr>
        <p:spPr/>
        <p:txBody>
          <a:bodyPr>
            <a:normAutofit fontScale="90000"/>
          </a:bodyPr>
          <a:lstStyle/>
          <a:p>
            <a:r>
              <a:rPr lang="en-US" dirty="0" smtClean="0"/>
              <a:t>Combined Relative Standard Uncertainty</a:t>
            </a:r>
            <a:endParaRPr lang="en-US" dirty="0"/>
          </a:p>
        </p:txBody>
      </p:sp>
      <p:graphicFrame>
        <p:nvGraphicFramePr>
          <p:cNvPr id="5" name="Content Placeholder 4"/>
          <p:cNvGraphicFramePr>
            <a:graphicFrameLocks noGrp="1" noChangeAspect="1"/>
          </p:cNvGraphicFramePr>
          <p:nvPr>
            <p:ph idx="1"/>
            <p:custDataLst>
              <p:tags r:id="rId4"/>
            </p:custDataLst>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0062834"/>
              </p:ext>
            </p:extLst>
          </p:nvPr>
        </p:nvGraphicFramePr>
        <p:xfrm>
          <a:off x="1410686" y="757576"/>
          <a:ext cx="8041769" cy="6158819"/>
        </p:xfrm>
        <a:graphic>
          <a:graphicData uri="http://schemas.openxmlformats.org/presentationml/2006/ole">
            <p:oleObj spid="_x0000_s34818" name="Graph" r:id="rId9" imgW="3906000" imgH="2991600" progId="">
              <p:embed/>
            </p:oleObj>
          </a:graphicData>
        </a:graphic>
      </p:graphicFrame>
      <p:sp>
        <p:nvSpPr>
          <p:cNvPr id="7" name="TextBox 6"/>
          <p:cNvSpPr txBox="1"/>
          <p:nvPr>
            <p:custDataLst>
              <p:tags r:id="rId5"/>
            </p:custDataLst>
          </p:nvPr>
        </p:nvSpPr>
        <p:spPr>
          <a:xfrm>
            <a:off x="55418" y="1524774"/>
            <a:ext cx="1712328" cy="2246769"/>
          </a:xfrm>
          <a:prstGeom prst="rect">
            <a:avLst/>
          </a:prstGeom>
          <a:noFill/>
        </p:spPr>
        <p:txBody>
          <a:bodyPr wrap="none" rtlCol="0">
            <a:spAutoFit/>
          </a:bodyPr>
          <a:lstStyle/>
          <a:p>
            <a:r>
              <a:rPr lang="en-US" sz="2000" dirty="0" smtClean="0">
                <a:solidFill>
                  <a:schemeClr val="bg1"/>
                </a:solidFill>
              </a:rPr>
              <a:t>E=380 MeV</a:t>
            </a:r>
          </a:p>
          <a:p>
            <a:r>
              <a:rPr lang="en-US" sz="2000" dirty="0" smtClean="0">
                <a:solidFill>
                  <a:srgbClr val="FF0000"/>
                </a:solidFill>
              </a:rPr>
              <a:t>B=1.5142 T</a:t>
            </a:r>
          </a:p>
          <a:p>
            <a:r>
              <a:rPr lang="en-US" sz="2000" dirty="0" smtClean="0">
                <a:solidFill>
                  <a:srgbClr val="00FF00"/>
                </a:solidFill>
                <a:sym typeface="Symbol"/>
              </a:rPr>
              <a:t></a:t>
            </a:r>
            <a:r>
              <a:rPr lang="en-US" sz="2000" baseline="-25000" dirty="0" err="1" smtClean="0">
                <a:solidFill>
                  <a:srgbClr val="00FF00"/>
                </a:solidFill>
                <a:sym typeface="Symbol"/>
              </a:rPr>
              <a:t>rf</a:t>
            </a:r>
            <a:r>
              <a:rPr lang="en-US" sz="2000" dirty="0" smtClean="0">
                <a:solidFill>
                  <a:srgbClr val="00FF00"/>
                </a:solidFill>
                <a:sym typeface="Symbol"/>
              </a:rPr>
              <a:t>=</a:t>
            </a:r>
            <a:r>
              <a:rPr lang="en-US" sz="2000" dirty="0" smtClean="0">
                <a:solidFill>
                  <a:srgbClr val="00FF00"/>
                </a:solidFill>
              </a:rPr>
              <a:t>114 MHz</a:t>
            </a:r>
          </a:p>
          <a:p>
            <a:r>
              <a:rPr lang="en-US" sz="2000" dirty="0" smtClean="0">
                <a:solidFill>
                  <a:srgbClr val="0000FF"/>
                </a:solidFill>
              </a:rPr>
              <a:t>I</a:t>
            </a:r>
            <a:r>
              <a:rPr lang="en-US" sz="2000" baseline="-25000" dirty="0" smtClean="0">
                <a:solidFill>
                  <a:srgbClr val="0000FF"/>
                </a:solidFill>
              </a:rPr>
              <a:t>B</a:t>
            </a:r>
            <a:r>
              <a:rPr lang="en-US" sz="2000" dirty="0" smtClean="0">
                <a:solidFill>
                  <a:srgbClr val="0000FF"/>
                </a:solidFill>
              </a:rPr>
              <a:t>=1 mA</a:t>
            </a:r>
          </a:p>
          <a:p>
            <a:r>
              <a:rPr lang="en-US" sz="2000" dirty="0">
                <a:solidFill>
                  <a:srgbClr val="66FFFF"/>
                </a:solidFill>
              </a:rPr>
              <a:t>d</a:t>
            </a:r>
            <a:r>
              <a:rPr lang="en-US" sz="2000" dirty="0" smtClean="0">
                <a:solidFill>
                  <a:srgbClr val="66FFFF"/>
                </a:solidFill>
              </a:rPr>
              <a:t>=10000 mm</a:t>
            </a:r>
          </a:p>
          <a:p>
            <a:r>
              <a:rPr lang="en-US" sz="2000" dirty="0" smtClean="0">
                <a:solidFill>
                  <a:srgbClr val="FF00FF"/>
                </a:solidFill>
                <a:sym typeface="Symbol"/>
              </a:rPr>
              <a:t>X=</a:t>
            </a:r>
            <a:r>
              <a:rPr lang="en-US" sz="2000" dirty="0" smtClean="0">
                <a:solidFill>
                  <a:srgbClr val="FF00FF"/>
                </a:solidFill>
              </a:rPr>
              <a:t>7.071 mm</a:t>
            </a:r>
          </a:p>
          <a:p>
            <a:r>
              <a:rPr lang="en-US" sz="2000" dirty="0">
                <a:solidFill>
                  <a:srgbClr val="FFFF00"/>
                </a:solidFill>
                <a:sym typeface="Symbol"/>
              </a:rPr>
              <a:t> </a:t>
            </a:r>
            <a:r>
              <a:rPr lang="en-US" sz="2000" dirty="0" smtClean="0">
                <a:solidFill>
                  <a:srgbClr val="FFFF00"/>
                </a:solidFill>
                <a:sym typeface="Symbol"/>
              </a:rPr>
              <a:t>Y=</a:t>
            </a:r>
            <a:r>
              <a:rPr lang="en-US" sz="2000" dirty="0" smtClean="0">
                <a:solidFill>
                  <a:srgbClr val="FFFF00"/>
                </a:solidFill>
              </a:rPr>
              <a:t>7.071 mm</a:t>
            </a:r>
            <a:endParaRPr lang="en-US" sz="2000" dirty="0">
              <a:solidFill>
                <a:srgbClr val="FFFF00"/>
              </a:solidFill>
            </a:endParaRPr>
          </a:p>
        </p:txBody>
      </p:sp>
      <p:sp>
        <p:nvSpPr>
          <p:cNvPr id="8" name="TextBox 7"/>
          <p:cNvSpPr txBox="1"/>
          <p:nvPr>
            <p:custDataLst>
              <p:tags r:id="rId6"/>
            </p:custDataLst>
          </p:nvPr>
        </p:nvSpPr>
        <p:spPr>
          <a:xfrm>
            <a:off x="17952" y="4496574"/>
            <a:ext cx="1571264" cy="1938992"/>
          </a:xfrm>
          <a:prstGeom prst="rect">
            <a:avLst/>
          </a:prstGeom>
          <a:noFill/>
        </p:spPr>
        <p:txBody>
          <a:bodyPr wrap="none" rtlCol="0">
            <a:spAutoFit/>
          </a:bodyPr>
          <a:lstStyle/>
          <a:p>
            <a:r>
              <a:rPr lang="en-US" sz="2000" dirty="0" smtClean="0">
                <a:solidFill>
                  <a:schemeClr val="bg1"/>
                </a:solidFill>
              </a:rPr>
              <a:t>E=380 MeV</a:t>
            </a:r>
          </a:p>
          <a:p>
            <a:r>
              <a:rPr lang="en-US" sz="2000" dirty="0" smtClean="0">
                <a:solidFill>
                  <a:srgbClr val="FF0000"/>
                </a:solidFill>
              </a:rPr>
              <a:t>B=1.5142 T</a:t>
            </a:r>
          </a:p>
          <a:p>
            <a:r>
              <a:rPr lang="en-US" sz="2000" dirty="0" smtClean="0">
                <a:solidFill>
                  <a:srgbClr val="00FF00"/>
                </a:solidFill>
                <a:sym typeface="Symbol"/>
              </a:rPr>
              <a:t></a:t>
            </a:r>
            <a:r>
              <a:rPr lang="en-US" sz="2000" baseline="-25000" dirty="0" err="1" smtClean="0">
                <a:solidFill>
                  <a:srgbClr val="00FF00"/>
                </a:solidFill>
                <a:sym typeface="Symbol"/>
              </a:rPr>
              <a:t>rf</a:t>
            </a:r>
            <a:r>
              <a:rPr lang="en-US" sz="2000" dirty="0" smtClean="0">
                <a:solidFill>
                  <a:srgbClr val="00FF00"/>
                </a:solidFill>
                <a:sym typeface="Symbol"/>
              </a:rPr>
              <a:t>=</a:t>
            </a:r>
            <a:r>
              <a:rPr lang="en-US" sz="2000" dirty="0" smtClean="0">
                <a:solidFill>
                  <a:srgbClr val="00FF00"/>
                </a:solidFill>
              </a:rPr>
              <a:t>114 MHz</a:t>
            </a:r>
          </a:p>
          <a:p>
            <a:r>
              <a:rPr lang="en-US" sz="2000" dirty="0" smtClean="0">
                <a:solidFill>
                  <a:srgbClr val="0000FF"/>
                </a:solidFill>
              </a:rPr>
              <a:t>I</a:t>
            </a:r>
            <a:r>
              <a:rPr lang="en-US" sz="2000" baseline="-25000" dirty="0" smtClean="0">
                <a:solidFill>
                  <a:srgbClr val="0000FF"/>
                </a:solidFill>
              </a:rPr>
              <a:t>B</a:t>
            </a:r>
            <a:r>
              <a:rPr lang="en-US" sz="2000" dirty="0" smtClean="0">
                <a:solidFill>
                  <a:srgbClr val="0000FF"/>
                </a:solidFill>
              </a:rPr>
              <a:t>=300 mA</a:t>
            </a:r>
          </a:p>
          <a:p>
            <a:r>
              <a:rPr lang="en-US" sz="2000" dirty="0" smtClean="0">
                <a:solidFill>
                  <a:srgbClr val="66FFFF"/>
                </a:solidFill>
              </a:rPr>
              <a:t>d=10538 mm</a:t>
            </a:r>
          </a:p>
          <a:p>
            <a:r>
              <a:rPr lang="en-US" sz="2000" dirty="0" smtClean="0">
                <a:solidFill>
                  <a:srgbClr val="FFFF00"/>
                </a:solidFill>
              </a:rPr>
              <a:t>R = 6.5 mm</a:t>
            </a:r>
          </a:p>
        </p:txBody>
      </p:sp>
      <p:sp>
        <p:nvSpPr>
          <p:cNvPr id="9" name="TextBox 8"/>
          <p:cNvSpPr txBox="1"/>
          <p:nvPr/>
        </p:nvSpPr>
        <p:spPr>
          <a:xfrm>
            <a:off x="189778" y="154775"/>
            <a:ext cx="6952143" cy="584776"/>
          </a:xfrm>
          <a:prstGeom prst="rect">
            <a:avLst/>
          </a:prstGeom>
          <a:noFill/>
        </p:spPr>
        <p:txBody>
          <a:bodyPr wrap="none" rtlCol="0">
            <a:spAutoFit/>
          </a:bodyPr>
          <a:lstStyle/>
          <a:p>
            <a:r>
              <a:rPr lang="en-US" sz="3200" dirty="0" smtClean="0">
                <a:solidFill>
                  <a:schemeClr val="bg1"/>
                </a:solidFill>
              </a:rPr>
              <a:t>Combined Relative Standard Uncertainty</a:t>
            </a:r>
            <a:endParaRPr lang="en-US" sz="3200" dirty="0">
              <a:solidFill>
                <a:schemeClr val="bg1"/>
              </a:solidFill>
            </a:endParaRPr>
          </a:p>
        </p:txBody>
      </p:sp>
    </p:spTree>
    <p:custDataLst>
      <p:tags r:id="rId2"/>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067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1"/>
            <a:ext cx="10058400" cy="7772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60222" name="Group 126"/>
          <p:cNvGraphicFramePr>
            <a:graphicFrameLocks noGrp="1"/>
          </p:cNvGraphicFramePr>
          <p:nvPr>
            <p:ph idx="1"/>
            <p:custDataLst>
              <p:tags r:id="rId2"/>
            </p:custDataLst>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13192254"/>
              </p:ext>
            </p:extLst>
          </p:nvPr>
        </p:nvGraphicFramePr>
        <p:xfrm>
          <a:off x="304800" y="739551"/>
          <a:ext cx="8839200" cy="5894723"/>
        </p:xfrm>
        <a:graphic>
          <a:graphicData uri="http://schemas.openxmlformats.org/drawingml/2006/table">
            <a:tbl>
              <a:tblPr/>
              <a:tblGrid>
                <a:gridCol w="457200"/>
                <a:gridCol w="2438400"/>
                <a:gridCol w="4191000"/>
                <a:gridCol w="1752600"/>
              </a:tblGrid>
              <a:tr h="3504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Gill Sans MT" pitchFamily="34" charset="0"/>
                        </a:rPr>
                        <a:t>#</a:t>
                      </a:r>
                    </a:p>
                  </a:txBody>
                  <a:tcPr horzOverflow="overflow">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Gill Sans MT" pitchFamily="34" charset="0"/>
                        </a:rPr>
                        <a:t>Wavelength range</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Gill Sans MT" pitchFamily="34" charset="0"/>
                        </a:rPr>
                        <a:t>Calibration</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Gill Sans MT" pitchFamily="34" charset="0"/>
                        </a:rPr>
                        <a:t>Accuracy</a:t>
                      </a:r>
                    </a:p>
                  </a:txBody>
                  <a:tcPr horzOverflow="overflow">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363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1a</a:t>
                      </a:r>
                    </a:p>
                  </a:txBody>
                  <a:tcPr horzOverflow="overflow">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13 nm</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Resist sensitivity (EUV)</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MT" pitchFamily="34" charset="0"/>
                      </a:endParaRPr>
                    </a:p>
                  </a:txBody>
                  <a:tcPr horzOverflow="overflow">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588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1b</a:t>
                      </a:r>
                    </a:p>
                  </a:txBody>
                  <a:tcPr horzOverflow="overflow">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5 nm – 20 nm</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bg1"/>
                          </a:solidFill>
                          <a:effectLst/>
                          <a:latin typeface="Gill Sans MT" pitchFamily="34" charset="0"/>
                        </a:rPr>
                        <a:t>Photoresist</a:t>
                      </a:r>
                      <a:r>
                        <a:rPr kumimoji="0" lang="en-US" sz="1600" b="0" i="0" u="none" strike="noStrike" cap="none" normalizeH="0" baseline="0" dirty="0" smtClean="0">
                          <a:ln>
                            <a:noFill/>
                          </a:ln>
                          <a:solidFill>
                            <a:schemeClr val="bg1"/>
                          </a:solidFill>
                          <a:effectLst/>
                          <a:latin typeface="Gill Sans MT" pitchFamily="34" charset="0"/>
                        </a:rPr>
                        <a:t> prequalification testing (EUV)</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Optics lifetime (EUV)</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MT" pitchFamily="34" charset="0"/>
                      </a:endParaRPr>
                    </a:p>
                  </a:txBody>
                  <a:tcPr horzOverflow="overflow">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363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2 </a:t>
                      </a:r>
                    </a:p>
                  </a:txBody>
                  <a:tcPr horzOverflow="overflow">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0.3 nm - 400 nm</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EUV/UV spectrometer calibrations</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&lt; 1.0 %</a:t>
                      </a:r>
                    </a:p>
                  </a:txBody>
                  <a:tcPr horzOverflow="overflow">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588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3</a:t>
                      </a:r>
                    </a:p>
                  </a:txBody>
                  <a:tcPr horzOverflow="overflow">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Gill Sans MT" pitchFamily="34" charset="0"/>
                        </a:rPr>
                        <a:t>200 nm – 400 nm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Gill Sans MT" pitchFamily="34" charset="0"/>
                        </a:rPr>
                        <a:t>200 nm – 2000 nm</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Light sources (D</a:t>
                      </a:r>
                      <a:r>
                        <a:rPr kumimoji="0" lang="en-US" sz="1600" b="0" i="0" u="none" strike="noStrike" cap="none" normalizeH="0" baseline="-25000" dirty="0" smtClean="0">
                          <a:ln>
                            <a:noFill/>
                          </a:ln>
                          <a:solidFill>
                            <a:schemeClr val="bg1"/>
                          </a:solidFill>
                          <a:effectLst/>
                          <a:latin typeface="Gill Sans MT" pitchFamily="34" charset="0"/>
                        </a:rPr>
                        <a:t>2</a:t>
                      </a:r>
                      <a:r>
                        <a:rPr kumimoji="0" lang="en-US" sz="1600" b="0" i="0" u="none" strike="noStrike" cap="none" normalizeH="0" baseline="0" dirty="0" smtClean="0">
                          <a:ln>
                            <a:noFill/>
                          </a:ln>
                          <a:solidFill>
                            <a:schemeClr val="bg1"/>
                          </a:solidFill>
                          <a:effectLst/>
                          <a:latin typeface="Gill Sans MT" pitchFamily="34" charset="0"/>
                        </a:rPr>
                        <a:t> and other UV)</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Filtered radiometers (UV, VIS, NIR)</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&lt; 1.0 %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&lt; 0.5 %</a:t>
                      </a:r>
                    </a:p>
                  </a:txBody>
                  <a:tcPr horzOverflow="overflow">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8409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Gill Sans MT" pitchFamily="34" charset="0"/>
                        </a:rPr>
                        <a:t>4</a:t>
                      </a:r>
                    </a:p>
                  </a:txBody>
                  <a:tcPr horzOverflow="overflow">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140 nm - 320 nm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(110 nm – 320 nm)</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Detector calibrations (DUV, UV)</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Detector radiation damage (DUV, UV)</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Optical properties (DUV, UV)</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Gill Sans MT" pitchFamily="34" charset="0"/>
                        </a:rPr>
                        <a:t>&lt; 0.5 % (AXUV)</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Gill Sans MT" pitchFamily="34" charset="0"/>
                        </a:rPr>
                        <a:t>&lt; 1.0 %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Gill Sans MT" pitchFamily="34" charset="0"/>
                        </a:rPr>
                        <a:t>&lt; 1.0 %</a:t>
                      </a:r>
                    </a:p>
                  </a:txBody>
                  <a:tcPr horzOverflow="overflow">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875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Gill Sans MT" pitchFamily="34" charset="0"/>
                        </a:rPr>
                        <a:t>5</a:t>
                      </a:r>
                    </a:p>
                  </a:txBody>
                  <a:tcPr horzOverflow="overflow">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MT" pitchFamily="34"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MT" pitchFamily="34"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MT" pitchFamily="34" charset="0"/>
                      </a:endParaRPr>
                    </a:p>
                  </a:txBody>
                  <a:tcPr horzOverflow="overflow">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32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6</a:t>
                      </a:r>
                    </a:p>
                  </a:txBody>
                  <a:tcPr horzOverflow="overflow">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MT" pitchFamily="34"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Beam Current Monitor</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0.2 %</a:t>
                      </a:r>
                    </a:p>
                  </a:txBody>
                  <a:tcPr horzOverflow="overflow">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8409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7</a:t>
                      </a:r>
                    </a:p>
                  </a:txBody>
                  <a:tcPr horzOverflow="overflow">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7 nm - 35 nm</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bg1"/>
                          </a:solidFill>
                          <a:effectLst/>
                          <a:latin typeface="Gill Sans MT" pitchFamily="34" charset="0"/>
                        </a:rPr>
                        <a:t>Reflectometry</a:t>
                      </a:r>
                      <a:r>
                        <a:rPr kumimoji="0" lang="en-US" sz="1600" b="0" i="0" u="none" strike="noStrike" cap="none" normalizeH="0" baseline="0" dirty="0" smtClean="0">
                          <a:ln>
                            <a:noFill/>
                          </a:ln>
                          <a:solidFill>
                            <a:schemeClr val="bg1"/>
                          </a:solidFill>
                          <a:effectLst/>
                          <a:latin typeface="Gill Sans MT" pitchFamily="34" charset="0"/>
                        </a:rPr>
                        <a:t> (EUV)</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Optical properties (EUV)</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Detector calibrations (EUV)</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&lt;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&lt;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&lt; 2 %</a:t>
                      </a:r>
                    </a:p>
                  </a:txBody>
                  <a:tcPr horzOverflow="overflow">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588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Gill Sans MT" pitchFamily="34" charset="0"/>
                        </a:rPr>
                        <a:t>8</a:t>
                      </a:r>
                    </a:p>
                  </a:txBody>
                  <a:tcPr horzOverflow="overflow">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13 nm</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Optics lifetime(EUV)</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EUV-induced surface chemistry</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MT" pitchFamily="34" charset="0"/>
                      </a:endParaRPr>
                    </a:p>
                  </a:txBody>
                  <a:tcPr horzOverflow="overflow">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504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Gill Sans MT" pitchFamily="34" charset="0"/>
                        </a:rPr>
                        <a:t>9</a:t>
                      </a:r>
                    </a:p>
                  </a:txBody>
                  <a:tcPr horzOverflow="overflow">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5 nm - 50 nm	</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Detector calibrations (EUV)</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&lt; 5 %</a:t>
                      </a:r>
                    </a:p>
                  </a:txBody>
                  <a:tcPr horzOverflow="overflow">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504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10</a:t>
                      </a:r>
                    </a:p>
                  </a:txBody>
                  <a:tcPr horzOverflow="overflow">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550 nm</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Beam imaging</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MT" pitchFamily="34" charset="0"/>
                        </a:rPr>
                        <a:t>&lt; 5 %</a:t>
                      </a:r>
                    </a:p>
                  </a:txBody>
                  <a:tcPr horzOverflow="overflow">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 name="Title 4"/>
          <p:cNvSpPr>
            <a:spLocks noGrp="1"/>
          </p:cNvSpPr>
          <p:nvPr>
            <p:ph type="title"/>
          </p:nvPr>
        </p:nvSpPr>
        <p:spPr/>
        <p:txBody>
          <a:bodyPr/>
          <a:lstStyle/>
          <a:p>
            <a:endParaRPr lang="en-US"/>
          </a:p>
        </p:txBody>
      </p:sp>
      <p:sp>
        <p:nvSpPr>
          <p:cNvPr id="7" name="TextBox 6"/>
          <p:cNvSpPr txBox="1"/>
          <p:nvPr/>
        </p:nvSpPr>
        <p:spPr>
          <a:xfrm>
            <a:off x="189778" y="154775"/>
            <a:ext cx="3264035" cy="584776"/>
          </a:xfrm>
          <a:prstGeom prst="rect">
            <a:avLst/>
          </a:prstGeom>
          <a:noFill/>
        </p:spPr>
        <p:txBody>
          <a:bodyPr wrap="none" rtlCol="0">
            <a:spAutoFit/>
          </a:bodyPr>
          <a:lstStyle/>
          <a:p>
            <a:r>
              <a:rPr lang="en-US" sz="3200" dirty="0" smtClean="0">
                <a:solidFill>
                  <a:schemeClr val="bg1"/>
                </a:solidFill>
              </a:rPr>
              <a:t>SURF III </a:t>
            </a:r>
            <a:r>
              <a:rPr lang="en-US" sz="3200" dirty="0" err="1" smtClean="0">
                <a:solidFill>
                  <a:schemeClr val="bg1"/>
                </a:solidFill>
              </a:rPr>
              <a:t>Beamlines</a:t>
            </a:r>
            <a:endParaRPr lang="en-US" sz="3200" dirty="0" smtClean="0">
              <a:solidFill>
                <a:schemeClr val="bg1"/>
              </a:solidFill>
            </a:endParaRPr>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403482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
            <a:ext cx="10058400" cy="7772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custDataLst>
              <p:tags r:id="rId3"/>
            </p:custDataLst>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82978596"/>
              </p:ext>
            </p:extLst>
          </p:nvPr>
        </p:nvGraphicFramePr>
        <p:xfrm>
          <a:off x="0" y="0"/>
          <a:ext cx="9144000" cy="6858000"/>
        </p:xfrm>
        <a:graphic>
          <a:graphicData uri="http://schemas.openxmlformats.org/presentationml/2006/ole">
            <p:oleObj spid="_x0000_s54274" name="Graph" r:id="rId6" imgW="3657600" imgH="2743200" progId="">
              <p:embed/>
            </p:oleObj>
          </a:graphicData>
        </a:graphic>
      </p:graphicFrame>
    </p:spTree>
    <p:custDataLst>
      <p:tags r:id="rId2"/>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0972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ectangle 16"/>
          <p:cNvSpPr/>
          <p:nvPr/>
        </p:nvSpPr>
        <p:spPr>
          <a:xfrm>
            <a:off x="0" y="-31361"/>
            <a:ext cx="10058400" cy="7772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
            <p:custDataLst>
              <p:tags r:id="rId2"/>
            </p:custDataLst>
          </p:nvPr>
        </p:nvSpPr>
        <p:spPr>
          <a:xfrm>
            <a:off x="152400" y="762000"/>
            <a:ext cx="8839200" cy="2895600"/>
          </a:xfrm>
        </p:spPr>
        <p:txBody>
          <a:bodyPr anchor="t" anchorCtr="0">
            <a:normAutofit/>
          </a:bodyPr>
          <a:lstStyle/>
          <a:p>
            <a:pPr marL="0" indent="0">
              <a:buNone/>
            </a:pPr>
            <a:r>
              <a:rPr lang="en-US" sz="2800" dirty="0" smtClean="0">
                <a:solidFill>
                  <a:srgbClr val="FFFFFF"/>
                </a:solidFill>
              </a:rPr>
              <a:t>Source-based: calibration of </a:t>
            </a:r>
            <a:r>
              <a:rPr lang="en-US" sz="2800" dirty="0" smtClean="0">
                <a:solidFill>
                  <a:srgbClr val="FFFFFF"/>
                </a:solidFill>
              </a:rPr>
              <a:t>standard sources, spectrometers</a:t>
            </a:r>
            <a:endParaRPr lang="en-US" sz="2800" dirty="0" smtClean="0">
              <a:solidFill>
                <a:srgbClr val="FFFFFF"/>
              </a:solidFill>
            </a:endParaRPr>
          </a:p>
          <a:p>
            <a:pPr marL="0" indent="0">
              <a:buNone/>
            </a:pPr>
            <a:r>
              <a:rPr lang="en-US" sz="2800" dirty="0" smtClean="0">
                <a:solidFill>
                  <a:srgbClr val="FFFFFF"/>
                </a:solidFill>
              </a:rPr>
              <a:t>Detector-based: calibration </a:t>
            </a:r>
            <a:r>
              <a:rPr lang="en-US" sz="2800" dirty="0">
                <a:solidFill>
                  <a:srgbClr val="FFFFFF"/>
                </a:solidFill>
              </a:rPr>
              <a:t>of detectors, </a:t>
            </a:r>
            <a:r>
              <a:rPr lang="en-US" sz="2800" dirty="0" smtClean="0">
                <a:solidFill>
                  <a:srgbClr val="FFFFFF"/>
                </a:solidFill>
              </a:rPr>
              <a:t>filter/detector packages</a:t>
            </a:r>
            <a:endParaRPr lang="en-US" sz="2800" dirty="0" smtClean="0">
              <a:solidFill>
                <a:srgbClr val="FFFFFF"/>
              </a:solidFill>
            </a:endParaRPr>
          </a:p>
        </p:txBody>
      </p:sp>
      <p:sp>
        <p:nvSpPr>
          <p:cNvPr id="5" name="Arc 4"/>
          <p:cNvSpPr/>
          <p:nvPr>
            <p:custDataLst>
              <p:tags r:id="rId3"/>
            </p:custDataLst>
          </p:nvPr>
        </p:nvSpPr>
        <p:spPr>
          <a:xfrm rot="10800000">
            <a:off x="304800" y="1828800"/>
            <a:ext cx="2286000" cy="2286000"/>
          </a:xfrm>
          <a:prstGeom prst="arc">
            <a:avLst>
              <a:gd name="adj1" fmla="val 10756231"/>
              <a:gd name="adj2" fmla="val 21593628"/>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vert="horz" rtlCol="0" anchor="ctr"/>
          <a:lstStyle/>
          <a:p>
            <a:pPr algn="ctr"/>
            <a:endParaRPr lang="en-US" dirty="0">
              <a:solidFill>
                <a:schemeClr val="bg1"/>
              </a:solidFill>
            </a:endParaRPr>
          </a:p>
        </p:txBody>
      </p:sp>
      <p:grpSp>
        <p:nvGrpSpPr>
          <p:cNvPr id="19" name="Group 18"/>
          <p:cNvGrpSpPr/>
          <p:nvPr/>
        </p:nvGrpSpPr>
        <p:grpSpPr>
          <a:xfrm>
            <a:off x="767965" y="3222301"/>
            <a:ext cx="8223635" cy="3002436"/>
            <a:chOff x="767965" y="3065501"/>
            <a:chExt cx="8223635" cy="3002436"/>
          </a:xfrm>
        </p:grpSpPr>
        <p:sp>
          <p:nvSpPr>
            <p:cNvPr id="6" name="Isosceles Triangle 5"/>
            <p:cNvSpPr/>
            <p:nvPr>
              <p:custDataLst>
                <p:tags r:id="rId4"/>
              </p:custDataLst>
            </p:nvPr>
          </p:nvSpPr>
          <p:spPr>
            <a:xfrm rot="16200000">
              <a:off x="1917699" y="3461657"/>
              <a:ext cx="457200" cy="13716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Down Arrow 6"/>
            <p:cNvSpPr/>
            <p:nvPr>
              <p:custDataLst>
                <p:tags r:id="rId5"/>
              </p:custDataLst>
            </p:nvPr>
          </p:nvSpPr>
          <p:spPr>
            <a:xfrm>
              <a:off x="8534400" y="3429000"/>
              <a:ext cx="457200" cy="2253343"/>
            </a:xfrm>
            <a:prstGeom prst="up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6"/>
              </p:custDataLst>
            </p:nvPr>
          </p:nvSpPr>
          <p:spPr>
            <a:xfrm>
              <a:off x="767965" y="3065501"/>
              <a:ext cx="1359667" cy="369332"/>
            </a:xfrm>
            <a:prstGeom prst="rect">
              <a:avLst/>
            </a:prstGeom>
          </p:spPr>
          <p:txBody>
            <a:bodyPr wrap="none">
              <a:spAutoFit/>
            </a:bodyPr>
            <a:lstStyle/>
            <a:p>
              <a:pPr algn="ctr"/>
              <a:r>
                <a:rPr lang="en-US" dirty="0">
                  <a:solidFill>
                    <a:schemeClr val="bg1"/>
                  </a:solidFill>
                </a:rPr>
                <a:t>Storage Ring</a:t>
              </a:r>
            </a:p>
          </p:txBody>
        </p:sp>
        <p:sp>
          <p:nvSpPr>
            <p:cNvPr id="10" name="Rectangle 9"/>
            <p:cNvSpPr/>
            <p:nvPr>
              <p:custDataLst>
                <p:tags r:id="rId7"/>
              </p:custDataLst>
            </p:nvPr>
          </p:nvSpPr>
          <p:spPr>
            <a:xfrm>
              <a:off x="4657724" y="3918857"/>
              <a:ext cx="2047876" cy="457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custDataLst>
                <p:tags r:id="rId8"/>
              </p:custDataLst>
            </p:nvPr>
          </p:nvSpPr>
          <p:spPr>
            <a:xfrm>
              <a:off x="6705600" y="4610100"/>
              <a:ext cx="1828800" cy="685800"/>
            </a:xfrm>
            <a:prstGeom prst="flowChartProcess">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Absolute Detector AD</a:t>
              </a:r>
              <a:endParaRPr lang="en-US" dirty="0"/>
            </a:p>
          </p:txBody>
        </p:sp>
        <p:sp>
          <p:nvSpPr>
            <p:cNvPr id="12" name="Rectangle 11"/>
            <p:cNvSpPr/>
            <p:nvPr>
              <p:custDataLst>
                <p:tags r:id="rId9"/>
              </p:custDataLst>
            </p:nvPr>
          </p:nvSpPr>
          <p:spPr>
            <a:xfrm>
              <a:off x="2819400" y="3690257"/>
              <a:ext cx="1828800" cy="914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Monochromator</a:t>
              </a:r>
              <a:endParaRPr lang="en-US" dirty="0"/>
            </a:p>
          </p:txBody>
        </p:sp>
        <p:sp>
          <p:nvSpPr>
            <p:cNvPr id="8" name="Flowchart: Process 7"/>
            <p:cNvSpPr/>
            <p:nvPr>
              <p:custDataLst>
                <p:tags r:id="rId10"/>
              </p:custDataLst>
            </p:nvPr>
          </p:nvSpPr>
          <p:spPr>
            <a:xfrm>
              <a:off x="6705600" y="3777343"/>
              <a:ext cx="1828800" cy="685800"/>
            </a:xfrm>
            <a:prstGeom prst="flowChartProcess">
              <a:avLst/>
            </a:prstGeom>
            <a:solidFill>
              <a:srgbClr val="FF8000"/>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Detector Under Test DUT</a:t>
              </a:r>
              <a:endParaRPr lang="en-US" dirty="0"/>
            </a:p>
          </p:txBody>
        </p:sp>
        <p:sp>
          <p:nvSpPr>
            <p:cNvPr id="13" name="Rectangle 12"/>
            <p:cNvSpPr/>
            <p:nvPr>
              <p:custDataLst>
                <p:tags r:id="rId11"/>
              </p:custDataLst>
            </p:nvPr>
          </p:nvSpPr>
          <p:spPr>
            <a:xfrm rot="18900000">
              <a:off x="4132202" y="4482333"/>
              <a:ext cx="1703019" cy="58090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custDataLst>
                <p:tags r:id="rId12"/>
              </p:custDataLst>
            </p:nvPr>
          </p:nvSpPr>
          <p:spPr>
            <a:xfrm rot="18900000">
              <a:off x="5539160" y="3253161"/>
              <a:ext cx="381001" cy="1600200"/>
            </a:xfrm>
            <a:prstGeom prst="flowChartProcess">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Window</a:t>
              </a:r>
              <a:endParaRPr lang="en-US" dirty="0"/>
            </a:p>
          </p:txBody>
        </p:sp>
        <p:sp>
          <p:nvSpPr>
            <p:cNvPr id="15" name="Flowchart: Process 14"/>
            <p:cNvSpPr/>
            <p:nvPr>
              <p:custDataLst>
                <p:tags r:id="rId13"/>
              </p:custDataLst>
            </p:nvPr>
          </p:nvSpPr>
          <p:spPr>
            <a:xfrm rot="18900000">
              <a:off x="3480515" y="5382137"/>
              <a:ext cx="1066800" cy="685800"/>
            </a:xfrm>
            <a:prstGeom prst="flowChartProcess">
              <a:avLst/>
            </a:prstGeom>
            <a:solidFill>
              <a:srgbClr val="FF8000"/>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MonitorDetector</a:t>
              </a:r>
              <a:endParaRPr lang="en-US" dirty="0"/>
            </a:p>
          </p:txBody>
        </p:sp>
      </p:grpSp>
      <p:sp>
        <p:nvSpPr>
          <p:cNvPr id="18" name="TextBox 17"/>
          <p:cNvSpPr txBox="1"/>
          <p:nvPr/>
        </p:nvSpPr>
        <p:spPr>
          <a:xfrm>
            <a:off x="189778" y="154775"/>
            <a:ext cx="5485396" cy="584776"/>
          </a:xfrm>
          <a:prstGeom prst="rect">
            <a:avLst/>
          </a:prstGeom>
          <a:noFill/>
        </p:spPr>
        <p:txBody>
          <a:bodyPr wrap="none" rtlCol="0">
            <a:spAutoFit/>
          </a:bodyPr>
          <a:lstStyle/>
          <a:p>
            <a:r>
              <a:rPr lang="en-US" sz="3200" dirty="0" smtClean="0">
                <a:solidFill>
                  <a:schemeClr val="bg1"/>
                </a:solidFill>
              </a:rPr>
              <a:t>Absolute Radiometry with SURF</a:t>
            </a:r>
            <a:endParaRPr lang="en-US" sz="3200" dirty="0">
              <a:solidFill>
                <a:schemeClr val="bg1"/>
              </a:solidFill>
            </a:endParaRP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4069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Rectangle 17"/>
          <p:cNvSpPr/>
          <p:nvPr/>
        </p:nvSpPr>
        <p:spPr>
          <a:xfrm>
            <a:off x="0" y="-1"/>
            <a:ext cx="10058400" cy="7772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p:txBody>
          <a:bodyPr/>
          <a:lstStyle/>
          <a:p>
            <a:r>
              <a:rPr lang="en-US" dirty="0"/>
              <a:t>Radiometry: Detector Calibrations</a:t>
            </a:r>
          </a:p>
        </p:txBody>
      </p:sp>
      <p:sp>
        <p:nvSpPr>
          <p:cNvPr id="5" name="Content Placeholder 4"/>
          <p:cNvSpPr>
            <a:spLocks noGrp="1"/>
          </p:cNvSpPr>
          <p:nvPr>
            <p:ph sz="quarter" idx="10"/>
            <p:custDataLst>
              <p:tags r:id="rId3"/>
            </p:custDataLst>
          </p:nvPr>
        </p:nvSpPr>
        <p:spPr>
          <a:xfrm>
            <a:off x="152400" y="2769193"/>
            <a:ext cx="8839200" cy="4038600"/>
          </a:xfrm>
        </p:spPr>
        <p:txBody>
          <a:bodyPr/>
          <a:lstStyle/>
          <a:p>
            <a:pPr marL="0" indent="0">
              <a:buNone/>
            </a:pPr>
            <a:r>
              <a:rPr lang="en-US" sz="2400" b="1" dirty="0">
                <a:solidFill>
                  <a:schemeClr val="bg1"/>
                </a:solidFill>
                <a:ea typeface="Lucida Grande"/>
                <a:cs typeface="Lucida Grande"/>
                <a:sym typeface="Lucida Grande"/>
              </a:rPr>
              <a:t>Present: </a:t>
            </a:r>
          </a:p>
          <a:p>
            <a:pPr>
              <a:buFont typeface="Arial" pitchFamily="34" charset="0"/>
              <a:buChar char="•"/>
            </a:pPr>
            <a:r>
              <a:rPr lang="en-US" sz="2000" dirty="0">
                <a:solidFill>
                  <a:schemeClr val="bg1"/>
                </a:solidFill>
                <a:ea typeface="Lucida Grande"/>
                <a:cs typeface="Lucida Grande"/>
                <a:sym typeface="Lucida Grande"/>
              </a:rPr>
              <a:t>ACR </a:t>
            </a:r>
            <a:r>
              <a:rPr lang="en-US" sz="2000" dirty="0" smtClean="0">
                <a:solidFill>
                  <a:schemeClr val="bg1"/>
                </a:solidFill>
                <a:ea typeface="Lucida Grande"/>
                <a:cs typeface="Lucida Grande"/>
                <a:sym typeface="Lucida Grande"/>
              </a:rPr>
              <a:t>2% </a:t>
            </a:r>
            <a:r>
              <a:rPr lang="en-US" sz="2000" dirty="0">
                <a:solidFill>
                  <a:schemeClr val="bg1"/>
                </a:solidFill>
                <a:ea typeface="Lucida Grande"/>
                <a:cs typeface="Lucida Grande"/>
                <a:sym typeface="Lucida Grande"/>
              </a:rPr>
              <a:t>calibrations only possible 7 – 33 nm on </a:t>
            </a:r>
            <a:r>
              <a:rPr lang="en-US" sz="2000" dirty="0" smtClean="0">
                <a:solidFill>
                  <a:schemeClr val="bg1"/>
                </a:solidFill>
                <a:ea typeface="Lucida Grande"/>
                <a:cs typeface="Lucida Grande"/>
                <a:sym typeface="Lucida Grande"/>
              </a:rPr>
              <a:t>BL-7</a:t>
            </a:r>
            <a:endParaRPr lang="en-US" sz="2000" dirty="0">
              <a:solidFill>
                <a:schemeClr val="bg1"/>
              </a:solidFill>
              <a:ea typeface="Lucida Grande"/>
              <a:cs typeface="Lucida Grande"/>
              <a:sym typeface="Lucida Grande"/>
            </a:endParaRPr>
          </a:p>
          <a:p>
            <a:pPr>
              <a:buFont typeface="Arial" pitchFamily="34" charset="0"/>
              <a:buChar char="•"/>
            </a:pPr>
            <a:r>
              <a:rPr lang="en-US" sz="2000" dirty="0">
                <a:solidFill>
                  <a:schemeClr val="bg1"/>
                </a:solidFill>
                <a:ea typeface="Lucida Grande"/>
                <a:cs typeface="Lucida Grande"/>
                <a:sym typeface="Lucida Grande"/>
              </a:rPr>
              <a:t>ACR </a:t>
            </a:r>
            <a:r>
              <a:rPr lang="en-US" sz="2000" dirty="0" smtClean="0">
                <a:solidFill>
                  <a:schemeClr val="bg1"/>
                </a:solidFill>
                <a:ea typeface="Lucida Grande"/>
                <a:cs typeface="Lucida Grande"/>
                <a:sym typeface="Lucida Grande"/>
              </a:rPr>
              <a:t>1% </a:t>
            </a:r>
            <a:r>
              <a:rPr lang="en-US" sz="2000" dirty="0">
                <a:solidFill>
                  <a:schemeClr val="bg1"/>
                </a:solidFill>
                <a:ea typeface="Lucida Grande"/>
                <a:cs typeface="Lucida Grande"/>
                <a:sym typeface="Lucida Grande"/>
              </a:rPr>
              <a:t>calibrations only possible </a:t>
            </a:r>
            <a:r>
              <a:rPr lang="en-US" sz="2000" dirty="0" smtClean="0">
                <a:solidFill>
                  <a:schemeClr val="bg1"/>
                </a:solidFill>
                <a:ea typeface="Lucida Grande"/>
                <a:cs typeface="Lucida Grande"/>
                <a:sym typeface="Lucida Grande"/>
              </a:rPr>
              <a:t>140 – 320 </a:t>
            </a:r>
            <a:r>
              <a:rPr lang="en-US" sz="2000" dirty="0">
                <a:solidFill>
                  <a:schemeClr val="bg1"/>
                </a:solidFill>
                <a:ea typeface="Lucida Grande"/>
                <a:cs typeface="Lucida Grande"/>
                <a:sym typeface="Lucida Grande"/>
              </a:rPr>
              <a:t>nm on BL-4</a:t>
            </a:r>
          </a:p>
          <a:p>
            <a:pPr>
              <a:buFont typeface="Arial" pitchFamily="34" charset="0"/>
              <a:buChar char="•"/>
            </a:pPr>
            <a:r>
              <a:rPr lang="en-US" sz="2000" dirty="0">
                <a:solidFill>
                  <a:schemeClr val="bg1"/>
                </a:solidFill>
                <a:ea typeface="Lucida Grande"/>
                <a:cs typeface="Arial"/>
                <a:sym typeface="Lucida Grande"/>
              </a:rPr>
              <a:t>Ionization chamber ≈ 8% calibrations used in range </a:t>
            </a:r>
            <a:r>
              <a:rPr lang="en-US" sz="2000" dirty="0">
                <a:solidFill>
                  <a:schemeClr val="bg1"/>
                </a:solidFill>
                <a:ea typeface="Lucida Grande"/>
                <a:cs typeface="Lucida Grande"/>
                <a:sym typeface="Lucida Grande"/>
              </a:rPr>
              <a:t>33 – 92 nm</a:t>
            </a:r>
          </a:p>
          <a:p>
            <a:pPr>
              <a:buFont typeface="Arial" pitchFamily="34" charset="0"/>
              <a:buChar char="•"/>
            </a:pPr>
            <a:r>
              <a:rPr lang="en-US" sz="2000" dirty="0">
                <a:solidFill>
                  <a:schemeClr val="bg1"/>
                </a:solidFill>
                <a:ea typeface="Lucida Grande"/>
                <a:cs typeface="Lucida Grande"/>
                <a:sym typeface="Lucida Grande"/>
              </a:rPr>
              <a:t>Rough interpolation used 92 – 116 nm</a:t>
            </a:r>
          </a:p>
          <a:p>
            <a:pPr>
              <a:buFont typeface="Arial" pitchFamily="34" charset="0"/>
              <a:buChar char="•"/>
            </a:pPr>
            <a:r>
              <a:rPr lang="en-US" sz="2000" dirty="0">
                <a:solidFill>
                  <a:schemeClr val="bg1"/>
                </a:solidFill>
                <a:ea typeface="Lucida Grande"/>
                <a:cs typeface="Lucida Grande"/>
                <a:sym typeface="Lucida Grande"/>
              </a:rPr>
              <a:t>Photodiodes calibrated 5 – 50 nm on BL-9 and 50 – 254 nm on plasma discharge </a:t>
            </a:r>
            <a:r>
              <a:rPr lang="en-US" sz="2000" dirty="0" smtClean="0">
                <a:solidFill>
                  <a:schemeClr val="bg1"/>
                </a:solidFill>
                <a:ea typeface="Lucida Grande"/>
                <a:cs typeface="Lucida Grande"/>
                <a:sym typeface="Lucida Grande"/>
              </a:rPr>
              <a:t>system</a:t>
            </a:r>
            <a:endParaRPr lang="en-US" sz="2000" dirty="0">
              <a:solidFill>
                <a:schemeClr val="bg1"/>
              </a:solidFill>
              <a:ea typeface="Lucida Grande"/>
              <a:cs typeface="Lucida Grande"/>
              <a:sym typeface="Lucida Grande"/>
            </a:endParaRPr>
          </a:p>
          <a:p>
            <a:pPr marL="0" indent="0">
              <a:buNone/>
            </a:pPr>
            <a:r>
              <a:rPr lang="en-US" sz="2400" b="1" dirty="0">
                <a:solidFill>
                  <a:schemeClr val="bg1"/>
                </a:solidFill>
                <a:ea typeface="Lucida Grande"/>
                <a:cs typeface="Lucida Grande"/>
                <a:sym typeface="Lucida Grande"/>
              </a:rPr>
              <a:t>Planned with X24C:</a:t>
            </a:r>
          </a:p>
          <a:p>
            <a:pPr>
              <a:buFont typeface="Arial" pitchFamily="34" charset="0"/>
              <a:buChar char="•"/>
            </a:pPr>
            <a:r>
              <a:rPr lang="en-US" sz="2000" dirty="0">
                <a:solidFill>
                  <a:schemeClr val="bg1"/>
                </a:solidFill>
                <a:ea typeface="Lucida Grande"/>
                <a:cs typeface="Lucida Grande"/>
                <a:sym typeface="Lucida Grande"/>
              </a:rPr>
              <a:t>ACR 1% or better from </a:t>
            </a:r>
            <a:r>
              <a:rPr lang="en-US" sz="2000" dirty="0" smtClean="0">
                <a:solidFill>
                  <a:schemeClr val="bg1"/>
                </a:solidFill>
                <a:ea typeface="Lucida Grande"/>
                <a:cs typeface="Lucida Grande"/>
                <a:sym typeface="Lucida Grande"/>
              </a:rPr>
              <a:t>4 nm </a:t>
            </a:r>
            <a:r>
              <a:rPr lang="en-US" sz="2000" dirty="0">
                <a:solidFill>
                  <a:schemeClr val="bg1"/>
                </a:solidFill>
                <a:ea typeface="Lucida Grande"/>
                <a:cs typeface="Lucida Grande"/>
                <a:sym typeface="Lucida Grande"/>
              </a:rPr>
              <a:t>– </a:t>
            </a:r>
            <a:r>
              <a:rPr lang="en-US" sz="2000" dirty="0" smtClean="0">
                <a:solidFill>
                  <a:schemeClr val="bg1"/>
                </a:solidFill>
                <a:ea typeface="Lucida Grande"/>
                <a:cs typeface="Lucida Grande"/>
                <a:sym typeface="Lucida Grande"/>
              </a:rPr>
              <a:t>400 nm</a:t>
            </a:r>
            <a:endParaRPr lang="en-US" sz="2000" dirty="0">
              <a:solidFill>
                <a:schemeClr val="bg1"/>
              </a:solidFill>
              <a:ea typeface="Lucida Grande"/>
              <a:cs typeface="Lucida Grande"/>
              <a:sym typeface="Lucida Grande"/>
            </a:endParaRPr>
          </a:p>
          <a:p>
            <a:pPr>
              <a:buFont typeface="Arial" pitchFamily="34" charset="0"/>
              <a:buChar char="•"/>
            </a:pPr>
            <a:r>
              <a:rPr lang="en-US" sz="2000" dirty="0">
                <a:solidFill>
                  <a:schemeClr val="bg1"/>
                </a:solidFill>
                <a:ea typeface="Lucida Grande"/>
                <a:cs typeface="Lucida Grande"/>
                <a:sym typeface="Lucida Grande"/>
              </a:rPr>
              <a:t>Photodiodes calibrated 4</a:t>
            </a:r>
            <a:r>
              <a:rPr lang="en-US" sz="2000" dirty="0" smtClean="0">
                <a:solidFill>
                  <a:schemeClr val="bg1"/>
                </a:solidFill>
                <a:ea typeface="Lucida Grande"/>
                <a:cs typeface="Lucida Grande"/>
                <a:sym typeface="Lucida Grande"/>
              </a:rPr>
              <a:t> nm – </a:t>
            </a:r>
            <a:r>
              <a:rPr lang="en-US" sz="2000" dirty="0">
                <a:solidFill>
                  <a:schemeClr val="bg1"/>
                </a:solidFill>
                <a:ea typeface="Lucida Grande"/>
                <a:cs typeface="Lucida Grande"/>
                <a:sym typeface="Lucida Grande"/>
              </a:rPr>
              <a:t>400 nm on SURF </a:t>
            </a:r>
            <a:r>
              <a:rPr lang="en-US" sz="2000" dirty="0" smtClean="0">
                <a:solidFill>
                  <a:schemeClr val="bg1"/>
                </a:solidFill>
                <a:ea typeface="Lucida Grande"/>
                <a:cs typeface="Lucida Grande"/>
                <a:sym typeface="Lucida Grande"/>
              </a:rPr>
              <a:t>III</a:t>
            </a:r>
            <a:endParaRPr lang="en-US" sz="2000" dirty="0">
              <a:solidFill>
                <a:schemeClr val="bg1"/>
              </a:solidFill>
              <a:ea typeface="Lucida Grande"/>
              <a:cs typeface="Lucida Grande"/>
              <a:sym typeface="Lucida Grande"/>
            </a:endParaRPr>
          </a:p>
        </p:txBody>
      </p:sp>
      <p:grpSp>
        <p:nvGrpSpPr>
          <p:cNvPr id="3" name="Group 19"/>
          <p:cNvGrpSpPr/>
          <p:nvPr>
            <p:custDataLst>
              <p:tags r:id="rId4"/>
            </p:custDataLst>
          </p:nvPr>
        </p:nvGrpSpPr>
        <p:grpSpPr>
          <a:xfrm>
            <a:off x="76200" y="787993"/>
            <a:ext cx="8676559" cy="1857911"/>
            <a:chOff x="76200" y="1066800"/>
            <a:chExt cx="8676559" cy="1857911"/>
          </a:xfrm>
        </p:grpSpPr>
        <p:sp>
          <p:nvSpPr>
            <p:cNvPr id="21" name="Rectangle 1"/>
            <p:cNvSpPr>
              <a:spLocks/>
            </p:cNvSpPr>
            <p:nvPr/>
          </p:nvSpPr>
          <p:spPr bwMode="auto">
            <a:xfrm>
              <a:off x="4082355" y="2121039"/>
              <a:ext cx="803672" cy="803672"/>
            </a:xfrm>
            <a:prstGeom prst="rect">
              <a:avLst/>
            </a:prstGeom>
            <a:solidFill>
              <a:srgbClr val="4E525A"/>
            </a:solidFill>
            <a:ln w="25400" cap="flat">
              <a:solidFill>
                <a:schemeClr val="tx1"/>
              </a:solidFill>
              <a:prstDash val="solid"/>
              <a:miter lim="800000"/>
              <a:headEnd type="none" w="med" len="med"/>
              <a:tailEnd type="none" w="med" len="med"/>
            </a:ln>
          </p:spPr>
          <p:txBody>
            <a:bodyPr lIns="0" tIns="0" rIns="0" bIns="0" anchor="b"/>
            <a:lstStyle/>
            <a:p>
              <a:pPr algn="ctr"/>
              <a:r>
                <a:rPr lang="en-US" sz="1100" b="1" dirty="0" smtClean="0">
                  <a:solidFill>
                    <a:schemeClr val="bg1">
                      <a:lumMod val="20000"/>
                      <a:lumOff val="80000"/>
                    </a:schemeClr>
                  </a:solidFill>
                  <a:latin typeface="+mn-lt"/>
                  <a:ea typeface="Lucida Grande"/>
                  <a:cs typeface="Lucida Grande"/>
                  <a:sym typeface="Lucida Grande"/>
                </a:rPr>
                <a:t>92 – 116</a:t>
              </a:r>
            </a:p>
            <a:p>
              <a:pPr algn="ctr"/>
              <a:r>
                <a:rPr lang="en-US" sz="1200" b="1" dirty="0" err="1" smtClean="0">
                  <a:solidFill>
                    <a:schemeClr val="bg1">
                      <a:lumMod val="20000"/>
                      <a:lumOff val="80000"/>
                    </a:schemeClr>
                  </a:solidFill>
                  <a:latin typeface="+mn-lt"/>
                  <a:ea typeface="Lucida Grande"/>
                  <a:cs typeface="Lucida Grande"/>
                  <a:sym typeface="Lucida Grande"/>
                </a:rPr>
                <a:t>Intrplte</a:t>
              </a:r>
              <a:endParaRPr lang="en-US" sz="1200" b="1" dirty="0">
                <a:solidFill>
                  <a:schemeClr val="bg1">
                    <a:lumMod val="20000"/>
                    <a:lumOff val="80000"/>
                  </a:schemeClr>
                </a:solidFill>
                <a:latin typeface="+mn-lt"/>
                <a:ea typeface="Lucida Grande"/>
                <a:cs typeface="Lucida Grande"/>
                <a:sym typeface="Lucida Grande"/>
              </a:endParaRPr>
            </a:p>
            <a:p>
              <a:pPr algn="ctr"/>
              <a:r>
                <a:rPr lang="en-US" sz="1200" b="1" dirty="0">
                  <a:solidFill>
                    <a:schemeClr val="bg1">
                      <a:lumMod val="20000"/>
                      <a:lumOff val="80000"/>
                    </a:schemeClr>
                  </a:solidFill>
                  <a:latin typeface="+mn-lt"/>
                  <a:ea typeface="Lucida Grande"/>
                  <a:cs typeface="Lucida Grande"/>
                  <a:sym typeface="Lucida Grande"/>
                </a:rPr>
                <a:t>NA</a:t>
              </a:r>
            </a:p>
            <a:p>
              <a:endParaRPr lang="en-US" sz="900" dirty="0">
                <a:latin typeface="+mn-lt"/>
                <a:ea typeface="Lucida Grande"/>
                <a:cs typeface="Lucida Grande"/>
                <a:sym typeface="Lucida Grande"/>
              </a:endParaRPr>
            </a:p>
          </p:txBody>
        </p:sp>
        <p:sp>
          <p:nvSpPr>
            <p:cNvPr id="22" name="Rectangle 6"/>
            <p:cNvSpPr>
              <a:spLocks/>
            </p:cNvSpPr>
            <p:nvPr/>
          </p:nvSpPr>
          <p:spPr bwMode="auto">
            <a:xfrm>
              <a:off x="1916906" y="1272718"/>
              <a:ext cx="6429375" cy="223481"/>
            </a:xfrm>
            <a:prstGeom prst="rect">
              <a:avLst/>
            </a:prstGeom>
            <a:gradFill rotWithShape="0">
              <a:gsLst>
                <a:gs pos="0">
                  <a:srgbClr val="0000FF"/>
                </a:gs>
                <a:gs pos="100000">
                  <a:srgbClr val="FF0000"/>
                </a:gs>
              </a:gsLst>
              <a:lin ang="0" scaled="1"/>
            </a:gra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23" name="Rectangle 7"/>
            <p:cNvSpPr>
              <a:spLocks/>
            </p:cNvSpPr>
            <p:nvPr/>
          </p:nvSpPr>
          <p:spPr bwMode="auto">
            <a:xfrm>
              <a:off x="1045811" y="1663244"/>
              <a:ext cx="840679" cy="24622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type="none" w="med" len="med"/>
                  <a:tailEnd type="none" w="med" len="med"/>
                </a14:hiddenLine>
              </a:ext>
            </a:extLst>
          </p:spPr>
          <p:txBody>
            <a:bodyPr wrap="none" lIns="0" tIns="0" rIns="0" bIns="0">
              <a:spAutoFit/>
            </a:bodyPr>
            <a:lstStyle/>
            <a:p>
              <a:pPr algn="r"/>
              <a:r>
                <a:rPr lang="en-US" sz="1600" b="1" dirty="0">
                  <a:solidFill>
                    <a:schemeClr val="bg1"/>
                  </a:solidFill>
                  <a:latin typeface="+mn-lt"/>
                  <a:ea typeface="Lucida Grande"/>
                  <a:cs typeface="Lucida Grande"/>
                  <a:sym typeface="Lucida Grande"/>
                </a:rPr>
                <a:t>Facilities</a:t>
              </a:r>
            </a:p>
          </p:txBody>
        </p:sp>
        <p:sp>
          <p:nvSpPr>
            <p:cNvPr id="24" name="Rectangle 8"/>
            <p:cNvSpPr>
              <a:spLocks/>
            </p:cNvSpPr>
            <p:nvPr/>
          </p:nvSpPr>
          <p:spPr bwMode="auto">
            <a:xfrm>
              <a:off x="76200" y="2263914"/>
              <a:ext cx="1810290" cy="64633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type="none" w="med" len="med"/>
                  <a:tailEnd type="none" w="med" len="med"/>
                </a14:hiddenLine>
              </a:ext>
            </a:extLst>
          </p:spPr>
          <p:txBody>
            <a:bodyPr wrap="square" lIns="0" tIns="0" rIns="0" bIns="0">
              <a:spAutoFit/>
            </a:bodyPr>
            <a:lstStyle/>
            <a:p>
              <a:pPr algn="r"/>
              <a:r>
                <a:rPr lang="en-US" sz="1400" b="1" dirty="0">
                  <a:solidFill>
                    <a:schemeClr val="bg1"/>
                  </a:solidFill>
                  <a:latin typeface="+mn-lt"/>
                  <a:ea typeface="Lucida Grande"/>
                  <a:cs typeface="Lucida Grande"/>
                  <a:sym typeface="Lucida Grande"/>
                </a:rPr>
                <a:t>R</a:t>
              </a:r>
              <a:r>
                <a:rPr lang="en-US" sz="1400" b="1" dirty="0" smtClean="0">
                  <a:solidFill>
                    <a:schemeClr val="bg1"/>
                  </a:solidFill>
                  <a:latin typeface="+mn-lt"/>
                  <a:ea typeface="Lucida Grande"/>
                  <a:cs typeface="Lucida Grande"/>
                  <a:sym typeface="Lucida Grande"/>
                </a:rPr>
                <a:t>ange  </a:t>
              </a:r>
              <a:r>
                <a:rPr lang="en-US" sz="1400" b="1" dirty="0" smtClean="0">
                  <a:solidFill>
                    <a:schemeClr val="bg1"/>
                  </a:solidFill>
                  <a:latin typeface="+mn-lt"/>
                  <a:ea typeface="Lucida Grande"/>
                  <a:cs typeface="Lucida Grande"/>
                  <a:sym typeface="Symbol"/>
                </a:rPr>
                <a:t> </a:t>
              </a:r>
              <a:r>
                <a:rPr lang="en-US" sz="1400" b="1" dirty="0" smtClean="0">
                  <a:solidFill>
                    <a:schemeClr val="bg1"/>
                  </a:solidFill>
                  <a:latin typeface="+mn-lt"/>
                  <a:ea typeface="Lucida Grande"/>
                  <a:cs typeface="Lucida Grande"/>
                  <a:sym typeface="Lucida Grande"/>
                </a:rPr>
                <a:t>(nm)</a:t>
              </a:r>
              <a:endParaRPr lang="en-US" sz="1400" b="1" dirty="0">
                <a:solidFill>
                  <a:schemeClr val="bg1"/>
                </a:solidFill>
                <a:latin typeface="+mn-lt"/>
                <a:ea typeface="Lucida Grande"/>
                <a:cs typeface="Lucida Grande"/>
                <a:sym typeface="Lucida Grande"/>
              </a:endParaRPr>
            </a:p>
            <a:p>
              <a:pPr algn="r"/>
              <a:r>
                <a:rPr lang="en-US" sz="1400" b="1" dirty="0" smtClean="0">
                  <a:solidFill>
                    <a:schemeClr val="bg1"/>
                  </a:solidFill>
                  <a:latin typeface="+mn-lt"/>
                  <a:ea typeface="Lucida Grande"/>
                  <a:cs typeface="Lucida Grande"/>
                  <a:sym typeface="Lucida Grande"/>
                </a:rPr>
                <a:t>Primary standard</a:t>
              </a:r>
              <a:endParaRPr lang="en-US" sz="1400" b="1" dirty="0">
                <a:solidFill>
                  <a:schemeClr val="bg1"/>
                </a:solidFill>
                <a:latin typeface="+mn-lt"/>
                <a:ea typeface="Lucida Grande"/>
                <a:cs typeface="Lucida Grande"/>
                <a:sym typeface="Lucida Grande"/>
              </a:endParaRPr>
            </a:p>
            <a:p>
              <a:pPr algn="r"/>
              <a:r>
                <a:rPr lang="en-US" sz="1400" b="1" dirty="0" smtClean="0">
                  <a:solidFill>
                    <a:schemeClr val="bg1"/>
                  </a:solidFill>
                  <a:latin typeface="+mn-lt"/>
                  <a:ea typeface="Lucida Grande"/>
                  <a:cs typeface="Lucida Grande"/>
                  <a:sym typeface="Lucida Grande"/>
                </a:rPr>
                <a:t>Quoted uncertainty</a:t>
              </a:r>
              <a:endParaRPr lang="en-US" sz="1400" b="1" dirty="0">
                <a:solidFill>
                  <a:schemeClr val="bg1"/>
                </a:solidFill>
                <a:latin typeface="+mn-lt"/>
                <a:ea typeface="Lucida Grande"/>
                <a:cs typeface="Lucida Grande"/>
                <a:sym typeface="Lucida Grande"/>
              </a:endParaRPr>
            </a:p>
          </p:txBody>
        </p:sp>
        <p:sp>
          <p:nvSpPr>
            <p:cNvPr id="25" name="Rectangle 24"/>
            <p:cNvSpPr>
              <a:spLocks/>
            </p:cNvSpPr>
            <p:nvPr/>
          </p:nvSpPr>
          <p:spPr bwMode="auto">
            <a:xfrm>
              <a:off x="207761" y="1280756"/>
              <a:ext cx="1678729" cy="24622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type="none" w="med" len="med"/>
                  <a:tailEnd type="none" w="med" len="med"/>
                </a14:hiddenLine>
              </a:ext>
            </a:extLst>
          </p:spPr>
          <p:txBody>
            <a:bodyPr wrap="none" lIns="0" tIns="0" rIns="0" bIns="0">
              <a:spAutoFit/>
            </a:bodyPr>
            <a:lstStyle/>
            <a:p>
              <a:pPr algn="r"/>
              <a:r>
                <a:rPr lang="en-US" sz="1600" b="1" dirty="0">
                  <a:solidFill>
                    <a:schemeClr val="bg1"/>
                  </a:solidFill>
                  <a:latin typeface="+mn-lt"/>
                  <a:ea typeface="Lucida Grande"/>
                  <a:cs typeface="Lucida Grande"/>
                  <a:sym typeface="Lucida Grande"/>
                </a:rPr>
                <a:t>Wavelength (nm)</a:t>
              </a:r>
            </a:p>
          </p:txBody>
        </p:sp>
        <p:sp>
          <p:nvSpPr>
            <p:cNvPr id="26" name="Rectangle 12"/>
            <p:cNvSpPr>
              <a:spLocks/>
            </p:cNvSpPr>
            <p:nvPr/>
          </p:nvSpPr>
          <p:spPr bwMode="auto">
            <a:xfrm>
              <a:off x="1916906" y="1638836"/>
              <a:ext cx="1156395" cy="329208"/>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nchor="ctr"/>
            <a:lstStyle/>
            <a:p>
              <a:pPr algn="ctr"/>
              <a:r>
                <a:rPr lang="en-US" sz="1400" b="1" dirty="0" smtClean="0">
                  <a:latin typeface="+mn-lt"/>
                  <a:ea typeface="Lucida Grande"/>
                  <a:cs typeface="Lucida Grande"/>
                  <a:sym typeface="Lucida Grande"/>
                </a:rPr>
                <a:t>BL9 </a:t>
              </a:r>
              <a:r>
                <a:rPr lang="en-US" sz="1400" b="1" dirty="0">
                  <a:latin typeface="+mn-lt"/>
                  <a:ea typeface="Lucida Grande"/>
                  <a:cs typeface="Lucida Grande"/>
                  <a:sym typeface="Lucida Grande"/>
                </a:rPr>
                <a:t>(5 – </a:t>
              </a:r>
              <a:r>
                <a:rPr lang="en-US" sz="1400" b="1" dirty="0" smtClean="0">
                  <a:latin typeface="+mn-lt"/>
                  <a:ea typeface="Lucida Grande"/>
                  <a:cs typeface="Lucida Grande"/>
                  <a:sym typeface="Lucida Grande"/>
                </a:rPr>
                <a:t>50)</a:t>
              </a:r>
              <a:endParaRPr lang="en-US" sz="1400" b="1" dirty="0">
                <a:latin typeface="+mn-lt"/>
                <a:ea typeface="Lucida Grande"/>
                <a:cs typeface="Lucida Grande"/>
                <a:sym typeface="Lucida Grande"/>
              </a:endParaRPr>
            </a:p>
          </p:txBody>
        </p:sp>
        <p:sp>
          <p:nvSpPr>
            <p:cNvPr id="27" name="Rectangle 13"/>
            <p:cNvSpPr>
              <a:spLocks/>
            </p:cNvSpPr>
            <p:nvPr/>
          </p:nvSpPr>
          <p:spPr bwMode="auto">
            <a:xfrm>
              <a:off x="3076650" y="1638836"/>
              <a:ext cx="5272980" cy="329208"/>
            </a:xfrm>
            <a:prstGeom prst="rect">
              <a:avLst/>
            </a:prstGeom>
            <a:solidFill>
              <a:srgbClr val="6293FE"/>
            </a:solidFill>
            <a:ln w="25400" cap="flat">
              <a:solidFill>
                <a:schemeClr val="tx1"/>
              </a:solidFill>
              <a:prstDash val="solid"/>
              <a:miter lim="800000"/>
              <a:headEnd type="none" w="med" len="med"/>
              <a:tailEnd type="none" w="med" len="med"/>
            </a:ln>
          </p:spPr>
          <p:txBody>
            <a:bodyPr lIns="0" tIns="0" rIns="0" bIns="0" anchor="ctr"/>
            <a:lstStyle/>
            <a:p>
              <a:pPr algn="ctr"/>
              <a:r>
                <a:rPr lang="en-US" sz="1400" b="1" dirty="0">
                  <a:latin typeface="+mn-lt"/>
                  <a:ea typeface="Lucida Grande"/>
                  <a:cs typeface="Lucida Grande"/>
                  <a:sym typeface="Lucida Grande"/>
                </a:rPr>
                <a:t>C-29 (</a:t>
              </a:r>
              <a:r>
                <a:rPr lang="en-US" sz="1400" b="1" dirty="0" smtClean="0">
                  <a:latin typeface="+mn-lt"/>
                  <a:ea typeface="Lucida Grande"/>
                  <a:cs typeface="Lucida Grande"/>
                  <a:sym typeface="Lucida Grande"/>
                </a:rPr>
                <a:t>50 nm </a:t>
              </a:r>
              <a:r>
                <a:rPr lang="en-US" sz="1400" b="1" dirty="0">
                  <a:latin typeface="+mn-lt"/>
                  <a:ea typeface="Lucida Grande"/>
                  <a:cs typeface="Lucida Grande"/>
                  <a:sym typeface="Lucida Grande"/>
                </a:rPr>
                <a:t>– </a:t>
              </a:r>
              <a:r>
                <a:rPr lang="en-US" sz="1400" b="1" dirty="0" smtClean="0">
                  <a:latin typeface="+mn-lt"/>
                  <a:ea typeface="Lucida Grande"/>
                  <a:cs typeface="Lucida Grande"/>
                  <a:sym typeface="Lucida Grande"/>
                </a:rPr>
                <a:t>254 nm)</a:t>
              </a:r>
              <a:endParaRPr lang="en-US" sz="1400" b="1" dirty="0">
                <a:latin typeface="+mn-lt"/>
                <a:ea typeface="Lucida Grande"/>
                <a:cs typeface="Lucida Grande"/>
                <a:sym typeface="Lucida Grande"/>
              </a:endParaRPr>
            </a:p>
          </p:txBody>
        </p:sp>
        <p:sp>
          <p:nvSpPr>
            <p:cNvPr id="28" name="Rectangle 14"/>
            <p:cNvSpPr>
              <a:spLocks/>
            </p:cNvSpPr>
            <p:nvPr/>
          </p:nvSpPr>
          <p:spPr bwMode="auto">
            <a:xfrm>
              <a:off x="2608957" y="2121039"/>
              <a:ext cx="464344" cy="803672"/>
            </a:xfrm>
            <a:prstGeom prst="rect">
              <a:avLst/>
            </a:prstGeom>
            <a:solidFill>
              <a:schemeClr val="bg1">
                <a:lumMod val="60000"/>
                <a:lumOff val="40000"/>
              </a:schemeClr>
            </a:solidFill>
            <a:ln w="25400" cap="flat">
              <a:solidFill>
                <a:schemeClr val="tx1"/>
              </a:solidFill>
              <a:prstDash val="solid"/>
              <a:miter lim="800000"/>
              <a:headEnd type="none" w="med" len="med"/>
              <a:tailEnd type="none" w="med" len="med"/>
            </a:ln>
          </p:spPr>
          <p:txBody>
            <a:bodyPr lIns="0" tIns="0" rIns="0" bIns="0" anchor="ctr"/>
            <a:lstStyle/>
            <a:p>
              <a:pPr algn="ctr"/>
              <a:r>
                <a:rPr lang="en-US" sz="1100" b="1" dirty="0" smtClean="0">
                  <a:latin typeface="+mn-lt"/>
                  <a:ea typeface="Lucida Grande"/>
                  <a:cs typeface="Lucida Grande"/>
                  <a:sym typeface="Lucida Grande"/>
                </a:rPr>
                <a:t>33 - 50</a:t>
              </a:r>
            </a:p>
            <a:p>
              <a:pPr algn="ctr"/>
              <a:r>
                <a:rPr lang="en-US" sz="1100" b="1" dirty="0" smtClean="0">
                  <a:solidFill>
                    <a:srgbClr val="C00000"/>
                  </a:solidFill>
                  <a:latin typeface="+mn-lt"/>
                  <a:ea typeface="Lucida Grande"/>
                  <a:cs typeface="Lucida Grande"/>
                  <a:sym typeface="Lucida Grande"/>
                </a:rPr>
                <a:t>IC</a:t>
              </a:r>
            </a:p>
            <a:p>
              <a:pPr algn="ctr"/>
              <a:r>
                <a:rPr lang="en-US" sz="1100" b="1" dirty="0" smtClean="0">
                  <a:solidFill>
                    <a:srgbClr val="C00000"/>
                  </a:solidFill>
                  <a:latin typeface="+mn-lt"/>
                  <a:ea typeface="Lucida Grande"/>
                  <a:cs typeface="Lucida Grande"/>
                  <a:sym typeface="Lucida Grande"/>
                </a:rPr>
                <a:t>5%</a:t>
              </a:r>
              <a:endParaRPr lang="en-US" sz="1100" b="1" dirty="0">
                <a:solidFill>
                  <a:srgbClr val="C00000"/>
                </a:solidFill>
                <a:latin typeface="+mn-lt"/>
                <a:ea typeface="Lucida Grande"/>
                <a:cs typeface="Lucida Grande"/>
                <a:sym typeface="Lucida Grande"/>
              </a:endParaRPr>
            </a:p>
          </p:txBody>
        </p:sp>
        <p:sp>
          <p:nvSpPr>
            <p:cNvPr id="29" name="Rectangle 15"/>
            <p:cNvSpPr>
              <a:spLocks/>
            </p:cNvSpPr>
            <p:nvPr/>
          </p:nvSpPr>
          <p:spPr bwMode="auto">
            <a:xfrm>
              <a:off x="3077766" y="2121039"/>
              <a:ext cx="1092771" cy="803672"/>
            </a:xfrm>
            <a:prstGeom prst="rect">
              <a:avLst/>
            </a:prstGeom>
            <a:solidFill>
              <a:srgbClr val="BDC0C5"/>
            </a:solidFill>
            <a:ln w="25400" cap="flat">
              <a:solidFill>
                <a:schemeClr val="tx1"/>
              </a:solidFill>
              <a:prstDash val="solid"/>
              <a:miter lim="800000"/>
              <a:headEnd type="none" w="med" len="med"/>
              <a:tailEnd type="none" w="med" len="med"/>
            </a:ln>
          </p:spPr>
          <p:txBody>
            <a:bodyPr lIns="0" tIns="0" rIns="0" bIns="0" anchor="ctr"/>
            <a:lstStyle/>
            <a:p>
              <a:pPr algn="ctr"/>
              <a:endParaRPr lang="en-US" sz="1050" b="1" dirty="0" smtClean="0">
                <a:latin typeface="+mn-lt"/>
                <a:ea typeface="Lucida Grande"/>
                <a:cs typeface="Lucida Grande"/>
                <a:sym typeface="Lucida Grande"/>
              </a:endParaRPr>
            </a:p>
            <a:p>
              <a:pPr algn="ctr"/>
              <a:r>
                <a:rPr lang="en-US" sz="1100" b="1" dirty="0" smtClean="0">
                  <a:latin typeface="+mn-lt"/>
                  <a:ea typeface="Lucida Grande"/>
                  <a:cs typeface="Lucida Grande"/>
                  <a:sym typeface="Lucida Grande"/>
                </a:rPr>
                <a:t>50 – 92 </a:t>
              </a:r>
              <a:endParaRPr lang="en-US" sz="1100" b="1" dirty="0">
                <a:latin typeface="+mn-lt"/>
                <a:ea typeface="Lucida Grande"/>
                <a:cs typeface="Lucida Grande"/>
                <a:sym typeface="Lucida Grande"/>
              </a:endParaRPr>
            </a:p>
            <a:p>
              <a:pPr algn="ctr"/>
              <a:r>
                <a:rPr lang="en-US" sz="1100" b="1" dirty="0">
                  <a:solidFill>
                    <a:srgbClr val="C00000"/>
                  </a:solidFill>
                  <a:latin typeface="+mn-lt"/>
                  <a:ea typeface="Lucida Grande"/>
                  <a:cs typeface="Lucida Grande"/>
                  <a:sym typeface="Lucida Grande"/>
                </a:rPr>
                <a:t>IC x 2</a:t>
              </a:r>
            </a:p>
            <a:p>
              <a:pPr algn="ctr"/>
              <a:r>
                <a:rPr lang="en-US" sz="1100" b="1" dirty="0" smtClean="0">
                  <a:solidFill>
                    <a:srgbClr val="C00000"/>
                  </a:solidFill>
                  <a:latin typeface="+mn-lt"/>
                  <a:ea typeface="Lucida Grande"/>
                  <a:cs typeface="Lucida Grande"/>
                  <a:sym typeface="Lucida Grande"/>
                </a:rPr>
                <a:t>8% (typ.)</a:t>
              </a:r>
              <a:endParaRPr lang="en-US" sz="1100" b="1" dirty="0">
                <a:solidFill>
                  <a:srgbClr val="C00000"/>
                </a:solidFill>
                <a:latin typeface="+mn-lt"/>
                <a:ea typeface="Lucida Grande"/>
                <a:cs typeface="Lucida Grande"/>
                <a:sym typeface="Lucida Grande"/>
              </a:endParaRPr>
            </a:p>
            <a:p>
              <a:endParaRPr lang="en-US" sz="1050" dirty="0">
                <a:latin typeface="+mn-lt"/>
                <a:ea typeface="Lucida Grande"/>
                <a:cs typeface="Lucida Grande"/>
                <a:sym typeface="Lucida Grande"/>
              </a:endParaRPr>
            </a:p>
          </p:txBody>
        </p:sp>
        <p:sp>
          <p:nvSpPr>
            <p:cNvPr id="30" name="Rectangle 16"/>
            <p:cNvSpPr>
              <a:spLocks/>
            </p:cNvSpPr>
            <p:nvPr/>
          </p:nvSpPr>
          <p:spPr bwMode="auto">
            <a:xfrm>
              <a:off x="4810125" y="2121039"/>
              <a:ext cx="3942634" cy="803672"/>
            </a:xfrm>
            <a:prstGeom prst="rect">
              <a:avLst/>
            </a:prstGeom>
            <a:solidFill>
              <a:srgbClr val="FDC131"/>
            </a:solidFill>
            <a:ln w="25400" cap="flat">
              <a:solidFill>
                <a:schemeClr val="tx1"/>
              </a:solidFill>
              <a:prstDash val="solid"/>
              <a:miter lim="800000"/>
              <a:headEnd type="none" w="med" len="med"/>
              <a:tailEnd type="none" w="med" len="med"/>
            </a:ln>
          </p:spPr>
          <p:txBody>
            <a:bodyPr lIns="0" tIns="0" rIns="0" bIns="0" anchor="ctr"/>
            <a:lstStyle/>
            <a:p>
              <a:pPr algn="ctr"/>
              <a:r>
                <a:rPr lang="en-US" sz="1400" b="1" dirty="0" smtClean="0">
                  <a:latin typeface="+mn-lt"/>
                  <a:ea typeface="Lucida Grande"/>
                  <a:cs typeface="Lucida Grande"/>
                  <a:sym typeface="Lucida Grande"/>
                </a:rPr>
                <a:t>140 – 320</a:t>
              </a:r>
            </a:p>
            <a:p>
              <a:pPr algn="ctr"/>
              <a:r>
                <a:rPr lang="en-US" sz="1400" b="1" dirty="0" smtClean="0">
                  <a:latin typeface="+mn-lt"/>
                  <a:ea typeface="Lucida Grande"/>
                  <a:cs typeface="Lucida Grande"/>
                  <a:sym typeface="Lucida Grande"/>
                </a:rPr>
                <a:t>ACR BL4</a:t>
              </a:r>
              <a:endParaRPr lang="en-US" sz="1400" b="1" dirty="0">
                <a:latin typeface="+mn-lt"/>
                <a:ea typeface="Lucida Grande"/>
                <a:cs typeface="Lucida Grande"/>
                <a:sym typeface="Lucida Grande"/>
              </a:endParaRPr>
            </a:p>
            <a:p>
              <a:pPr algn="ctr"/>
              <a:r>
                <a:rPr lang="en-US" sz="1400" b="1" dirty="0">
                  <a:latin typeface="+mn-lt"/>
                  <a:ea typeface="Lucida Grande"/>
                  <a:cs typeface="Lucida Grande"/>
                  <a:sym typeface="Lucida Grande"/>
                </a:rPr>
                <a:t>1</a:t>
              </a:r>
              <a:r>
                <a:rPr lang="en-US" sz="1400" b="1" dirty="0" smtClean="0">
                  <a:latin typeface="+mn-lt"/>
                  <a:ea typeface="Lucida Grande"/>
                  <a:cs typeface="Lucida Grande"/>
                  <a:sym typeface="Lucida Grande"/>
                </a:rPr>
                <a:t>%</a:t>
              </a:r>
              <a:endParaRPr lang="en-US" sz="1400" b="1" dirty="0">
                <a:latin typeface="+mn-lt"/>
                <a:ea typeface="Lucida Grande"/>
                <a:cs typeface="Lucida Grande"/>
                <a:sym typeface="Lucida Grande"/>
              </a:endParaRPr>
            </a:p>
          </p:txBody>
        </p:sp>
        <p:sp>
          <p:nvSpPr>
            <p:cNvPr id="31" name="Rectangle 17"/>
            <p:cNvSpPr>
              <a:spLocks/>
            </p:cNvSpPr>
            <p:nvPr/>
          </p:nvSpPr>
          <p:spPr bwMode="auto">
            <a:xfrm>
              <a:off x="1970484" y="2121039"/>
              <a:ext cx="642938" cy="803672"/>
            </a:xfrm>
            <a:prstGeom prst="rect">
              <a:avLst/>
            </a:prstGeom>
            <a:solidFill>
              <a:srgbClr val="FEDF90"/>
            </a:solidFill>
            <a:ln w="25400" cap="flat">
              <a:solidFill>
                <a:schemeClr val="tx1"/>
              </a:solidFill>
              <a:prstDash val="solid"/>
              <a:miter lim="800000"/>
              <a:headEnd type="none" w="med" len="med"/>
              <a:tailEnd type="none" w="med" len="med"/>
            </a:ln>
          </p:spPr>
          <p:txBody>
            <a:bodyPr lIns="0" tIns="0" rIns="0" bIns="0" anchor="ctr"/>
            <a:lstStyle/>
            <a:p>
              <a:pPr algn="ctr"/>
              <a:r>
                <a:rPr lang="en-US" sz="1100" b="1" dirty="0" smtClean="0">
                  <a:latin typeface="+mn-lt"/>
                  <a:ea typeface="Lucida Grande"/>
                  <a:cs typeface="Lucida Grande"/>
                  <a:sym typeface="Lucida Grande"/>
                </a:rPr>
                <a:t>7 - 33</a:t>
              </a:r>
              <a:endParaRPr lang="en-US" sz="1100" b="1" dirty="0">
                <a:latin typeface="+mn-lt"/>
                <a:ea typeface="Lucida Grande"/>
                <a:cs typeface="Lucida Grande"/>
                <a:sym typeface="Lucida Grande"/>
              </a:endParaRPr>
            </a:p>
            <a:p>
              <a:pPr algn="ctr"/>
              <a:r>
                <a:rPr lang="en-US" sz="1100" b="1" dirty="0" smtClean="0">
                  <a:latin typeface="+mn-lt"/>
                  <a:ea typeface="Lucida Grande"/>
                  <a:cs typeface="Lucida Grande"/>
                  <a:sym typeface="Lucida Grande"/>
                </a:rPr>
                <a:t>ACR BL7</a:t>
              </a:r>
              <a:endParaRPr lang="en-US" sz="1100" b="1" dirty="0">
                <a:latin typeface="+mn-lt"/>
                <a:ea typeface="Lucida Grande"/>
                <a:cs typeface="Lucida Grande"/>
                <a:sym typeface="Lucida Grande"/>
              </a:endParaRPr>
            </a:p>
            <a:p>
              <a:pPr algn="ctr"/>
              <a:r>
                <a:rPr lang="en-US" sz="1100" b="1" dirty="0" smtClean="0">
                  <a:latin typeface="+mn-lt"/>
                  <a:ea typeface="Lucida Grande"/>
                  <a:cs typeface="Lucida Grande"/>
                  <a:sym typeface="Lucida Grande"/>
                </a:rPr>
                <a:t>2%</a:t>
              </a:r>
              <a:endParaRPr lang="en-US" sz="1100" b="1" dirty="0">
                <a:latin typeface="+mn-lt"/>
                <a:ea typeface="Lucida Grande"/>
                <a:cs typeface="Lucida Grande"/>
                <a:sym typeface="Lucida Grande"/>
              </a:endParaRPr>
            </a:p>
          </p:txBody>
        </p:sp>
        <p:sp>
          <p:nvSpPr>
            <p:cNvPr id="32" name="Rectangle 7"/>
            <p:cNvSpPr>
              <a:spLocks/>
            </p:cNvSpPr>
            <p:nvPr/>
          </p:nvSpPr>
          <p:spPr bwMode="auto">
            <a:xfrm>
              <a:off x="1634443" y="1066800"/>
              <a:ext cx="488916" cy="24622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type="none" w="med" len="med"/>
                  <a:tailEnd type="none" w="med" len="med"/>
                </a14:hiddenLine>
              </a:ext>
            </a:extLst>
          </p:spPr>
          <p:txBody>
            <a:bodyPr wrap="none" lIns="0" tIns="0" rIns="0" bIns="0">
              <a:spAutoFit/>
            </a:bodyPr>
            <a:lstStyle/>
            <a:p>
              <a:pPr algn="r"/>
              <a:r>
                <a:rPr lang="en-US" sz="1600" b="1" dirty="0" smtClean="0">
                  <a:solidFill>
                    <a:schemeClr val="bg1"/>
                  </a:solidFill>
                  <a:latin typeface="+mn-lt"/>
                  <a:ea typeface="Lucida Grande"/>
                  <a:cs typeface="Lucida Grande"/>
                  <a:sym typeface="Lucida Grande"/>
                </a:rPr>
                <a:t>5 nm</a:t>
              </a:r>
              <a:endParaRPr lang="en-US" sz="1600" b="1" dirty="0">
                <a:solidFill>
                  <a:schemeClr val="bg1"/>
                </a:solidFill>
                <a:latin typeface="+mn-lt"/>
                <a:ea typeface="Lucida Grande"/>
                <a:cs typeface="Lucida Grande"/>
                <a:sym typeface="Lucida Grande"/>
              </a:endParaRPr>
            </a:p>
          </p:txBody>
        </p:sp>
        <p:sp>
          <p:nvSpPr>
            <p:cNvPr id="33" name="Rectangle 7"/>
            <p:cNvSpPr>
              <a:spLocks/>
            </p:cNvSpPr>
            <p:nvPr/>
          </p:nvSpPr>
          <p:spPr bwMode="auto">
            <a:xfrm>
              <a:off x="8029575" y="1066800"/>
              <a:ext cx="723184" cy="24622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type="none" w="med" len="med"/>
                  <a:tailEnd type="none" w="med" len="med"/>
                </a14:hiddenLine>
              </a:ext>
            </a:extLst>
          </p:spPr>
          <p:txBody>
            <a:bodyPr wrap="square" lIns="0" tIns="0" rIns="0" bIns="0">
              <a:spAutoFit/>
            </a:bodyPr>
            <a:lstStyle/>
            <a:p>
              <a:pPr algn="r"/>
              <a:r>
                <a:rPr lang="en-US" sz="1600" b="1" dirty="0" smtClean="0">
                  <a:solidFill>
                    <a:schemeClr val="bg1"/>
                  </a:solidFill>
                  <a:latin typeface="+mn-lt"/>
                  <a:ea typeface="Lucida Grande"/>
                  <a:cs typeface="Lucida Grande"/>
                  <a:sym typeface="Lucida Grande"/>
                </a:rPr>
                <a:t>254 nm</a:t>
              </a:r>
              <a:endParaRPr lang="en-US" sz="1600" b="1" dirty="0">
                <a:solidFill>
                  <a:schemeClr val="bg1"/>
                </a:solidFill>
                <a:latin typeface="+mn-lt"/>
                <a:ea typeface="Lucida Grande"/>
                <a:cs typeface="Lucida Grande"/>
                <a:sym typeface="Lucida Grande"/>
              </a:endParaRPr>
            </a:p>
          </p:txBody>
        </p:sp>
      </p:grpSp>
      <p:sp>
        <p:nvSpPr>
          <p:cNvPr id="19" name="TextBox 18"/>
          <p:cNvSpPr txBox="1"/>
          <p:nvPr/>
        </p:nvSpPr>
        <p:spPr>
          <a:xfrm>
            <a:off x="189778" y="154775"/>
            <a:ext cx="5933435" cy="584776"/>
          </a:xfrm>
          <a:prstGeom prst="rect">
            <a:avLst/>
          </a:prstGeom>
          <a:noFill/>
        </p:spPr>
        <p:txBody>
          <a:bodyPr wrap="none" rtlCol="0">
            <a:spAutoFit/>
          </a:bodyPr>
          <a:lstStyle/>
          <a:p>
            <a:r>
              <a:rPr lang="en-US" sz="3200" dirty="0" smtClean="0">
                <a:solidFill>
                  <a:schemeClr val="bg1"/>
                </a:solidFill>
              </a:rPr>
              <a:t>Radiometric Detector Calibrations:</a:t>
            </a:r>
            <a:endParaRPr lang="en-US" sz="3200" dirty="0">
              <a:solidFill>
                <a:schemeClr val="bg1"/>
              </a:solidFill>
            </a:endParaRPr>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47842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SI-Traceability for SURF Calibrations</a:t>
            </a:r>
            <a:endParaRPr lang="en-US" dirty="0"/>
          </a:p>
        </p:txBody>
      </p:sp>
      <p:pic>
        <p:nvPicPr>
          <p:cNvPr id="5" name="Picture 4"/>
          <p:cNvPicPr>
            <a:picLocks noChangeAspect="1"/>
          </p:cNvPicPr>
          <p:nvPr/>
        </p:nvPicPr>
        <p:blipFill>
          <a:blip r:embed="rId3"/>
          <a:stretch>
            <a:fillRect/>
          </a:stretch>
        </p:blipFill>
        <p:spPr>
          <a:xfrm>
            <a:off x="4338818" y="2198959"/>
            <a:ext cx="4347982" cy="4572000"/>
          </a:xfrm>
          <a:prstGeom prst="rect">
            <a:avLst/>
          </a:prstGeom>
        </p:spPr>
      </p:pic>
      <p:pic>
        <p:nvPicPr>
          <p:cNvPr id="6" name="Picture 5"/>
          <p:cNvPicPr>
            <a:picLocks noChangeAspect="1"/>
          </p:cNvPicPr>
          <p:nvPr/>
        </p:nvPicPr>
        <p:blipFill>
          <a:blip r:embed="rId4"/>
          <a:stretch>
            <a:fillRect/>
          </a:stretch>
        </p:blipFill>
        <p:spPr>
          <a:xfrm>
            <a:off x="3827445" y="2592722"/>
            <a:ext cx="1721386" cy="2286000"/>
          </a:xfrm>
          <a:prstGeom prst="rect">
            <a:avLst/>
          </a:prstGeom>
        </p:spPr>
      </p:pic>
      <p:sp>
        <p:nvSpPr>
          <p:cNvPr id="4" name="Content Placeholder 2"/>
          <p:cNvSpPr>
            <a:spLocks noGrp="1"/>
          </p:cNvSpPr>
          <p:nvPr>
            <p:ph idx="1"/>
          </p:nvPr>
        </p:nvSpPr>
        <p:spPr>
          <a:xfrm>
            <a:off x="457200" y="1303218"/>
            <a:ext cx="8229600" cy="1042883"/>
          </a:xfrm>
        </p:spPr>
        <p:txBody>
          <a:bodyPr>
            <a:normAutofit fontScale="92500" lnSpcReduction="20000"/>
          </a:bodyPr>
          <a:lstStyle/>
          <a:p>
            <a:pPr algn="ctr">
              <a:buNone/>
            </a:pPr>
            <a:r>
              <a:rPr lang="en-US" sz="2800" i="1" dirty="0" smtClean="0">
                <a:solidFill>
                  <a:schemeClr val="tx1">
                    <a:lumMod val="50000"/>
                    <a:lumOff val="50000"/>
                  </a:schemeClr>
                </a:solidFill>
              </a:rPr>
              <a:t>Primary Optical Watt Radiometer: </a:t>
            </a:r>
            <a:r>
              <a:rPr lang="en-US" sz="2800" i="1" dirty="0" smtClean="0">
                <a:solidFill>
                  <a:srgbClr val="7F7F7F"/>
                </a:solidFill>
                <a:sym typeface="Wingdings"/>
              </a:rPr>
              <a:t>ties together units of electrical power (W), temperature (K), and luminous intensity (candela)</a:t>
            </a:r>
            <a:endParaRPr lang="en-US" sz="2800" i="1" dirty="0" smtClean="0">
              <a:solidFill>
                <a:srgbClr val="7F7F7F"/>
              </a:solidFill>
            </a:endParaRPr>
          </a:p>
          <a:p>
            <a:pPr algn="ctr">
              <a:buNone/>
            </a:pPr>
            <a:endParaRPr lang="en-US" sz="2800" i="1" dirty="0">
              <a:solidFill>
                <a:schemeClr val="tx1">
                  <a:lumMod val="50000"/>
                  <a:lumOff val="50000"/>
                </a:schemeClr>
              </a:solidFill>
            </a:endParaRPr>
          </a:p>
        </p:txBody>
      </p:sp>
      <p:pic>
        <p:nvPicPr>
          <p:cNvPr id="9" name="Picture 8"/>
          <p:cNvPicPr>
            <a:picLocks noChangeAspect="1"/>
          </p:cNvPicPr>
          <p:nvPr/>
        </p:nvPicPr>
        <p:blipFill>
          <a:blip r:embed="rId5"/>
          <a:stretch>
            <a:fillRect/>
          </a:stretch>
        </p:blipFill>
        <p:spPr>
          <a:xfrm>
            <a:off x="178857" y="2493984"/>
            <a:ext cx="3430342" cy="4114800"/>
          </a:xfrm>
          <a:prstGeom prst="rect">
            <a:avLst/>
          </a:prstGeom>
        </p:spPr>
      </p:pic>
      <p:sp>
        <p:nvSpPr>
          <p:cNvPr id="7" name="TextBox 6"/>
          <p:cNvSpPr txBox="1"/>
          <p:nvPr/>
        </p:nvSpPr>
        <p:spPr>
          <a:xfrm>
            <a:off x="3609199" y="4878722"/>
            <a:ext cx="2113154" cy="369332"/>
          </a:xfrm>
          <a:prstGeom prst="rect">
            <a:avLst/>
          </a:prstGeom>
          <a:noFill/>
        </p:spPr>
        <p:txBody>
          <a:bodyPr wrap="none" rtlCol="0">
            <a:spAutoFit/>
          </a:bodyPr>
          <a:lstStyle/>
          <a:p>
            <a:r>
              <a:rPr lang="en-US" dirty="0" smtClean="0"/>
              <a:t>Allan Smith, Joe Rice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Radiation </a:t>
            </a:r>
            <a:r>
              <a:rPr lang="en-US" dirty="0" err="1" smtClean="0">
                <a:latin typeface="Calibri"/>
                <a:cs typeface="Calibri"/>
              </a:rPr>
              <a:t>Dosimetry</a:t>
            </a:r>
            <a:r>
              <a:rPr lang="en-US" dirty="0" smtClean="0">
                <a:latin typeface="Calibri"/>
                <a:cs typeface="Calibri"/>
              </a:rPr>
              <a:t> Group</a:t>
            </a:r>
            <a:endParaRPr lang="en-US" dirty="0">
              <a:latin typeface="Calibri"/>
              <a:cs typeface="Calibri"/>
            </a:endParaRPr>
          </a:p>
        </p:txBody>
      </p:sp>
      <p:sp>
        <p:nvSpPr>
          <p:cNvPr id="4" name="Text Box 5"/>
          <p:cNvSpPr txBox="1">
            <a:spLocks noChangeArrowheads="1"/>
          </p:cNvSpPr>
          <p:nvPr/>
        </p:nvSpPr>
        <p:spPr bwMode="auto">
          <a:xfrm>
            <a:off x="204787" y="1549029"/>
            <a:ext cx="8734425" cy="6001643"/>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400" i="1" dirty="0">
                <a:latin typeface="Calibri"/>
                <a:cs typeface="Calibri"/>
              </a:rPr>
              <a:t>Develop </a:t>
            </a:r>
            <a:r>
              <a:rPr lang="en-US" sz="2400" i="1" dirty="0" err="1">
                <a:latin typeface="Calibri"/>
                <a:cs typeface="Calibri"/>
              </a:rPr>
              <a:t>dosimetric</a:t>
            </a:r>
            <a:r>
              <a:rPr lang="en-US" sz="2400" i="1" dirty="0">
                <a:latin typeface="Calibri"/>
                <a:cs typeface="Calibri"/>
              </a:rPr>
              <a:t> standards for </a:t>
            </a:r>
            <a:r>
              <a:rPr lang="en-US" sz="2400" i="1" dirty="0" err="1">
                <a:latin typeface="Calibri"/>
                <a:cs typeface="Calibri"/>
              </a:rPr>
              <a:t>x</a:t>
            </a:r>
            <a:r>
              <a:rPr lang="en-US" sz="2400" i="1" dirty="0">
                <a:latin typeface="Calibri"/>
                <a:cs typeface="Calibri"/>
              </a:rPr>
              <a:t> rays, gamma rays, and electrons</a:t>
            </a:r>
          </a:p>
          <a:p>
            <a:pPr algn="ctr">
              <a:spcBef>
                <a:spcPct val="50000"/>
              </a:spcBef>
            </a:pPr>
            <a:r>
              <a:rPr lang="en-US" sz="2400" i="1" dirty="0">
                <a:latin typeface="Calibri"/>
                <a:cs typeface="Calibri"/>
              </a:rPr>
              <a:t>based on the SI unit, the gray, 1 </a:t>
            </a:r>
            <a:r>
              <a:rPr lang="en-US" sz="2400" i="1" dirty="0" err="1">
                <a:latin typeface="Calibri"/>
                <a:cs typeface="Calibri"/>
              </a:rPr>
              <a:t>Gy</a:t>
            </a:r>
            <a:r>
              <a:rPr lang="en-US" sz="2400" i="1" dirty="0">
                <a:latin typeface="Calibri"/>
                <a:cs typeface="Calibri"/>
              </a:rPr>
              <a:t> </a:t>
            </a:r>
            <a:r>
              <a:rPr lang="en-US" sz="2400" i="1" dirty="0">
                <a:latin typeface="Calibri"/>
                <a:ea typeface="Times New Roman" pitchFamily="-1" charset="0"/>
                <a:cs typeface="Calibri"/>
              </a:rPr>
              <a:t>≡</a:t>
            </a:r>
            <a:r>
              <a:rPr lang="en-US" sz="2400" i="1" dirty="0">
                <a:latin typeface="Calibri"/>
                <a:cs typeface="Calibri"/>
              </a:rPr>
              <a:t> 1 J / </a:t>
            </a:r>
            <a:r>
              <a:rPr lang="en-US" sz="2400" i="1" dirty="0" smtClean="0">
                <a:latin typeface="Calibri"/>
                <a:cs typeface="Calibri"/>
              </a:rPr>
              <a:t>kg</a:t>
            </a:r>
            <a:endParaRPr lang="en-US" sz="2400" i="1" dirty="0">
              <a:latin typeface="Calibri"/>
              <a:cs typeface="Calibri"/>
            </a:endParaRPr>
          </a:p>
          <a:p>
            <a:pPr algn="ctr">
              <a:spcBef>
                <a:spcPct val="50000"/>
              </a:spcBef>
            </a:pPr>
            <a:endParaRPr lang="en-US" sz="2000" dirty="0" smtClean="0">
              <a:latin typeface="Calibri"/>
              <a:cs typeface="Calibri"/>
            </a:endParaRPr>
          </a:p>
          <a:p>
            <a:pPr>
              <a:spcBef>
                <a:spcPct val="50000"/>
              </a:spcBef>
            </a:pPr>
            <a:r>
              <a:rPr lang="en-US" sz="2000" dirty="0" smtClean="0">
                <a:latin typeface="Calibri"/>
                <a:cs typeface="Calibri"/>
              </a:rPr>
              <a:t>	</a:t>
            </a:r>
            <a:r>
              <a:rPr lang="en-US" sz="2400" dirty="0" smtClean="0">
                <a:latin typeface="Calibri"/>
                <a:cs typeface="Calibri"/>
              </a:rPr>
              <a:t>		</a:t>
            </a:r>
            <a:r>
              <a:rPr lang="en-US" sz="2400" dirty="0" err="1" smtClean="0">
                <a:latin typeface="Calibri"/>
                <a:cs typeface="Calibri"/>
              </a:rPr>
              <a:t>keV</a:t>
            </a:r>
            <a:r>
              <a:rPr lang="en-US" sz="2400" dirty="0" smtClean="0">
                <a:latin typeface="Calibri"/>
                <a:cs typeface="Calibri"/>
              </a:rPr>
              <a:t> x-rays:	 x-ray tubes, radioactive sources</a:t>
            </a:r>
          </a:p>
          <a:p>
            <a:pPr>
              <a:spcBef>
                <a:spcPct val="50000"/>
              </a:spcBef>
            </a:pPr>
            <a:r>
              <a:rPr lang="en-US" sz="2400" dirty="0" smtClean="0">
                <a:latin typeface="Calibri"/>
                <a:cs typeface="Calibri"/>
              </a:rPr>
              <a:t>			</a:t>
            </a:r>
            <a:r>
              <a:rPr lang="en-US" sz="2400" dirty="0" err="1" smtClean="0">
                <a:latin typeface="Calibri"/>
                <a:cs typeface="Calibri"/>
              </a:rPr>
              <a:t>MeV</a:t>
            </a:r>
            <a:r>
              <a:rPr lang="en-US" sz="2400" dirty="0" smtClean="0">
                <a:latin typeface="Calibri"/>
                <a:cs typeface="Calibri"/>
              </a:rPr>
              <a:t> x-rays: 	</a:t>
            </a:r>
            <a:r>
              <a:rPr lang="en-US" sz="2400" dirty="0" err="1" smtClean="0">
                <a:latin typeface="Calibri"/>
                <a:cs typeface="Calibri"/>
              </a:rPr>
              <a:t>linac</a:t>
            </a:r>
            <a:endParaRPr lang="en-US" sz="2400" dirty="0" smtClean="0">
              <a:latin typeface="Calibri"/>
              <a:cs typeface="Calibri"/>
            </a:endParaRPr>
          </a:p>
          <a:p>
            <a:pPr>
              <a:spcBef>
                <a:spcPct val="50000"/>
              </a:spcBef>
            </a:pPr>
            <a:r>
              <a:rPr lang="en-US" sz="2400" dirty="0" smtClean="0">
                <a:latin typeface="Calibri"/>
                <a:cs typeface="Calibri"/>
              </a:rPr>
              <a:t>			gamma rays: 	</a:t>
            </a:r>
            <a:r>
              <a:rPr lang="en-US" sz="2400" dirty="0" smtClean="0">
                <a:cs typeface="Calibri"/>
              </a:rPr>
              <a:t>irradiators, e.g., </a:t>
            </a:r>
            <a:r>
              <a:rPr lang="en-US" sz="2400" baseline="30000" dirty="0" smtClean="0">
                <a:cs typeface="Calibri"/>
              </a:rPr>
              <a:t>60</a:t>
            </a:r>
            <a:r>
              <a:rPr lang="en-US" sz="2400" dirty="0" smtClean="0">
                <a:cs typeface="Calibri"/>
              </a:rPr>
              <a:t>Co, </a:t>
            </a:r>
            <a:r>
              <a:rPr lang="en-US" sz="2400" baseline="30000" dirty="0" smtClean="0">
                <a:cs typeface="Calibri"/>
              </a:rPr>
              <a:t>137</a:t>
            </a:r>
            <a:r>
              <a:rPr lang="en-US" sz="2400" dirty="0" smtClean="0">
                <a:cs typeface="Calibri"/>
              </a:rPr>
              <a:t>Cs</a:t>
            </a:r>
          </a:p>
          <a:p>
            <a:pPr>
              <a:spcBef>
                <a:spcPct val="50000"/>
              </a:spcBef>
            </a:pPr>
            <a:r>
              <a:rPr lang="en-US" sz="2400" dirty="0" smtClean="0">
                <a:latin typeface="Calibri"/>
                <a:cs typeface="Calibri"/>
              </a:rPr>
              <a:t>			electrons: 	</a:t>
            </a:r>
            <a:r>
              <a:rPr lang="en-US" sz="2400" dirty="0" err="1" smtClean="0">
                <a:latin typeface="Calibri"/>
                <a:cs typeface="Calibri"/>
              </a:rPr>
              <a:t>linac</a:t>
            </a:r>
            <a:r>
              <a:rPr lang="en-US" sz="2400" dirty="0" smtClean="0">
                <a:latin typeface="Calibri"/>
                <a:cs typeface="Calibri"/>
              </a:rPr>
              <a:t>, Van de </a:t>
            </a:r>
            <a:r>
              <a:rPr lang="en-US" sz="2400" dirty="0" err="1" smtClean="0">
                <a:latin typeface="Calibri"/>
                <a:cs typeface="Calibri"/>
              </a:rPr>
              <a:t>Graaf</a:t>
            </a:r>
            <a:r>
              <a:rPr lang="en-US" sz="2400" dirty="0" smtClean="0">
                <a:latin typeface="Calibri"/>
                <a:cs typeface="Calibri"/>
              </a:rPr>
              <a:t>, radioactive sources</a:t>
            </a:r>
          </a:p>
          <a:p>
            <a:pPr algn="ctr">
              <a:spcBef>
                <a:spcPct val="50000"/>
              </a:spcBef>
            </a:pPr>
            <a:endParaRPr lang="en-US" sz="2000" dirty="0" smtClean="0">
              <a:latin typeface="Calibri"/>
              <a:cs typeface="Calibri"/>
            </a:endParaRPr>
          </a:p>
          <a:p>
            <a:pPr algn="ctr">
              <a:spcBef>
                <a:spcPct val="50000"/>
              </a:spcBef>
            </a:pPr>
            <a:r>
              <a:rPr lang="en-US" sz="2400" i="1" dirty="0" smtClean="0">
                <a:latin typeface="Calibri"/>
                <a:cs typeface="Calibri"/>
              </a:rPr>
              <a:t>Applications: homeland security, medical, radiation processing, radiation protection</a:t>
            </a:r>
            <a:endParaRPr lang="en-US" sz="2400" dirty="0" smtClean="0">
              <a:latin typeface="Calibri"/>
              <a:cs typeface="Calibri"/>
            </a:endParaRPr>
          </a:p>
          <a:p>
            <a:pPr algn="ctr">
              <a:spcBef>
                <a:spcPct val="50000"/>
              </a:spcBef>
            </a:pPr>
            <a:endParaRPr lang="en-US" sz="2000" dirty="0" smtClean="0">
              <a:latin typeface="Calibri"/>
              <a:cs typeface="Calibri"/>
            </a:endParaRPr>
          </a:p>
          <a:p>
            <a:pPr algn="ctr">
              <a:spcBef>
                <a:spcPct val="50000"/>
              </a:spcBef>
            </a:pPr>
            <a:endParaRPr lang="en-US" sz="2000" dirty="0">
              <a:latin typeface="Calibri"/>
              <a:cs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a:t>
            </a:r>
            <a:r>
              <a:rPr lang="en-US" dirty="0" err="1" smtClean="0"/>
              <a:t>Dosimetry</a:t>
            </a:r>
            <a:r>
              <a:rPr lang="en-US" dirty="0" smtClean="0"/>
              <a:t> Measurement</a:t>
            </a:r>
            <a:endParaRPr lang="en-US" dirty="0"/>
          </a:p>
        </p:txBody>
      </p:sp>
      <p:sp>
        <p:nvSpPr>
          <p:cNvPr id="3" name="Content Placeholder 2"/>
          <p:cNvSpPr>
            <a:spLocks noGrp="1"/>
          </p:cNvSpPr>
          <p:nvPr>
            <p:ph idx="1"/>
          </p:nvPr>
        </p:nvSpPr>
        <p:spPr>
          <a:xfrm>
            <a:off x="0" y="1600200"/>
            <a:ext cx="9144000" cy="1257143"/>
          </a:xfrm>
        </p:spPr>
        <p:txBody>
          <a:bodyPr>
            <a:normAutofit/>
          </a:bodyPr>
          <a:lstStyle/>
          <a:p>
            <a:pPr algn="ctr">
              <a:buNone/>
            </a:pPr>
            <a:r>
              <a:rPr lang="en-US" sz="2800" dirty="0" smtClean="0"/>
              <a:t>Use a free-air ion chamber to measure </a:t>
            </a:r>
            <a:r>
              <a:rPr lang="en-US" sz="2800" i="1" dirty="0" smtClean="0"/>
              <a:t>air </a:t>
            </a:r>
            <a:r>
              <a:rPr lang="en-US" sz="2800" i="1" dirty="0" err="1" smtClean="0"/>
              <a:t>kerma</a:t>
            </a:r>
            <a:r>
              <a:rPr lang="en-US" sz="2800" i="1" dirty="0" smtClean="0"/>
              <a:t>:</a:t>
            </a:r>
          </a:p>
          <a:p>
            <a:pPr algn="ctr">
              <a:buNone/>
            </a:pPr>
            <a:r>
              <a:rPr lang="en-US" sz="2800" dirty="0" smtClean="0"/>
              <a:t>energy released per unit mass of irradiated air (J/kg)</a:t>
            </a:r>
          </a:p>
          <a:p>
            <a:pPr algn="ctr">
              <a:buNone/>
            </a:pPr>
            <a:endParaRPr lang="en-US" sz="2800" i="1" dirty="0" smtClean="0"/>
          </a:p>
          <a:p>
            <a:pPr algn="ctr">
              <a:buNone/>
            </a:pPr>
            <a:endParaRPr lang="en-US" sz="2800" dirty="0" smtClean="0"/>
          </a:p>
          <a:p>
            <a:pPr algn="ctr">
              <a:buNone/>
            </a:pPr>
            <a:endParaRPr lang="en-US" sz="2800" dirty="0"/>
          </a:p>
        </p:txBody>
      </p:sp>
      <p:grpSp>
        <p:nvGrpSpPr>
          <p:cNvPr id="106" name="Group 105"/>
          <p:cNvGrpSpPr/>
          <p:nvPr/>
        </p:nvGrpSpPr>
        <p:grpSpPr>
          <a:xfrm>
            <a:off x="786606" y="3015883"/>
            <a:ext cx="7583487" cy="2149475"/>
            <a:chOff x="862013" y="4575175"/>
            <a:chExt cx="7583487" cy="2149475"/>
          </a:xfrm>
        </p:grpSpPr>
        <p:sp>
          <p:nvSpPr>
            <p:cNvPr id="56" name="Text Box 5"/>
            <p:cNvSpPr txBox="1">
              <a:spLocks noChangeArrowheads="1"/>
            </p:cNvSpPr>
            <p:nvPr/>
          </p:nvSpPr>
          <p:spPr bwMode="auto">
            <a:xfrm>
              <a:off x="862013" y="5586413"/>
              <a:ext cx="1585912" cy="641350"/>
            </a:xfrm>
            <a:prstGeom prst="rect">
              <a:avLst/>
            </a:prstGeom>
            <a:noFill/>
            <a:ln w="9525">
              <a:noFill/>
              <a:miter lim="800000"/>
              <a:headEnd/>
              <a:tailEnd/>
            </a:ln>
            <a:effectLst/>
          </p:spPr>
          <p:txBody>
            <a:bodyPr>
              <a:prstTxWarp prst="textNoShape">
                <a:avLst/>
              </a:prstTxWarp>
              <a:spAutoFit/>
            </a:bodyPr>
            <a:lstStyle/>
            <a:p>
              <a:pPr algn="ctr"/>
              <a:r>
                <a:rPr lang="en-US" dirty="0">
                  <a:latin typeface="Calibri"/>
                  <a:cs typeface="Calibri"/>
                </a:rPr>
                <a:t>Mo, </a:t>
              </a:r>
              <a:r>
                <a:rPr lang="en-US" dirty="0" err="1">
                  <a:latin typeface="Calibri"/>
                  <a:cs typeface="Calibri"/>
                </a:rPr>
                <a:t>Rh</a:t>
              </a:r>
              <a:r>
                <a:rPr lang="en-US" dirty="0">
                  <a:latin typeface="Calibri"/>
                  <a:cs typeface="Calibri"/>
                </a:rPr>
                <a:t> anode </a:t>
              </a:r>
            </a:p>
            <a:p>
              <a:pPr algn="ctr"/>
              <a:r>
                <a:rPr lang="en-US" dirty="0">
                  <a:latin typeface="Calibri"/>
                  <a:cs typeface="Calibri"/>
                </a:rPr>
                <a:t>x-ray tubes</a:t>
              </a:r>
            </a:p>
          </p:txBody>
        </p:sp>
        <p:sp>
          <p:nvSpPr>
            <p:cNvPr id="57" name="Rectangle 6"/>
            <p:cNvSpPr>
              <a:spLocks noChangeArrowheads="1"/>
            </p:cNvSpPr>
            <p:nvPr/>
          </p:nvSpPr>
          <p:spPr bwMode="auto">
            <a:xfrm>
              <a:off x="2514600" y="5191125"/>
              <a:ext cx="485775" cy="1457325"/>
            </a:xfrm>
            <a:prstGeom prst="rect">
              <a:avLst/>
            </a:prstGeom>
            <a:noFill/>
            <a:ln w="28575">
              <a:solidFill>
                <a:schemeClr val="tx1"/>
              </a:solidFill>
              <a:miter lim="800000"/>
              <a:headEnd/>
              <a:tailEnd/>
            </a:ln>
            <a:effectLst/>
          </p:spPr>
          <p:txBody>
            <a:bodyPr anchor="ctr">
              <a:prstTxWarp prst="textNoShape">
                <a:avLst/>
              </a:prstTxWarp>
              <a:spAutoFit/>
            </a:bodyPr>
            <a:lstStyle/>
            <a:p>
              <a:endParaRPr lang="en-US"/>
            </a:p>
          </p:txBody>
        </p:sp>
        <p:sp>
          <p:nvSpPr>
            <p:cNvPr id="58" name="Rectangle 7"/>
            <p:cNvSpPr>
              <a:spLocks noChangeArrowheads="1"/>
            </p:cNvSpPr>
            <p:nvPr/>
          </p:nvSpPr>
          <p:spPr bwMode="auto">
            <a:xfrm>
              <a:off x="2924175" y="5861050"/>
              <a:ext cx="152400" cy="125413"/>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
          <p:nvSpPr>
            <p:cNvPr id="59" name="Line 12"/>
            <p:cNvSpPr>
              <a:spLocks noChangeShapeType="1"/>
            </p:cNvSpPr>
            <p:nvPr/>
          </p:nvSpPr>
          <p:spPr bwMode="auto">
            <a:xfrm>
              <a:off x="5076825" y="5600700"/>
              <a:ext cx="0" cy="1009650"/>
            </a:xfrm>
            <a:prstGeom prst="line">
              <a:avLst/>
            </a:prstGeom>
            <a:noFill/>
            <a:ln w="38100">
              <a:solidFill>
                <a:srgbClr val="996600"/>
              </a:solidFill>
              <a:round/>
              <a:headEnd/>
              <a:tailEnd/>
            </a:ln>
            <a:effectLst/>
          </p:spPr>
          <p:txBody>
            <a:bodyPr>
              <a:prstTxWarp prst="textNoShape">
                <a:avLst/>
              </a:prstTxWarp>
              <a:spAutoFit/>
            </a:bodyPr>
            <a:lstStyle/>
            <a:p>
              <a:endParaRPr lang="en-US"/>
            </a:p>
          </p:txBody>
        </p:sp>
        <p:sp>
          <p:nvSpPr>
            <p:cNvPr id="60" name="Line 13"/>
            <p:cNvSpPr>
              <a:spLocks noChangeShapeType="1"/>
            </p:cNvSpPr>
            <p:nvPr/>
          </p:nvSpPr>
          <p:spPr bwMode="auto">
            <a:xfrm>
              <a:off x="5076825" y="6591300"/>
              <a:ext cx="2943225" cy="0"/>
            </a:xfrm>
            <a:prstGeom prst="line">
              <a:avLst/>
            </a:prstGeom>
            <a:noFill/>
            <a:ln w="38100">
              <a:solidFill>
                <a:srgbClr val="996600"/>
              </a:solidFill>
              <a:round/>
              <a:headEnd/>
              <a:tailEnd/>
            </a:ln>
            <a:effectLst/>
          </p:spPr>
          <p:txBody>
            <a:bodyPr wrap="none">
              <a:prstTxWarp prst="textNoShape">
                <a:avLst/>
              </a:prstTxWarp>
              <a:spAutoFit/>
            </a:bodyPr>
            <a:lstStyle/>
            <a:p>
              <a:endParaRPr lang="en-US"/>
            </a:p>
          </p:txBody>
        </p:sp>
        <p:sp>
          <p:nvSpPr>
            <p:cNvPr id="61" name="Rectangle 14"/>
            <p:cNvSpPr>
              <a:spLocks noChangeArrowheads="1"/>
            </p:cNvSpPr>
            <p:nvPr/>
          </p:nvSpPr>
          <p:spPr bwMode="auto">
            <a:xfrm>
              <a:off x="5000625" y="5880100"/>
              <a:ext cx="152400" cy="125413"/>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62" name="Rectangle 15"/>
            <p:cNvSpPr>
              <a:spLocks noChangeArrowheads="1"/>
            </p:cNvSpPr>
            <p:nvPr/>
          </p:nvSpPr>
          <p:spPr bwMode="auto">
            <a:xfrm>
              <a:off x="5486400" y="5619750"/>
              <a:ext cx="1066800" cy="647700"/>
            </a:xfrm>
            <a:prstGeom prst="rect">
              <a:avLst/>
            </a:prstGeom>
            <a:noFill/>
            <a:ln w="28575">
              <a:solidFill>
                <a:srgbClr val="33CC33"/>
              </a:solidFill>
              <a:miter lim="800000"/>
              <a:headEnd/>
              <a:tailEnd/>
            </a:ln>
            <a:effectLst/>
          </p:spPr>
          <p:txBody>
            <a:bodyPr wrap="none" anchor="ctr">
              <a:prstTxWarp prst="textNoShape">
                <a:avLst/>
              </a:prstTxWarp>
              <a:spAutoFit/>
            </a:bodyPr>
            <a:lstStyle/>
            <a:p>
              <a:endParaRPr lang="en-US"/>
            </a:p>
          </p:txBody>
        </p:sp>
        <p:sp>
          <p:nvSpPr>
            <p:cNvPr id="63" name="AutoShape 16"/>
            <p:cNvSpPr>
              <a:spLocks noChangeArrowheads="1"/>
            </p:cNvSpPr>
            <p:nvPr/>
          </p:nvSpPr>
          <p:spPr bwMode="auto">
            <a:xfrm rot="16167081">
              <a:off x="3873500" y="4816475"/>
              <a:ext cx="136525" cy="2282825"/>
            </a:xfrm>
            <a:prstGeom prst="triangle">
              <a:avLst>
                <a:gd name="adj" fmla="val 82194"/>
              </a:avLst>
            </a:prstGeom>
            <a:noFill/>
            <a:ln w="9525">
              <a:solidFill>
                <a:schemeClr val="tx2"/>
              </a:solidFill>
              <a:prstDash val="dash"/>
              <a:miter lim="800000"/>
              <a:headEnd/>
              <a:tailEnd/>
            </a:ln>
            <a:effectLst/>
          </p:spPr>
          <p:txBody>
            <a:bodyPr wrap="none" anchor="ctr">
              <a:prstTxWarp prst="textNoShape">
                <a:avLst/>
              </a:prstTxWarp>
            </a:bodyPr>
            <a:lstStyle/>
            <a:p>
              <a:endParaRPr lang="en-US"/>
            </a:p>
          </p:txBody>
        </p:sp>
        <p:sp>
          <p:nvSpPr>
            <p:cNvPr id="64" name="Rectangle 19"/>
            <p:cNvSpPr>
              <a:spLocks noChangeArrowheads="1"/>
            </p:cNvSpPr>
            <p:nvPr/>
          </p:nvSpPr>
          <p:spPr bwMode="auto">
            <a:xfrm>
              <a:off x="6286500" y="6296025"/>
              <a:ext cx="1647825" cy="200025"/>
            </a:xfrm>
            <a:prstGeom prst="rect">
              <a:avLst/>
            </a:prstGeom>
            <a:solidFill>
              <a:srgbClr val="996600"/>
            </a:solidFill>
            <a:ln w="28575">
              <a:solidFill>
                <a:srgbClr val="996600"/>
              </a:solidFill>
              <a:miter lim="800000"/>
              <a:headEnd/>
              <a:tailEnd/>
            </a:ln>
            <a:effectLst/>
          </p:spPr>
          <p:txBody>
            <a:bodyPr wrap="none" anchor="ctr">
              <a:prstTxWarp prst="textNoShape">
                <a:avLst/>
              </a:prstTxWarp>
              <a:spAutoFit/>
            </a:bodyPr>
            <a:lstStyle/>
            <a:p>
              <a:endParaRPr lang="en-US"/>
            </a:p>
          </p:txBody>
        </p:sp>
        <p:sp>
          <p:nvSpPr>
            <p:cNvPr id="65" name="Line 21"/>
            <p:cNvSpPr>
              <a:spLocks noChangeShapeType="1"/>
            </p:cNvSpPr>
            <p:nvPr/>
          </p:nvSpPr>
          <p:spPr bwMode="auto">
            <a:xfrm>
              <a:off x="5073650" y="5889625"/>
              <a:ext cx="1514475" cy="9525"/>
            </a:xfrm>
            <a:prstGeom prst="line">
              <a:avLst/>
            </a:prstGeom>
            <a:noFill/>
            <a:ln w="12700">
              <a:solidFill>
                <a:schemeClr val="tx2"/>
              </a:solidFill>
              <a:prstDash val="dash"/>
              <a:round/>
              <a:headEnd/>
              <a:tailEnd/>
            </a:ln>
            <a:effectLst/>
          </p:spPr>
          <p:txBody>
            <a:bodyPr wrap="none" anchor="ctr">
              <a:prstTxWarp prst="textNoShape">
                <a:avLst/>
              </a:prstTxWarp>
            </a:bodyPr>
            <a:lstStyle/>
            <a:p>
              <a:endParaRPr lang="en-US"/>
            </a:p>
          </p:txBody>
        </p:sp>
        <p:sp>
          <p:nvSpPr>
            <p:cNvPr id="66" name="Line 22"/>
            <p:cNvSpPr>
              <a:spLocks noChangeShapeType="1"/>
            </p:cNvSpPr>
            <p:nvPr/>
          </p:nvSpPr>
          <p:spPr bwMode="auto">
            <a:xfrm>
              <a:off x="5073650" y="6007100"/>
              <a:ext cx="1504950" cy="9525"/>
            </a:xfrm>
            <a:prstGeom prst="line">
              <a:avLst/>
            </a:prstGeom>
            <a:noFill/>
            <a:ln w="12700">
              <a:solidFill>
                <a:schemeClr val="tx2"/>
              </a:solidFill>
              <a:prstDash val="dash"/>
              <a:round/>
              <a:headEnd/>
              <a:tailEnd/>
            </a:ln>
            <a:effectLst/>
          </p:spPr>
          <p:txBody>
            <a:bodyPr wrap="none" anchor="ctr">
              <a:prstTxWarp prst="textNoShape">
                <a:avLst/>
              </a:prstTxWarp>
            </a:bodyPr>
            <a:lstStyle/>
            <a:p>
              <a:endParaRPr lang="en-US"/>
            </a:p>
          </p:txBody>
        </p:sp>
        <p:sp>
          <p:nvSpPr>
            <p:cNvPr id="67" name="Rectangle 23"/>
            <p:cNvSpPr>
              <a:spLocks noChangeArrowheads="1"/>
            </p:cNvSpPr>
            <p:nvPr/>
          </p:nvSpPr>
          <p:spPr bwMode="auto">
            <a:xfrm>
              <a:off x="6524625" y="5889625"/>
              <a:ext cx="152400" cy="125413"/>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68" name="Rectangle 24"/>
            <p:cNvSpPr>
              <a:spLocks noChangeArrowheads="1"/>
            </p:cNvSpPr>
            <p:nvPr/>
          </p:nvSpPr>
          <p:spPr bwMode="auto">
            <a:xfrm>
              <a:off x="5448300" y="5889625"/>
              <a:ext cx="66675" cy="125413"/>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69" name="Rectangle 25"/>
            <p:cNvSpPr>
              <a:spLocks noChangeArrowheads="1"/>
            </p:cNvSpPr>
            <p:nvPr/>
          </p:nvSpPr>
          <p:spPr bwMode="auto">
            <a:xfrm>
              <a:off x="6972300" y="6505575"/>
              <a:ext cx="342900" cy="88900"/>
            </a:xfrm>
            <a:prstGeom prst="rect">
              <a:avLst/>
            </a:prstGeom>
            <a:solidFill>
              <a:schemeClr val="tx1"/>
            </a:solidFill>
            <a:ln w="9525">
              <a:noFill/>
              <a:miter lim="800000"/>
              <a:headEnd/>
              <a:tailEnd/>
            </a:ln>
            <a:effectLst/>
          </p:spPr>
          <p:txBody>
            <a:bodyPr wrap="none" anchor="ctr">
              <a:prstTxWarp prst="textNoShape">
                <a:avLst/>
              </a:prstTxWarp>
              <a:spAutoFit/>
            </a:bodyPr>
            <a:lstStyle/>
            <a:p>
              <a:endParaRPr lang="en-US"/>
            </a:p>
          </p:txBody>
        </p:sp>
        <p:sp>
          <p:nvSpPr>
            <p:cNvPr id="70" name="Line 26"/>
            <p:cNvSpPr>
              <a:spLocks noChangeShapeType="1"/>
            </p:cNvSpPr>
            <p:nvPr/>
          </p:nvSpPr>
          <p:spPr bwMode="auto">
            <a:xfrm>
              <a:off x="6543675" y="5619750"/>
              <a:ext cx="142875" cy="0"/>
            </a:xfrm>
            <a:prstGeom prst="line">
              <a:avLst/>
            </a:prstGeom>
            <a:noFill/>
            <a:ln w="28575">
              <a:solidFill>
                <a:srgbClr val="33CC33"/>
              </a:solidFill>
              <a:round/>
              <a:headEnd/>
              <a:tailEnd/>
            </a:ln>
            <a:effectLst/>
          </p:spPr>
          <p:txBody>
            <a:bodyPr>
              <a:prstTxWarp prst="textNoShape">
                <a:avLst/>
              </a:prstTxWarp>
              <a:spAutoFit/>
            </a:bodyPr>
            <a:lstStyle/>
            <a:p>
              <a:endParaRPr lang="en-US"/>
            </a:p>
          </p:txBody>
        </p:sp>
        <p:sp>
          <p:nvSpPr>
            <p:cNvPr id="71" name="Line 27"/>
            <p:cNvSpPr>
              <a:spLocks noChangeShapeType="1"/>
            </p:cNvSpPr>
            <p:nvPr/>
          </p:nvSpPr>
          <p:spPr bwMode="auto">
            <a:xfrm>
              <a:off x="6553200" y="6267450"/>
              <a:ext cx="142875" cy="0"/>
            </a:xfrm>
            <a:prstGeom prst="line">
              <a:avLst/>
            </a:prstGeom>
            <a:noFill/>
            <a:ln w="28575">
              <a:solidFill>
                <a:srgbClr val="33CC33"/>
              </a:solidFill>
              <a:round/>
              <a:headEnd/>
              <a:tailEnd/>
            </a:ln>
            <a:effectLst/>
          </p:spPr>
          <p:txBody>
            <a:bodyPr>
              <a:prstTxWarp prst="textNoShape">
                <a:avLst/>
              </a:prstTxWarp>
              <a:spAutoFit/>
            </a:bodyPr>
            <a:lstStyle/>
            <a:p>
              <a:endParaRPr lang="en-US"/>
            </a:p>
          </p:txBody>
        </p:sp>
        <p:sp>
          <p:nvSpPr>
            <p:cNvPr id="72" name="Rectangle 28"/>
            <p:cNvSpPr>
              <a:spLocks noChangeArrowheads="1"/>
            </p:cNvSpPr>
            <p:nvPr/>
          </p:nvSpPr>
          <p:spPr bwMode="auto">
            <a:xfrm>
              <a:off x="6572250" y="6096000"/>
              <a:ext cx="1152525" cy="88900"/>
            </a:xfrm>
            <a:prstGeom prst="rect">
              <a:avLst/>
            </a:prstGeom>
            <a:solidFill>
              <a:srgbClr val="996600"/>
            </a:solidFill>
            <a:ln w="9525">
              <a:noFill/>
              <a:miter lim="800000"/>
              <a:headEnd/>
              <a:tailEnd/>
            </a:ln>
            <a:effectLst/>
          </p:spPr>
          <p:txBody>
            <a:bodyPr wrap="none" anchor="ctr">
              <a:prstTxWarp prst="textNoShape">
                <a:avLst/>
              </a:prstTxWarp>
              <a:spAutoFit/>
            </a:bodyPr>
            <a:lstStyle/>
            <a:p>
              <a:endParaRPr lang="en-US"/>
            </a:p>
          </p:txBody>
        </p:sp>
        <p:sp>
          <p:nvSpPr>
            <p:cNvPr id="73" name="Rectangle 29"/>
            <p:cNvSpPr>
              <a:spLocks noChangeArrowheads="1"/>
            </p:cNvSpPr>
            <p:nvPr/>
          </p:nvSpPr>
          <p:spPr bwMode="auto">
            <a:xfrm>
              <a:off x="6572250" y="5705475"/>
              <a:ext cx="1152525" cy="88900"/>
            </a:xfrm>
            <a:prstGeom prst="rect">
              <a:avLst/>
            </a:prstGeom>
            <a:solidFill>
              <a:srgbClr val="33CC33"/>
            </a:solidFill>
            <a:ln w="9525">
              <a:noFill/>
              <a:miter lim="800000"/>
              <a:headEnd/>
              <a:tailEnd/>
            </a:ln>
            <a:effectLst/>
          </p:spPr>
          <p:txBody>
            <a:bodyPr wrap="none" anchor="ctr">
              <a:prstTxWarp prst="textNoShape">
                <a:avLst/>
              </a:prstTxWarp>
              <a:spAutoFit/>
            </a:bodyPr>
            <a:lstStyle/>
            <a:p>
              <a:endParaRPr lang="en-US"/>
            </a:p>
          </p:txBody>
        </p:sp>
        <p:sp>
          <p:nvSpPr>
            <p:cNvPr id="74" name="Line 30"/>
            <p:cNvSpPr>
              <a:spLocks noChangeShapeType="1"/>
            </p:cNvSpPr>
            <p:nvPr/>
          </p:nvSpPr>
          <p:spPr bwMode="auto">
            <a:xfrm flipH="1">
              <a:off x="5457825" y="5743575"/>
              <a:ext cx="1104900" cy="0"/>
            </a:xfrm>
            <a:prstGeom prst="line">
              <a:avLst/>
            </a:prstGeom>
            <a:noFill/>
            <a:ln w="19050">
              <a:solidFill>
                <a:srgbClr val="CCFFFF"/>
              </a:solidFill>
              <a:round/>
              <a:headEnd/>
              <a:tailEnd/>
            </a:ln>
            <a:effectLst/>
          </p:spPr>
          <p:txBody>
            <a:bodyPr wrap="none">
              <a:prstTxWarp prst="textNoShape">
                <a:avLst/>
              </a:prstTxWarp>
              <a:spAutoFit/>
            </a:bodyPr>
            <a:lstStyle/>
            <a:p>
              <a:endParaRPr lang="en-US"/>
            </a:p>
          </p:txBody>
        </p:sp>
        <p:sp>
          <p:nvSpPr>
            <p:cNvPr id="75" name="Rectangle 31"/>
            <p:cNvSpPr>
              <a:spLocks noChangeArrowheads="1"/>
            </p:cNvSpPr>
            <p:nvPr/>
          </p:nvSpPr>
          <p:spPr bwMode="auto">
            <a:xfrm>
              <a:off x="7486650" y="6181725"/>
              <a:ext cx="238125" cy="155575"/>
            </a:xfrm>
            <a:prstGeom prst="rect">
              <a:avLst/>
            </a:prstGeom>
            <a:solidFill>
              <a:srgbClr val="996600"/>
            </a:solidFill>
            <a:ln w="9525">
              <a:noFill/>
              <a:miter lim="800000"/>
              <a:headEnd/>
              <a:tailEnd/>
            </a:ln>
            <a:effectLst/>
          </p:spPr>
          <p:txBody>
            <a:bodyPr anchor="ctr">
              <a:prstTxWarp prst="textNoShape">
                <a:avLst/>
              </a:prstTxWarp>
              <a:spAutoFit/>
            </a:bodyPr>
            <a:lstStyle/>
            <a:p>
              <a:endParaRPr lang="en-US"/>
            </a:p>
          </p:txBody>
        </p:sp>
        <p:sp>
          <p:nvSpPr>
            <p:cNvPr id="76" name="Line 32"/>
            <p:cNvSpPr>
              <a:spLocks noChangeShapeType="1"/>
            </p:cNvSpPr>
            <p:nvPr/>
          </p:nvSpPr>
          <p:spPr bwMode="auto">
            <a:xfrm>
              <a:off x="5435600" y="5127625"/>
              <a:ext cx="9525" cy="619125"/>
            </a:xfrm>
            <a:prstGeom prst="line">
              <a:avLst/>
            </a:prstGeom>
            <a:noFill/>
            <a:ln w="28575">
              <a:solidFill>
                <a:srgbClr val="3366FF"/>
              </a:solidFill>
              <a:round/>
              <a:headEnd/>
              <a:tailEnd/>
            </a:ln>
            <a:effectLst/>
          </p:spPr>
          <p:txBody>
            <a:bodyPr wrap="none" anchor="ctr">
              <a:prstTxWarp prst="textNoShape">
                <a:avLst/>
              </a:prstTxWarp>
            </a:bodyPr>
            <a:lstStyle/>
            <a:p>
              <a:endParaRPr lang="en-US"/>
            </a:p>
          </p:txBody>
        </p:sp>
        <p:sp>
          <p:nvSpPr>
            <p:cNvPr id="77" name="Oval 34"/>
            <p:cNvSpPr>
              <a:spLocks noChangeArrowheads="1"/>
            </p:cNvSpPr>
            <p:nvPr/>
          </p:nvSpPr>
          <p:spPr bwMode="auto">
            <a:xfrm>
              <a:off x="4654550" y="4575175"/>
              <a:ext cx="1524000" cy="533400"/>
            </a:xfrm>
            <a:prstGeom prst="ellipse">
              <a:avLst/>
            </a:prstGeom>
            <a:noFill/>
            <a:ln w="28575">
              <a:solidFill>
                <a:srgbClr val="3366FF"/>
              </a:solidFill>
              <a:round/>
              <a:headEnd/>
              <a:tailEnd/>
            </a:ln>
            <a:effectLst/>
          </p:spPr>
          <p:txBody>
            <a:bodyPr wrap="none" anchor="ctr">
              <a:prstTxWarp prst="textNoShape">
                <a:avLst/>
              </a:prstTxWarp>
            </a:bodyPr>
            <a:lstStyle/>
            <a:p>
              <a:endParaRPr lang="en-US"/>
            </a:p>
          </p:txBody>
        </p:sp>
        <p:sp>
          <p:nvSpPr>
            <p:cNvPr id="78" name="Text Box 35"/>
            <p:cNvSpPr txBox="1">
              <a:spLocks noChangeArrowheads="1"/>
            </p:cNvSpPr>
            <p:nvPr/>
          </p:nvSpPr>
          <p:spPr bwMode="auto">
            <a:xfrm>
              <a:off x="4730750" y="4651375"/>
              <a:ext cx="1447800" cy="33655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600" b="1" dirty="0"/>
                <a:t>Electrometer</a:t>
              </a:r>
              <a:endParaRPr lang="en-US" b="1" dirty="0"/>
            </a:p>
          </p:txBody>
        </p:sp>
        <p:sp>
          <p:nvSpPr>
            <p:cNvPr id="79" name="Rectangle 36"/>
            <p:cNvSpPr>
              <a:spLocks noChangeArrowheads="1"/>
            </p:cNvSpPr>
            <p:nvPr/>
          </p:nvSpPr>
          <p:spPr bwMode="auto">
            <a:xfrm>
              <a:off x="5092700" y="6223000"/>
              <a:ext cx="349250" cy="366713"/>
            </a:xfrm>
            <a:prstGeom prst="rect">
              <a:avLst/>
            </a:prstGeom>
            <a:noFill/>
            <a:ln w="9525">
              <a:noFill/>
              <a:miter lim="800000"/>
              <a:headEnd/>
              <a:tailEnd/>
            </a:ln>
            <a:effectLst/>
          </p:spPr>
          <p:txBody>
            <a:bodyPr wrap="none">
              <a:prstTxWarp prst="textNoShape">
                <a:avLst/>
              </a:prstTxWarp>
              <a:spAutoFit/>
            </a:bodyPr>
            <a:lstStyle/>
            <a:p>
              <a:pPr>
                <a:spcBef>
                  <a:spcPct val="50000"/>
                </a:spcBef>
              </a:pPr>
              <a:r>
                <a:rPr lang="en-US" b="1">
                  <a:latin typeface="Times New Roman" pitchFamily="-1" charset="0"/>
                </a:rPr>
                <a:t>V</a:t>
              </a:r>
            </a:p>
          </p:txBody>
        </p:sp>
        <p:sp>
          <p:nvSpPr>
            <p:cNvPr id="80" name="Line 38"/>
            <p:cNvSpPr>
              <a:spLocks noChangeShapeType="1"/>
            </p:cNvSpPr>
            <p:nvPr/>
          </p:nvSpPr>
          <p:spPr bwMode="auto">
            <a:xfrm>
              <a:off x="5619750" y="6286500"/>
              <a:ext cx="0" cy="142875"/>
            </a:xfrm>
            <a:prstGeom prst="line">
              <a:avLst/>
            </a:prstGeom>
            <a:noFill/>
            <a:ln w="28575">
              <a:solidFill>
                <a:srgbClr val="3366FF"/>
              </a:solidFill>
              <a:round/>
              <a:headEnd type="triangle" w="med" len="med"/>
              <a:tailEnd/>
            </a:ln>
            <a:effectLst/>
          </p:spPr>
          <p:txBody>
            <a:bodyPr wrap="none">
              <a:prstTxWarp prst="textNoShape">
                <a:avLst/>
              </a:prstTxWarp>
              <a:spAutoFit/>
            </a:bodyPr>
            <a:lstStyle/>
            <a:p>
              <a:endParaRPr lang="en-US"/>
            </a:p>
          </p:txBody>
        </p:sp>
        <p:sp>
          <p:nvSpPr>
            <p:cNvPr id="81" name="Line 39"/>
            <p:cNvSpPr>
              <a:spLocks noChangeShapeType="1"/>
            </p:cNvSpPr>
            <p:nvPr/>
          </p:nvSpPr>
          <p:spPr bwMode="auto">
            <a:xfrm flipH="1">
              <a:off x="5362575" y="6429375"/>
              <a:ext cx="266700" cy="0"/>
            </a:xfrm>
            <a:prstGeom prst="line">
              <a:avLst/>
            </a:prstGeom>
            <a:noFill/>
            <a:ln w="28575">
              <a:solidFill>
                <a:srgbClr val="3366FF"/>
              </a:solidFill>
              <a:round/>
              <a:headEnd/>
              <a:tailEnd/>
            </a:ln>
            <a:effectLst/>
          </p:spPr>
          <p:txBody>
            <a:bodyPr wrap="none">
              <a:prstTxWarp prst="textNoShape">
                <a:avLst/>
              </a:prstTxWarp>
              <a:spAutoFit/>
            </a:bodyPr>
            <a:lstStyle/>
            <a:p>
              <a:endParaRPr lang="en-US"/>
            </a:p>
          </p:txBody>
        </p:sp>
        <p:sp>
          <p:nvSpPr>
            <p:cNvPr id="82" name="Rectangle 40"/>
            <p:cNvSpPr>
              <a:spLocks noChangeArrowheads="1"/>
            </p:cNvSpPr>
            <p:nvPr/>
          </p:nvSpPr>
          <p:spPr bwMode="auto">
            <a:xfrm>
              <a:off x="5038725" y="5880100"/>
              <a:ext cx="76200" cy="134938"/>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83" name="Line 41"/>
            <p:cNvSpPr>
              <a:spLocks noChangeShapeType="1"/>
            </p:cNvSpPr>
            <p:nvPr/>
          </p:nvSpPr>
          <p:spPr bwMode="auto">
            <a:xfrm>
              <a:off x="8242300" y="5737225"/>
              <a:ext cx="0" cy="3810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nvGrpSpPr>
            <p:cNvPr id="84" name="Group 42"/>
            <p:cNvGrpSpPr>
              <a:grpSpLocks/>
            </p:cNvGrpSpPr>
            <p:nvPr/>
          </p:nvGrpSpPr>
          <p:grpSpPr bwMode="auto">
            <a:xfrm>
              <a:off x="8064500" y="6118225"/>
              <a:ext cx="381000" cy="152400"/>
              <a:chOff x="4944" y="3648"/>
              <a:chExt cx="240" cy="96"/>
            </a:xfrm>
          </p:grpSpPr>
          <p:sp>
            <p:nvSpPr>
              <p:cNvPr id="85" name="Line 43"/>
              <p:cNvSpPr>
                <a:spLocks noChangeShapeType="1"/>
              </p:cNvSpPr>
              <p:nvPr/>
            </p:nvSpPr>
            <p:spPr bwMode="auto">
              <a:xfrm>
                <a:off x="4944" y="3648"/>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86" name="Line 44"/>
              <p:cNvSpPr>
                <a:spLocks noChangeShapeType="1"/>
              </p:cNvSpPr>
              <p:nvPr/>
            </p:nvSpPr>
            <p:spPr bwMode="auto">
              <a:xfrm>
                <a:off x="4992" y="3696"/>
                <a:ext cx="1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87" name="Line 45"/>
              <p:cNvSpPr>
                <a:spLocks noChangeShapeType="1"/>
              </p:cNvSpPr>
              <p:nvPr/>
            </p:nvSpPr>
            <p:spPr bwMode="auto">
              <a:xfrm>
                <a:off x="5040" y="3744"/>
                <a:ext cx="48"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sp>
          <p:nvSpPr>
            <p:cNvPr id="88" name="Line 46"/>
            <p:cNvSpPr>
              <a:spLocks noChangeShapeType="1"/>
            </p:cNvSpPr>
            <p:nvPr/>
          </p:nvSpPr>
          <p:spPr bwMode="auto">
            <a:xfrm flipH="1">
              <a:off x="7696200" y="5743575"/>
              <a:ext cx="561975" cy="0"/>
            </a:xfrm>
            <a:prstGeom prst="line">
              <a:avLst/>
            </a:prstGeom>
            <a:noFill/>
            <a:ln w="28575">
              <a:solidFill>
                <a:schemeClr val="tx1"/>
              </a:solidFill>
              <a:round/>
              <a:headEnd/>
              <a:tailEnd/>
            </a:ln>
            <a:effectLst/>
          </p:spPr>
          <p:txBody>
            <a:bodyPr>
              <a:prstTxWarp prst="textNoShape">
                <a:avLst/>
              </a:prstTxWarp>
              <a:spAutoFit/>
            </a:bodyPr>
            <a:lstStyle/>
            <a:p>
              <a:endParaRPr lang="en-US"/>
            </a:p>
          </p:txBody>
        </p:sp>
        <p:sp>
          <p:nvSpPr>
            <p:cNvPr id="89" name="Text Box 47"/>
            <p:cNvSpPr txBox="1">
              <a:spLocks noChangeArrowheads="1"/>
            </p:cNvSpPr>
            <p:nvPr/>
          </p:nvSpPr>
          <p:spPr bwMode="auto">
            <a:xfrm>
              <a:off x="3300413" y="6357938"/>
              <a:ext cx="738187" cy="366712"/>
            </a:xfrm>
            <a:prstGeom prst="rect">
              <a:avLst/>
            </a:prstGeom>
            <a:noFill/>
            <a:ln w="9525">
              <a:noFill/>
              <a:miter lim="800000"/>
              <a:headEnd/>
              <a:tailEnd/>
            </a:ln>
            <a:effectLst/>
          </p:spPr>
          <p:txBody>
            <a:bodyPr>
              <a:prstTxWarp prst="textNoShape">
                <a:avLst/>
              </a:prstTxWarp>
              <a:spAutoFit/>
            </a:bodyPr>
            <a:lstStyle/>
            <a:p>
              <a:pPr algn="ctr"/>
              <a:r>
                <a:rPr lang="en-US" dirty="0">
                  <a:latin typeface="Calibri"/>
                  <a:cs typeface="Calibri"/>
                </a:rPr>
                <a:t>filters</a:t>
              </a:r>
            </a:p>
          </p:txBody>
        </p:sp>
        <p:sp>
          <p:nvSpPr>
            <p:cNvPr id="90" name="Text Box 49"/>
            <p:cNvSpPr txBox="1">
              <a:spLocks noChangeArrowheads="1"/>
            </p:cNvSpPr>
            <p:nvPr/>
          </p:nvSpPr>
          <p:spPr bwMode="auto">
            <a:xfrm>
              <a:off x="6205538" y="4814888"/>
              <a:ext cx="1585912" cy="641350"/>
            </a:xfrm>
            <a:prstGeom prst="rect">
              <a:avLst/>
            </a:prstGeom>
            <a:noFill/>
            <a:ln w="9525">
              <a:noFill/>
              <a:miter lim="800000"/>
              <a:headEnd/>
              <a:tailEnd/>
            </a:ln>
            <a:effectLst/>
          </p:spPr>
          <p:txBody>
            <a:bodyPr>
              <a:prstTxWarp prst="textNoShape">
                <a:avLst/>
              </a:prstTxWarp>
              <a:spAutoFit/>
            </a:bodyPr>
            <a:lstStyle/>
            <a:p>
              <a:pPr algn="ctr"/>
              <a:r>
                <a:rPr lang="en-US" dirty="0" err="1">
                  <a:latin typeface="Calibri"/>
                  <a:cs typeface="Calibri"/>
                </a:rPr>
                <a:t>Attix</a:t>
              </a:r>
              <a:r>
                <a:rPr lang="en-US" dirty="0">
                  <a:latin typeface="Calibri"/>
                  <a:cs typeface="Calibri"/>
                </a:rPr>
                <a:t> free-air </a:t>
              </a:r>
            </a:p>
            <a:p>
              <a:pPr algn="ctr"/>
              <a:r>
                <a:rPr lang="en-US" dirty="0">
                  <a:latin typeface="Calibri"/>
                  <a:cs typeface="Calibri"/>
                </a:rPr>
                <a:t>chamber</a:t>
              </a:r>
            </a:p>
          </p:txBody>
        </p:sp>
        <p:sp>
          <p:nvSpPr>
            <p:cNvPr id="91" name="Rectangle 52"/>
            <p:cNvSpPr>
              <a:spLocks noChangeArrowheads="1"/>
            </p:cNvSpPr>
            <p:nvPr/>
          </p:nvSpPr>
          <p:spPr bwMode="auto">
            <a:xfrm>
              <a:off x="2705100" y="6000750"/>
              <a:ext cx="123825" cy="638175"/>
            </a:xfrm>
            <a:prstGeom prst="rect">
              <a:avLst/>
            </a:prstGeom>
            <a:solidFill>
              <a:schemeClr val="tx1"/>
            </a:solidFill>
            <a:ln w="9525">
              <a:solidFill>
                <a:schemeClr val="tx1"/>
              </a:solidFill>
              <a:miter lim="800000"/>
              <a:headEnd/>
              <a:tailEnd/>
            </a:ln>
            <a:effectLst/>
          </p:spPr>
          <p:txBody>
            <a:bodyPr anchor="ctr">
              <a:prstTxWarp prst="textNoShape">
                <a:avLst/>
              </a:prstTxWarp>
              <a:spAutoFit/>
            </a:bodyPr>
            <a:lstStyle/>
            <a:p>
              <a:endParaRPr lang="en-US"/>
            </a:p>
          </p:txBody>
        </p:sp>
        <p:sp>
          <p:nvSpPr>
            <p:cNvPr id="92" name="AutoShape 53"/>
            <p:cNvSpPr>
              <a:spLocks noChangeArrowheads="1"/>
            </p:cNvSpPr>
            <p:nvPr/>
          </p:nvSpPr>
          <p:spPr bwMode="auto">
            <a:xfrm>
              <a:off x="2705100" y="5867400"/>
              <a:ext cx="128588" cy="133350"/>
            </a:xfrm>
            <a:prstGeom prst="rtTriangle">
              <a:avLst/>
            </a:prstGeom>
            <a:solidFill>
              <a:schemeClr val="tx1"/>
            </a:solidFill>
            <a:ln w="9525">
              <a:solidFill>
                <a:schemeClr val="tx1"/>
              </a:solidFill>
              <a:miter lim="800000"/>
              <a:headEnd/>
              <a:tailEnd/>
            </a:ln>
            <a:effectLst/>
          </p:spPr>
          <p:txBody>
            <a:bodyPr anchor="ctr">
              <a:prstTxWarp prst="textNoShape">
                <a:avLst/>
              </a:prstTxWarp>
              <a:spAutoFit/>
            </a:bodyPr>
            <a:lstStyle/>
            <a:p>
              <a:endParaRPr lang="en-US"/>
            </a:p>
          </p:txBody>
        </p:sp>
        <p:grpSp>
          <p:nvGrpSpPr>
            <p:cNvPr id="93" name="Group 61"/>
            <p:cNvGrpSpPr>
              <a:grpSpLocks/>
            </p:cNvGrpSpPr>
            <p:nvPr/>
          </p:nvGrpSpPr>
          <p:grpSpPr bwMode="auto">
            <a:xfrm>
              <a:off x="2662238" y="5434013"/>
              <a:ext cx="188912" cy="161925"/>
              <a:chOff x="798" y="3684"/>
              <a:chExt cx="119" cy="102"/>
            </a:xfrm>
          </p:grpSpPr>
          <p:sp>
            <p:nvSpPr>
              <p:cNvPr id="94" name="Oval 56"/>
              <p:cNvSpPr>
                <a:spLocks noChangeArrowheads="1"/>
              </p:cNvSpPr>
              <p:nvPr/>
            </p:nvSpPr>
            <p:spPr bwMode="auto">
              <a:xfrm>
                <a:off x="861" y="3684"/>
                <a:ext cx="56" cy="102"/>
              </a:xfrm>
              <a:prstGeom prst="ellipse">
                <a:avLst/>
              </a:prstGeom>
              <a:noFill/>
              <a:ln w="9525">
                <a:solidFill>
                  <a:schemeClr val="tx1"/>
                </a:solidFill>
                <a:round/>
                <a:headEnd/>
                <a:tailEnd/>
              </a:ln>
              <a:effectLst/>
            </p:spPr>
            <p:txBody>
              <a:bodyPr wrap="none" anchor="ctr">
                <a:prstTxWarp prst="textNoShape">
                  <a:avLst/>
                </a:prstTxWarp>
                <a:spAutoFit/>
              </a:bodyPr>
              <a:lstStyle/>
              <a:p>
                <a:endParaRPr lang="en-US"/>
              </a:p>
            </p:txBody>
          </p:sp>
          <p:sp>
            <p:nvSpPr>
              <p:cNvPr id="95" name="Oval 57"/>
              <p:cNvSpPr>
                <a:spLocks noChangeArrowheads="1"/>
              </p:cNvSpPr>
              <p:nvPr/>
            </p:nvSpPr>
            <p:spPr bwMode="auto">
              <a:xfrm>
                <a:off x="828" y="3684"/>
                <a:ext cx="56" cy="102"/>
              </a:xfrm>
              <a:prstGeom prst="ellipse">
                <a:avLst/>
              </a:prstGeom>
              <a:noFill/>
              <a:ln w="9525">
                <a:solidFill>
                  <a:schemeClr val="tx1"/>
                </a:solidFill>
                <a:round/>
                <a:headEnd/>
                <a:tailEnd/>
              </a:ln>
              <a:effectLst/>
            </p:spPr>
            <p:txBody>
              <a:bodyPr wrap="none" anchor="ctr">
                <a:prstTxWarp prst="textNoShape">
                  <a:avLst/>
                </a:prstTxWarp>
                <a:spAutoFit/>
              </a:bodyPr>
              <a:lstStyle/>
              <a:p>
                <a:endParaRPr lang="en-US"/>
              </a:p>
            </p:txBody>
          </p:sp>
          <p:sp>
            <p:nvSpPr>
              <p:cNvPr id="96" name="Oval 58"/>
              <p:cNvSpPr>
                <a:spLocks noChangeArrowheads="1"/>
              </p:cNvSpPr>
              <p:nvPr/>
            </p:nvSpPr>
            <p:spPr bwMode="auto">
              <a:xfrm>
                <a:off x="798" y="3684"/>
                <a:ext cx="56" cy="102"/>
              </a:xfrm>
              <a:prstGeom prst="ellipse">
                <a:avLst/>
              </a:prstGeom>
              <a:noFill/>
              <a:ln w="9525">
                <a:solidFill>
                  <a:schemeClr val="tx1"/>
                </a:solidFill>
                <a:round/>
                <a:headEnd/>
                <a:tailEnd/>
              </a:ln>
              <a:effectLst/>
            </p:spPr>
            <p:txBody>
              <a:bodyPr wrap="none" anchor="ctr">
                <a:prstTxWarp prst="textNoShape">
                  <a:avLst/>
                </a:prstTxWarp>
                <a:spAutoFit/>
              </a:bodyPr>
              <a:lstStyle/>
              <a:p>
                <a:endParaRPr lang="en-US"/>
              </a:p>
            </p:txBody>
          </p:sp>
        </p:grpSp>
        <p:sp>
          <p:nvSpPr>
            <p:cNvPr id="97" name="Line 62"/>
            <p:cNvSpPr>
              <a:spLocks noChangeShapeType="1"/>
            </p:cNvSpPr>
            <p:nvPr/>
          </p:nvSpPr>
          <p:spPr bwMode="auto">
            <a:xfrm flipV="1">
              <a:off x="2662238" y="4981575"/>
              <a:ext cx="0" cy="533400"/>
            </a:xfrm>
            <a:prstGeom prst="line">
              <a:avLst/>
            </a:prstGeom>
            <a:noFill/>
            <a:ln w="9525">
              <a:solidFill>
                <a:schemeClr val="tx1"/>
              </a:solidFill>
              <a:round/>
              <a:headEnd/>
              <a:tailEnd/>
            </a:ln>
            <a:effectLst/>
          </p:spPr>
          <p:txBody>
            <a:bodyPr wrap="none">
              <a:prstTxWarp prst="textNoShape">
                <a:avLst/>
              </a:prstTxWarp>
              <a:spAutoFit/>
            </a:bodyPr>
            <a:lstStyle/>
            <a:p>
              <a:endParaRPr lang="en-US"/>
            </a:p>
          </p:txBody>
        </p:sp>
        <p:sp>
          <p:nvSpPr>
            <p:cNvPr id="98" name="Line 63"/>
            <p:cNvSpPr>
              <a:spLocks noChangeShapeType="1"/>
            </p:cNvSpPr>
            <p:nvPr/>
          </p:nvSpPr>
          <p:spPr bwMode="auto">
            <a:xfrm flipV="1">
              <a:off x="2852738" y="4981575"/>
              <a:ext cx="0" cy="533400"/>
            </a:xfrm>
            <a:prstGeom prst="line">
              <a:avLst/>
            </a:prstGeom>
            <a:noFill/>
            <a:ln w="9525">
              <a:solidFill>
                <a:schemeClr val="tx1"/>
              </a:solidFill>
              <a:round/>
              <a:headEnd/>
              <a:tailEnd/>
            </a:ln>
            <a:effectLst/>
          </p:spPr>
          <p:txBody>
            <a:bodyPr wrap="none">
              <a:prstTxWarp prst="textNoShape">
                <a:avLst/>
              </a:prstTxWarp>
              <a:spAutoFit/>
            </a:bodyPr>
            <a:lstStyle/>
            <a:p>
              <a:endParaRPr lang="en-US"/>
            </a:p>
          </p:txBody>
        </p:sp>
        <p:sp>
          <p:nvSpPr>
            <p:cNvPr id="99" name="Line 64"/>
            <p:cNvSpPr>
              <a:spLocks noChangeShapeType="1"/>
            </p:cNvSpPr>
            <p:nvPr/>
          </p:nvSpPr>
          <p:spPr bwMode="auto">
            <a:xfrm>
              <a:off x="2738438" y="4910138"/>
              <a:ext cx="0" cy="138112"/>
            </a:xfrm>
            <a:prstGeom prst="line">
              <a:avLst/>
            </a:prstGeom>
            <a:noFill/>
            <a:ln w="9525">
              <a:solidFill>
                <a:schemeClr val="tx1"/>
              </a:solidFill>
              <a:round/>
              <a:headEnd/>
              <a:tailEnd/>
            </a:ln>
            <a:effectLst/>
          </p:spPr>
          <p:txBody>
            <a:bodyPr wrap="none">
              <a:prstTxWarp prst="textNoShape">
                <a:avLst/>
              </a:prstTxWarp>
              <a:spAutoFit/>
            </a:bodyPr>
            <a:lstStyle/>
            <a:p>
              <a:endParaRPr lang="en-US"/>
            </a:p>
          </p:txBody>
        </p:sp>
        <p:sp>
          <p:nvSpPr>
            <p:cNvPr id="100" name="Line 68"/>
            <p:cNvSpPr>
              <a:spLocks noChangeShapeType="1"/>
            </p:cNvSpPr>
            <p:nvPr/>
          </p:nvSpPr>
          <p:spPr bwMode="auto">
            <a:xfrm>
              <a:off x="2667000" y="4981575"/>
              <a:ext cx="66675" cy="0"/>
            </a:xfrm>
            <a:prstGeom prst="line">
              <a:avLst/>
            </a:prstGeom>
            <a:noFill/>
            <a:ln w="9525">
              <a:solidFill>
                <a:schemeClr val="tx1"/>
              </a:solidFill>
              <a:round/>
              <a:headEnd/>
              <a:tailEnd/>
            </a:ln>
            <a:effectLst/>
          </p:spPr>
          <p:txBody>
            <a:bodyPr wrap="none">
              <a:prstTxWarp prst="textNoShape">
                <a:avLst/>
              </a:prstTxWarp>
              <a:spAutoFit/>
            </a:bodyPr>
            <a:lstStyle/>
            <a:p>
              <a:endParaRPr lang="en-US"/>
            </a:p>
          </p:txBody>
        </p:sp>
        <p:grpSp>
          <p:nvGrpSpPr>
            <p:cNvPr id="101" name="Group 70"/>
            <p:cNvGrpSpPr>
              <a:grpSpLocks/>
            </p:cNvGrpSpPr>
            <p:nvPr/>
          </p:nvGrpSpPr>
          <p:grpSpPr bwMode="auto">
            <a:xfrm>
              <a:off x="2781300" y="4938713"/>
              <a:ext cx="66675" cy="85725"/>
              <a:chOff x="1752" y="3108"/>
              <a:chExt cx="42" cy="54"/>
            </a:xfrm>
          </p:grpSpPr>
          <p:sp>
            <p:nvSpPr>
              <p:cNvPr id="102" name="Line 66"/>
              <p:cNvSpPr>
                <a:spLocks noChangeShapeType="1"/>
              </p:cNvSpPr>
              <p:nvPr/>
            </p:nvSpPr>
            <p:spPr bwMode="auto">
              <a:xfrm flipH="1">
                <a:off x="1752" y="3108"/>
                <a:ext cx="0" cy="54"/>
              </a:xfrm>
              <a:prstGeom prst="line">
                <a:avLst/>
              </a:prstGeom>
              <a:noFill/>
              <a:ln w="9525">
                <a:solidFill>
                  <a:schemeClr val="tx1"/>
                </a:solidFill>
                <a:round/>
                <a:headEnd/>
                <a:tailEnd/>
              </a:ln>
              <a:effectLst/>
            </p:spPr>
            <p:txBody>
              <a:bodyPr>
                <a:prstTxWarp prst="textNoShape">
                  <a:avLst/>
                </a:prstTxWarp>
                <a:spAutoFit/>
              </a:bodyPr>
              <a:lstStyle/>
              <a:p>
                <a:endParaRPr lang="en-US"/>
              </a:p>
            </p:txBody>
          </p:sp>
          <p:sp>
            <p:nvSpPr>
              <p:cNvPr id="103" name="Line 69"/>
              <p:cNvSpPr>
                <a:spLocks noChangeShapeType="1"/>
              </p:cNvSpPr>
              <p:nvPr/>
            </p:nvSpPr>
            <p:spPr bwMode="auto">
              <a:xfrm>
                <a:off x="1752" y="3135"/>
                <a:ext cx="42" cy="0"/>
              </a:xfrm>
              <a:prstGeom prst="line">
                <a:avLst/>
              </a:prstGeom>
              <a:noFill/>
              <a:ln w="9525">
                <a:solidFill>
                  <a:schemeClr val="tx1"/>
                </a:solidFill>
                <a:round/>
                <a:headEnd/>
                <a:tailEnd/>
              </a:ln>
              <a:effectLst/>
            </p:spPr>
            <p:txBody>
              <a:bodyPr wrap="none">
                <a:prstTxWarp prst="textNoShape">
                  <a:avLst/>
                </a:prstTxWarp>
                <a:spAutoFit/>
              </a:bodyPr>
              <a:lstStyle/>
              <a:p>
                <a:endParaRPr lang="en-US"/>
              </a:p>
            </p:txBody>
          </p:sp>
        </p:grpSp>
        <p:sp>
          <p:nvSpPr>
            <p:cNvPr id="104" name="Rectangle 72"/>
            <p:cNvSpPr>
              <a:spLocks noChangeArrowheads="1"/>
            </p:cNvSpPr>
            <p:nvPr/>
          </p:nvSpPr>
          <p:spPr bwMode="auto">
            <a:xfrm>
              <a:off x="3200400" y="5791200"/>
              <a:ext cx="88900" cy="561975"/>
            </a:xfrm>
            <a:prstGeom prst="rect">
              <a:avLst/>
            </a:prstGeom>
            <a:solidFill>
              <a:srgbClr val="66CCFF"/>
            </a:solidFill>
            <a:ln w="28575">
              <a:solidFill>
                <a:srgbClr val="66CCFF"/>
              </a:solidFill>
              <a:miter lim="800000"/>
              <a:headEnd/>
              <a:tailEnd/>
            </a:ln>
            <a:effectLst/>
          </p:spPr>
          <p:txBody>
            <a:bodyPr wrap="none" anchor="ctr">
              <a:prstTxWarp prst="textNoShape">
                <a:avLst/>
              </a:prstTxWarp>
              <a:spAutoFit/>
            </a:bodyPr>
            <a:lstStyle/>
            <a:p>
              <a:endParaRPr lang="en-US"/>
            </a:p>
          </p:txBody>
        </p:sp>
        <p:sp>
          <p:nvSpPr>
            <p:cNvPr id="105" name="Rectangle 73"/>
            <p:cNvSpPr>
              <a:spLocks noChangeArrowheads="1"/>
            </p:cNvSpPr>
            <p:nvPr/>
          </p:nvSpPr>
          <p:spPr bwMode="auto">
            <a:xfrm>
              <a:off x="3352800" y="5514975"/>
              <a:ext cx="88900" cy="561975"/>
            </a:xfrm>
            <a:prstGeom prst="rect">
              <a:avLst/>
            </a:prstGeom>
            <a:solidFill>
              <a:srgbClr val="66CCFF"/>
            </a:solidFill>
            <a:ln w="28575">
              <a:solidFill>
                <a:srgbClr val="66CCFF"/>
              </a:solidFill>
              <a:miter lim="800000"/>
              <a:headEnd/>
              <a:tailEnd/>
            </a:ln>
            <a:effectLst/>
          </p:spPr>
          <p:txBody>
            <a:bodyPr wrap="none" anchor="ctr">
              <a:prstTxWarp prst="textNoShape">
                <a:avLst/>
              </a:prstTxWarp>
              <a:spAutoFit/>
            </a:bodyPr>
            <a:lstStyle/>
            <a:p>
              <a:endParaRPr lang="en-US"/>
            </a:p>
          </p:txBody>
        </p:sp>
      </p:grpSp>
      <p:sp>
        <p:nvSpPr>
          <p:cNvPr id="107" name="TextBox 106"/>
          <p:cNvSpPr txBox="1"/>
          <p:nvPr/>
        </p:nvSpPr>
        <p:spPr>
          <a:xfrm>
            <a:off x="266962" y="5488357"/>
            <a:ext cx="8669134" cy="1200328"/>
          </a:xfrm>
          <a:prstGeom prst="rect">
            <a:avLst/>
          </a:prstGeom>
          <a:noFill/>
        </p:spPr>
        <p:txBody>
          <a:bodyPr wrap="square" rtlCol="0">
            <a:spAutoFit/>
          </a:bodyPr>
          <a:lstStyle/>
          <a:p>
            <a:pPr marL="342900" indent="-342900">
              <a:buFont typeface="Arial"/>
              <a:buChar char="•"/>
            </a:pPr>
            <a:r>
              <a:rPr lang="en-US" sz="2400" dirty="0"/>
              <a:t>c</a:t>
            </a:r>
            <a:r>
              <a:rPr lang="en-US" sz="2400" dirty="0" smtClean="0"/>
              <a:t>alibrate chamber with standard source</a:t>
            </a:r>
          </a:p>
          <a:p>
            <a:pPr marL="342900" indent="-342900">
              <a:buFont typeface="Arial"/>
              <a:buChar char="•"/>
            </a:pPr>
            <a:r>
              <a:rPr lang="en-US" sz="2400" dirty="0" smtClean="0"/>
              <a:t>use calibrated chamber to measure other sources or calibrate other detectors</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48" descr="mammorange"/>
          <p:cNvPicPr>
            <a:picLocks noChangeAspect="1" noChangeArrowheads="1"/>
          </p:cNvPicPr>
          <p:nvPr/>
        </p:nvPicPr>
        <p:blipFill>
          <a:blip r:embed="rId2"/>
          <a:srcRect/>
          <a:stretch>
            <a:fillRect/>
          </a:stretch>
        </p:blipFill>
        <p:spPr bwMode="auto">
          <a:xfrm>
            <a:off x="287187" y="626842"/>
            <a:ext cx="8657213" cy="5462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Autofit/>
          </a:bodyPr>
          <a:lstStyle/>
          <a:p>
            <a:pPr algn="l"/>
            <a:r>
              <a:rPr lang="en-US" sz="3600" dirty="0" smtClean="0">
                <a:solidFill>
                  <a:srgbClr val="000000"/>
                </a:solidFill>
              </a:rPr>
              <a:t>NIST x-ray calibration ranges produce standard beam qualities with absolute air-</a:t>
            </a:r>
            <a:r>
              <a:rPr lang="en-US" sz="3600" dirty="0" err="1" smtClean="0">
                <a:solidFill>
                  <a:srgbClr val="000000"/>
                </a:solidFill>
              </a:rPr>
              <a:t>kerma</a:t>
            </a:r>
            <a:r>
              <a:rPr lang="en-US" sz="3600" dirty="0" smtClean="0">
                <a:solidFill>
                  <a:srgbClr val="000000"/>
                </a:solidFill>
              </a:rPr>
              <a:t> rates at 1 %.</a:t>
            </a:r>
            <a:endParaRPr lang="en-US" sz="3600" dirty="0">
              <a:solidFill>
                <a:srgbClr val="000000"/>
              </a:solidFill>
            </a:endParaRPr>
          </a:p>
        </p:txBody>
      </p:sp>
      <p:pic>
        <p:nvPicPr>
          <p:cNvPr id="4" name="Picture 5"/>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055829" y="2361607"/>
            <a:ext cx="5026025" cy="4394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 name="Text Box 6"/>
          <p:cNvSpPr txBox="1">
            <a:spLocks noChangeArrowheads="1"/>
          </p:cNvSpPr>
          <p:nvPr/>
        </p:nvSpPr>
        <p:spPr bwMode="auto">
          <a:xfrm>
            <a:off x="45360" y="4676198"/>
            <a:ext cx="3962400" cy="1830388"/>
          </a:xfrm>
          <a:prstGeom prst="rect">
            <a:avLst/>
          </a:prstGeom>
          <a:solidFill>
            <a:schemeClr val="bg1">
              <a:alpha val="50195"/>
            </a:schemeClr>
          </a:solidFill>
          <a:ln w="25400">
            <a:solidFill>
              <a:srgbClr val="008000"/>
            </a:solid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5000"/>
              </a:lnSpc>
            </a:pPr>
            <a:r>
              <a:rPr lang="en-US" dirty="0">
                <a:solidFill>
                  <a:srgbClr val="FF9218"/>
                </a:solidFill>
                <a:latin typeface="Tahoma" charset="0"/>
              </a:rPr>
              <a:t>NS</a:t>
            </a:r>
            <a:r>
              <a:rPr lang="en-US" dirty="0">
                <a:solidFill>
                  <a:srgbClr val="429347"/>
                </a:solidFill>
                <a:latin typeface="Tahoma" charset="0"/>
              </a:rPr>
              <a:t>40</a:t>
            </a:r>
          </a:p>
          <a:p>
            <a:pPr algn="ctr" eaLnBrk="1" hangingPunct="1">
              <a:lnSpc>
                <a:spcPct val="95000"/>
              </a:lnSpc>
            </a:pPr>
            <a:r>
              <a:rPr lang="en-US" dirty="0">
                <a:solidFill>
                  <a:srgbClr val="429347"/>
                </a:solidFill>
                <a:latin typeface="Tahoma" charset="0"/>
              </a:rPr>
              <a:t>ISO </a:t>
            </a:r>
            <a:r>
              <a:rPr lang="en-US" dirty="0">
                <a:solidFill>
                  <a:srgbClr val="FF9218"/>
                </a:solidFill>
                <a:latin typeface="Tahoma" charset="0"/>
              </a:rPr>
              <a:t>N</a:t>
            </a:r>
            <a:r>
              <a:rPr lang="en-US" dirty="0">
                <a:solidFill>
                  <a:srgbClr val="429347"/>
                </a:solidFill>
                <a:latin typeface="Tahoma" charset="0"/>
              </a:rPr>
              <a:t>arrow </a:t>
            </a:r>
            <a:r>
              <a:rPr lang="en-US" dirty="0">
                <a:solidFill>
                  <a:srgbClr val="FF9218"/>
                </a:solidFill>
                <a:latin typeface="Tahoma" charset="0"/>
              </a:rPr>
              <a:t>S</a:t>
            </a:r>
            <a:r>
              <a:rPr lang="en-US" dirty="0">
                <a:solidFill>
                  <a:srgbClr val="429347"/>
                </a:solidFill>
                <a:latin typeface="Tahoma" charset="0"/>
              </a:rPr>
              <a:t>pectrum</a:t>
            </a:r>
          </a:p>
          <a:p>
            <a:pPr algn="ctr" eaLnBrk="1" hangingPunct="1">
              <a:lnSpc>
                <a:spcPct val="95000"/>
              </a:lnSpc>
            </a:pPr>
            <a:r>
              <a:rPr lang="en-US" dirty="0">
                <a:solidFill>
                  <a:srgbClr val="429347"/>
                </a:solidFill>
                <a:latin typeface="Tahoma" charset="0"/>
              </a:rPr>
              <a:t>W anode, 40 kV</a:t>
            </a:r>
          </a:p>
          <a:p>
            <a:pPr algn="ctr" eaLnBrk="1" hangingPunct="1">
              <a:lnSpc>
                <a:spcPct val="95000"/>
              </a:lnSpc>
            </a:pPr>
            <a:r>
              <a:rPr lang="en-US" dirty="0">
                <a:solidFill>
                  <a:srgbClr val="429347"/>
                </a:solidFill>
                <a:latin typeface="Tahoma" charset="0"/>
              </a:rPr>
              <a:t>filtration:</a:t>
            </a:r>
          </a:p>
          <a:p>
            <a:pPr algn="ctr" eaLnBrk="1" hangingPunct="1">
              <a:lnSpc>
                <a:spcPct val="95000"/>
              </a:lnSpc>
            </a:pPr>
            <a:r>
              <a:rPr lang="en-US" dirty="0">
                <a:solidFill>
                  <a:srgbClr val="429347"/>
                </a:solidFill>
                <a:latin typeface="Tahoma" charset="0"/>
              </a:rPr>
              <a:t>4.0 mm Al, 0.21 mm Cu</a:t>
            </a:r>
            <a:endParaRPr lang="en-US" sz="3600" dirty="0">
              <a:solidFill>
                <a:srgbClr val="0D0A99"/>
              </a:solidFill>
              <a:latin typeface="Tahoma" charset="0"/>
            </a:endParaRPr>
          </a:p>
        </p:txBody>
      </p:sp>
      <p:grpSp>
        <p:nvGrpSpPr>
          <p:cNvPr id="10" name="Group 9"/>
          <p:cNvGrpSpPr/>
          <p:nvPr/>
        </p:nvGrpSpPr>
        <p:grpSpPr>
          <a:xfrm>
            <a:off x="2434370" y="3639794"/>
            <a:ext cx="3538149" cy="1036404"/>
            <a:chOff x="2434370" y="3960972"/>
            <a:chExt cx="3538149" cy="1036404"/>
          </a:xfrm>
        </p:grpSpPr>
        <p:cxnSp>
          <p:nvCxnSpPr>
            <p:cNvPr id="7" name="Straight Connector 6"/>
            <p:cNvCxnSpPr/>
            <p:nvPr/>
          </p:nvCxnSpPr>
          <p:spPr>
            <a:xfrm flipV="1">
              <a:off x="2434370" y="3960972"/>
              <a:ext cx="1134022" cy="1036404"/>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68392" y="3960972"/>
              <a:ext cx="2404127" cy="1588"/>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39645" y="2367666"/>
            <a:ext cx="6064710" cy="2093028"/>
          </a:xfrm>
        </p:spPr>
        <p:txBody>
          <a:bodyPr>
            <a:normAutofit/>
          </a:bodyPr>
          <a:lstStyle/>
          <a:p>
            <a:r>
              <a:rPr lang="en-US" dirty="0" smtClean="0"/>
              <a:t>Who am I and why am I here?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SI-Traceable Spectrometer Calibration</a:t>
            </a:r>
            <a:endParaRPr lang="en-US" dirty="0"/>
          </a:p>
        </p:txBody>
      </p:sp>
      <p:pic>
        <p:nvPicPr>
          <p:cNvPr id="4" name="Picture 3"/>
          <p:cNvPicPr>
            <a:picLocks noChangeAspect="1"/>
          </p:cNvPicPr>
          <p:nvPr/>
        </p:nvPicPr>
        <p:blipFill>
          <a:blip r:embed="rId2"/>
          <a:stretch>
            <a:fillRect/>
          </a:stretch>
        </p:blipFill>
        <p:spPr>
          <a:xfrm>
            <a:off x="457200" y="1705554"/>
            <a:ext cx="3748261" cy="2502191"/>
          </a:xfrm>
          <a:prstGeom prst="rect">
            <a:avLst/>
          </a:prstGeom>
        </p:spPr>
      </p:pic>
      <p:pic>
        <p:nvPicPr>
          <p:cNvPr id="6" name="Picture 5"/>
          <p:cNvPicPr>
            <a:picLocks noChangeAspect="1"/>
          </p:cNvPicPr>
          <p:nvPr/>
        </p:nvPicPr>
        <p:blipFill>
          <a:blip r:embed="rId3"/>
          <a:stretch>
            <a:fillRect/>
          </a:stretch>
        </p:blipFill>
        <p:spPr>
          <a:xfrm>
            <a:off x="4572000" y="4047156"/>
            <a:ext cx="3940381" cy="2626921"/>
          </a:xfrm>
          <a:prstGeom prst="rect">
            <a:avLst/>
          </a:prstGeom>
        </p:spPr>
      </p:pic>
      <p:sp>
        <p:nvSpPr>
          <p:cNvPr id="8" name="TextBox 7"/>
          <p:cNvSpPr txBox="1"/>
          <p:nvPr/>
        </p:nvSpPr>
        <p:spPr>
          <a:xfrm>
            <a:off x="4379486" y="1603361"/>
            <a:ext cx="4129836" cy="1938992"/>
          </a:xfrm>
          <a:prstGeom prst="rect">
            <a:avLst/>
          </a:prstGeom>
          <a:noFill/>
        </p:spPr>
        <p:txBody>
          <a:bodyPr wrap="square" rtlCol="0">
            <a:spAutoFit/>
          </a:bodyPr>
          <a:lstStyle/>
          <a:p>
            <a:r>
              <a:rPr lang="en-US" sz="2400" dirty="0" smtClean="0"/>
              <a:t>Calibrated double-crystal </a:t>
            </a:r>
            <a:r>
              <a:rPr lang="en-US" sz="2400" dirty="0" smtClean="0"/>
              <a:t>transmission spectrometer in </a:t>
            </a:r>
            <a:r>
              <a:rPr lang="en-US" sz="2400" dirty="0" err="1" smtClean="0"/>
              <a:t>bandpasses</a:t>
            </a:r>
            <a:r>
              <a:rPr lang="en-US" sz="2400" dirty="0" smtClean="0"/>
              <a:t> from 20-80 </a:t>
            </a:r>
            <a:r>
              <a:rPr lang="en-US" sz="2400" dirty="0" err="1" smtClean="0"/>
              <a:t>keV</a:t>
            </a:r>
            <a:r>
              <a:rPr lang="en-US" sz="2400" dirty="0" smtClean="0"/>
              <a:t>, compared with computational model.</a:t>
            </a:r>
            <a:endParaRPr lang="en-US" sz="2400" dirty="0"/>
          </a:p>
        </p:txBody>
      </p:sp>
      <p:sp>
        <p:nvSpPr>
          <p:cNvPr id="9" name="TextBox 8"/>
          <p:cNvSpPr txBox="1"/>
          <p:nvPr/>
        </p:nvSpPr>
        <p:spPr>
          <a:xfrm>
            <a:off x="457200" y="5005175"/>
            <a:ext cx="3748261" cy="954107"/>
          </a:xfrm>
          <a:prstGeom prst="rect">
            <a:avLst/>
          </a:prstGeom>
          <a:noFill/>
        </p:spPr>
        <p:txBody>
          <a:bodyPr wrap="square" rtlCol="0">
            <a:spAutoFit/>
          </a:bodyPr>
          <a:lstStyle/>
          <a:p>
            <a:pPr algn="ctr"/>
            <a:r>
              <a:rPr lang="en-US" sz="2800" dirty="0" smtClean="0">
                <a:solidFill>
                  <a:srgbClr val="FF0000"/>
                </a:solidFill>
              </a:rPr>
              <a:t>Absolute accuracy: 5</a:t>
            </a:r>
            <a:r>
              <a:rPr lang="en-US" sz="2800" dirty="0" smtClean="0">
                <a:solidFill>
                  <a:srgbClr val="FF0000"/>
                </a:solidFill>
              </a:rPr>
              <a:t>%</a:t>
            </a:r>
            <a:endParaRPr lang="en-US" sz="2800" dirty="0" smtClean="0">
              <a:solidFill>
                <a:srgbClr val="FF0000"/>
              </a:solidFill>
            </a:endParaRPr>
          </a:p>
          <a:p>
            <a:pPr algn="ctr"/>
            <a:r>
              <a:rPr lang="en-US" sz="2800" dirty="0" smtClean="0">
                <a:solidFill>
                  <a:srgbClr val="FF0000"/>
                </a:solidFill>
              </a:rPr>
              <a:t>10-300 </a:t>
            </a:r>
            <a:r>
              <a:rPr lang="en-US" sz="2800" dirty="0" err="1" smtClean="0">
                <a:solidFill>
                  <a:srgbClr val="FF0000"/>
                </a:solidFill>
              </a:rPr>
              <a:t>keV</a:t>
            </a:r>
            <a:endParaRPr lang="en-US" sz="2800" dirty="0">
              <a:solidFill>
                <a:srgbClr val="FF0000"/>
              </a:solidFill>
            </a:endParaRPr>
          </a:p>
        </p:txBody>
      </p:sp>
      <p:sp>
        <p:nvSpPr>
          <p:cNvPr id="10" name="TextBox 9"/>
          <p:cNvSpPr txBox="1"/>
          <p:nvPr/>
        </p:nvSpPr>
        <p:spPr>
          <a:xfrm>
            <a:off x="4396824" y="3561032"/>
            <a:ext cx="4354640" cy="369332"/>
          </a:xfrm>
          <a:prstGeom prst="rect">
            <a:avLst/>
          </a:prstGeom>
          <a:noFill/>
        </p:spPr>
        <p:txBody>
          <a:bodyPr wrap="none" rtlCol="0">
            <a:spAutoFit/>
          </a:bodyPr>
          <a:lstStyle/>
          <a:p>
            <a:r>
              <a:rPr lang="en-US" dirty="0" err="1" smtClean="0"/>
              <a:t>Szabo</a:t>
            </a:r>
            <a:r>
              <a:rPr lang="en-US" dirty="0" smtClean="0"/>
              <a:t>, et al., Applied Optics, </a:t>
            </a:r>
            <a:r>
              <a:rPr lang="en-US" b="1" dirty="0" smtClean="0"/>
              <a:t>36</a:t>
            </a:r>
            <a:r>
              <a:rPr lang="en-US" dirty="0" smtClean="0"/>
              <a:t>, 1335 (2011)</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Spectroscopy</a:t>
            </a:r>
            <a:endParaRPr lang="en-US" dirty="0"/>
          </a:p>
        </p:txBody>
      </p:sp>
      <p:sp>
        <p:nvSpPr>
          <p:cNvPr id="3" name="Content Placeholder 2"/>
          <p:cNvSpPr>
            <a:spLocks noGrp="1"/>
          </p:cNvSpPr>
          <p:nvPr>
            <p:ph idx="1"/>
          </p:nvPr>
        </p:nvSpPr>
        <p:spPr>
          <a:xfrm>
            <a:off x="457200" y="5942685"/>
            <a:ext cx="8229600" cy="689067"/>
          </a:xfrm>
        </p:spPr>
        <p:txBody>
          <a:bodyPr/>
          <a:lstStyle/>
          <a:p>
            <a:pPr algn="ctr">
              <a:buNone/>
            </a:pPr>
            <a:r>
              <a:rPr lang="en-US" dirty="0" smtClean="0"/>
              <a:t>contact: Joe Reader, Gillian Nave</a:t>
            </a:r>
            <a:endParaRPr lang="en-US" dirty="0"/>
          </a:p>
        </p:txBody>
      </p:sp>
      <p:pic>
        <p:nvPicPr>
          <p:cNvPr id="5" name="Picture 4"/>
          <p:cNvPicPr>
            <a:picLocks noChangeAspect="1"/>
          </p:cNvPicPr>
          <p:nvPr/>
        </p:nvPicPr>
        <p:blipFill>
          <a:blip r:embed="rId2"/>
          <a:srcRect t="13688" b="13688"/>
          <a:stretch>
            <a:fillRect/>
          </a:stretch>
        </p:blipFill>
        <p:spPr>
          <a:xfrm>
            <a:off x="254000" y="3517023"/>
            <a:ext cx="4445000" cy="2425662"/>
          </a:xfrm>
          <a:prstGeom prst="rect">
            <a:avLst/>
          </a:prstGeom>
        </p:spPr>
      </p:pic>
      <p:pic>
        <p:nvPicPr>
          <p:cNvPr id="6" name="Picture 5"/>
          <p:cNvPicPr>
            <a:picLocks noChangeAspect="1"/>
          </p:cNvPicPr>
          <p:nvPr/>
        </p:nvPicPr>
        <p:blipFill>
          <a:blip r:embed="rId3"/>
          <a:stretch>
            <a:fillRect/>
          </a:stretch>
        </p:blipFill>
        <p:spPr>
          <a:xfrm>
            <a:off x="4387501" y="1417638"/>
            <a:ext cx="4445000" cy="2095500"/>
          </a:xfrm>
          <a:prstGeom prst="rect">
            <a:avLst/>
          </a:prstGeom>
        </p:spPr>
      </p:pic>
      <p:pic>
        <p:nvPicPr>
          <p:cNvPr id="4" name="Picture 3"/>
          <p:cNvPicPr>
            <a:picLocks noChangeAspect="1"/>
          </p:cNvPicPr>
          <p:nvPr/>
        </p:nvPicPr>
        <p:blipFill>
          <a:blip r:embed="rId4"/>
          <a:stretch>
            <a:fillRect/>
          </a:stretch>
        </p:blipFill>
        <p:spPr>
          <a:xfrm>
            <a:off x="254000" y="1417638"/>
            <a:ext cx="4445000" cy="2374900"/>
          </a:xfrm>
          <a:prstGeom prst="rect">
            <a:avLst/>
          </a:prstGeom>
        </p:spPr>
      </p:pic>
      <p:sp>
        <p:nvSpPr>
          <p:cNvPr id="7" name="TextBox 6"/>
          <p:cNvSpPr txBox="1"/>
          <p:nvPr/>
        </p:nvSpPr>
        <p:spPr>
          <a:xfrm>
            <a:off x="4725891" y="3549173"/>
            <a:ext cx="4144800" cy="2308324"/>
          </a:xfrm>
          <a:prstGeom prst="rect">
            <a:avLst/>
          </a:prstGeom>
          <a:noFill/>
        </p:spPr>
        <p:txBody>
          <a:bodyPr wrap="square" rtlCol="0">
            <a:spAutoFit/>
          </a:bodyPr>
          <a:lstStyle/>
          <a:p>
            <a:pPr>
              <a:buFont typeface="Arial"/>
              <a:buChar char="•"/>
            </a:pPr>
            <a:r>
              <a:rPr lang="en-US" sz="2400" dirty="0" smtClean="0"/>
              <a:t>10.7 </a:t>
            </a:r>
            <a:r>
              <a:rPr lang="en-US" sz="2400" dirty="0" err="1" smtClean="0"/>
              <a:t>m</a:t>
            </a:r>
            <a:r>
              <a:rPr lang="en-US" sz="2400" dirty="0" smtClean="0"/>
              <a:t> Normal and Grazing Incidence Spectrographs</a:t>
            </a:r>
          </a:p>
          <a:p>
            <a:pPr>
              <a:buFont typeface="Arial"/>
              <a:buChar char="•"/>
            </a:pPr>
            <a:r>
              <a:rPr lang="en-US" sz="2400" dirty="0" smtClean="0"/>
              <a:t>Czerny-Turner Spectrograph</a:t>
            </a:r>
          </a:p>
          <a:p>
            <a:pPr>
              <a:buFont typeface="Arial"/>
              <a:buChar char="•"/>
            </a:pPr>
            <a:r>
              <a:rPr lang="en-US" sz="2400" dirty="0" smtClean="0"/>
              <a:t>Fourier Transform Spectrometer</a:t>
            </a:r>
          </a:p>
          <a:p>
            <a:pPr>
              <a:buFont typeface="Arial"/>
              <a:buChar char="•"/>
            </a:pPr>
            <a:r>
              <a:rPr lang="en-US" sz="2400" dirty="0" smtClean="0"/>
              <a:t>SURF </a:t>
            </a:r>
            <a:r>
              <a:rPr lang="en-US" sz="2400" dirty="0" err="1" smtClean="0"/>
              <a:t>Beamline</a:t>
            </a:r>
            <a:r>
              <a:rPr lang="en-US" sz="2400" dirty="0" smtClean="0"/>
              <a:t> Instruments</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82282" y="1417638"/>
            <a:ext cx="4965700" cy="4419600"/>
          </a:xfrm>
          <a:prstGeom prst="rect">
            <a:avLst/>
          </a:prstGeom>
        </p:spPr>
      </p:pic>
      <p:sp>
        <p:nvSpPr>
          <p:cNvPr id="2" name="Title 1"/>
          <p:cNvSpPr>
            <a:spLocks noGrp="1"/>
          </p:cNvSpPr>
          <p:nvPr>
            <p:ph type="title"/>
          </p:nvPr>
        </p:nvSpPr>
        <p:spPr/>
        <p:txBody>
          <a:bodyPr/>
          <a:lstStyle/>
          <a:p>
            <a:r>
              <a:rPr lang="en-US" dirty="0" smtClean="0"/>
              <a:t>Transition-Edge Sensors</a:t>
            </a:r>
            <a:endParaRPr lang="en-US" dirty="0"/>
          </a:p>
        </p:txBody>
      </p:sp>
      <p:sp>
        <p:nvSpPr>
          <p:cNvPr id="3" name="Content Placeholder 2"/>
          <p:cNvSpPr>
            <a:spLocks noGrp="1"/>
          </p:cNvSpPr>
          <p:nvPr>
            <p:ph idx="1"/>
          </p:nvPr>
        </p:nvSpPr>
        <p:spPr>
          <a:xfrm>
            <a:off x="94068" y="1417638"/>
            <a:ext cx="3882282" cy="4760246"/>
          </a:xfrm>
        </p:spPr>
        <p:txBody>
          <a:bodyPr>
            <a:normAutofit fontScale="85000" lnSpcReduction="10000"/>
          </a:bodyPr>
          <a:lstStyle/>
          <a:p>
            <a:r>
              <a:rPr lang="en-US" dirty="0" smtClean="0"/>
              <a:t>any wavelength </a:t>
            </a:r>
          </a:p>
          <a:p>
            <a:r>
              <a:rPr lang="en-US" dirty="0" smtClean="0"/>
              <a:t>high spectral resolution </a:t>
            </a:r>
          </a:p>
          <a:p>
            <a:pPr>
              <a:buNone/>
            </a:pPr>
            <a:r>
              <a:rPr lang="en-US" dirty="0" smtClean="0"/>
              <a:t>	(53 </a:t>
            </a:r>
            <a:r>
              <a:rPr lang="en-US" dirty="0" err="1" smtClean="0"/>
              <a:t>eV</a:t>
            </a:r>
            <a:r>
              <a:rPr lang="en-US" dirty="0" smtClean="0"/>
              <a:t> @ 97 </a:t>
            </a:r>
            <a:r>
              <a:rPr lang="en-US" dirty="0" err="1" smtClean="0"/>
              <a:t>keV</a:t>
            </a:r>
            <a:r>
              <a:rPr lang="en-US" dirty="0" smtClean="0"/>
              <a:t>)</a:t>
            </a:r>
          </a:p>
          <a:p>
            <a:r>
              <a:rPr lang="en-US" dirty="0" smtClean="0"/>
              <a:t>high temporal resolution </a:t>
            </a:r>
          </a:p>
          <a:p>
            <a:pPr>
              <a:buNone/>
            </a:pPr>
            <a:r>
              <a:rPr lang="en-US" dirty="0"/>
              <a:t>	</a:t>
            </a:r>
            <a:r>
              <a:rPr lang="en-US" dirty="0" smtClean="0"/>
              <a:t>(1 photon, 10 us)</a:t>
            </a:r>
          </a:p>
          <a:p>
            <a:r>
              <a:rPr lang="en-US" dirty="0" smtClean="0"/>
              <a:t>low temperature </a:t>
            </a:r>
          </a:p>
          <a:p>
            <a:pPr>
              <a:buNone/>
            </a:pPr>
            <a:r>
              <a:rPr lang="en-US" dirty="0"/>
              <a:t>	</a:t>
            </a:r>
            <a:r>
              <a:rPr lang="en-US" dirty="0" smtClean="0"/>
              <a:t>(100 </a:t>
            </a:r>
            <a:r>
              <a:rPr lang="en-US" dirty="0" err="1" smtClean="0"/>
              <a:t>mK</a:t>
            </a:r>
            <a:r>
              <a:rPr lang="en-US" dirty="0" smtClean="0"/>
              <a:t>)</a:t>
            </a:r>
          </a:p>
          <a:p>
            <a:pPr>
              <a:buNone/>
            </a:pPr>
            <a:r>
              <a:rPr lang="en-US" dirty="0" smtClean="0"/>
              <a:t>contact: </a:t>
            </a:r>
          </a:p>
          <a:p>
            <a:pPr>
              <a:buNone/>
            </a:pPr>
            <a:r>
              <a:rPr lang="en-US" dirty="0"/>
              <a:t>	</a:t>
            </a:r>
            <a:r>
              <a:rPr lang="en-US" dirty="0" smtClean="0"/>
              <a:t>Joel </a:t>
            </a:r>
            <a:r>
              <a:rPr lang="en-US" dirty="0" err="1" smtClean="0"/>
              <a:t>Ullom</a:t>
            </a:r>
            <a:r>
              <a:rPr lang="en-US" dirty="0" smtClean="0"/>
              <a:t>, Terry </a:t>
            </a:r>
            <a:r>
              <a:rPr lang="en-US" dirty="0" err="1" smtClean="0"/>
              <a:t>Jach</a:t>
            </a:r>
            <a:endParaRPr lang="en-US" dirty="0" smtClean="0"/>
          </a:p>
          <a:p>
            <a:pPr>
              <a:buNone/>
            </a:pPr>
            <a:endParaRPr lang="en-US" dirty="0" smtClean="0"/>
          </a:p>
          <a:p>
            <a:endParaRPr lang="en-US" dirty="0" smtClean="0"/>
          </a:p>
        </p:txBody>
      </p:sp>
      <p:sp>
        <p:nvSpPr>
          <p:cNvPr id="5" name="TextBox 4"/>
          <p:cNvSpPr txBox="1"/>
          <p:nvPr/>
        </p:nvSpPr>
        <p:spPr>
          <a:xfrm>
            <a:off x="188129" y="5696118"/>
            <a:ext cx="7083941" cy="1384995"/>
          </a:xfrm>
          <a:prstGeom prst="rect">
            <a:avLst/>
          </a:prstGeom>
          <a:noFill/>
        </p:spPr>
        <p:txBody>
          <a:bodyPr wrap="none" rtlCol="0">
            <a:spAutoFit/>
          </a:bodyPr>
          <a:lstStyle/>
          <a:p>
            <a:endParaRPr lang="en-US" dirty="0" smtClean="0"/>
          </a:p>
          <a:p>
            <a:pPr>
              <a:buNone/>
            </a:pPr>
            <a:r>
              <a:rPr lang="en-US" sz="2400" dirty="0" smtClean="0"/>
              <a:t>Bennett, et al., Rev. Sci. Instruments, </a:t>
            </a:r>
            <a:r>
              <a:rPr lang="en-US" sz="2400" b="1" dirty="0" smtClean="0"/>
              <a:t>83</a:t>
            </a:r>
            <a:r>
              <a:rPr lang="en-US" sz="2400" dirty="0" smtClean="0"/>
              <a:t>, 093113 (2012)</a:t>
            </a:r>
          </a:p>
          <a:p>
            <a:pPr>
              <a:buNone/>
            </a:pPr>
            <a:r>
              <a:rPr lang="en-US" sz="2400" dirty="0" smtClean="0"/>
              <a:t>Rausch, et al., Proc. SPIE </a:t>
            </a:r>
            <a:r>
              <a:rPr lang="en-US" sz="2400" dirty="0" err="1" smtClean="0"/>
              <a:t>Vol</a:t>
            </a:r>
            <a:r>
              <a:rPr lang="en-US" sz="2400" dirty="0" smtClean="0"/>
              <a:t> 7011 70113T-1</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NIST</a:t>
            </a:r>
            <a:endParaRPr lang="en-US" dirty="0"/>
          </a:p>
        </p:txBody>
      </p:sp>
      <p:sp>
        <p:nvSpPr>
          <p:cNvPr id="3" name="Content Placeholder 2"/>
          <p:cNvSpPr>
            <a:spLocks noGrp="1"/>
          </p:cNvSpPr>
          <p:nvPr>
            <p:ph idx="1"/>
          </p:nvPr>
        </p:nvSpPr>
        <p:spPr/>
        <p:txBody>
          <a:bodyPr/>
          <a:lstStyle/>
          <a:p>
            <a:r>
              <a:rPr lang="en-US" dirty="0" smtClean="0"/>
              <a:t>We have internal funding sources to start new “calibration services” and attempt high-risk innovations in measurement science</a:t>
            </a:r>
          </a:p>
          <a:p>
            <a:r>
              <a:rPr lang="en-US" dirty="0" smtClean="0"/>
              <a:t>We can also partner with other agencies </a:t>
            </a:r>
            <a:r>
              <a:rPr lang="en-US" dirty="0" err="1" smtClean="0"/>
              <a:t>w</a:t>
            </a:r>
            <a:r>
              <a:rPr lang="en-US" dirty="0" smtClean="0"/>
              <a:t>/ MOU, contract, grants, etc.</a:t>
            </a:r>
          </a:p>
          <a:p>
            <a:r>
              <a:rPr lang="en-US" dirty="0" smtClean="0"/>
              <a:t>We are always looking for interesting work to do – stay in touch, help us understand what you </a:t>
            </a:r>
            <a:r>
              <a:rPr lang="en-US" dirty="0" smtClean="0"/>
              <a:t>need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457200" y="2367666"/>
            <a:ext cx="8229600" cy="2696095"/>
          </a:xfrm>
        </p:spPr>
        <p:txBody>
          <a:bodyPr>
            <a:normAutofit/>
          </a:bodyPr>
          <a:lstStyle/>
          <a:p>
            <a:r>
              <a:rPr lang="en-US" sz="3600" dirty="0" smtClean="0"/>
              <a:t>Introduction/Background Material</a:t>
            </a:r>
          </a:p>
          <a:p>
            <a:r>
              <a:rPr lang="en-US" sz="3600" dirty="0" smtClean="0"/>
              <a:t>Flux/Detector Response </a:t>
            </a:r>
            <a:r>
              <a:rPr lang="en-US" sz="3600" dirty="0" smtClean="0"/>
              <a:t>Calibrations</a:t>
            </a:r>
          </a:p>
          <a:p>
            <a:r>
              <a:rPr lang="en-US" sz="3600" dirty="0" smtClean="0"/>
              <a:t>Spectroscopy and Detector Development</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NIST?</a:t>
            </a:r>
            <a:endParaRPr lang="en-US" dirty="0"/>
          </a:p>
        </p:txBody>
      </p:sp>
      <p:sp>
        <p:nvSpPr>
          <p:cNvPr id="3" name="Content Placeholder 2"/>
          <p:cNvSpPr>
            <a:spLocks noGrp="1"/>
          </p:cNvSpPr>
          <p:nvPr>
            <p:ph idx="1"/>
          </p:nvPr>
        </p:nvSpPr>
        <p:spPr>
          <a:xfrm>
            <a:off x="0" y="1600200"/>
            <a:ext cx="9144000" cy="5257800"/>
          </a:xfrm>
        </p:spPr>
        <p:txBody>
          <a:bodyPr>
            <a:normAutofit fontScale="77500" lnSpcReduction="20000"/>
          </a:bodyPr>
          <a:lstStyle/>
          <a:p>
            <a:pPr algn="ctr">
              <a:buNone/>
            </a:pPr>
            <a:r>
              <a:rPr lang="en-US" sz="3765" dirty="0" smtClean="0"/>
              <a:t>National Institute of Standards and Technology</a:t>
            </a:r>
          </a:p>
          <a:p>
            <a:pPr algn="ctr">
              <a:buNone/>
            </a:pPr>
            <a:r>
              <a:rPr lang="en-US" dirty="0" smtClean="0"/>
              <a:t>USA’s National Metrological Institute (NMI)</a:t>
            </a:r>
          </a:p>
          <a:p>
            <a:pPr>
              <a:buNone/>
            </a:pPr>
            <a:endParaRPr lang="en-US" dirty="0" smtClean="0"/>
          </a:p>
          <a:p>
            <a:pPr>
              <a:buNone/>
            </a:pPr>
            <a:r>
              <a:rPr lang="en-US" dirty="0" smtClean="0"/>
              <a:t>	Other examples:</a:t>
            </a:r>
          </a:p>
          <a:p>
            <a:pPr>
              <a:buNone/>
            </a:pPr>
            <a:r>
              <a:rPr lang="en-US" dirty="0" smtClean="0"/>
              <a:t>			</a:t>
            </a:r>
            <a:r>
              <a:rPr lang="en-US" dirty="0" err="1" smtClean="0"/>
              <a:t>Physikalisch-Technische</a:t>
            </a:r>
            <a:r>
              <a:rPr lang="en-US" dirty="0" smtClean="0"/>
              <a:t> </a:t>
            </a:r>
            <a:r>
              <a:rPr lang="en-US" dirty="0" err="1" smtClean="0"/>
              <a:t>Bundetanstalt</a:t>
            </a:r>
            <a:r>
              <a:rPr lang="en-US" dirty="0" smtClean="0"/>
              <a:t> (PTB)</a:t>
            </a:r>
          </a:p>
          <a:p>
            <a:pPr>
              <a:buNone/>
            </a:pPr>
            <a:r>
              <a:rPr lang="en-US" dirty="0" smtClean="0"/>
              <a:t>			</a:t>
            </a:r>
            <a:r>
              <a:rPr lang="en-US" dirty="0" err="1" smtClean="0"/>
              <a:t>Laboratoire</a:t>
            </a:r>
            <a:r>
              <a:rPr lang="en-US" dirty="0" smtClean="0"/>
              <a:t> national de </a:t>
            </a:r>
            <a:r>
              <a:rPr lang="en-US" dirty="0" err="1" smtClean="0"/>
              <a:t>metrologie</a:t>
            </a:r>
            <a:r>
              <a:rPr lang="en-US" dirty="0" smtClean="0"/>
              <a:t> </a:t>
            </a:r>
            <a:r>
              <a:rPr lang="en-US" dirty="0" err="1" smtClean="0"/>
              <a:t>st</a:t>
            </a:r>
            <a:r>
              <a:rPr lang="en-US" dirty="0" smtClean="0"/>
              <a:t> </a:t>
            </a:r>
            <a:r>
              <a:rPr lang="en-US" dirty="0" err="1" smtClean="0"/>
              <a:t>d’assais</a:t>
            </a:r>
            <a:r>
              <a:rPr lang="en-US" dirty="0" smtClean="0"/>
              <a:t> (LNE</a:t>
            </a:r>
            <a:r>
              <a:rPr lang="en-US" dirty="0" smtClean="0"/>
              <a:t>)</a:t>
            </a:r>
          </a:p>
          <a:p>
            <a:pPr>
              <a:buNone/>
            </a:pPr>
            <a:r>
              <a:rPr lang="en-US" dirty="0" smtClean="0"/>
              <a:t>			National Physical Laboratory (NPL)</a:t>
            </a:r>
            <a:endParaRPr lang="en-US" dirty="0" smtClean="0"/>
          </a:p>
          <a:p>
            <a:pPr>
              <a:buNone/>
            </a:pPr>
            <a:r>
              <a:rPr lang="en-US" dirty="0" smtClean="0"/>
              <a:t>			National Metrology Institute of Japan (NIMJ</a:t>
            </a:r>
            <a:r>
              <a:rPr lang="en-US" dirty="0" smtClean="0"/>
              <a:t>)</a:t>
            </a:r>
          </a:p>
          <a:p>
            <a:pPr>
              <a:buNone/>
            </a:pPr>
            <a:r>
              <a:rPr lang="en-US" dirty="0" smtClean="0"/>
              <a:t>			National Institute </a:t>
            </a:r>
            <a:r>
              <a:rPr lang="en-US" smtClean="0"/>
              <a:t>of Metrology (NIM)</a:t>
            </a:r>
            <a:endParaRPr lang="en-US" smtClean="0"/>
          </a:p>
          <a:p>
            <a:pPr>
              <a:buNone/>
            </a:pPr>
            <a:endParaRPr lang="en-US" dirty="0" smtClean="0"/>
          </a:p>
          <a:p>
            <a:pPr>
              <a:buNone/>
            </a:pPr>
            <a:r>
              <a:rPr lang="en-US" dirty="0" smtClean="0"/>
              <a:t>	Umbrella Organization:</a:t>
            </a:r>
          </a:p>
          <a:p>
            <a:pPr>
              <a:buNone/>
            </a:pPr>
            <a:r>
              <a:rPr lang="en-US" dirty="0" smtClean="0"/>
              <a:t>			Bureau </a:t>
            </a:r>
            <a:r>
              <a:rPr lang="en-US" dirty="0" err="1" smtClean="0"/>
              <a:t>Internationale</a:t>
            </a:r>
            <a:r>
              <a:rPr lang="en-US" dirty="0" smtClean="0"/>
              <a:t> des </a:t>
            </a:r>
            <a:r>
              <a:rPr lang="en-US" dirty="0" err="1" smtClean="0"/>
              <a:t>Poids</a:t>
            </a:r>
            <a:r>
              <a:rPr lang="en-US" dirty="0" smtClean="0"/>
              <a:t> et </a:t>
            </a:r>
            <a:r>
              <a:rPr lang="en-US" dirty="0" err="1" smtClean="0"/>
              <a:t>Mesures</a:t>
            </a:r>
            <a:r>
              <a:rPr lang="en-US" dirty="0" smtClean="0"/>
              <a:t> (BIPM)</a:t>
            </a:r>
          </a:p>
          <a:p>
            <a:pPr>
              <a:buNone/>
            </a:pP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an NMI</a:t>
            </a:r>
            <a:endParaRPr lang="en-US" dirty="0"/>
          </a:p>
        </p:txBody>
      </p:sp>
      <p:sp>
        <p:nvSpPr>
          <p:cNvPr id="3" name="Content Placeholder 2"/>
          <p:cNvSpPr>
            <a:spLocks noGrp="1"/>
          </p:cNvSpPr>
          <p:nvPr>
            <p:ph idx="1"/>
          </p:nvPr>
        </p:nvSpPr>
        <p:spPr>
          <a:xfrm>
            <a:off x="457200" y="1600200"/>
            <a:ext cx="8229600" cy="5063761"/>
          </a:xfrm>
        </p:spPr>
        <p:txBody>
          <a:bodyPr>
            <a:normAutofit fontScale="92500" lnSpcReduction="20000"/>
          </a:bodyPr>
          <a:lstStyle/>
          <a:p>
            <a:pPr algn="ctr">
              <a:buNone/>
            </a:pPr>
            <a:r>
              <a:rPr lang="en-US" sz="3600" i="1" dirty="0" smtClean="0"/>
              <a:t>Maintain national </a:t>
            </a:r>
            <a:r>
              <a:rPr lang="en-US" sz="3600" i="1" dirty="0"/>
              <a:t>s</a:t>
            </a:r>
            <a:r>
              <a:rPr lang="en-US" sz="3600" i="1" dirty="0" smtClean="0"/>
              <a:t>tandards of the </a:t>
            </a:r>
          </a:p>
          <a:p>
            <a:pPr algn="ctr">
              <a:buNone/>
            </a:pPr>
            <a:r>
              <a:rPr lang="en-US" sz="3600" i="1" dirty="0" smtClean="0"/>
              <a:t>seven base SI units</a:t>
            </a:r>
          </a:p>
          <a:p>
            <a:pPr algn="ctr">
              <a:buNone/>
            </a:pPr>
            <a:endParaRPr lang="en-US" i="1" dirty="0" smtClean="0"/>
          </a:p>
          <a:p>
            <a:pPr algn="ctr">
              <a:buNone/>
            </a:pPr>
            <a:r>
              <a:rPr lang="en-US" dirty="0" smtClean="0"/>
              <a:t>meter</a:t>
            </a:r>
          </a:p>
          <a:p>
            <a:pPr algn="ctr">
              <a:buNone/>
            </a:pPr>
            <a:r>
              <a:rPr lang="en-US" dirty="0" smtClean="0"/>
              <a:t>second</a:t>
            </a:r>
          </a:p>
          <a:p>
            <a:pPr algn="ctr">
              <a:buNone/>
            </a:pPr>
            <a:r>
              <a:rPr lang="en-US" dirty="0" smtClean="0"/>
              <a:t>kilogram</a:t>
            </a:r>
          </a:p>
          <a:p>
            <a:pPr algn="ctr">
              <a:buNone/>
            </a:pPr>
            <a:r>
              <a:rPr lang="en-US" dirty="0" smtClean="0"/>
              <a:t>ampere</a:t>
            </a:r>
          </a:p>
          <a:p>
            <a:pPr algn="ctr">
              <a:buNone/>
            </a:pPr>
            <a:r>
              <a:rPr lang="en-US" dirty="0" smtClean="0"/>
              <a:t>Kelvin</a:t>
            </a:r>
          </a:p>
          <a:p>
            <a:pPr algn="ctr">
              <a:buNone/>
            </a:pPr>
            <a:r>
              <a:rPr lang="en-US" dirty="0" smtClean="0"/>
              <a:t>mole</a:t>
            </a:r>
          </a:p>
          <a:p>
            <a:pPr algn="ctr">
              <a:buNone/>
            </a:pPr>
            <a:r>
              <a:rPr lang="en-US" dirty="0" smtClean="0"/>
              <a:t>candela</a:t>
            </a:r>
          </a:p>
          <a:p>
            <a:pPr algn="ct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 Traceability</a:t>
            </a:r>
            <a:endParaRPr lang="en-US" dirty="0"/>
          </a:p>
        </p:txBody>
      </p:sp>
      <p:sp>
        <p:nvSpPr>
          <p:cNvPr id="3" name="Content Placeholder 2"/>
          <p:cNvSpPr>
            <a:spLocks noGrp="1"/>
          </p:cNvSpPr>
          <p:nvPr>
            <p:ph idx="1"/>
          </p:nvPr>
        </p:nvSpPr>
        <p:spPr>
          <a:xfrm>
            <a:off x="1" y="1600200"/>
            <a:ext cx="9144000" cy="4525963"/>
          </a:xfrm>
        </p:spPr>
        <p:txBody>
          <a:bodyPr/>
          <a:lstStyle/>
          <a:p>
            <a:pPr marL="514350" indent="-514350" algn="ctr">
              <a:buNone/>
            </a:pPr>
            <a:endParaRPr lang="en-US" i="1" dirty="0" smtClean="0"/>
          </a:p>
          <a:p>
            <a:pPr marL="514350" indent="-514350" algn="ctr">
              <a:buNone/>
            </a:pPr>
            <a:r>
              <a:rPr lang="en-US" i="1" dirty="0" smtClean="0"/>
              <a:t>Any meaningful calibration of a quantity with units must have an unbroken chain of measurements tying it to primary standards.</a:t>
            </a:r>
          </a:p>
          <a:p>
            <a:pPr marL="514350" indent="-514350" algn="ctr">
              <a:buNone/>
            </a:pPr>
            <a:endParaRPr lang="en-US" i="1" dirty="0" smtClean="0"/>
          </a:p>
          <a:p>
            <a:pPr marL="514350" indent="-514350" algn="ctr">
              <a:buNone/>
            </a:pPr>
            <a:r>
              <a:rPr lang="en-US" i="1" dirty="0" smtClean="0"/>
              <a:t>Each link in the chain must have quantified uncertainties.</a:t>
            </a:r>
            <a:endParaRPr lang="en-US" i="1"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X-Ray and UV Flux Calibration</a:t>
            </a:r>
            <a:endParaRPr lang="en-US" dirty="0"/>
          </a:p>
        </p:txBody>
      </p:sp>
      <p:sp>
        <p:nvSpPr>
          <p:cNvPr id="3" name="Content Placeholder 2"/>
          <p:cNvSpPr>
            <a:spLocks noGrp="1"/>
          </p:cNvSpPr>
          <p:nvPr>
            <p:ph idx="1"/>
          </p:nvPr>
        </p:nvSpPr>
        <p:spPr>
          <a:xfrm>
            <a:off x="348142" y="2332037"/>
            <a:ext cx="8447716" cy="4525963"/>
          </a:xfrm>
        </p:spPr>
        <p:txBody>
          <a:bodyPr/>
          <a:lstStyle/>
          <a:p>
            <a:r>
              <a:rPr lang="en-US" dirty="0" smtClean="0"/>
              <a:t>Synchrotron Ultraviolet Radiation Facility (SURF)</a:t>
            </a:r>
          </a:p>
          <a:p>
            <a:pPr>
              <a:buNone/>
            </a:pPr>
            <a:r>
              <a:rPr lang="en-US" dirty="0" smtClean="0"/>
              <a:t>	contact: Tom </a:t>
            </a:r>
            <a:r>
              <a:rPr lang="en-US" dirty="0" err="1" smtClean="0"/>
              <a:t>Lucatorto</a:t>
            </a:r>
            <a:r>
              <a:rPr lang="en-US" dirty="0" smtClean="0"/>
              <a:t>, </a:t>
            </a:r>
            <a:r>
              <a:rPr lang="en-US" dirty="0" err="1" smtClean="0"/>
              <a:t>Uwe</a:t>
            </a:r>
            <a:r>
              <a:rPr lang="en-US" dirty="0" smtClean="0"/>
              <a:t> Arp</a:t>
            </a:r>
          </a:p>
          <a:p>
            <a:pPr>
              <a:buNone/>
            </a:pPr>
            <a:endParaRPr lang="en-US" dirty="0" smtClean="0"/>
          </a:p>
          <a:p>
            <a:r>
              <a:rPr lang="en-US" dirty="0" smtClean="0"/>
              <a:t>Radiation </a:t>
            </a:r>
            <a:r>
              <a:rPr lang="en-US" dirty="0" err="1" smtClean="0"/>
              <a:t>Dosimetry</a:t>
            </a:r>
            <a:endParaRPr lang="en-US" dirty="0" smtClean="0"/>
          </a:p>
          <a:p>
            <a:pPr>
              <a:buNone/>
            </a:pPr>
            <a:r>
              <a:rPr lang="en-US" dirty="0" smtClean="0"/>
              <a:t>	contact: Michael Mitch, Larry Hudson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Rectangle 13"/>
          <p:cNvSpPr/>
          <p:nvPr/>
        </p:nvSpPr>
        <p:spPr>
          <a:xfrm>
            <a:off x="0" y="-1"/>
            <a:ext cx="10058400" cy="7772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p:txBody>
          <a:bodyPr/>
          <a:lstStyle/>
          <a:p>
            <a:r>
              <a:rPr lang="en-US" dirty="0" smtClean="0"/>
              <a:t>Where do we put X24C?</a:t>
            </a:r>
            <a:endParaRPr lang="en-US" dirty="0"/>
          </a:p>
        </p:txBody>
      </p:sp>
      <p:pic>
        <p:nvPicPr>
          <p:cNvPr id="5" name="Picture 2"/>
          <p:cNvPicPr>
            <a:picLocks noGrp="1" noChangeAspect="1" noChangeArrowheads="1"/>
          </p:cNvPicPr>
          <p:nvPr>
            <p:ph idx="1"/>
            <p:custDataLst>
              <p:tags r:id="rId3"/>
            </p:custDataLst>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57501" y="470020"/>
            <a:ext cx="7258193" cy="59436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0" name="Line 8"/>
          <p:cNvSpPr>
            <a:spLocks noChangeShapeType="1"/>
          </p:cNvSpPr>
          <p:nvPr>
            <p:custDataLst>
              <p:tags r:id="rId4"/>
            </p:custDataLst>
          </p:nvPr>
        </p:nvSpPr>
        <p:spPr bwMode="auto">
          <a:xfrm>
            <a:off x="4166566" y="1645286"/>
            <a:ext cx="1671637" cy="4768334"/>
          </a:xfrm>
          <a:prstGeom prst="line">
            <a:avLst/>
          </a:prstGeom>
          <a:noFill/>
          <a:ln w="38100">
            <a:solidFill>
              <a:srgbClr val="FF0000"/>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lstStyle/>
          <a:p>
            <a:endParaRPr lang="en-US"/>
          </a:p>
        </p:txBody>
      </p:sp>
      <p:sp>
        <p:nvSpPr>
          <p:cNvPr id="12" name="Line 10"/>
          <p:cNvSpPr>
            <a:spLocks noChangeShapeType="1"/>
          </p:cNvSpPr>
          <p:nvPr>
            <p:custDataLst>
              <p:tags r:id="rId5"/>
            </p:custDataLst>
          </p:nvPr>
        </p:nvSpPr>
        <p:spPr bwMode="auto">
          <a:xfrm>
            <a:off x="4166567" y="1596299"/>
            <a:ext cx="2509837" cy="2212233"/>
          </a:xfrm>
          <a:prstGeom prst="line">
            <a:avLst/>
          </a:prstGeom>
          <a:noFill/>
          <a:ln w="38100">
            <a:solidFill>
              <a:srgbClr val="FF0000"/>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lstStyle/>
          <a:p>
            <a:endParaRPr lang="en-US"/>
          </a:p>
        </p:txBody>
      </p:sp>
      <p:sp>
        <p:nvSpPr>
          <p:cNvPr id="15" name="Line 10"/>
          <p:cNvSpPr>
            <a:spLocks noChangeShapeType="1"/>
          </p:cNvSpPr>
          <p:nvPr>
            <p:custDataLst>
              <p:tags r:id="rId6"/>
            </p:custDataLst>
          </p:nvPr>
        </p:nvSpPr>
        <p:spPr bwMode="auto">
          <a:xfrm>
            <a:off x="4314204" y="1596299"/>
            <a:ext cx="2895600" cy="1312121"/>
          </a:xfrm>
          <a:prstGeom prst="line">
            <a:avLst/>
          </a:prstGeom>
          <a:noFill/>
          <a:ln w="38100">
            <a:solidFill>
              <a:srgbClr val="FF0000"/>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lstStyle/>
          <a:p>
            <a:endParaRPr lang="en-US"/>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633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1"/>
            <a:ext cx="10058400" cy="7772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94" name="Title 1"/>
          <p:cNvSpPr>
            <a:spLocks noGrp="1"/>
          </p:cNvSpPr>
          <p:nvPr>
            <p:ph type="title"/>
            <p:custDataLst>
              <p:tags r:id="rId3"/>
            </p:custDataLst>
          </p:nvPr>
        </p:nvSpPr>
        <p:spPr/>
        <p:txBody>
          <a:bodyPr/>
          <a:lstStyle/>
          <a:p>
            <a:pPr eaLnBrk="1" hangingPunct="1"/>
            <a:r>
              <a:rPr lang="en-US" dirty="0" smtClean="0"/>
              <a:t>Custom-Tailored Output Spectrum</a:t>
            </a:r>
          </a:p>
        </p:txBody>
      </p:sp>
      <p:graphicFrame>
        <p:nvGraphicFramePr>
          <p:cNvPr id="7" name="Content Placeholder 6"/>
          <p:cNvGraphicFramePr>
            <a:graphicFrameLocks noGrp="1" noChangeAspect="1"/>
          </p:cNvGraphicFramePr>
          <p:nvPr>
            <p:ph idx="1"/>
            <p:custDataLst>
              <p:tags r:id="rId4"/>
            </p:custDataLst>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6569467"/>
              </p:ext>
            </p:extLst>
          </p:nvPr>
        </p:nvGraphicFramePr>
        <p:xfrm>
          <a:off x="737772" y="640899"/>
          <a:ext cx="8305800" cy="6361028"/>
        </p:xfrm>
        <a:graphic>
          <a:graphicData uri="http://schemas.openxmlformats.org/presentationml/2006/ole">
            <p:oleObj spid="_x0000_s31746" name="Graph" r:id="rId7" imgW="3906000" imgH="2991600" progId="">
              <p:embed/>
            </p:oleObj>
          </a:graphicData>
        </a:graphic>
      </p:graphicFrame>
      <p:sp>
        <p:nvSpPr>
          <p:cNvPr id="5" name="TextBox 4"/>
          <p:cNvSpPr txBox="1"/>
          <p:nvPr/>
        </p:nvSpPr>
        <p:spPr>
          <a:xfrm>
            <a:off x="189778" y="154775"/>
            <a:ext cx="4223231" cy="584776"/>
          </a:xfrm>
          <a:prstGeom prst="rect">
            <a:avLst/>
          </a:prstGeom>
          <a:noFill/>
        </p:spPr>
        <p:txBody>
          <a:bodyPr wrap="none" rtlCol="0">
            <a:spAutoFit/>
          </a:bodyPr>
          <a:lstStyle/>
          <a:p>
            <a:r>
              <a:rPr lang="en-US" sz="3200" dirty="0" smtClean="0">
                <a:solidFill>
                  <a:schemeClr val="bg1"/>
                </a:solidFill>
              </a:rPr>
              <a:t>Example Output Spectra</a:t>
            </a:r>
            <a:endParaRPr lang="en-US" sz="3200" dirty="0">
              <a:solidFill>
                <a:schemeClr val="bg1"/>
              </a:solidFill>
            </a:endParaRPr>
          </a:p>
        </p:txBody>
      </p:sp>
    </p:spTree>
    <p:custDataLst>
      <p:tags r:id="rId2"/>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14480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7ylDJUmWLqdION9eDIpYxx"/>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MccuJUiRuupUJm23rK9Rj9"/>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Z5FEjyLZlgEuUHMmfWQwii"/>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liA0HurnlSKmTd4r0PgPnW"/>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VE5GDTEeN3rdEeIAmBUwtL"/>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fIyG884Kct3GJm3jRgyYUL"/>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JxNzhNV1ftVo3Sr0miiBGh"/>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jctHoHY0hp2tZ1SyQhOadz"/>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LljaRQTfFj4rdA5zpe2fcw"/>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53C0dM4YgOiVZiOoMiAEDh"/>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8ppoaZmQbGwUC8rLjVTtqv"/>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ugvK6FjRnpaZOzmSX25mnZ"/>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2QSApXkCGo2gwxMWrdmcwn"/>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LOMuuNcZIsVoR9FopCAfau"/>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5oCkrZR4a64P4PXT0e9Faa"/>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nebPd7ZcjhR4xas9ZTywED"/>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scXRIHRfvxXrQ55J5wWjw8"/>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EPKaKvbaGJVKMYSloik3Lj"/>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65kn3gN2zl7jy86yWm4lRd"/>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w6j7RJ7DYsnkIFPnsVmEaA"/>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CsqJfQlYZprTze3Wp3UWmE"/>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WdqrIzU9Zd3VtQG7ugh0tX"/>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HBwLNQ5ZtXqA447ZOGCT3O"/>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SO5BjvwiJddYwcjN7M4Qqe"/>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QDLdghzDEmaYkBl7goDGuP"/>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IujtOH9vVDwEYrQ5feJ5zQ"/>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NxSHrZvFcJJ0VgTMtRu8qx"/>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sGDTha9oXpgRGLB7f90gqM"/>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wBN9f2AMUcrXesrdkHruwu"/>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GcsUITodQzybhh0EwriTqi"/>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3jQRDw6jlOODJcWfhtsXQX"/>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lqQ9KFosbx4n984QfR7xdK"/>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GYrNeDNX12PMx48CfZMKst"/>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xJd5KVyMlmgJWVqakns6Oy"/>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sjymhK9BYRjqF9BZJRgWjv"/>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kRhXR86545hYhUwnDODKnp"/>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8GSGslerjz7VrMHBzLrufq"/>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P4eiCgsJsiYIWyLC2VvHk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999</TotalTime>
  <Words>1217</Words>
  <Application>Microsoft Macintosh PowerPoint</Application>
  <PresentationFormat>On-screen Show (4:3)</PresentationFormat>
  <Paragraphs>233</Paragraphs>
  <Slides>23</Slides>
  <Notes>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Graph</vt:lpstr>
      <vt:lpstr>NIST Calibrations at X-Ray and Ultraviolet Wavelengths</vt:lpstr>
      <vt:lpstr>Who am I and why am I here?</vt:lpstr>
      <vt:lpstr>Outline </vt:lpstr>
      <vt:lpstr>What is NIST?</vt:lpstr>
      <vt:lpstr>Function of an NMI</vt:lpstr>
      <vt:lpstr>SI Traceability</vt:lpstr>
      <vt:lpstr>X-Ray and UV Flux Calibration</vt:lpstr>
      <vt:lpstr>Where do we put X24C?</vt:lpstr>
      <vt:lpstr>Custom-Tailored Output Spectrum</vt:lpstr>
      <vt:lpstr>Combined Relative Standard Uncertainty</vt:lpstr>
      <vt:lpstr>Slide 11</vt:lpstr>
      <vt:lpstr>Slide 12</vt:lpstr>
      <vt:lpstr>Slide 13</vt:lpstr>
      <vt:lpstr>Radiometry: Detector Calibrations</vt:lpstr>
      <vt:lpstr>SI-Traceability for SURF Calibrations</vt:lpstr>
      <vt:lpstr>Radiation Dosimetry Group</vt:lpstr>
      <vt:lpstr>Radiation Dosimetry Measurement</vt:lpstr>
      <vt:lpstr>Slide 18</vt:lpstr>
      <vt:lpstr>NIST x-ray calibration ranges produce standard beam qualities with absolute air-kerma rates at 1 %.</vt:lpstr>
      <vt:lpstr>SI-Traceable Spectrometer Calibration</vt:lpstr>
      <vt:lpstr>Atomic Spectroscopy</vt:lpstr>
      <vt:lpstr>Transition-Edge Sensors</vt:lpstr>
      <vt:lpstr>Working With NIST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 Calibrations at X-Ray and Ultraviolet Wavelengths</dc:title>
  <dc:creator>Claire Cramer</dc:creator>
  <cp:lastModifiedBy>Claire Cramer</cp:lastModifiedBy>
  <cp:revision>50</cp:revision>
  <dcterms:created xsi:type="dcterms:W3CDTF">2013-03-25T00:47:22Z</dcterms:created>
  <dcterms:modified xsi:type="dcterms:W3CDTF">2013-03-25T14:43:21Z</dcterms:modified>
</cp:coreProperties>
</file>