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65" r:id="rId5"/>
    <p:sldId id="258" r:id="rId6"/>
    <p:sldId id="259" r:id="rId7"/>
    <p:sldId id="274" r:id="rId8"/>
    <p:sldId id="287" r:id="rId9"/>
    <p:sldId id="277" r:id="rId10"/>
    <p:sldId id="278" r:id="rId11"/>
    <p:sldId id="279" r:id="rId12"/>
    <p:sldId id="284" r:id="rId13"/>
    <p:sldId id="269" r:id="rId14"/>
    <p:sldId id="288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53" autoAdjust="0"/>
  </p:normalViewPr>
  <p:slideViewPr>
    <p:cSldViewPr snapToGrid="0" snapToObjects="1">
      <p:cViewPr varScale="1">
        <p:scale>
          <a:sx n="98" d="100"/>
          <a:sy n="98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A07B-9DFE-2C4D-B025-3563257C0D44}" type="datetimeFigureOut">
              <a:rPr lang="en-US" smtClean="0"/>
              <a:t>27/03/2013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9062-C3D6-4C45-9BB3-78CABEC849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68995"/>
            <a:ext cx="2203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Line 2"/>
          <p:cNvSpPr>
            <a:spLocks noChangeShapeType="1"/>
          </p:cNvSpPr>
          <p:nvPr userDrawn="1"/>
        </p:nvSpPr>
        <p:spPr bwMode="auto">
          <a:xfrm flipH="1">
            <a:off x="204788" y="6198193"/>
            <a:ext cx="8740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5997"/>
            <a:ext cx="7953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/>
          </p:cNvSpPr>
          <p:nvPr userDrawn="1"/>
        </p:nvSpPr>
        <p:spPr bwMode="auto">
          <a:xfrm>
            <a:off x="971550" y="6299200"/>
            <a:ext cx="546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0000"/>
              </a:lnSpc>
              <a:tabLst>
                <a:tab pos="1905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  <a:tab pos="9436100" algn="l"/>
              </a:tabLst>
            </a:pPr>
            <a:r>
              <a:rPr lang="en-US" sz="1200">
                <a:solidFill>
                  <a:srgbClr val="3333CC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XMM</a:t>
            </a:r>
          </a:p>
          <a:p>
            <a:pPr algn="ctr">
              <a:lnSpc>
                <a:spcPct val="100000"/>
              </a:lnSpc>
              <a:tabLst>
                <a:tab pos="1905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  <a:tab pos="9436100" algn="l"/>
              </a:tabLst>
            </a:pPr>
            <a:r>
              <a:rPr lang="en-US" sz="1200">
                <a:solidFill>
                  <a:srgbClr val="3333CC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EPIC</a:t>
            </a:r>
          </a:p>
        </p:txBody>
      </p:sp>
      <p:sp>
        <p:nvSpPr>
          <p:cNvPr id="11" name="Rectangle 5"/>
          <p:cNvSpPr>
            <a:spLocks/>
          </p:cNvSpPr>
          <p:nvPr userDrawn="1"/>
        </p:nvSpPr>
        <p:spPr bwMode="auto">
          <a:xfrm>
            <a:off x="2354263" y="6204573"/>
            <a:ext cx="4089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0000"/>
              </a:lnSpc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charset="0"/>
              </a:rPr>
              <a:t>Andy Read (amr30@le.ac.uk)‏</a:t>
            </a:r>
          </a:p>
          <a:p>
            <a:pPr algn="ctr">
              <a:lnSpc>
                <a:spcPct val="100000"/>
              </a:lnSpc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charset="0"/>
              </a:rPr>
              <a:t>IACHEC 2013</a:t>
            </a:r>
          </a:p>
          <a:p>
            <a:pPr algn="ctr">
              <a:lnSpc>
                <a:spcPct val="100000"/>
              </a:lnSpc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charset="0"/>
              </a:rPr>
              <a:t>Leicestershire, UK, 25-28/03/13</a:t>
            </a:r>
          </a:p>
        </p:txBody>
      </p:sp>
    </p:spTree>
    <p:extLst>
      <p:ext uri="{BB962C8B-B14F-4D97-AF65-F5344CB8AC3E}">
        <p14:creationId xmlns:p14="http://schemas.microsoft.com/office/powerpoint/2010/main" val="8819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9525"/>
            <a:ext cx="7772400" cy="1470025"/>
          </a:xfrm>
        </p:spPr>
        <p:txBody>
          <a:bodyPr/>
          <a:lstStyle/>
          <a:p>
            <a:r>
              <a:rPr lang="en-US" dirty="0" smtClean="0"/>
              <a:t>XMM-Newton EPIC Cross-Calibration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545" y="3874202"/>
            <a:ext cx="7086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Andy Read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 contributions from </a:t>
            </a:r>
            <a:r>
              <a:rPr lang="en-US" dirty="0" err="1" smtClean="0">
                <a:solidFill>
                  <a:schemeClr val="tx1"/>
                </a:solidFill>
              </a:rPr>
              <a:t>Matteo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Guainazzi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Jukka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Nevalainen</a:t>
            </a:r>
            <a:r>
              <a:rPr lang="en-US" dirty="0" smtClean="0">
                <a:solidFill>
                  <a:schemeClr val="tx1"/>
                </a:solidFill>
              </a:rPr>
              <a:t>, Steve </a:t>
            </a:r>
            <a:r>
              <a:rPr lang="en-US" dirty="0" err="1" smtClean="0">
                <a:solidFill>
                  <a:schemeClr val="tx1"/>
                </a:solidFill>
              </a:rPr>
              <a:t>Sembay</a:t>
            </a:r>
            <a:r>
              <a:rPr lang="en-US" dirty="0" smtClean="0">
                <a:solidFill>
                  <a:schemeClr val="tx1"/>
                </a:solidFill>
              </a:rPr>
              <a:t> and others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4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MOS1 – 2XMM v GC</a:t>
            </a:r>
            <a:endParaRPr lang="en-US" dirty="0"/>
          </a:p>
        </p:txBody>
      </p:sp>
      <p:pic>
        <p:nvPicPr>
          <p:cNvPr id="4" name="Content Placeholder 3" descr="gB_SB12_q3F.dat_M1_G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484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MOS2 – 2XMM v GC</a:t>
            </a:r>
            <a:endParaRPr lang="en-US" dirty="0"/>
          </a:p>
        </p:txBody>
      </p:sp>
      <p:pic>
        <p:nvPicPr>
          <p:cNvPr id="4" name="Content Placeholder 3" descr="gB_SB12_q3F.dat_M2_G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7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(</a:t>
            </a:r>
            <a:r>
              <a:rPr lang="en-US" dirty="0" err="1" smtClean="0"/>
              <a:t>Jukka</a:t>
            </a:r>
            <a:r>
              <a:rPr lang="en-US" dirty="0" smtClean="0"/>
              <a:t>, </a:t>
            </a:r>
            <a:r>
              <a:rPr lang="en-US" dirty="0" err="1" smtClean="0"/>
              <a:t>Matteo</a:t>
            </a:r>
            <a:r>
              <a:rPr lang="en-US" dirty="0" smtClean="0"/>
              <a:t>) Stacked Residuals Method – ‘Fit &amp; Stack’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each source, </a:t>
            </a:r>
            <a:r>
              <a:rPr lang="en-US" dirty="0" err="1" smtClean="0"/>
              <a:t>pn</a:t>
            </a:r>
            <a:r>
              <a:rPr lang="en-US" dirty="0" smtClean="0"/>
              <a:t> spectrum is fit</a:t>
            </a:r>
          </a:p>
          <a:p>
            <a:r>
              <a:rPr lang="en-US" dirty="0" smtClean="0"/>
              <a:t>Calculated model applied to spectrum of each camera – residuals (data/model) calculated and stored</a:t>
            </a:r>
          </a:p>
          <a:p>
            <a:r>
              <a:rPr lang="en-US" dirty="0" smtClean="0"/>
              <a:t>For each camera, residuals obtained on all sources are averaged (median) together</a:t>
            </a:r>
          </a:p>
          <a:p>
            <a:r>
              <a:rPr lang="en-US" dirty="0" smtClean="0"/>
              <a:t>Each MOS average residual spectrum divided by the </a:t>
            </a:r>
            <a:r>
              <a:rPr lang="en-US" dirty="0" err="1" smtClean="0"/>
              <a:t>pn</a:t>
            </a:r>
            <a:r>
              <a:rPr lang="en-US" dirty="0" smtClean="0"/>
              <a:t> average residual spectrum – removes features due to uncertainties in </a:t>
            </a:r>
            <a:r>
              <a:rPr lang="en-US" dirty="0" err="1" smtClean="0"/>
              <a:t>pn</a:t>
            </a:r>
            <a:r>
              <a:rPr lang="en-US" dirty="0" smtClean="0"/>
              <a:t> calibration (&lt;~2%)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99689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2XMM </a:t>
            </a:r>
            <a:br>
              <a:rPr lang="en-US" sz="3600" dirty="0" smtClean="0"/>
            </a:br>
            <a:r>
              <a:rPr lang="en-US" sz="3600" dirty="0" smtClean="0"/>
              <a:t>‘Stack and Fit’ </a:t>
            </a:r>
            <a:r>
              <a:rPr lang="en-US" sz="3600" dirty="0" err="1" smtClean="0"/>
              <a:t>vs</a:t>
            </a:r>
            <a:r>
              <a:rPr lang="en-US" sz="3600" dirty="0" smtClean="0"/>
              <a:t> ‘Fit and Stack’ (MG)</a:t>
            </a:r>
            <a:endParaRPr lang="en-US" sz="3600" dirty="0"/>
          </a:p>
        </p:txBody>
      </p:sp>
      <p:pic>
        <p:nvPicPr>
          <p:cNvPr id="4" name="Content Placeholder 3" descr="MG_EMOS1_SaF_Fa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2987" r="7957" b="10239"/>
          <a:stretch/>
        </p:blipFill>
        <p:spPr>
          <a:xfrm rot="16200000">
            <a:off x="4985168" y="-1218696"/>
            <a:ext cx="3407150" cy="4910527"/>
          </a:xfrm>
        </p:spPr>
      </p:pic>
      <p:pic>
        <p:nvPicPr>
          <p:cNvPr id="5" name="Content Placeholder 4" descr="MG_EMOS2_SaF_Fa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t="13512" r="14317" b="10432"/>
          <a:stretch/>
        </p:blipFill>
        <p:spPr>
          <a:xfrm rot="16200000">
            <a:off x="4948231" y="1987973"/>
            <a:ext cx="3481019" cy="49105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04407"/>
            <a:ext cx="4233476" cy="4071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Yield consistent results over E-range where number of channels with negative counts is small (might be explanation of JN’s GC MOS2/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S&amp;F method may be more robust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 : 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Stack &amp; Fit method, calculating stacked residuals R ratio seems stable and robust for non-piled-up on-axis point sources (common GTIs, weighted RMF, large extraction circle etc.)</a:t>
            </a:r>
          </a:p>
          <a:p>
            <a:r>
              <a:rPr lang="en-US" dirty="0" smtClean="0"/>
              <a:t>Approaching a MOS/</a:t>
            </a:r>
            <a:r>
              <a:rPr lang="en-US" dirty="0" err="1" smtClean="0"/>
              <a:t>pn</a:t>
            </a:r>
            <a:r>
              <a:rPr lang="en-US" dirty="0" smtClean="0"/>
              <a:t> description that is (high-statistic and) consistent with other methods/samples (e.g. GC)</a:t>
            </a:r>
          </a:p>
          <a:p>
            <a:r>
              <a:rPr lang="en-US" dirty="0" smtClean="0"/>
              <a:t>At &gt;1.5keV, MOS(/</a:t>
            </a:r>
            <a:r>
              <a:rPr lang="en-US" dirty="0" err="1" smtClean="0"/>
              <a:t>pn</a:t>
            </a:r>
            <a:r>
              <a:rPr lang="en-US" dirty="0" smtClean="0"/>
              <a:t>) looks very similar to GC ACIS, Swift-XRT </a:t>
            </a:r>
          </a:p>
          <a:p>
            <a:r>
              <a:rPr lang="en-US" dirty="0" smtClean="0"/>
              <a:t>At &lt;1.5keV, MOS(/</a:t>
            </a:r>
            <a:r>
              <a:rPr lang="en-US" dirty="0" err="1" smtClean="0"/>
              <a:t>pn</a:t>
            </a:r>
            <a:r>
              <a:rPr lang="en-US" dirty="0" smtClean="0"/>
              <a:t>) larger than GC ACIS, XRT, also XIS1,XIS3. Similar to GC XIS0</a:t>
            </a:r>
          </a:p>
          <a:p>
            <a:r>
              <a:rPr lang="en-US" dirty="0" smtClean="0"/>
              <a:t>Future plans include </a:t>
            </a:r>
          </a:p>
          <a:p>
            <a:pPr lvl="1"/>
            <a:r>
              <a:rPr lang="en-US" dirty="0" smtClean="0"/>
              <a:t>Extend to 3XMM</a:t>
            </a:r>
          </a:p>
          <a:p>
            <a:pPr lvl="1"/>
            <a:r>
              <a:rPr lang="en-US" dirty="0" smtClean="0"/>
              <a:t>applying to off-axis</a:t>
            </a:r>
            <a:r>
              <a:rPr lang="en-US" dirty="0"/>
              <a:t> </a:t>
            </a:r>
            <a:r>
              <a:rPr lang="en-US" dirty="0" smtClean="0"/>
              <a:t>(&amp; off-patch) regions</a:t>
            </a:r>
          </a:p>
          <a:p>
            <a:pPr lvl="1"/>
            <a:r>
              <a:rPr lang="en-US" dirty="0" smtClean="0"/>
              <a:t> investigating narrow annuli (PSF)</a:t>
            </a:r>
          </a:p>
        </p:txBody>
      </p:sp>
    </p:spTree>
    <p:extLst>
      <p:ext uri="{BB962C8B-B14F-4D97-AF65-F5344CB8AC3E}">
        <p14:creationId xmlns:p14="http://schemas.microsoft.com/office/powerpoint/2010/main" val="316922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MOS1</a:t>
            </a:r>
            <a:endParaRPr lang="en-US" dirty="0"/>
          </a:p>
        </p:txBody>
      </p:sp>
      <p:pic>
        <p:nvPicPr>
          <p:cNvPr id="7" name="Content Placeholder 6" descr="2XMM_MOS1_fit_sta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b="8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514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MOS2</a:t>
            </a:r>
            <a:endParaRPr lang="en-US" dirty="0"/>
          </a:p>
        </p:txBody>
      </p:sp>
      <p:pic>
        <p:nvPicPr>
          <p:cNvPr id="4" name="Content Placeholder 3" descr="2XMM_MOS2_fit_sta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b="8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92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XMM: Different Samples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Galaxy Clusters (GC) – </a:t>
            </a:r>
            <a:r>
              <a:rPr lang="en-US" dirty="0" err="1" smtClean="0"/>
              <a:t>Jukka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Pros : Constant, Spectrally simple</a:t>
            </a:r>
          </a:p>
          <a:p>
            <a:pPr lvl="1"/>
            <a:r>
              <a:rPr lang="en-US" dirty="0" smtClean="0"/>
              <a:t>Cons : Extended, diffuse</a:t>
            </a:r>
          </a:p>
          <a:p>
            <a:r>
              <a:rPr lang="en-US" dirty="0" smtClean="0"/>
              <a:t>Very Bright RL AGN (XCAL) – </a:t>
            </a:r>
            <a:r>
              <a:rPr lang="en-US" dirty="0" err="1" smtClean="0"/>
              <a:t>Matteo</a:t>
            </a:r>
            <a:r>
              <a:rPr lang="en-US" dirty="0" smtClean="0"/>
              <a:t>, Martin</a:t>
            </a:r>
          </a:p>
          <a:p>
            <a:pPr lvl="1"/>
            <a:r>
              <a:rPr lang="en-US" dirty="0" smtClean="0"/>
              <a:t>Pros : Bright, point-source</a:t>
            </a:r>
          </a:p>
          <a:p>
            <a:pPr lvl="1"/>
            <a:r>
              <a:rPr lang="en-US" dirty="0" smtClean="0"/>
              <a:t>Cons : Piled-up, core-excised, variable</a:t>
            </a:r>
          </a:p>
          <a:p>
            <a:r>
              <a:rPr lang="en-US" dirty="0" smtClean="0"/>
              <a:t>Bright clean point sources (2XMM) – AR</a:t>
            </a:r>
          </a:p>
          <a:p>
            <a:pPr lvl="1"/>
            <a:r>
              <a:rPr lang="en-US" dirty="0" smtClean="0"/>
              <a:t>Pros : Point-source, non-piled-up</a:t>
            </a:r>
          </a:p>
          <a:p>
            <a:pPr lvl="1"/>
            <a:r>
              <a:rPr lang="en-US" dirty="0" smtClean="0"/>
              <a:t>Cons : Spectrally complex/different,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8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Sample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2XMM DR3 (up to Rev1600, Sep 2008)</a:t>
            </a:r>
          </a:p>
          <a:p>
            <a:r>
              <a:rPr lang="en-US" dirty="0" smtClean="0"/>
              <a:t>Full-Frame (FF)</a:t>
            </a:r>
            <a:r>
              <a:rPr lang="en-US" dirty="0"/>
              <a:t> </a:t>
            </a:r>
            <a:r>
              <a:rPr lang="en-US" dirty="0" smtClean="0"/>
              <a:t>mode and thin or medium filter in all of M1, M2 &amp;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n-US" dirty="0" smtClean="0"/>
              <a:t>Point sources (zero extent)</a:t>
            </a:r>
          </a:p>
          <a:p>
            <a:r>
              <a:rPr lang="en-US" dirty="0" smtClean="0"/>
              <a:t>Near on-axis (EP_OFFAX&lt;2’)</a:t>
            </a:r>
          </a:p>
          <a:p>
            <a:r>
              <a:rPr lang="en-US" dirty="0" smtClean="0"/>
              <a:t>Low column (|b|&lt;15deg)</a:t>
            </a:r>
          </a:p>
          <a:p>
            <a:r>
              <a:rPr lang="en-US" dirty="0" smtClean="0"/>
              <a:t>Large numbers of counts (&gt;5000 in each MOS, 15000 in 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Below FF pile-up limit (rate&lt;0.7 c/s [MOS], &lt;6 c/s [</a:t>
            </a:r>
            <a:r>
              <a:rPr lang="en-US" dirty="0" err="1" smtClean="0"/>
              <a:t>pn</a:t>
            </a:r>
            <a:r>
              <a:rPr lang="en-US" dirty="0" smtClean="0"/>
              <a:t>])</a:t>
            </a:r>
          </a:p>
          <a:p>
            <a:r>
              <a:rPr lang="en-US" dirty="0" smtClean="0"/>
              <a:t>87 sources</a:t>
            </a:r>
          </a:p>
          <a:p>
            <a:r>
              <a:rPr lang="en-US" dirty="0" smtClean="0"/>
              <a:t>BG-flare cleaned, common GTIs applied, and visually inspected</a:t>
            </a:r>
          </a:p>
          <a:p>
            <a:r>
              <a:rPr lang="en-US" dirty="0" smtClean="0"/>
              <a:t>Removed sources where: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least one instrument had ~zero time/counts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onfused sources close to other bright sources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ppearing extended, or point source within extended emission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uadrant/chip loss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right sources in the BG extraction region</a:t>
            </a:r>
          </a:p>
          <a:p>
            <a:r>
              <a:rPr lang="en-US" dirty="0" smtClean="0"/>
              <a:t>46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Standardized (where possible) across all EPIC cross-</a:t>
            </a:r>
            <a:r>
              <a:rPr lang="en-US" dirty="0" err="1" smtClean="0"/>
              <a:t>cal</a:t>
            </a:r>
            <a:r>
              <a:rPr lang="en-US" dirty="0" smtClean="0"/>
              <a:t> analyses, e.g. 2XMM (AR), GC (JN)</a:t>
            </a:r>
          </a:p>
          <a:p>
            <a:r>
              <a:rPr lang="en-US" dirty="0" smtClean="0"/>
              <a:t>Public SASv12, standard data-reduction meta-tasks e[</a:t>
            </a:r>
            <a:r>
              <a:rPr lang="en-US" dirty="0" err="1" smtClean="0"/>
              <a:t>mp</a:t>
            </a:r>
            <a:r>
              <a:rPr lang="en-US" dirty="0" smtClean="0"/>
              <a:t>]</a:t>
            </a:r>
            <a:r>
              <a:rPr lang="en-US" dirty="0" err="1" smtClean="0"/>
              <a:t>proc</a:t>
            </a:r>
            <a:r>
              <a:rPr lang="en-US" dirty="0" smtClean="0"/>
              <a:t>/e[</a:t>
            </a:r>
            <a:r>
              <a:rPr lang="en-US" dirty="0" err="1" smtClean="0"/>
              <a:t>mp</a:t>
            </a:r>
            <a:r>
              <a:rPr lang="en-US" dirty="0" smtClean="0"/>
              <a:t>]chain, default parameters</a:t>
            </a:r>
          </a:p>
          <a:p>
            <a:r>
              <a:rPr lang="en-US" dirty="0" smtClean="0"/>
              <a:t>Use data screening criteria as recommended to the users: </a:t>
            </a:r>
          </a:p>
          <a:p>
            <a:pPr lvl="1"/>
            <a:r>
              <a:rPr lang="en-US" dirty="0" smtClean="0"/>
              <a:t>PATTERN&lt;=12 for MOS, PATTERN&lt;=4 for </a:t>
            </a:r>
            <a:r>
              <a:rPr lang="en-US" dirty="0" err="1" smtClean="0"/>
              <a:t>pn</a:t>
            </a:r>
            <a:endParaRPr lang="en-US" dirty="0" smtClean="0"/>
          </a:p>
          <a:p>
            <a:pPr lvl="1"/>
            <a:r>
              <a:rPr lang="en-US" dirty="0" smtClean="0"/>
              <a:t>#XMMEA_EM (MOS), FLAG==0 (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pectralbinsize</a:t>
            </a:r>
            <a:r>
              <a:rPr lang="en-US" dirty="0" smtClean="0"/>
              <a:t>=5 in </a:t>
            </a:r>
            <a:r>
              <a:rPr lang="en-US" dirty="0" err="1" smtClean="0"/>
              <a:t>evselect</a:t>
            </a:r>
            <a:endParaRPr lang="en-US" dirty="0" smtClean="0"/>
          </a:p>
          <a:p>
            <a:r>
              <a:rPr lang="en-US" dirty="0" smtClean="0"/>
              <a:t>Common GTIs for each source separately (2XMM)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5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Spectral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each source and each instrument,  produced:</a:t>
            </a:r>
          </a:p>
          <a:p>
            <a:pPr lvl="1"/>
            <a:r>
              <a:rPr lang="en-US" dirty="0" smtClean="0"/>
              <a:t>Source spectra 0-40” (also can do 0-60”, 5-40”, 15-40”, 5-60”, 15-60”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BG spectra 90-180”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mfs</a:t>
            </a:r>
            <a:r>
              <a:rPr lang="en-US" dirty="0" smtClean="0"/>
              <a:t> and </a:t>
            </a:r>
            <a:r>
              <a:rPr lang="en-US" dirty="0" err="1" smtClean="0"/>
              <a:t>arfs</a:t>
            </a:r>
            <a:endParaRPr lang="en-US" dirty="0"/>
          </a:p>
          <a:p>
            <a:r>
              <a:rPr lang="en-US" dirty="0" smtClean="0"/>
              <a:t>For each instrument: </a:t>
            </a:r>
          </a:p>
          <a:p>
            <a:pPr lvl="1"/>
            <a:r>
              <a:rPr lang="en-US" dirty="0" smtClean="0"/>
              <a:t>Source spectra stacked together (exposure-weighting BACKSCAL)</a:t>
            </a:r>
          </a:p>
          <a:p>
            <a:pPr lvl="1"/>
            <a:r>
              <a:rPr lang="en-US" dirty="0" smtClean="0"/>
              <a:t>BG spectra stacked together (exposure-weighting BACKSCAL)</a:t>
            </a:r>
          </a:p>
          <a:p>
            <a:pPr lvl="1"/>
            <a:r>
              <a:rPr lang="en-US" dirty="0" smtClean="0"/>
              <a:t>Average exposure-weighted </a:t>
            </a:r>
            <a:r>
              <a:rPr lang="en-US" dirty="0" err="1" smtClean="0"/>
              <a:t>arf</a:t>
            </a:r>
            <a:r>
              <a:rPr lang="en-US" dirty="0" smtClean="0"/>
              <a:t> calculated</a:t>
            </a:r>
          </a:p>
          <a:p>
            <a:pPr lvl="1"/>
            <a:r>
              <a:rPr lang="en-US" dirty="0" smtClean="0"/>
              <a:t>Average exposure-weighted </a:t>
            </a:r>
            <a:r>
              <a:rPr lang="en-US" dirty="0" err="1" smtClean="0"/>
              <a:t>rmf</a:t>
            </a:r>
            <a:r>
              <a:rPr lang="en-US" dirty="0" smtClean="0"/>
              <a:t> calculated</a:t>
            </a:r>
          </a:p>
          <a:p>
            <a:r>
              <a:rPr lang="en-US" dirty="0" smtClean="0"/>
              <a:t>Output is (for each of M1, M2 &amp; </a:t>
            </a:r>
            <a:r>
              <a:rPr lang="en-US" dirty="0" err="1" smtClean="0"/>
              <a:t>pn</a:t>
            </a:r>
            <a:r>
              <a:rPr lang="en-US" dirty="0" smtClean="0"/>
              <a:t>) one source spectrum, one BG spectrum, one </a:t>
            </a:r>
            <a:r>
              <a:rPr lang="en-US" dirty="0" err="1" smtClean="0"/>
              <a:t>arf</a:t>
            </a:r>
            <a:r>
              <a:rPr lang="en-US" dirty="0"/>
              <a:t> </a:t>
            </a:r>
            <a:r>
              <a:rPr lang="en-US" dirty="0" smtClean="0"/>
              <a:t>&amp; one </a:t>
            </a:r>
            <a:r>
              <a:rPr lang="en-US" dirty="0" err="1" smtClean="0"/>
              <a:t>rmf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0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Spectral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stacked the data, we now fit – ‘Stack &amp; Fit’</a:t>
            </a:r>
          </a:p>
          <a:p>
            <a:r>
              <a:rPr lang="en-US" dirty="0" smtClean="0"/>
              <a:t>Multi-component (phenomenological) model constructed to closely fit the </a:t>
            </a:r>
            <a:r>
              <a:rPr lang="en-US" dirty="0" err="1" smtClean="0"/>
              <a:t>pn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How M1/M2 varies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pn</a:t>
            </a:r>
            <a:r>
              <a:rPr lang="en-US" dirty="0" smtClean="0"/>
              <a:t> can then be inspected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gplot_SB12_46.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3335" b="1606"/>
          <a:stretch/>
        </p:blipFill>
        <p:spPr>
          <a:xfrm rot="5400000">
            <a:off x="1563901" y="-1433269"/>
            <a:ext cx="6161378" cy="9227150"/>
          </a:xfrm>
        </p:spPr>
      </p:pic>
      <p:sp>
        <p:nvSpPr>
          <p:cNvPr id="7" name="TextBox 6"/>
          <p:cNvSpPr txBox="1"/>
          <p:nvPr/>
        </p:nvSpPr>
        <p:spPr>
          <a:xfrm>
            <a:off x="962751" y="2557494"/>
            <a:ext cx="449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2XMM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46 sources (SB12)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Black: </a:t>
            </a:r>
            <a:r>
              <a:rPr lang="en-US" sz="2000" dirty="0" err="1" smtClean="0"/>
              <a:t>pn</a:t>
            </a:r>
            <a:r>
              <a:rPr lang="en-US" sz="2000" dirty="0" smtClean="0"/>
              <a:t>, red: MOS1, green: MOS2</a:t>
            </a:r>
          </a:p>
        </p:txBody>
      </p:sp>
    </p:spTree>
    <p:extLst>
      <p:ext uri="{BB962C8B-B14F-4D97-AF65-F5344CB8AC3E}">
        <p14:creationId xmlns:p14="http://schemas.microsoft.com/office/powerpoint/2010/main" val="386918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Spectral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Calculated and plotted is the ratio R :                                       </a:t>
            </a:r>
            <a:r>
              <a:rPr lang="en-US" sz="2200" dirty="0"/>
              <a:t> </a:t>
            </a:r>
            <a:r>
              <a:rPr lang="en-US" sz="2200" dirty="0" smtClean="0"/>
              <a:t>                              		       		[MOS-data/(</a:t>
            </a:r>
            <a:r>
              <a:rPr lang="en-US" sz="2200" dirty="0" err="1" smtClean="0"/>
              <a:t>pn</a:t>
            </a:r>
            <a:r>
              <a:rPr lang="en-US" sz="2200" dirty="0" smtClean="0"/>
              <a:t>-)model] / [</a:t>
            </a:r>
            <a:r>
              <a:rPr lang="en-US" sz="2200" dirty="0" err="1" smtClean="0"/>
              <a:t>pn</a:t>
            </a:r>
            <a:r>
              <a:rPr lang="en-US" sz="2200" dirty="0" smtClean="0"/>
              <a:t>-data/</a:t>
            </a:r>
            <a:r>
              <a:rPr lang="en-US" sz="2200" dirty="0" err="1" smtClean="0"/>
              <a:t>pn</a:t>
            </a:r>
            <a:r>
              <a:rPr lang="en-US" sz="2200" dirty="0" smtClean="0"/>
              <a:t>-model]</a:t>
            </a:r>
          </a:p>
          <a:p>
            <a:r>
              <a:rPr lang="en-US" sz="2200" dirty="0" smtClean="0"/>
              <a:t>This removes any differences between the </a:t>
            </a:r>
            <a:r>
              <a:rPr lang="en-US" sz="2200" dirty="0" err="1" smtClean="0"/>
              <a:t>pn</a:t>
            </a:r>
            <a:r>
              <a:rPr lang="en-US" sz="2200" dirty="0" smtClean="0"/>
              <a:t> data and the </a:t>
            </a:r>
            <a:r>
              <a:rPr lang="en-US" sz="2200" dirty="0" err="1" smtClean="0"/>
              <a:t>pn</a:t>
            </a:r>
            <a:r>
              <a:rPr lang="en-US" sz="2200" dirty="0" smtClean="0"/>
              <a:t> model prediction (tests using ‘good’ models of varying ‘goodness’ resulted in negligible changes to the R ratio</a:t>
            </a:r>
            <a:r>
              <a:rPr lang="en-US" sz="2200" dirty="0"/>
              <a:t>) </a:t>
            </a:r>
            <a:endParaRPr lang="en-US" sz="2200" dirty="0" smtClean="0"/>
          </a:p>
          <a:p>
            <a:r>
              <a:rPr lang="en-US" sz="2200" dirty="0" smtClean="0"/>
              <a:t>Used e.g. also for GC for ACIS/Swift-XRT/</a:t>
            </a:r>
            <a:r>
              <a:rPr lang="en-US" sz="2200" dirty="0" err="1" smtClean="0"/>
              <a:t>Suzaku</a:t>
            </a:r>
            <a:r>
              <a:rPr lang="en-US" sz="2200" dirty="0" smtClean="0"/>
              <a:t> (and EPIC) (JN)</a:t>
            </a:r>
          </a:p>
          <a:p>
            <a:endParaRPr lang="en-US" sz="2200" dirty="0"/>
          </a:p>
          <a:p>
            <a:r>
              <a:rPr lang="en-US" sz="2200" dirty="0" smtClean="0"/>
              <a:t>Most</a:t>
            </a:r>
            <a:r>
              <a:rPr lang="en-US" sz="2200" dirty="0"/>
              <a:t>/all sources of possible error removed/minimized: </a:t>
            </a:r>
          </a:p>
          <a:p>
            <a:pPr lvl="1"/>
            <a:r>
              <a:rPr lang="en-US" sz="2200" dirty="0"/>
              <a:t>Variability – Common GTI</a:t>
            </a:r>
          </a:p>
          <a:p>
            <a:pPr lvl="1"/>
            <a:r>
              <a:rPr lang="en-US" sz="2200" dirty="0"/>
              <a:t>PSF – non-piled up sources and large extraction radius </a:t>
            </a:r>
            <a:endParaRPr lang="en-US" sz="2200" dirty="0" smtClean="0"/>
          </a:p>
          <a:p>
            <a:pPr lvl="1"/>
            <a:r>
              <a:rPr lang="en-US" sz="2200" dirty="0" smtClean="0"/>
              <a:t>Complex/different spectra – stack into one spectrum, fit, calculate R ratio</a:t>
            </a:r>
            <a:r>
              <a:rPr lang="en-US" sz="2200" dirty="0"/>
              <a:t>	</a:t>
            </a:r>
            <a:r>
              <a:rPr lang="en-US" sz="2200" dirty="0" smtClean="0"/>
              <a:t>	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897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2XMM – MOS1/</a:t>
            </a:r>
            <a:r>
              <a:rPr lang="en-US" dirty="0" err="1" smtClean="0"/>
              <a:t>pn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MOS2/</a:t>
            </a:r>
            <a:r>
              <a:rPr lang="en-US" dirty="0" err="1" smtClean="0"/>
              <a:t>pn</a:t>
            </a:r>
            <a:endParaRPr lang="en-US" dirty="0"/>
          </a:p>
        </p:txBody>
      </p:sp>
      <p:pic>
        <p:nvPicPr>
          <p:cNvPr id="4" name="Content Placeholder 3" descr="gB_SB12_q3F.dat_M1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56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831</Words>
  <Application>Microsoft Macintosh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XMM-Newton EPIC Cross-Calibration</vt:lpstr>
      <vt:lpstr>XMM: Different Samples &amp; Methods</vt:lpstr>
      <vt:lpstr>2XMM Sample Selection</vt:lpstr>
      <vt:lpstr>2XMM Data Reduction</vt:lpstr>
      <vt:lpstr>2XMM Spectral Reduction</vt:lpstr>
      <vt:lpstr>2XMM Spectral Analysis</vt:lpstr>
      <vt:lpstr>PowerPoint Presentation</vt:lpstr>
      <vt:lpstr>2XMM Spectral Analysis</vt:lpstr>
      <vt:lpstr>2XMM – MOS1/pn &amp; MOS2/pn</vt:lpstr>
      <vt:lpstr>MOS1 – 2XMM v GC</vt:lpstr>
      <vt:lpstr>MOS2 – 2XMM v GC</vt:lpstr>
      <vt:lpstr>Other (Jukka, Matteo) Stacked Residuals Method – ‘Fit &amp; Stack’</vt:lpstr>
      <vt:lpstr>2XMM  ‘Stack and Fit’ vs ‘Fit and Stack’ (MG)</vt:lpstr>
      <vt:lpstr>Main Results : Closing Remarks</vt:lpstr>
      <vt:lpstr>2XMM MOS1</vt:lpstr>
      <vt:lpstr>2XMM MOS2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XMM-Newton EPIC Cross-Calibration</dc:title>
  <dc:creator>Andy Read</dc:creator>
  <cp:lastModifiedBy>Andy Read</cp:lastModifiedBy>
  <cp:revision>60</cp:revision>
  <dcterms:created xsi:type="dcterms:W3CDTF">2013-03-19T12:47:53Z</dcterms:created>
  <dcterms:modified xsi:type="dcterms:W3CDTF">2013-03-27T11:10:15Z</dcterms:modified>
</cp:coreProperties>
</file>