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05" r:id="rId4"/>
    <p:sldId id="372" r:id="rId5"/>
    <p:sldId id="373" r:id="rId6"/>
    <p:sldId id="355" r:id="rId7"/>
    <p:sldId id="354" r:id="rId8"/>
    <p:sldId id="369" r:id="rId9"/>
    <p:sldId id="370" r:id="rId10"/>
    <p:sldId id="357" r:id="rId11"/>
    <p:sldId id="333" r:id="rId12"/>
    <p:sldId id="335" r:id="rId13"/>
    <p:sldId id="340" r:id="rId14"/>
    <p:sldId id="358" r:id="rId15"/>
    <p:sldId id="332" r:id="rId16"/>
    <p:sldId id="345" r:id="rId17"/>
    <p:sldId id="350" r:id="rId18"/>
    <p:sldId id="351" r:id="rId19"/>
    <p:sldId id="35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6699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58868" autoAdjust="0"/>
  </p:normalViewPr>
  <p:slideViewPr>
    <p:cSldViewPr>
      <p:cViewPr varScale="1">
        <p:scale>
          <a:sx n="59" d="100"/>
          <a:sy n="59" d="100"/>
        </p:scale>
        <p:origin x="-14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8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AEDD0-B981-418E-B78C-4AFB5F9F658C}" type="datetimeFigureOut">
              <a:rPr lang="zh-CN" altLang="en-US" smtClean="0"/>
              <a:t>2014-5-19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A84FB-F615-4E07-A6CF-C1AE26A6DC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8830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1982D-AF8F-43CE-95B7-00C2D2CBB7C5}" type="datetimeFigureOut">
              <a:rPr lang="zh-CN" altLang="en-US" smtClean="0"/>
              <a:pPr/>
              <a:t>2014-5-19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5EE7E-8852-4195-91BF-4D8C4711EA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2496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8678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6477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21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487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0421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5889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8476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8974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24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3363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606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AF715-8ACD-40F6-A630-D8E37E553C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55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43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544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289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289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042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6453826"/>
            <a:ext cx="2133600" cy="365125"/>
          </a:xfrm>
        </p:spPr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 userDrawn="1"/>
        </p:nvSpPr>
        <p:spPr>
          <a:xfrm>
            <a:off x="0" y="-490"/>
            <a:ext cx="9144000" cy="105273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 smtClean="0">
                <a:solidFill>
                  <a:srgbClr val="FFFF00"/>
                </a:solidFill>
              </a:rPr>
              <a:t>Outline</a:t>
            </a:r>
            <a:endParaRPr lang="zh-CN" altLang="en-US" sz="4800" b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105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0" y="6453826"/>
            <a:ext cx="9144000" cy="40466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 10-15, 2014  IACHEC @ Warrenton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 userDrawn="1"/>
        </p:nvSpPr>
        <p:spPr>
          <a:xfrm>
            <a:off x="0" y="-490"/>
            <a:ext cx="9144000" cy="105273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b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105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163" y="945"/>
            <a:ext cx="7680507" cy="1051301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6473595"/>
            <a:ext cx="2133600" cy="365125"/>
          </a:xfrm>
        </p:spPr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 userDrawn="1"/>
        </p:nvSpPr>
        <p:spPr>
          <a:xfrm>
            <a:off x="0" y="6453826"/>
            <a:ext cx="9144000" cy="40466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 10-15, 2014  IACHEC @ Warrenton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ab\天文学会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496855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556792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</a:rPr>
              <a:t>Progress of HXMT Science Ground Segment: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Calibration and Background analysis</a:t>
            </a:r>
            <a:endParaRPr lang="zh-CN" altLang="en-US" sz="32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1556792"/>
          </a:xfrm>
          <a:solidFill>
            <a:schemeClr val="tx2"/>
          </a:solidFill>
        </p:spPr>
        <p:txBody>
          <a:bodyPr>
            <a:normAutofit/>
          </a:bodyPr>
          <a:lstStyle/>
          <a:p>
            <a:endParaRPr lang="en-US" altLang="zh-CN" sz="200" b="1" dirty="0" smtClean="0">
              <a:solidFill>
                <a:srgbClr val="FFFF00"/>
              </a:solidFill>
            </a:endParaRPr>
          </a:p>
          <a:p>
            <a:r>
              <a:rPr lang="en-US" altLang="zh-CN" sz="2800" b="1" dirty="0" smtClean="0">
                <a:solidFill>
                  <a:srgbClr val="FFFF00"/>
                </a:solidFill>
              </a:rPr>
              <a:t>Zhang Juan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，</a:t>
            </a:r>
            <a:r>
              <a:rPr lang="en-US" altLang="zh-CN" sz="2800" b="1" dirty="0">
                <a:solidFill>
                  <a:srgbClr val="FFFF00"/>
                </a:solidFill>
              </a:rPr>
              <a:t>on behalf of HXMT 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SGS</a:t>
            </a:r>
            <a:br>
              <a:rPr lang="en-US" altLang="zh-CN" sz="2800" b="1" dirty="0" smtClean="0">
                <a:solidFill>
                  <a:srgbClr val="FFFF00"/>
                </a:solidFill>
              </a:rPr>
            </a:br>
            <a:r>
              <a:rPr lang="en-US" altLang="zh-CN" sz="2800" dirty="0" smtClean="0">
                <a:solidFill>
                  <a:srgbClr val="FFFF00"/>
                </a:solidFill>
              </a:rPr>
              <a:t>Institute of High Energy Physics, CAS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29749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36674" y="0"/>
            <a:ext cx="1186863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9</a:t>
            </a:r>
            <a:r>
              <a:rPr lang="en-US" altLang="zh-CN" b="1" baseline="30000" dirty="0">
                <a:solidFill>
                  <a:srgbClr val="FFFF00"/>
                </a:solidFill>
              </a:rPr>
              <a:t>th</a:t>
            </a:r>
            <a:r>
              <a:rPr lang="en-US" altLang="zh-CN" b="1" dirty="0">
                <a:solidFill>
                  <a:srgbClr val="FFFF00"/>
                </a:solidFill>
              </a:rPr>
              <a:t> </a:t>
            </a:r>
            <a:r>
              <a:rPr lang="en-US" altLang="zh-CN" b="1" dirty="0" smtClean="0">
                <a:solidFill>
                  <a:srgbClr val="FFFF00"/>
                </a:solidFill>
              </a:rPr>
              <a:t>IACHEC</a:t>
            </a:r>
            <a:endParaRPr lang="en-US" altLang="zh-CN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163" y="116632"/>
            <a:ext cx="7608499" cy="935614"/>
          </a:xfrm>
        </p:spPr>
        <p:txBody>
          <a:bodyPr/>
          <a:lstStyle/>
          <a:p>
            <a:pPr algn="l"/>
            <a:r>
              <a:rPr lang="en-US" altLang="zh-CN" dirty="0" smtClean="0"/>
              <a:t>Current Status---HE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Picture 1" descr="C:\Users\Tassadar\AppData\Roaming\Tencent\Users\259445869\QQ\WinTemp\RichOle\@1~MDL_JE]WZZ$[_]U2YMIH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56264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7837"/>
            <a:ext cx="2915816" cy="36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07505" y="1067982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Detector :</a:t>
            </a:r>
            <a:r>
              <a:rPr lang="en-US" altLang="zh-CN" sz="2800" dirty="0" err="1" smtClean="0"/>
              <a:t>thinkness</a:t>
            </a:r>
            <a:r>
              <a:rPr lang="en-US" altLang="zh-CN" sz="2800" dirty="0" smtClean="0"/>
              <a:t>*diameter</a:t>
            </a:r>
          </a:p>
          <a:p>
            <a:r>
              <a:rPr lang="en-US" altLang="zh-CN" sz="2800" dirty="0" smtClean="0"/>
              <a:t>Be-window</a:t>
            </a:r>
            <a:r>
              <a:rPr lang="zh-CN" altLang="zh-CN" sz="2800" dirty="0" smtClean="0"/>
              <a:t>：</a:t>
            </a:r>
            <a:r>
              <a:rPr lang="en-US" altLang="zh-CN" sz="2800" dirty="0" smtClean="0"/>
              <a:t>1.5mm*212mm</a:t>
            </a:r>
            <a:endParaRPr lang="zh-CN" altLang="zh-CN" sz="2800" dirty="0"/>
          </a:p>
          <a:p>
            <a:r>
              <a:rPr lang="en-US" altLang="zh-CN" sz="2800" dirty="0" err="1"/>
              <a:t>NaI</a:t>
            </a:r>
            <a:r>
              <a:rPr lang="zh-CN" altLang="zh-CN" sz="2800" dirty="0" smtClean="0"/>
              <a:t>：</a:t>
            </a:r>
            <a:r>
              <a:rPr lang="en-US" altLang="zh-CN" sz="2800" dirty="0" smtClean="0"/>
              <a:t>3.5mm</a:t>
            </a:r>
            <a:r>
              <a:rPr lang="zh-CN" altLang="en-US" sz="2800" dirty="0" smtClean="0"/>
              <a:t>*</a:t>
            </a:r>
            <a:r>
              <a:rPr lang="en-US" altLang="zh-CN" sz="2800" dirty="0" smtClean="0"/>
              <a:t>190mm</a:t>
            </a:r>
            <a:endParaRPr lang="zh-CN" altLang="zh-CN" sz="2800" dirty="0"/>
          </a:p>
          <a:p>
            <a:r>
              <a:rPr lang="en-US" altLang="zh-CN" sz="2800" dirty="0" err="1"/>
              <a:t>CsI</a:t>
            </a:r>
            <a:r>
              <a:rPr lang="zh-CN" altLang="zh-CN" sz="2800" dirty="0" smtClean="0"/>
              <a:t>：</a:t>
            </a:r>
            <a:r>
              <a:rPr lang="en-US" altLang="zh-CN" sz="2800" dirty="0" smtClean="0"/>
              <a:t>40mm*190mm</a:t>
            </a:r>
            <a:endParaRPr lang="zh-CN" altLang="zh-CN" sz="2800" dirty="0"/>
          </a:p>
        </p:txBody>
      </p:sp>
      <p:pic>
        <p:nvPicPr>
          <p:cNvPr id="10" name="Picture 2" descr="C:\Users\Tassadar\AppData\Roaming\Tencent\Users\259445869\QQ\WinTemp\RichOle\KAA]O@X4VN7{W77MG$L_`2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74" y="3140968"/>
            <a:ext cx="1271147" cy="12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16726"/>
              </p:ext>
            </p:extLst>
          </p:nvPr>
        </p:nvGraphicFramePr>
        <p:xfrm>
          <a:off x="4644009" y="476672"/>
          <a:ext cx="4613622" cy="168492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905210"/>
                <a:gridCol w="828701"/>
                <a:gridCol w="683467"/>
                <a:gridCol w="1296144"/>
                <a:gridCol w="900100"/>
              </a:tblGrid>
              <a:tr h="561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Rad </a:t>
                      </a:r>
                      <a:r>
                        <a:rPr lang="en-US" altLang="zh-CN" dirty="0" err="1" smtClean="0">
                          <a:effectLst/>
                        </a:rPr>
                        <a:t>Src</a:t>
                      </a:r>
                      <a:r>
                        <a:rPr lang="en-US" altLang="zh-CN" dirty="0" smtClean="0">
                          <a:effectLst/>
                        </a:rPr>
                        <a:t>.</a:t>
                      </a:r>
                      <a:r>
                        <a:rPr lang="zh-CN" alt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E(</a:t>
                      </a:r>
                      <a:r>
                        <a:rPr lang="en-US" dirty="0" err="1" smtClean="0">
                          <a:effectLst/>
                        </a:rPr>
                        <a:t>keV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effectLst/>
                        </a:rPr>
                        <a:t>chn</a:t>
                      </a:r>
                      <a:endParaRPr lang="en-US" altLang="zh-CN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effectLst/>
                        </a:rPr>
                        <a:t>deltaE</a:t>
                      </a:r>
                      <a:r>
                        <a:rPr lang="en-US" altLang="zh-CN" dirty="0" smtClean="0">
                          <a:effectLst/>
                        </a:rPr>
                        <a:t>/E</a:t>
                      </a:r>
                      <a:endParaRPr lang="zh-CN" altLang="en-US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effectLst/>
                        </a:rPr>
                        <a:t>Det eff.</a:t>
                      </a:r>
                      <a:endParaRPr lang="zh-CN" altLang="en-US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Am241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59.5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</a:rPr>
                        <a:t>50.1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</a:rPr>
                        <a:t>15.5%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effectLst/>
                        </a:rPr>
                        <a:t>100%</a:t>
                      </a:r>
                      <a:endParaRPr lang="en-US" altLang="zh-CN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Co57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122.1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99.7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12.2%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effectLst/>
                        </a:rPr>
                        <a:t>70%</a:t>
                      </a:r>
                      <a:endParaRPr lang="en-US" altLang="zh-CN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0821"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Ba133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33.0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26.4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21.0%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effectLst/>
                        </a:rPr>
                        <a:t>100%</a:t>
                      </a:r>
                      <a:endParaRPr lang="en-US" altLang="zh-CN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08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81.0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68.4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</a:rPr>
                        <a:t>12.9%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97%</a:t>
                      </a:r>
                      <a:endParaRPr lang="en-US" altLang="zh-CN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6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945"/>
            <a:ext cx="7488832" cy="1195807"/>
          </a:xfrm>
        </p:spPr>
        <p:txBody>
          <a:bodyPr/>
          <a:lstStyle/>
          <a:p>
            <a:pPr algn="l"/>
            <a:r>
              <a:rPr lang="en-US" altLang="zh-CN" dirty="0" smtClean="0"/>
              <a:t>Current </a:t>
            </a:r>
            <a:r>
              <a:rPr lang="en-US" altLang="zh-CN" dirty="0"/>
              <a:t>Status---HE </a:t>
            </a:r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HE: </a:t>
            </a:r>
            <a:r>
              <a:rPr lang="en-US" altLang="zh-CN" dirty="0"/>
              <a:t>Energy </a:t>
            </a:r>
            <a:r>
              <a:rPr lang="en-US" altLang="zh-CN" dirty="0" smtClean="0"/>
              <a:t>scale and resolution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 err="1" smtClean="0">
                <a:sym typeface="Wingdings" panose="05000000000000000000" pitchFamily="2" charset="2"/>
              </a:rPr>
              <a:t>rsp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3384376" cy="25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2339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baseline="30000" dirty="0" smtClean="0"/>
              <a:t>241</a:t>
            </a:r>
            <a:r>
              <a:rPr lang="en-US" altLang="zh-CN" b="1" dirty="0" smtClean="0"/>
              <a:t>Am@  HE </a:t>
            </a:r>
            <a:endParaRPr lang="zh-CN" alt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99890"/>
            <a:ext cx="3065897" cy="219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00490"/>
            <a:ext cx="2808312" cy="236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72829" y="3501008"/>
            <a:ext cx="191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</a:rPr>
              <a:t>C=2.515*E+1.614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746" y="2646629"/>
            <a:ext cx="218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600" b="1" dirty="0" smtClean="0">
                <a:solidFill>
                  <a:srgbClr val="0000FF"/>
                </a:solidFill>
              </a:rPr>
              <a:t>σ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/E=0.006+0.47/</a:t>
            </a:r>
            <a:r>
              <a:rPr lang="en-US" altLang="zh-CN" sz="1600" b="1" dirty="0" err="1" smtClean="0">
                <a:solidFill>
                  <a:srgbClr val="0000FF"/>
                </a:solidFill>
              </a:rPr>
              <a:t>sqrt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(E)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46578" y="4509120"/>
            <a:ext cx="39535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difference between MC spectrum and data decides the precision of the energy response.</a:t>
            </a:r>
          </a:p>
          <a:p>
            <a:r>
              <a:rPr lang="en-US" altLang="zh-CN" dirty="0"/>
              <a:t>Experience to tune the MC parameters to reduce the difference .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65384"/>
              </p:ext>
            </p:extLst>
          </p:nvPr>
        </p:nvGraphicFramePr>
        <p:xfrm>
          <a:off x="138398" y="4509120"/>
          <a:ext cx="4613622" cy="168492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905210"/>
                <a:gridCol w="828701"/>
                <a:gridCol w="683467"/>
                <a:gridCol w="1296144"/>
                <a:gridCol w="900100"/>
              </a:tblGrid>
              <a:tr h="561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Rad </a:t>
                      </a:r>
                      <a:r>
                        <a:rPr lang="en-US" altLang="zh-CN" dirty="0" err="1" smtClean="0">
                          <a:effectLst/>
                        </a:rPr>
                        <a:t>Src</a:t>
                      </a:r>
                      <a:r>
                        <a:rPr lang="en-US" altLang="zh-CN" dirty="0" smtClean="0">
                          <a:effectLst/>
                        </a:rPr>
                        <a:t>.</a:t>
                      </a:r>
                      <a:r>
                        <a:rPr lang="zh-CN" alt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E(</a:t>
                      </a:r>
                      <a:r>
                        <a:rPr lang="en-US" dirty="0" err="1" smtClean="0">
                          <a:effectLst/>
                        </a:rPr>
                        <a:t>keV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effectLst/>
                        </a:rPr>
                        <a:t>chn</a:t>
                      </a:r>
                      <a:endParaRPr lang="en-US" altLang="zh-CN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effectLst/>
                        </a:rPr>
                        <a:t>deltaE</a:t>
                      </a:r>
                      <a:r>
                        <a:rPr lang="en-US" altLang="zh-CN" dirty="0" smtClean="0">
                          <a:effectLst/>
                        </a:rPr>
                        <a:t>/E</a:t>
                      </a:r>
                      <a:endParaRPr lang="zh-CN" altLang="en-US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effectLst/>
                        </a:rPr>
                        <a:t>Det eff.</a:t>
                      </a:r>
                      <a:endParaRPr lang="zh-CN" altLang="en-US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Am241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59.5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</a:rPr>
                        <a:t>50.1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</a:rPr>
                        <a:t>15.5%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effectLst/>
                        </a:rPr>
                        <a:t>100%</a:t>
                      </a:r>
                      <a:endParaRPr lang="en-US" altLang="zh-CN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Co57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122.1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99.7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12.2%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effectLst/>
                        </a:rPr>
                        <a:t>70%</a:t>
                      </a:r>
                      <a:endParaRPr lang="en-US" altLang="zh-CN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0821"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Ba133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33.0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26.4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21.0%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effectLst/>
                        </a:rPr>
                        <a:t>100%</a:t>
                      </a:r>
                      <a:endParaRPr lang="en-US" altLang="zh-CN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08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81.0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</a:rPr>
                        <a:t>68.4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</a:rPr>
                        <a:t>12.9%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97%</a:t>
                      </a:r>
                      <a:endParaRPr lang="en-US" altLang="zh-CN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78" y="4203767"/>
            <a:ext cx="4197422" cy="249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945"/>
            <a:ext cx="7488832" cy="1195807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Current Status---ME</a:t>
            </a:r>
            <a:r>
              <a:rPr lang="zh-CN" altLang="en-US" dirty="0"/>
              <a:t> </a:t>
            </a:r>
            <a:r>
              <a:rPr lang="en-US" altLang="zh-CN" dirty="0" smtClean="0"/>
              <a:t>(Si-PIN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58011"/>
          </a:xfrm>
        </p:spPr>
        <p:txBody>
          <a:bodyPr/>
          <a:lstStyle/>
          <a:p>
            <a:r>
              <a:rPr lang="en-US" altLang="zh-CN" dirty="0" smtClean="0"/>
              <a:t>ME: </a:t>
            </a:r>
            <a:r>
              <a:rPr lang="en-US" altLang="zh-CN" dirty="0"/>
              <a:t>Energy </a:t>
            </a:r>
            <a:r>
              <a:rPr lang="en-US" altLang="zh-CN" dirty="0" smtClean="0"/>
              <a:t>scale and </a:t>
            </a:r>
            <a:r>
              <a:rPr lang="en-US" altLang="zh-CN" dirty="0" err="1" smtClean="0"/>
              <a:t>resolution@Panter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ME</a:t>
            </a:r>
            <a:r>
              <a:rPr lang="en-US" altLang="zh-CN" dirty="0"/>
              <a:t>: efficiency, </a:t>
            </a:r>
            <a:r>
              <a:rPr lang="en-US" altLang="zh-CN" dirty="0" smtClean="0"/>
              <a:t>MC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exp. 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4794"/>
            <a:ext cx="3196928" cy="245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69594" y="5877272"/>
            <a:ext cx="176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E&gt;4keV &amp;&amp;E&lt;30keV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al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9392"/>
            <a:ext cx="3265192" cy="244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2" y="1556792"/>
            <a:ext cx="3240360" cy="241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24" y="1595038"/>
            <a:ext cx="2759892" cy="21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0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5266"/>
            <a:ext cx="3312368" cy="258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5496" y="18864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FF00"/>
                </a:solidFill>
              </a:rPr>
              <a:t>Current </a:t>
            </a:r>
            <a:r>
              <a:rPr lang="en-US" altLang="zh-CN" sz="4000" b="1" dirty="0">
                <a:solidFill>
                  <a:srgbClr val="FFFF00"/>
                </a:solidFill>
              </a:rPr>
              <a:t>Status--- </a:t>
            </a:r>
            <a:r>
              <a:rPr lang="en-US" altLang="zh-CN" sz="4000" b="1" dirty="0" smtClean="0">
                <a:solidFill>
                  <a:srgbClr val="FFFF00"/>
                </a:solidFill>
              </a:rPr>
              <a:t>LE(SCD)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5065924"/>
            <a:ext cx="185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Efficiency @MC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115616" y="5435256"/>
            <a:ext cx="3070684" cy="58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b="1" dirty="0" smtClean="0">
                <a:solidFill>
                  <a:srgbClr val="0070C0"/>
                </a:solidFill>
              </a:rPr>
              <a:t>Si-K</a:t>
            </a:r>
            <a:r>
              <a:rPr lang="zh-CN" altLang="en-US" sz="2000" b="1" dirty="0">
                <a:solidFill>
                  <a:srgbClr val="0070C0"/>
                </a:solidFill>
              </a:rPr>
              <a:t>：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1.839keV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9334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1" descr="C:\Users\Tassadar\AppData\Roaming\Tencent\Users\259445869\QQ\WinTemp\RichOle\PBV@P0@L5Q6}D$16%RZ@E~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45532"/>
            <a:ext cx="2763036" cy="26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接箭头连接符 16"/>
          <p:cNvCxnSpPr/>
          <p:nvPr/>
        </p:nvCxnSpPr>
        <p:spPr>
          <a:xfrm>
            <a:off x="3950856" y="1628800"/>
            <a:ext cx="1242484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55976" y="2528029"/>
            <a:ext cx="169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	4 ×</a:t>
            </a:r>
          </a:p>
          <a:p>
            <a:r>
              <a:rPr lang="en-US" altLang="zh-CN" dirty="0"/>
              <a:t>100*100 pixels</a:t>
            </a:r>
            <a:endParaRPr lang="zh-CN" altLang="en-US" b="1" dirty="0"/>
          </a:p>
        </p:txBody>
      </p:sp>
      <p:sp>
        <p:nvSpPr>
          <p:cNvPr id="20" name="矩形 19"/>
          <p:cNvSpPr/>
          <p:nvPr/>
        </p:nvSpPr>
        <p:spPr>
          <a:xfrm>
            <a:off x="5722663" y="3581073"/>
            <a:ext cx="294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L-shape </a:t>
            </a:r>
            <a:r>
              <a:rPr lang="en-US" altLang="zh-CN" dirty="0" smtClean="0"/>
              <a:t>readout mechanism  </a:t>
            </a:r>
            <a:endParaRPr lang="zh-CN" altLang="en-US" dirty="0"/>
          </a:p>
        </p:txBody>
      </p:sp>
      <p:pic>
        <p:nvPicPr>
          <p:cNvPr id="26" name="Picture 4" descr="2013-11-3 21-44-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35" y="4005064"/>
            <a:ext cx="3406052" cy="245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5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dirty="0" smtClean="0"/>
              <a:t>LE: energy scale and </a:t>
            </a:r>
            <a:r>
              <a:rPr lang="en-US" altLang="zh-CN" sz="3200" dirty="0" err="1" smtClean="0"/>
              <a:t>resolution@Panter</a:t>
            </a:r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032448" cy="225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0" y="1242578"/>
            <a:ext cx="3791578" cy="262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2013-11-3 21-43-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02" y="1318082"/>
            <a:ext cx="4713482" cy="23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427984" cy="25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8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LE Simulation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" y="1408982"/>
            <a:ext cx="3377099" cy="264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5389" y="4116874"/>
            <a:ext cx="4378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only considering energy scale + resolution</a:t>
            </a:r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8" name="矩形 7"/>
          <p:cNvSpPr/>
          <p:nvPr/>
        </p:nvSpPr>
        <p:spPr>
          <a:xfrm>
            <a:off x="4067944" y="5746959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Energy scale + resolution+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diffusion ,  drift and collection effects of charges</a:t>
            </a:r>
          </a:p>
        </p:txBody>
      </p:sp>
      <p:pic>
        <p:nvPicPr>
          <p:cNvPr id="12" name="Picture 1" descr="C:\Users\Tassadar\AppData\Roaming\Tencent\Users\259445869\QQ\WinTemp\RichOle\PBV@P0@L5Q6}D$16%RZ@E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04" y="1052736"/>
            <a:ext cx="2763036" cy="26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69443" y="5187104"/>
            <a:ext cx="309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production of </a:t>
            </a:r>
            <a:r>
              <a:rPr lang="en-US" altLang="zh-CN" b="1" dirty="0" err="1" smtClean="0"/>
              <a:t>rsp</a:t>
            </a:r>
            <a:r>
              <a:rPr lang="en-US" altLang="zh-CN" b="1" dirty="0" smtClean="0"/>
              <a:t> is </a:t>
            </a:r>
            <a:r>
              <a:rPr lang="en-US" altLang="zh-CN" b="1" dirty="0"/>
              <a:t>on-going  </a:t>
            </a:r>
            <a:endParaRPr lang="zh-CN" altLang="en-US" b="1" dirty="0"/>
          </a:p>
        </p:txBody>
      </p:sp>
      <p:pic>
        <p:nvPicPr>
          <p:cNvPr id="9217" name="Picture 1" descr="C:\Users\lenovo\Documents\Tencent Files\542238973\Image\]QA]M~1(W`8WCPFDS$`_)G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/>
          <a:stretch/>
        </p:blipFill>
        <p:spPr bwMode="auto">
          <a:xfrm>
            <a:off x="4932040" y="3724236"/>
            <a:ext cx="3447272" cy="20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600"/>
              </a:spcBef>
            </a:pPr>
            <a:r>
              <a:rPr lang="en-US" altLang="zh-CN" sz="3200" dirty="0"/>
              <a:t>3. HXMT </a:t>
            </a:r>
            <a:r>
              <a:rPr lang="en-US" altLang="zh-CN" sz="3200" dirty="0" smtClean="0"/>
              <a:t>background simulation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1730" y="1268760"/>
            <a:ext cx="8649102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130000"/>
              </a:lnSpc>
              <a:spcBef>
                <a:spcPts val="600"/>
              </a:spcBef>
              <a:buClr>
                <a:srgbClr val="94B6D2"/>
              </a:buClr>
              <a:buFont typeface="Wingdings"/>
              <a:buChar char=""/>
            </a:pP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Background rate </a:t>
            </a:r>
            <a:endParaRPr lang="zh-CN" altLang="en-US" sz="24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40080" lvl="1" indent="-274320">
              <a:lnSpc>
                <a:spcPct val="130000"/>
              </a:lnSpc>
              <a:buClr>
                <a:srgbClr val="94B6D2"/>
              </a:buClr>
              <a:buSzPct val="80000"/>
              <a:buFont typeface="Wingdings 2"/>
              <a:buChar char=""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Take HE as an example, in the day of 100 after launch </a:t>
            </a:r>
          </a:p>
          <a:p>
            <a:pPr marL="640080" lvl="1" indent="-274320">
              <a:lnSpc>
                <a:spcPct val="130000"/>
              </a:lnSpc>
              <a:buClr>
                <a:srgbClr val="94B6D2"/>
              </a:buClr>
              <a:buSzPct val="80000"/>
              <a:buFont typeface="Wingdings 2"/>
              <a:buChar char=""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CXB~48.0</a:t>
            </a:r>
          </a:p>
          <a:p>
            <a:pPr marL="640080" lvl="1" indent="-274320">
              <a:lnSpc>
                <a:spcPct val="130000"/>
              </a:lnSpc>
              <a:buClr>
                <a:srgbClr val="94B6D2"/>
              </a:buClr>
              <a:buSzPct val="80000"/>
              <a:buFont typeface="Wingdings 2"/>
              <a:buChar char=""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CR-p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62.7 prompt </a:t>
            </a:r>
          </a:p>
          <a:p>
            <a:pPr marL="640080" lvl="1" indent="-274320">
              <a:lnSpc>
                <a:spcPct val="130000"/>
              </a:lnSpc>
              <a:buClr>
                <a:srgbClr val="94B6D2"/>
              </a:buClr>
              <a:buSzPct val="80000"/>
              <a:buFont typeface="Wingdings 2"/>
              <a:buChar char=""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CR-p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116.3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delayed</a:t>
            </a:r>
          </a:p>
          <a:p>
            <a:pPr marL="640080" lvl="1" indent="-274320">
              <a:lnSpc>
                <a:spcPct val="130000"/>
              </a:lnSpc>
              <a:buClr>
                <a:srgbClr val="94B6D2"/>
              </a:buClr>
              <a:buSzPct val="80000"/>
              <a:buFont typeface="Wingdings 2"/>
              <a:buChar char=""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SAA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339.2</a:t>
            </a:r>
          </a:p>
          <a:p>
            <a:pPr marL="640080" lvl="1" indent="-274320">
              <a:lnSpc>
                <a:spcPct val="130000"/>
              </a:lnSpc>
              <a:buClr>
                <a:srgbClr val="94B6D2"/>
              </a:buClr>
              <a:buSzPct val="80000"/>
              <a:buFont typeface="Wingdings 2"/>
              <a:buChar char=""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Albedo gamma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75.5</a:t>
            </a:r>
          </a:p>
          <a:p>
            <a:pPr marL="640080" lvl="1" indent="-274320">
              <a:lnSpc>
                <a:spcPct val="130000"/>
              </a:lnSpc>
              <a:buClr>
                <a:srgbClr val="94B6D2"/>
              </a:buClr>
              <a:buSzPct val="80000"/>
              <a:buFont typeface="Wingdings 2"/>
              <a:buChar char=""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HE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total 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bg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rate~650cnt/s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79970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46566" y="4840445"/>
            <a:ext cx="41374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algn="ctr">
              <a:lnSpc>
                <a:spcPct val="130000"/>
              </a:lnSpc>
              <a:buClr>
                <a:srgbClr val="94B6D2"/>
              </a:buClr>
              <a:buSzPct val="80000"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RXTE/HEXTE~80-110cnt/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s@each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cluster(800cm</a:t>
            </a:r>
            <a:r>
              <a:rPr lang="en-US" altLang="zh-CN" sz="200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marL="365760" lvl="1" algn="ctr">
              <a:lnSpc>
                <a:spcPct val="130000"/>
              </a:lnSpc>
              <a:buClr>
                <a:srgbClr val="94B6D2"/>
              </a:buClr>
              <a:buSzPct val="80000"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 HE(5000cm</a:t>
            </a:r>
            <a:r>
              <a:rPr lang="en-US" altLang="zh-CN" sz="2000" baseline="30000" dirty="0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)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500-680cnt/s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12520" r="2185" b="6633"/>
          <a:stretch/>
        </p:blipFill>
        <p:spPr bwMode="auto">
          <a:xfrm>
            <a:off x="5652120" y="2798555"/>
            <a:ext cx="2814442" cy="181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08808" y="3130293"/>
            <a:ext cx="258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SAA induced </a:t>
            </a:r>
            <a:r>
              <a:rPr lang="en-US" altLang="zh-CN" sz="1600" dirty="0" err="1" smtClean="0">
                <a:latin typeface="华文楷体" pitchFamily="2" charset="-122"/>
                <a:ea typeface="华文楷体" pitchFamily="2" charset="-122"/>
              </a:rPr>
              <a:t>bg</a:t>
            </a: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 decrease with time after per passage of SAA</a:t>
            </a:r>
            <a:endParaRPr lang="zh-CN" altLang="en-US" sz="16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1945" r="7011"/>
          <a:stretch/>
        </p:blipFill>
        <p:spPr bwMode="auto">
          <a:xfrm>
            <a:off x="6228184" y="2371719"/>
            <a:ext cx="2753518" cy="164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40207" y="2882276"/>
            <a:ext cx="192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华文楷体" pitchFamily="2" charset="-122"/>
                <a:ea typeface="华文楷体" pitchFamily="2" charset="-122"/>
              </a:rPr>
              <a:t>SAA-induced </a:t>
            </a:r>
            <a:r>
              <a:rPr lang="en-US" altLang="zh-CN" sz="1200" dirty="0" err="1" smtClean="0">
                <a:latin typeface="华文楷体" pitchFamily="2" charset="-122"/>
                <a:ea typeface="华文楷体" pitchFamily="2" charset="-122"/>
              </a:rPr>
              <a:t>bg</a:t>
            </a:r>
            <a:r>
              <a:rPr lang="en-US" altLang="zh-CN" sz="1200" dirty="0" smtClean="0">
                <a:latin typeface="华文楷体" pitchFamily="2" charset="-122"/>
                <a:ea typeface="华文楷体" pitchFamily="2" charset="-122"/>
              </a:rPr>
              <a:t> increase with days after launch due to the  activation of long –lived nuclides </a:t>
            </a:r>
            <a:endParaRPr lang="zh-CN" altLang="en-US" sz="1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2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5" y="3770367"/>
            <a:ext cx="2976625" cy="26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9292" y="222540"/>
            <a:ext cx="7082127" cy="72547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dirty="0"/>
              <a:t>3</a:t>
            </a:r>
            <a:r>
              <a:rPr lang="en-US" altLang="zh-CN" sz="4000" dirty="0" smtClean="0"/>
              <a:t>. in-orbit </a:t>
            </a:r>
            <a:r>
              <a:rPr lang="en-US" altLang="zh-CN" sz="4000" smtClean="0"/>
              <a:t>BG subtraction </a:t>
            </a:r>
            <a:r>
              <a:rPr lang="en-US" altLang="zh-CN" sz="4000" dirty="0" smtClean="0"/>
              <a:t>method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-252536" y="1844824"/>
            <a:ext cx="382419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srgbClr val="0000FF"/>
                </a:solidFill>
              </a:rPr>
              <a:t>Combined </a:t>
            </a:r>
            <a:r>
              <a:rPr lang="en-US" altLang="zh-CN" sz="2000" dirty="0">
                <a:solidFill>
                  <a:srgbClr val="0000FF"/>
                </a:solidFill>
              </a:rPr>
              <a:t>FOV </a:t>
            </a:r>
            <a:r>
              <a:rPr lang="en-US" altLang="zh-CN" sz="2000" dirty="0" smtClean="0">
                <a:solidFill>
                  <a:srgbClr val="0000FF"/>
                </a:solidFill>
              </a:rPr>
              <a:t>method</a:t>
            </a:r>
          </a:p>
          <a:p>
            <a:pPr indent="304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2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Covered detector: Cc=</a:t>
            </a:r>
            <a:r>
              <a:rPr lang="en-US" altLang="zh-CN" sz="1200" kern="1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nc</a:t>
            </a:r>
            <a:r>
              <a:rPr lang="en-US" altLang="zh-CN" sz="12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*t*</a:t>
            </a:r>
            <a:r>
              <a:rPr lang="en-US" altLang="zh-CN" sz="1200" kern="1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fp</a:t>
            </a:r>
            <a:endParaRPr lang="zh-CN" altLang="zh-CN" sz="12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304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2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Small detector: C­s=ns*t</a:t>
            </a:r>
            <a:r>
              <a:rPr lang="en-US" altLang="zh-CN" sz="12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*(</a:t>
            </a:r>
            <a:r>
              <a:rPr lang="en-US" altLang="zh-CN" sz="12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fs</a:t>
            </a:r>
            <a:r>
              <a:rPr lang="en-US" altLang="zh-CN" sz="12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12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A+fCXB</a:t>
            </a:r>
            <a:r>
              <a:rPr lang="en-US" altLang="zh-CN" sz="12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12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FOVs+fp</a:t>
            </a:r>
            <a:r>
              <a:rPr lang="en-US" altLang="zh-CN" sz="1200" kern="1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12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304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2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Large detector: C</a:t>
            </a:r>
            <a:r>
              <a:rPr lang="en-US" altLang="zh-CN" sz="1200" kern="100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­L</a:t>
            </a:r>
            <a:r>
              <a:rPr lang="en-US" altLang="zh-CN" sz="12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1200" kern="1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1200" kern="100" baseline="-25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12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*t</a:t>
            </a:r>
            <a:r>
              <a:rPr lang="en-US" altLang="zh-CN" sz="12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*(</a:t>
            </a:r>
            <a:r>
              <a:rPr lang="en-US" altLang="zh-CN" sz="12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fs</a:t>
            </a:r>
            <a:r>
              <a:rPr lang="en-US" altLang="zh-CN" sz="12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12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A+fCXB</a:t>
            </a:r>
            <a:r>
              <a:rPr lang="en-US" altLang="zh-CN" sz="12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12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FOV</a:t>
            </a:r>
            <a:r>
              <a:rPr lang="en-US" altLang="zh-CN" sz="1200" kern="100" baseline="-25000" dirty="0" err="1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12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+fp</a:t>
            </a:r>
            <a:r>
              <a:rPr lang="en-US" altLang="zh-CN" sz="12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-108520" y="3471541"/>
            <a:ext cx="468052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0000FF"/>
                </a:solidFill>
              </a:rPr>
              <a:t>off-axis </a:t>
            </a:r>
            <a:r>
              <a:rPr lang="en-US" altLang="zh-CN" sz="2000" dirty="0" smtClean="0">
                <a:solidFill>
                  <a:srgbClr val="0000FF"/>
                </a:solidFill>
              </a:rPr>
              <a:t>method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indent="304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1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FOV direction-1: C­</a:t>
            </a:r>
            <a:r>
              <a:rPr lang="en-US" altLang="zh-CN" sz="1100" kern="100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1s</a:t>
            </a:r>
            <a:r>
              <a:rPr lang="en-US" altLang="zh-CN" sz="11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1100" b="1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1100" b="1" kern="100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1s</a:t>
            </a:r>
            <a:r>
              <a:rPr lang="en-US" altLang="zh-CN" sz="11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*t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*(</a:t>
            </a:r>
            <a:r>
              <a:rPr lang="en-US" altLang="zh-CN" sz="11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1100" kern="100" baseline="-25000" dirty="0" err="1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*A*a</a:t>
            </a:r>
            <a:r>
              <a:rPr lang="en-US" altLang="zh-CN" sz="1100" kern="100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1s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+f</a:t>
            </a:r>
            <a:r>
              <a:rPr lang="en-US" altLang="zh-CN" sz="1100" kern="100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CXB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11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FOV</a:t>
            </a:r>
            <a:r>
              <a:rPr lang="en-US" altLang="zh-CN" sz="1100" kern="100" baseline="-25000" dirty="0" err="1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11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+f</a:t>
            </a:r>
            <a:r>
              <a:rPr lang="en-US" altLang="zh-CN" sz="1100" kern="100" baseline="-25000" dirty="0" err="1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11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304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FOV </a:t>
            </a:r>
            <a:r>
              <a:rPr lang="en-US" altLang="zh-CN" sz="11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direction-2: 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C­</a:t>
            </a:r>
            <a:r>
              <a:rPr lang="en-US" altLang="zh-CN" sz="1100" kern="100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2s</a:t>
            </a:r>
            <a:r>
              <a:rPr lang="en-US" altLang="zh-CN" sz="11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1100" b="1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1100" b="1" kern="100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2s</a:t>
            </a:r>
            <a:r>
              <a:rPr lang="en-US" altLang="zh-CN" sz="11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*t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*(</a:t>
            </a:r>
            <a:r>
              <a:rPr lang="en-US" altLang="zh-CN" sz="11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1100" kern="100" baseline="-25000" dirty="0" err="1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*A*a</a:t>
            </a:r>
            <a:r>
              <a:rPr lang="en-US" altLang="zh-CN" sz="1100" kern="100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2s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+f</a:t>
            </a:r>
            <a:r>
              <a:rPr lang="en-US" altLang="zh-CN" sz="1100" kern="100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CXB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11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FOV</a:t>
            </a:r>
            <a:r>
              <a:rPr lang="en-US" altLang="zh-CN" sz="1100" kern="100" baseline="-25000" dirty="0" err="1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11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+f</a:t>
            </a:r>
            <a:r>
              <a:rPr lang="en-US" altLang="zh-CN" sz="1100" kern="100" baseline="-25000" dirty="0" err="1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11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304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FOV </a:t>
            </a:r>
            <a:r>
              <a:rPr lang="en-US" altLang="zh-CN" sz="11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direction-3: 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C­</a:t>
            </a:r>
            <a:r>
              <a:rPr lang="en-US" altLang="zh-CN" sz="1100" kern="100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3s</a:t>
            </a:r>
            <a:r>
              <a:rPr lang="en-US" altLang="zh-CN" sz="11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1100" b="1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1100" b="1" kern="100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3s</a:t>
            </a:r>
            <a:r>
              <a:rPr lang="en-US" altLang="zh-CN" sz="11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*t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*(</a:t>
            </a:r>
            <a:r>
              <a:rPr lang="en-US" altLang="zh-CN" sz="11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1100" kern="100" baseline="-25000" dirty="0" err="1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*A*a</a:t>
            </a:r>
            <a:r>
              <a:rPr lang="en-US" altLang="zh-CN" sz="1100" kern="100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3s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+f</a:t>
            </a:r>
            <a:r>
              <a:rPr lang="en-US" altLang="zh-CN" sz="1100" kern="100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CXB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11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FOV</a:t>
            </a:r>
            <a:r>
              <a:rPr lang="en-US" altLang="zh-CN" sz="1100" kern="100" baseline="-25000" dirty="0" err="1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1100" kern="100" dirty="0" err="1">
                <a:latin typeface="黑体" panose="02010609060101010101" pitchFamily="49" charset="-122"/>
                <a:ea typeface="黑体" panose="02010609060101010101" pitchFamily="49" charset="-122"/>
              </a:rPr>
              <a:t>+f</a:t>
            </a:r>
            <a:r>
              <a:rPr lang="en-US" altLang="zh-CN" sz="1100" kern="100" baseline="-25000" dirty="0" err="1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1100" kern="1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11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075383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00FF"/>
                </a:solidFill>
              </a:rPr>
              <a:t>Principle</a:t>
            </a:r>
            <a:endParaRPr lang="zh-CN" altLang="en-US" sz="4400" dirty="0">
              <a:solidFill>
                <a:srgbClr val="0000FF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95465" y="948547"/>
            <a:ext cx="2441923" cy="279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椭圆 12"/>
          <p:cNvSpPr/>
          <p:nvPr/>
        </p:nvSpPr>
        <p:spPr>
          <a:xfrm>
            <a:off x="7162972" y="2652737"/>
            <a:ext cx="360040" cy="360040"/>
          </a:xfrm>
          <a:prstGeom prst="ellipse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61640" y="310177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L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3586" y="11570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L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十字星 9"/>
          <p:cNvSpPr/>
          <p:nvPr/>
        </p:nvSpPr>
        <p:spPr>
          <a:xfrm>
            <a:off x="6022551" y="4848835"/>
            <a:ext cx="72008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59" y="1259596"/>
            <a:ext cx="2808312" cy="65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3012778" cy="165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11418" y="3422331"/>
            <a:ext cx="62123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</a:t>
            </a:r>
            <a:endParaRPr lang="zh-CN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60" y="3722748"/>
            <a:ext cx="2800542" cy="155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0" y="1916832"/>
            <a:ext cx="2771800" cy="4307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04819" y="3576277"/>
            <a:ext cx="1846901" cy="4307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204816" y="5385990"/>
            <a:ext cx="5962558" cy="92333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These two methods are based on the condition that:</a:t>
            </a:r>
          </a:p>
          <a:p>
            <a:pPr marL="342900" indent="-342900">
              <a:buAutoNum type="arabicParenR"/>
            </a:pPr>
            <a:r>
              <a:rPr lang="en-US" altLang="zh-CN" dirty="0" smtClean="0"/>
              <a:t>Aperture background is proportional to FOV size,</a:t>
            </a:r>
          </a:p>
          <a:p>
            <a:pPr marL="342900" indent="-342900">
              <a:buAutoNum type="arabicParenR"/>
            </a:pPr>
            <a:r>
              <a:rPr lang="en-US" altLang="zh-CN" dirty="0" smtClean="0"/>
              <a:t>Non-aperture background is </a:t>
            </a:r>
            <a:r>
              <a:rPr lang="en-US" altLang="zh-CN" smtClean="0"/>
              <a:t>identical  for </a:t>
            </a:r>
            <a:r>
              <a:rPr lang="en-US" altLang="zh-CN" dirty="0" smtClean="0"/>
              <a:t>each detector.</a:t>
            </a:r>
            <a:endParaRPr lang="zh-CN" altLang="en-US" dirty="0"/>
          </a:p>
        </p:txBody>
      </p:sp>
      <p:sp>
        <p:nvSpPr>
          <p:cNvPr id="2" name="十字箭头 1"/>
          <p:cNvSpPr/>
          <p:nvPr/>
        </p:nvSpPr>
        <p:spPr>
          <a:xfrm>
            <a:off x="7849216" y="4797152"/>
            <a:ext cx="107160" cy="169283"/>
          </a:xfrm>
          <a:prstGeom prst="quad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smtClean="0"/>
              <a:t>Preliminary </a:t>
            </a:r>
            <a:r>
              <a:rPr lang="en-US" altLang="zh-CN" sz="3600" dirty="0" err="1" smtClean="0"/>
              <a:t>bg</a:t>
            </a:r>
            <a:r>
              <a:rPr lang="en-US" altLang="zh-CN" sz="3600" dirty="0" smtClean="0"/>
              <a:t> simulation results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3234" y="1136949"/>
            <a:ext cx="3898776" cy="1684784"/>
          </a:xfrm>
        </p:spPr>
        <p:txBody>
          <a:bodyPr/>
          <a:lstStyle/>
          <a:p>
            <a:r>
              <a:rPr lang="en-US" altLang="zh-CN" sz="2000" dirty="0"/>
              <a:t>Aperture background of </a:t>
            </a:r>
            <a:r>
              <a:rPr lang="en-US" altLang="zh-CN" sz="2000" dirty="0" err="1" smtClean="0"/>
              <a:t>cxb</a:t>
            </a:r>
            <a:r>
              <a:rPr lang="en-US" altLang="zh-CN" sz="2000" dirty="0" smtClean="0"/>
              <a:t>:</a:t>
            </a:r>
          </a:p>
          <a:p>
            <a:pPr lvl="1"/>
            <a:r>
              <a:rPr lang="en-US" altLang="zh-CN" sz="1800" dirty="0" smtClean="0"/>
              <a:t>Covered det. ~ 0</a:t>
            </a:r>
          </a:p>
          <a:p>
            <a:pPr lvl="1"/>
            <a:r>
              <a:rPr lang="en-US" altLang="zh-CN" sz="1800" dirty="0" smtClean="0"/>
              <a:t>Large/small ~ 5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444208" y="4221088"/>
            <a:ext cx="2601416" cy="2160240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11560" y="3501008"/>
            <a:ext cx="432048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Non-FOV </a:t>
            </a:r>
            <a:r>
              <a:rPr lang="en-US" altLang="zh-CN" sz="2000" dirty="0" err="1" smtClean="0"/>
              <a:t>bg</a:t>
            </a:r>
            <a:r>
              <a:rPr lang="en-US" altLang="zh-CN" sz="2000" dirty="0" smtClean="0"/>
              <a:t> ratio of </a:t>
            </a:r>
            <a:r>
              <a:rPr lang="en-US" altLang="zh-CN" sz="2000" dirty="0" err="1" smtClean="0"/>
              <a:t>cxb</a:t>
            </a:r>
            <a:r>
              <a:rPr lang="en-US" altLang="zh-CN" sz="2000" dirty="0" smtClean="0"/>
              <a:t>:</a:t>
            </a:r>
          </a:p>
          <a:p>
            <a:pPr lvl="1"/>
            <a:r>
              <a:rPr lang="en-US" altLang="zh-CN" sz="1800" dirty="0" smtClean="0"/>
              <a:t>large/covered ~ 1.44</a:t>
            </a:r>
            <a:endParaRPr lang="en-US" altLang="zh-CN" sz="1800" dirty="0"/>
          </a:p>
          <a:p>
            <a:pPr lvl="1"/>
            <a:r>
              <a:rPr lang="en-US" altLang="zh-CN" sz="1800" dirty="0" smtClean="0"/>
              <a:t>Inner circle small/covered ~ 1.12</a:t>
            </a:r>
            <a:endParaRPr lang="en-US" altLang="zh-CN" sz="1800" dirty="0"/>
          </a:p>
          <a:p>
            <a:pPr lvl="1"/>
            <a:r>
              <a:rPr lang="en-US" altLang="zh-CN" sz="1800" dirty="0" smtClean="0"/>
              <a:t>Outer circle small/covered ~ 1.02</a:t>
            </a:r>
            <a:endParaRPr lang="zh-CN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43" y="1086781"/>
            <a:ext cx="285356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13234" y="4884212"/>
            <a:ext cx="6125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Using in-orbit obs. data to determine these parameter, background analysis method and the uncertainties</a:t>
            </a:r>
            <a:endParaRPr lang="en-US" altLang="zh-CN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3635896" y="1136949"/>
            <a:ext cx="271096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4</a:t>
            </a:r>
            <a:r>
              <a:rPr lang="en-US" altLang="zh-CN" sz="3600" smtClean="0"/>
              <a:t>. Summary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Now we focus </a:t>
            </a:r>
            <a:r>
              <a:rPr lang="en-US" altLang="zh-CN" sz="2800" dirty="0"/>
              <a:t>on the construction of </a:t>
            </a:r>
            <a:r>
              <a:rPr lang="en-US" altLang="zh-CN" sz="2800" dirty="0" err="1"/>
              <a:t>caldb</a:t>
            </a:r>
            <a:r>
              <a:rPr lang="en-US" altLang="zh-CN" sz="2800" dirty="0"/>
              <a:t>, based on MC simulation </a:t>
            </a:r>
            <a:r>
              <a:rPr lang="en-US" altLang="zh-CN" sz="2800"/>
              <a:t>and </a:t>
            </a:r>
            <a:r>
              <a:rPr lang="en-US" altLang="zh-CN" sz="2800" smtClean="0"/>
              <a:t>ground exp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data</a:t>
            </a:r>
            <a:endParaRPr lang="en-US" altLang="zh-CN" sz="2800" dirty="0"/>
          </a:p>
          <a:p>
            <a:pPr lvl="1"/>
            <a:r>
              <a:rPr lang="en-US" altLang="zh-CN" sz="2400" smtClean="0"/>
              <a:t>More experimental data are needed</a:t>
            </a:r>
          </a:p>
          <a:p>
            <a:pPr lvl="1"/>
            <a:endParaRPr lang="en-US" altLang="zh-CN" sz="1400"/>
          </a:p>
          <a:p>
            <a:r>
              <a:rPr lang="en-US" altLang="zh-CN" sz="2800"/>
              <a:t>Background: using MC data analysis the subtraction method</a:t>
            </a:r>
          </a:p>
          <a:p>
            <a:pPr lvl="1"/>
            <a:r>
              <a:rPr lang="en-US" altLang="zh-CN" sz="2400" smtClean="0"/>
              <a:t>In-orbit backgournd subtraction would be more complicated</a:t>
            </a:r>
            <a:endParaRPr lang="zh-CN" altLang="en-US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20366" y="5157192"/>
            <a:ext cx="74168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 for you attention</a:t>
            </a:r>
            <a:endParaRPr lang="zh-CN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0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490"/>
            <a:ext cx="9144000" cy="105273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FF00"/>
                </a:solidFill>
              </a:rPr>
              <a:t>Outline</a:t>
            </a:r>
            <a:endParaRPr lang="zh-CN" alt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1340768"/>
            <a:ext cx="8625136" cy="49685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smtClean="0"/>
              <a:t>HXMT </a:t>
            </a:r>
            <a:r>
              <a:rPr lang="en-US" altLang="zh-CN" sz="2800" b="1" dirty="0" smtClean="0"/>
              <a:t>&amp; </a:t>
            </a:r>
            <a:r>
              <a:rPr lang="en-US" altLang="zh-CN" sz="2800" b="1" dirty="0"/>
              <a:t>Science Ground </a:t>
            </a:r>
            <a:r>
              <a:rPr lang="en-US" altLang="zh-CN" sz="2800" b="1" dirty="0" smtClean="0"/>
              <a:t>Segment</a:t>
            </a:r>
            <a:r>
              <a:rPr lang="en-US" altLang="zh-CN" sz="2800" b="1" dirty="0"/>
              <a:t>(</a:t>
            </a:r>
            <a:r>
              <a:rPr lang="en-US" altLang="zh-CN" sz="2800" b="1" dirty="0" smtClean="0"/>
              <a:t>SGS)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smtClean="0"/>
              <a:t>SGS Calibration work and </a:t>
            </a:r>
            <a:r>
              <a:rPr lang="en-US" altLang="zh-CN" sz="2800" b="1" dirty="0" smtClean="0"/>
              <a:t>its current status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altLang="zh-CN" sz="2400" b="1" dirty="0" smtClean="0"/>
              <a:t>			---  Li </a:t>
            </a:r>
            <a:r>
              <a:rPr lang="en-US" altLang="zh-CN" sz="2400" b="1" dirty="0" err="1" smtClean="0"/>
              <a:t>Xiaobo</a:t>
            </a:r>
            <a:r>
              <a:rPr lang="en-US" altLang="zh-CN" sz="2400" b="1" dirty="0" smtClean="0"/>
              <a:t>, lixb@ihep.ac.cn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dirty="0" smtClean="0"/>
              <a:t>HXMT background analysis  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smtClean="0"/>
              <a:t>Summary</a:t>
            </a:r>
            <a:endParaRPr lang="en-US" altLang="zh-CN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105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0" y="6453826"/>
            <a:ext cx="9144000" cy="40466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rgbClr val="FFFF00"/>
                </a:solidFill>
              </a:rPr>
              <a:t>May 10-15, 2014  IACHEC @ Warrenton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61" y="3356992"/>
            <a:ext cx="3240360" cy="30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dirty="0" smtClean="0"/>
              <a:t>1.	Introduction </a:t>
            </a:r>
            <a:r>
              <a:rPr lang="en-US" altLang="zh-CN" dirty="0"/>
              <a:t>of HXMT &amp; SGS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55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 smtClean="0"/>
              <a:t>HXMT---</a:t>
            </a:r>
          </a:p>
          <a:p>
            <a:pPr marL="0" indent="0">
              <a:buNone/>
            </a:pPr>
            <a:r>
              <a:rPr lang="en-US" altLang="zh-CN" sz="2800" b="1" dirty="0" smtClean="0"/>
              <a:t>	</a:t>
            </a:r>
            <a:r>
              <a:rPr lang="en-US" altLang="zh-CN" sz="2400" b="1" dirty="0" smtClean="0"/>
              <a:t>Hard X-ray Modulation Telescope</a:t>
            </a:r>
            <a:endParaRPr lang="en-US" altLang="zh-CN" sz="2400" b="1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Orbit: ~550km,~43</a:t>
            </a:r>
            <a:r>
              <a:rPr lang="en-US" altLang="zh-CN" sz="2400" dirty="0"/>
              <a:t>°</a:t>
            </a:r>
            <a:endParaRPr lang="en-US" altLang="zh-CN" sz="2400" dirty="0" smtClean="0"/>
          </a:p>
          <a:p>
            <a:r>
              <a:rPr lang="en-US" altLang="zh-CN" sz="2400" dirty="0"/>
              <a:t>Collimated X-ray telescope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Payloads:</a:t>
            </a:r>
          </a:p>
          <a:p>
            <a:pPr lvl="1"/>
            <a:r>
              <a:rPr lang="en-US" altLang="zh-CN" sz="2400" dirty="0" smtClean="0"/>
              <a:t>HE(</a:t>
            </a:r>
            <a:r>
              <a:rPr lang="en-US" altLang="zh-CN" sz="2400" dirty="0" err="1" smtClean="0"/>
              <a:t>NaI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CsI</a:t>
            </a:r>
            <a:r>
              <a:rPr lang="en-US" altLang="zh-CN" sz="2400" dirty="0" smtClean="0"/>
              <a:t>, 20-250keV)</a:t>
            </a:r>
          </a:p>
          <a:p>
            <a:pPr lvl="1"/>
            <a:r>
              <a:rPr lang="en-US" altLang="zh-CN" sz="2400" dirty="0" smtClean="0"/>
              <a:t>ME(Si-Pin,5-30keV)</a:t>
            </a:r>
          </a:p>
          <a:p>
            <a:pPr lvl="1"/>
            <a:r>
              <a:rPr lang="en-US" altLang="zh-CN" sz="2400" dirty="0" smtClean="0"/>
              <a:t>LE(SCD,1-15keV)</a:t>
            </a:r>
          </a:p>
          <a:p>
            <a:pPr lvl="1"/>
            <a:r>
              <a:rPr lang="en-US" altLang="zh-CN" sz="2400" dirty="0" smtClean="0"/>
              <a:t>SEM(space environment monitor)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01" y="1268760"/>
            <a:ext cx="3531103" cy="202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9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22100"/>
            <a:ext cx="3770136" cy="340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Special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90804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Different FOV detectors: large, small, covered</a:t>
            </a:r>
          </a:p>
          <a:p>
            <a:r>
              <a:rPr lang="en-US" altLang="zh-CN" dirty="0" smtClean="0"/>
              <a:t>Collimator co-axis, but FOVs fall </a:t>
            </a:r>
            <a:r>
              <a:rPr lang="en-US" altLang="zh-CN" dirty="0"/>
              <a:t>into </a:t>
            </a:r>
            <a:r>
              <a:rPr lang="en-US" altLang="zh-CN" dirty="0" smtClean="0"/>
              <a:t>3 groups according to their major axis direction</a:t>
            </a:r>
          </a:p>
          <a:p>
            <a:r>
              <a:rPr lang="en-US" altLang="zh-CN" dirty="0" smtClean="0"/>
              <a:t>Useful in background analysis </a:t>
            </a:r>
          </a:p>
          <a:p>
            <a:pPr lvl="1"/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6928" y="2906797"/>
            <a:ext cx="3501975" cy="401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1403648" y="5373216"/>
            <a:ext cx="360040" cy="360040"/>
          </a:xfrm>
          <a:prstGeom prst="ellipse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443711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88395" y="461003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HE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7287" y="455724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1333" y="6039624"/>
            <a:ext cx="434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Theoretical </a:t>
            </a:r>
            <a:r>
              <a:rPr lang="en-US" altLang="zh-CN" dirty="0" err="1" smtClean="0"/>
              <a:t>psf</a:t>
            </a:r>
            <a:r>
              <a:rPr lang="en-US" altLang="zh-CN" dirty="0" smtClean="0"/>
              <a:t> of HE-15 small FOV detectors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92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2049" name="Picture 1" descr="C:\Users\lixb\Documents\Tencent Files\32411416\Image\Image1\47B8(WBU1O1V5NN`KATBX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2" y="1520834"/>
            <a:ext cx="4032447" cy="23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52379" y="18864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FF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</a:rPr>
              <a:t>Visualization of HXMT detectors </a:t>
            </a:r>
            <a:endParaRPr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395536" y="1154692"/>
            <a:ext cx="313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SCD detectors of LE in one box: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7552" y="3995772"/>
            <a:ext cx="189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Collimators  of LE: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097" name="Picture 1" descr="C:\Users\lixb\Documents\Tencent Files\32411416\Image\Image1\$9]1AMKOUZ8Q5D8}IR7(3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85" y="1466132"/>
            <a:ext cx="4087379" cy="24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xb\Documents\Tencent Files\32411416\Image\Image1\P$$@Q%F6VUJ4X4W$DZ80U)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28" y="4328797"/>
            <a:ext cx="3943828" cy="20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4737728" y="4014142"/>
            <a:ext cx="200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Collimators  of ME: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96755" y="1122426"/>
            <a:ext cx="340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Si-Pin detectors of ME in one box: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5"/>
          <a:srcRect l="7207" t="13225" r="2037" b="6376"/>
          <a:stretch/>
        </p:blipFill>
        <p:spPr>
          <a:xfrm>
            <a:off x="129458" y="4293488"/>
            <a:ext cx="4374407" cy="23606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9602" y="4869160"/>
            <a:ext cx="269950" cy="28803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555776" y="6165304"/>
            <a:ext cx="269950" cy="28803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00192" y="4383474"/>
            <a:ext cx="189561" cy="1925846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4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739031"/>
              </p:ext>
            </p:extLst>
          </p:nvPr>
        </p:nvGraphicFramePr>
        <p:xfrm>
          <a:off x="1082675" y="168275"/>
          <a:ext cx="6978650" cy="6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" name="Visio" r:id="rId4" imgW="8369247" imgH="7820732" progId="Visio.Drawing.11">
                  <p:embed/>
                </p:oleObj>
              </mc:Choice>
              <mc:Fallback>
                <p:oleObj name="Visio" r:id="rId4" imgW="8369247" imgH="7820732" progId="Visio.Drawing.11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68275"/>
                        <a:ext cx="6978650" cy="652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6012160" y="332656"/>
            <a:ext cx="313184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4800" b="1" dirty="0"/>
              <a:t>HXMT </a:t>
            </a:r>
            <a:r>
              <a:rPr lang="en-US" altLang="zh-CN" sz="4800" b="1" dirty="0" smtClean="0"/>
              <a:t>SGS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030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163" y="945"/>
            <a:ext cx="9048659" cy="1051301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/>
              <a:t>2. </a:t>
            </a:r>
            <a:r>
              <a:rPr lang="en-US" altLang="zh-CN" sz="4000" dirty="0" smtClean="0"/>
              <a:t>Calibration </a:t>
            </a:r>
            <a:r>
              <a:rPr lang="en-US" altLang="zh-CN" sz="4000" dirty="0"/>
              <a:t>data flows in </a:t>
            </a:r>
            <a:r>
              <a:rPr lang="en-US" altLang="zh-CN" sz="4000" dirty="0" smtClean="0"/>
              <a:t>HEASARC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5" name="Picture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124744"/>
            <a:ext cx="561662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105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3429000"/>
            <a:ext cx="7677204" cy="2845939"/>
          </a:xfrm>
        </p:spPr>
        <p:txBody>
          <a:bodyPr>
            <a:noAutofit/>
          </a:bodyPr>
          <a:lstStyle/>
          <a:p>
            <a:r>
              <a:rPr lang="en-US" altLang="zh-CN" sz="1800" b="1" dirty="0" err="1" smtClean="0">
                <a:solidFill>
                  <a:srgbClr val="7030A0"/>
                </a:solidFill>
              </a:rPr>
              <a:t>detSim</a:t>
            </a:r>
            <a:endParaRPr lang="en-US" altLang="zh-CN" sz="1800" b="1" dirty="0">
              <a:solidFill>
                <a:srgbClr val="7030A0"/>
              </a:solidFill>
            </a:endParaRPr>
          </a:p>
          <a:p>
            <a:pPr lvl="1"/>
            <a:r>
              <a:rPr lang="en-US" altLang="zh-CN" sz="1800" b="1" dirty="0" smtClean="0"/>
              <a:t>Inputs:</a:t>
            </a:r>
          </a:p>
          <a:p>
            <a:pPr lvl="2"/>
            <a:r>
              <a:rPr lang="en-US" altLang="zh-CN" sz="1600" dirty="0" smtClean="0"/>
              <a:t>Mass model of instrument and environment</a:t>
            </a:r>
          </a:p>
          <a:p>
            <a:pPr lvl="2"/>
            <a:r>
              <a:rPr lang="en-US" altLang="zh-CN" sz="1600" dirty="0" smtClean="0"/>
              <a:t>Some commands to configure the simulation </a:t>
            </a:r>
          </a:p>
          <a:p>
            <a:pPr lvl="1"/>
            <a:r>
              <a:rPr lang="en-US" altLang="zh-CN" sz="1800" b="1" dirty="0" smtClean="0"/>
              <a:t>Outputs:</a:t>
            </a:r>
          </a:p>
          <a:p>
            <a:pPr lvl="2"/>
            <a:r>
              <a:rPr lang="en-US" altLang="zh-CN" sz="1600" dirty="0"/>
              <a:t>Raw event files(ROOT files)</a:t>
            </a:r>
          </a:p>
          <a:p>
            <a:pPr lvl="1"/>
            <a:r>
              <a:rPr lang="en-US" altLang="zh-CN" sz="1800" b="1" dirty="0" smtClean="0"/>
              <a:t>External dependencies:</a:t>
            </a:r>
          </a:p>
          <a:p>
            <a:pPr lvl="2"/>
            <a:r>
              <a:rPr lang="en-US" altLang="zh-CN" sz="1600" dirty="0"/>
              <a:t>GEANT4—toolkit for MC of particle interactions with matter from CERN</a:t>
            </a:r>
          </a:p>
          <a:p>
            <a:pPr lvl="2"/>
            <a:r>
              <a:rPr lang="en-US" altLang="zh-CN" sz="1600" dirty="0"/>
              <a:t>ROOT– Data analysis package from CERN.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0" y="6453826"/>
            <a:ext cx="9144000" cy="40466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rgbClr val="FFFF00"/>
                </a:solidFill>
              </a:rPr>
              <a:t>May 10-15, 2014  IACHEC @ Warrenton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11" name="Group 4"/>
          <p:cNvGrpSpPr/>
          <p:nvPr/>
        </p:nvGrpSpPr>
        <p:grpSpPr>
          <a:xfrm>
            <a:off x="593553" y="1274324"/>
            <a:ext cx="8010895" cy="2730740"/>
            <a:chOff x="593553" y="980728"/>
            <a:chExt cx="8010895" cy="2730740"/>
          </a:xfrm>
        </p:grpSpPr>
        <p:grpSp>
          <p:nvGrpSpPr>
            <p:cNvPr id="12" name="Group 1030"/>
            <p:cNvGrpSpPr/>
            <p:nvPr/>
          </p:nvGrpSpPr>
          <p:grpSpPr>
            <a:xfrm>
              <a:off x="593553" y="980728"/>
              <a:ext cx="8010895" cy="2730740"/>
              <a:chOff x="521545" y="2044215"/>
              <a:chExt cx="8010895" cy="2730740"/>
            </a:xfrm>
          </p:grpSpPr>
          <p:sp>
            <p:nvSpPr>
              <p:cNvPr id="16" name="Rectangle 5"/>
              <p:cNvSpPr/>
              <p:nvPr/>
            </p:nvSpPr>
            <p:spPr>
              <a:xfrm>
                <a:off x="1628808" y="2879462"/>
                <a:ext cx="905243" cy="555490"/>
              </a:xfrm>
              <a:prstGeom prst="rect">
                <a:avLst/>
              </a:prstGeom>
              <a:solidFill>
                <a:srgbClr val="FFFF00"/>
              </a:solidFill>
              <a:ln w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detSim</a:t>
                </a:r>
                <a:endPara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Parallelogram 8"/>
              <p:cNvSpPr/>
              <p:nvPr/>
            </p:nvSpPr>
            <p:spPr>
              <a:xfrm>
                <a:off x="1628673" y="2060848"/>
                <a:ext cx="905378" cy="432048"/>
              </a:xfrm>
              <a:prstGeom prst="parallelogram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Mass model</a:t>
                </a:r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Straight Arrow Connector 10"/>
              <p:cNvCxnSpPr>
                <a:stCxn id="17" idx="4"/>
                <a:endCxn id="16" idx="0"/>
              </p:cNvCxnSpPr>
              <p:nvPr/>
            </p:nvCxnSpPr>
            <p:spPr>
              <a:xfrm>
                <a:off x="2081362" y="2492896"/>
                <a:ext cx="68" cy="3865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Parallelogram 15"/>
              <p:cNvSpPr/>
              <p:nvPr/>
            </p:nvSpPr>
            <p:spPr>
              <a:xfrm>
                <a:off x="521545" y="2946491"/>
                <a:ext cx="936104" cy="432048"/>
              </a:xfrm>
              <a:prstGeom prst="parallelogram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Comds.</a:t>
                </a:r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Straight Arrow Connector 16"/>
              <p:cNvCxnSpPr>
                <a:stCxn id="19" idx="2"/>
                <a:endCxn id="16" idx="1"/>
              </p:cNvCxnSpPr>
              <p:nvPr/>
            </p:nvCxnSpPr>
            <p:spPr>
              <a:xfrm flipV="1">
                <a:off x="1403643" y="3157207"/>
                <a:ext cx="225165" cy="53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Flowchart: Multidocument 17"/>
              <p:cNvSpPr/>
              <p:nvPr/>
            </p:nvSpPr>
            <p:spPr>
              <a:xfrm>
                <a:off x="2909521" y="2739780"/>
                <a:ext cx="792088" cy="802375"/>
              </a:xfrm>
              <a:prstGeom prst="flowChartMultidocumen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Raw </a:t>
                </a:r>
                <a:r>
                  <a:rPr lang="en-US" altLang="zh-CN" sz="1600" dirty="0" err="1" smtClean="0">
                    <a:latin typeface="Times New Roman" pitchFamily="18" charset="0"/>
                    <a:cs typeface="Times New Roman" pitchFamily="18" charset="0"/>
                  </a:rPr>
                  <a:t>Evt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. data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" name="Straight Arrow Connector 20"/>
              <p:cNvCxnSpPr>
                <a:stCxn id="16" idx="3"/>
              </p:cNvCxnSpPr>
              <p:nvPr/>
            </p:nvCxnSpPr>
            <p:spPr>
              <a:xfrm>
                <a:off x="2534051" y="3157207"/>
                <a:ext cx="37547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Rectangle 24"/>
              <p:cNvSpPr/>
              <p:nvPr/>
            </p:nvSpPr>
            <p:spPr>
              <a:xfrm>
                <a:off x="4113220" y="2823049"/>
                <a:ext cx="1034844" cy="555490"/>
              </a:xfrm>
              <a:prstGeom prst="rect">
                <a:avLst/>
              </a:prstGeom>
              <a:solidFill>
                <a:srgbClr val="FFFF00"/>
              </a:solidFill>
              <a:ln w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specSim</a:t>
                </a:r>
                <a:endPara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" name="Straight Arrow Connector 25"/>
              <p:cNvCxnSpPr/>
              <p:nvPr/>
            </p:nvCxnSpPr>
            <p:spPr>
              <a:xfrm flipV="1">
                <a:off x="3717176" y="3097293"/>
                <a:ext cx="396044" cy="9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Parallelogram 26"/>
              <p:cNvSpPr/>
              <p:nvPr/>
            </p:nvSpPr>
            <p:spPr>
              <a:xfrm>
                <a:off x="4113220" y="2044215"/>
                <a:ext cx="1034844" cy="432048"/>
              </a:xfrm>
              <a:prstGeom prst="parallelogram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Cal. Params.</a:t>
                </a:r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" name="Straight Arrow Connector 27"/>
              <p:cNvCxnSpPr>
                <a:stCxn id="25" idx="4"/>
                <a:endCxn id="23" idx="0"/>
              </p:cNvCxnSpPr>
              <p:nvPr/>
            </p:nvCxnSpPr>
            <p:spPr>
              <a:xfrm>
                <a:off x="4630642" y="2476263"/>
                <a:ext cx="0" cy="3467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Flowchart: Multidocument 32"/>
              <p:cNvSpPr/>
              <p:nvPr/>
            </p:nvSpPr>
            <p:spPr>
              <a:xfrm>
                <a:off x="5544108" y="2649656"/>
                <a:ext cx="792088" cy="802375"/>
              </a:xfrm>
              <a:prstGeom prst="flowChartMultidocumen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err="1" smtClean="0">
                    <a:latin typeface="Times New Roman" pitchFamily="18" charset="0"/>
                    <a:cs typeface="Times New Roman" pitchFamily="18" charset="0"/>
                  </a:rPr>
                  <a:t>rsp</a:t>
                </a:r>
                <a:endParaRPr lang="en-US" altLang="zh-CN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altLang="zh-CN" sz="1600" dirty="0" err="1" smtClean="0">
                    <a:latin typeface="Times New Roman" pitchFamily="18" charset="0"/>
                    <a:cs typeface="Times New Roman" pitchFamily="18" charset="0"/>
                  </a:rPr>
                  <a:t>db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Flowchart: Magnetic Disk 29"/>
              <p:cNvSpPr/>
              <p:nvPr/>
            </p:nvSpPr>
            <p:spPr>
              <a:xfrm>
                <a:off x="5489029" y="3862671"/>
                <a:ext cx="792088" cy="432048"/>
              </a:xfrm>
              <a:prstGeom prst="flowChartMagneticDis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CALDB</a:t>
                </a:r>
                <a:endParaRPr lang="zh-CN" altLang="en-US" sz="12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9" name="Straight Arrow Connector 34"/>
              <p:cNvCxnSpPr/>
              <p:nvPr/>
            </p:nvCxnSpPr>
            <p:spPr>
              <a:xfrm flipV="1">
                <a:off x="5148064" y="3096326"/>
                <a:ext cx="396044" cy="9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35"/>
              <p:cNvCxnSpPr>
                <a:stCxn id="27" idx="2"/>
                <a:endCxn id="28" idx="1"/>
              </p:cNvCxnSpPr>
              <p:nvPr/>
            </p:nvCxnSpPr>
            <p:spPr>
              <a:xfrm>
                <a:off x="5885073" y="3421645"/>
                <a:ext cx="0" cy="4410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66"/>
              <p:cNvCxnSpPr/>
              <p:nvPr/>
            </p:nvCxnSpPr>
            <p:spPr>
              <a:xfrm flipV="1">
                <a:off x="6281117" y="4094364"/>
                <a:ext cx="396044" cy="9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Rectangle 69"/>
              <p:cNvSpPr/>
              <p:nvPr/>
            </p:nvSpPr>
            <p:spPr>
              <a:xfrm>
                <a:off x="6677161" y="3566369"/>
                <a:ext cx="433703" cy="1057923"/>
              </a:xfrm>
              <a:prstGeom prst="rect">
                <a:avLst/>
              </a:prstGeom>
              <a:solidFill>
                <a:srgbClr val="FFFF00"/>
              </a:solidFill>
              <a:ln w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2200" y="3717032"/>
                <a:ext cx="738664" cy="105792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rspGen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ectangle 1029"/>
              <p:cNvSpPr/>
              <p:nvPr/>
            </p:nvSpPr>
            <p:spPr>
              <a:xfrm>
                <a:off x="7524328" y="3613534"/>
                <a:ext cx="1008112" cy="83757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Data Analysis</a:t>
                </a:r>
              </a:p>
              <a:p>
                <a:pPr algn="ctr"/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software 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5" name="Straight Arrow Connector 72"/>
              <p:cNvCxnSpPr/>
              <p:nvPr/>
            </p:nvCxnSpPr>
            <p:spPr>
              <a:xfrm flipV="1">
                <a:off x="7124379" y="4083478"/>
                <a:ext cx="396044" cy="9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Flowchart: Document 1031"/>
            <p:cNvSpPr/>
            <p:nvPr/>
          </p:nvSpPr>
          <p:spPr>
            <a:xfrm>
              <a:off x="4270602" y="2626456"/>
              <a:ext cx="949470" cy="604776"/>
            </a:xfrm>
            <a:prstGeom prst="flowChartDocumen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Spectrum,</a:t>
              </a:r>
            </a:p>
            <a:p>
              <a:pPr algn="ctr"/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efficiency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77"/>
            <p:cNvCxnSpPr/>
            <p:nvPr/>
          </p:nvCxnSpPr>
          <p:spPr>
            <a:xfrm>
              <a:off x="4691786" y="2305275"/>
              <a:ext cx="0" cy="3467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490"/>
            <a:ext cx="9144000" cy="1052736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altLang="zh-CN" sz="4800" dirty="0"/>
              <a:t>2. Flow of </a:t>
            </a:r>
            <a:r>
              <a:rPr lang="en-US" altLang="zh-CN" sz="4800" dirty="0" smtClean="0"/>
              <a:t>HXMT-SGS </a:t>
            </a:r>
            <a:r>
              <a:rPr lang="en-US" altLang="zh-CN" sz="4800" dirty="0"/>
              <a:t>Calibration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52378" y="1124744"/>
            <a:ext cx="8236046" cy="5256584"/>
          </a:xfrm>
        </p:spPr>
        <p:txBody>
          <a:bodyPr>
            <a:noAutofit/>
          </a:bodyPr>
          <a:lstStyle/>
          <a:p>
            <a:r>
              <a:rPr lang="en-US" altLang="zh-CN" sz="1600" b="1" dirty="0" smtClean="0">
                <a:solidFill>
                  <a:srgbClr val="7030A0"/>
                </a:solidFill>
              </a:rPr>
              <a:t>specSim</a:t>
            </a:r>
            <a:endParaRPr lang="en-US" altLang="zh-CN" sz="1600" b="1" dirty="0">
              <a:solidFill>
                <a:srgbClr val="7030A0"/>
              </a:solidFill>
            </a:endParaRPr>
          </a:p>
          <a:p>
            <a:pPr lvl="1"/>
            <a:r>
              <a:rPr lang="en-US" altLang="zh-CN" sz="1600" b="1" dirty="0" smtClean="0"/>
              <a:t>Inputs:</a:t>
            </a:r>
          </a:p>
          <a:p>
            <a:pPr lvl="2"/>
            <a:r>
              <a:rPr lang="en-US" altLang="zh-CN" sz="1400" dirty="0" smtClean="0"/>
              <a:t>Raw event root files</a:t>
            </a:r>
          </a:p>
          <a:p>
            <a:pPr lvl="2"/>
            <a:r>
              <a:rPr lang="en-US" altLang="zh-CN" sz="1400" dirty="0" smtClean="0"/>
              <a:t>Calibration parameters from experiment data </a:t>
            </a:r>
          </a:p>
          <a:p>
            <a:pPr lvl="1"/>
            <a:r>
              <a:rPr lang="en-US" altLang="zh-CN" sz="1600" b="1" dirty="0" smtClean="0"/>
              <a:t>Outputs:</a:t>
            </a:r>
          </a:p>
          <a:p>
            <a:pPr lvl="2"/>
            <a:r>
              <a:rPr lang="en-US" altLang="zh-CN" sz="1400" dirty="0" smtClean="0"/>
              <a:t>Energy response curve and efficiency </a:t>
            </a:r>
          </a:p>
          <a:p>
            <a:pPr lvl="2"/>
            <a:r>
              <a:rPr lang="en-US" altLang="zh-CN" sz="1400" dirty="0" smtClean="0"/>
              <a:t>FITS file, like </a:t>
            </a:r>
            <a:r>
              <a:rPr lang="en-US" altLang="zh-CN" sz="1400" dirty="0" err="1" smtClean="0"/>
              <a:t>rmf</a:t>
            </a:r>
            <a:r>
              <a:rPr lang="en-US" altLang="zh-CN" sz="1400" dirty="0" smtClean="0"/>
              <a:t>, </a:t>
            </a:r>
            <a:r>
              <a:rPr lang="en-US" altLang="zh-CN" sz="1400" dirty="0" err="1" smtClean="0"/>
              <a:t>arf</a:t>
            </a:r>
            <a:r>
              <a:rPr lang="en-US" altLang="zh-CN" sz="1400" dirty="0" smtClean="0"/>
              <a:t>.</a:t>
            </a:r>
            <a:endParaRPr lang="en-US" altLang="zh-CN" sz="1400" dirty="0"/>
          </a:p>
          <a:p>
            <a:pPr lvl="1"/>
            <a:r>
              <a:rPr lang="en-US" altLang="zh-CN" sz="1600" b="1" dirty="0" smtClean="0"/>
              <a:t>External dependencies:</a:t>
            </a:r>
          </a:p>
          <a:p>
            <a:pPr lvl="2"/>
            <a:r>
              <a:rPr lang="en-US" altLang="zh-CN" sz="1400" dirty="0" smtClean="0"/>
              <a:t>ROOT</a:t>
            </a:r>
            <a:r>
              <a:rPr lang="en-US" altLang="zh-CN" sz="1400" dirty="0"/>
              <a:t>– Data analysis package from </a:t>
            </a:r>
            <a:r>
              <a:rPr lang="en-US" altLang="zh-CN" sz="1400" dirty="0" smtClean="0"/>
              <a:t>CERN.</a:t>
            </a:r>
          </a:p>
          <a:p>
            <a:pPr lvl="2"/>
            <a:r>
              <a:rPr lang="en-US" altLang="zh-CN" sz="1400" dirty="0" smtClean="0"/>
              <a:t>CCFITS—FITS data file I/O </a:t>
            </a:r>
          </a:p>
          <a:p>
            <a:r>
              <a:rPr lang="en-US" altLang="zh-CN" sz="1600" b="1" dirty="0" err="1">
                <a:solidFill>
                  <a:srgbClr val="7030A0"/>
                </a:solidFill>
              </a:rPr>
              <a:t>rspGen</a:t>
            </a:r>
            <a:endParaRPr lang="en-US" altLang="zh-CN" sz="1600" b="1" dirty="0">
              <a:solidFill>
                <a:srgbClr val="7030A0"/>
              </a:solidFill>
            </a:endParaRPr>
          </a:p>
          <a:p>
            <a:pPr lvl="1"/>
            <a:r>
              <a:rPr lang="en-US" altLang="zh-CN" sz="1600" b="1" dirty="0"/>
              <a:t>Inputs:</a:t>
            </a:r>
          </a:p>
          <a:p>
            <a:pPr lvl="2"/>
            <a:r>
              <a:rPr lang="en-US" altLang="zh-CN" sz="1400" dirty="0"/>
              <a:t>FITS file from CALDB</a:t>
            </a:r>
          </a:p>
          <a:p>
            <a:pPr lvl="2"/>
            <a:r>
              <a:rPr lang="en-US" altLang="zh-CN" sz="1400" dirty="0"/>
              <a:t>Some FTOOLS to generate the RMF of  observe ID.</a:t>
            </a:r>
          </a:p>
          <a:p>
            <a:pPr lvl="1"/>
            <a:r>
              <a:rPr lang="en-US" altLang="zh-CN" sz="1600" b="1" dirty="0"/>
              <a:t>Outputs:</a:t>
            </a:r>
          </a:p>
          <a:p>
            <a:pPr lvl="2"/>
            <a:r>
              <a:rPr lang="en-US" altLang="zh-CN" sz="1400" dirty="0"/>
              <a:t>Application RMF files </a:t>
            </a:r>
          </a:p>
          <a:p>
            <a:pPr lvl="1"/>
            <a:r>
              <a:rPr lang="en-US" altLang="zh-CN" sz="1600" b="1" dirty="0"/>
              <a:t>External dependencies:</a:t>
            </a:r>
          </a:p>
          <a:p>
            <a:pPr lvl="2"/>
            <a:r>
              <a:rPr lang="en-US" altLang="zh-CN" sz="1400" dirty="0"/>
              <a:t>CCFITS—FITS data file I/O </a:t>
            </a:r>
          </a:p>
          <a:p>
            <a:pPr lvl="2"/>
            <a:r>
              <a:rPr lang="en-US" altLang="zh-CN" sz="1400" dirty="0"/>
              <a:t>FTOOLS of CALDB related.</a:t>
            </a:r>
          </a:p>
          <a:p>
            <a:pPr lvl="2"/>
            <a:endParaRPr lang="en-US" altLang="zh-CN" sz="1400" dirty="0" smtClean="0"/>
          </a:p>
          <a:p>
            <a:pPr lvl="2"/>
            <a:endParaRPr lang="en-US" altLang="zh-CN" sz="1400" dirty="0" smtClean="0"/>
          </a:p>
          <a:p>
            <a:pPr lvl="2"/>
            <a:endParaRPr lang="en-US" altLang="zh-CN" sz="2000" dirty="0" smtClean="0"/>
          </a:p>
          <a:p>
            <a:pPr lvl="2"/>
            <a:endParaRPr lang="en-US" altLang="zh-CN" sz="1400" dirty="0"/>
          </a:p>
        </p:txBody>
      </p:sp>
      <p:sp>
        <p:nvSpPr>
          <p:cNvPr id="6" name="矩形 5"/>
          <p:cNvSpPr/>
          <p:nvPr/>
        </p:nvSpPr>
        <p:spPr>
          <a:xfrm>
            <a:off x="152379" y="188640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FFFF00"/>
                </a:solidFill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</a:rPr>
              <a:t>Continue:</a:t>
            </a:r>
            <a:endParaRPr lang="zh-CN" altLang="en-US" sz="4400" dirty="0"/>
          </a:p>
        </p:txBody>
      </p:sp>
      <p:grpSp>
        <p:nvGrpSpPr>
          <p:cNvPr id="7" name="Group 4096"/>
          <p:cNvGrpSpPr/>
          <p:nvPr/>
        </p:nvGrpSpPr>
        <p:grpSpPr>
          <a:xfrm>
            <a:off x="5309698" y="1268760"/>
            <a:ext cx="3438766" cy="4968552"/>
            <a:chOff x="5021666" y="1196752"/>
            <a:chExt cx="3438766" cy="4968552"/>
          </a:xfrm>
        </p:grpSpPr>
        <p:sp>
          <p:nvSpPr>
            <p:cNvPr id="8" name="Rectangle 51"/>
            <p:cNvSpPr/>
            <p:nvPr/>
          </p:nvSpPr>
          <p:spPr>
            <a:xfrm>
              <a:off x="5021666" y="1196752"/>
              <a:ext cx="1694207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Incident Generator </a:t>
              </a:r>
            </a:p>
          </p:txBody>
        </p:sp>
        <p:sp>
          <p:nvSpPr>
            <p:cNvPr id="9" name="Rectangle 52"/>
            <p:cNvSpPr/>
            <p:nvPr/>
          </p:nvSpPr>
          <p:spPr>
            <a:xfrm>
              <a:off x="5025704" y="2169058"/>
              <a:ext cx="1690169" cy="9361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Geant4 </a:t>
              </a:r>
            </a:p>
            <a:p>
              <a:pPr algn="ctr"/>
              <a:r>
                <a:rPr lang="en-US" altLang="zh-CN" sz="1600" dirty="0" smtClean="0"/>
                <a:t>Mass Model,</a:t>
              </a:r>
            </a:p>
            <a:p>
              <a:pPr algn="ctr"/>
              <a:r>
                <a:rPr lang="en-US" altLang="zh-CN" sz="1600" dirty="0" smtClean="0"/>
                <a:t>Physical interaction model</a:t>
              </a:r>
              <a:endParaRPr lang="zh-CN" altLang="en-US" sz="1600" dirty="0"/>
            </a:p>
          </p:txBody>
        </p:sp>
        <p:sp>
          <p:nvSpPr>
            <p:cNvPr id="10" name="Rectangle 55"/>
            <p:cNvSpPr/>
            <p:nvPr/>
          </p:nvSpPr>
          <p:spPr>
            <a:xfrm>
              <a:off x="5031538" y="3489636"/>
              <a:ext cx="1690169" cy="9361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Hit</a:t>
              </a:r>
              <a:r>
                <a:rPr lang="zh-CN" altLang="en-US" sz="1600" dirty="0"/>
                <a:t> </a:t>
              </a:r>
              <a:r>
                <a:rPr lang="en-US" altLang="zh-CN" sz="1600" dirty="0" smtClean="0"/>
                <a:t>information</a:t>
              </a:r>
              <a:endParaRPr lang="en-US" altLang="zh-CN" sz="1600" dirty="0"/>
            </a:p>
            <a:p>
              <a:pPr algn="ctr"/>
              <a:r>
                <a:rPr lang="en-US" altLang="zh-CN" sz="1600" dirty="0" smtClean="0"/>
                <a:t>Deposit energy</a:t>
              </a:r>
            </a:p>
            <a:p>
              <a:pPr algn="ctr"/>
              <a:r>
                <a:rPr lang="en-US" altLang="zh-CN" sz="1600" dirty="0" smtClean="0"/>
                <a:t>Deposit position</a:t>
              </a:r>
              <a:endParaRPr lang="zh-CN" altLang="en-US" sz="1600" dirty="0"/>
            </a:p>
          </p:txBody>
        </p:sp>
        <p:sp>
          <p:nvSpPr>
            <p:cNvPr id="11" name="Rectangle 56"/>
            <p:cNvSpPr/>
            <p:nvPr/>
          </p:nvSpPr>
          <p:spPr>
            <a:xfrm>
              <a:off x="5089399" y="5085184"/>
              <a:ext cx="1984672" cy="10801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</a:t>
              </a:r>
              <a:r>
                <a:rPr lang="en-US" altLang="zh-CN" dirty="0" smtClean="0"/>
                <a:t>igitization</a:t>
              </a:r>
            </a:p>
            <a:p>
              <a:pPr algn="ctr"/>
              <a:r>
                <a:rPr lang="en-US" altLang="zh-CN" dirty="0" smtClean="0"/>
                <a:t>ADC</a:t>
              </a:r>
              <a:r>
                <a:rPr lang="zh-CN" altLang="en-US" dirty="0"/>
                <a:t> </a:t>
              </a:r>
              <a:r>
                <a:rPr lang="en-US" altLang="zh-CN" dirty="0" smtClean="0"/>
                <a:t>spectrum,</a:t>
              </a:r>
            </a:p>
            <a:p>
              <a:pPr algn="ctr"/>
              <a:r>
                <a:rPr lang="en-US" altLang="zh-CN" dirty="0" smtClean="0"/>
                <a:t>Pulse width spectrum </a:t>
              </a:r>
            </a:p>
          </p:txBody>
        </p:sp>
        <p:sp>
          <p:nvSpPr>
            <p:cNvPr id="12" name="Rectangle 57"/>
            <p:cNvSpPr/>
            <p:nvPr/>
          </p:nvSpPr>
          <p:spPr>
            <a:xfrm>
              <a:off x="7074071" y="3940837"/>
              <a:ext cx="1386361" cy="753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Energy resolution  and scale</a:t>
              </a:r>
            </a:p>
          </p:txBody>
        </p:sp>
        <p:cxnSp>
          <p:nvCxnSpPr>
            <p:cNvPr id="13" name="Straight Arrow Connector 54"/>
            <p:cNvCxnSpPr>
              <a:stCxn id="8" idx="2"/>
              <a:endCxn id="9" idx="0"/>
            </p:cNvCxnSpPr>
            <p:nvPr/>
          </p:nvCxnSpPr>
          <p:spPr>
            <a:xfrm>
              <a:off x="5868770" y="1772816"/>
              <a:ext cx="2019" cy="3962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60"/>
            <p:cNvCxnSpPr>
              <a:stCxn id="12" idx="1"/>
              <a:endCxn id="11" idx="0"/>
            </p:cNvCxnSpPr>
            <p:nvPr/>
          </p:nvCxnSpPr>
          <p:spPr>
            <a:xfrm flipH="1">
              <a:off x="6081735" y="4317385"/>
              <a:ext cx="992336" cy="7677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61"/>
            <p:cNvCxnSpPr/>
            <p:nvPr/>
          </p:nvCxnSpPr>
          <p:spPr>
            <a:xfrm>
              <a:off x="5887474" y="4439439"/>
              <a:ext cx="2019" cy="6457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62"/>
            <p:cNvCxnSpPr/>
            <p:nvPr/>
          </p:nvCxnSpPr>
          <p:spPr>
            <a:xfrm>
              <a:off x="5866750" y="3093394"/>
              <a:ext cx="2019" cy="3962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110527" y="1260049"/>
            <a:ext cx="1925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/>
              <a:t>All kinds of incident particles</a:t>
            </a:r>
          </a:p>
        </p:txBody>
      </p:sp>
    </p:spTree>
    <p:extLst>
      <p:ext uri="{BB962C8B-B14F-4D97-AF65-F5344CB8AC3E}">
        <p14:creationId xmlns:p14="http://schemas.microsoft.com/office/powerpoint/2010/main" val="1353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42084</TotalTime>
  <Words>794</Words>
  <Application>Microsoft Office PowerPoint</Application>
  <PresentationFormat>全屏显示(4:3)</PresentationFormat>
  <Paragraphs>243</Paragraphs>
  <Slides>19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Visio</vt:lpstr>
      <vt:lpstr>Progress of HXMT Science Ground Segment: Calibration and Background analysis</vt:lpstr>
      <vt:lpstr>Outline</vt:lpstr>
      <vt:lpstr>1. Introduction of HXMT &amp; SGS</vt:lpstr>
      <vt:lpstr>Special design</vt:lpstr>
      <vt:lpstr>PowerPoint 演示文稿</vt:lpstr>
      <vt:lpstr>PowerPoint 演示文稿</vt:lpstr>
      <vt:lpstr>2. Calibration data flows in HEASARC</vt:lpstr>
      <vt:lpstr>2. Flow of HXMT-SGS Calibration</vt:lpstr>
      <vt:lpstr>PowerPoint 演示文稿</vt:lpstr>
      <vt:lpstr>Current Status---HE</vt:lpstr>
      <vt:lpstr>Current Status---HE  </vt:lpstr>
      <vt:lpstr>Current Status---ME (Si-PIN)</vt:lpstr>
      <vt:lpstr>PowerPoint 演示文稿</vt:lpstr>
      <vt:lpstr>LE: energy scale and resolution@Panter </vt:lpstr>
      <vt:lpstr>LE Simulation </vt:lpstr>
      <vt:lpstr>3. HXMT background simulation</vt:lpstr>
      <vt:lpstr>3. in-orbit BG subtraction method</vt:lpstr>
      <vt:lpstr>Preliminary bg simulation results</vt:lpstr>
      <vt:lpstr>4.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HXMT Science Operation Center  (HSOC)</dc:title>
  <dc:creator>lenovo</dc:creator>
  <cp:lastModifiedBy>zhangjuan</cp:lastModifiedBy>
  <cp:revision>970</cp:revision>
  <dcterms:created xsi:type="dcterms:W3CDTF">2012-05-30T09:50:05Z</dcterms:created>
  <dcterms:modified xsi:type="dcterms:W3CDTF">2014-05-19T04:53:37Z</dcterms:modified>
</cp:coreProperties>
</file>