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303" r:id="rId2"/>
    <p:sldId id="336" r:id="rId3"/>
    <p:sldId id="351" r:id="rId4"/>
    <p:sldId id="364" r:id="rId5"/>
    <p:sldId id="357" r:id="rId6"/>
    <p:sldId id="363" r:id="rId7"/>
    <p:sldId id="365" r:id="rId8"/>
    <p:sldId id="319" r:id="rId9"/>
    <p:sldId id="361" r:id="rId10"/>
    <p:sldId id="354" r:id="rId11"/>
    <p:sldId id="355" r:id="rId12"/>
    <p:sldId id="356" r:id="rId13"/>
    <p:sldId id="358" r:id="rId14"/>
    <p:sldId id="317" r:id="rId15"/>
    <p:sldId id="360" r:id="rId16"/>
    <p:sldId id="359" r:id="rId17"/>
    <p:sldId id="333" r:id="rId18"/>
    <p:sldId id="331" r:id="rId19"/>
    <p:sldId id="343" r:id="rId20"/>
    <p:sldId id="332" r:id="rId21"/>
    <p:sldId id="362" r:id="rId22"/>
    <p:sldId id="326" r:id="rId23"/>
    <p:sldId id="325" r:id="rId24"/>
    <p:sldId id="324" r:id="rId25"/>
    <p:sldId id="30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E8C69-EE85-2345-96E4-26537E9DFF89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F963A-4A41-E747-9825-41D948735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4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26C796-BAF1-994A-85DC-A6ED50BF36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2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nobkg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294">
            <a:off x="-108520" y="0"/>
            <a:ext cx="9252520" cy="7117323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536700" y="1412776"/>
            <a:ext cx="76073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536" y="4005064"/>
            <a:ext cx="6400800" cy="1752600"/>
          </a:xfrm>
        </p:spPr>
        <p:txBody>
          <a:bodyPr wrap="none"/>
          <a:lstStyle>
            <a:lvl1pPr marL="0" indent="0" algn="ctr">
              <a:buFont typeface="Wingdings" charset="0"/>
              <a:buNone/>
              <a:defRPr>
                <a:solidFill>
                  <a:srgbClr val="0033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3" name="Picture 2" descr="NuSTARlog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9"/>
          <a:stretch/>
        </p:blipFill>
        <p:spPr>
          <a:xfrm>
            <a:off x="5004048" y="11584"/>
            <a:ext cx="4067944" cy="11568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BA6806-13C1-4D43-9499-BF149D65F1C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AF4BA5E-CD76-6745-B5D0-72FA97C98919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7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88900"/>
            <a:ext cx="2092325" cy="603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88900"/>
            <a:ext cx="6124575" cy="603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6405DE-B0E2-3744-A5B3-BEADABF0BFC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80B0B45-9EDE-2F40-BEB9-4B3A3541F27A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4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5BAA8-65AC-384F-952D-6E0344433E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7C93A26-568E-3C41-8017-49C546DD53C8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36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F1FF74-9275-C643-8D78-D130BB0E1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52513B2-95EC-9F43-8F10-3C7342ECCB60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5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44600"/>
            <a:ext cx="41084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244600"/>
            <a:ext cx="41084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0C6D93-A61B-5042-8D98-242811DF9F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E840A38-F93F-F84E-A3CC-7E196528FAFB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5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5EBEAF-3613-854E-9A71-B4CB91226E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088C3F0-210A-D545-B987-39C41B9BC4DF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81DCEB-9CAF-ED43-B696-00C7FADE01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D1B72FA-BB72-9347-A49E-DCD05D8FF342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1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575046-885E-D343-8C0C-9E0A85AC41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4A03FB4-F6C3-D549-9F70-7CCBF48A91EA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0F866-74C4-7640-B848-2A415EF26D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E53A536-7578-5845-B259-7962D2EA8424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AEE8E7-3486-9E43-8C56-415E1C1D82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518673D-2CCD-AE4B-B1DD-E32F8D56D28F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7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88900"/>
            <a:ext cx="53721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244600"/>
            <a:ext cx="83693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372225"/>
            <a:ext cx="11049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3399"/>
                </a:solidFill>
              </a:defRPr>
            </a:lvl1pPr>
          </a:lstStyle>
          <a:p>
            <a:fld id="{600501FD-6FA6-AC4D-92AB-0A2F632DB4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028700" y="1143000"/>
            <a:ext cx="7772400" cy="0"/>
          </a:xfrm>
          <a:prstGeom prst="line">
            <a:avLst/>
          </a:prstGeom>
          <a:noFill/>
          <a:ln w="57150" cmpd="thickThin">
            <a:solidFill>
              <a:srgbClr val="00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431925" y="6132513"/>
            <a:ext cx="2217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Theme Message (List 3 strengths ?)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52913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3988"/>
            <a:ext cx="1092200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6731000" y="739775"/>
            <a:ext cx="568325" cy="1873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flipV="1">
            <a:off x="6743700" y="358775"/>
            <a:ext cx="568325" cy="1873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7197725" y="717550"/>
            <a:ext cx="666750" cy="2159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flipV="1">
            <a:off x="7167563" y="225425"/>
            <a:ext cx="666750" cy="21431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9" name="Picture 13" descr="NuStar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1627" r="24155" b="65120"/>
          <a:stretch>
            <a:fillRect/>
          </a:stretch>
        </p:blipFill>
        <p:spPr bwMode="auto">
          <a:xfrm>
            <a:off x="6697663" y="263525"/>
            <a:ext cx="2446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1239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</a:defRPr>
            </a:lvl1pPr>
          </a:lstStyle>
          <a:p>
            <a:fld id="{B674867B-6987-8D42-A7D5-F7268B83D7DA}" type="datetime1">
              <a:rPr lang="en-US" smtClean="0"/>
              <a:t>5/12/14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0033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628800"/>
            <a:ext cx="7607300" cy="1143000"/>
          </a:xfrm>
        </p:spPr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Calibration Status</a:t>
            </a: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Kristin Kruse Madsen</a:t>
            </a:r>
          </a:p>
          <a:p>
            <a:r>
              <a:rPr lang="en-US" dirty="0" smtClean="0"/>
              <a:t>Caltech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before</a:t>
            </a:r>
            <a:endParaRPr lang="en-US" dirty="0"/>
          </a:p>
        </p:txBody>
      </p:sp>
      <p:pic>
        <p:nvPicPr>
          <p:cNvPr id="6" name="Content Placeholder 5" descr="beforecra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348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1B13F3-A67C-7E44-A654-7F6325949061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240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after</a:t>
            </a:r>
            <a:endParaRPr lang="en-US" dirty="0"/>
          </a:p>
        </p:txBody>
      </p:sp>
      <p:pic>
        <p:nvPicPr>
          <p:cNvPr id="6" name="Content Placeholder 5" descr="aftercra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348"/>
          <a:stretch>
            <a:fillRect/>
          </a:stretch>
        </p:blipFill>
        <p:spPr>
          <a:xfrm>
            <a:off x="469900" y="1288504"/>
            <a:ext cx="8369300" cy="4876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10E577-B4CB-5842-B239-1B11C805D645}" type="datetime1">
              <a:rPr lang="en-US" smtClean="0"/>
              <a:t>5/12/14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067944" y="1700808"/>
            <a:ext cx="3404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 cross calibration 0 – 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3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Area and </a:t>
            </a:r>
            <a:r>
              <a:rPr lang="en-US" dirty="0" err="1" smtClean="0"/>
              <a:t>Vignetting</a:t>
            </a:r>
            <a:endParaRPr lang="en-US" dirty="0"/>
          </a:p>
        </p:txBody>
      </p:sp>
      <p:pic>
        <p:nvPicPr>
          <p:cNvPr id="6" name="Content Placeholder 5" descr="AE_are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82"/>
          <a:stretch>
            <a:fillRect/>
          </a:stretch>
        </p:blipFill>
        <p:spPr>
          <a:xfrm>
            <a:off x="2204137" y="1268760"/>
            <a:ext cx="4888143" cy="284832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5B3D23-88AB-6D42-9816-0A38915BDD10}" type="datetime1">
              <a:rPr lang="en-US" smtClean="0"/>
              <a:t>5/12/14</a:t>
            </a:fld>
            <a:endParaRPr lang="en-US" dirty="0" smtClean="0"/>
          </a:p>
        </p:txBody>
      </p:sp>
      <p:pic>
        <p:nvPicPr>
          <p:cNvPr id="7" name="Picture 6" descr="AE_vign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17453"/>
            <a:ext cx="4956324" cy="28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3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parameters v. Off-axis angle</a:t>
            </a:r>
            <a:endParaRPr lang="en-US" dirty="0"/>
          </a:p>
        </p:txBody>
      </p:sp>
      <p:pic>
        <p:nvPicPr>
          <p:cNvPr id="6" name="Content Placeholder 5" descr="fig_flux_vs_angl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14" r="-36414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A14A2C3-153E-AD43-BE8D-76F684903F1B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27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Area </a:t>
            </a:r>
            <a:br>
              <a:rPr lang="en-US" dirty="0" smtClean="0"/>
            </a:br>
            <a:r>
              <a:rPr lang="en-US" dirty="0" smtClean="0"/>
              <a:t>calibration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Calibration is valid up to 78 keV (</a:t>
            </a:r>
            <a:r>
              <a:rPr lang="en-US" sz="2000" dirty="0" err="1" smtClean="0"/>
              <a:t>Pt</a:t>
            </a:r>
            <a:r>
              <a:rPr lang="en-US" sz="2000" dirty="0" smtClean="0"/>
              <a:t> K-edge is theoretically at 78.4 but could be shifted, hence 78 keV as the upper safe limit)</a:t>
            </a:r>
          </a:p>
          <a:p>
            <a:endParaRPr lang="en-US" sz="2000" dirty="0" smtClean="0"/>
          </a:p>
          <a:p>
            <a:r>
              <a:rPr lang="en-US" sz="2000" dirty="0" smtClean="0"/>
              <a:t>The error on the slope is +/- 0.01 . This is the smallest error you can have on absolute number – tied to the Crab calibration.</a:t>
            </a:r>
          </a:p>
          <a:p>
            <a:endParaRPr lang="en-US" sz="2000" dirty="0" smtClean="0"/>
          </a:p>
          <a:p>
            <a:r>
              <a:rPr lang="en-US" sz="2000" dirty="0" smtClean="0"/>
              <a:t>We know there is a small evolution in slope as a function of off-axis angle, but that is covered by the +/- 0.01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NuSTAR</a:t>
            </a:r>
            <a:r>
              <a:rPr lang="en-US" sz="2000" dirty="0" smtClean="0"/>
              <a:t> has calibrated our responses AGAINST the Crab. Slope changes between instruments may be expected.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B13B2-D52B-3E48-AF66-45B543666EB0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137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Cross-calibration </a:t>
            </a:r>
            <a:r>
              <a:rPr lang="en-US" smtClean="0"/>
              <a:t>with </a:t>
            </a:r>
            <a:r>
              <a:rPr lang="en-US" smtClean="0"/>
              <a:t>3c273 </a:t>
            </a:r>
            <a:r>
              <a:rPr lang="en-US" dirty="0" smtClean="0"/>
              <a:t>&amp; PKS2155</a:t>
            </a:r>
            <a:endParaRPr lang="en-US" dirty="0"/>
          </a:p>
        </p:txBody>
      </p:sp>
      <p:pic>
        <p:nvPicPr>
          <p:cNvPr id="6" name="Content Placeholder 5" descr="Screen Shot 2014-05-11 at 6.27.4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05" r="-48205"/>
          <a:stretch>
            <a:fillRect/>
          </a:stretch>
        </p:blipFill>
        <p:spPr>
          <a:xfrm>
            <a:off x="955228" y="1360512"/>
            <a:ext cx="8369300" cy="4876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89C7A0-02B7-B843-836B-EA1A40BB82E9}" type="datetime1">
              <a:rPr lang="en-US" smtClean="0"/>
              <a:t>5/12/14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5536" y="184482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Matched START and STOP times of limiting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21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 contours</a:t>
            </a:r>
            <a:endParaRPr lang="en-US" dirty="0"/>
          </a:p>
        </p:txBody>
      </p:sp>
      <p:pic>
        <p:nvPicPr>
          <p:cNvPr id="6" name="Content Placeholder 5" descr="Screen Shot 2014-05-11 at 6.28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19" b="-8219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E306A11-C278-464F-A853-CCD456A453CD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40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PSF – empirical model</a:t>
            </a:r>
            <a:endParaRPr lang="en-US" dirty="0"/>
          </a:p>
        </p:txBody>
      </p:sp>
      <p:pic>
        <p:nvPicPr>
          <p:cNvPr id="6" name="Content Placeholder 5" descr="fig7_PSFprofile.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7" r="-1245"/>
          <a:stretch/>
        </p:blipFill>
        <p:spPr>
          <a:xfrm rot="16200000">
            <a:off x="1228129" y="1012232"/>
            <a:ext cx="3663407" cy="475252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BC878C3-43EB-8E49-877C-BAEDEA5D5555}" type="datetime1">
              <a:rPr lang="en-US" smtClean="0"/>
              <a:t>5/12/14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91880" y="1988840"/>
            <a:ext cx="122413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Model PSF</a:t>
            </a:r>
          </a:p>
          <a:p>
            <a:r>
              <a:rPr lang="en-US" sz="1000" dirty="0" smtClean="0">
                <a:solidFill>
                  <a:srgbClr val="0000FF"/>
                </a:solidFill>
              </a:rPr>
              <a:t>Ray trace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Wing</a:t>
            </a:r>
          </a:p>
          <a:p>
            <a:r>
              <a:rPr lang="en-US" sz="1000" dirty="0" smtClean="0">
                <a:solidFill>
                  <a:srgbClr val="00FFFF"/>
                </a:solidFill>
              </a:rPr>
              <a:t>Background</a:t>
            </a:r>
          </a:p>
          <a:p>
            <a:endParaRPr lang="en-US" sz="1000" dirty="0"/>
          </a:p>
        </p:txBody>
      </p:sp>
      <p:pic>
        <p:nvPicPr>
          <p:cNvPr id="7" name="Picture 6" descr="Screen Shot 2014-03-26 at 9.48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168352" cy="2862676"/>
          </a:xfrm>
          <a:prstGeom prst="rect">
            <a:avLst/>
          </a:prstGeom>
        </p:spPr>
      </p:pic>
      <p:pic>
        <p:nvPicPr>
          <p:cNvPr id="8" name="Picture 7" descr="Screen Shot 2014-03-26 at 9.50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87166"/>
            <a:ext cx="3131840" cy="27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9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PSF: Energy dependency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F3F700-DBDA-BC46-933B-5D43D149EA9E}" type="datetime1">
              <a:rPr lang="en-US" smtClean="0"/>
              <a:t>5/12/14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79429" y="2326532"/>
            <a:ext cx="63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EEF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13756" y="4279877"/>
            <a:ext cx="221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Ratio (PSF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/PSF</a:t>
            </a:r>
            <a:r>
              <a:rPr lang="en-US" sz="1800" baseline="-25000" dirty="0" smtClean="0"/>
              <a:t>4.5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0" name="Content Placeholder 9" descr="fig8_Enclcomp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7" r="-3366"/>
          <a:stretch/>
        </p:blipFill>
        <p:spPr>
          <a:xfrm rot="16200000">
            <a:off x="1918572" y="537813"/>
            <a:ext cx="5142429" cy="6604323"/>
          </a:xfrm>
        </p:spPr>
      </p:pic>
      <p:sp>
        <p:nvSpPr>
          <p:cNvPr id="3" name="TextBox 2"/>
          <p:cNvSpPr txBox="1"/>
          <p:nvPr/>
        </p:nvSpPr>
        <p:spPr>
          <a:xfrm>
            <a:off x="6948264" y="1916832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HPD of the PSF </a:t>
            </a:r>
            <a:r>
              <a:rPr lang="en-US" dirty="0" smtClean="0">
                <a:solidFill>
                  <a:srgbClr val="0000FF"/>
                </a:solidFill>
              </a:rPr>
              <a:t>decreases</a:t>
            </a:r>
            <a:r>
              <a:rPr lang="en-US" dirty="0" smtClean="0"/>
              <a:t> with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6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66ED3-088B-3345-90F5-F01D42CAAEAD}" type="datetime1">
              <a:rPr lang="en-US" smtClean="0"/>
              <a:t>5/12/14</a:t>
            </a:fld>
            <a:endParaRPr lang="en-US" dirty="0" smtClean="0"/>
          </a:p>
        </p:txBody>
      </p:sp>
      <p:pic>
        <p:nvPicPr>
          <p:cNvPr id="8" name="Content Placeholder 7" descr="Screenshot 2014-03-21 16.50.4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b="-15684"/>
          <a:stretch/>
        </p:blipFill>
        <p:spPr>
          <a:xfrm>
            <a:off x="469900" y="2013946"/>
            <a:ext cx="8369300" cy="4107454"/>
          </a:xfrm>
        </p:spPr>
      </p:pic>
    </p:spTree>
    <p:extLst>
      <p:ext uri="{BB962C8B-B14F-4D97-AF65-F5344CB8AC3E}">
        <p14:creationId xmlns:p14="http://schemas.microsoft.com/office/powerpoint/2010/main" val="6108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4-03-20 15.26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3243"/>
          <a:stretch/>
        </p:blipFill>
        <p:spPr>
          <a:xfrm>
            <a:off x="2602343" y="980728"/>
            <a:ext cx="2559738" cy="1946635"/>
          </a:xfrm>
          <a:prstGeom prst="rect">
            <a:avLst/>
          </a:prstGeom>
        </p:spPr>
      </p:pic>
      <p:pic>
        <p:nvPicPr>
          <p:cNvPr id="6" name="Picture 5" descr="Screenshot 2014-03-20 15.2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2355432" cy="1772816"/>
          </a:xfrm>
          <a:prstGeom prst="rect">
            <a:avLst/>
          </a:prstGeom>
        </p:spPr>
      </p:pic>
      <p:pic>
        <p:nvPicPr>
          <p:cNvPr id="7" name="Picture 6" descr="Screenshot 2014-03-20 15.25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69160"/>
            <a:ext cx="2304256" cy="1539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4221088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Detectors:</a:t>
            </a:r>
          </a:p>
          <a:p>
            <a:r>
              <a:rPr lang="en-US" dirty="0" smtClean="0"/>
              <a:t>4x(32x32) </a:t>
            </a:r>
            <a:r>
              <a:rPr lang="en-US" dirty="0" err="1" smtClean="0"/>
              <a:t>CdZnTe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Optics:</a:t>
            </a:r>
          </a:p>
          <a:p>
            <a:r>
              <a:rPr lang="en-US" dirty="0" smtClean="0"/>
              <a:t>Conical </a:t>
            </a:r>
            <a:r>
              <a:rPr lang="en-US" dirty="0" err="1" smtClean="0"/>
              <a:t>Wolter</a:t>
            </a:r>
            <a:r>
              <a:rPr lang="en-US" dirty="0" smtClean="0"/>
              <a:t>-I approximation</a:t>
            </a:r>
          </a:p>
          <a:p>
            <a:r>
              <a:rPr lang="en-US" dirty="0" smtClean="0"/>
              <a:t>133 shells (43 W/Si, 90 </a:t>
            </a:r>
            <a:r>
              <a:rPr lang="en-US" dirty="0" err="1" smtClean="0"/>
              <a:t>Pt</a:t>
            </a:r>
            <a:r>
              <a:rPr lang="en-US" dirty="0" smtClean="0"/>
              <a:t>/C)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41277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range: 3 – 78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332656"/>
            <a:ext cx="7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Launch: July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4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Calibration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Detectors – Completed</a:t>
            </a:r>
          </a:p>
          <a:p>
            <a:r>
              <a:rPr lang="en-US" sz="2000" dirty="0" smtClean="0"/>
              <a:t>ARF – Completed</a:t>
            </a:r>
          </a:p>
          <a:p>
            <a:pPr lvl="1"/>
            <a:r>
              <a:rPr lang="en-US" sz="1200" dirty="0"/>
              <a:t>ARF </a:t>
            </a:r>
            <a:r>
              <a:rPr lang="en-US" sz="1200" dirty="0" smtClean="0"/>
              <a:t>revisions:</a:t>
            </a:r>
            <a:endParaRPr lang="en-US" sz="1200" dirty="0"/>
          </a:p>
          <a:p>
            <a:pPr lvl="1"/>
            <a:r>
              <a:rPr lang="en-US" sz="1400" dirty="0"/>
              <a:t>(2013-08-14) CALDB version 20130509</a:t>
            </a:r>
          </a:p>
          <a:p>
            <a:pPr lvl="2"/>
            <a:r>
              <a:rPr lang="en-US" sz="1200" dirty="0"/>
              <a:t>Crab calibration round 1 which changed the </a:t>
            </a:r>
            <a:r>
              <a:rPr lang="en-US" sz="1200" dirty="0" err="1"/>
              <a:t>vignetting</a:t>
            </a:r>
            <a:r>
              <a:rPr lang="en-US" sz="1200" dirty="0"/>
              <a:t> files to </a:t>
            </a:r>
            <a:r>
              <a:rPr lang="en-US" sz="1200" dirty="0">
                <a:solidFill>
                  <a:srgbClr val="FF0000"/>
                </a:solidFill>
              </a:rPr>
              <a:t>v005</a:t>
            </a:r>
          </a:p>
          <a:p>
            <a:pPr lvl="1"/>
            <a:r>
              <a:rPr lang="en-US" sz="1400" dirty="0"/>
              <a:t>(2013-11-25) CALDB version 20131007</a:t>
            </a:r>
          </a:p>
          <a:p>
            <a:pPr lvl="2"/>
            <a:r>
              <a:rPr lang="en-US" sz="1200" dirty="0"/>
              <a:t>Absolute normalization adjustment (+15% area, -15% flux) which changed the on-axis files to </a:t>
            </a:r>
            <a:r>
              <a:rPr lang="en-US" sz="1200" dirty="0">
                <a:solidFill>
                  <a:srgbClr val="FF0000"/>
                </a:solidFill>
              </a:rPr>
              <a:t>v006</a:t>
            </a:r>
            <a:endParaRPr lang="en-US" sz="1200" dirty="0">
              <a:solidFill>
                <a:srgbClr val="000000"/>
              </a:solidFill>
            </a:endParaRP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Energy dependent PSF</a:t>
            </a:r>
          </a:p>
          <a:p>
            <a:pPr lvl="1"/>
            <a:r>
              <a:rPr lang="en-US" sz="1400" dirty="0"/>
              <a:t>(2014-01-17) CALDB version 20131223</a:t>
            </a:r>
          </a:p>
          <a:p>
            <a:pPr lvl="2"/>
            <a:r>
              <a:rPr lang="en-US" sz="1200" dirty="0"/>
              <a:t>Crab high energy calibration round 2 which changed the </a:t>
            </a:r>
            <a:r>
              <a:rPr lang="en-US" sz="1200" dirty="0" err="1"/>
              <a:t>vignetting</a:t>
            </a:r>
            <a:r>
              <a:rPr lang="en-US" sz="1200" dirty="0"/>
              <a:t> files to </a:t>
            </a:r>
            <a:r>
              <a:rPr lang="en-US" sz="1200" dirty="0" smtClean="0">
                <a:solidFill>
                  <a:srgbClr val="FF0000"/>
                </a:solidFill>
              </a:rPr>
              <a:t>v006</a:t>
            </a:r>
            <a:endParaRPr lang="en-US" dirty="0" smtClean="0"/>
          </a:p>
          <a:p>
            <a:r>
              <a:rPr lang="en-US" sz="2000" dirty="0" smtClean="0"/>
              <a:t>PSF – Completed</a:t>
            </a:r>
          </a:p>
          <a:p>
            <a:r>
              <a:rPr lang="en-US" sz="2000" dirty="0" smtClean="0"/>
              <a:t>Background – Understood and managed, but improvement always needed.</a:t>
            </a:r>
            <a:endParaRPr lang="en-US" sz="2000" dirty="0"/>
          </a:p>
          <a:p>
            <a:r>
              <a:rPr lang="en-US" sz="2000" dirty="0" smtClean="0"/>
              <a:t>Remaining calibration:</a:t>
            </a:r>
          </a:p>
          <a:p>
            <a:pPr lvl="1"/>
            <a:r>
              <a:rPr lang="en-US" sz="1800" dirty="0" smtClean="0"/>
              <a:t>Absolute aspect reconstruction</a:t>
            </a:r>
            <a:r>
              <a:rPr lang="en-US" sz="1800" dirty="0"/>
              <a:t> </a:t>
            </a:r>
            <a:r>
              <a:rPr lang="en-US" sz="1800" dirty="0" smtClean="0"/>
              <a:t>~ 8’’  (1 pixel = 2.45’’)</a:t>
            </a:r>
          </a:p>
          <a:p>
            <a:pPr lvl="1"/>
            <a:r>
              <a:rPr lang="en-US" sz="1800" dirty="0" smtClean="0"/>
              <a:t>Operations – pointing stability, planning</a:t>
            </a:r>
          </a:p>
          <a:p>
            <a:pPr lvl="1"/>
            <a:r>
              <a:rPr lang="en-US" sz="1800" dirty="0" smtClean="0"/>
              <a:t>Wish list: Better GR and AP corrections</a:t>
            </a:r>
          </a:p>
          <a:p>
            <a:pPr marL="457200" lvl="1" indent="0">
              <a:buNone/>
            </a:pPr>
            <a:endParaRPr lang="en-US" sz="18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E2AED0D-F091-FF41-92C0-DC2B39D73893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5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1A9185-74FC-FE46-A26D-2AC623DC5BE8}" type="datetime1">
              <a:rPr lang="en-US" smtClean="0"/>
              <a:t>5/12/14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7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Content Placeholder 5" descr="Screen Shot 2014-01-26 at 8.46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64" r="-8964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EC2E2A7-87AB-C44E-872E-B7154A471308}" type="datetime1">
              <a:rPr lang="en-US" smtClean="0"/>
              <a:t>5/12/14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64088" y="1700808"/>
            <a:ext cx="2104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 understood!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6165304"/>
            <a:ext cx="2165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D. </a:t>
            </a:r>
            <a:r>
              <a:rPr lang="en-US" dirty="0" err="1" smtClean="0"/>
              <a:t>Wik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97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dirty="0">
                <a:latin typeface="+mj-lt"/>
              </a:rPr>
              <a:t>Soft component </a:t>
            </a:r>
            <a:r>
              <a:rPr lang="it-IT" dirty="0" smtClean="0">
                <a:latin typeface="+mj-lt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it-IT" dirty="0" err="1">
                <a:latin typeface="+mj-lt"/>
              </a:rPr>
              <a:t>C</a:t>
            </a:r>
            <a:r>
              <a:rPr lang="it-IT" dirty="0" err="1" smtClean="0">
                <a:latin typeface="+mj-lt"/>
              </a:rPr>
              <a:t>learly</a:t>
            </a:r>
            <a:r>
              <a:rPr lang="it-IT" dirty="0" smtClean="0">
                <a:latin typeface="+mj-lt"/>
              </a:rPr>
              <a:t> </a:t>
            </a:r>
            <a:r>
              <a:rPr lang="it-IT" dirty="0" err="1">
                <a:latin typeface="+mj-lt"/>
              </a:rPr>
              <a:t>related</a:t>
            </a:r>
            <a:r>
              <a:rPr lang="it-IT" dirty="0">
                <a:latin typeface="+mj-lt"/>
              </a:rPr>
              <a:t> to </a:t>
            </a:r>
            <a:r>
              <a:rPr lang="it-IT" dirty="0" err="1">
                <a:latin typeface="+mj-lt"/>
              </a:rPr>
              <a:t>sun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activity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present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when</a:t>
            </a:r>
            <a:r>
              <a:rPr lang="it-IT" dirty="0">
                <a:latin typeface="+mj-lt"/>
              </a:rPr>
              <a:t> the satellite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in </a:t>
            </a:r>
            <a:r>
              <a:rPr lang="it-IT" dirty="0" err="1">
                <a:latin typeface="+mj-lt"/>
              </a:rPr>
              <a:t>sunshine</a:t>
            </a:r>
            <a:r>
              <a:rPr lang="it-IT" dirty="0">
                <a:latin typeface="+mj-lt"/>
              </a:rPr>
              <a:t>: </a:t>
            </a:r>
            <a:r>
              <a:rPr lang="it-IT" dirty="0" err="1">
                <a:latin typeface="+mj-lt"/>
              </a:rPr>
              <a:t>scattered</a:t>
            </a:r>
            <a:r>
              <a:rPr lang="it-IT" dirty="0">
                <a:latin typeface="+mj-lt"/>
              </a:rPr>
              <a:t> solar X-</a:t>
            </a:r>
            <a:r>
              <a:rPr lang="it-IT" dirty="0" err="1">
                <a:latin typeface="+mj-lt"/>
              </a:rPr>
              <a:t>rays</a:t>
            </a:r>
            <a:r>
              <a:rPr lang="it-IT" dirty="0"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endParaRPr lang="it-IT" dirty="0" smtClean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it-IT" dirty="0" smtClean="0">
                <a:latin typeface="+mj-lt"/>
              </a:rPr>
              <a:t>CXB </a:t>
            </a:r>
            <a:r>
              <a:rPr lang="it-IT" dirty="0" err="1">
                <a:latin typeface="+mj-lt"/>
              </a:rPr>
              <a:t>also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scattered</a:t>
            </a:r>
            <a:r>
              <a:rPr lang="it-IT" dirty="0">
                <a:latin typeface="+mj-lt"/>
              </a:rPr>
              <a:t>: </a:t>
            </a:r>
            <a:endParaRPr lang="it-IT" dirty="0" smtClean="0">
              <a:latin typeface="+mj-lt"/>
            </a:endParaRPr>
          </a:p>
          <a:p>
            <a:pPr lvl="1">
              <a:lnSpc>
                <a:spcPct val="80000"/>
              </a:lnSpc>
            </a:pPr>
            <a:r>
              <a:rPr lang="it-IT" dirty="0">
                <a:latin typeface="+mj-lt"/>
              </a:rPr>
              <a:t>C</a:t>
            </a:r>
            <a:r>
              <a:rPr lang="it-IT" dirty="0" smtClean="0">
                <a:latin typeface="+mj-lt"/>
              </a:rPr>
              <a:t>lear </a:t>
            </a:r>
            <a:r>
              <a:rPr lang="it-IT" dirty="0" err="1">
                <a:latin typeface="+mj-lt"/>
              </a:rPr>
              <a:t>signature</a:t>
            </a:r>
            <a:r>
              <a:rPr lang="it-IT" dirty="0">
                <a:latin typeface="+mj-lt"/>
              </a:rPr>
              <a:t> in the </a:t>
            </a:r>
            <a:r>
              <a:rPr lang="it-IT" dirty="0" err="1">
                <a:latin typeface="+mj-lt"/>
              </a:rPr>
              <a:t>power</a:t>
            </a:r>
            <a:r>
              <a:rPr lang="it-IT" dirty="0">
                <a:latin typeface="+mj-lt"/>
              </a:rPr>
              <a:t>-law component </a:t>
            </a:r>
            <a:r>
              <a:rPr lang="it-IT" dirty="0" err="1">
                <a:latin typeface="+mj-lt"/>
              </a:rPr>
              <a:t>seen</a:t>
            </a:r>
            <a:r>
              <a:rPr lang="it-IT" dirty="0">
                <a:latin typeface="+mj-lt"/>
              </a:rPr>
              <a:t> in Dark </a:t>
            </a:r>
            <a:r>
              <a:rPr lang="it-IT" dirty="0" smtClean="0">
                <a:latin typeface="+mj-lt"/>
              </a:rPr>
              <a:t>Earth. </a:t>
            </a:r>
            <a:r>
              <a:rPr lang="it-IT" dirty="0" err="1" smtClean="0">
                <a:latin typeface="+mj-lt"/>
              </a:rPr>
              <a:t>Reflection</a:t>
            </a:r>
            <a:r>
              <a:rPr lang="it-IT" dirty="0" smtClean="0">
                <a:latin typeface="+mj-lt"/>
              </a:rPr>
              <a:t> off aperture </a:t>
            </a:r>
            <a:r>
              <a:rPr lang="it-IT" dirty="0" err="1" smtClean="0">
                <a:latin typeface="+mj-lt"/>
              </a:rPr>
              <a:t>backside</a:t>
            </a:r>
            <a:r>
              <a:rPr lang="it-IT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C679332-57E3-1742-B4F6-24112A9F18E6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7469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Solar Background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BE8F557-E1F6-EE42-B69A-299F16E6CCAB}" type="datetime1">
              <a:rPr lang="en-US" smtClean="0"/>
              <a:t>5/12/14</a:t>
            </a:fld>
            <a:endParaRPr lang="en-US" dirty="0" smtClean="0"/>
          </a:p>
        </p:txBody>
      </p:sp>
      <p:grpSp>
        <p:nvGrpSpPr>
          <p:cNvPr id="6" name="Gruppo 10"/>
          <p:cNvGrpSpPr>
            <a:grpSpLocks/>
          </p:cNvGrpSpPr>
          <p:nvPr/>
        </p:nvGrpSpPr>
        <p:grpSpPr bwMode="auto">
          <a:xfrm>
            <a:off x="152400" y="1318766"/>
            <a:ext cx="8839200" cy="2254250"/>
            <a:chOff x="76200" y="3536950"/>
            <a:chExt cx="8839200" cy="2254250"/>
          </a:xfrm>
        </p:grpSpPr>
        <p:pic>
          <p:nvPicPr>
            <p:cNvPr id="7" name="Picture 6" descr="C:\Users\Fabio\Documents\Slide Shows\nustar_bkg\images\cosmos03_sunshine_nosunshin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536950"/>
              <a:ext cx="2895600" cy="225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C:\Users\Fabio\Documents\Slide Shows\nustar_bkg\images\cosmos11_sunshine_nosunshin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563938"/>
              <a:ext cx="2860675" cy="222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C:\Users\Fabio\Documents\Slide Shows\nustar_bkg\images\cosmos19_sunshine_nosunshin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563938"/>
              <a:ext cx="2860675" cy="2227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uppo 14"/>
          <p:cNvGrpSpPr>
            <a:grpSpLocks/>
          </p:cNvGrpSpPr>
          <p:nvPr/>
        </p:nvGrpSpPr>
        <p:grpSpPr bwMode="auto">
          <a:xfrm>
            <a:off x="0" y="3879304"/>
            <a:ext cx="9144000" cy="2286000"/>
            <a:chOff x="0" y="3200400"/>
            <a:chExt cx="9144000" cy="2286000"/>
          </a:xfrm>
        </p:grpSpPr>
        <p:pic>
          <p:nvPicPr>
            <p:cNvPr id="11" name="Picture 2" descr="C:\Users\Fabio\Documents\Slide Shows\nustar_bkg\images\20121229_xray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400"/>
              <a:ext cx="3048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C:\Users\Fabio\Documents\Slide Shows\nustar_bkg\images\20130105_xray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200400"/>
              <a:ext cx="3048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C:\Users\Fabio\Documents\Slide Shows\nustar_bkg\images\20130110_xray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200400"/>
              <a:ext cx="3048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39552" y="2564904"/>
            <a:ext cx="1653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Sunshine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No Sunshine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1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CALDB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ARF revisions.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2013-08-14</a:t>
            </a:r>
            <a:r>
              <a:rPr lang="en-US" dirty="0" smtClean="0"/>
              <a:t>) CALDB version 20130509</a:t>
            </a:r>
          </a:p>
          <a:p>
            <a:pPr lvl="2"/>
            <a:r>
              <a:rPr lang="en-US" dirty="0" smtClean="0"/>
              <a:t>Crab calibration round 1 which changed the vignetting files to </a:t>
            </a:r>
            <a:r>
              <a:rPr lang="en-US" dirty="0" smtClean="0">
                <a:solidFill>
                  <a:srgbClr val="FF0000"/>
                </a:solidFill>
              </a:rPr>
              <a:t>v005</a:t>
            </a:r>
          </a:p>
          <a:p>
            <a:pPr lvl="1"/>
            <a:r>
              <a:rPr lang="en-US" dirty="0" smtClean="0"/>
              <a:t>(2013</a:t>
            </a:r>
            <a:r>
              <a:rPr lang="en-US" dirty="0"/>
              <a:t>-11-</a:t>
            </a:r>
            <a:r>
              <a:rPr lang="en-US" dirty="0" smtClean="0"/>
              <a:t>25)</a:t>
            </a:r>
            <a:r>
              <a:rPr lang="en-US" dirty="0"/>
              <a:t> </a:t>
            </a:r>
            <a:r>
              <a:rPr lang="en-US" dirty="0" smtClean="0"/>
              <a:t>CALDB version 20131007</a:t>
            </a:r>
          </a:p>
          <a:p>
            <a:pPr lvl="2"/>
            <a:r>
              <a:rPr lang="en-US" dirty="0" smtClean="0"/>
              <a:t>Absolute normalization adjustment (+15% area, -15% flux) which changed the on-axis files to </a:t>
            </a:r>
            <a:r>
              <a:rPr lang="en-US" dirty="0" smtClean="0">
                <a:solidFill>
                  <a:srgbClr val="FF0000"/>
                </a:solidFill>
              </a:rPr>
              <a:t>v006</a:t>
            </a:r>
            <a:endParaRPr lang="en-US" dirty="0" smtClean="0">
              <a:solidFill>
                <a:srgbClr val="000000"/>
              </a:solidFill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Energy dependent PSF</a:t>
            </a:r>
          </a:p>
          <a:p>
            <a:pPr lvl="1"/>
            <a:r>
              <a:rPr lang="en-US" dirty="0"/>
              <a:t>(2014-01-17) CALDB version </a:t>
            </a:r>
            <a:r>
              <a:rPr lang="en-US" dirty="0" smtClean="0"/>
              <a:t>20131223</a:t>
            </a:r>
          </a:p>
          <a:p>
            <a:pPr lvl="2"/>
            <a:r>
              <a:rPr lang="en-US" dirty="0" smtClean="0"/>
              <a:t>Crab high energy calibration round 2 which changed the vignetting files to </a:t>
            </a:r>
            <a:r>
              <a:rPr lang="en-US" dirty="0" smtClean="0">
                <a:solidFill>
                  <a:srgbClr val="FF0000"/>
                </a:solidFill>
              </a:rPr>
              <a:t>v006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D0E230-F1D4-1F4A-8E9B-DC0A66700DFD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1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pic>
        <p:nvPicPr>
          <p:cNvPr id="5" name="Content Placeholder 4" descr="Screen Shot 2013-03-18 at 8.13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83" r="-7483"/>
          <a:stretch>
            <a:fillRect/>
          </a:stretch>
        </p:blipFill>
        <p:spPr>
          <a:xfrm>
            <a:off x="-556940" y="1340768"/>
            <a:ext cx="83693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9E38D1-FD14-824C-B76C-2ADCA1EAECB2}" type="datetime1">
              <a:rPr lang="en-US" smtClean="0"/>
              <a:t>5/12/14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43808" y="32849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53294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Detector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381151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Detector 2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407707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Detector 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492896"/>
            <a:ext cx="163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Escape lines</a:t>
            </a:r>
          </a:p>
          <a:p>
            <a:r>
              <a:rPr lang="en-US" dirty="0" smtClean="0"/>
              <a:t>Cd &amp; </a:t>
            </a:r>
            <a:r>
              <a:rPr lang="en-US" dirty="0" err="1" smtClean="0"/>
              <a:t>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347864" y="2060848"/>
            <a:ext cx="14401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 descr="Screenshot 2014-03-20 15.2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6792"/>
            <a:ext cx="2355432" cy="1772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2240" y="364502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err="1" smtClean="0"/>
              <a:t>CdZnTe</a:t>
            </a: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Operated @15 c</a:t>
            </a:r>
            <a:r>
              <a:rPr lang="en-US" sz="1800" baseline="30000" dirty="0" smtClean="0"/>
              <a:t>o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Photon counting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2.5ms dead time</a:t>
            </a:r>
          </a:p>
        </p:txBody>
      </p:sp>
    </p:spTree>
    <p:extLst>
      <p:ext uri="{BB962C8B-B14F-4D97-AF65-F5344CB8AC3E}">
        <p14:creationId xmlns:p14="http://schemas.microsoft.com/office/powerpoint/2010/main" val="131976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calibration:</a:t>
            </a:r>
            <a:br>
              <a:rPr lang="en-US" dirty="0" smtClean="0"/>
            </a:br>
            <a:r>
              <a:rPr lang="en-US" dirty="0" smtClean="0"/>
              <a:t>On-board Eu-155 source</a:t>
            </a:r>
            <a:endParaRPr lang="en-US" dirty="0"/>
          </a:p>
        </p:txBody>
      </p:sp>
      <p:pic>
        <p:nvPicPr>
          <p:cNvPr id="5" name="Content Placeholder 4" descr="summary_fpm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009" r="-36009"/>
          <a:stretch>
            <a:fillRect/>
          </a:stretch>
        </p:blipFill>
        <p:spPr>
          <a:xfrm>
            <a:off x="-1332656" y="1484784"/>
            <a:ext cx="8369300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C93A26-568E-3C41-8017-49C546DD53C8}" type="datetime1">
              <a:rPr lang="en-US" smtClean="0"/>
              <a:t>5/12/14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80112" y="155679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Gain calibration:</a:t>
            </a:r>
          </a:p>
          <a:p>
            <a:endParaRPr lang="en-US" dirty="0"/>
          </a:p>
          <a:p>
            <a:r>
              <a:rPr lang="en-US" dirty="0" err="1" smtClean="0"/>
              <a:t>Cas</a:t>
            </a:r>
            <a:r>
              <a:rPr lang="en-US" dirty="0" smtClean="0"/>
              <a:t>-A</a:t>
            </a:r>
          </a:p>
          <a:p>
            <a:r>
              <a:rPr lang="en-US" dirty="0" err="1" smtClean="0"/>
              <a:t>Tycho</a:t>
            </a:r>
            <a:endParaRPr lang="en-US" dirty="0" smtClean="0"/>
          </a:p>
          <a:p>
            <a:r>
              <a:rPr lang="en-US" dirty="0" smtClean="0"/>
              <a:t>Galactic center iron line</a:t>
            </a:r>
          </a:p>
          <a:p>
            <a:r>
              <a:rPr lang="en-US" dirty="0" smtClean="0"/>
              <a:t>Internal </a:t>
            </a:r>
            <a:r>
              <a:rPr lang="en-US" dirty="0" err="1" smtClean="0"/>
              <a:t>bkg</a:t>
            </a:r>
            <a:r>
              <a:rPr lang="en-US" dirty="0" smtClean="0"/>
              <a:t>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2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residuals - physics based response</a:t>
            </a:r>
            <a:endParaRPr lang="en-US" dirty="0"/>
          </a:p>
        </p:txBody>
      </p:sp>
      <p:pic>
        <p:nvPicPr>
          <p:cNvPr id="6" name="Content Placeholder 5" descr="beforecrab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" r="348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5CD775C-8831-124F-9D2D-651DA55D343B}" type="datetime1">
              <a:rPr lang="en-US" smtClean="0"/>
              <a:t>5/12/14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21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effective area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on-axis effective area</a:t>
            </a:r>
          </a:p>
          <a:p>
            <a:pPr lvl="1"/>
            <a:r>
              <a:rPr lang="en-US" sz="1800" dirty="0" smtClean="0"/>
              <a:t>Physics based ray-trace</a:t>
            </a:r>
          </a:p>
          <a:p>
            <a:r>
              <a:rPr lang="en-US" sz="2000" dirty="0" smtClean="0"/>
              <a:t>V = </a:t>
            </a:r>
            <a:r>
              <a:rPr lang="en-US" sz="2000" dirty="0" err="1" smtClean="0"/>
              <a:t>vignetting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1800" dirty="0" smtClean="0"/>
              <a:t>Physics based ray-trace</a:t>
            </a:r>
          </a:p>
          <a:p>
            <a:r>
              <a:rPr lang="en-US" sz="2000" dirty="0" smtClean="0"/>
              <a:t>GR = Ghost Ray component </a:t>
            </a:r>
          </a:p>
          <a:p>
            <a:pPr lvl="1"/>
            <a:r>
              <a:rPr lang="en-US" sz="1800" dirty="0" smtClean="0"/>
              <a:t>Function of extraction region size, off-axis angle and azimuthal source position</a:t>
            </a:r>
          </a:p>
          <a:p>
            <a:r>
              <a:rPr lang="en-US" sz="2000" dirty="0" smtClean="0"/>
              <a:t>AS = Aperture Stop</a:t>
            </a:r>
          </a:p>
          <a:p>
            <a:pPr lvl="1"/>
            <a:r>
              <a:rPr lang="en-US" sz="1800" dirty="0" smtClean="0"/>
              <a:t>Function of off-axis angle and azimuthal source position</a:t>
            </a:r>
          </a:p>
          <a:p>
            <a:r>
              <a:rPr lang="en-US" sz="2000" dirty="0" err="1" smtClean="0"/>
              <a:t>Detabs</a:t>
            </a:r>
            <a:r>
              <a:rPr lang="en-US" sz="2000" dirty="0" smtClean="0"/>
              <a:t> = low energy </a:t>
            </a:r>
            <a:r>
              <a:rPr lang="en-US" sz="2000" dirty="0" err="1" smtClean="0"/>
              <a:t>Pt</a:t>
            </a:r>
            <a:r>
              <a:rPr lang="en-US" sz="2000" dirty="0" smtClean="0"/>
              <a:t>, CZT dead-layer absorbent</a:t>
            </a:r>
          </a:p>
          <a:p>
            <a:r>
              <a:rPr lang="en-US" sz="2000" dirty="0" smtClean="0"/>
              <a:t>C = correction function 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292671-6829-8543-9A24-59149A4F1B71}" type="datetime1">
              <a:rPr lang="en-US" smtClean="0"/>
              <a:t>5/12/14</a:t>
            </a:fld>
            <a:endParaRPr lang="en-US" dirty="0" smtClean="0"/>
          </a:p>
        </p:txBody>
      </p:sp>
      <p:pic>
        <p:nvPicPr>
          <p:cNvPr id="6" name="Picture 5" descr="Screen Shot 2014-05-11 at 6.4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73216"/>
            <a:ext cx="5245100" cy="838200"/>
          </a:xfrm>
          <a:prstGeom prst="rect">
            <a:avLst/>
          </a:prstGeom>
        </p:spPr>
      </p:pic>
      <p:pic>
        <p:nvPicPr>
          <p:cNvPr id="7" name="Picture 6" descr="Screen Shot 2014-05-11 at 6.40.0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46932" r="37496" b="1"/>
          <a:stretch/>
        </p:blipFill>
        <p:spPr>
          <a:xfrm>
            <a:off x="6012160" y="5445224"/>
            <a:ext cx="1874763" cy="4448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051720" y="5805264"/>
            <a:ext cx="20882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0" name="Picture 9" descr="GR_spectrum_AZ220BW_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77" y="548680"/>
            <a:ext cx="3582979" cy="276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NuSTAR</a:t>
            </a:r>
            <a:r>
              <a:rPr lang="en-US" dirty="0" smtClean="0"/>
              <a:t> effective area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on-axis effective area</a:t>
            </a:r>
          </a:p>
          <a:p>
            <a:pPr lvl="1"/>
            <a:r>
              <a:rPr lang="en-US" sz="1800" dirty="0" smtClean="0"/>
              <a:t>Physics based ray-trace</a:t>
            </a:r>
          </a:p>
          <a:p>
            <a:r>
              <a:rPr lang="en-US" sz="2000" dirty="0" smtClean="0"/>
              <a:t>V = </a:t>
            </a:r>
            <a:r>
              <a:rPr lang="en-US" sz="2000" dirty="0" err="1" smtClean="0"/>
              <a:t>vignetting</a:t>
            </a:r>
            <a:r>
              <a:rPr lang="en-US" sz="2000" dirty="0" smtClean="0"/>
              <a:t> function</a:t>
            </a:r>
          </a:p>
          <a:p>
            <a:pPr lvl="1"/>
            <a:r>
              <a:rPr lang="en-US" sz="1800" dirty="0" smtClean="0"/>
              <a:t>Physics based ray-trace</a:t>
            </a:r>
          </a:p>
          <a:p>
            <a:r>
              <a:rPr lang="en-US" sz="2000" dirty="0" smtClean="0"/>
              <a:t>GR = Ghost Ray component </a:t>
            </a:r>
          </a:p>
          <a:p>
            <a:pPr lvl="1"/>
            <a:r>
              <a:rPr lang="en-US" sz="1800" dirty="0" smtClean="0"/>
              <a:t>Function of extraction region size, off-axis angle and azimuthal source position</a:t>
            </a:r>
          </a:p>
          <a:p>
            <a:r>
              <a:rPr lang="en-US" sz="2000" dirty="0" smtClean="0"/>
              <a:t>AS = Aperture Stop</a:t>
            </a:r>
          </a:p>
          <a:p>
            <a:pPr lvl="1"/>
            <a:r>
              <a:rPr lang="en-US" sz="1800" dirty="0" smtClean="0"/>
              <a:t>Function of off-axis angle and azimuthal source position</a:t>
            </a:r>
          </a:p>
          <a:p>
            <a:r>
              <a:rPr lang="en-US" sz="2000" dirty="0" err="1" smtClean="0"/>
              <a:t>Detabs</a:t>
            </a:r>
            <a:r>
              <a:rPr lang="en-US" sz="2000" dirty="0" smtClean="0"/>
              <a:t> = low energy </a:t>
            </a:r>
            <a:r>
              <a:rPr lang="en-US" sz="2000" dirty="0" err="1" smtClean="0"/>
              <a:t>Pt</a:t>
            </a:r>
            <a:r>
              <a:rPr lang="en-US" sz="2000" dirty="0" smtClean="0"/>
              <a:t>, CZT dead-layer absorbent</a:t>
            </a:r>
          </a:p>
          <a:p>
            <a:r>
              <a:rPr lang="en-US" sz="2000" dirty="0" smtClean="0"/>
              <a:t>C = correction function 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292671-6829-8543-9A24-59149A4F1B71}" type="datetime1">
              <a:rPr lang="en-US" smtClean="0"/>
              <a:t>5/12/14</a:t>
            </a:fld>
            <a:endParaRPr lang="en-US" dirty="0" smtClean="0"/>
          </a:p>
        </p:txBody>
      </p:sp>
      <p:pic>
        <p:nvPicPr>
          <p:cNvPr id="6" name="Picture 5" descr="Screen Shot 2014-05-11 at 6.4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73216"/>
            <a:ext cx="5245100" cy="838200"/>
          </a:xfrm>
          <a:prstGeom prst="rect">
            <a:avLst/>
          </a:prstGeom>
        </p:spPr>
      </p:pic>
      <p:pic>
        <p:nvPicPr>
          <p:cNvPr id="7" name="Picture 6" descr="Screen Shot 2014-05-11 at 6.40.0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46932" r="37496" b="1"/>
          <a:stretch/>
        </p:blipFill>
        <p:spPr>
          <a:xfrm>
            <a:off x="6012160" y="5445224"/>
            <a:ext cx="1874763" cy="4448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051720" y="5805264"/>
            <a:ext cx="2088232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aperture_spectrum_AZ220B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3384376" cy="26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 calibration</a:t>
            </a:r>
            <a:endParaRPr lang="en-US" dirty="0"/>
          </a:p>
        </p:txBody>
      </p:sp>
      <p:pic>
        <p:nvPicPr>
          <p:cNvPr id="6" name="Content Placeholder 5" descr="Screen Shot 2014-01-23 at 3.48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145" r="-90145"/>
          <a:stretch>
            <a:fillRect/>
          </a:stretch>
        </p:blipFill>
        <p:spPr>
          <a:xfrm>
            <a:off x="-2340768" y="1340768"/>
            <a:ext cx="8369300" cy="4876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DB81446-76F8-E545-B7DA-ECEE22C09C39}" type="datetime1">
              <a:rPr lang="en-US" smtClean="0"/>
              <a:t>5/12/14</a:t>
            </a:fld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0" y="155679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Assumption:</a:t>
            </a:r>
          </a:p>
          <a:p>
            <a:endParaRPr lang="en-US" sz="1600" dirty="0"/>
          </a:p>
          <a:p>
            <a:r>
              <a:rPr lang="en-US" sz="1600" dirty="0" err="1" smtClean="0"/>
              <a:t>Γ</a:t>
            </a:r>
            <a:r>
              <a:rPr lang="en-US" sz="1600" dirty="0" smtClean="0"/>
              <a:t> = 2.1</a:t>
            </a:r>
          </a:p>
          <a:p>
            <a:r>
              <a:rPr lang="en-US" sz="1600" dirty="0" smtClean="0"/>
              <a:t>N = 10</a:t>
            </a:r>
          </a:p>
          <a:p>
            <a:r>
              <a:rPr lang="en-US" sz="1600" dirty="0" smtClean="0"/>
              <a:t>N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= 2.22e21 cm</a:t>
            </a:r>
            <a:r>
              <a:rPr lang="en-US" sz="1600" baseline="30000" dirty="0" smtClean="0"/>
              <a:t>-2</a:t>
            </a:r>
          </a:p>
          <a:p>
            <a:r>
              <a:rPr lang="en-US" sz="1600" baseline="30000" dirty="0" smtClean="0"/>
              <a:t> </a:t>
            </a:r>
            <a:r>
              <a:rPr lang="en-US" sz="1600" dirty="0" smtClean="0"/>
              <a:t>(determined from 3c273)</a:t>
            </a:r>
            <a:endParaRPr lang="en-US" sz="1600" baseline="30000" dirty="0" smtClean="0"/>
          </a:p>
        </p:txBody>
      </p:sp>
      <p:pic>
        <p:nvPicPr>
          <p:cNvPr id="7" name="Picture 6" descr="Screen Shot 2013-03-14 at 11.30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2941035" cy="29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ig_corr_offax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29" r="-86029"/>
          <a:stretch>
            <a:fillRect/>
          </a:stretch>
        </p:blipFill>
        <p:spPr>
          <a:xfrm>
            <a:off x="2987824" y="1412776"/>
            <a:ext cx="8369300" cy="4876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637C7BA-9B31-B348-B458-5C28AFA5456C}" type="datetime1">
              <a:rPr lang="en-US" smtClean="0"/>
              <a:t>5/12/14</a:t>
            </a:fld>
            <a:endParaRPr lang="en-US" dirty="0" smtClean="0"/>
          </a:p>
        </p:txBody>
      </p:sp>
      <p:pic>
        <p:nvPicPr>
          <p:cNvPr id="7" name="Picture 6" descr="fig_corr_energ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0" y="1368152"/>
            <a:ext cx="5104664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2950"/>
      </p:ext>
    </p:extLst>
  </p:cSld>
  <p:clrMapOvr>
    <a:masterClrMapping/>
  </p:clrMapOvr>
</p:sld>
</file>

<file path=ppt/theme/theme1.xml><?xml version="1.0" encoding="utf-8"?>
<a:theme xmlns:a="http://schemas.openxmlformats.org/drawingml/2006/main" name="NuSTARkkmv2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NuSTARkkmv2.potx</Template>
  <TotalTime>5217</TotalTime>
  <Words>749</Words>
  <Application>Microsoft Macintosh PowerPoint</Application>
  <PresentationFormat>On-screen Show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NuSTARkkmv2</vt:lpstr>
      <vt:lpstr>NuSTAR Calibration Status</vt:lpstr>
      <vt:lpstr>PowerPoint Presentation</vt:lpstr>
      <vt:lpstr>Detectors</vt:lpstr>
      <vt:lpstr>Gain calibration: On-board Eu-155 source</vt:lpstr>
      <vt:lpstr>Crab residuals - physics based response</vt:lpstr>
      <vt:lpstr>NuSTAR effective area components</vt:lpstr>
      <vt:lpstr>NuSTAR effective area components</vt:lpstr>
      <vt:lpstr>Crab calibration</vt:lpstr>
      <vt:lpstr>PowerPoint Presentation</vt:lpstr>
      <vt:lpstr>Crab before</vt:lpstr>
      <vt:lpstr>Crab after</vt:lpstr>
      <vt:lpstr>Effective Area and Vignetting</vt:lpstr>
      <vt:lpstr>Crab parameters v. Off-axis angle</vt:lpstr>
      <vt:lpstr>Effective Area  calibration Summary</vt:lpstr>
      <vt:lpstr>Cross-calibration with 3c273 &amp; PKS2155</vt:lpstr>
      <vt:lpstr>Confidence contours</vt:lpstr>
      <vt:lpstr>PSF – empirical model</vt:lpstr>
      <vt:lpstr>PSF: Energy dependency</vt:lpstr>
      <vt:lpstr>HPDs</vt:lpstr>
      <vt:lpstr>Summary Calibration status</vt:lpstr>
      <vt:lpstr>Back up slides</vt:lpstr>
      <vt:lpstr>Background</vt:lpstr>
      <vt:lpstr>Variable background</vt:lpstr>
      <vt:lpstr>Variable Solar Background</vt:lpstr>
      <vt:lpstr>CALDB 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Willis</dc:creator>
  <cp:lastModifiedBy>Kristin  Kruse Madsen</cp:lastModifiedBy>
  <cp:revision>159</cp:revision>
  <cp:lastPrinted>2008-07-17T23:55:02Z</cp:lastPrinted>
  <dcterms:created xsi:type="dcterms:W3CDTF">2008-06-02T21:56:49Z</dcterms:created>
  <dcterms:modified xsi:type="dcterms:W3CDTF">2014-05-12T15:57:44Z</dcterms:modified>
</cp:coreProperties>
</file>