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x" ContentType="application/vnd.openxmlformats-officedocument.wordprocessingml.documen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30" r:id="rId2"/>
  </p:sldMasterIdLst>
  <p:notesMasterIdLst>
    <p:notesMasterId r:id="rId31"/>
  </p:notesMasterIdLst>
  <p:handoutMasterIdLst>
    <p:handoutMasterId r:id="rId32"/>
  </p:handoutMasterIdLst>
  <p:sldIdLst>
    <p:sldId id="256" r:id="rId3"/>
    <p:sldId id="257" r:id="rId4"/>
    <p:sldId id="336" r:id="rId5"/>
    <p:sldId id="331" r:id="rId6"/>
    <p:sldId id="302" r:id="rId7"/>
    <p:sldId id="340" r:id="rId8"/>
    <p:sldId id="345" r:id="rId9"/>
    <p:sldId id="292" r:id="rId10"/>
    <p:sldId id="293" r:id="rId11"/>
    <p:sldId id="294" r:id="rId12"/>
    <p:sldId id="299" r:id="rId13"/>
    <p:sldId id="355" r:id="rId14"/>
    <p:sldId id="259" r:id="rId15"/>
    <p:sldId id="356" r:id="rId16"/>
    <p:sldId id="357" r:id="rId17"/>
    <p:sldId id="358" r:id="rId18"/>
    <p:sldId id="365" r:id="rId19"/>
    <p:sldId id="370" r:id="rId20"/>
    <p:sldId id="371" r:id="rId21"/>
    <p:sldId id="373" r:id="rId22"/>
    <p:sldId id="362" r:id="rId23"/>
    <p:sldId id="363" r:id="rId24"/>
    <p:sldId id="364" r:id="rId25"/>
    <p:sldId id="367" r:id="rId26"/>
    <p:sldId id="366" r:id="rId27"/>
    <p:sldId id="369" r:id="rId28"/>
    <p:sldId id="368" r:id="rId29"/>
    <p:sldId id="26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17" autoAdjust="0"/>
  </p:normalViewPr>
  <p:slideViewPr>
    <p:cSldViewPr>
      <p:cViewPr varScale="1">
        <p:scale>
          <a:sx n="69" d="100"/>
          <a:sy n="69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85D3-E7F0-064F-B584-3F18653B4AA3}" type="datetimeFigureOut">
              <a:rPr lang="en-US" smtClean="0"/>
              <a:t>13/05/14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E44B2-9939-A648-B9A2-FFAFEE46A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0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7E6DD-5B82-413D-99B1-DB6AC9A1DEAA}" type="datetimeFigureOut">
              <a:rPr lang="en-US" smtClean="0"/>
              <a:t>13/05/14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52E83-A48E-4B14-B40D-D686B825C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26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8EDD7-1518-3E49-B294-E07154B53607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80711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60C9-FE7A-B24F-B074-D0280DB0CCD2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65776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F2787-78C1-F340-9501-4FEE0E2592F8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36413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7AEA7-CDAB-164E-82DD-E7404B1BD5E5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57046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FA3F-2F63-BB4D-8F2B-0E7B522118AB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48112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960F-D1C2-4542-9539-14707839EAB5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1342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CF25F-864E-9E4C-959C-DCEA7F8A840C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7014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CDFB3-9C17-D248-B25F-173B720D2D32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2173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3843" y="1296440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75449" y="1401181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34764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3843" y="1296440"/>
              <a:ext cx="88935" cy="7994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75449" y="1401181"/>
              <a:ext cx="125669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34764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3843" y="1296441"/>
              <a:ext cx="88934" cy="79944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75448" y="1401180"/>
              <a:ext cx="125667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3476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1862-6A12-7D49-9AA5-03B6F974C3B2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041725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E77A-42E8-7F4A-BC24-775D79F7F2E7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868672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F500-BC0E-254A-9F12-8EB7C93722E1}" type="slidenum">
              <a:rPr lang="en-US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7812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C59725-A8BC-43CF-9662-BF947667416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tx2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6ECFF"/>
                </a:solidFill>
                <a:latin typeface="Arial" charset="0"/>
                <a:ea typeface="ＭＳ Ｐゴシック" charset="0"/>
              </a:rPr>
              <a:t>13-May-14</a:t>
            </a:r>
            <a:endParaRPr lang="en-US">
              <a:solidFill>
                <a:srgbClr val="D6EC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46160C-3B24-FC42-A699-41DD716DA337}" type="slidenum">
              <a:rPr lang="en-US">
                <a:solidFill>
                  <a:srgbClr val="D6ECFF"/>
                </a:solidFill>
                <a:latin typeface="Arial" charset="0"/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D6EC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00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0"/>
        <a:buChar char=""/>
        <a:defRPr sz="3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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0"/>
        <a:buChar char="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0"/>
        <a:buChar char="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ntandon@iucaa.ernet.in" TargetMode="External"/><Relationship Id="rId4" Type="http://schemas.openxmlformats.org/officeDocument/2006/relationships/hyperlink" Target="mailto:jsyadav@tifr.res.in" TargetMode="External"/><Relationship Id="rId5" Type="http://schemas.openxmlformats.org/officeDocument/2006/relationships/hyperlink" Target="mailto:singh@tifr.res.in" TargetMode="External"/><Relationship Id="rId6" Type="http://schemas.openxmlformats.org/officeDocument/2006/relationships/hyperlink" Target="mailto:arrao@tifr.res.in" TargetMode="External"/><Relationship Id="rId7" Type="http://schemas.openxmlformats.org/officeDocument/2006/relationships/hyperlink" Target="mailto:amadevi@isac.gov.i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eetha@isro.gov.in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microsoft.com/office/2007/relationships/media" Target="file:///C:\Documents%20and%20Settings\ravindran%20thermal\Desktop\btr2\pdr%20fig\orbit%20draw.avi" TargetMode="External"/><Relationship Id="rId2" Type="http://schemas.openxmlformats.org/officeDocument/2006/relationships/video" Target="file:///C:\Documents%20and%20Settings\ravindran%20thermal\Desktop\btr2\pdr%20fig\orbit%20draw.avi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008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 Status of the </a:t>
            </a:r>
            <a:r>
              <a:rPr lang="en-US" sz="5400" dirty="0" err="1" smtClean="0"/>
              <a:t>Astrosat</a:t>
            </a:r>
            <a:r>
              <a:rPr lang="en-US" sz="5400" dirty="0" smtClean="0"/>
              <a:t> mission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72808" cy="2351112"/>
          </a:xfrm>
        </p:spPr>
        <p:txBody>
          <a:bodyPr/>
          <a:lstStyle/>
          <a:p>
            <a:r>
              <a:rPr lang="en-US" dirty="0" smtClean="0"/>
              <a:t>A R </a:t>
            </a:r>
            <a:r>
              <a:rPr lang="en-US" dirty="0" err="1" smtClean="0"/>
              <a:t>Rao</a:t>
            </a:r>
            <a:endParaRPr lang="en-US" dirty="0" smtClean="0"/>
          </a:p>
          <a:p>
            <a:r>
              <a:rPr lang="en-US" dirty="0" smtClean="0"/>
              <a:t>Tata Institute of Fundamental Research, India</a:t>
            </a:r>
          </a:p>
        </p:txBody>
      </p:sp>
    </p:spTree>
    <p:extLst>
      <p:ext uri="{BB962C8B-B14F-4D97-AF65-F5344CB8AC3E}">
        <p14:creationId xmlns:p14="http://schemas.microsoft.com/office/powerpoint/2010/main" val="267933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287" name="Group 3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4070506"/>
              </p:ext>
            </p:extLst>
          </p:nvPr>
        </p:nvGraphicFramePr>
        <p:xfrm>
          <a:off x="1043607" y="57643"/>
          <a:ext cx="7861176" cy="4955533"/>
        </p:xfrm>
        <a:graphic>
          <a:graphicData uri="http://schemas.openxmlformats.org/drawingml/2006/table">
            <a:tbl>
              <a:tblPr/>
              <a:tblGrid>
                <a:gridCol w="2655764"/>
                <a:gridCol w="5205412"/>
              </a:tblGrid>
              <a:tr h="338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Area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1024  cm </a:t>
                      </a:r>
                      <a:r>
                        <a:rPr kumimoji="0" lang="en-GB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Pixels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16384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Pixel size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2.4 mm X 2.4 mm (5 mm thick)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Read-out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ASIC based  (128 chips of 128 channels)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Imaging method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Coded Aperture Mask (CAM)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Field of View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>
                          <a:tab pos="1438275" algn="l"/>
                        </a:tabLst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17 X 17 deg</a:t>
                      </a:r>
                      <a:r>
                        <a:rPr kumimoji="0" lang="en-GB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   </a:t>
                      </a: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(uncollimated)</a:t>
                      </a:r>
                      <a:endParaRPr kumimoji="0" lang="en-GB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>
                          <a:tab pos="1438275" algn="l"/>
                        </a:tabLst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 X 6 (10 – 100 keV) – CAM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Angular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 arcmin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 resolution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5% </a:t>
                      </a: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@ 100 </a:t>
                      </a:r>
                      <a:r>
                        <a:rPr kumimoji="0" lang="en-GB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keV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 range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 – 100 keV  - Up to 1 MeV (Photometric)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Sensitivity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FF33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0.5 </a:t>
                      </a:r>
                      <a:r>
                        <a:rPr kumimoji="0" lang="en-GB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mCrab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(5 sigma; 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</a:t>
                      </a:r>
                      <a:r>
                        <a:rPr kumimoji="0" lang="en-GB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 </a:t>
                      </a:r>
                      <a:r>
                        <a:rPr kumimoji="0" lang="en-GB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45" y="5589241"/>
            <a:ext cx="911265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Calibrated; final testing going on (Satellite Integration in next 2 months)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9426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620689"/>
            <a:ext cx="889248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3 PSPC;  Area 60 cm</a:t>
            </a:r>
            <a:r>
              <a:rPr lang="en-US" sz="2800" b="1" baseline="30000" dirty="0" smtClean="0">
                <a:solidFill>
                  <a:srgbClr val="993300"/>
                </a:solidFill>
                <a:latin typeface="Times New Roman" pitchFamily="18" charset="0"/>
              </a:rPr>
              <a:t>2 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(5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itchFamily="18" charset="0"/>
              </a:rPr>
              <a:t>keV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); 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itchFamily="18" charset="0"/>
              </a:rPr>
              <a:t>Ang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 res. : 2.5</a:t>
            </a:r>
            <a:r>
              <a:rPr lang="en-US" sz="2800" b="1" baseline="30000" dirty="0" smtClean="0">
                <a:solidFill>
                  <a:srgbClr val="993300"/>
                </a:solidFill>
                <a:latin typeface="Times New Roman" pitchFamily="18" charset="0"/>
              </a:rPr>
              <a:t>o</a:t>
            </a: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  &amp; 12’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</a:rPr>
              <a:t>Energy Res 20%@ 6 </a:t>
            </a:r>
            <a:r>
              <a:rPr lang="en-US" sz="2800" b="1" dirty="0" err="1" smtClean="0">
                <a:solidFill>
                  <a:srgbClr val="993300"/>
                </a:solidFill>
                <a:latin typeface="Times New Roman" pitchFamily="18" charset="0"/>
              </a:rPr>
              <a:t>keV</a:t>
            </a:r>
            <a:endParaRPr lang="en-US" sz="2800" b="1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9933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993300"/>
              </a:solidFill>
              <a:latin typeface="Times New Roman" pitchFamily="18" charset="0"/>
            </a:endParaRPr>
          </a:p>
          <a:p>
            <a:endParaRPr lang="en-US" sz="2800" dirty="0" smtClean="0">
              <a:solidFill>
                <a:srgbClr val="993300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68152"/>
            <a:ext cx="6574751" cy="450912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" y="5661248"/>
            <a:ext cx="914399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Flight Models are being tested </a:t>
            </a:r>
          </a:p>
          <a:p>
            <a:r>
              <a:rPr lang="en-US" sz="3600" b="1" dirty="0" smtClean="0"/>
              <a:t>(Satellite Integration in next 2 months)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0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Scanning </a:t>
            </a:r>
            <a:r>
              <a:rPr lang="en-US" sz="3600" b="1" dirty="0"/>
              <a:t>Sky </a:t>
            </a:r>
            <a:r>
              <a:rPr lang="en-US" sz="3600" b="1" dirty="0" smtClean="0"/>
              <a:t> Monitor </a:t>
            </a:r>
            <a:r>
              <a:rPr lang="en-US" sz="3600" b="1" dirty="0"/>
              <a:t>(SSM)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AAC0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-5889"/>
            <a:ext cx="8640960" cy="573914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50581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S S </a:t>
            </a:r>
            <a:r>
              <a:rPr lang="en-US" dirty="0" err="1" smtClean="0"/>
              <a:t>Sarma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345" y="5589241"/>
            <a:ext cx="9112655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Payload integration, alignment &amp; testing: December 2014;           </a:t>
            </a:r>
            <a:r>
              <a:rPr lang="en-US" sz="3600" b="1" dirty="0" smtClean="0">
                <a:solidFill>
                  <a:schemeClr val="accent3"/>
                </a:solidFill>
              </a:rPr>
              <a:t>Launch:  mid-2015</a:t>
            </a:r>
          </a:p>
        </p:txBody>
      </p:sp>
    </p:spTree>
    <p:extLst>
      <p:ext uri="{BB962C8B-B14F-4D97-AF65-F5344CB8AC3E}">
        <p14:creationId xmlns:p14="http://schemas.microsoft.com/office/powerpoint/2010/main" val="2402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1016496" y="47670"/>
            <a:ext cx="8127504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          </a:t>
            </a:r>
          </a:p>
          <a:p>
            <a:pPr eaLnBrk="1" hangingPunct="1"/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Astrosat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</a:rPr>
              <a:t>: Special Features</a:t>
            </a:r>
          </a:p>
          <a:p>
            <a:pPr eaLnBrk="1" hangingPunct="1"/>
            <a:endParaRPr lang="en-US" sz="28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en-US" sz="1200" dirty="0">
              <a:solidFill>
                <a:srgbClr val="9900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Low Inclination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9933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Continuous time-tagged individual photon data </a:t>
            </a:r>
          </a:p>
          <a:p>
            <a:r>
              <a:rPr 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        (LAXPC &amp; CZTI)</a:t>
            </a:r>
          </a:p>
          <a:p>
            <a:r>
              <a:rPr 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        – a few tens of micro-second accuracy</a:t>
            </a:r>
          </a:p>
          <a:p>
            <a:endParaRPr lang="en-US" sz="2800" dirty="0">
              <a:solidFill>
                <a:srgbClr val="9933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Bright source observing capability of SXT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9933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Facility to change/ adjust observation time of  </a:t>
            </a:r>
          </a:p>
          <a:p>
            <a:r>
              <a:rPr lang="en-US" sz="2800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         SSM pointing.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993300"/>
              </a:solidFill>
              <a:latin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Hard X-ray (above ~ 80 </a:t>
            </a:r>
            <a:r>
              <a:rPr lang="en-US" sz="2800" dirty="0" err="1" smtClean="0">
                <a:solidFill>
                  <a:srgbClr val="993300"/>
                </a:solidFill>
                <a:latin typeface="Times New Roman" pitchFamily="18" charset="0"/>
              </a:rPr>
              <a:t>keV</a:t>
            </a:r>
            <a:r>
              <a:rPr lang="en-US" sz="2800" dirty="0" smtClean="0">
                <a:solidFill>
                  <a:srgbClr val="993300"/>
                </a:solidFill>
                <a:latin typeface="Times New Roman" pitchFamily="18" charset="0"/>
              </a:rPr>
              <a:t>) monitoring capability.</a:t>
            </a:r>
          </a:p>
          <a:p>
            <a:endParaRPr lang="en-US" sz="2800" dirty="0" smtClean="0">
              <a:solidFill>
                <a:srgbClr val="99330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76" y="-5312"/>
            <a:ext cx="3362766" cy="208324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8933688" cy="130100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Astrosat</a:t>
            </a:r>
            <a:r>
              <a:rPr lang="en-US" dirty="0" smtClean="0"/>
              <a:t> calibration:  ground &amp; onboard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544"/>
            <a:ext cx="9144000" cy="52901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3028030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G C </a:t>
            </a:r>
            <a:r>
              <a:rPr lang="en-US" dirty="0" err="1" smtClean="0"/>
              <a:t>Dewangan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4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" y="0"/>
            <a:ext cx="4692993" cy="463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27984" cy="436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60909"/>
            <a:ext cx="5138316" cy="39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2537173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K P Singh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3" y="1"/>
            <a:ext cx="34563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CCD: Optical illumination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44624"/>
            <a:ext cx="3456384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CCD: X-ray illumination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1720" y="2996952"/>
            <a:ext cx="223224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Mn</a:t>
            </a:r>
            <a:r>
              <a:rPr lang="en-US" sz="2400" dirty="0" smtClean="0">
                <a:solidFill>
                  <a:srgbClr val="FF0000"/>
                </a:solidFill>
              </a:rPr>
              <a:t> K</a:t>
            </a:r>
            <a:r>
              <a:rPr lang="en-US" sz="2400" baseline="-25000" dirty="0" smtClean="0">
                <a:solidFill>
                  <a:srgbClr val="FF0000"/>
                </a:solidFill>
              </a:rPr>
              <a:t>α</a:t>
            </a:r>
            <a:r>
              <a:rPr lang="en-US" sz="2400" dirty="0" smtClean="0">
                <a:solidFill>
                  <a:srgbClr val="FF0000"/>
                </a:solidFill>
              </a:rPr>
              <a:t>, K</a:t>
            </a:r>
            <a:r>
              <a:rPr lang="en-US" sz="2400" baseline="-25000" dirty="0" smtClean="0">
                <a:solidFill>
                  <a:srgbClr val="FF0000"/>
                </a:solidFill>
              </a:rPr>
              <a:t>β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145 </a:t>
            </a:r>
            <a:r>
              <a:rPr lang="en-US" sz="2400" dirty="0" err="1" smtClean="0">
                <a:solidFill>
                  <a:srgbClr val="FF0000"/>
                </a:solidFill>
              </a:rPr>
              <a:t>eV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resn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31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08" y="2924944"/>
            <a:ext cx="4508500" cy="2628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1412776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LAXPC   Calibration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52" y="4937956"/>
            <a:ext cx="5580112" cy="19556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340769"/>
            <a:ext cx="536408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Radio-active sources for</a:t>
            </a:r>
          </a:p>
          <a:p>
            <a:r>
              <a:rPr lang="en-US" sz="2800" b="1" dirty="0" smtClean="0"/>
              <a:t>Spectral Calibration.</a:t>
            </a:r>
            <a:endParaRPr lang="en-US" sz="2800" b="1" dirty="0"/>
          </a:p>
          <a:p>
            <a:r>
              <a:rPr lang="en-US" sz="2800" b="1" dirty="0" smtClean="0"/>
              <a:t>GEANT4 simulation for background estimation</a:t>
            </a:r>
            <a:endParaRPr lang="en-US" sz="2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-49905"/>
            <a:ext cx="3879387" cy="690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1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7498080" cy="1143000"/>
          </a:xfrm>
        </p:spPr>
        <p:txBody>
          <a:bodyPr lIns="82058" tIns="41029" rIns="82058" bIns="41029"/>
          <a:lstStyle/>
          <a:p>
            <a:r>
              <a:rPr lang="en-US" dirty="0" smtClean="0"/>
              <a:t>CZT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3384376" cy="5184576"/>
          </a:xfrm>
        </p:spPr>
        <p:txBody>
          <a:bodyPr lIns="82058" tIns="41029" rIns="82058" bIns="41029">
            <a:normAutofit/>
          </a:bodyPr>
          <a:lstStyle/>
          <a:p>
            <a:r>
              <a:rPr lang="en-US" dirty="0"/>
              <a:t>4</a:t>
            </a:r>
            <a:r>
              <a:rPr lang="en-US" dirty="0" smtClean="0"/>
              <a:t> Quadrants</a:t>
            </a:r>
          </a:p>
          <a:p>
            <a:r>
              <a:rPr lang="en-US" dirty="0" smtClean="0"/>
              <a:t>64 Detectors</a:t>
            </a:r>
          </a:p>
          <a:p>
            <a:r>
              <a:rPr lang="en-US" dirty="0" smtClean="0"/>
              <a:t>16,000 pixels</a:t>
            </a:r>
          </a:p>
          <a:p>
            <a:endParaRPr lang="en-US" dirty="0" smtClean="0"/>
          </a:p>
          <a:p>
            <a:r>
              <a:rPr lang="en-US" dirty="0" smtClean="0"/>
              <a:t>Multi-temperature, multi-sources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lIns="82058" tIns="41029" rIns="82058" bIns="41029"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82058" tIns="41029" rIns="82058" bIns="41029"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fld id="{E5DBF578-772E-7045-B452-6797E34755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8" descr="multi_spec.pdf"/>
          <p:cNvPicPr>
            <a:picLocks noChangeAspect="1"/>
          </p:cNvPicPr>
          <p:nvPr/>
        </p:nvPicPr>
        <p:blipFill>
          <a:blip r:embed="rId2"/>
          <a:srcRect t="-1710" b="-1710"/>
          <a:stretch>
            <a:fillRect/>
          </a:stretch>
        </p:blipFill>
        <p:spPr>
          <a:xfrm>
            <a:off x="3851920" y="-171400"/>
            <a:ext cx="5292080" cy="422931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F:\Amptek\Am3.gif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5000" detail="1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95936" y="3789041"/>
            <a:ext cx="5148064" cy="30689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8000"/>
                </a:schemeClr>
              </a:gs>
              <a:gs pos="100000">
                <a:srgbClr val="000000">
                  <a:alpha val="28000"/>
                </a:srgbClr>
              </a:gs>
            </a:gsLst>
            <a:lin ang="21360000" scaled="0"/>
            <a:tileRect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610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Physics based model and fraction of counts in tail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772816"/>
            <a:ext cx="5383355" cy="45243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Mu-Tau based method:</a:t>
            </a:r>
          </a:p>
          <a:p>
            <a:endParaRPr lang="en-US" sz="3600" dirty="0"/>
          </a:p>
          <a:p>
            <a:r>
              <a:rPr lang="en-US" sz="3600" dirty="0"/>
              <a:t> </a:t>
            </a:r>
            <a:r>
              <a:rPr lang="en-US" sz="3600" b="1" dirty="0"/>
              <a:t>Photo-peak </a:t>
            </a:r>
            <a:r>
              <a:rPr lang="en-US" sz="3600" b="1" dirty="0" smtClean="0"/>
              <a:t>Efficiency</a:t>
            </a:r>
          </a:p>
          <a:p>
            <a:endParaRPr lang="en-US" sz="3600" b="1" dirty="0"/>
          </a:p>
          <a:p>
            <a:r>
              <a:rPr lang="en-US" sz="3600" dirty="0" smtClean="0"/>
              <a:t>59.54 </a:t>
            </a:r>
            <a:r>
              <a:rPr lang="en-US" sz="3600" dirty="0" err="1"/>
              <a:t>keV</a:t>
            </a:r>
            <a:r>
              <a:rPr lang="en-US" sz="3600" dirty="0"/>
              <a:t>   81 </a:t>
            </a:r>
            <a:r>
              <a:rPr lang="en-US" sz="3600" dirty="0" err="1"/>
              <a:t>keV</a:t>
            </a:r>
            <a:r>
              <a:rPr lang="en-US" sz="3600" dirty="0"/>
              <a:t> </a:t>
            </a:r>
            <a:r>
              <a:rPr lang="en-US" sz="3600" dirty="0" smtClean="0"/>
              <a:t>122 </a:t>
            </a:r>
            <a:r>
              <a:rPr lang="en-US" sz="3600" dirty="0" err="1"/>
              <a:t>keV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  99%</a:t>
            </a:r>
            <a:r>
              <a:rPr lang="en-US" sz="3600" dirty="0"/>
              <a:t>	   </a:t>
            </a:r>
            <a:r>
              <a:rPr lang="en-US" sz="3600" dirty="0" smtClean="0"/>
              <a:t>87%        84%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151726"/>
            <a:ext cx="3976289" cy="573662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7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 calibration: 2m length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456" y="2204864"/>
            <a:ext cx="6001543" cy="444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823" y="3933056"/>
            <a:ext cx="3568700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268760"/>
            <a:ext cx="7122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few arc-seconds could be achieved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8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3581"/>
            <a:ext cx="7498080" cy="1143000"/>
          </a:xfrm>
        </p:spPr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992888" cy="544522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Astrosat</a:t>
            </a:r>
            <a:endParaRPr lang="en-US" dirty="0" smtClean="0"/>
          </a:p>
          <a:p>
            <a:r>
              <a:rPr lang="en-US" dirty="0" err="1" smtClean="0"/>
              <a:t>Astrosat</a:t>
            </a:r>
            <a:r>
              <a:rPr lang="en-US" dirty="0" smtClean="0"/>
              <a:t> Instruments:</a:t>
            </a:r>
          </a:p>
          <a:p>
            <a:pPr marL="82296" indent="0">
              <a:buNone/>
            </a:pPr>
            <a:r>
              <a:rPr lang="en-US" dirty="0" smtClean="0"/>
              <a:t>    - Ultraviolet Imaging Telescope (UVIT)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Large Area Xenon Proportional Counters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    (LAXPC)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Soft X-ray Telescope (SXT</a:t>
            </a:r>
            <a:r>
              <a:rPr lang="en-US" dirty="0" smtClean="0"/>
              <a:t>)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Cadmium Zinc Telluride Imager (CZTI)</a:t>
            </a:r>
            <a:endParaRPr lang="en-US" dirty="0" smtClean="0"/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 - Scanning Sky Monitor (SSM)</a:t>
            </a:r>
          </a:p>
          <a:p>
            <a:r>
              <a:rPr lang="en-US" dirty="0" smtClean="0"/>
              <a:t>Calibration</a:t>
            </a:r>
          </a:p>
          <a:p>
            <a:pPr marL="82296" indent="0">
              <a:buNone/>
            </a:pPr>
            <a:r>
              <a:rPr lang="en-US" dirty="0" smtClean="0"/>
              <a:t>    -  </a:t>
            </a:r>
            <a:r>
              <a:rPr lang="en-US" b="1" dirty="0" smtClean="0">
                <a:solidFill>
                  <a:schemeClr val="accent3"/>
                </a:solidFill>
              </a:rPr>
              <a:t>CZT – Imager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9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700"/>
            <a:ext cx="5257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76200"/>
            <a:ext cx="3733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SzPct val="120000"/>
              <a:buFont typeface="Wingdings" charset="0"/>
              <a:buChar char="§"/>
              <a:defRPr/>
            </a:pPr>
            <a:r>
              <a:rPr lang="en-US" sz="2400" dirty="0" smtClean="0">
                <a:latin typeface="Arial" charset="0"/>
                <a:cs typeface="+mn-cs"/>
              </a:rPr>
              <a:t>The time difference (Delta T) in units of micro-seconds, is well within the expected calibration for pulse from a normal (1 ppm) clock.</a:t>
            </a:r>
            <a:endParaRPr lang="en-US" sz="2400" dirty="0" smtClean="0">
              <a:effectLst/>
              <a:latin typeface="Arial" charset="0"/>
              <a:cs typeface="+mn-cs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n-US" sz="2400" dirty="0" smtClean="0">
              <a:latin typeface="Arial" charset="0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55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504056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Polarization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6682" y="2010318"/>
            <a:ext cx="2295040" cy="32786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3171825" cy="31718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lum bright="-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168" y="36871"/>
            <a:ext cx="3050324" cy="2465241"/>
          </a:xfrm>
          <a:prstGeom prst="rect">
            <a:avLst/>
          </a:prstGeom>
          <a:solidFill>
            <a:srgbClr val="FF0000"/>
          </a:solidFill>
          <a:ln cap="flat" algn="ctr">
            <a:solidFill>
              <a:srgbClr val="FFFF99"/>
            </a:solidFill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313868"/>
              </p:ext>
            </p:extLst>
          </p:nvPr>
        </p:nvGraphicFramePr>
        <p:xfrm>
          <a:off x="2267744" y="5451546"/>
          <a:ext cx="6096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1:2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r>
                        <a:rPr lang="en-US" u="sng" baseline="0" dirty="0" smtClean="0"/>
                        <a:t>+</a:t>
                      </a:r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8.0</a:t>
                      </a:r>
                      <a:r>
                        <a:rPr lang="en-US" u="sng" dirty="0" smtClean="0"/>
                        <a:t>+</a:t>
                      </a:r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Monte</a:t>
                      </a:r>
                      <a:r>
                        <a:rPr lang="en-US" baseline="0" dirty="0" smtClean="0"/>
                        <a:t> Carlo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1269491"/>
            <a:ext cx="4169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Gill Sans MT"/>
              </a:rPr>
              <a:t>Crab 3 sigma detection in &lt; 1 day</a:t>
            </a:r>
            <a:endParaRPr lang="en-US" sz="2000" b="1" dirty="0">
              <a:solidFill>
                <a:prstClr val="black"/>
              </a:solidFill>
              <a:latin typeface="Gill Sans M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21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600"/>
            <a:ext cx="4290072" cy="3064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260648"/>
            <a:ext cx="2995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/>
              </a:rPr>
              <a:t>Modulation Curve at 0 degree</a:t>
            </a:r>
            <a:endParaRPr lang="en-IN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8064" y="0"/>
            <a:ext cx="3082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10.78 % edge modulation </a:t>
            </a:r>
            <a:r>
              <a:rPr lang="en-US" dirty="0" err="1" smtClean="0">
                <a:solidFill>
                  <a:prstClr val="black"/>
                </a:solidFill>
                <a:latin typeface="Gill Sans MT"/>
              </a:rPr>
              <a:t>fator</a:t>
            </a: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4.8 % corner modulation factor</a:t>
            </a:r>
            <a:endParaRPr lang="en-IN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2" y="3645024"/>
            <a:ext cx="4334882" cy="30963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6462192"/>
            <a:ext cx="311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/>
              </a:rPr>
              <a:t>Modulation Curve at 90 degree</a:t>
            </a:r>
            <a:endParaRPr lang="en-IN" dirty="0">
              <a:solidFill>
                <a:srgbClr val="FF0000"/>
              </a:solidFill>
              <a:latin typeface="Gill Sans M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7221" y="5733256"/>
            <a:ext cx="322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-7.802 % edge modulation </a:t>
            </a:r>
            <a:r>
              <a:rPr lang="en-US" dirty="0" err="1" smtClean="0">
                <a:solidFill>
                  <a:prstClr val="black"/>
                </a:solidFill>
                <a:latin typeface="Gill Sans MT"/>
              </a:rPr>
              <a:t>fator</a:t>
            </a:r>
            <a:endParaRPr lang="en-US" dirty="0" smtClean="0">
              <a:solidFill>
                <a:prstClr val="black"/>
              </a:solidFill>
              <a:latin typeface="Gill Sans MT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Gill Sans MT"/>
              </a:rPr>
              <a:t>2.57 % corner modulation factor</a:t>
            </a:r>
            <a:endParaRPr lang="en-IN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692696"/>
            <a:ext cx="3168353" cy="2376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84984"/>
            <a:ext cx="3168352" cy="23762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  <a:latin typeface="Gill Sans MT"/>
              </a:rPr>
              <a:pPr/>
              <a:t>22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5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381000" y="419100"/>
            <a:ext cx="8382000" cy="6286500"/>
            <a:chOff x="240" y="312"/>
            <a:chExt cx="5280" cy="3960"/>
          </a:xfrm>
        </p:grpSpPr>
        <p:pic>
          <p:nvPicPr>
            <p:cNvPr id="2056" name="Picture 8" descr="CZTI_pol_im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2"/>
              <a:ext cx="5280" cy="3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7" name="Line 9"/>
            <p:cNvSpPr>
              <a:spLocks noChangeShapeType="1"/>
            </p:cNvSpPr>
            <p:nvPr/>
          </p:nvSpPr>
          <p:spPr bwMode="auto">
            <a:xfrm>
              <a:off x="1296" y="1392"/>
              <a:ext cx="13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 rot="-5400000">
              <a:off x="1296" y="3264"/>
              <a:ext cx="13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rot="-2707237">
              <a:off x="3103" y="1385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 rot="-8107237">
              <a:off x="3120" y="3264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Gill Sans MT"/>
              </a:endParaRPr>
            </a:p>
          </p:txBody>
        </p:sp>
      </p:grp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76200"/>
            <a:ext cx="929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Polarization measurement capability of CZTI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6477000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prstClr val="black"/>
                </a:solidFill>
                <a:latin typeface="Comic Sans MS" charset="0"/>
              </a:rPr>
              <a:t>Arrows represent incident polarization direction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1337" y="6488621"/>
            <a:ext cx="320836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</a:t>
            </a:r>
            <a:r>
              <a:rPr lang="en-US" dirty="0" err="1" smtClean="0"/>
              <a:t>Santosh</a:t>
            </a:r>
            <a:r>
              <a:rPr lang="en-US" dirty="0" smtClean="0"/>
              <a:t> </a:t>
            </a:r>
            <a:r>
              <a:rPr lang="en-US" dirty="0" err="1" smtClean="0"/>
              <a:t>Vadawale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9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Onboard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Energy: standard sources</a:t>
            </a:r>
          </a:p>
          <a:p>
            <a:endParaRPr lang="en-US" dirty="0"/>
          </a:p>
          <a:p>
            <a:r>
              <a:rPr lang="en-US" dirty="0" smtClean="0"/>
              <a:t>High energy: Crab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5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>
          <a:xfrm>
            <a:off x="390797" y="0"/>
            <a:ext cx="8784976" cy="1052736"/>
          </a:xfrm>
          <a:solidFill>
            <a:srgbClr val="EEECE1"/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ASTROSAT: Observation Phases and Data Policy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640943"/>
              </p:ext>
            </p:extLst>
          </p:nvPr>
        </p:nvGraphicFramePr>
        <p:xfrm>
          <a:off x="-332065" y="1412776"/>
          <a:ext cx="9476065" cy="4983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3" imgW="6400800" imgH="3365500" progId="Word.Document.12">
                  <p:embed/>
                </p:oleObj>
              </mc:Choice>
              <mc:Fallback>
                <p:oleObj name="Document" r:id="rId3" imgW="6400800" imgH="3365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32065" y="1412776"/>
                        <a:ext cx="9476065" cy="4983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8170" y="6488668"/>
            <a:ext cx="25571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K S </a:t>
            </a:r>
            <a:r>
              <a:rPr lang="en-US" dirty="0" err="1" smtClean="0"/>
              <a:t>Sarma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4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Science Working Group and </a:t>
            </a:r>
            <a:br>
              <a:rPr lang="en-US" dirty="0" smtClean="0"/>
            </a:br>
            <a:r>
              <a:rPr lang="en-US" dirty="0" smtClean="0"/>
              <a:t>Payload Science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962088" cy="3960440"/>
          </a:xfrm>
        </p:spPr>
        <p:txBody>
          <a:bodyPr/>
          <a:lstStyle/>
          <a:p>
            <a:r>
              <a:rPr lang="en-US" dirty="0" smtClean="0"/>
              <a:t>PI: S </a:t>
            </a:r>
            <a:r>
              <a:rPr lang="en-US" dirty="0" err="1" smtClean="0"/>
              <a:t>Seetha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seetha@isro.gov.in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UVIT: S. </a:t>
            </a:r>
            <a:r>
              <a:rPr lang="en-US" dirty="0" err="1" smtClean="0"/>
              <a:t>Tandon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sntandon@iucaa.ernet.in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LAXPC: J. S. </a:t>
            </a:r>
            <a:r>
              <a:rPr lang="en-US" dirty="0" err="1" smtClean="0"/>
              <a:t>Yadav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jsyadav@tifr.res.in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SXT: K.P. Singh (</a:t>
            </a:r>
            <a:r>
              <a:rPr lang="en-US" dirty="0" smtClean="0">
                <a:hlinkClick r:id="rId5"/>
              </a:rPr>
              <a:t>singh@tifr.res.in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CZTI: A. R. </a:t>
            </a:r>
            <a:r>
              <a:rPr lang="en-US" dirty="0" err="1" smtClean="0"/>
              <a:t>Rao</a:t>
            </a:r>
            <a:r>
              <a:rPr lang="en-US" dirty="0" smtClean="0"/>
              <a:t> (</a:t>
            </a:r>
            <a:r>
              <a:rPr lang="en-US" dirty="0" smtClean="0">
                <a:hlinkClick r:id="rId6"/>
              </a:rPr>
              <a:t>arrao@tifr.res.in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SSM: M. C. </a:t>
            </a:r>
            <a:r>
              <a:rPr lang="en-US" dirty="0" err="1" smtClean="0"/>
              <a:t>Ramadevi</a:t>
            </a:r>
            <a:r>
              <a:rPr lang="en-US" dirty="0" smtClean="0"/>
              <a:t> (</a:t>
            </a:r>
            <a:r>
              <a:rPr lang="en-US" dirty="0" smtClean="0">
                <a:hlinkClick r:id="rId7"/>
              </a:rPr>
              <a:t>ramadevi</a:t>
            </a:r>
            <a:r>
              <a:rPr lang="en-US" dirty="0">
                <a:hlinkClick r:id="rId7"/>
              </a:rPr>
              <a:t>@</a:t>
            </a:r>
            <a:r>
              <a:rPr lang="en-US" dirty="0" smtClean="0">
                <a:hlinkClick r:id="rId7"/>
              </a:rPr>
              <a:t>isac.gov.in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`Hard X-ray Astronomy: </a:t>
            </a:r>
            <a:r>
              <a:rPr lang="en-US" sz="3600" dirty="0" err="1" smtClean="0"/>
              <a:t>Astrosat</a:t>
            </a:r>
            <a:r>
              <a:rPr lang="en-US" sz="3600" dirty="0" smtClean="0"/>
              <a:t> and Beyond’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936104"/>
          </a:xfrm>
        </p:spPr>
        <p:txBody>
          <a:bodyPr/>
          <a:lstStyle/>
          <a:p>
            <a:r>
              <a:rPr lang="en-US" dirty="0" smtClean="0"/>
              <a:t>A conference in Goa: September 24 - 26, 2014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6660231" cy="49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5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Wide band X-ray spectroscopy is the strength of </a:t>
            </a:r>
            <a:r>
              <a:rPr lang="en-US" dirty="0" err="1" smtClean="0"/>
              <a:t>Astrosat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Extensive ground calibrations completed. Results are as expected.</a:t>
            </a:r>
          </a:p>
          <a:p>
            <a:r>
              <a:rPr lang="en-US" dirty="0" smtClean="0"/>
              <a:t>New features (individual photon counting and possibly polarization) will enhance the observation capabilities.</a:t>
            </a:r>
          </a:p>
          <a:p>
            <a:r>
              <a:rPr lang="en-US" dirty="0" smtClean="0"/>
              <a:t>Onboard calibration will center around Crab observation for high energy instruments.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1981200" y="762000"/>
            <a:ext cx="121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cs typeface="Times New Roman" charset="0"/>
              </a:rPr>
              <a:t>LAXPC </a:t>
            </a:r>
          </a:p>
        </p:txBody>
      </p:sp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4114800" y="6096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Times New Roman" charset="0"/>
              </a:rPr>
              <a:t>UVIT 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33400" y="2438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  <a:cs typeface="Times New Roman" charset="0"/>
              </a:rPr>
              <a:t>SXT 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629400" y="3657600"/>
            <a:ext cx="152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3300"/>
                </a:solidFill>
                <a:cs typeface="Times New Roman" charset="0"/>
              </a:rPr>
              <a:t>CZTI</a:t>
            </a:r>
            <a:endParaRPr lang="en-US" b="1" dirty="0">
              <a:solidFill>
                <a:srgbClr val="FF3300"/>
              </a:solidFill>
              <a:cs typeface="Times New Roman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cs typeface="Times New Roman" charset="0"/>
              </a:rPr>
              <a:t>SSM </a:t>
            </a:r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2514600" y="1143000"/>
            <a:ext cx="1371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2514600" y="1143000"/>
            <a:ext cx="4572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304800" y="3886200"/>
            <a:ext cx="159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cs typeface="Times New Roman" charset="0"/>
              </a:rPr>
              <a:t>Star Sensors</a:t>
            </a:r>
          </a:p>
        </p:txBody>
      </p:sp>
      <p:pic>
        <p:nvPicPr>
          <p:cNvPr id="41993" name="Picture 11" descr="astro-STW-latest13100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38925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4" name="Line 12"/>
          <p:cNvSpPr>
            <a:spLocks noChangeShapeType="1"/>
          </p:cNvSpPr>
          <p:nvPr/>
        </p:nvSpPr>
        <p:spPr bwMode="auto">
          <a:xfrm>
            <a:off x="2514600" y="1143000"/>
            <a:ext cx="2362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3"/>
          <p:cNvSpPr>
            <a:spLocks noChangeShapeType="1"/>
          </p:cNvSpPr>
          <p:nvPr/>
        </p:nvSpPr>
        <p:spPr bwMode="auto">
          <a:xfrm flipH="1">
            <a:off x="3886200" y="990600"/>
            <a:ext cx="6858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Line 14"/>
          <p:cNvSpPr>
            <a:spLocks noChangeShapeType="1"/>
          </p:cNvSpPr>
          <p:nvPr/>
        </p:nvSpPr>
        <p:spPr bwMode="auto">
          <a:xfrm flipH="1">
            <a:off x="4267200" y="990600"/>
            <a:ext cx="3048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7" name="Line 16"/>
          <p:cNvSpPr>
            <a:spLocks noChangeShapeType="1"/>
          </p:cNvSpPr>
          <p:nvPr/>
        </p:nvSpPr>
        <p:spPr bwMode="auto">
          <a:xfrm>
            <a:off x="1600200" y="2667000"/>
            <a:ext cx="1447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8" name="Line 17"/>
          <p:cNvSpPr>
            <a:spLocks noChangeShapeType="1"/>
          </p:cNvSpPr>
          <p:nvPr/>
        </p:nvSpPr>
        <p:spPr bwMode="auto">
          <a:xfrm flipH="1">
            <a:off x="4419600" y="38100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8"/>
          <p:cNvSpPr>
            <a:spLocks noChangeShapeType="1"/>
          </p:cNvSpPr>
          <p:nvPr/>
        </p:nvSpPr>
        <p:spPr bwMode="auto">
          <a:xfrm flipV="1">
            <a:off x="1371600" y="3733800"/>
            <a:ext cx="19050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>
            <a:off x="1371600" y="4267200"/>
            <a:ext cx="19812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20"/>
          <p:cNvSpPr>
            <a:spLocks noChangeShapeType="1"/>
          </p:cNvSpPr>
          <p:nvPr/>
        </p:nvSpPr>
        <p:spPr bwMode="auto">
          <a:xfrm flipV="1">
            <a:off x="1524000" y="4876800"/>
            <a:ext cx="1447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13-May-14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A.R. </a:t>
            </a:r>
            <a:r>
              <a:rPr lang="en-US" dirty="0" err="1" smtClean="0"/>
              <a:t>Rao</a:t>
            </a:r>
            <a:r>
              <a:rPr lang="en-US" dirty="0" smtClean="0"/>
              <a:t>      IACHEC meeting</a:t>
            </a:r>
            <a:endParaRPr lang="en-US" dirty="0"/>
          </a:p>
        </p:txBody>
      </p:sp>
      <p:sp>
        <p:nvSpPr>
          <p:cNvPr id="4200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4A913F-4504-B64B-809E-E5CA4C3CB99A}" type="slidenum">
              <a:rPr lang="en-US"/>
              <a:pPr/>
              <a:t>3</a:t>
            </a:fld>
            <a:endParaRPr lang="en-US"/>
          </a:p>
        </p:txBody>
      </p:sp>
      <p:sp>
        <p:nvSpPr>
          <p:cNvPr id="42005" name="Title 1"/>
          <p:cNvSpPr txBox="1">
            <a:spLocks/>
          </p:cNvSpPr>
          <p:nvPr/>
        </p:nvSpPr>
        <p:spPr bwMode="auto">
          <a:xfrm>
            <a:off x="5220072" y="0"/>
            <a:ext cx="3754760" cy="6206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3200" i="1" dirty="0" smtClean="0">
                <a:latin typeface="Consolas" charset="0"/>
              </a:rPr>
              <a:t>ASTROSAT</a:t>
            </a:r>
            <a:endParaRPr lang="en-US" sz="3200" dirty="0">
              <a:latin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8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n-US" dirty="0" smtClean="0"/>
              <a:t>Participating Institutes…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980728"/>
            <a:ext cx="8316416" cy="587727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ISRO Centers</a:t>
            </a:r>
          </a:p>
          <a:p>
            <a:pPr marL="82296" indent="0">
              <a:buNone/>
            </a:pPr>
            <a:r>
              <a:rPr lang="en-US" dirty="0" smtClean="0"/>
              <a:t>   Satellite, rocket, T&amp;E, Launch, Orbit, SSM, </a:t>
            </a:r>
          </a:p>
          <a:p>
            <a:pPr marL="82296" indent="0">
              <a:buNone/>
            </a:pPr>
            <a:r>
              <a:rPr lang="en-US" dirty="0"/>
              <a:t> </a:t>
            </a:r>
            <a:r>
              <a:rPr lang="en-US" dirty="0" smtClean="0"/>
              <a:t>  Level </a:t>
            </a:r>
            <a:r>
              <a:rPr lang="en-US" dirty="0"/>
              <a:t>1</a:t>
            </a:r>
            <a:r>
              <a:rPr lang="en-US" dirty="0" smtClean="0"/>
              <a:t>&amp;2 software + overall management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Research Institutes</a:t>
            </a:r>
          </a:p>
          <a:p>
            <a:pPr marL="82296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3366FF"/>
                </a:solidFill>
              </a:rPr>
              <a:t>Tata Institute of Fundamental Research</a:t>
            </a:r>
          </a:p>
          <a:p>
            <a:pPr marL="82296" indent="0">
              <a:buNone/>
            </a:pPr>
            <a:r>
              <a:rPr lang="en-US" dirty="0" smtClean="0"/>
              <a:t>        LAXPC, CZTI, SXT</a:t>
            </a:r>
          </a:p>
          <a:p>
            <a:pPr marL="82296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66FF"/>
                </a:solidFill>
              </a:rPr>
              <a:t>Indian Institute of Astrophysics </a:t>
            </a:r>
            <a:r>
              <a:rPr lang="en-US" dirty="0" smtClean="0"/>
              <a:t>UVIT</a:t>
            </a:r>
          </a:p>
          <a:p>
            <a:pPr marL="82296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3366FF"/>
                </a:solidFill>
              </a:rPr>
              <a:t>IUCAA </a:t>
            </a:r>
            <a:r>
              <a:rPr lang="en-US" dirty="0" smtClean="0">
                <a:solidFill>
                  <a:srgbClr val="000000"/>
                </a:solidFill>
              </a:rPr>
              <a:t>SSM, CZTI</a:t>
            </a:r>
          </a:p>
          <a:p>
            <a:pPr marL="82296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RRI </a:t>
            </a:r>
            <a:r>
              <a:rPr lang="en-US" dirty="0" smtClean="0">
                <a:solidFill>
                  <a:srgbClr val="000000"/>
                </a:solidFill>
              </a:rPr>
              <a:t>LAXPC</a:t>
            </a:r>
          </a:p>
          <a:p>
            <a:pPr marL="82296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3366FF"/>
                </a:solidFill>
              </a:rPr>
              <a:t> PRL, Universities,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000" dirty="0" smtClean="0">
                <a:solidFill>
                  <a:srgbClr val="FF0000"/>
                </a:solidFill>
              </a:rPr>
              <a:t>Leicester </a:t>
            </a:r>
            <a:r>
              <a:rPr lang="en-US" sz="3000" dirty="0" err="1" smtClean="0">
                <a:solidFill>
                  <a:srgbClr val="FF0000"/>
                </a:solidFill>
              </a:rPr>
              <a:t>Uty</a:t>
            </a:r>
            <a:r>
              <a:rPr lang="en-US" sz="3000" dirty="0" smtClean="0">
                <a:solidFill>
                  <a:srgbClr val="FF0000"/>
                </a:solidFill>
              </a:rPr>
              <a:t> (SXT), Canadian Space Agency (UVIT)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5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1600" y="476672"/>
            <a:ext cx="4968552" cy="584776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ASTROSAT</a:t>
            </a:r>
            <a:endParaRPr lang="en-US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5" name="Picture 3" descr="astro-deployed-latest13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0"/>
            <a:ext cx="2895600" cy="1852613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1340768"/>
            <a:ext cx="5616624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IRS (Indian Remote Sensing) Class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Launch  PSLV </a:t>
            </a:r>
            <a:r>
              <a:rPr lang="en-US" sz="2400" dirty="0" smtClean="0"/>
              <a:t> from SHAR</a:t>
            </a:r>
          </a:p>
          <a:p>
            <a:r>
              <a:rPr lang="en-US" sz="2400" dirty="0" smtClean="0"/>
              <a:t>Altitude : 650 km; </a:t>
            </a:r>
            <a:r>
              <a:rPr lang="en-US" sz="2400" b="1" dirty="0" smtClean="0">
                <a:solidFill>
                  <a:srgbClr val="0000FF"/>
                </a:solidFill>
              </a:rPr>
              <a:t>Inclination : 6 deg.</a:t>
            </a:r>
          </a:p>
          <a:p>
            <a:r>
              <a:rPr lang="en-US" sz="2400" dirty="0" smtClean="0"/>
              <a:t>Mass 1550 kg. (780 kg. Payloads)</a:t>
            </a:r>
          </a:p>
          <a:p>
            <a:r>
              <a:rPr lang="en-US" sz="2400" dirty="0" smtClean="0"/>
              <a:t>Power : 2200 watts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200 Gb </a:t>
            </a:r>
            <a:r>
              <a:rPr lang="en-US" sz="2400" b="1" dirty="0" smtClean="0">
                <a:solidFill>
                  <a:srgbClr val="0000FF"/>
                </a:solidFill>
              </a:rPr>
              <a:t>(210 </a:t>
            </a:r>
            <a:r>
              <a:rPr lang="en-US" sz="2400" b="1" dirty="0">
                <a:solidFill>
                  <a:srgbClr val="0000FF"/>
                </a:solidFill>
              </a:rPr>
              <a:t>Mb/</a:t>
            </a:r>
            <a:r>
              <a:rPr lang="en-US" sz="2400" b="1" dirty="0" smtClean="0">
                <a:solidFill>
                  <a:srgbClr val="0000FF"/>
                </a:solidFill>
              </a:rPr>
              <a:t>sec)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</a:rPr>
              <a:t>Satellite Positioning System for orbit and time data </a:t>
            </a:r>
          </a:p>
          <a:p>
            <a:pPr eaLnBrk="0" hangingPunct="0"/>
            <a:r>
              <a:rPr lang="en-GB" sz="2400" b="1" dirty="0">
                <a:solidFill>
                  <a:schemeClr val="accent3"/>
                </a:solidFill>
                <a:latin typeface="Arial Narrow" pitchFamily="34" charset="0"/>
              </a:rPr>
              <a:t>Payload pointing (3</a:t>
            </a:r>
            <a:r>
              <a:rPr lang="en-GB" sz="2400" b="1" dirty="0">
                <a:solidFill>
                  <a:schemeClr val="accent3"/>
                </a:solidFill>
                <a:latin typeface="Arial Narrow" pitchFamily="34" charset="0"/>
                <a:sym typeface="Symbol" pitchFamily="18" charset="2"/>
              </a:rPr>
              <a:t> </a:t>
            </a:r>
            <a:r>
              <a:rPr lang="en-GB" sz="2400" b="1" dirty="0">
                <a:solidFill>
                  <a:schemeClr val="accent3"/>
                </a:solidFill>
                <a:latin typeface="Arial Narrow" pitchFamily="34" charset="0"/>
              </a:rPr>
              <a:t>):	0.05 degree</a:t>
            </a:r>
          </a:p>
          <a:p>
            <a:pPr eaLnBrk="0" hangingPunct="0"/>
            <a:r>
              <a:rPr lang="en-GB" sz="2400" b="1" dirty="0" smtClean="0">
                <a:solidFill>
                  <a:schemeClr val="accent3"/>
                </a:solidFill>
                <a:latin typeface="Arial Narrow" pitchFamily="34" charset="0"/>
              </a:rPr>
              <a:t>Slew </a:t>
            </a:r>
            <a:r>
              <a:rPr lang="en-GB" sz="2400" b="1" dirty="0">
                <a:solidFill>
                  <a:schemeClr val="accent3"/>
                </a:solidFill>
                <a:latin typeface="Arial Narrow" pitchFamily="34" charset="0"/>
              </a:rPr>
              <a:t>rate   : 0.6 </a:t>
            </a:r>
            <a:r>
              <a:rPr lang="en-GB" sz="2400" b="1" dirty="0" err="1">
                <a:solidFill>
                  <a:schemeClr val="accent3"/>
                </a:solidFill>
                <a:latin typeface="Arial Narrow" pitchFamily="34" charset="0"/>
              </a:rPr>
              <a:t>deg</a:t>
            </a:r>
            <a:r>
              <a:rPr lang="en-GB" sz="2400" b="1" dirty="0">
                <a:solidFill>
                  <a:schemeClr val="accent3"/>
                </a:solidFill>
                <a:latin typeface="Arial Narrow" pitchFamily="34" charset="0"/>
              </a:rPr>
              <a:t>/sec </a:t>
            </a:r>
          </a:p>
          <a:p>
            <a:r>
              <a:rPr lang="en-US" sz="2400" dirty="0" smtClean="0"/>
              <a:t>Launch: Second quarter of  2015</a:t>
            </a:r>
          </a:p>
          <a:p>
            <a:r>
              <a:rPr lang="en-US" sz="2400" dirty="0" smtClean="0"/>
              <a:t>Operational life &gt; 5 years</a:t>
            </a:r>
          </a:p>
          <a:p>
            <a:pPr eaLnBrk="0" hangingPunct="0"/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orbit draw.avi">
            <a:hlinkClick r:id="" action="ppaction://media"/>
          </p:cNvPr>
          <p:cNvPicPr>
            <a:picLocks noGrp="1" noRot="1" noChangeAspect="1" noChangeArrowheads="1"/>
          </p:cNvPicPr>
          <p:nvPr>
            <p:ph sz="half" idx="4294967295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6096000" y="1844824"/>
            <a:ext cx="3048000" cy="2286000"/>
          </a:xfrm>
          <a:prstGeom prst="rect">
            <a:avLst/>
          </a:prstGeom>
          <a:ln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819" y="6488668"/>
            <a:ext cx="2557110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K S </a:t>
            </a:r>
            <a:r>
              <a:rPr lang="en-US" dirty="0" err="1" smtClean="0"/>
              <a:t>Sarma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CB50B96-63F9-BD4F-A578-B86260E81057}" type="slidenum">
              <a:rPr lang="en-US"/>
              <a:pPr/>
              <a:t>6</a:t>
            </a:fld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9144000" cy="990600"/>
          </a:xfrm>
          <a:solidFill>
            <a:schemeClr val="bg1"/>
          </a:solidFill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UVIT: 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+mj-ea"/>
                <a:cs typeface="+mj-cs"/>
              </a:rPr>
              <a:t>Two Telescopes, Three Bands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980728"/>
            <a:ext cx="7566992" cy="519985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f/12  RC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Focal Length: 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4756mm; Diameter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: 38 cm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Simultaneous Wide Angle ( ~ 28’) images in FUV (130-180 nm)  in one and </a:t>
            </a:r>
            <a:r>
              <a:rPr lang="da-DK" sz="2800" dirty="0">
                <a:latin typeface="Corbel" charset="0"/>
                <a:ea typeface="ＭＳ Ｐゴシック" charset="0"/>
                <a:cs typeface="ＭＳ Ｐゴシック" charset="0"/>
              </a:rPr>
              <a:t>NUV (180-300 nm) &amp; VIS (320-530 nm) in the </a:t>
            </a:r>
            <a:r>
              <a:rPr lang="da-DK" sz="2800" dirty="0" err="1">
                <a:latin typeface="Corbel" charset="0"/>
                <a:ea typeface="ＭＳ Ｐゴシック" charset="0"/>
                <a:cs typeface="ＭＳ Ｐゴシック" charset="0"/>
              </a:rPr>
              <a:t>other</a:t>
            </a:r>
            <a:endParaRPr lang="da-DK" sz="28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da-DK" sz="2800" dirty="0">
                <a:latin typeface="Corbel" charset="0"/>
                <a:ea typeface="ＭＳ Ｐゴシック" charset="0"/>
                <a:cs typeface="ＭＳ Ｐゴシック" charset="0"/>
              </a:rPr>
              <a:t>MCP </a:t>
            </a:r>
            <a:r>
              <a:rPr lang="da-DK" sz="2800" dirty="0" err="1">
                <a:latin typeface="Corbel" charset="0"/>
                <a:ea typeface="ＭＳ Ｐゴシック" charset="0"/>
                <a:cs typeface="ＭＳ Ｐゴシック" charset="0"/>
              </a:rPr>
              <a:t>based</a:t>
            </a:r>
            <a:r>
              <a:rPr lang="da-DK" sz="2800" dirty="0">
                <a:latin typeface="Corbel" charset="0"/>
                <a:ea typeface="ＭＳ Ｐゴシック" charset="0"/>
                <a:cs typeface="ＭＳ Ｐゴシック" charset="0"/>
              </a:rPr>
              <a:t> </a:t>
            </a:r>
            <a:r>
              <a:rPr lang="da-DK" sz="2800" dirty="0" err="1">
                <a:latin typeface="Corbel" charset="0"/>
                <a:ea typeface="ＭＳ Ｐゴシック" charset="0"/>
                <a:cs typeface="ＭＳ Ｐゴシック" charset="0"/>
              </a:rPr>
              <a:t>intensified</a:t>
            </a:r>
            <a:r>
              <a:rPr lang="da-DK" sz="2800" dirty="0">
                <a:latin typeface="Corbel" charset="0"/>
                <a:ea typeface="ＭＳ Ｐゴシック" charset="0"/>
                <a:cs typeface="ＭＳ Ｐゴシック" charset="0"/>
              </a:rPr>
              <a:t> CMOS </a:t>
            </a:r>
            <a:r>
              <a:rPr lang="da-DK" sz="2800" dirty="0" err="1">
                <a:latin typeface="Corbel" charset="0"/>
                <a:ea typeface="ＭＳ Ｐゴシック" charset="0"/>
                <a:cs typeface="ＭＳ Ｐゴシック" charset="0"/>
              </a:rPr>
              <a:t>detectors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Spatial Resolution :  </a:t>
            </a:r>
            <a:r>
              <a:rPr lang="en-US" sz="2800" b="1" dirty="0">
                <a:latin typeface="Corbel" charset="0"/>
                <a:ea typeface="ＭＳ Ｐゴシック" charset="0"/>
                <a:cs typeface="ＭＳ Ｐゴシック" charset="0"/>
              </a:rPr>
              <a:t>1.8”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Sensitivity in FUV: mag. 20 in 1000 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Temporal Resolution ~ 30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, full frame ( &lt; 5 </a:t>
            </a:r>
            <a:r>
              <a:rPr lang="en-US" sz="2800" dirty="0" err="1">
                <a:latin typeface="Corbe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, small window 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Gratings for  Slit-less spectroscopy in  FUV &amp; 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NUV (R </a:t>
            </a:r>
            <a:r>
              <a:rPr lang="en-US" sz="2800" dirty="0">
                <a:latin typeface="Corbel" charset="0"/>
                <a:ea typeface="ＭＳ Ｐゴシック" charset="0"/>
                <a:cs typeface="ＭＳ Ｐゴシック" charset="0"/>
              </a:rPr>
              <a:t>~ </a:t>
            </a:r>
            <a:r>
              <a:rPr lang="en-US" sz="2800" dirty="0" smtClean="0">
                <a:latin typeface="Corbel" charset="0"/>
                <a:ea typeface="ＭＳ Ｐゴシック" charset="0"/>
                <a:cs typeface="ＭＳ Ｐゴシック" charset="0"/>
              </a:rPr>
              <a:t>100) </a:t>
            </a:r>
            <a:endParaRPr lang="en-US" sz="2800" dirty="0"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805264"/>
            <a:ext cx="931829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Getting ready for satellite integration (next 2 months).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074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7813"/>
            <a:ext cx="8153400" cy="865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2">
                    <a:lumMod val="90000"/>
                  </a:schemeClr>
                </a:solidFill>
                <a:ea typeface="+mj-ea"/>
                <a:cs typeface="+mj-cs"/>
              </a:rPr>
              <a:t>Soft X-ray Telescope (SXT)</a:t>
            </a:r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304800" y="980728"/>
            <a:ext cx="8534400" cy="406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fontAlgn="base"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Telescope Length:   2465 mm </a:t>
            </a:r>
            <a:r>
              <a:rPr lang="en-US" sz="2000" dirty="0" smtClean="0">
                <a:solidFill>
                  <a:srgbClr val="81DF5B"/>
                </a:solidFill>
                <a:ea typeface="MS PGothic" charset="0"/>
                <a:cs typeface="MS PGothic" charset="0"/>
              </a:rPr>
              <a:t>(Telescope + camera + baffle + door)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E89AEA"/>
                </a:solidFill>
                <a:ea typeface="MS PGothic" charset="0"/>
                <a:cs typeface="MS PGothic" charset="0"/>
              </a:rPr>
              <a:t>Focal Length:        2000 mm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prstClr val="white"/>
                </a:solidFill>
                <a:ea typeface="MS PGothic" charset="0"/>
                <a:cs typeface="MS PGothic" charset="0"/>
              </a:rPr>
              <a:t>Epoxy Replicated Gold Mirrors on Al substrates in </a:t>
            </a:r>
            <a:r>
              <a:rPr lang="en-US" dirty="0" smtClean="0">
                <a:solidFill>
                  <a:srgbClr val="CCFFCC"/>
                </a:solidFill>
                <a:ea typeface="MS PGothic" charset="0"/>
                <a:cs typeface="MS PGothic" charset="0"/>
              </a:rPr>
              <a:t>conical Approximation</a:t>
            </a:r>
            <a:r>
              <a:rPr lang="en-US" dirty="0" smtClean="0">
                <a:solidFill>
                  <a:prstClr val="white"/>
                </a:solidFill>
                <a:ea typeface="MS PGothic" charset="0"/>
                <a:cs typeface="MS PGothic" charset="0"/>
              </a:rPr>
              <a:t> to </a:t>
            </a:r>
            <a:r>
              <a:rPr lang="en-US" dirty="0" err="1" smtClean="0">
                <a:solidFill>
                  <a:srgbClr val="CCFFCC"/>
                </a:solidFill>
                <a:ea typeface="MS PGothic" charset="0"/>
                <a:cs typeface="MS PGothic" charset="0"/>
              </a:rPr>
              <a:t>Wolter</a:t>
            </a:r>
            <a:r>
              <a:rPr lang="en-US" dirty="0" smtClean="0">
                <a:solidFill>
                  <a:srgbClr val="CCFFCC"/>
                </a:solidFill>
                <a:ea typeface="MS PGothic" charset="0"/>
                <a:cs typeface="MS PGothic" charset="0"/>
              </a:rPr>
              <a:t> I geometry.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Radii of mirrors: 65 - 130 mm; Reflector Length: 100 mm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FFF00"/>
                </a:solidFill>
                <a:ea typeface="MS PGothic" charset="0"/>
                <a:cs typeface="MS PGothic" charset="0"/>
              </a:rPr>
              <a:t>No. of nested shells : 40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D9DEE5"/>
                </a:solidFill>
                <a:ea typeface="MS PGothic" charset="0"/>
                <a:cs typeface="MS PGothic" charset="0"/>
              </a:rPr>
              <a:t>No. of reflectors: 320 (40 per quadrant)</a:t>
            </a:r>
            <a:r>
              <a:rPr lang="en-US" b="1" dirty="0" smtClean="0">
                <a:solidFill>
                  <a:srgbClr val="0000FF"/>
                </a:solidFill>
                <a:ea typeface="MS PGothic" charset="0"/>
                <a:cs typeface="MS PGothic" charset="0"/>
              </a:rPr>
              <a:t> </a:t>
            </a:r>
          </a:p>
          <a:p>
            <a:pPr algn="just" defTabSz="457200" fontAlgn="base">
              <a:spcBef>
                <a:spcPct val="0"/>
              </a:spcBef>
              <a:spcAft>
                <a:spcPts val="1088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E5CB09"/>
                </a:solidFill>
                <a:ea typeface="MS PGothic" charset="0"/>
                <a:cs typeface="MS PGothic" charset="0"/>
              </a:rPr>
              <a:t>Detector		:  E2V CCD-22 (Frame-Store) 600 x 600</a:t>
            </a:r>
          </a:p>
          <a:p>
            <a:pPr algn="just" defTabSz="457200" fontAlgn="base">
              <a:spcBef>
                <a:spcPct val="0"/>
              </a:spcBef>
              <a:spcAft>
                <a:spcPts val="1088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prstClr val="white"/>
                </a:solidFill>
                <a:ea typeface="MS PGothic" charset="0"/>
                <a:cs typeface="MS PGothic" charset="0"/>
              </a:rPr>
              <a:t>Field of view	:  41.3 x 41.3 </a:t>
            </a:r>
            <a:r>
              <a:rPr lang="en-US" dirty="0" err="1" smtClean="0">
                <a:solidFill>
                  <a:prstClr val="white"/>
                </a:solidFill>
                <a:ea typeface="MS PGothic" charset="0"/>
                <a:cs typeface="MS PGothic" charset="0"/>
              </a:rPr>
              <a:t>arcmin</a:t>
            </a:r>
            <a:r>
              <a:rPr lang="en-US" dirty="0">
                <a:solidFill>
                  <a:prstClr val="white"/>
                </a:solidFill>
                <a:ea typeface="MS PGothic" charset="0"/>
                <a:cs typeface="MS PGothic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ea typeface="MS PGothic" charset="0"/>
                <a:cs typeface="MS PGothic" charset="0"/>
              </a:rPr>
              <a:t>      </a:t>
            </a:r>
            <a:r>
              <a:rPr lang="en-US" dirty="0" smtClean="0">
                <a:solidFill>
                  <a:srgbClr val="FFC000"/>
                </a:solidFill>
                <a:ea typeface="MS PGothic" charset="0"/>
                <a:cs typeface="MS PGothic" charset="0"/>
              </a:rPr>
              <a:t>PSF: ~ 2 </a:t>
            </a:r>
            <a:r>
              <a:rPr lang="en-US" dirty="0" err="1" smtClean="0">
                <a:solidFill>
                  <a:srgbClr val="FFC000"/>
                </a:solidFill>
                <a:ea typeface="MS PGothic" charset="0"/>
                <a:cs typeface="MS PGothic" charset="0"/>
              </a:rPr>
              <a:t>arcmins</a:t>
            </a:r>
            <a:endParaRPr lang="en-US" dirty="0" smtClean="0">
              <a:solidFill>
                <a:srgbClr val="FFC000"/>
              </a:solidFill>
              <a:ea typeface="MS PGothic" charset="0"/>
              <a:cs typeface="MS PGothic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dirty="0" smtClean="0">
                <a:solidFill>
                  <a:srgbClr val="F7A1CA"/>
                </a:solidFill>
                <a:ea typeface="MS PGothic" charset="0"/>
                <a:cs typeface="MS PGothic" charset="0"/>
              </a:rPr>
              <a:t>Sensitivity</a:t>
            </a:r>
            <a:r>
              <a:rPr lang="en-US" b="1" dirty="0" smtClean="0">
                <a:solidFill>
                  <a:srgbClr val="F7A1CA"/>
                </a:solidFill>
                <a:ea typeface="MS PGothic" charset="0"/>
                <a:cs typeface="MS PGothic" charset="0"/>
              </a:rPr>
              <a:t> </a:t>
            </a:r>
            <a:r>
              <a:rPr lang="en-US" dirty="0" smtClean="0">
                <a:solidFill>
                  <a:srgbClr val="F7A1CA"/>
                </a:solidFill>
                <a:ea typeface="MS PGothic" charset="0"/>
                <a:cs typeface="MS PGothic" charset="0"/>
              </a:rPr>
              <a:t>(expected): 15 </a:t>
            </a:r>
            <a:r>
              <a:rPr lang="en-US" dirty="0" smtClean="0">
                <a:solidFill>
                  <a:srgbClr val="F7A1CA"/>
                </a:solidFill>
                <a:latin typeface="Symbol" charset="0"/>
                <a:ea typeface="MS PGothic" charset="0"/>
                <a:cs typeface="MS PGothic" charset="0"/>
              </a:rPr>
              <a:t></a:t>
            </a:r>
            <a:r>
              <a:rPr lang="en-US" dirty="0" smtClean="0">
                <a:solidFill>
                  <a:srgbClr val="F7A1CA"/>
                </a:solidFill>
                <a:ea typeface="MS PGothic" charset="0"/>
                <a:cs typeface="MS PGothic" charset="0"/>
              </a:rPr>
              <a:t>Crab (0.5 cps/</a:t>
            </a:r>
            <a:r>
              <a:rPr lang="en-US" dirty="0" err="1" smtClean="0">
                <a:solidFill>
                  <a:srgbClr val="F7A1CA"/>
                </a:solidFill>
                <a:ea typeface="MS PGothic" charset="0"/>
                <a:cs typeface="MS PGothic" charset="0"/>
              </a:rPr>
              <a:t>mCrab</a:t>
            </a:r>
            <a:r>
              <a:rPr lang="en-US" dirty="0" smtClean="0">
                <a:solidFill>
                  <a:srgbClr val="F7A1CA"/>
                </a:solidFill>
                <a:ea typeface="MS PGothic" charset="0"/>
                <a:cs typeface="MS PGothic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CF25F-864E-9E4C-959C-DCEA7F8A840C}" type="slidenum">
              <a:rPr lang="en-US" smtClean="0">
                <a:solidFill>
                  <a:srgbClr val="D6ECFF"/>
                </a:solidFill>
                <a:latin typeface="Corbel"/>
              </a:rPr>
              <a:pPr>
                <a:defRPr/>
              </a:pPr>
              <a:t>7</a:t>
            </a:fld>
            <a:endParaRPr lang="en-US">
              <a:solidFill>
                <a:srgbClr val="D6ECFF"/>
              </a:solidFill>
              <a:latin typeface="Corbe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72274"/>
            <a:ext cx="2537173" cy="369332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orbel"/>
              </a:rPr>
              <a:t>Slide courtesy: K P Singh</a:t>
            </a: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6ECFF"/>
                </a:solidFill>
                <a:latin typeface="Corbel"/>
              </a:rPr>
              <a:t>13-May-14</a:t>
            </a:r>
            <a:endParaRPr lang="en-US" dirty="0">
              <a:solidFill>
                <a:srgbClr val="D6ECFF"/>
              </a:solidFill>
              <a:latin typeface="Corbe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D6ECFF"/>
                </a:solidFill>
              </a:rPr>
              <a:t>A.R. Rao      IACHEC meeting</a:t>
            </a:r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45" y="5589241"/>
            <a:ext cx="9112655" cy="123589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Calibrated and Integrated with satellite </a:t>
            </a:r>
          </a:p>
          <a:p>
            <a:r>
              <a:rPr lang="en-US" sz="3600" b="1" dirty="0" smtClean="0"/>
              <a:t>(next talk:  A. Read)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7608302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67"/>
          <p:cNvSpPr txBox="1">
            <a:spLocks noChangeArrowheads="1"/>
          </p:cNvSpPr>
          <p:nvPr/>
        </p:nvSpPr>
        <p:spPr>
          <a:xfrm>
            <a:off x="4499992" y="0"/>
            <a:ext cx="4267200" cy="3429000"/>
          </a:xfrm>
          <a:prstGeom prst="rect">
            <a:avLst/>
          </a:prstGeom>
          <a:noFill/>
          <a:ln>
            <a:solidFill>
              <a:srgbClr val="FF9900"/>
            </a:solidFill>
            <a:round/>
            <a:headEnd/>
            <a:tailEnd/>
          </a:ln>
        </p:spPr>
        <p:txBody>
          <a:bodyPr>
            <a:normAutofit fontScale="9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just" defTabSz="457200"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Three identical xenon filled proportional counters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. Multi layer and multi cell geometry with 60 anode cells and 28 anti cells</a:t>
            </a:r>
            <a:endParaRPr lang="en-GB" sz="2000" b="1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just" defTabSz="457200"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  <a:latin typeface="Arial" charset="0"/>
            </a:endParaRPr>
          </a:p>
          <a:p>
            <a:pPr marL="0" indent="0" algn="just" defTabSz="457200"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enon </a:t>
            </a:r>
            <a:r>
              <a:rPr lang="en-GB" sz="2000" b="1" dirty="0">
                <a:solidFill>
                  <a:srgbClr val="000000"/>
                </a:solidFill>
                <a:latin typeface="Arial" charset="0"/>
              </a:rPr>
              <a:t>+ methane mixture at a pressure 1500 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mm of Hg.</a:t>
            </a:r>
            <a:endParaRPr lang="en-GB" sz="2000" b="1" dirty="0">
              <a:solidFill>
                <a:srgbClr val="000000"/>
              </a:solidFill>
              <a:latin typeface="Arial" charset="0"/>
            </a:endParaRPr>
          </a:p>
          <a:p>
            <a:pPr marL="0" indent="0" algn="just" defTabSz="457200"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b="1" dirty="0">
              <a:solidFill>
                <a:srgbClr val="000000"/>
              </a:solidFill>
              <a:latin typeface="Arial" charset="0"/>
            </a:endParaRPr>
          </a:p>
          <a:p>
            <a:pPr marL="0" indent="0" algn="just" defTabSz="457200">
              <a:buFontTx/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50 micron thick aluminized Mylar window with a FOV of 1</a:t>
            </a:r>
            <a:r>
              <a:rPr lang="en-GB" sz="2000" b="1" baseline="30000" dirty="0" smtClean="0">
                <a:solidFill>
                  <a:srgbClr val="000000"/>
                </a:solidFill>
                <a:latin typeface="Arial" charset="0"/>
              </a:rPr>
              <a:t>o</a:t>
            </a:r>
            <a:r>
              <a:rPr lang="en-GB" sz="2000" b="1" dirty="0" smtClean="0">
                <a:solidFill>
                  <a:srgbClr val="000000"/>
                </a:solidFill>
                <a:latin typeface="Arial" charset="0"/>
              </a:rPr>
              <a:t>x1</a:t>
            </a:r>
            <a:r>
              <a:rPr lang="en-GB" sz="2000" b="1" baseline="30000" dirty="0" smtClean="0">
                <a:solidFill>
                  <a:srgbClr val="000000"/>
                </a:solidFill>
                <a:latin typeface="Arial" charset="0"/>
              </a:rPr>
              <a:t>o</a:t>
            </a:r>
          </a:p>
          <a:p>
            <a:pPr marL="0" indent="0" algn="just" defTabSz="457200">
              <a:buFontTx/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Arial" charset="0"/>
            </a:endParaRPr>
          </a:p>
          <a:p>
            <a:pPr marL="0" indent="0" algn="just" defTabSz="457200">
              <a:buFontTx/>
              <a:buNone/>
              <a:tabLst>
                <a:tab pos="712788" algn="l"/>
                <a:tab pos="2141538" algn="l"/>
                <a:tab pos="2693988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GB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6297"/>
            <a:ext cx="4644008" cy="367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64"/>
          <p:cNvSpPr txBox="1">
            <a:spLocks noChangeArrowheads="1"/>
          </p:cNvSpPr>
          <p:nvPr/>
        </p:nvSpPr>
        <p:spPr bwMode="auto">
          <a:xfrm>
            <a:off x="251520" y="-27384"/>
            <a:ext cx="3672408" cy="3170912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round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 i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400" b="1" i="0" dirty="0" smtClean="0">
                <a:solidFill>
                  <a:schemeClr val="accent5"/>
                </a:solidFill>
                <a:latin typeface="Arial Black"/>
                <a:cs typeface="Arial Black"/>
              </a:rPr>
              <a:t>LAXPC: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 i="0" dirty="0" smtClean="0">
                <a:solidFill>
                  <a:srgbClr val="000000"/>
                </a:solidFill>
                <a:cs typeface="Arial Unicode MS" charset="0"/>
              </a:rPr>
              <a:t> Large area Xenon-filled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 i="0" dirty="0" smtClean="0">
                <a:solidFill>
                  <a:srgbClr val="000000"/>
                </a:solidFill>
                <a:cs typeface="Arial Unicode MS" charset="0"/>
              </a:rPr>
              <a:t>Proportional Counters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b="1" i="0" dirty="0" smtClean="0">
              <a:solidFill>
                <a:srgbClr val="000000"/>
              </a:solidFill>
              <a:cs typeface="Arial Unicode MS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i="0" dirty="0" smtClean="0">
                <a:solidFill>
                  <a:srgbClr val="000000"/>
                </a:solidFill>
                <a:cs typeface="Arial Unicode MS" charset="0"/>
              </a:rPr>
              <a:t>Energy range	:  3 – 80 </a:t>
            </a:r>
            <a:r>
              <a:rPr lang="en-GB" sz="2000" i="0" dirty="0" err="1" smtClean="0">
                <a:solidFill>
                  <a:srgbClr val="000000"/>
                </a:solidFill>
                <a:cs typeface="Arial Unicode MS" charset="0"/>
              </a:rPr>
              <a:t>keV</a:t>
            </a:r>
            <a:endParaRPr lang="en-GB" sz="2000" i="0" dirty="0" smtClean="0">
              <a:solidFill>
                <a:srgbClr val="000000"/>
              </a:solidFill>
              <a:cs typeface="Arial Unicode MS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i="0" dirty="0" smtClean="0">
              <a:solidFill>
                <a:srgbClr val="000000"/>
              </a:solidFill>
              <a:cs typeface="Arial Unicode MS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i="0" dirty="0" smtClean="0">
                <a:solidFill>
                  <a:srgbClr val="000000"/>
                </a:solidFill>
                <a:cs typeface="Arial Unicode MS" charset="0"/>
              </a:rPr>
              <a:t>Time Resolution: 10 </a:t>
            </a:r>
            <a:r>
              <a:rPr lang="en-GB" sz="2000" i="0" dirty="0" smtClean="0">
                <a:solidFill>
                  <a:srgbClr val="000000"/>
                </a:solidFill>
                <a:latin typeface="Symbol" charset="0"/>
                <a:cs typeface="Arial Unicode MS" charset="0"/>
              </a:rPr>
              <a:t></a:t>
            </a:r>
            <a:r>
              <a:rPr lang="en-GB" sz="2000" i="0" dirty="0" smtClean="0">
                <a:solidFill>
                  <a:srgbClr val="000000"/>
                </a:solidFill>
                <a:cs typeface="Arial Unicode MS" charset="0"/>
              </a:rPr>
              <a:t>sec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i="0" dirty="0" smtClean="0">
              <a:solidFill>
                <a:srgbClr val="000000"/>
              </a:solidFill>
              <a:cs typeface="Arial Unicode MS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i="0" dirty="0" smtClean="0">
                <a:solidFill>
                  <a:srgbClr val="000000"/>
                </a:solidFill>
                <a:cs typeface="Arial Unicode MS" charset="0"/>
              </a:rPr>
              <a:t> Area		: 6000 cm</a:t>
            </a:r>
            <a:r>
              <a:rPr lang="en-GB" sz="2000" i="0" baseline="30000" dirty="0" smtClean="0">
                <a:solidFill>
                  <a:srgbClr val="000000"/>
                </a:solidFill>
                <a:cs typeface="Arial Unicode MS" charset="0"/>
              </a:rPr>
              <a:t>2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i="0" dirty="0" smtClean="0">
                <a:solidFill>
                  <a:srgbClr val="000000"/>
                </a:solidFill>
                <a:cs typeface="Arial Unicode MS" charset="0"/>
              </a:rPr>
              <a:t>			  </a:t>
            </a:r>
            <a:r>
              <a:rPr lang="en-GB" i="0" dirty="0" smtClean="0">
                <a:solidFill>
                  <a:srgbClr val="993300"/>
                </a:solidFill>
                <a:cs typeface="Arial Unicode MS" charset="0"/>
              </a:rPr>
              <a:t>(7980)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i="0" dirty="0" smtClean="0">
              <a:solidFill>
                <a:srgbClr val="000000"/>
              </a:solidFill>
              <a:cs typeface="Arial Unicode MS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b="1" i="0" dirty="0" smtClean="0">
                <a:solidFill>
                  <a:srgbClr val="000000"/>
                </a:solidFill>
                <a:ea typeface="MS Mincho" charset="0"/>
                <a:cs typeface="MS Mincho" charset="0"/>
              </a:rPr>
              <a:t>            E /</a:t>
            </a:r>
            <a:r>
              <a:rPr lang="en-GB" sz="2000" b="1" i="0" dirty="0" smtClean="0">
                <a:solidFill>
                  <a:srgbClr val="000000"/>
                </a:solidFill>
                <a:latin typeface="Symbol" charset="0"/>
                <a:ea typeface="MS Mincho" charset="0"/>
                <a:cs typeface="MS Mincho" charset="0"/>
              </a:rPr>
              <a:t></a:t>
            </a:r>
            <a:r>
              <a:rPr lang="en-GB" sz="2000" b="1" i="0" dirty="0" smtClean="0">
                <a:solidFill>
                  <a:srgbClr val="000000"/>
                </a:solidFill>
                <a:ea typeface="MS Mincho" charset="0"/>
                <a:cs typeface="MS Mincho" charset="0"/>
              </a:rPr>
              <a:t>E  ~  </a:t>
            </a:r>
            <a:r>
              <a:rPr lang="en-GB" sz="2000" b="1" i="0" dirty="0" smtClean="0">
                <a:solidFill>
                  <a:srgbClr val="FF0000"/>
                </a:solidFill>
                <a:ea typeface="MS Mincho" charset="0"/>
                <a:cs typeface="MS Mincho" charset="0"/>
              </a:rPr>
              <a:t> 3 - 7</a:t>
            </a:r>
            <a:r>
              <a:rPr lang="en-GB" sz="2000" b="1" i="0" dirty="0" smtClean="0">
                <a:solidFill>
                  <a:srgbClr val="000000"/>
                </a:solidFill>
                <a:ea typeface="MS Mincho" charset="0"/>
                <a:cs typeface="MS Mincho" charset="0"/>
              </a:rPr>
              <a:t>	</a:t>
            </a:r>
          </a:p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</a:pPr>
            <a:endParaRPr lang="en-GB" sz="2000" i="0" baseline="30000" dirty="0" smtClean="0">
              <a:solidFill>
                <a:srgbClr val="0066FF"/>
              </a:solidFill>
              <a:cs typeface="Arial Unicode M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59725-A8BC-43CF-9662-BF9476674162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673334"/>
            <a:ext cx="317266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Slide courtesy: Ravi </a:t>
            </a:r>
            <a:r>
              <a:rPr lang="en-US" dirty="0" err="1" smtClean="0"/>
              <a:t>Manchanda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13-May-14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A.R. Rao      IACHEC meeting</a:t>
            </a:r>
            <a:endParaRPr lang="en-US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06097"/>
              </p:ext>
            </p:extLst>
          </p:nvPr>
        </p:nvGraphicFramePr>
        <p:xfrm>
          <a:off x="395536" y="3068960"/>
          <a:ext cx="3423865" cy="2258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Jandel SigmaPlot Graphic" r:id="rId4" imgW="6872400" imgH="4807800" progId="JSSPWGraphic">
                  <p:embed/>
                </p:oleObj>
              </mc:Choice>
              <mc:Fallback>
                <p:oleObj name="Jandel SigmaPlot Graphic" r:id="rId4" imgW="6872400" imgH="4807800" progId="JSSPW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649" t="10762" r="5846" b="5829"/>
                      <a:stretch>
                        <a:fillRect/>
                      </a:stretch>
                    </p:blipFill>
                    <p:spPr bwMode="auto">
                      <a:xfrm>
                        <a:off x="395536" y="3068960"/>
                        <a:ext cx="3423865" cy="2258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-13651" y="5229200"/>
            <a:ext cx="4496875" cy="175432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One Unit calibrated and delivered for satellite integration.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815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7"/>
          <p:cNvGrpSpPr>
            <a:grpSpLocks/>
          </p:cNvGrpSpPr>
          <p:nvPr/>
        </p:nvGrpSpPr>
        <p:grpSpPr bwMode="auto">
          <a:xfrm>
            <a:off x="1914525" y="76200"/>
            <a:ext cx="7229475" cy="6243638"/>
            <a:chOff x="864" y="192"/>
            <a:chExt cx="4554" cy="3933"/>
          </a:xfrm>
        </p:grpSpPr>
        <p:pic>
          <p:nvPicPr>
            <p:cNvPr id="54281" name="Picture 2" descr="czt imager assy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2"/>
              <a:ext cx="4554" cy="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82" name="Line 4"/>
            <p:cNvSpPr>
              <a:spLocks noChangeShapeType="1"/>
            </p:cNvSpPr>
            <p:nvPr/>
          </p:nvSpPr>
          <p:spPr bwMode="auto">
            <a:xfrm flipH="1">
              <a:off x="3552" y="1776"/>
              <a:ext cx="192" cy="144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3890" y="2168"/>
              <a:ext cx="1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Side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>joining plates</a:t>
              </a:r>
            </a:p>
          </p:txBody>
        </p:sp>
        <p:sp>
          <p:nvSpPr>
            <p:cNvPr id="54284" name="Line 6"/>
            <p:cNvSpPr>
              <a:spLocks noChangeShapeType="1"/>
            </p:cNvSpPr>
            <p:nvPr/>
          </p:nvSpPr>
          <p:spPr bwMode="auto">
            <a:xfrm flipH="1">
              <a:off x="2880" y="816"/>
              <a:ext cx="384" cy="288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5" name="Rectangle 7"/>
            <p:cNvSpPr>
              <a:spLocks noChangeArrowheads="1"/>
            </p:cNvSpPr>
            <p:nvPr/>
          </p:nvSpPr>
          <p:spPr bwMode="auto">
            <a:xfrm>
              <a:off x="3888" y="1872"/>
              <a:ext cx="90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Collimator</a:t>
              </a:r>
            </a:p>
          </p:txBody>
        </p:sp>
        <p:sp>
          <p:nvSpPr>
            <p:cNvPr id="54286" name="Line 8"/>
            <p:cNvSpPr>
              <a:spLocks noChangeShapeType="1"/>
            </p:cNvSpPr>
            <p:nvPr/>
          </p:nvSpPr>
          <p:spPr bwMode="auto">
            <a:xfrm flipV="1">
              <a:off x="1824" y="2736"/>
              <a:ext cx="240" cy="19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7" name="Rectangle 9"/>
            <p:cNvSpPr>
              <a:spLocks noChangeArrowheads="1"/>
            </p:cNvSpPr>
            <p:nvPr/>
          </p:nvSpPr>
          <p:spPr bwMode="auto">
            <a:xfrm>
              <a:off x="3888" y="2592"/>
              <a:ext cx="10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CZT</a:t>
              </a:r>
              <a:r>
                <a:rPr lang="en-US" sz="2000" b="1"/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top hsg.</a:t>
              </a:r>
            </a:p>
          </p:txBody>
        </p:sp>
        <p:sp>
          <p:nvSpPr>
            <p:cNvPr id="54288" name="Line 10"/>
            <p:cNvSpPr>
              <a:spLocks noChangeShapeType="1"/>
            </p:cNvSpPr>
            <p:nvPr/>
          </p:nvSpPr>
          <p:spPr bwMode="auto">
            <a:xfrm flipV="1">
              <a:off x="2208" y="3456"/>
              <a:ext cx="336" cy="288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89" name="Rectangle 11"/>
            <p:cNvSpPr>
              <a:spLocks noChangeArrowheads="1"/>
            </p:cNvSpPr>
            <p:nvPr/>
          </p:nvSpPr>
          <p:spPr bwMode="auto">
            <a:xfrm>
              <a:off x="1152" y="3648"/>
              <a:ext cx="13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CZT bottom hsg</a:t>
              </a:r>
              <a:r>
                <a:rPr lang="en-US" sz="2000" b="1"/>
                <a:t>.</a:t>
              </a:r>
            </a:p>
          </p:txBody>
        </p:sp>
        <p:sp>
          <p:nvSpPr>
            <p:cNvPr id="54290" name="Rectangle 12"/>
            <p:cNvSpPr>
              <a:spLocks noChangeArrowheads="1"/>
            </p:cNvSpPr>
            <p:nvPr/>
          </p:nvSpPr>
          <p:spPr bwMode="auto">
            <a:xfrm>
              <a:off x="1152" y="2784"/>
              <a:ext cx="8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Radiator</a:t>
              </a:r>
              <a:r>
                <a:rPr lang="en-US" sz="2000" b="1"/>
                <a:t> </a:t>
              </a:r>
            </a:p>
          </p:txBody>
        </p:sp>
        <p:sp>
          <p:nvSpPr>
            <p:cNvPr id="54291" name="Rectangle 13"/>
            <p:cNvSpPr>
              <a:spLocks noChangeArrowheads="1"/>
            </p:cNvSpPr>
            <p:nvPr/>
          </p:nvSpPr>
          <p:spPr bwMode="auto">
            <a:xfrm>
              <a:off x="3120" y="624"/>
              <a:ext cx="9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Heat pipes</a:t>
              </a:r>
            </a:p>
          </p:txBody>
        </p:sp>
        <p:sp>
          <p:nvSpPr>
            <p:cNvPr id="54292" name="Rectangle 14"/>
            <p:cNvSpPr>
              <a:spLocks noChangeArrowheads="1"/>
            </p:cNvSpPr>
            <p:nvPr/>
          </p:nvSpPr>
          <p:spPr bwMode="auto">
            <a:xfrm>
              <a:off x="1152" y="3120"/>
              <a:ext cx="14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Optical cube</a:t>
              </a:r>
            </a:p>
          </p:txBody>
        </p:sp>
        <p:sp>
          <p:nvSpPr>
            <p:cNvPr id="54293" name="Rectangle 15"/>
            <p:cNvSpPr>
              <a:spLocks noChangeArrowheads="1"/>
            </p:cNvSpPr>
            <p:nvPr/>
          </p:nvSpPr>
          <p:spPr bwMode="auto">
            <a:xfrm>
              <a:off x="950" y="3393"/>
              <a:ext cx="14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</a:rPr>
                <a:t>Alpha tag source</a:t>
              </a:r>
            </a:p>
          </p:txBody>
        </p:sp>
        <p:sp>
          <p:nvSpPr>
            <p:cNvPr id="54294" name="Rectangle 16"/>
            <p:cNvSpPr>
              <a:spLocks noChangeArrowheads="1"/>
            </p:cNvSpPr>
            <p:nvPr/>
          </p:nvSpPr>
          <p:spPr bwMode="auto">
            <a:xfrm>
              <a:off x="3552" y="1296"/>
              <a:ext cx="15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Handling</a:t>
              </a:r>
              <a:r>
                <a:rPr lang="en-US" sz="2000" b="1"/>
                <a:t> </a:t>
              </a:r>
              <a:r>
                <a:rPr lang="en-US" sz="2000" b="1">
                  <a:solidFill>
                    <a:srgbClr val="000000"/>
                  </a:solidFill>
                </a:rPr>
                <a:t>brackets</a:t>
              </a:r>
            </a:p>
          </p:txBody>
        </p:sp>
        <p:sp>
          <p:nvSpPr>
            <p:cNvPr id="54295" name="Rectangle 17"/>
            <p:cNvSpPr>
              <a:spLocks noChangeArrowheads="1"/>
            </p:cNvSpPr>
            <p:nvPr/>
          </p:nvSpPr>
          <p:spPr bwMode="auto">
            <a:xfrm>
              <a:off x="3168" y="960"/>
              <a:ext cx="11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CFRP support</a:t>
              </a:r>
            </a:p>
          </p:txBody>
        </p:sp>
        <p:sp>
          <p:nvSpPr>
            <p:cNvPr id="54296" name="Rectangle 18"/>
            <p:cNvSpPr>
              <a:spLocks noChangeArrowheads="1"/>
            </p:cNvSpPr>
            <p:nvPr/>
          </p:nvSpPr>
          <p:spPr bwMode="auto">
            <a:xfrm>
              <a:off x="3600" y="1584"/>
              <a:ext cx="4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</a:rPr>
                <a:t>CAM</a:t>
              </a:r>
            </a:p>
          </p:txBody>
        </p:sp>
        <p:sp>
          <p:nvSpPr>
            <p:cNvPr id="54297" name="Line 19"/>
            <p:cNvSpPr>
              <a:spLocks noChangeShapeType="1"/>
            </p:cNvSpPr>
            <p:nvPr/>
          </p:nvSpPr>
          <p:spPr bwMode="auto">
            <a:xfrm flipH="1">
              <a:off x="3744" y="2064"/>
              <a:ext cx="240" cy="144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8" name="Line 20"/>
            <p:cNvSpPr>
              <a:spLocks noChangeShapeType="1"/>
            </p:cNvSpPr>
            <p:nvPr/>
          </p:nvSpPr>
          <p:spPr bwMode="auto">
            <a:xfrm flipH="1">
              <a:off x="3456" y="2448"/>
              <a:ext cx="432" cy="288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299" name="Line 21"/>
            <p:cNvSpPr>
              <a:spLocks noChangeShapeType="1"/>
            </p:cNvSpPr>
            <p:nvPr/>
          </p:nvSpPr>
          <p:spPr bwMode="auto">
            <a:xfrm flipV="1">
              <a:off x="2016" y="2832"/>
              <a:ext cx="480" cy="43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0" name="Line 22"/>
            <p:cNvSpPr>
              <a:spLocks noChangeShapeType="1"/>
            </p:cNvSpPr>
            <p:nvPr/>
          </p:nvSpPr>
          <p:spPr bwMode="auto">
            <a:xfrm flipV="1">
              <a:off x="2016" y="3072"/>
              <a:ext cx="480" cy="43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1" name="Line 23"/>
            <p:cNvSpPr>
              <a:spLocks noChangeShapeType="1"/>
            </p:cNvSpPr>
            <p:nvPr/>
          </p:nvSpPr>
          <p:spPr bwMode="auto">
            <a:xfrm flipH="1">
              <a:off x="3840" y="2784"/>
              <a:ext cx="288" cy="192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2" name="Line 24"/>
            <p:cNvSpPr>
              <a:spLocks noChangeShapeType="1"/>
            </p:cNvSpPr>
            <p:nvPr/>
          </p:nvSpPr>
          <p:spPr bwMode="auto">
            <a:xfrm flipH="1">
              <a:off x="2784" y="1152"/>
              <a:ext cx="480" cy="336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303" name="Line 25"/>
            <p:cNvSpPr>
              <a:spLocks noChangeShapeType="1"/>
            </p:cNvSpPr>
            <p:nvPr/>
          </p:nvSpPr>
          <p:spPr bwMode="auto">
            <a:xfrm flipH="1">
              <a:off x="3312" y="1488"/>
              <a:ext cx="384" cy="288"/>
            </a:xfrm>
            <a:prstGeom prst="line">
              <a:avLst/>
            </a:prstGeom>
            <a:noFill/>
            <a:ln w="12700" cap="sq">
              <a:solidFill>
                <a:schemeClr val="accent2"/>
              </a:solidFill>
              <a:miter lim="800000"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876800" cy="685800"/>
          </a:xfrm>
          <a:extLst/>
        </p:spPr>
        <p:txBody>
          <a:bodyPr/>
          <a:lstStyle/>
          <a:p>
            <a:pPr marL="53975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CZT-Imager</a:t>
            </a:r>
          </a:p>
        </p:txBody>
      </p:sp>
      <p:sp>
        <p:nvSpPr>
          <p:cNvPr id="54277" name="Text Box 28"/>
          <p:cNvSpPr txBox="1">
            <a:spLocks noChangeArrowheads="1"/>
          </p:cNvSpPr>
          <p:nvPr/>
        </p:nvSpPr>
        <p:spPr bwMode="auto">
          <a:xfrm>
            <a:off x="-71882" y="90872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Size: 482 x 458 x 603 mm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54278" name="Text Box 29"/>
          <p:cNvSpPr txBox="1">
            <a:spLocks noChangeArrowheads="1"/>
          </p:cNvSpPr>
          <p:nvPr/>
        </p:nvSpPr>
        <p:spPr bwMode="auto">
          <a:xfrm>
            <a:off x="685800" y="1600200"/>
            <a:ext cx="224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Weight - 50 kg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54279" name="Text Box 30"/>
          <p:cNvSpPr txBox="1">
            <a:spLocks noChangeArrowheads="1"/>
          </p:cNvSpPr>
          <p:nvPr/>
        </p:nvSpPr>
        <p:spPr bwMode="auto">
          <a:xfrm>
            <a:off x="0" y="2590800"/>
            <a:ext cx="37942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Collimator: 6 x 6 Degree</a:t>
            </a:r>
          </a:p>
          <a:p>
            <a:r>
              <a:rPr lang="en-US" sz="2400" b="1" dirty="0">
                <a:solidFill>
                  <a:srgbClr val="000000"/>
                </a:solidFill>
              </a:rPr>
              <a:t>                 17 x 17 Degree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54280" name="Text Box 31"/>
          <p:cNvSpPr txBox="1">
            <a:spLocks noChangeArrowheads="1"/>
          </p:cNvSpPr>
          <p:nvPr/>
        </p:nvSpPr>
        <p:spPr bwMode="auto">
          <a:xfrm>
            <a:off x="467544" y="2060848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Power – 60 Watts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pic>
        <p:nvPicPr>
          <p:cNvPr id="32" name="Picture 4" descr="r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r="26239"/>
          <a:stretch/>
        </p:blipFill>
        <p:spPr bwMode="auto">
          <a:xfrm>
            <a:off x="6660232" y="3645024"/>
            <a:ext cx="2678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4656066"/>
            <a:ext cx="2304256" cy="222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1321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11163</TotalTime>
  <Words>1468</Words>
  <Application>Microsoft Macintosh PowerPoint</Application>
  <PresentationFormat>On-screen Show (4:3)</PresentationFormat>
  <Paragraphs>304</Paragraphs>
  <Slides>28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Solstice</vt:lpstr>
      <vt:lpstr>Metro</vt:lpstr>
      <vt:lpstr>Jandel SigmaPlot Graphic</vt:lpstr>
      <vt:lpstr>Document</vt:lpstr>
      <vt:lpstr> Status of the Astrosat mission</vt:lpstr>
      <vt:lpstr>Plan</vt:lpstr>
      <vt:lpstr>PowerPoint Presentation</vt:lpstr>
      <vt:lpstr>Participating Institutes…</vt:lpstr>
      <vt:lpstr>PowerPoint Presentation</vt:lpstr>
      <vt:lpstr>UVIT: Two Telescopes, Three Bands</vt:lpstr>
      <vt:lpstr>Soft X-ray Telescope (SXT)</vt:lpstr>
      <vt:lpstr>PowerPoint Presentation</vt:lpstr>
      <vt:lpstr>CZT-Imager</vt:lpstr>
      <vt:lpstr>PowerPoint Presentation</vt:lpstr>
      <vt:lpstr>PowerPoint Presentation</vt:lpstr>
      <vt:lpstr>PowerPoint Presentation</vt:lpstr>
      <vt:lpstr>PowerPoint Presentation</vt:lpstr>
      <vt:lpstr>Astrosat calibration:  ground &amp; onboard</vt:lpstr>
      <vt:lpstr>PowerPoint Presentation</vt:lpstr>
      <vt:lpstr>LAXPC   Calibration</vt:lpstr>
      <vt:lpstr>CZT Calibration</vt:lpstr>
      <vt:lpstr>Physics based model and fraction of counts in tail</vt:lpstr>
      <vt:lpstr>CAM calibration: 2m length</vt:lpstr>
      <vt:lpstr>PowerPoint Presentation</vt:lpstr>
      <vt:lpstr>Polarization</vt:lpstr>
      <vt:lpstr>PowerPoint Presentation</vt:lpstr>
      <vt:lpstr>PowerPoint Presentation</vt:lpstr>
      <vt:lpstr>Onboard Calibration</vt:lpstr>
      <vt:lpstr>ASTROSAT: Observation Phases and Data Policy</vt:lpstr>
      <vt:lpstr>Science Working Group and  Payload Science Teams</vt:lpstr>
      <vt:lpstr>`Hard X-ray Astronomy: Astrosat and Beyond’</vt:lpstr>
      <vt:lpstr>Conclusions</vt:lpstr>
    </vt:vector>
  </TitlesOfParts>
  <Company>TIFR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 of AGN and Accreting Stellar-mass Black Holes with ASTROSAT</dc:title>
  <dc:creator>Prof. A. R. Rao</dc:creator>
  <cp:lastModifiedBy>A R RAO</cp:lastModifiedBy>
  <cp:revision>87</cp:revision>
  <dcterms:created xsi:type="dcterms:W3CDTF">2012-07-05T05:17:32Z</dcterms:created>
  <dcterms:modified xsi:type="dcterms:W3CDTF">2014-05-13T13:02:59Z</dcterms:modified>
</cp:coreProperties>
</file>