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  <p:sldMasterId id="214748366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3" r:id="rId4"/>
    <p:sldId id="281" r:id="rId5"/>
    <p:sldId id="282" r:id="rId6"/>
    <p:sldId id="284" r:id="rId7"/>
    <p:sldId id="286" r:id="rId8"/>
    <p:sldId id="288" r:id="rId9"/>
    <p:sldId id="280" r:id="rId10"/>
    <p:sldId id="285" r:id="rId11"/>
    <p:sldId id="287" r:id="rId12"/>
    <p:sldId id="275" r:id="rId13"/>
    <p:sldId id="279" r:id="rId14"/>
  </p:sldIdLst>
  <p:sldSz cx="9144000" cy="6858000" type="screen4x3"/>
  <p:notesSz cx="9272588" cy="70231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9"/>
    <a:srgbClr val="CC0000"/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21" autoAdjust="0"/>
  </p:normalViewPr>
  <p:slideViewPr>
    <p:cSldViewPr>
      <p:cViewPr>
        <p:scale>
          <a:sx n="100" d="100"/>
          <a:sy n="100" d="100"/>
        </p:scale>
        <p:origin x="-272" y="568"/>
      </p:cViewPr>
      <p:guideLst>
        <p:guide orient="horz" pos="1776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-2016" y="-104"/>
      </p:cViewPr>
      <p:guideLst>
        <p:guide orient="horz" pos="2212"/>
        <p:guide pos="29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7982" cy="35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l" defTabSz="931863">
              <a:defRPr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08" y="0"/>
            <a:ext cx="4017981" cy="35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91244"/>
            <a:ext cx="4017982" cy="3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l" defTabSz="931863">
              <a:defRPr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08" y="6691244"/>
            <a:ext cx="4017981" cy="3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/>
            </a:lvl1pPr>
          </a:lstStyle>
          <a:p>
            <a:fld id="{74FF5FF4-E486-624B-8C25-6B87BD642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1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7982" cy="35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l" defTabSz="931863">
              <a:defRPr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08" y="0"/>
            <a:ext cx="4017981" cy="35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1313" y="527050"/>
            <a:ext cx="3509962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25" y="3336604"/>
            <a:ext cx="6799339" cy="315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2005"/>
            <a:ext cx="4017982" cy="35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l" defTabSz="931863">
              <a:defRPr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08" y="6672005"/>
            <a:ext cx="4017981" cy="35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/>
            </a:lvl1pPr>
          </a:lstStyle>
          <a:p>
            <a:fld id="{1E3491BA-660D-B346-9222-56DD503F9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3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86B1-0A42-064B-A626-C7A521D7AF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86B1-0A42-064B-A626-C7A521D7AF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31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31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32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58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785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6806" y="6596390"/>
            <a:ext cx="1137194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1F497D"/>
                </a:solidFill>
                <a:ea typeface="+mn-ea"/>
              </a:rPr>
              <a:t>PI Briefing - &lt;#&gt;</a:t>
            </a:r>
            <a:endParaRPr lang="en-US" b="0" dirty="0">
              <a:solidFill>
                <a:srgbClr val="1F497D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73402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6806" y="6596390"/>
            <a:ext cx="1137194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1F497D"/>
                </a:solidFill>
                <a:ea typeface="+mn-ea"/>
              </a:rPr>
              <a:t>PI Briefing - &lt;#&gt;</a:t>
            </a:r>
            <a:endParaRPr lang="en-US" b="0" dirty="0">
              <a:solidFill>
                <a:srgbClr val="1F497D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73402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6806" y="6596390"/>
            <a:ext cx="1137194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1F497D"/>
                </a:solidFill>
                <a:ea typeface="+mn-ea"/>
              </a:rPr>
              <a:t>PI Briefing - &lt;#&gt;</a:t>
            </a:r>
            <a:endParaRPr lang="en-US" b="0" dirty="0">
              <a:solidFill>
                <a:srgbClr val="1F497D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7340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6806" y="6596390"/>
            <a:ext cx="1137194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1F497D"/>
                </a:solidFill>
                <a:ea typeface="+mn-ea"/>
              </a:rPr>
              <a:t>PI Briefing - &lt;#&gt;</a:t>
            </a:r>
            <a:endParaRPr lang="en-US" b="0" dirty="0">
              <a:solidFill>
                <a:srgbClr val="1F497D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73402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9064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1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21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4038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4648200" y="1456346"/>
            <a:ext cx="4038600" cy="50382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68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4038600" cy="2422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4071880"/>
            <a:ext cx="4038600" cy="24227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4648200" y="1456346"/>
            <a:ext cx="4038600" cy="2422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4070970"/>
            <a:ext cx="4038600" cy="24227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9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3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4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7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3133250"/>
            <a:ext cx="6096000" cy="641467"/>
          </a:xfrm>
          <a:prstGeom prst="rect">
            <a:avLst/>
          </a:prstGeom>
        </p:spPr>
        <p:txBody>
          <a:bodyPr anchor="ctr"/>
          <a:lstStyle>
            <a:lvl1pPr algn="ctr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subsection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468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04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NICER Overview at IACHEC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3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457256"/>
            <a:ext cx="8229600" cy="503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</p:spPr>
        <p:txBody>
          <a:bodyPr anchor="b"/>
          <a:lstStyle>
            <a:lvl1pPr algn="l">
              <a:defRPr lang="en-US" sz="3200" b="1" i="1" kern="1200" baseline="0" dirty="0" smtClean="0">
                <a:gradFill flip="none" rotWithShape="1">
                  <a:gsLst>
                    <a:gs pos="0">
                      <a:srgbClr val="2D517F"/>
                    </a:gs>
                    <a:gs pos="100000">
                      <a:srgbClr val="121A33"/>
                    </a:gs>
                  </a:gsLst>
                  <a:lin ang="0" scaled="1"/>
                  <a:tileRect/>
                </a:gra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dirty="0" smtClean="0"/>
              <a:t>Click to edit one-line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120" Type="http://schemas.openxmlformats.org/officeDocument/2006/relationships/slideLayout" Target="../slideLayouts/slideLayout131.xml"/><Relationship Id="rId121" Type="http://schemas.openxmlformats.org/officeDocument/2006/relationships/slideLayout" Target="../slideLayouts/slideLayout132.xml"/><Relationship Id="rId122" Type="http://schemas.openxmlformats.org/officeDocument/2006/relationships/slideLayout" Target="../slideLayouts/slideLayout133.xml"/><Relationship Id="rId123" Type="http://schemas.openxmlformats.org/officeDocument/2006/relationships/slideLayout" Target="../slideLayouts/slideLayout134.xml"/><Relationship Id="rId124" Type="http://schemas.openxmlformats.org/officeDocument/2006/relationships/slideLayout" Target="../slideLayouts/slideLayout135.xml"/><Relationship Id="rId125" Type="http://schemas.openxmlformats.org/officeDocument/2006/relationships/slideLayout" Target="../slideLayouts/slideLayout136.xml"/><Relationship Id="rId126" Type="http://schemas.openxmlformats.org/officeDocument/2006/relationships/slideLayout" Target="../slideLayouts/slideLayout137.xml"/><Relationship Id="rId127" Type="http://schemas.openxmlformats.org/officeDocument/2006/relationships/slideLayout" Target="../slideLayouts/slideLayout138.xml"/><Relationship Id="rId128" Type="http://schemas.openxmlformats.org/officeDocument/2006/relationships/theme" Target="../theme/theme2.xml"/><Relationship Id="rId129" Type="http://schemas.openxmlformats.org/officeDocument/2006/relationships/image" Target="../media/image3.png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90" Type="http://schemas.openxmlformats.org/officeDocument/2006/relationships/slideLayout" Target="../slideLayouts/slideLayout101.xml"/><Relationship Id="rId91" Type="http://schemas.openxmlformats.org/officeDocument/2006/relationships/slideLayout" Target="../slideLayouts/slideLayout102.xml"/><Relationship Id="rId92" Type="http://schemas.openxmlformats.org/officeDocument/2006/relationships/slideLayout" Target="../slideLayouts/slideLayout103.xml"/><Relationship Id="rId93" Type="http://schemas.openxmlformats.org/officeDocument/2006/relationships/slideLayout" Target="../slideLayouts/slideLayout104.xml"/><Relationship Id="rId94" Type="http://schemas.openxmlformats.org/officeDocument/2006/relationships/slideLayout" Target="../slideLayouts/slideLayout105.xml"/><Relationship Id="rId95" Type="http://schemas.openxmlformats.org/officeDocument/2006/relationships/slideLayout" Target="../slideLayouts/slideLayout106.xml"/><Relationship Id="rId96" Type="http://schemas.openxmlformats.org/officeDocument/2006/relationships/slideLayout" Target="../slideLayouts/slideLayout107.xml"/><Relationship Id="rId101" Type="http://schemas.openxmlformats.org/officeDocument/2006/relationships/slideLayout" Target="../slideLayouts/slideLayout112.xml"/><Relationship Id="rId102" Type="http://schemas.openxmlformats.org/officeDocument/2006/relationships/slideLayout" Target="../slideLayouts/slideLayout113.xml"/><Relationship Id="rId103" Type="http://schemas.openxmlformats.org/officeDocument/2006/relationships/slideLayout" Target="../slideLayouts/slideLayout114.xml"/><Relationship Id="rId104" Type="http://schemas.openxmlformats.org/officeDocument/2006/relationships/slideLayout" Target="../slideLayouts/slideLayout115.xml"/><Relationship Id="rId105" Type="http://schemas.openxmlformats.org/officeDocument/2006/relationships/slideLayout" Target="../slideLayouts/slideLayout116.xml"/><Relationship Id="rId106" Type="http://schemas.openxmlformats.org/officeDocument/2006/relationships/slideLayout" Target="../slideLayouts/slideLayout117.xml"/><Relationship Id="rId107" Type="http://schemas.openxmlformats.org/officeDocument/2006/relationships/slideLayout" Target="../slideLayouts/slideLayout118.xml"/><Relationship Id="rId108" Type="http://schemas.openxmlformats.org/officeDocument/2006/relationships/slideLayout" Target="../slideLayouts/slideLayout119.xml"/><Relationship Id="rId109" Type="http://schemas.openxmlformats.org/officeDocument/2006/relationships/slideLayout" Target="../slideLayouts/slideLayout120.xml"/><Relationship Id="rId97" Type="http://schemas.openxmlformats.org/officeDocument/2006/relationships/slideLayout" Target="../slideLayouts/slideLayout108.xml"/><Relationship Id="rId98" Type="http://schemas.openxmlformats.org/officeDocument/2006/relationships/slideLayout" Target="../slideLayouts/slideLayout109.xml"/><Relationship Id="rId99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100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110" Type="http://schemas.openxmlformats.org/officeDocument/2006/relationships/slideLayout" Target="../slideLayouts/slideLayout121.xml"/><Relationship Id="rId111" Type="http://schemas.openxmlformats.org/officeDocument/2006/relationships/slideLayout" Target="../slideLayouts/slideLayout122.xml"/><Relationship Id="rId112" Type="http://schemas.openxmlformats.org/officeDocument/2006/relationships/slideLayout" Target="../slideLayouts/slideLayout123.xml"/><Relationship Id="rId113" Type="http://schemas.openxmlformats.org/officeDocument/2006/relationships/slideLayout" Target="../slideLayouts/slideLayout124.xml"/><Relationship Id="rId114" Type="http://schemas.openxmlformats.org/officeDocument/2006/relationships/slideLayout" Target="../slideLayouts/slideLayout125.xml"/><Relationship Id="rId115" Type="http://schemas.openxmlformats.org/officeDocument/2006/relationships/slideLayout" Target="../slideLayouts/slideLayout126.xml"/><Relationship Id="rId116" Type="http://schemas.openxmlformats.org/officeDocument/2006/relationships/slideLayout" Target="../slideLayouts/slideLayout127.xml"/><Relationship Id="rId117" Type="http://schemas.openxmlformats.org/officeDocument/2006/relationships/slideLayout" Target="../slideLayouts/slideLayout128.xml"/><Relationship Id="rId118" Type="http://schemas.openxmlformats.org/officeDocument/2006/relationships/slideLayout" Target="../slideLayouts/slideLayout129.xml"/><Relationship Id="rId119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slideLayout" Target="../slideLayouts/slideLayout99.xml"/><Relationship Id="rId8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sterBanner1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82296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1"/>
            <a:ext cx="2895600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642-8F2E-8F49-AF8D-381D3183A7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8600" y="152400"/>
            <a:ext cx="8763000" cy="6172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RGB_Kavli_Logo_MainLockUp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895" y="304800"/>
            <a:ext cx="93090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1" i="1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i="1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1" i="1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823970" y="6586641"/>
            <a:ext cx="34131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A8E5D8BF-33DF-6C4D-B4C5-AA52213F6D0B}" type="slidenum">
              <a:rPr lang="en-US" sz="1000" b="0">
                <a:solidFill>
                  <a:srgbClr val="121A33"/>
                </a:solidFill>
                <a:latin typeface="Arial" charset="0"/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0" dirty="0">
              <a:solidFill>
                <a:srgbClr val="121A33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968500" y="887375"/>
            <a:ext cx="7175500" cy="45719"/>
          </a:xfrm>
          <a:prstGeom prst="rect">
            <a:avLst/>
          </a:prstGeom>
          <a:gradFill flip="none" rotWithShape="1">
            <a:gsLst>
              <a:gs pos="0">
                <a:srgbClr val="2D517F"/>
              </a:gs>
              <a:gs pos="100000">
                <a:srgbClr val="121A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654300" y="274638"/>
            <a:ext cx="6032500" cy="61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3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18" r:id="rId50"/>
    <p:sldLayoutId id="2147483719" r:id="rId51"/>
    <p:sldLayoutId id="2147483720" r:id="rId52"/>
    <p:sldLayoutId id="2147483721" r:id="rId53"/>
    <p:sldLayoutId id="2147483722" r:id="rId54"/>
    <p:sldLayoutId id="2147483723" r:id="rId55"/>
    <p:sldLayoutId id="2147483724" r:id="rId56"/>
    <p:sldLayoutId id="2147483725" r:id="rId57"/>
    <p:sldLayoutId id="2147483726" r:id="rId58"/>
    <p:sldLayoutId id="2147483727" r:id="rId59"/>
    <p:sldLayoutId id="2147483728" r:id="rId60"/>
    <p:sldLayoutId id="2147483729" r:id="rId61"/>
    <p:sldLayoutId id="2147483730" r:id="rId62"/>
    <p:sldLayoutId id="2147483731" r:id="rId63"/>
    <p:sldLayoutId id="2147483732" r:id="rId64"/>
    <p:sldLayoutId id="2147483733" r:id="rId65"/>
    <p:sldLayoutId id="2147483734" r:id="rId66"/>
    <p:sldLayoutId id="2147483735" r:id="rId67"/>
    <p:sldLayoutId id="2147483736" r:id="rId68"/>
    <p:sldLayoutId id="2147483737" r:id="rId69"/>
    <p:sldLayoutId id="2147483738" r:id="rId70"/>
    <p:sldLayoutId id="2147483739" r:id="rId71"/>
    <p:sldLayoutId id="2147483740" r:id="rId72"/>
    <p:sldLayoutId id="2147483741" r:id="rId73"/>
    <p:sldLayoutId id="2147483742" r:id="rId74"/>
    <p:sldLayoutId id="2147483743" r:id="rId75"/>
    <p:sldLayoutId id="2147483744" r:id="rId76"/>
    <p:sldLayoutId id="2147483745" r:id="rId77"/>
    <p:sldLayoutId id="2147483746" r:id="rId78"/>
    <p:sldLayoutId id="2147483747" r:id="rId79"/>
    <p:sldLayoutId id="2147483748" r:id="rId80"/>
    <p:sldLayoutId id="2147483749" r:id="rId81"/>
    <p:sldLayoutId id="2147483750" r:id="rId82"/>
    <p:sldLayoutId id="2147483751" r:id="rId83"/>
    <p:sldLayoutId id="2147483752" r:id="rId84"/>
    <p:sldLayoutId id="2147483753" r:id="rId85"/>
    <p:sldLayoutId id="2147483754" r:id="rId86"/>
    <p:sldLayoutId id="2147483755" r:id="rId87"/>
    <p:sldLayoutId id="2147483756" r:id="rId88"/>
    <p:sldLayoutId id="2147483757" r:id="rId89"/>
    <p:sldLayoutId id="2147483758" r:id="rId90"/>
    <p:sldLayoutId id="2147483759" r:id="rId91"/>
    <p:sldLayoutId id="2147483760" r:id="rId92"/>
    <p:sldLayoutId id="2147483761" r:id="rId93"/>
    <p:sldLayoutId id="2147483762" r:id="rId94"/>
    <p:sldLayoutId id="2147483763" r:id="rId95"/>
    <p:sldLayoutId id="2147483764" r:id="rId96"/>
    <p:sldLayoutId id="2147483765" r:id="rId97"/>
    <p:sldLayoutId id="2147483766" r:id="rId98"/>
    <p:sldLayoutId id="2147483767" r:id="rId99"/>
    <p:sldLayoutId id="2147483768" r:id="rId100"/>
    <p:sldLayoutId id="2147483769" r:id="rId101"/>
    <p:sldLayoutId id="2147483770" r:id="rId102"/>
    <p:sldLayoutId id="2147483771" r:id="rId103"/>
    <p:sldLayoutId id="2147483772" r:id="rId104"/>
    <p:sldLayoutId id="2147483773" r:id="rId105"/>
    <p:sldLayoutId id="2147483774" r:id="rId106"/>
    <p:sldLayoutId id="2147483775" r:id="rId107"/>
    <p:sldLayoutId id="2147483776" r:id="rId108"/>
    <p:sldLayoutId id="2147483777" r:id="rId109"/>
    <p:sldLayoutId id="2147483778" r:id="rId110"/>
    <p:sldLayoutId id="2147483779" r:id="rId111"/>
    <p:sldLayoutId id="2147483780" r:id="rId112"/>
    <p:sldLayoutId id="2147483781" r:id="rId113"/>
    <p:sldLayoutId id="2147483782" r:id="rId114"/>
    <p:sldLayoutId id="2147483783" r:id="rId115"/>
    <p:sldLayoutId id="2147483784" r:id="rId116"/>
    <p:sldLayoutId id="2147483785" r:id="rId117"/>
    <p:sldLayoutId id="2147483786" r:id="rId118"/>
    <p:sldLayoutId id="2147483787" r:id="rId119"/>
    <p:sldLayoutId id="2147483788" r:id="rId120"/>
    <p:sldLayoutId id="2147483789" r:id="rId121"/>
    <p:sldLayoutId id="2147483790" r:id="rId122"/>
    <p:sldLayoutId id="2147483791" r:id="rId123"/>
    <p:sldLayoutId id="2147483792" r:id="rId124"/>
    <p:sldLayoutId id="2147483793" r:id="rId125"/>
    <p:sldLayoutId id="2147483794" r:id="rId126"/>
    <p:sldLayoutId id="2147483795" r:id="rId12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1" kern="1200" baseline="0">
          <a:gradFill flip="none" rotWithShape="1">
            <a:gsLst>
              <a:gs pos="0">
                <a:srgbClr val="2D517F"/>
              </a:gs>
              <a:gs pos="100000">
                <a:srgbClr val="121A33"/>
              </a:gs>
            </a:gsLst>
            <a:lin ang="0" scaled="1"/>
            <a:tileRect/>
          </a:gra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Neutron Star Interior Composition </a:t>
            </a:r>
            <a:r>
              <a:rPr lang="en-US" dirty="0" err="1" smtClean="0"/>
              <a:t>ExploreR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NICER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Bev </a:t>
            </a:r>
            <a:r>
              <a:rPr lang="en-US" dirty="0" err="1" smtClean="0"/>
              <a:t>LaMarr</a:t>
            </a:r>
            <a:r>
              <a:rPr lang="en-US" dirty="0" smtClean="0"/>
              <a:t> (MIT) for the NICER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0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Characterization During Integration and Test at GSFC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MXS at Ti </a:t>
            </a:r>
            <a:r>
              <a:rPr lang="en-US" dirty="0" err="1" smtClean="0"/>
              <a:t>Ka</a:t>
            </a:r>
            <a:r>
              <a:rPr lang="en-US" dirty="0" smtClean="0"/>
              <a:t> &amp; (one higher line) during integration</a:t>
            </a:r>
          </a:p>
          <a:p>
            <a:r>
              <a:rPr lang="en-US" dirty="0" smtClean="0"/>
              <a:t>Selected fe55 during thermal </a:t>
            </a:r>
            <a:r>
              <a:rPr lang="en-US" dirty="0" err="1" smtClean="0"/>
              <a:t>vac</a:t>
            </a:r>
            <a:endParaRPr lang="en-US" dirty="0" smtClean="0"/>
          </a:p>
          <a:p>
            <a:r>
              <a:rPr lang="en-US" dirty="0" smtClean="0"/>
              <a:t>End to end timing</a:t>
            </a:r>
          </a:p>
          <a:p>
            <a:r>
              <a:rPr lang="en-US" dirty="0" smtClean="0"/>
              <a:t>Forced trigger tests during thermal </a:t>
            </a:r>
            <a:r>
              <a:rPr lang="en-US" dirty="0" err="1" smtClean="0"/>
              <a:t>vac</a:t>
            </a:r>
            <a:endParaRPr lang="en-US" dirty="0" smtClean="0"/>
          </a:p>
          <a:p>
            <a:r>
              <a:rPr lang="en-US" dirty="0" smtClean="0"/>
              <a:t>Threshold tests during thermal </a:t>
            </a:r>
            <a:r>
              <a:rPr lang="en-US" dirty="0" err="1" smtClean="0"/>
              <a:t>vac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current schedule </a:t>
            </a:r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 of flight FPMs and MPUs from MIT to GSFC in </a:t>
            </a:r>
            <a:r>
              <a:rPr lang="en-US" dirty="0" smtClean="0"/>
              <a:t>July 2015</a:t>
            </a:r>
            <a:endParaRPr lang="en-US" dirty="0"/>
          </a:p>
          <a:p>
            <a:r>
              <a:rPr lang="en-US" dirty="0" smtClean="0"/>
              <a:t>XTI integration and test August 2015</a:t>
            </a:r>
          </a:p>
          <a:p>
            <a:r>
              <a:rPr lang="en-US" dirty="0" smtClean="0"/>
              <a:t>Payload thermal </a:t>
            </a:r>
            <a:r>
              <a:rPr lang="en-US" dirty="0" err="1" smtClean="0"/>
              <a:t>vac</a:t>
            </a:r>
            <a:r>
              <a:rPr lang="en-US" dirty="0" smtClean="0"/>
              <a:t> testing in January &amp; February 2016</a:t>
            </a:r>
            <a:endParaRPr lang="en-US" dirty="0"/>
          </a:p>
          <a:p>
            <a:r>
              <a:rPr lang="en-US" dirty="0" smtClean="0"/>
              <a:t>launch August 2016</a:t>
            </a:r>
          </a:p>
          <a:p>
            <a:endParaRPr lang="en-US" dirty="0"/>
          </a:p>
          <a:p>
            <a:pPr marL="0" indent="0">
              <a:buNone/>
            </a:pPr>
            <a:endParaRPr lang="hu-HU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Flight unit testing proceeding </a:t>
            </a:r>
          </a:p>
          <a:p>
            <a:r>
              <a:rPr lang="hu-HU" dirty="0" smtClean="0"/>
              <a:t>Launch will be in August 2016</a:t>
            </a:r>
          </a:p>
          <a:p>
            <a:r>
              <a:rPr lang="hu-HU" dirty="0" smtClean="0"/>
              <a:t>More information available at http</a:t>
            </a:r>
            <a:r>
              <a:rPr lang="hu-HU" dirty="0"/>
              <a:t>://heasarc.gsfc.nasa.gov/docs/nicer</a:t>
            </a:r>
          </a:p>
          <a:p>
            <a:r>
              <a:rPr lang="en-US" dirty="0" smtClean="0"/>
              <a:t>Guest </a:t>
            </a:r>
            <a:r>
              <a:rPr lang="en-US" dirty="0" smtClean="0"/>
              <a:t>observer program </a:t>
            </a:r>
            <a:r>
              <a:rPr lang="en-US" dirty="0" smtClean="0"/>
              <a:t>has been approved for 2017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1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S_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768" y="4289736"/>
            <a:ext cx="4839902" cy="2182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0" y="401638"/>
            <a:ext cx="5143500" cy="61273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An Astrophysics Mission of Opportunity on the International Space Station</a:t>
            </a:r>
            <a:br>
              <a:rPr lang="en-US" sz="2000" dirty="0" smtClean="0">
                <a:solidFill>
                  <a:schemeClr val="accent1"/>
                </a:solidFill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4294967295"/>
          </p:nvPr>
        </p:nvSpPr>
        <p:spPr>
          <a:xfrm>
            <a:off x="-1" y="1268413"/>
            <a:ext cx="5519529" cy="5213326"/>
          </a:xfrm>
        </p:spPr>
        <p:txBody>
          <a:bodyPr wrap="square">
            <a:spAutoFit/>
          </a:bodyPr>
          <a:lstStyle/>
          <a:p>
            <a:pPr marL="227013" indent="-227013">
              <a:lnSpc>
                <a:spcPct val="97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1600" b="1" i="1" dirty="0" smtClean="0">
                <a:latin typeface="Arial"/>
                <a:ea typeface="ヒラギノ角ゴ Pro W3" pitchFamily="12" charset="-128"/>
                <a:cs typeface="Arial"/>
              </a:rPr>
              <a:t>Science: </a:t>
            </a:r>
            <a:r>
              <a:rPr lang="en-US" sz="1600" dirty="0" smtClean="0">
                <a:solidFill>
                  <a:srgbClr val="8064A2"/>
                </a:solidFill>
                <a:latin typeface="Arial"/>
                <a:ea typeface="ヒラギノ角ゴ Pro W3" pitchFamily="12" charset="-128"/>
                <a:cs typeface="Arial"/>
              </a:rPr>
              <a:t>Understanding ultra-dense matter 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through observations of neutron stars in the </a:t>
            </a:r>
            <a:r>
              <a:rPr lang="en-US" sz="1600" dirty="0" smtClean="0">
                <a:solidFill>
                  <a:schemeClr val="accent4"/>
                </a:solidFill>
                <a:ea typeface="ヒラギノ角ゴ Pro W3" pitchFamily="12" charset="-128"/>
              </a:rPr>
              <a:t>soft X-ray band</a:t>
            </a:r>
            <a:endParaRPr lang="en-US" sz="1600" dirty="0" smtClean="0">
              <a:latin typeface="Arial"/>
              <a:ea typeface="ヒラギノ角ゴ Pro W3" pitchFamily="12" charset="-128"/>
              <a:cs typeface="Arial"/>
            </a:endParaRPr>
          </a:p>
          <a:p>
            <a:pPr marL="227013" indent="-227013">
              <a:lnSpc>
                <a:spcPct val="97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1600" b="1" i="1" dirty="0" smtClean="0">
                <a:latin typeface="Arial"/>
                <a:ea typeface="ヒラギノ角ゴ Pro W3" pitchFamily="12" charset="-128"/>
                <a:cs typeface="Arial"/>
              </a:rPr>
              <a:t>Launch: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 </a:t>
            </a:r>
            <a:r>
              <a:rPr lang="en-US" sz="1600" dirty="0" smtClean="0">
                <a:ea typeface="ヒラギノ角ゴ Pro W3" pitchFamily="12" charset="-128"/>
              </a:rPr>
              <a:t>August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 </a:t>
            </a:r>
            <a:r>
              <a:rPr lang="en-US" sz="1600" dirty="0" smtClean="0">
                <a:solidFill>
                  <a:schemeClr val="accent4"/>
                </a:solidFill>
                <a:latin typeface="Arial"/>
                <a:ea typeface="ヒラギノ角ゴ Pro W3" pitchFamily="12" charset="-128"/>
                <a:cs typeface="Arial"/>
              </a:rPr>
              <a:t>2016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, SpaceX</a:t>
            </a:r>
            <a:r>
              <a:rPr lang="en-US" sz="1600" dirty="0" smtClean="0">
                <a:ea typeface="ヒラギノ角ゴ Pro W3" pitchFamily="12" charset="-128"/>
              </a:rPr>
              <a:t>-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12 resupply</a:t>
            </a:r>
          </a:p>
          <a:p>
            <a:pPr marL="227013" indent="-227013">
              <a:lnSpc>
                <a:spcPct val="97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1600" b="1" i="1" dirty="0" smtClean="0">
                <a:latin typeface="Arial"/>
                <a:ea typeface="ヒラギノ角ゴ Pro W3" pitchFamily="12" charset="-128"/>
                <a:cs typeface="Arial"/>
              </a:rPr>
              <a:t>Platform: 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ISS </a:t>
            </a:r>
            <a:r>
              <a:rPr lang="en-US" sz="1600" dirty="0" err="1" smtClean="0">
                <a:latin typeface="Arial"/>
                <a:ea typeface="ヒラギノ角ゴ Pro W3" pitchFamily="12" charset="-128"/>
                <a:cs typeface="Arial"/>
              </a:rPr>
              <a:t>ExPRESS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 Logistics Carrier (ELC), with </a:t>
            </a:r>
            <a:r>
              <a:rPr lang="en-US" sz="1600" dirty="0" smtClean="0">
                <a:solidFill>
                  <a:schemeClr val="accent4"/>
                </a:solidFill>
                <a:latin typeface="Arial"/>
                <a:ea typeface="ヒラギノ角ゴ Pro W3" pitchFamily="12" charset="-128"/>
                <a:cs typeface="Arial"/>
              </a:rPr>
              <a:t>active pointing 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over nearly a full hemisphere</a:t>
            </a:r>
            <a:endParaRPr lang="en-US" sz="1600" b="1" i="1" dirty="0" smtClean="0">
              <a:latin typeface="Arial"/>
              <a:ea typeface="ヒラギノ角ゴ Pro W3" pitchFamily="12" charset="-128"/>
              <a:cs typeface="Arial"/>
            </a:endParaRPr>
          </a:p>
          <a:p>
            <a:pPr marL="227013" indent="-227013">
              <a:lnSpc>
                <a:spcPct val="97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1600" b="1" i="1" dirty="0" smtClean="0">
                <a:latin typeface="Arial"/>
                <a:ea typeface="ヒラギノ角ゴ Pro W3" pitchFamily="12" charset="-128"/>
                <a:cs typeface="Arial"/>
              </a:rPr>
              <a:t>Duration: 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24 months including </a:t>
            </a:r>
            <a:r>
              <a:rPr lang="en-US" sz="1600" dirty="0" smtClean="0">
                <a:solidFill>
                  <a:schemeClr val="accent4"/>
                </a:solidFill>
                <a:latin typeface="Arial"/>
                <a:ea typeface="ヒラギノ角ゴ Pro W3" pitchFamily="12" charset="-128"/>
                <a:cs typeface="Arial"/>
              </a:rPr>
              <a:t>Guest Observer program</a:t>
            </a:r>
          </a:p>
          <a:p>
            <a:pPr marL="227013" indent="-227013">
              <a:lnSpc>
                <a:spcPct val="97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1600" b="1" i="1" dirty="0" smtClean="0">
                <a:latin typeface="Arial"/>
                <a:ea typeface="ヒラギノ角ゴ Pro W3" pitchFamily="12" charset="-128"/>
                <a:cs typeface="Arial"/>
              </a:rPr>
              <a:t>Instrument: 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X-ray (0.2–12 </a:t>
            </a:r>
            <a:r>
              <a:rPr lang="en-US" sz="1600" dirty="0" err="1" smtClean="0">
                <a:latin typeface="Arial"/>
                <a:ea typeface="ヒラギノ角ゴ Pro W3" pitchFamily="12" charset="-128"/>
                <a:cs typeface="Arial"/>
              </a:rPr>
              <a:t>keV</a:t>
            </a: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) “concentrator” optics and silicon-drift detectors. GPS position &amp; </a:t>
            </a:r>
            <a:r>
              <a:rPr lang="en-US" sz="1600" dirty="0" smtClean="0">
                <a:solidFill>
                  <a:schemeClr val="accent4"/>
                </a:solidFill>
                <a:latin typeface="Arial"/>
                <a:ea typeface="ヒラギノ角ゴ Pro W3" pitchFamily="12" charset="-128"/>
                <a:cs typeface="Arial"/>
              </a:rPr>
              <a:t>absolute time </a:t>
            </a:r>
            <a:r>
              <a:rPr lang="en-US" sz="1600" dirty="0" smtClean="0">
                <a:ea typeface="ヒラギノ角ゴ Pro W3" pitchFamily="12" charset="-128"/>
              </a:rPr>
              <a:t>reference</a:t>
            </a:r>
          </a:p>
          <a:p>
            <a:pPr marL="227013" indent="-227013">
              <a:lnSpc>
                <a:spcPct val="9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1" i="1" dirty="0" smtClean="0">
                <a:latin typeface="Arial"/>
                <a:ea typeface="ヒラギノ角ゴ Pro W3" pitchFamily="12" charset="-128"/>
                <a:cs typeface="Arial"/>
              </a:rPr>
              <a:t>Enhancements: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Guest Investigator/Observer program</a:t>
            </a:r>
          </a:p>
          <a:p>
            <a:pPr lvl="1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/>
                <a:ea typeface="ヒラギノ角ゴ Pro W3" pitchFamily="12" charset="-128"/>
                <a:cs typeface="Arial"/>
              </a:rPr>
              <a:t>Demonstration of </a:t>
            </a:r>
            <a:r>
              <a:rPr lang="en-US" sz="1600" dirty="0" smtClean="0">
                <a:solidFill>
                  <a:schemeClr val="accent4"/>
                </a:solidFill>
                <a:latin typeface="Arial"/>
                <a:ea typeface="ヒラギノ角ゴ Pro W3" pitchFamily="12" charset="-128"/>
                <a:cs typeface="Arial"/>
              </a:rPr>
              <a:t>pulsar-based </a:t>
            </a:r>
            <a:br>
              <a:rPr lang="en-US" sz="1600" dirty="0" smtClean="0">
                <a:solidFill>
                  <a:schemeClr val="accent4"/>
                </a:solidFill>
                <a:latin typeface="Arial"/>
                <a:ea typeface="ヒラギノ角ゴ Pro W3" pitchFamily="12" charset="-128"/>
                <a:cs typeface="Arial"/>
              </a:rPr>
            </a:br>
            <a:r>
              <a:rPr lang="en-US" sz="1600" dirty="0" smtClean="0">
                <a:solidFill>
                  <a:schemeClr val="accent4"/>
                </a:solidFill>
                <a:latin typeface="Arial"/>
                <a:ea typeface="ヒラギノ角ゴ Pro W3" pitchFamily="12" charset="-128"/>
                <a:cs typeface="Arial"/>
              </a:rPr>
              <a:t>spacecraft navigation</a:t>
            </a:r>
          </a:p>
          <a:p>
            <a:pPr marL="231775" indent="-231775">
              <a:lnSpc>
                <a:spcPct val="9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1" i="1" dirty="0" smtClean="0">
                <a:latin typeface="Arial"/>
                <a:cs typeface="Arial"/>
              </a:rPr>
              <a:t>Status:</a:t>
            </a:r>
          </a:p>
          <a:p>
            <a:pPr lvl="1" indent="-288925">
              <a:lnSpc>
                <a:spcPct val="97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accent4"/>
                </a:solidFill>
              </a:rPr>
              <a:t>Passed </a:t>
            </a:r>
            <a:r>
              <a:rPr lang="en-US" sz="1600" dirty="0" smtClean="0"/>
              <a:t>CDR, Sept 2014</a:t>
            </a:r>
          </a:p>
          <a:p>
            <a:pPr lvl="1" indent="-288925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All critical ETUs in hand</a:t>
            </a:r>
          </a:p>
          <a:p>
            <a:pPr lvl="1" indent="-288925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"/>
                <a:cs typeface="Arial"/>
              </a:rPr>
              <a:t>Significant </a:t>
            </a:r>
            <a:r>
              <a:rPr lang="en-US" sz="1600" dirty="0" smtClean="0"/>
              <a:t>flight hardware done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5091683" y="4424375"/>
            <a:ext cx="955829" cy="139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5876472" y="3953455"/>
            <a:ext cx="2734129" cy="9996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NICER on ISS-starfiel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9529" y="1241121"/>
            <a:ext cx="3108960" cy="265867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93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387730"/>
            <a:ext cx="6032500" cy="6127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Science-enabling capabilities</a:t>
            </a:r>
            <a:br>
              <a:rPr lang="en-US" dirty="0" smtClean="0">
                <a:solidFill>
                  <a:srgbClr val="4F81BD"/>
                </a:solidFill>
              </a:rPr>
            </a:b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854200"/>
            <a:ext cx="4678363" cy="4589463"/>
          </a:xfr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1600" dirty="0" err="1" smtClean="0"/>
              <a:t>Spectral band</a:t>
            </a:r>
            <a:r>
              <a:rPr lang="en-US" sz="1600" dirty="0" smtClean="0"/>
              <a:t>: 0.2–12 </a:t>
            </a:r>
            <a:r>
              <a:rPr lang="en-US" sz="1600" dirty="0" err="1" smtClean="0"/>
              <a:t>keV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Well matched to neutron stars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/>
              <a:t>Overlaps RXTE and XMM-</a:t>
            </a:r>
            <a:r>
              <a:rPr lang="en-US" sz="1600" i="1" dirty="0" smtClean="0"/>
              <a:t>Newton</a:t>
            </a:r>
          </a:p>
          <a:p>
            <a:pPr marL="285750" indent="-285750">
              <a:lnSpc>
                <a:spcPct val="90000"/>
              </a:lnSpc>
            </a:pPr>
            <a:r>
              <a:rPr lang="en-US" sz="1600" dirty="0" smtClean="0"/>
              <a:t>Timing resolution: 100 </a:t>
            </a:r>
            <a:r>
              <a:rPr lang="en-US" sz="1600" dirty="0" err="1" smtClean="0"/>
              <a:t>nsec RMS absolute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8064A2"/>
                </a:solidFill>
              </a:rPr>
              <a:t>50x better than RXTE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8064A2"/>
                </a:solidFill>
              </a:rPr>
              <a:t>~1000x better than XMM-</a:t>
            </a:r>
            <a:r>
              <a:rPr lang="en-US" sz="1600" i="1" dirty="0" smtClean="0">
                <a:solidFill>
                  <a:srgbClr val="8064A2"/>
                </a:solidFill>
              </a:rPr>
              <a:t>Newton</a:t>
            </a:r>
          </a:p>
          <a:p>
            <a:pPr marL="285750" indent="-285750">
              <a:lnSpc>
                <a:spcPct val="90000"/>
              </a:lnSpc>
            </a:pPr>
            <a:r>
              <a:rPr lang="en-US" sz="1600" dirty="0" smtClean="0"/>
              <a:t>Energy resolution: 2.5% @ 6 keV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8064A2"/>
                </a:solidFill>
              </a:rPr>
              <a:t>10x better than RXTE</a:t>
            </a:r>
          </a:p>
          <a:p>
            <a:pPr marL="285750" indent="-285750">
              <a:lnSpc>
                <a:spcPct val="90000"/>
              </a:lnSpc>
            </a:pPr>
            <a:r>
              <a:rPr lang="en-US" sz="1600" dirty="0" smtClean="0"/>
              <a:t>Angular resolution: 6 </a:t>
            </a:r>
            <a:r>
              <a:rPr lang="en-US" sz="1600" dirty="0" err="1" smtClean="0"/>
              <a:t>arcmin (non-imaging)</a:t>
            </a:r>
            <a:endParaRPr lang="en-US" sz="16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rgbClr val="8064A2"/>
                </a:solidFill>
              </a:rPr>
              <a:t>10x better than RXTE</a:t>
            </a:r>
          </a:p>
          <a:p>
            <a:pPr marL="285750" indent="-285750">
              <a:lnSpc>
                <a:spcPct val="90000"/>
              </a:lnSpc>
            </a:pPr>
            <a:r>
              <a:rPr lang="en-US" sz="1600" dirty="0" smtClean="0"/>
              <a:t>Sensitivity, 5</a:t>
            </a:r>
            <a:r>
              <a:rPr lang="en-US" sz="1600" dirty="0" smtClean="0">
                <a:ea typeface="Lucida Grande"/>
              </a:rPr>
              <a:t>σ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chemeClr val="accent4"/>
                </a:solidFill>
              </a:rPr>
              <a:t>5.3 </a:t>
            </a:r>
            <a:r>
              <a:rPr lang="en-US" sz="1600" dirty="0" err="1" smtClean="0">
                <a:solidFill>
                  <a:schemeClr val="accent4"/>
                </a:solidFill>
              </a:rPr>
              <a:t>x</a:t>
            </a:r>
            <a:r>
              <a:rPr lang="en-US" sz="1600" dirty="0" smtClean="0">
                <a:solidFill>
                  <a:schemeClr val="accent4"/>
                </a:solidFill>
              </a:rPr>
              <a:t> 10</a:t>
            </a:r>
            <a:r>
              <a:rPr lang="en-US" sz="1600" baseline="30000" dirty="0" smtClean="0">
                <a:solidFill>
                  <a:schemeClr val="accent4"/>
                </a:solidFill>
              </a:rPr>
              <a:t>–14</a:t>
            </a:r>
            <a:r>
              <a:rPr lang="en-US" sz="1600" dirty="0" smtClean="0">
                <a:solidFill>
                  <a:schemeClr val="accent4"/>
                </a:solidFill>
              </a:rPr>
              <a:t> </a:t>
            </a:r>
            <a:r>
              <a:rPr lang="en-US" sz="1600" dirty="0" smtClean="0"/>
              <a:t>erg/s/cm</a:t>
            </a:r>
            <a:r>
              <a:rPr lang="en-US" sz="1600" baseline="30000" dirty="0" smtClean="0"/>
              <a:t>2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0.5–10 </a:t>
            </a:r>
            <a:r>
              <a:rPr lang="en-US" sz="1600" dirty="0" err="1" smtClean="0"/>
              <a:t>keV</a:t>
            </a:r>
            <a:r>
              <a:rPr lang="en-US" sz="1600" dirty="0" smtClean="0"/>
              <a:t> in 10 </a:t>
            </a:r>
            <a:r>
              <a:rPr lang="en-US" sz="1600" dirty="0" err="1" smtClean="0"/>
              <a:t>ksec</a:t>
            </a:r>
            <a:r>
              <a:rPr lang="en-US" sz="1600" dirty="0" smtClean="0"/>
              <a:t> (Crab-like spectrum)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4"/>
                </a:solidFill>
              </a:rPr>
              <a:t>20x </a:t>
            </a:r>
            <a:r>
              <a:rPr lang="en-US" sz="1600" dirty="0" smtClean="0">
                <a:solidFill>
                  <a:srgbClr val="8064A2"/>
                </a:solidFill>
              </a:rPr>
              <a:t>better than RXTE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4"/>
                </a:solidFill>
              </a:rPr>
              <a:t>3x </a:t>
            </a:r>
            <a:r>
              <a:rPr lang="en-US" sz="1600" dirty="0" smtClean="0">
                <a:solidFill>
                  <a:srgbClr val="8064A2"/>
                </a:solidFill>
              </a:rPr>
              <a:t>better than XMM-</a:t>
            </a:r>
            <a:r>
              <a:rPr lang="en-US" sz="1600" i="1" dirty="0" smtClean="0">
                <a:solidFill>
                  <a:srgbClr val="8064A2"/>
                </a:solidFill>
              </a:rPr>
              <a:t>Newton</a:t>
            </a:r>
            <a:r>
              <a:rPr lang="en-US" sz="1600" dirty="0" smtClean="0">
                <a:solidFill>
                  <a:srgbClr val="8064A2"/>
                </a:solidFill>
              </a:rPr>
              <a:t>’s timing </a:t>
            </a:r>
            <a:br>
              <a:rPr lang="en-US" sz="1600" dirty="0" smtClean="0">
                <a:solidFill>
                  <a:srgbClr val="8064A2"/>
                </a:solidFill>
              </a:rPr>
            </a:br>
            <a:r>
              <a:rPr lang="en-US" sz="1600" dirty="0" smtClean="0">
                <a:solidFill>
                  <a:srgbClr val="8064A2"/>
                </a:solidFill>
              </a:rPr>
              <a:t>capability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5980" y="996605"/>
            <a:ext cx="726802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 smtClean="0">
                <a:solidFill>
                  <a:srgbClr val="8064A2"/>
                </a:solidFill>
                <a:latin typeface="Arial"/>
                <a:ea typeface="+mn-ea"/>
                <a:cs typeface="Arial"/>
              </a:rPr>
              <a:t>An unprecedented combination of time resolution, energy resolution, and sensitivity</a:t>
            </a:r>
          </a:p>
        </p:txBody>
      </p:sp>
      <p:pic>
        <p:nvPicPr>
          <p:cNvPr id="7" name="Picture 6" descr="Aeff_8May14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31" r="-3150" b="-1957"/>
          <a:stretch>
            <a:fillRect/>
          </a:stretch>
        </p:blipFill>
        <p:spPr>
          <a:xfrm>
            <a:off x="4670737" y="1784081"/>
            <a:ext cx="4293031" cy="44215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69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971" y="466368"/>
            <a:ext cx="6032500" cy="6127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The NICER payload</a:t>
            </a:r>
            <a:br>
              <a:rPr lang="en-US" dirty="0" smtClean="0">
                <a:solidFill>
                  <a:srgbClr val="4F81BD"/>
                </a:solidFill>
              </a:rPr>
            </a:b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4294967295"/>
          </p:nvPr>
        </p:nvSpPr>
        <p:spPr>
          <a:xfrm>
            <a:off x="4984750" y="1436688"/>
            <a:ext cx="4159250" cy="5053012"/>
          </a:xfrm>
        </p:spPr>
        <p:txBody>
          <a:bodyPr wrap="square" numCol="1">
            <a:spAutoFit/>
          </a:bodyPr>
          <a:lstStyle/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/>
              <a:t>X-ray Timing Instrument (XTI)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Assembly of 56 X-ray concentrators and detectors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Detects individual X-ray photons,</a:t>
            </a:r>
            <a:br>
              <a:rPr lang="en-US" sz="1400" dirty="0" smtClean="0"/>
            </a:br>
            <a:r>
              <a:rPr lang="en-US" sz="1400" dirty="0" smtClean="0"/>
              <a:t>returns energy and time of arrival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400" dirty="0" smtClean="0"/>
              <a:t>Held together in the Instrument Optical Bench</a:t>
            </a:r>
          </a:p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/>
              <a:t>Thermal system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400" dirty="0" smtClean="0"/>
              <a:t>Maintains thermal-mechanical alignment</a:t>
            </a:r>
          </a:p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/>
              <a:t>Pointing System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Composed of high-heritage components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Allows the XTI to track pulsars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400" dirty="0" smtClean="0"/>
              <a:t>Slews XTI between targets</a:t>
            </a:r>
          </a:p>
          <a:p>
            <a:pPr marL="227013" indent="-2270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dirty="0" smtClean="0"/>
              <a:t>C&amp;DH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Digital interface to ISS for commands, data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400" dirty="0" smtClean="0"/>
              <a:t>Supports pointing system</a:t>
            </a:r>
          </a:p>
          <a:p>
            <a:pPr marL="227013" lvl="1" indent="-227013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b="1" dirty="0" smtClean="0"/>
              <a:t>Flight Releasable Attachment Mechanism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Electrical &amp; mechanical interface to ISS and transfer vehicle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Provided by ISS program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58665" y="1499044"/>
            <a:ext cx="4572000" cy="4062984"/>
            <a:chOff x="18142" y="1676400"/>
            <a:chExt cx="4572000" cy="3962400"/>
          </a:xfrm>
        </p:grpSpPr>
        <p:sp>
          <p:nvSpPr>
            <p:cNvPr id="43" name="Rectangle 42"/>
            <p:cNvSpPr/>
            <p:nvPr/>
          </p:nvSpPr>
          <p:spPr>
            <a:xfrm>
              <a:off x="18142" y="1676400"/>
              <a:ext cx="4572000" cy="396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y</a:t>
              </a:r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66889" y="1804477"/>
              <a:ext cx="4521439" cy="3769336"/>
              <a:chOff x="3558542" y="1122218"/>
              <a:chExt cx="5698906" cy="5335732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62501" y="1167048"/>
                <a:ext cx="2888546" cy="5290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072882" y="1122218"/>
                <a:ext cx="2071118" cy="60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Sunshades and X-Ray Concentrators (56)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18" name="Straight Connector 17"/>
              <p:cNvCxnSpPr>
                <a:endCxn id="19" idx="1"/>
              </p:cNvCxnSpPr>
              <p:nvPr/>
            </p:nvCxnSpPr>
            <p:spPr>
              <a:xfrm>
                <a:off x="7020815" y="2368550"/>
                <a:ext cx="360486" cy="9688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381301" y="2280272"/>
                <a:ext cx="1876147" cy="37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Focal Plane Modules (56)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sp>
            <p:nvSpPr>
              <p:cNvPr id="20" name="Left Brace 19"/>
              <p:cNvSpPr/>
              <p:nvPr/>
            </p:nvSpPr>
            <p:spPr>
              <a:xfrm>
                <a:off x="4657205" y="1221278"/>
                <a:ext cx="219152" cy="1637607"/>
              </a:xfrm>
              <a:prstGeom prst="lef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6184669" y="1392382"/>
                <a:ext cx="942618" cy="1915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621039" y="3562481"/>
                <a:ext cx="1558203" cy="124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latin typeface="Arial Narrow" pitchFamily="34" charset="0"/>
                  </a:rPr>
                  <a:t>Deploy &amp; Pointing System — El over Az, deploy, and latching actuators with EVR/EVA fixtures</a:t>
                </a:r>
                <a:endParaRPr lang="en-US" sz="1050" dirty="0">
                  <a:latin typeface="Arial Narrow" pitchFamily="34" charset="0"/>
                </a:endParaRPr>
              </a:p>
            </p:txBody>
          </p:sp>
          <p:sp>
            <p:nvSpPr>
              <p:cNvPr id="23" name="Left Brace 22"/>
              <p:cNvSpPr/>
              <p:nvPr/>
            </p:nvSpPr>
            <p:spPr>
              <a:xfrm rot="10800000">
                <a:off x="7118465" y="3194614"/>
                <a:ext cx="479367" cy="1427018"/>
              </a:xfrm>
              <a:prstGeom prst="leftBrac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endCxn id="25" idx="3"/>
              </p:cNvCxnSpPr>
              <p:nvPr/>
            </p:nvCxnSpPr>
            <p:spPr>
              <a:xfrm rot="10800000" flipV="1">
                <a:off x="4757656" y="2971794"/>
                <a:ext cx="658905" cy="10156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730616" y="2892783"/>
                <a:ext cx="1027040" cy="361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 Narrow" pitchFamily="34" charset="0"/>
                  </a:rPr>
                  <a:t>Star Tracker 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26" name="Straight Connector 25"/>
              <p:cNvCxnSpPr>
                <a:endCxn id="27" idx="1"/>
              </p:cNvCxnSpPr>
              <p:nvPr/>
            </p:nvCxnSpPr>
            <p:spPr>
              <a:xfrm>
                <a:off x="5779287" y="2690581"/>
                <a:ext cx="1570183" cy="7805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349470" y="2588060"/>
                <a:ext cx="1417826" cy="36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GPS Antenna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28" name="Straight Connector 27"/>
              <p:cNvCxnSpPr>
                <a:endCxn id="29" idx="3"/>
              </p:cNvCxnSpPr>
              <p:nvPr/>
            </p:nvCxnSpPr>
            <p:spPr>
              <a:xfrm rot="10800000" flipV="1">
                <a:off x="4504409" y="3177532"/>
                <a:ext cx="882950" cy="41338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558542" y="3410341"/>
                <a:ext cx="945866" cy="361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Electronics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30" name="Straight Connector 29"/>
              <p:cNvCxnSpPr>
                <a:endCxn id="31" idx="1"/>
              </p:cNvCxnSpPr>
              <p:nvPr/>
            </p:nvCxnSpPr>
            <p:spPr>
              <a:xfrm>
                <a:off x="7132320" y="5694218"/>
                <a:ext cx="818439" cy="17144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950758" y="5685950"/>
                <a:ext cx="816537" cy="35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AFRAM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32" name="Straight Connector 31"/>
              <p:cNvCxnSpPr>
                <a:endCxn id="33" idx="3"/>
              </p:cNvCxnSpPr>
              <p:nvPr/>
            </p:nvCxnSpPr>
            <p:spPr>
              <a:xfrm rot="5400000">
                <a:off x="5307248" y="4967798"/>
                <a:ext cx="927390" cy="32628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795625" y="5414057"/>
                <a:ext cx="1812173" cy="36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>
                    <a:latin typeface="Arial Narrow" pitchFamily="34" charset="0"/>
                  </a:rPr>
                  <a:t>Launch-lock mounts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34" name="Straight Connector 33"/>
              <p:cNvCxnSpPr>
                <a:endCxn id="33" idx="3"/>
              </p:cNvCxnSpPr>
              <p:nvPr/>
            </p:nvCxnSpPr>
            <p:spPr>
              <a:xfrm rot="16200000" flipV="1">
                <a:off x="5498830" y="5703606"/>
                <a:ext cx="339441" cy="1215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33" idx="3"/>
              </p:cNvCxnSpPr>
              <p:nvPr/>
            </p:nvCxnSpPr>
            <p:spPr>
              <a:xfrm rot="10800000">
                <a:off x="5607800" y="5594637"/>
                <a:ext cx="988270" cy="40612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 flipV="1">
                <a:off x="5056223" y="4729163"/>
                <a:ext cx="768316" cy="11997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3690850" y="4618305"/>
                <a:ext cx="1629293" cy="392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 Narrow" pitchFamily="34" charset="0"/>
                  </a:rPr>
                  <a:t>Adapter Plate</a:t>
                </a:r>
                <a:endParaRPr lang="en-US" sz="1200" dirty="0">
                  <a:latin typeface="Arial Narrow" pitchFamily="34" charset="0"/>
                </a:endParaRPr>
              </a:p>
            </p:txBody>
          </p:sp>
          <p:cxnSp>
            <p:nvCxnSpPr>
              <p:cNvPr id="38" name="Straight Connector 37"/>
              <p:cNvCxnSpPr>
                <a:endCxn id="39" idx="2"/>
              </p:cNvCxnSpPr>
              <p:nvPr/>
            </p:nvCxnSpPr>
            <p:spPr>
              <a:xfrm rot="10800000">
                <a:off x="5662544" y="4154225"/>
                <a:ext cx="342020" cy="7487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5056223" y="3793067"/>
                <a:ext cx="1212640" cy="36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>
                    <a:latin typeface="Arial Narrow" pitchFamily="34" charset="0"/>
                  </a:rPr>
                  <a:t>HiPos</a:t>
                </a:r>
                <a:r>
                  <a:rPr lang="en-US" sz="1100" dirty="0" smtClean="0">
                    <a:latin typeface="Arial Narrow" pitchFamily="34" charset="0"/>
                  </a:rPr>
                  <a:t> Box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40" name="Straight Connector 39"/>
              <p:cNvCxnSpPr>
                <a:endCxn id="41" idx="1"/>
              </p:cNvCxnSpPr>
              <p:nvPr/>
            </p:nvCxnSpPr>
            <p:spPr>
              <a:xfrm>
                <a:off x="6978649" y="4781691"/>
                <a:ext cx="810377" cy="37771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7789026" y="4861977"/>
                <a:ext cx="1354973" cy="59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Contamination shield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45" name="Straight Connector 44"/>
              <p:cNvCxnSpPr>
                <a:endCxn id="46" idx="1"/>
              </p:cNvCxnSpPr>
              <p:nvPr/>
            </p:nvCxnSpPr>
            <p:spPr>
              <a:xfrm flipV="1">
                <a:off x="7226300" y="1981717"/>
                <a:ext cx="455462" cy="3758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7681762" y="1801138"/>
                <a:ext cx="1302508" cy="361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Radiator surface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cxnSp>
            <p:nvCxnSpPr>
              <p:cNvPr id="47" name="Straight Connector 46"/>
              <p:cNvCxnSpPr>
                <a:endCxn id="33" idx="3"/>
              </p:cNvCxnSpPr>
              <p:nvPr/>
            </p:nvCxnSpPr>
            <p:spPr>
              <a:xfrm rot="10800000" flipV="1">
                <a:off x="5607800" y="4752966"/>
                <a:ext cx="1116861" cy="84166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9" idx="1"/>
              </p:cNvCxnSpPr>
              <p:nvPr/>
            </p:nvCxnSpPr>
            <p:spPr>
              <a:xfrm flipV="1">
                <a:off x="6096000" y="3059183"/>
                <a:ext cx="1520169" cy="11073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7616170" y="2878604"/>
                <a:ext cx="1440285" cy="361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Connector Bracket</a:t>
                </a:r>
                <a:endParaRPr lang="en-US" sz="1100" dirty="0">
                  <a:latin typeface="Arial Narrow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128563" y="1839583"/>
                <a:ext cx="460567" cy="35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 Narrow" pitchFamily="34" charset="0"/>
                  </a:rPr>
                  <a:t>XTI</a:t>
                </a:r>
                <a:endParaRPr lang="en-US" sz="1100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1556981" y="1079105"/>
            <a:ext cx="656343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sz="2000" i="1" dirty="0" smtClean="0">
                <a:solidFill>
                  <a:schemeClr val="accent4"/>
                </a:solidFill>
                <a:latin typeface="Arial"/>
                <a:cs typeface="Arial"/>
              </a:rPr>
              <a:t>An innovative combination of high-heritage components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444" y="5414688"/>
            <a:ext cx="1875679" cy="1406760"/>
          </a:xfrm>
          <a:prstGeom prst="rect">
            <a:avLst/>
          </a:prstGeom>
        </p:spPr>
      </p:pic>
      <p:pic>
        <p:nvPicPr>
          <p:cNvPr id="51" name="Picture 50" descr="IMG_038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2" y="5440527"/>
            <a:ext cx="2911329" cy="13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1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FPM Characterization at 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Modulate </a:t>
            </a:r>
            <a:r>
              <a:rPr lang="en-US" dirty="0" err="1" smtClean="0"/>
              <a:t>Xray</a:t>
            </a:r>
            <a:r>
              <a:rPr lang="en-US" dirty="0" smtClean="0"/>
              <a:t> Source provided by GSFC provides multiple lines at 600kHz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819400"/>
            <a:ext cx="3429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819400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al_fwhmPlot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20" r="-20820"/>
          <a:stretch/>
        </p:blipFill>
        <p:spPr>
          <a:xfrm>
            <a:off x="-12700" y="2971800"/>
            <a:ext cx="4856813" cy="274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cal_fwhmHist_Ti-K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886200"/>
            <a:ext cx="2286000" cy="1828800"/>
          </a:xfrm>
          <a:prstGeom prst="rect">
            <a:avLst/>
          </a:prstGeom>
        </p:spPr>
      </p:pic>
      <p:pic>
        <p:nvPicPr>
          <p:cNvPr id="8" name="Picture 7" descr="cal_fwhmHist_Cu-K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886200"/>
            <a:ext cx="2286000" cy="1828800"/>
          </a:xfrm>
          <a:prstGeom prst="rect">
            <a:avLst/>
          </a:prstGeom>
        </p:spPr>
      </p:pic>
      <p:pic>
        <p:nvPicPr>
          <p:cNvPr id="10" name="Picture 9" descr="cal_fwhmHist_F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133600"/>
            <a:ext cx="2286000" cy="1828800"/>
          </a:xfrm>
          <a:prstGeom prst="rect">
            <a:avLst/>
          </a:prstGeom>
        </p:spPr>
      </p:pic>
      <p:pic>
        <p:nvPicPr>
          <p:cNvPr id="13" name="Picture 12" descr="cal_fwhmHist_Cu-L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133600"/>
            <a:ext cx="22860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16952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All FPMs measured to date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EM model MPUs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Requirement is 120 </a:t>
            </a:r>
            <a:r>
              <a:rPr lang="en-US" sz="1800" dirty="0" err="1" smtClean="0"/>
              <a:t>eV</a:t>
            </a:r>
            <a:r>
              <a:rPr lang="en-US" sz="1800" dirty="0" smtClean="0"/>
              <a:t> below 1 </a:t>
            </a:r>
            <a:r>
              <a:rPr lang="en-US" sz="1800" dirty="0" err="1" smtClean="0"/>
              <a:t>keV</a:t>
            </a:r>
            <a:r>
              <a:rPr lang="en-US" sz="1800" dirty="0" smtClean="0"/>
              <a:t>, 200 </a:t>
            </a:r>
            <a:r>
              <a:rPr lang="en-US" sz="1800" dirty="0" err="1" smtClean="0"/>
              <a:t>eV</a:t>
            </a:r>
            <a:r>
              <a:rPr lang="en-US" sz="1800" dirty="0" smtClean="0"/>
              <a:t> above 1 </a:t>
            </a:r>
            <a:r>
              <a:rPr lang="en-US" sz="1800" dirty="0" err="1" smtClean="0"/>
              <a:t>keV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443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events by slow amplitude value, then histogram the ticks since MXS pulse.</a:t>
            </a:r>
          </a:p>
          <a:p>
            <a:r>
              <a:rPr lang="en-US" dirty="0" smtClean="0"/>
              <a:t>Slow chain times are only available when the fast chain doesn’t trigger.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20150327_0751_mxs_det3_flags11000_Ti-Ka_timeH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3200400"/>
            <a:ext cx="2857500" cy="2286000"/>
          </a:xfrm>
          <a:prstGeom prst="rect">
            <a:avLst/>
          </a:prstGeom>
        </p:spPr>
      </p:pic>
      <p:pic>
        <p:nvPicPr>
          <p:cNvPr id="10" name="Picture 9" descr="cal_fastTimeWidt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0" y="3200400"/>
            <a:ext cx="2857500" cy="2286000"/>
          </a:xfrm>
          <a:prstGeom prst="rect">
            <a:avLst/>
          </a:prstGeom>
        </p:spPr>
      </p:pic>
      <p:pic>
        <p:nvPicPr>
          <p:cNvPr id="11" name="Picture 10" descr="cal_slowTimeWidt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00400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3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 Rates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5500" y="1752600"/>
            <a:ext cx="779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Most flight candidate FPMs reset a few times per second with a few outliers </a:t>
            </a:r>
            <a:endParaRPr lang="en-US" sz="2000" dirty="0"/>
          </a:p>
        </p:txBody>
      </p:sp>
      <p:pic>
        <p:nvPicPr>
          <p:cNvPr id="9" name="Picture 8" descr="resetR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2286000" cy="1828800"/>
          </a:xfrm>
          <a:prstGeom prst="rect">
            <a:avLst/>
          </a:prstGeom>
        </p:spPr>
      </p:pic>
      <p:pic>
        <p:nvPicPr>
          <p:cNvPr id="11" name="Content Placeholder 10" descr="cal_resetHis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-206"/>
          <a:stretch/>
        </p:blipFill>
        <p:spPr>
          <a:xfrm>
            <a:off x="2819400" y="2667000"/>
            <a:ext cx="2285559" cy="1828800"/>
          </a:xfrm>
        </p:spPr>
      </p:pic>
      <p:sp>
        <p:nvSpPr>
          <p:cNvPr id="12" name="TextBox 11"/>
          <p:cNvSpPr txBox="1"/>
          <p:nvPr/>
        </p:nvSpPr>
        <p:spPr>
          <a:xfrm>
            <a:off x="1600200" y="4572000"/>
            <a:ext cx="216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Reset rates in the </a:t>
            </a:r>
            <a:r>
              <a:rPr lang="en-US" dirty="0" err="1" smtClean="0"/>
              <a:t>cal</a:t>
            </a:r>
            <a:r>
              <a:rPr lang="en-US" dirty="0" smtClean="0"/>
              <a:t> chamber</a:t>
            </a:r>
          </a:p>
          <a:p>
            <a:pPr algn="ctr"/>
            <a:r>
              <a:rPr lang="en-US" dirty="0" smtClean="0"/>
              <a:t>34 measured</a:t>
            </a:r>
            <a:endParaRPr lang="en-US" dirty="0"/>
          </a:p>
        </p:txBody>
      </p:sp>
      <p:pic>
        <p:nvPicPr>
          <p:cNvPr id="13" name="Picture 12" descr="bic_resetRateHi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67000"/>
            <a:ext cx="22860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600" y="4572000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Reset rates in the burn in chamber</a:t>
            </a:r>
          </a:p>
          <a:p>
            <a:pPr algn="ctr"/>
            <a:r>
              <a:rPr lang="en-US" dirty="0" smtClean="0"/>
              <a:t>57 measured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4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MPU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 smtClean="0"/>
              <a:t>Replace the FPM with a pulse generator and step through multiple voltages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smtClean="0"/>
              <a:t>20 April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NICER Overview at IACHEC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A642-8F2E-8F49-AF8D-381D3183A718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Bd8Ch6_after_150406_1752_slowAmpWmx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62200"/>
            <a:ext cx="45720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2743200"/>
            <a:ext cx="3787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Dots are pulse heights for one channel on an engineering unit MPU</a:t>
            </a:r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Open symbols are x-rays detected by a flight candidate FPM </a:t>
            </a:r>
            <a:r>
              <a:rPr lang="en-US" sz="1800" dirty="0" smtClean="0"/>
              <a:t>on the same channel of the MPU</a:t>
            </a:r>
            <a:endParaRPr lang="en-US" sz="1800" dirty="0" smtClean="0"/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Vertical lines are at 200 </a:t>
            </a:r>
            <a:r>
              <a:rPr lang="en-US" sz="1800" dirty="0" err="1" smtClean="0"/>
              <a:t>eV</a:t>
            </a:r>
            <a:r>
              <a:rPr lang="en-US" sz="1800" dirty="0" smtClean="0"/>
              <a:t> to 12 </a:t>
            </a:r>
            <a:r>
              <a:rPr lang="en-US" sz="1800" dirty="0" err="1" smtClean="0"/>
              <a:t>keV</a:t>
            </a:r>
            <a:endParaRPr lang="en-US" sz="1800" dirty="0" smtClean="0"/>
          </a:p>
          <a:p>
            <a:pPr marL="171450" indent="-171450" algn="l">
              <a:buFont typeface="Arial"/>
              <a:buChar char="•"/>
            </a:pPr>
            <a:r>
              <a:rPr lang="en-US" sz="1800" dirty="0" err="1" smtClean="0"/>
              <a:t>Pulser</a:t>
            </a:r>
            <a:r>
              <a:rPr lang="en-US" sz="1800" dirty="0" smtClean="0"/>
              <a:t> sweeps allow us to quickly extend the gain characterization beyond the MXS range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4355765"/>
      </p:ext>
    </p:extLst>
  </p:cSld>
  <p:clrMapOvr>
    <a:masterClrMapping/>
  </p:clrMapOvr>
</p:sld>
</file>

<file path=ppt/theme/theme1.xml><?xml version="1.0" encoding="utf-8"?>
<a:theme xmlns:a="http://schemas.openxmlformats.org/drawingml/2006/main" name="MKI_Rev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MKI_Rev02.potx</Template>
  <TotalTime>24916</TotalTime>
  <Words>663</Words>
  <Application>Microsoft Macintosh PowerPoint</Application>
  <PresentationFormat>On-screen Show (4:3)</PresentationFormat>
  <Paragraphs>129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MKI_Rev02</vt:lpstr>
      <vt:lpstr>Office Theme</vt:lpstr>
      <vt:lpstr>Neutron Star Interior Composition ExploreR  NICER</vt:lpstr>
      <vt:lpstr>An Astrophysics Mission of Opportunity on the International Space Station </vt:lpstr>
      <vt:lpstr>Science-enabling capabilities </vt:lpstr>
      <vt:lpstr>The NICER payload </vt:lpstr>
      <vt:lpstr>FPM Characterization at MIT</vt:lpstr>
      <vt:lpstr>Spectral Resolution</vt:lpstr>
      <vt:lpstr>Timing Resolution</vt:lpstr>
      <vt:lpstr>Reset Rates</vt:lpstr>
      <vt:lpstr>MPU Characterization</vt:lpstr>
      <vt:lpstr>Additional Characterization During Integration and Test at GSFC</vt:lpstr>
      <vt:lpstr> current schedule dates</vt:lpstr>
      <vt:lpstr>Summary</vt:lpstr>
    </vt:vector>
  </TitlesOfParts>
  <Manager>Rick Foster</Manager>
  <Company> 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>AMS cryocooler Thermal Mechanical Interface Meeting</dc:subject>
  <dc:creator>Rick Foster</dc:creator>
  <cp:lastModifiedBy>CSR</cp:lastModifiedBy>
  <cp:revision>116</cp:revision>
  <cp:lastPrinted>2013-08-26T19:51:43Z</cp:lastPrinted>
  <dcterms:created xsi:type="dcterms:W3CDTF">2006-04-04T15:49:36Z</dcterms:created>
  <dcterms:modified xsi:type="dcterms:W3CDTF">2015-04-19T23:12:37Z</dcterms:modified>
</cp:coreProperties>
</file>