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4" r:id="rId3"/>
    <p:sldId id="283" r:id="rId4"/>
    <p:sldId id="260" r:id="rId5"/>
    <p:sldId id="295" r:id="rId6"/>
    <p:sldId id="261" r:id="rId7"/>
    <p:sldId id="273" r:id="rId8"/>
    <p:sldId id="262" r:id="rId9"/>
    <p:sldId id="280" r:id="rId10"/>
    <p:sldId id="290" r:id="rId11"/>
    <p:sldId id="278" r:id="rId12"/>
    <p:sldId id="272" r:id="rId13"/>
    <p:sldId id="297" r:id="rId14"/>
    <p:sldId id="286" r:id="rId15"/>
    <p:sldId id="287" r:id="rId16"/>
    <p:sldId id="288" r:id="rId17"/>
    <p:sldId id="291" r:id="rId18"/>
    <p:sldId id="294" r:id="rId19"/>
    <p:sldId id="293" r:id="rId20"/>
    <p:sldId id="285" r:id="rId21"/>
    <p:sldId id="299" r:id="rId22"/>
    <p:sldId id="279" r:id="rId23"/>
    <p:sldId id="263" r:id="rId24"/>
    <p:sldId id="264" r:id="rId25"/>
    <p:sldId id="265" r:id="rId26"/>
    <p:sldId id="271" r:id="rId27"/>
    <p:sldId id="289" r:id="rId28"/>
    <p:sldId id="296" r:id="rId29"/>
    <p:sldId id="292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17" autoAdjust="0"/>
  </p:normalViewPr>
  <p:slideViewPr>
    <p:cSldViewPr>
      <p:cViewPr>
        <p:scale>
          <a:sx n="60" d="100"/>
          <a:sy n="60" d="100"/>
        </p:scale>
        <p:origin x="-16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22A4C-44F3-49F4-A2D9-5C26244B77A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36E0A-125B-460F-8A2E-0A3F0E895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8225400-06B9-46C9-9EAA-952175A47FB9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GB" dirty="0" smtClean="0">
                <a:latin typeface="Arial" pitchFamily="34" charset="0"/>
              </a:rPr>
              <a:t>The SWD was developed by e2v technologies as an industrial X-ray spectrometer for the energy range of 0.5 </a:t>
            </a:r>
            <a:r>
              <a:rPr lang="en-GB" dirty="0" err="1" smtClean="0">
                <a:latin typeface="Arial" pitchFamily="34" charset="0"/>
              </a:rPr>
              <a:t>keV</a:t>
            </a:r>
            <a:r>
              <a:rPr lang="en-GB" dirty="0" smtClean="0">
                <a:latin typeface="Arial" pitchFamily="34" charset="0"/>
              </a:rPr>
              <a:t> to 10 </a:t>
            </a:r>
            <a:r>
              <a:rPr lang="en-GB" dirty="0" err="1" smtClean="0">
                <a:latin typeface="Arial" pitchFamily="34" charset="0"/>
              </a:rPr>
              <a:t>keV</a:t>
            </a:r>
            <a:r>
              <a:rPr lang="en-GB" dirty="0" smtClean="0">
                <a:latin typeface="Arial" pitchFamily="34" charset="0"/>
              </a:rPr>
              <a:t>, achieving near </a:t>
            </a:r>
            <a:r>
              <a:rPr lang="en-GB" dirty="0" err="1" smtClean="0">
                <a:latin typeface="Arial" pitchFamily="34" charset="0"/>
              </a:rPr>
              <a:t>fano</a:t>
            </a:r>
            <a:r>
              <a:rPr lang="en-GB" dirty="0" smtClean="0">
                <a:latin typeface="Arial" pitchFamily="34" charset="0"/>
              </a:rPr>
              <a:t> limited spectroscopy at -10oC.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dirty="0" smtClean="0">
                <a:latin typeface="Arial" pitchFamily="34" charset="0"/>
              </a:rPr>
              <a:t>The device has a three phase electrode structure, as depicted by the dashed lines (click mouse) the charge deposited by an X-ray event is clocked towards the central transport channel and towards the output amplifier to produce a linear output consisting of 575 pixel, unlike a conventional CCD it can not be used as an imager. There are two separate central channels for each side of the device which join just before the output.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Arial" pitchFamily="34" charset="0"/>
              </a:rPr>
              <a:t>The key technology of the SCD is the use of continuous clocking, similar to dither mode clocking and is used to </a:t>
            </a:r>
            <a:r>
              <a:rPr lang="en-US" dirty="0" err="1" smtClean="0">
                <a:latin typeface="Arial" pitchFamily="34" charset="0"/>
              </a:rPr>
              <a:t>minimise</a:t>
            </a:r>
            <a:r>
              <a:rPr lang="en-US" dirty="0" smtClean="0">
                <a:latin typeface="Arial" pitchFamily="34" charset="0"/>
              </a:rPr>
              <a:t> the surface generated leakage current. </a:t>
            </a:r>
            <a:r>
              <a:rPr lang="en-GB" dirty="0" smtClean="0">
                <a:latin typeface="Arial" pitchFamily="34" charset="0"/>
              </a:rPr>
              <a:t>Through avoidance of an image integration period, the high rate periodic charge clocking (approximately 100 kHz/sample) produces a suppression of the surface leakage current due to maintaining the silicon surface inversion. The SCD is capable of providing similar performance at -20oC to a Si(Li) detector operating at -120oC.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4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6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5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7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PhD Defence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7142-3AA6-49FB-BFF3-2A52BD57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Comic Sans MS" pitchFamily="66" charset="0"/>
              </a:rPr>
              <a:t>Charge transport model for Swept </a:t>
            </a:r>
            <a:r>
              <a:rPr lang="en-US" sz="3500" smtClean="0">
                <a:latin typeface="Comic Sans MS" pitchFamily="66" charset="0"/>
              </a:rPr>
              <a:t>Charge Devices (SCD)</a:t>
            </a:r>
            <a:endParaRPr lang="en-US" sz="35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P. S. 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Athiray</a:t>
            </a:r>
            <a:endParaRPr lang="en-US" sz="2500" b="1" dirty="0" smtClean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Post Doctoral Research Fellow,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Manipal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Centre for Natural Sciences,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Manipal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University,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Manipal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799864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Collaborators : C1XS &amp; CLASS team (ISRO Satellite Centre),    </a:t>
            </a:r>
          </a:p>
          <a:p>
            <a:r>
              <a:rPr lang="en-US" sz="2000" b="1" i="1" dirty="0"/>
              <a:t> </a:t>
            </a:r>
            <a:r>
              <a:rPr lang="en-US" sz="2000" b="1" i="1" dirty="0" smtClean="0"/>
              <a:t>                           Dr. Jason </a:t>
            </a:r>
            <a:r>
              <a:rPr lang="en-US" sz="2000" b="1" i="1" dirty="0" err="1" smtClean="0"/>
              <a:t>Gow</a:t>
            </a:r>
            <a:r>
              <a:rPr lang="en-US" sz="2000" b="1" i="1" dirty="0" smtClean="0"/>
              <a:t> (The Open University, UK)</a:t>
            </a:r>
          </a:p>
          <a:p>
            <a:r>
              <a:rPr lang="en-US" sz="2000" b="1" i="1" dirty="0"/>
              <a:t> </a:t>
            </a:r>
            <a:r>
              <a:rPr lang="en-US" sz="2000" b="1" i="1" dirty="0" smtClean="0"/>
              <a:t>                           Dr</a:t>
            </a:r>
            <a:r>
              <a:rPr lang="en-US" sz="2000" b="1" i="1" dirty="0"/>
              <a:t>. </a:t>
            </a:r>
            <a:r>
              <a:rPr lang="en-US" sz="2000" b="1" i="1" dirty="0" err="1"/>
              <a:t>Sreekumar</a:t>
            </a:r>
            <a:r>
              <a:rPr lang="en-US" sz="2000" b="1" i="1" dirty="0"/>
              <a:t> (</a:t>
            </a:r>
            <a:r>
              <a:rPr lang="en-US" sz="2000" b="1" i="1" dirty="0" smtClean="0"/>
              <a:t>Indian Institute of Astrophysics, Bangalore)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7974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smtClean="0">
                <a:latin typeface="Comic Sans MS" pitchFamily="66" charset="0"/>
              </a:rPr>
              <a:t>Equations governing CTM of SCD</a:t>
            </a:r>
          </a:p>
        </p:txBody>
      </p:sp>
      <p:pic>
        <p:nvPicPr>
          <p:cNvPr id="44035" name="Content Placeholder 4" descr="equations_ctm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0" t="8418" r="11871" b="67713"/>
          <a:stretch/>
        </p:blipFill>
        <p:spPr>
          <a:xfrm>
            <a:off x="304800" y="1592192"/>
            <a:ext cx="4233863" cy="1765158"/>
          </a:xfrm>
          <a:prstGeom prst="rect">
            <a:avLst/>
          </a:prstGeom>
          <a:ln w="127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4" descr="equations_ct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0" t="62184" r="11871" b="12453"/>
          <a:stretch/>
        </p:blipFill>
        <p:spPr>
          <a:xfrm>
            <a:off x="4648200" y="2286000"/>
            <a:ext cx="4127577" cy="1828800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605720" y="4245114"/>
            <a:ext cx="4400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Assumes Charge cloud distribution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is Gaussian – Pavlov &amp; </a:t>
            </a:r>
            <a:r>
              <a:rPr lang="en-US" sz="2000" dirty="0" err="1" smtClean="0">
                <a:latin typeface="Comic Sans MS" pitchFamily="66" charset="0"/>
              </a:rPr>
              <a:t>Nousek</a:t>
            </a:r>
            <a:r>
              <a:rPr lang="en-US" sz="2000" dirty="0" smtClean="0">
                <a:latin typeface="Comic Sans MS" pitchFamily="66" charset="0"/>
              </a:rPr>
              <a:t> 1999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9" name="Content Placeholder 4" descr="equations_ct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0" t="39204" r="11871" b="33770"/>
          <a:stretch/>
        </p:blipFill>
        <p:spPr>
          <a:xfrm>
            <a:off x="304800" y="3944987"/>
            <a:ext cx="4233863" cy="1998613"/>
          </a:xfrm>
          <a:prstGeom prst="rect">
            <a:avLst/>
          </a:prstGeom>
          <a:ln w="127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1055552" y="1219200"/>
            <a:ext cx="2880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Kurniawan</a:t>
            </a:r>
            <a:r>
              <a:rPr lang="en-US" sz="2000" dirty="0" smtClean="0">
                <a:latin typeface="Comic Sans MS" pitchFamily="66" charset="0"/>
              </a:rPr>
              <a:t> &amp; </a:t>
            </a:r>
            <a:r>
              <a:rPr lang="en-US" sz="2000" dirty="0" err="1" smtClean="0">
                <a:latin typeface="Comic Sans MS" pitchFamily="66" charset="0"/>
              </a:rPr>
              <a:t>Ong</a:t>
            </a:r>
            <a:r>
              <a:rPr lang="en-US" sz="2000" dirty="0" smtClean="0">
                <a:latin typeface="Comic Sans MS" pitchFamily="66" charset="0"/>
              </a:rPr>
              <a:t> 2007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231011"/>
            <a:ext cx="2844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Hopkinson 1984;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 Pavlov &amp; </a:t>
            </a:r>
            <a:r>
              <a:rPr lang="en-US" sz="2000" dirty="0" err="1" smtClean="0">
                <a:latin typeface="Comic Sans MS" pitchFamily="66" charset="0"/>
              </a:rPr>
              <a:t>Nousek</a:t>
            </a:r>
            <a:r>
              <a:rPr lang="en-US" sz="2000" dirty="0" smtClean="0">
                <a:latin typeface="Comic Sans MS" pitchFamily="66" charset="0"/>
              </a:rPr>
              <a:t> 1999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smtClean="0">
                <a:latin typeface="Comic Sans MS" pitchFamily="66" charset="0"/>
              </a:rPr>
              <a:t>Equations governing CTM of SCD</a:t>
            </a:r>
          </a:p>
        </p:txBody>
      </p:sp>
      <p:pic>
        <p:nvPicPr>
          <p:cNvPr id="44036" name="Content Placeholder 5" descr="equations_ctm2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1" t="6735" r="3156" b="64577"/>
          <a:stretch/>
        </p:blipFill>
        <p:spPr>
          <a:xfrm>
            <a:off x="4267200" y="1600201"/>
            <a:ext cx="4683125" cy="2120462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Channel stop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Followed steps similar to ACIS modeling </a:t>
            </a:r>
          </a:p>
          <a:p>
            <a:pPr lvl="1">
              <a:lnSpc>
                <a:spcPct val="150000"/>
              </a:lnSpc>
            </a:pPr>
            <a:endParaRPr lang="en-US" dirty="0" smtClean="0">
              <a:latin typeface="Comic Sans MS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Currently assumed energy independence for tuning parameters         (</a:t>
            </a:r>
            <a:r>
              <a:rPr lang="el-GR" i="1" dirty="0" smtClean="0">
                <a:latin typeface="Comic Sans MS" pitchFamily="66" charset="0"/>
              </a:rPr>
              <a:t>α</a:t>
            </a:r>
            <a:r>
              <a:rPr lang="en-US" i="1" dirty="0" smtClean="0">
                <a:latin typeface="Comic Sans MS" pitchFamily="66" charset="0"/>
              </a:rPr>
              <a:t> and </a:t>
            </a:r>
            <a:r>
              <a:rPr lang="el-GR" i="1" dirty="0" smtClean="0">
                <a:latin typeface="Comic Sans MS" pitchFamily="66" charset="0"/>
              </a:rPr>
              <a:t>χ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5" descr="equations_ctm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1" t="37040" r="3156" b="32655"/>
          <a:stretch/>
        </p:blipFill>
        <p:spPr>
          <a:xfrm>
            <a:off x="4267200" y="4419600"/>
            <a:ext cx="4683125" cy="2239963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0" y="1187669"/>
            <a:ext cx="2730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Townsley</a:t>
            </a:r>
            <a:r>
              <a:rPr lang="en-US" sz="2000" dirty="0" smtClean="0">
                <a:latin typeface="Comic Sans MS" pitchFamily="66" charset="0"/>
              </a:rPr>
              <a:t> et al., 2002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Event selection in C1XS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Pixel event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" y="2638425"/>
            <a:ext cx="83915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4648200"/>
            <a:ext cx="29718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latin typeface="Comic Sans MS" pitchFamily="66" charset="0"/>
              </a:rPr>
              <a:t>Spectral components of SCD</a:t>
            </a:r>
            <a:endParaRPr lang="en-US" sz="3000" dirty="0">
              <a:latin typeface="Comic Sans MS" pitchFamily="66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19492"/>
              </p:ext>
            </p:extLst>
          </p:nvPr>
        </p:nvGraphicFramePr>
        <p:xfrm>
          <a:off x="5181600" y="609600"/>
          <a:ext cx="3762704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1352"/>
                <a:gridCol w="1881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Interaction</a:t>
                      </a:r>
                      <a:r>
                        <a:rPr lang="en-US" sz="1500" b="1" baseline="0" dirty="0" smtClean="0"/>
                        <a:t> zone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SRF components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Channel stop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LE</a:t>
                      </a:r>
                      <a:r>
                        <a:rPr lang="en-US" sz="1500" b="1" baseline="0" dirty="0" smtClean="0"/>
                        <a:t> shoulder, LE tail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Field-free zone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LE rise, LE tail</a:t>
                      </a:r>
                      <a:endParaRPr lang="en-US" sz="15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Field zone</a:t>
                      </a:r>
                      <a:endParaRPr lang="en-US" sz="15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Photopeak</a:t>
                      </a:r>
                      <a:r>
                        <a:rPr lang="en-US" sz="1500" b="1" dirty="0" smtClean="0"/>
                        <a:t>,</a:t>
                      </a:r>
                      <a:r>
                        <a:rPr lang="en-US" sz="1500" b="1" baseline="0" dirty="0" smtClean="0"/>
                        <a:t> LE shoulder,  LE tail,  cutoff, Escape peak</a:t>
                      </a:r>
                      <a:endParaRPr lang="en-US" sz="15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392" y="3383280"/>
            <a:ext cx="4864608" cy="3474720"/>
          </a:xfrm>
          <a:prstGeom prst="rect">
            <a:avLst/>
          </a:prstGeom>
          <a:ln>
            <a:noFill/>
          </a:ln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4608" cy="3474720"/>
          </a:xfrm>
        </p:spPr>
      </p:pic>
      <p:sp>
        <p:nvSpPr>
          <p:cNvPr id="6" name="TextBox 5"/>
          <p:cNvSpPr txBox="1"/>
          <p:nvPr/>
        </p:nvSpPr>
        <p:spPr>
          <a:xfrm>
            <a:off x="2763649" y="76200"/>
            <a:ext cx="112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8.047 </a:t>
            </a:r>
            <a:r>
              <a:rPr lang="en-US" b="1" dirty="0" err="1" smtClean="0"/>
              <a:t>keV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3505200"/>
            <a:ext cx="112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4.510 </a:t>
            </a:r>
            <a:r>
              <a:rPr lang="en-US" b="1" dirty="0" err="1" smtClean="0"/>
              <a:t>keV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55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dirty="0" smtClean="0">
                <a:latin typeface="Comic Sans MS" pitchFamily="66" charset="0"/>
              </a:rPr>
              <a:t>CTM results </a:t>
            </a:r>
            <a:r>
              <a:rPr lang="en-US" sz="3000" b="1" dirty="0" err="1" smtClean="0">
                <a:latin typeface="Comic Sans MS" pitchFamily="66" charset="0"/>
              </a:rPr>
              <a:t>Vs</a:t>
            </a:r>
            <a:r>
              <a:rPr lang="en-US" sz="3000" b="1" dirty="0" smtClean="0">
                <a:latin typeface="Comic Sans MS" pitchFamily="66" charset="0"/>
              </a:rPr>
              <a:t> C1XS ground calibration </a:t>
            </a:r>
          </a:p>
        </p:txBody>
      </p:sp>
      <p:pic>
        <p:nvPicPr>
          <p:cNvPr id="46083" name="Content Placeholder 17" descr="Thesis_scdsimul_ver8c_norm_8.047keV_35000Ph_35f_20ff_7csw_10cstl_100cstw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668713"/>
            <a:ext cx="4479925" cy="3200400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Content Placeholder 4" descr="Thesis_scdsimul_ver8c_norm_5.414keV_30000Ph_35f_20ff_7csw_10cstl_80cst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2075" y="1524000"/>
            <a:ext cx="4479925" cy="3200400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6085" name="TextBox 8"/>
          <p:cNvSpPr txBox="1">
            <a:spLocks noChangeArrowheads="1"/>
          </p:cNvSpPr>
          <p:nvPr/>
        </p:nvSpPr>
        <p:spPr bwMode="auto">
          <a:xfrm>
            <a:off x="2590800" y="1905000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5.414 keV</a:t>
            </a:r>
          </a:p>
        </p:txBody>
      </p:sp>
      <p:sp>
        <p:nvSpPr>
          <p:cNvPr id="46086" name="TextBox 8"/>
          <p:cNvSpPr txBox="1">
            <a:spLocks noChangeArrowheads="1"/>
          </p:cNvSpPr>
          <p:nvPr/>
        </p:nvSpPr>
        <p:spPr bwMode="auto">
          <a:xfrm>
            <a:off x="7467600" y="3810000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8.047 keV</a:t>
            </a:r>
          </a:p>
        </p:txBody>
      </p:sp>
    </p:spTree>
    <p:extLst>
      <p:ext uri="{BB962C8B-B14F-4D97-AF65-F5344CB8AC3E}">
        <p14:creationId xmlns:p14="http://schemas.microsoft.com/office/powerpoint/2010/main" val="15022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000" dirty="0" smtClean="0">
                <a:latin typeface="Comic Sans MS" pitchFamily="66" charset="0"/>
              </a:rPr>
              <a:t>Energy dependence of SRF	</a:t>
            </a:r>
          </a:p>
        </p:txBody>
      </p:sp>
      <p:pic>
        <p:nvPicPr>
          <p:cNvPr id="47107" name="Content Placeholder 8" descr="scdoffpeak_fraction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t="3969" r="2214"/>
          <a:stretch>
            <a:fillRect/>
          </a:stretch>
        </p:blipFill>
        <p:spPr>
          <a:xfrm>
            <a:off x="152400" y="1600200"/>
            <a:ext cx="4953000" cy="3687763"/>
          </a:xfrm>
          <a:prstGeom prst="rect">
            <a:avLst/>
          </a:prstGeom>
          <a:ln w="19050" cap="sq" cmpd="thickThin">
            <a:solidFill>
              <a:srgbClr val="00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7108" name="Content Placeholder 7"/>
          <p:cNvSpPr>
            <a:spLocks noGrp="1"/>
          </p:cNvSpPr>
          <p:nvPr>
            <p:ph sz="half" idx="2"/>
          </p:nvPr>
        </p:nvSpPr>
        <p:spPr>
          <a:xfrm>
            <a:off x="5257800" y="1112838"/>
            <a:ext cx="3733800" cy="32305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en-US" sz="2500" dirty="0" smtClean="0">
                <a:latin typeface="Comic Sans MS" pitchFamily="66" charset="0"/>
              </a:rPr>
              <a:t>Systematic variations  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endParaRPr lang="en-US" sz="1900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en-US" sz="1900" dirty="0" smtClean="0">
                <a:latin typeface="Comic Sans MS" pitchFamily="66" charset="0"/>
              </a:rPr>
              <a:t>Channel stop interactions?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en-US" sz="1900" dirty="0" smtClean="0">
                <a:latin typeface="Comic Sans MS" pitchFamily="66" charset="0"/>
              </a:rPr>
              <a:t>Concentration of dopants in the boundary?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endParaRPr lang="en-US" sz="1900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en-US" sz="1900" b="1" dirty="0" smtClean="0">
                <a:solidFill>
                  <a:srgbClr val="0000FF"/>
                </a:solidFill>
                <a:latin typeface="Comic Sans MS" pitchFamily="66" charset="0"/>
              </a:rPr>
              <a:t>Possible suggestions for further improvements!</a:t>
            </a:r>
          </a:p>
        </p:txBody>
      </p:sp>
      <p:pic>
        <p:nvPicPr>
          <p:cNvPr id="47109" name="Content Placeholder 12" descr="ccd54_structure_mod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 r="24313" b="9615"/>
          <a:stretch>
            <a:fillRect/>
          </a:stretch>
        </p:blipFill>
        <p:spPr bwMode="auto">
          <a:xfrm>
            <a:off x="6686550" y="4572000"/>
            <a:ext cx="2381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5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latin typeface="Comic Sans MS" pitchFamily="66" charset="0"/>
              </a:rPr>
              <a:t>Summary of CTM</a:t>
            </a:r>
          </a:p>
        </p:txBody>
      </p:sp>
      <p:sp>
        <p:nvSpPr>
          <p:cNvPr id="48131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latin typeface="Comic Sans MS" pitchFamily="66" charset="0"/>
              </a:rPr>
              <a:t>Modeled photon interaction, charge generation &amp; propagation in SCD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Comic Sans MS" pitchFamily="66" charset="0"/>
              </a:rPr>
              <a:t>Identified major sources contributing to the observed SRF</a:t>
            </a:r>
          </a:p>
          <a:p>
            <a:pPr lvl="1">
              <a:lnSpc>
                <a:spcPct val="150000"/>
              </a:lnSpc>
            </a:pPr>
            <a:r>
              <a:rPr lang="en-US" sz="2000" smtClean="0">
                <a:latin typeface="Comic Sans MS" pitchFamily="66" charset="0"/>
              </a:rPr>
              <a:t>CTM results matches well with C1XS ground calibration data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latin typeface="Comic Sans MS" pitchFamily="66" charset="0"/>
              </a:rPr>
              <a:t>Studied Energy dependence of SRF </a:t>
            </a:r>
          </a:p>
          <a:p>
            <a:pPr lvl="1">
              <a:lnSpc>
                <a:spcPct val="150000"/>
              </a:lnSpc>
            </a:pPr>
            <a:r>
              <a:rPr lang="en-US" sz="2000" smtClean="0">
                <a:latin typeface="Comic Sans MS" pitchFamily="66" charset="0"/>
              </a:rPr>
              <a:t>Fraction of off-peak events are underestimated in CTM </a:t>
            </a:r>
          </a:p>
          <a:p>
            <a:pPr lvl="1">
              <a:lnSpc>
                <a:spcPct val="150000"/>
              </a:lnSpc>
            </a:pPr>
            <a:r>
              <a:rPr lang="en-US" sz="2000" smtClean="0">
                <a:latin typeface="Comic Sans MS" pitchFamily="66" charset="0"/>
              </a:rPr>
              <a:t>Fine tuning of channel stop interactions required</a:t>
            </a:r>
          </a:p>
        </p:txBody>
      </p:sp>
    </p:spTree>
    <p:extLst>
      <p:ext uri="{BB962C8B-B14F-4D97-AF65-F5344CB8AC3E}">
        <p14:creationId xmlns:p14="http://schemas.microsoft.com/office/powerpoint/2010/main" val="28169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SCD (CCD 236) for CLASS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Each unit – 4 cm</a:t>
            </a:r>
            <a:r>
              <a:rPr lang="en-US" sz="2500" baseline="30000" dirty="0" smtClean="0">
                <a:latin typeface="Comic Sans MS" pitchFamily="66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2phase clock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Pitch – 100 µm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Less split fraction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CLASS – 64cm</a:t>
            </a:r>
            <a:r>
              <a:rPr lang="en-US" sz="2500" baseline="30000" dirty="0" smtClean="0">
                <a:latin typeface="Comic Sans MS" pitchFamily="66" charset="0"/>
              </a:rPr>
              <a:t>2</a:t>
            </a:r>
          </a:p>
          <a:p>
            <a:pPr>
              <a:lnSpc>
                <a:spcPct val="150000"/>
              </a:lnSpc>
            </a:pPr>
            <a:endParaRPr lang="en-US" sz="2500" dirty="0">
              <a:latin typeface="Comic Sans MS" pitchFamily="66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751" y="1600200"/>
            <a:ext cx="3479497" cy="4525963"/>
          </a:xfrm>
        </p:spPr>
      </p:pic>
    </p:spTree>
    <p:extLst>
      <p:ext uri="{BB962C8B-B14F-4D97-AF65-F5344CB8AC3E}">
        <p14:creationId xmlns:p14="http://schemas.microsoft.com/office/powerpoint/2010/main" val="27253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457200"/>
            <a:ext cx="5645150" cy="5668963"/>
          </a:xfrm>
          <a:noFill/>
        </p:spPr>
      </p:pic>
      <p:sp>
        <p:nvSpPr>
          <p:cNvPr id="6" name="Flowchart: Connector 5"/>
          <p:cNvSpPr/>
          <p:nvPr/>
        </p:nvSpPr>
        <p:spPr>
          <a:xfrm>
            <a:off x="990600" y="1219200"/>
            <a:ext cx="136525" cy="136525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343400" y="1752600"/>
            <a:ext cx="92075" cy="92075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267200" y="1812925"/>
            <a:ext cx="92075" cy="92075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4327525" y="1828800"/>
            <a:ext cx="92075" cy="92075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600" y="1812925"/>
            <a:ext cx="92075" cy="920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60925" y="1812925"/>
            <a:ext cx="92075" cy="920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800600" y="1736725"/>
            <a:ext cx="92075" cy="920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65838" y="3032125"/>
            <a:ext cx="90487" cy="920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080125" y="2955925"/>
            <a:ext cx="92075" cy="920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156325" y="3017838"/>
            <a:ext cx="92075" cy="9048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172200" y="3733800"/>
            <a:ext cx="109538" cy="1095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38863" y="5834063"/>
            <a:ext cx="109537" cy="1095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11650" y="5819775"/>
            <a:ext cx="3336925" cy="200025"/>
            <a:chOff x="290" y="3309"/>
            <a:chExt cx="2102" cy="126"/>
          </a:xfrm>
        </p:grpSpPr>
        <p:grpSp>
          <p:nvGrpSpPr>
            <p:cNvPr id="3093" name="Group 3"/>
            <p:cNvGrpSpPr>
              <a:grpSpLocks/>
            </p:cNvGrpSpPr>
            <p:nvPr/>
          </p:nvGrpSpPr>
          <p:grpSpPr bwMode="auto">
            <a:xfrm>
              <a:off x="290" y="3309"/>
              <a:ext cx="2102" cy="126"/>
              <a:chOff x="290" y="3309"/>
              <a:chExt cx="2102" cy="126"/>
            </a:xfrm>
          </p:grpSpPr>
          <p:sp>
            <p:nvSpPr>
              <p:cNvPr id="3095" name="Rectangle 4"/>
              <p:cNvSpPr>
                <a:spLocks noChangeArrowheads="1"/>
              </p:cNvSpPr>
              <p:nvPr/>
            </p:nvSpPr>
            <p:spPr bwMode="auto">
              <a:xfrm>
                <a:off x="290" y="3309"/>
                <a:ext cx="2102" cy="12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3096" name="Group 75"/>
              <p:cNvGrpSpPr>
                <a:grpSpLocks/>
              </p:cNvGrpSpPr>
              <p:nvPr/>
            </p:nvGrpSpPr>
            <p:grpSpPr bwMode="auto">
              <a:xfrm>
                <a:off x="422" y="3312"/>
                <a:ext cx="1844" cy="120"/>
                <a:chOff x="526" y="3308"/>
                <a:chExt cx="1844" cy="128"/>
              </a:xfrm>
            </p:grpSpPr>
            <p:sp>
              <p:nvSpPr>
                <p:cNvPr id="3097" name="Line 6"/>
                <p:cNvSpPr>
                  <a:spLocks noChangeShapeType="1"/>
                </p:cNvSpPr>
                <p:nvPr/>
              </p:nvSpPr>
              <p:spPr bwMode="auto">
                <a:xfrm>
                  <a:off x="52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Line 7"/>
                <p:cNvSpPr>
                  <a:spLocks noChangeShapeType="1"/>
                </p:cNvSpPr>
                <p:nvPr/>
              </p:nvSpPr>
              <p:spPr bwMode="auto">
                <a:xfrm>
                  <a:off x="65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Line 8"/>
                <p:cNvSpPr>
                  <a:spLocks noChangeShapeType="1"/>
                </p:cNvSpPr>
                <p:nvPr/>
              </p:nvSpPr>
              <p:spPr bwMode="auto">
                <a:xfrm>
                  <a:off x="79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Line 9"/>
                <p:cNvSpPr>
                  <a:spLocks noChangeShapeType="1"/>
                </p:cNvSpPr>
                <p:nvPr/>
              </p:nvSpPr>
              <p:spPr bwMode="auto">
                <a:xfrm>
                  <a:off x="92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" name="Line 10"/>
                <p:cNvSpPr>
                  <a:spLocks noChangeShapeType="1"/>
                </p:cNvSpPr>
                <p:nvPr/>
              </p:nvSpPr>
              <p:spPr bwMode="auto">
                <a:xfrm>
                  <a:off x="105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Line 11"/>
                <p:cNvSpPr>
                  <a:spLocks noChangeShapeType="1"/>
                </p:cNvSpPr>
                <p:nvPr/>
              </p:nvSpPr>
              <p:spPr bwMode="auto">
                <a:xfrm>
                  <a:off x="118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" name="Line 12"/>
                <p:cNvSpPr>
                  <a:spLocks noChangeShapeType="1"/>
                </p:cNvSpPr>
                <p:nvPr/>
              </p:nvSpPr>
              <p:spPr bwMode="auto">
                <a:xfrm>
                  <a:off x="131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" name="Line 13"/>
                <p:cNvSpPr>
                  <a:spLocks noChangeShapeType="1"/>
                </p:cNvSpPr>
                <p:nvPr/>
              </p:nvSpPr>
              <p:spPr bwMode="auto">
                <a:xfrm>
                  <a:off x="144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" name="Line 14"/>
                <p:cNvSpPr>
                  <a:spLocks noChangeShapeType="1"/>
                </p:cNvSpPr>
                <p:nvPr/>
              </p:nvSpPr>
              <p:spPr bwMode="auto">
                <a:xfrm>
                  <a:off x="158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" name="Line 15"/>
                <p:cNvSpPr>
                  <a:spLocks noChangeShapeType="1"/>
                </p:cNvSpPr>
                <p:nvPr/>
              </p:nvSpPr>
              <p:spPr bwMode="auto">
                <a:xfrm>
                  <a:off x="171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" name="Line 16"/>
                <p:cNvSpPr>
                  <a:spLocks noChangeShapeType="1"/>
                </p:cNvSpPr>
                <p:nvPr/>
              </p:nvSpPr>
              <p:spPr bwMode="auto">
                <a:xfrm>
                  <a:off x="184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" name="Line 17"/>
                <p:cNvSpPr>
                  <a:spLocks noChangeShapeType="1"/>
                </p:cNvSpPr>
                <p:nvPr/>
              </p:nvSpPr>
              <p:spPr bwMode="auto">
                <a:xfrm>
                  <a:off x="197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" name="Line 18"/>
                <p:cNvSpPr>
                  <a:spLocks noChangeShapeType="1"/>
                </p:cNvSpPr>
                <p:nvPr/>
              </p:nvSpPr>
              <p:spPr bwMode="auto">
                <a:xfrm>
                  <a:off x="210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" name="Line 19"/>
                <p:cNvSpPr>
                  <a:spLocks noChangeShapeType="1"/>
                </p:cNvSpPr>
                <p:nvPr/>
              </p:nvSpPr>
              <p:spPr bwMode="auto">
                <a:xfrm>
                  <a:off x="223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" name="Line 20"/>
                <p:cNvSpPr>
                  <a:spLocks noChangeShapeType="1"/>
                </p:cNvSpPr>
                <p:nvPr/>
              </p:nvSpPr>
              <p:spPr bwMode="auto">
                <a:xfrm>
                  <a:off x="237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94" name="Rectangle 21"/>
            <p:cNvSpPr>
              <a:spLocks noChangeArrowheads="1"/>
            </p:cNvSpPr>
            <p:nvPr/>
          </p:nvSpPr>
          <p:spPr bwMode="auto">
            <a:xfrm>
              <a:off x="952" y="3313"/>
              <a:ext cx="124" cy="1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88" name="TextBox 35"/>
          <p:cNvSpPr txBox="1">
            <a:spLocks noChangeArrowheads="1"/>
          </p:cNvSpPr>
          <p:nvPr/>
        </p:nvSpPr>
        <p:spPr bwMode="auto">
          <a:xfrm>
            <a:off x="4724400" y="6400800"/>
            <a:ext cx="29829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500" b="1" i="1"/>
              <a:t>CCD-236 being used in CLASS</a:t>
            </a:r>
          </a:p>
        </p:txBody>
      </p:sp>
      <p:sp>
        <p:nvSpPr>
          <p:cNvPr id="94" name="Line 36"/>
          <p:cNvSpPr>
            <a:spLocks noChangeShapeType="1"/>
          </p:cNvSpPr>
          <p:nvPr/>
        </p:nvSpPr>
        <p:spPr bwMode="auto">
          <a:xfrm flipV="1">
            <a:off x="1335088" y="5954713"/>
            <a:ext cx="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250825" y="6186488"/>
            <a:ext cx="3025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Measured X-ray charge</a:t>
            </a:r>
          </a:p>
        </p:txBody>
      </p:sp>
    </p:spTree>
    <p:extLst>
      <p:ext uri="{BB962C8B-B14F-4D97-AF65-F5344CB8AC3E}">
        <p14:creationId xmlns:p14="http://schemas.microsoft.com/office/powerpoint/2010/main" val="74217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3592 0.078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39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 0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 0 " pathEditMode="relative" ptsTypes="AA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 0 " pathEditMode="relative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6666 " pathEditMode="relative" ptsTypes="AA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6666 " pathEditMode="relative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6666 " pathEditMode="relative" ptsTypes="AA">
                                      <p:cBhvr>
                                        <p:cTn id="3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2.22222E-6 L 0.00174 0.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1.48148E-6 L 0.00173 0.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2.59259E-6 L 0.00174 0.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787 L -2.77778E-6 0.3032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834 0 " pathEditMode="relative" ptsTypes="AA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45121 1.48148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36" grpId="0" animBg="1"/>
      <p:bldP spid="36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94" grpId="0" animBg="1"/>
      <p:bldP spid="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0" y="1752600"/>
            <a:ext cx="3048000" cy="5334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latin typeface="Comic Sans MS" pitchFamily="66" charset="0"/>
              </a:rPr>
              <a:t>Data comparison 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" y="76200"/>
            <a:ext cx="6019280" cy="338328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22320"/>
            <a:ext cx="6019280" cy="3383280"/>
          </a:xfr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152400" y="44196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US" sz="3000" b="1" dirty="0" smtClean="0">
                <a:latin typeface="Comic Sans MS" pitchFamily="66" charset="0"/>
              </a:rPr>
              <a:t>Courtesy - Dr. Jason,     Dr. </a:t>
            </a:r>
            <a:r>
              <a:rPr lang="en-US" sz="3000" b="1" dirty="0" err="1" smtClean="0">
                <a:latin typeface="Comic Sans MS" pitchFamily="66" charset="0"/>
              </a:rPr>
              <a:t>Phillipa</a:t>
            </a:r>
            <a:r>
              <a:rPr lang="en-US" sz="3000" b="1" dirty="0" smtClean="0">
                <a:latin typeface="Comic Sans MS" pitchFamily="66" charset="0"/>
              </a:rPr>
              <a:t>, The Open University, UK</a:t>
            </a:r>
            <a:endParaRPr lang="en-US" sz="3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63976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latin typeface="Comic Sans MS" pitchFamily="66" charset="0"/>
              </a:rPr>
              <a:t>C1XS achievement - First detection of Na</a:t>
            </a:r>
          </a:p>
        </p:txBody>
      </p:sp>
      <p:pic>
        <p:nvPicPr>
          <p:cNvPr id="18435" name="Content Placeholder 4" descr="02876CXS5602_4760_julygeobkg_scat_fg_unfolded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6563" y="1143000"/>
            <a:ext cx="5862637" cy="4664075"/>
          </a:xfrm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3962400" y="6172200"/>
            <a:ext cx="510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500" b="1" i="1">
                <a:latin typeface="Times New Roman" pitchFamily="18" charset="0"/>
                <a:cs typeface="Times New Roman" pitchFamily="18" charset="0"/>
              </a:rPr>
              <a:t>The best fit to one of the C1XS spectrum with all components</a:t>
            </a:r>
            <a:r>
              <a:rPr lang="en-US" sz="1500" b="1"/>
              <a:t> </a:t>
            </a:r>
          </a:p>
          <a:p>
            <a:pPr eaLnBrk="1" hangingPunct="1"/>
            <a:r>
              <a:rPr lang="en-US" sz="1500" b="1" i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500" b="1" i="1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500" b="1" i="1">
                <a:latin typeface="Times New Roman" pitchFamily="18" charset="0"/>
                <a:cs typeface="Times New Roman" pitchFamily="18" charset="0"/>
              </a:rPr>
              <a:t> July 2009 (17:10:47 -17:13:59)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733800" y="990600"/>
            <a:ext cx="1004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/>
              <a:t>1.04 keV</a:t>
            </a:r>
          </a:p>
        </p:txBody>
      </p:sp>
      <p:sp>
        <p:nvSpPr>
          <p:cNvPr id="9" name="Down Arrow 8"/>
          <p:cNvSpPr/>
          <p:nvPr/>
        </p:nvSpPr>
        <p:spPr>
          <a:xfrm>
            <a:off x="4068763" y="1295400"/>
            <a:ext cx="198437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1485900"/>
            <a:ext cx="2819400" cy="3924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>
              <a:lnSpc>
                <a:spcPct val="150000"/>
              </a:lnSpc>
            </a:pPr>
            <a:endParaRPr lang="en-US" sz="2000" b="1" dirty="0" smtClean="0">
              <a:latin typeface="Comic Sans MS" pitchFamily="66" charset="0"/>
            </a:endParaRPr>
          </a:p>
          <a:p>
            <a:pPr marL="285750" lvl="1">
              <a:lnSpc>
                <a:spcPct val="150000"/>
              </a:lnSpc>
            </a:pPr>
            <a:endParaRPr lang="en-US" sz="2000" b="1" dirty="0">
              <a:latin typeface="Comic Sans MS" pitchFamily="66" charset="0"/>
            </a:endParaRPr>
          </a:p>
          <a:p>
            <a:pPr marL="285750" lvl="1"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First direct measurement of  enhanced Na abundances from the lunar surface </a:t>
            </a:r>
          </a:p>
          <a:p>
            <a:pPr marL="0" lvl="1" indent="0">
              <a:lnSpc>
                <a:spcPct val="150000"/>
              </a:lnSpc>
              <a:buNone/>
            </a:pPr>
            <a:endParaRPr lang="en-US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Future Work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Detailed study of dead layer interaction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Investigate dead layer interactions (Si – SiO</a:t>
            </a:r>
            <a:r>
              <a:rPr lang="en-US" sz="2100" baseline="-25000" dirty="0" smtClean="0">
                <a:latin typeface="Comic Sans MS" pitchFamily="66" charset="0"/>
              </a:rPr>
              <a:t>2</a:t>
            </a:r>
            <a:r>
              <a:rPr lang="en-US" sz="2100" dirty="0" smtClean="0">
                <a:latin typeface="Comic Sans MS" pitchFamily="66" charset="0"/>
              </a:rPr>
              <a:t> – Si</a:t>
            </a:r>
            <a:r>
              <a:rPr lang="en-US" sz="2100" baseline="-25000" dirty="0" smtClean="0">
                <a:latin typeface="Comic Sans MS" pitchFamily="66" charset="0"/>
              </a:rPr>
              <a:t>3</a:t>
            </a:r>
            <a:r>
              <a:rPr lang="en-US" sz="2100" dirty="0" smtClean="0">
                <a:latin typeface="Comic Sans MS" pitchFamily="66" charset="0"/>
              </a:rPr>
              <a:t>N</a:t>
            </a:r>
            <a:r>
              <a:rPr lang="en-US" sz="2100" baseline="-25000" dirty="0" smtClean="0">
                <a:latin typeface="Comic Sans MS" pitchFamily="66" charset="0"/>
              </a:rPr>
              <a:t>4</a:t>
            </a:r>
            <a:r>
              <a:rPr lang="en-US" sz="2100" dirty="0">
                <a:latin typeface="Comic Sans MS" pitchFamily="66" charset="0"/>
              </a:rPr>
              <a:t>)</a:t>
            </a:r>
            <a:endParaRPr lang="en-US" sz="21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Investigation of Channel stop interactions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Energy dependence and SRF contribution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Testing and validation for Bulk SCDs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Optimizing event selection and split threshold</a:t>
            </a:r>
          </a:p>
        </p:txBody>
      </p:sp>
    </p:spTree>
    <p:extLst>
      <p:ext uri="{BB962C8B-B14F-4D97-AF65-F5344CB8AC3E}">
        <p14:creationId xmlns:p14="http://schemas.microsoft.com/office/powerpoint/2010/main" val="2206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2971800"/>
            <a:ext cx="3749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3429000"/>
            <a:ext cx="374904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70760" y="4343400"/>
            <a:ext cx="3749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5105400"/>
            <a:ext cx="3749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286000" y="5105400"/>
            <a:ext cx="3733800" cy="1447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057400" y="5105400"/>
            <a:ext cx="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057400" y="4343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057400" y="3200400"/>
            <a:ext cx="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3200400"/>
            <a:ext cx="3749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71600" y="3771900"/>
            <a:ext cx="6848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mic Sans MS" pitchFamily="66" charset="0"/>
              </a:rPr>
              <a:t>35µm</a:t>
            </a:r>
            <a:endParaRPr lang="en-US" sz="1500" b="1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72597" y="4553635"/>
            <a:ext cx="6848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itchFamily="66" charset="0"/>
              </a:rPr>
              <a:t>1</a:t>
            </a:r>
            <a:r>
              <a:rPr lang="en-US" sz="1500" b="1" dirty="0" smtClean="0">
                <a:latin typeface="Comic Sans MS" pitchFamily="66" charset="0"/>
              </a:rPr>
              <a:t>5µm</a:t>
            </a:r>
            <a:endParaRPr lang="en-US" sz="1500" b="1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19200" y="5849035"/>
            <a:ext cx="8018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mic Sans MS" pitchFamily="66" charset="0"/>
              </a:rPr>
              <a:t>600µm</a:t>
            </a:r>
            <a:endParaRPr lang="en-US" sz="1500" b="1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72221" y="2971800"/>
            <a:ext cx="8851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mic Sans MS" pitchFamily="66" charset="0"/>
              </a:rPr>
              <a:t>~1.5µm</a:t>
            </a:r>
            <a:endParaRPr lang="en-US" sz="1500" b="1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1553" y="2895600"/>
            <a:ext cx="11352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latin typeface="Comic Sans MS" pitchFamily="66" charset="0"/>
              </a:rPr>
              <a:t>Dead layer</a:t>
            </a:r>
          </a:p>
          <a:p>
            <a:pPr algn="r"/>
            <a:r>
              <a:rPr lang="en-US" sz="1300" b="1" dirty="0" smtClean="0">
                <a:latin typeface="Comic Sans MS" pitchFamily="66" charset="0"/>
              </a:rPr>
              <a:t>(recombine)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61171" y="3639235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500" b="1" dirty="0" smtClean="0">
                <a:latin typeface="Comic Sans MS" pitchFamily="66" charset="0"/>
              </a:rPr>
              <a:t>Field zone</a:t>
            </a:r>
          </a:p>
          <a:p>
            <a:pPr algn="r"/>
            <a:r>
              <a:rPr lang="en-US" sz="1300" b="1" dirty="0" smtClean="0">
                <a:latin typeface="Comic Sans MS" pitchFamily="66" charset="0"/>
              </a:rPr>
              <a:t>(drift)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38592" y="4582180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500" b="1" dirty="0" smtClean="0">
                <a:latin typeface="Comic Sans MS" pitchFamily="66" charset="0"/>
              </a:rPr>
              <a:t>Field-free zone</a:t>
            </a:r>
            <a:endParaRPr lang="en-US" sz="1500" b="1" dirty="0">
              <a:latin typeface="Comic Sans MS" pitchFamily="66" charset="0"/>
            </a:endParaRPr>
          </a:p>
          <a:p>
            <a:pPr algn="r"/>
            <a:r>
              <a:rPr lang="en-US" sz="1300" b="1" dirty="0" smtClean="0">
                <a:latin typeface="Comic Sans MS" pitchFamily="66" charset="0"/>
              </a:rPr>
              <a:t>(diffusion)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10734" y="5694402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500" b="1" dirty="0" smtClean="0">
                <a:latin typeface="Comic Sans MS" pitchFamily="66" charset="0"/>
              </a:rPr>
              <a:t>Substrate</a:t>
            </a:r>
          </a:p>
          <a:p>
            <a:pPr algn="r"/>
            <a:r>
              <a:rPr lang="en-US" sz="1300" b="1" dirty="0" smtClean="0">
                <a:latin typeface="Comic Sans MS" pitchFamily="66" charset="0"/>
              </a:rPr>
              <a:t>(recombine)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172200" y="3180665"/>
            <a:ext cx="731520" cy="2286000"/>
            <a:chOff x="6172200" y="3180665"/>
            <a:chExt cx="731520" cy="228600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6172200" y="3180665"/>
              <a:ext cx="0" cy="228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72200" y="3200400"/>
              <a:ext cx="73152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reeform 46"/>
          <p:cNvSpPr/>
          <p:nvPr/>
        </p:nvSpPr>
        <p:spPr>
          <a:xfrm>
            <a:off x="6192982" y="3214255"/>
            <a:ext cx="623454" cy="1149927"/>
          </a:xfrm>
          <a:custGeom>
            <a:avLst/>
            <a:gdLst>
              <a:gd name="connsiteX0" fmla="*/ 0 w 623454"/>
              <a:gd name="connsiteY0" fmla="*/ 0 h 1149927"/>
              <a:gd name="connsiteX1" fmla="*/ 623454 w 623454"/>
              <a:gd name="connsiteY1" fmla="*/ 207818 h 1149927"/>
              <a:gd name="connsiteX2" fmla="*/ 0 w 623454"/>
              <a:gd name="connsiteY2" fmla="*/ 1149927 h 1149927"/>
              <a:gd name="connsiteX3" fmla="*/ 0 w 623454"/>
              <a:gd name="connsiteY3" fmla="*/ 1149927 h 114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454" h="1149927">
                <a:moveTo>
                  <a:pt x="0" y="0"/>
                </a:moveTo>
                <a:cubicBezTo>
                  <a:pt x="311727" y="8082"/>
                  <a:pt x="623454" y="16164"/>
                  <a:pt x="623454" y="207818"/>
                </a:cubicBezTo>
                <a:cubicBezTo>
                  <a:pt x="623454" y="399472"/>
                  <a:pt x="0" y="1149927"/>
                  <a:pt x="0" y="1149927"/>
                </a:cubicBezTo>
                <a:lnTo>
                  <a:pt x="0" y="1149927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391090" y="2895600"/>
            <a:ext cx="3145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mic Sans MS" pitchFamily="66" charset="0"/>
              </a:rPr>
              <a:t>V</a:t>
            </a:r>
            <a:endParaRPr lang="en-US" sz="1500" b="1" dirty="0">
              <a:latin typeface="Comic Sans MS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032760" y="3779520"/>
            <a:ext cx="91440" cy="9144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209800" y="2819400"/>
            <a:ext cx="3825240" cy="152400"/>
            <a:chOff x="2522913" y="2971800"/>
            <a:chExt cx="3825240" cy="152400"/>
          </a:xfrm>
        </p:grpSpPr>
        <p:sp>
          <p:nvSpPr>
            <p:cNvPr id="12" name="Rectangle 11"/>
            <p:cNvSpPr/>
            <p:nvPr/>
          </p:nvSpPr>
          <p:spPr>
            <a:xfrm>
              <a:off x="2795847" y="3029634"/>
              <a:ext cx="1014153" cy="945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6"/>
            <p:cNvCxnSpPr/>
            <p:nvPr/>
          </p:nvCxnSpPr>
          <p:spPr>
            <a:xfrm flipV="1">
              <a:off x="5105400" y="2971800"/>
              <a:ext cx="381000" cy="91440"/>
            </a:xfrm>
            <a:prstGeom prst="bentConnector3">
              <a:avLst>
                <a:gd name="adj1" fmla="val 50000"/>
              </a:avLst>
            </a:prstGeom>
            <a:ln w="857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114800" y="3029635"/>
              <a:ext cx="1014153" cy="945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Elbow Connector 17"/>
            <p:cNvCxnSpPr/>
            <p:nvPr/>
          </p:nvCxnSpPr>
          <p:spPr>
            <a:xfrm flipV="1">
              <a:off x="3818313" y="2971800"/>
              <a:ext cx="525087" cy="105117"/>
            </a:xfrm>
            <a:prstGeom prst="bentConnector3">
              <a:avLst>
                <a:gd name="adj1" fmla="val 50000"/>
              </a:avLst>
            </a:prstGeom>
            <a:ln w="857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/>
            <p:nvPr/>
          </p:nvCxnSpPr>
          <p:spPr>
            <a:xfrm flipV="1">
              <a:off x="2522913" y="2971800"/>
              <a:ext cx="525087" cy="105117"/>
            </a:xfrm>
            <a:prstGeom prst="bentConnector3">
              <a:avLst>
                <a:gd name="adj1" fmla="val 50000"/>
              </a:avLst>
            </a:prstGeom>
            <a:ln w="857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334000" y="3029635"/>
              <a:ext cx="1014153" cy="945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2971800" y="3352800"/>
            <a:ext cx="182880" cy="1828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49" idx="2"/>
          </p:cNvCxnSpPr>
          <p:nvPr/>
        </p:nvCxnSpPr>
        <p:spPr>
          <a:xfrm>
            <a:off x="2895600" y="3444240"/>
            <a:ext cx="13716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093721" y="3444240"/>
            <a:ext cx="106679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038600" y="4419600"/>
            <a:ext cx="640080" cy="640080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  <a:prstDash val="sys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147060" y="18288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429000" y="18288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733800" y="18288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038600" y="18288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190532" y="3136612"/>
            <a:ext cx="13965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latin typeface="Comic Sans MS" pitchFamily="66" charset="0"/>
              </a:rPr>
              <a:t>Buried </a:t>
            </a:r>
            <a:r>
              <a:rPr lang="en-US" sz="1350" b="1" dirty="0" smtClean="0">
                <a:latin typeface="Comic Sans MS" pitchFamily="66" charset="0"/>
              </a:rPr>
              <a:t>Channel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935257" y="1838980"/>
            <a:ext cx="182774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latin typeface="Comic Sans MS" pitchFamily="66" charset="0"/>
              </a:rPr>
              <a:t>Interaction zones</a:t>
            </a:r>
          </a:p>
          <a:p>
            <a:pPr algn="ctr"/>
            <a:r>
              <a:rPr lang="en-US" sz="1500" b="1" dirty="0" smtClean="0">
                <a:latin typeface="Comic Sans MS" pitchFamily="66" charset="0"/>
              </a:rPr>
              <a:t>&amp;</a:t>
            </a:r>
          </a:p>
          <a:p>
            <a:pPr algn="ctr"/>
            <a:r>
              <a:rPr lang="en-US" sz="1500" b="1" dirty="0" smtClean="0">
                <a:latin typeface="Comic Sans MS" pitchFamily="66" charset="0"/>
              </a:rPr>
              <a:t>Dominant physics</a:t>
            </a:r>
            <a:endParaRPr lang="en-US" sz="13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352800" y="3733800"/>
          <a:ext cx="3886197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651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2004" name="Group 75"/>
          <p:cNvGrpSpPr>
            <a:grpSpLocks/>
          </p:cNvGrpSpPr>
          <p:nvPr/>
        </p:nvGrpSpPr>
        <p:grpSpPr bwMode="auto">
          <a:xfrm>
            <a:off x="2611438" y="-215900"/>
            <a:ext cx="5391150" cy="5781675"/>
            <a:chOff x="2611337" y="-216455"/>
            <a:chExt cx="5392031" cy="5781795"/>
          </a:xfrm>
        </p:grpSpPr>
        <p:pic>
          <p:nvPicPr>
            <p:cNvPr id="6" name="Picture 24"/>
            <p:cNvPicPr>
              <a:picLocks noChangeAspect="1" noChangeArrowheads="1"/>
            </p:cNvPicPr>
            <p:nvPr/>
          </p:nvPicPr>
          <p:blipFill>
            <a:blip r:embed="rId2"/>
            <a:srcRect l="28108"/>
            <a:stretch>
              <a:fillRect/>
            </a:stretch>
          </p:blipFill>
          <p:spPr bwMode="auto">
            <a:xfrm rot="1431018">
              <a:off x="2611337" y="-216455"/>
              <a:ext cx="5392031" cy="5781795"/>
            </a:xfrm>
            <a:prstGeom prst="rect">
              <a:avLst/>
            </a:prstGeom>
            <a:noFill/>
            <a:scene3d>
              <a:camera prst="isometricTopUp"/>
              <a:lightRig rig="threePt" dir="t"/>
            </a:scene3d>
            <a:sp3d extrusionH="184150" contourW="12700" prstMaterial="matte">
              <a:bevelT w="165100" prst="coolSlant"/>
              <a:bevelB w="254000" h="717550" prst="divot"/>
              <a:extrusionClr>
                <a:srgbClr val="6600FF"/>
              </a:extrusionClr>
              <a:contourClr>
                <a:srgbClr val="C00000"/>
              </a:contourClr>
            </a:sp3d>
          </p:spPr>
        </p:pic>
        <p:sp>
          <p:nvSpPr>
            <p:cNvPr id="23" name="Isosceles Triangle 22"/>
            <p:cNvSpPr/>
            <p:nvPr/>
          </p:nvSpPr>
          <p:spPr>
            <a:xfrm rot="16200000">
              <a:off x="2779532" y="4307068"/>
              <a:ext cx="387406" cy="30767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 extrusionH="184150" contourW="12700" prstMaterial="matte">
              <a:bevelB w="254000" h="1079500" prst="divot"/>
              <a:extrusionClr>
                <a:srgbClr val="6600FF"/>
              </a:extrusionClr>
              <a:contourClr>
                <a:srgbClr val="FF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>
              <a:endCxn id="23" idx="3"/>
            </p:cNvCxnSpPr>
            <p:nvPr/>
          </p:nvCxnSpPr>
          <p:spPr>
            <a:xfrm rot="10800000" flipV="1">
              <a:off x="3127070" y="4419599"/>
              <a:ext cx="1216330" cy="413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scene3d>
              <a:camera prst="orthographicFront"/>
              <a:lightRig rig="threePt" dir="t"/>
            </a:scene3d>
            <a:sp3d extrusionH="184150" contourW="12700" prstMaterial="matte">
              <a:bevelB w="254000" h="1079500" prst="divot"/>
              <a:extrusionClr>
                <a:srgbClr val="6600FF"/>
              </a:extrusionClr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657600" y="304800"/>
            <a:ext cx="10001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124200" y="2743200"/>
            <a:ext cx="206375" cy="168275"/>
            <a:chOff x="1905000" y="4495800"/>
            <a:chExt cx="205740" cy="167640"/>
          </a:xfrm>
        </p:grpSpPr>
        <p:sp>
          <p:nvSpPr>
            <p:cNvPr id="41" name="Oval 40"/>
            <p:cNvSpPr/>
            <p:nvPr/>
          </p:nvSpPr>
          <p:spPr>
            <a:xfrm>
              <a:off x="1961974" y="4495800"/>
              <a:ext cx="91792" cy="9172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018948" y="4571712"/>
              <a:ext cx="91792" cy="91728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905000" y="4571712"/>
              <a:ext cx="91792" cy="91728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Oval 31"/>
          <p:cNvSpPr>
            <a:spLocks noChangeArrowheads="1"/>
          </p:cNvSpPr>
          <p:nvPr/>
        </p:nvSpPr>
        <p:spPr bwMode="auto">
          <a:xfrm flipH="1">
            <a:off x="4191000" y="4343400"/>
            <a:ext cx="136525" cy="136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Box 31"/>
          <p:cNvSpPr txBox="1">
            <a:spLocks noChangeArrowheads="1"/>
          </p:cNvSpPr>
          <p:nvPr/>
        </p:nvSpPr>
        <p:spPr bwMode="auto">
          <a:xfrm>
            <a:off x="7756525" y="2438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Field zone</a:t>
            </a:r>
          </a:p>
        </p:txBody>
      </p:sp>
      <p:sp>
        <p:nvSpPr>
          <p:cNvPr id="33" name="TextBox 32"/>
          <p:cNvSpPr txBox="1"/>
          <p:nvPr/>
        </p:nvSpPr>
        <p:spPr>
          <a:xfrm rot="206767">
            <a:off x="5195077" y="4859223"/>
            <a:ext cx="1436726" cy="36933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Substrate</a:t>
            </a:r>
          </a:p>
        </p:txBody>
      </p:sp>
      <p:sp>
        <p:nvSpPr>
          <p:cNvPr id="42010" name="TextBox 33"/>
          <p:cNvSpPr txBox="1">
            <a:spLocks noChangeArrowheads="1"/>
          </p:cNvSpPr>
          <p:nvPr/>
        </p:nvSpPr>
        <p:spPr bwMode="auto">
          <a:xfrm>
            <a:off x="228600" y="1293813"/>
            <a:ext cx="1062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</a:rPr>
              <a:t>FF zone</a:t>
            </a:r>
          </a:p>
        </p:txBody>
      </p:sp>
      <p:sp>
        <p:nvSpPr>
          <p:cNvPr id="42011" name="TextBox 35"/>
          <p:cNvSpPr txBox="1">
            <a:spLocks noChangeArrowheads="1"/>
          </p:cNvSpPr>
          <p:nvPr/>
        </p:nvSpPr>
        <p:spPr bwMode="auto">
          <a:xfrm>
            <a:off x="7467600" y="228600"/>
            <a:ext cx="1365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Single pixel</a:t>
            </a:r>
          </a:p>
          <a:p>
            <a:pPr eaLnBrk="1" hangingPunct="1"/>
            <a:r>
              <a:rPr lang="en-US"/>
              <a:t>events</a:t>
            </a:r>
          </a:p>
        </p:txBody>
      </p:sp>
      <p:sp>
        <p:nvSpPr>
          <p:cNvPr id="42012" name="TextBox 1"/>
          <p:cNvSpPr txBox="1">
            <a:spLocks noChangeArrowheads="1"/>
          </p:cNvSpPr>
          <p:nvPr/>
        </p:nvSpPr>
        <p:spPr bwMode="auto">
          <a:xfrm>
            <a:off x="5703888" y="6186488"/>
            <a:ext cx="323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Drawn not to scale – CCD 54 </a:t>
            </a:r>
            <a:endParaRPr lang="en-IN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219200" y="1447800"/>
            <a:ext cx="685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810500" y="3390900"/>
            <a:ext cx="1524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2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06371 0.3706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18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3039 0.2210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110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833 0 " pathEditMode="relative" ptsTypes="AA">
                                      <p:cBhvr>
                                        <p:cTn id="18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7 0.07223 L -0.20886 0.07223 C -0.18073 0.07223 -0.14584 0.13982 -0.14584 0.19491 L -0.14584 0.31783 " pathEditMode="relative" rAng="0" ptsTypes="FfFF"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6" grpId="0" animBg="1"/>
      <p:bldP spid="66" grpId="1" animBg="1"/>
      <p:bldP spid="66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200400" y="3505200"/>
          <a:ext cx="3886197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651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3028" name="Group 75"/>
          <p:cNvGrpSpPr>
            <a:grpSpLocks/>
          </p:cNvGrpSpPr>
          <p:nvPr/>
        </p:nvGrpSpPr>
        <p:grpSpPr bwMode="auto">
          <a:xfrm>
            <a:off x="2611438" y="-215900"/>
            <a:ext cx="5391150" cy="5781675"/>
            <a:chOff x="2611337" y="-216455"/>
            <a:chExt cx="5392031" cy="5781795"/>
          </a:xfrm>
        </p:grpSpPr>
        <p:pic>
          <p:nvPicPr>
            <p:cNvPr id="6" name="Picture 24"/>
            <p:cNvPicPr>
              <a:picLocks noChangeAspect="1" noChangeArrowheads="1"/>
            </p:cNvPicPr>
            <p:nvPr/>
          </p:nvPicPr>
          <p:blipFill>
            <a:blip r:embed="rId2"/>
            <a:srcRect l="28108"/>
            <a:stretch>
              <a:fillRect/>
            </a:stretch>
          </p:blipFill>
          <p:spPr bwMode="auto">
            <a:xfrm rot="1431018">
              <a:off x="2611337" y="-216455"/>
              <a:ext cx="5392031" cy="5781795"/>
            </a:xfrm>
            <a:prstGeom prst="rect">
              <a:avLst/>
            </a:prstGeom>
            <a:noFill/>
            <a:scene3d>
              <a:camera prst="isometricTopUp"/>
              <a:lightRig rig="threePt" dir="t"/>
            </a:scene3d>
            <a:sp3d extrusionH="184150" contourW="12700" prstMaterial="matte">
              <a:bevelT w="165100" prst="coolSlant"/>
              <a:bevelB w="254000" h="717550" prst="divot"/>
              <a:extrusionClr>
                <a:srgbClr val="6600FF"/>
              </a:extrusionClr>
              <a:contourClr>
                <a:srgbClr val="C00000"/>
              </a:contourClr>
            </a:sp3d>
          </p:spPr>
        </p:pic>
        <p:sp>
          <p:nvSpPr>
            <p:cNvPr id="23" name="Isosceles Triangle 22"/>
            <p:cNvSpPr/>
            <p:nvPr/>
          </p:nvSpPr>
          <p:spPr>
            <a:xfrm rot="16200000">
              <a:off x="2779532" y="4307068"/>
              <a:ext cx="387406" cy="30767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 extrusionH="184150" contourW="12700" prstMaterial="matte">
              <a:bevelB w="254000" h="1079500" prst="divot"/>
              <a:extrusionClr>
                <a:srgbClr val="6600FF"/>
              </a:extrusionClr>
              <a:contourClr>
                <a:srgbClr val="FF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>
              <a:endCxn id="23" idx="3"/>
            </p:cNvCxnSpPr>
            <p:nvPr/>
          </p:nvCxnSpPr>
          <p:spPr>
            <a:xfrm rot="10800000" flipV="1">
              <a:off x="3127070" y="4419599"/>
              <a:ext cx="1216330" cy="413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scene3d>
              <a:camera prst="orthographicFront"/>
              <a:lightRig rig="threePt" dir="t"/>
            </a:scene3d>
            <a:sp3d extrusionH="184150" contourW="12700" prstMaterial="matte">
              <a:bevelB w="254000" h="1079500" prst="divot"/>
              <a:extrusionClr>
                <a:srgbClr val="6600FF"/>
              </a:extrusionClr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657600" y="304800"/>
            <a:ext cx="10001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3200400" y="2514600"/>
            <a:ext cx="203200" cy="17621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3200400" y="2743200"/>
            <a:ext cx="203200" cy="176213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 bwMode="auto">
          <a:xfrm>
            <a:off x="3352800" y="2971800"/>
            <a:ext cx="203200" cy="176213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 flipH="1">
            <a:off x="4191000" y="4343400"/>
            <a:ext cx="136525" cy="136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206767">
            <a:off x="5195077" y="4859223"/>
            <a:ext cx="1436726" cy="36933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Substrate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971800" y="2438400"/>
            <a:ext cx="203200" cy="176213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36" name="TextBox 39"/>
          <p:cNvSpPr txBox="1">
            <a:spLocks noChangeArrowheads="1"/>
          </p:cNvSpPr>
          <p:nvPr/>
        </p:nvSpPr>
        <p:spPr bwMode="auto">
          <a:xfrm>
            <a:off x="7543800" y="381000"/>
            <a:ext cx="121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Multi pixel</a:t>
            </a:r>
          </a:p>
          <a:p>
            <a:pPr eaLnBrk="1" hangingPunct="1"/>
            <a:r>
              <a:rPr lang="en-US"/>
              <a:t>events</a:t>
            </a:r>
          </a:p>
        </p:txBody>
      </p:sp>
      <p:sp>
        <p:nvSpPr>
          <p:cNvPr id="43037" name="TextBox 16"/>
          <p:cNvSpPr txBox="1">
            <a:spLocks noChangeArrowheads="1"/>
          </p:cNvSpPr>
          <p:nvPr/>
        </p:nvSpPr>
        <p:spPr bwMode="auto">
          <a:xfrm>
            <a:off x="5753100" y="6015038"/>
            <a:ext cx="317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Drawn not to scale – CCD 54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19200" y="1447800"/>
            <a:ext cx="685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39" name="TextBox 33"/>
          <p:cNvSpPr txBox="1">
            <a:spLocks noChangeArrowheads="1"/>
          </p:cNvSpPr>
          <p:nvPr/>
        </p:nvSpPr>
        <p:spPr bwMode="auto">
          <a:xfrm>
            <a:off x="228600" y="1293813"/>
            <a:ext cx="1062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</a:rPr>
              <a:t>FF zone</a:t>
            </a:r>
          </a:p>
        </p:txBody>
      </p:sp>
      <p:sp>
        <p:nvSpPr>
          <p:cNvPr id="43040" name="TextBox 31"/>
          <p:cNvSpPr txBox="1">
            <a:spLocks noChangeArrowheads="1"/>
          </p:cNvSpPr>
          <p:nvPr/>
        </p:nvSpPr>
        <p:spPr bwMode="auto">
          <a:xfrm>
            <a:off x="7756525" y="2438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Field zone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810500" y="3390900"/>
            <a:ext cx="1524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8333 0.4111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20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9722 0.19213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125 0.22222 " pathEditMode="relative" ptsTypes="AA">
                                      <p:cBhvr>
                                        <p:cTn id="25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007 0.00139 0.00191 0.00278 0.00261 0.00417 C 0.00469 0.00834 0.00504 0.01366 0.00834 0.01598 C 0.00938 0.02014 0.01025 0.02315 0.01302 0.0257 C 0.01441 0.03148 0.01771 0.03797 0.02032 0.04306 C 0.02153 0.04537 0.0217 0.04699 0.02344 0.04861 C 0.02431 0.05186 0.02604 0.05602 0.02761 0.05903 C 0.02847 0.0632 0.03073 0.06667 0.03386 0.06806 C 0.03559 0.07037 0.0375 0.07315 0.03959 0.075 C 0.04028 0.07778 0.04288 0.08797 0.04479 0.08959 C 0.04584 0.09051 0.04792 0.09236 0.04792 0.09236 C 0.04896 0.09445 0.04931 0.09699 0.05052 0.09861 C 0.05452 0.10394 0.05261 0.09908 0.05521 0.10348 C 0.05591 0.10486 0.0566 0.10625 0.05729 0.10764 C 0.05799 0.10903 0.06042 0.11042 0.06042 0.11042 C 0.06216 0.11366 0.06424 0.11991 0.06667 0.12223 C 0.06719 0.12454 0.06945 0.12801 0.07084 0.12986 C 0.0717 0.13311 0.07379 0.13519 0.07448 0.1382 C 0.0757 0.14283 0.07813 0.15 0.08125 0.15278 C 0.08212 0.15648 0.08316 0.16019 0.0849 0.1632 C 0.08559 0.16621 0.08802 0.16829 0.09011 0.17014 C 0.0908 0.17315 0.09271 0.17269 0.09375 0.1757 C 0.09705 0.18449 0.09948 0.18727 0.10521 0.19236 C 0.10747 0.20139 0.11059 0.20787 0.11563 0.21459 C 0.11632 0.21736 0.11702 0.21852 0.11875 0.22014 C 0.1191 0.22153 0.12014 0.22269 0.12032 0.22431 C 0.12084 0.23102 0.11702 0.23658 0.11667 0.24306 C 0.1165 0.24561 0.11667 0.24815 0.11667 0.2507 C 0.1165 0.24931 0.11615 0.24653 0.11615 0.24653 " pathEditMode="relative" ptsTypes="ffffffffffffffffffffffffffffA">
                                      <p:cBhvr>
                                        <p:cTn id="2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C 0.00122 0.00463 0.00261 0.00764 0.00521 0.01111 C 0.0066 0.01644 0.01059 0.01968 0.01198 0.025 C 0.01303 0.02894 0.01407 0.03264 0.01719 0.03403 C 0.02118 0.03796 0.02969 0.04769 0.0323 0.05278 C 0.03455 0.05741 0.03941 0.06644 0.04271 0.06945 C 0.04445 0.07408 0.04809 0.07847 0.04948 0.08264 C 0.05105 0.0875 0.05087 0.09283 0.05365 0.09653 C 0.05504 0.10185 0.05955 0.10949 0.06303 0.1125 C 0.06181 0.11713 0.06389 0.12107 0.06667 0.12361 C 0.06945 0.12917 0.07032 0.13542 0.07396 0.14028 C 0.075 0.14445 0.07761 0.14792 0.07969 0.15139 C 0.08195 0.15509 0.08212 0.15972 0.08542 0.16181 C 0.08646 0.16597 0.08837 0.16968 0.09115 0.17222 C 0.09254 0.17523 0.09375 0.1787 0.09636 0.17986 C 0.09775 0.18264 0.10122 0.19074 0.10313 0.19167 C 0.104 0.19745 0.10625 0.20232 0.1099 0.20556 C 0.11077 0.20903 0.11667 0.21597 0.11928 0.21945 C 0.12205 0.23033 0.12466 0.23495 0.13073 0.24306 C 0.13264 0.2456 0.1349 0.24607 0.13698 0.24792 C 0.13837 0.2507 0.14063 0.25301 0.14271 0.25486 C 0.14375 0.25903 0.14323 0.26389 0.14323 0.26806 " pathEditMode="relative" ptsTypes="fffffffffffffffffffffA">
                                      <p:cBhvr>
                                        <p:cTn id="29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833 0 " pathEditMode="relative" ptsTypes="AA">
                                      <p:cBhvr>
                                        <p:cTn id="35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41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03 0.10556 L -0.18802 0.10556 C -0.15799 0.10556 -0.12083 0.17014 -0.12083 0.22269 L -0.12083 0.34005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 autoUpdateAnimBg="0"/>
      <p:bldP spid="41" grpId="0" animBg="1"/>
      <p:bldP spid="41" grpId="1" animBg="1"/>
      <p:bldP spid="42" grpId="0" animBg="1"/>
      <p:bldP spid="66" grpId="0" animBg="1"/>
      <p:bldP spid="66" grpId="1" animBg="1"/>
      <p:bldP spid="66" grpId="2" animBg="1"/>
      <p:bldP spid="38" grpId="0" animBg="1"/>
      <p:bldP spid="3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smtClean="0">
                <a:latin typeface="Comic Sans MS" pitchFamily="66" charset="0"/>
              </a:rPr>
              <a:t>Equations governing CTM of SCD</a:t>
            </a:r>
          </a:p>
        </p:txBody>
      </p:sp>
      <p:pic>
        <p:nvPicPr>
          <p:cNvPr id="44035" name="Content Placeholder 4" descr="equations_ct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0" t="8418" r="11871" b="12453"/>
          <a:stretch>
            <a:fillRect/>
          </a:stretch>
        </p:blipFill>
        <p:spPr>
          <a:xfrm>
            <a:off x="304800" y="1066800"/>
            <a:ext cx="4233863" cy="5851525"/>
          </a:xfrm>
        </p:spPr>
      </p:pic>
      <p:pic>
        <p:nvPicPr>
          <p:cNvPr id="44036" name="Content Placeholder 5" descr="equations_ctm2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1" t="6735" r="3156" b="32655"/>
          <a:stretch>
            <a:fillRect/>
          </a:stretch>
        </p:blipFill>
        <p:spPr>
          <a:xfrm>
            <a:off x="4419600" y="1905000"/>
            <a:ext cx="4683125" cy="4479925"/>
          </a:xfrm>
        </p:spPr>
      </p:pic>
    </p:spTree>
    <p:extLst>
      <p:ext uri="{BB962C8B-B14F-4D97-AF65-F5344CB8AC3E}">
        <p14:creationId xmlns:p14="http://schemas.microsoft.com/office/powerpoint/2010/main" val="20249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3000" b="1" dirty="0" smtClean="0">
                <a:latin typeface="Comic Sans MS" pitchFamily="66" charset="0"/>
              </a:rPr>
              <a:t>Remote sensing X-ray studies of the Moon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latin typeface="Comic Sans MS" pitchFamily="66" charset="0"/>
              </a:rPr>
              <a:t>Apollo 15,16 (XRS); SMART-1 (DCIXS); KAGUYA (XRS)</a:t>
            </a:r>
          </a:p>
          <a:p>
            <a:pPr>
              <a:lnSpc>
                <a:spcPct val="140000"/>
              </a:lnSpc>
            </a:pP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</a:pPr>
            <a:r>
              <a:rPr lang="en-US" dirty="0" smtClean="0">
                <a:latin typeface="Comic Sans MS" pitchFamily="66" charset="0"/>
              </a:rPr>
              <a:t>CHANDRAYAAN-1 (C1XS)</a:t>
            </a:r>
          </a:p>
          <a:p>
            <a:pPr lvl="1">
              <a:lnSpc>
                <a:spcPct val="140000"/>
              </a:lnSpc>
            </a:pPr>
            <a:r>
              <a:rPr lang="en-US" sz="2200" dirty="0" smtClean="0">
                <a:latin typeface="Comic Sans MS" pitchFamily="66" charset="0"/>
              </a:rPr>
              <a:t>First lunar bound XRF experiment to observe the Moon with a good spectral resolution</a:t>
            </a: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9" name="Content Placeholder 4" descr="02876CXS5602_4760_julygeobkg_scat_fg_unfolded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643" y="1524000"/>
            <a:ext cx="4942157" cy="39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9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CTM for SCD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Written in IDL with the aim to be generic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Implementation of the SCD architecture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Diagonal charge transfer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Pseudo linear charge output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Event processing in SCD (adopted in C1XS)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Selection  and optimization of event selection criteria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Optimize event and split threshold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Study the SRF and its dependencies</a:t>
            </a:r>
          </a:p>
        </p:txBody>
      </p:sp>
    </p:spTree>
    <p:extLst>
      <p:ext uri="{BB962C8B-B14F-4D97-AF65-F5344CB8AC3E}">
        <p14:creationId xmlns:p14="http://schemas.microsoft.com/office/powerpoint/2010/main" val="20343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Motivation for Charge Transport Model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For accurate lunar surface composition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High sensitive and resolved measurement of major rock-forming elements (Na, Mg, Al, Si, </a:t>
            </a:r>
            <a:r>
              <a:rPr lang="en-US" sz="2100" dirty="0" err="1" smtClean="0">
                <a:latin typeface="Comic Sans MS" pitchFamily="66" charset="0"/>
              </a:rPr>
              <a:t>Ca</a:t>
            </a:r>
            <a:r>
              <a:rPr lang="en-US" sz="2100" dirty="0" smtClean="0">
                <a:latin typeface="Comic Sans MS" pitchFamily="66" charset="0"/>
              </a:rPr>
              <a:t>, Ti, Fe)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Reduce uncertainties in the derived XRF line fluxes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To better understand Spectral Redistribution Function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Comic Sans MS" pitchFamily="66" charset="0"/>
              </a:rPr>
              <a:t>To reduce uncertainties in spectral response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Dependencies : Energy, Event selection criteria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2674" y="5950803"/>
            <a:ext cx="9156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Improved global lunar elemental mapping using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Chandrayaan-2 Large Area Soft x-ray Spectrometer (CLASS) 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397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smtClean="0">
                <a:latin typeface="Comic Sans MS" pitchFamily="66" charset="0"/>
              </a:rPr>
              <a:t>Spectral Redistribution Function (SRF) of SCD 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4116387" y="3579813"/>
            <a:ext cx="2589213" cy="1588"/>
          </a:xfrm>
          <a:prstGeom prst="line">
            <a:avLst/>
          </a:prstGeom>
          <a:ln w="28575">
            <a:solidFill>
              <a:schemeClr val="tx1"/>
            </a:solidFill>
            <a:headEnd type="arrow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410200" y="4875213"/>
            <a:ext cx="2667000" cy="1587"/>
          </a:xfrm>
          <a:prstGeom prst="line">
            <a:avLst/>
          </a:prstGeom>
          <a:ln w="28575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286500" y="3619500"/>
            <a:ext cx="25161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7315200" y="2971800"/>
            <a:ext cx="533400" cy="1922463"/>
          </a:xfrm>
          <a:custGeom>
            <a:avLst/>
            <a:gdLst>
              <a:gd name="connsiteX0" fmla="*/ 982639 w 4426423"/>
              <a:gd name="connsiteY0" fmla="*/ 3302758 h 3482454"/>
              <a:gd name="connsiteX1" fmla="*/ 2361063 w 4426423"/>
              <a:gd name="connsiteY1" fmla="*/ 2306472 h 3482454"/>
              <a:gd name="connsiteX2" fmla="*/ 2497540 w 4426423"/>
              <a:gd name="connsiteY2" fmla="*/ 3152633 h 3482454"/>
              <a:gd name="connsiteX3" fmla="*/ 2442949 w 4426423"/>
              <a:gd name="connsiteY3" fmla="*/ 3125338 h 3482454"/>
              <a:gd name="connsiteX4" fmla="*/ 2442949 w 4426423"/>
              <a:gd name="connsiteY4" fmla="*/ 3125338 h 3482454"/>
              <a:gd name="connsiteX5" fmla="*/ 2251881 w 4426423"/>
              <a:gd name="connsiteY5" fmla="*/ 2961564 h 3482454"/>
              <a:gd name="connsiteX6" fmla="*/ 0 w 4426423"/>
              <a:gd name="connsiteY6" fmla="*/ 0 h 3482454"/>
              <a:gd name="connsiteX7" fmla="*/ 0 w 4426423"/>
              <a:gd name="connsiteY7" fmla="*/ 0 h 3482454"/>
              <a:gd name="connsiteX8" fmla="*/ 3179928 w 4426423"/>
              <a:gd name="connsiteY8" fmla="*/ 1351129 h 3482454"/>
              <a:gd name="connsiteX0" fmla="*/ 1993711 w 3670111"/>
              <a:gd name="connsiteY0" fmla="*/ 3572301 h 3751997"/>
              <a:gd name="connsiteX1" fmla="*/ 3372135 w 3670111"/>
              <a:gd name="connsiteY1" fmla="*/ 2576015 h 3751997"/>
              <a:gd name="connsiteX2" fmla="*/ 3508612 w 3670111"/>
              <a:gd name="connsiteY2" fmla="*/ 3422176 h 3751997"/>
              <a:gd name="connsiteX3" fmla="*/ 3454021 w 3670111"/>
              <a:gd name="connsiteY3" fmla="*/ 3394881 h 3751997"/>
              <a:gd name="connsiteX4" fmla="*/ 3454021 w 3670111"/>
              <a:gd name="connsiteY4" fmla="*/ 3394881 h 3751997"/>
              <a:gd name="connsiteX5" fmla="*/ 3262953 w 3670111"/>
              <a:gd name="connsiteY5" fmla="*/ 3231107 h 3751997"/>
              <a:gd name="connsiteX6" fmla="*/ 1011072 w 3670111"/>
              <a:gd name="connsiteY6" fmla="*/ 269543 h 3751997"/>
              <a:gd name="connsiteX7" fmla="*/ 1011072 w 3670111"/>
              <a:gd name="connsiteY7" fmla="*/ 269543 h 3751997"/>
              <a:gd name="connsiteX8" fmla="*/ 0 w 3670111"/>
              <a:gd name="connsiteY8" fmla="*/ 20472 h 3751997"/>
              <a:gd name="connsiteX0" fmla="*/ 1993711 w 3670111"/>
              <a:gd name="connsiteY0" fmla="*/ 3551829 h 3731525"/>
              <a:gd name="connsiteX1" fmla="*/ 3372135 w 3670111"/>
              <a:gd name="connsiteY1" fmla="*/ 2555543 h 3731525"/>
              <a:gd name="connsiteX2" fmla="*/ 3508612 w 3670111"/>
              <a:gd name="connsiteY2" fmla="*/ 3401704 h 3731525"/>
              <a:gd name="connsiteX3" fmla="*/ 3454021 w 3670111"/>
              <a:gd name="connsiteY3" fmla="*/ 3374409 h 3731525"/>
              <a:gd name="connsiteX4" fmla="*/ 3454021 w 3670111"/>
              <a:gd name="connsiteY4" fmla="*/ 3374409 h 3731525"/>
              <a:gd name="connsiteX5" fmla="*/ 3262953 w 3670111"/>
              <a:gd name="connsiteY5" fmla="*/ 3210635 h 3731525"/>
              <a:gd name="connsiteX6" fmla="*/ 1011072 w 3670111"/>
              <a:gd name="connsiteY6" fmla="*/ 249071 h 3731525"/>
              <a:gd name="connsiteX7" fmla="*/ 1011072 w 3670111"/>
              <a:gd name="connsiteY7" fmla="*/ 249071 h 3731525"/>
              <a:gd name="connsiteX8" fmla="*/ 0 w 3670111"/>
              <a:gd name="connsiteY8" fmla="*/ 0 h 3731525"/>
              <a:gd name="connsiteX0" fmla="*/ 982639 w 2659039"/>
              <a:gd name="connsiteY0" fmla="*/ 3551829 h 3731525"/>
              <a:gd name="connsiteX1" fmla="*/ 2361063 w 2659039"/>
              <a:gd name="connsiteY1" fmla="*/ 2555543 h 3731525"/>
              <a:gd name="connsiteX2" fmla="*/ 2497540 w 2659039"/>
              <a:gd name="connsiteY2" fmla="*/ 3401704 h 3731525"/>
              <a:gd name="connsiteX3" fmla="*/ 2442949 w 2659039"/>
              <a:gd name="connsiteY3" fmla="*/ 3374409 h 3731525"/>
              <a:gd name="connsiteX4" fmla="*/ 2442949 w 2659039"/>
              <a:gd name="connsiteY4" fmla="*/ 3374409 h 3731525"/>
              <a:gd name="connsiteX5" fmla="*/ 2251881 w 2659039"/>
              <a:gd name="connsiteY5" fmla="*/ 3210635 h 3731525"/>
              <a:gd name="connsiteX6" fmla="*/ 0 w 2659039"/>
              <a:gd name="connsiteY6" fmla="*/ 249071 h 3731525"/>
              <a:gd name="connsiteX7" fmla="*/ 0 w 2659039"/>
              <a:gd name="connsiteY7" fmla="*/ 249071 h 3731525"/>
              <a:gd name="connsiteX8" fmla="*/ 817728 w 2659039"/>
              <a:gd name="connsiteY8" fmla="*/ 0 h 3731525"/>
              <a:gd name="connsiteX0" fmla="*/ 982639 w 2659039"/>
              <a:gd name="connsiteY0" fmla="*/ 3302758 h 3482454"/>
              <a:gd name="connsiteX1" fmla="*/ 2361063 w 2659039"/>
              <a:gd name="connsiteY1" fmla="*/ 2306472 h 3482454"/>
              <a:gd name="connsiteX2" fmla="*/ 2497540 w 2659039"/>
              <a:gd name="connsiteY2" fmla="*/ 3152633 h 3482454"/>
              <a:gd name="connsiteX3" fmla="*/ 2442949 w 2659039"/>
              <a:gd name="connsiteY3" fmla="*/ 3125338 h 3482454"/>
              <a:gd name="connsiteX4" fmla="*/ 2442949 w 2659039"/>
              <a:gd name="connsiteY4" fmla="*/ 3125338 h 3482454"/>
              <a:gd name="connsiteX5" fmla="*/ 2251881 w 2659039"/>
              <a:gd name="connsiteY5" fmla="*/ 2961564 h 3482454"/>
              <a:gd name="connsiteX6" fmla="*/ 0 w 2659039"/>
              <a:gd name="connsiteY6" fmla="*/ 0 h 3482454"/>
              <a:gd name="connsiteX7" fmla="*/ 0 w 2659039"/>
              <a:gd name="connsiteY7" fmla="*/ 0 h 3482454"/>
              <a:gd name="connsiteX0" fmla="*/ 982639 w 2659039"/>
              <a:gd name="connsiteY0" fmla="*/ 3302758 h 3482454"/>
              <a:gd name="connsiteX1" fmla="*/ 2361063 w 2659039"/>
              <a:gd name="connsiteY1" fmla="*/ 2306472 h 3482454"/>
              <a:gd name="connsiteX2" fmla="*/ 2497540 w 2659039"/>
              <a:gd name="connsiteY2" fmla="*/ 3152633 h 3482454"/>
              <a:gd name="connsiteX3" fmla="*/ 2442949 w 2659039"/>
              <a:gd name="connsiteY3" fmla="*/ 3125338 h 3482454"/>
              <a:gd name="connsiteX4" fmla="*/ 2442949 w 2659039"/>
              <a:gd name="connsiteY4" fmla="*/ 3125338 h 3482454"/>
              <a:gd name="connsiteX5" fmla="*/ 2251881 w 2659039"/>
              <a:gd name="connsiteY5" fmla="*/ 2961564 h 3482454"/>
              <a:gd name="connsiteX6" fmla="*/ 0 w 2659039"/>
              <a:gd name="connsiteY6" fmla="*/ 0 h 3482454"/>
              <a:gd name="connsiteX0" fmla="*/ 982639 w 2661503"/>
              <a:gd name="connsiteY0" fmla="*/ 3302758 h 3487572"/>
              <a:gd name="connsiteX1" fmla="*/ 2361063 w 2661503"/>
              <a:gd name="connsiteY1" fmla="*/ 2306472 h 3487572"/>
              <a:gd name="connsiteX2" fmla="*/ 2497540 w 2661503"/>
              <a:gd name="connsiteY2" fmla="*/ 3152633 h 3487572"/>
              <a:gd name="connsiteX3" fmla="*/ 2442949 w 2661503"/>
              <a:gd name="connsiteY3" fmla="*/ 3125338 h 3487572"/>
              <a:gd name="connsiteX4" fmla="*/ 2442949 w 2661503"/>
              <a:gd name="connsiteY4" fmla="*/ 3125338 h 3487572"/>
              <a:gd name="connsiteX5" fmla="*/ 2457734 w 2661503"/>
              <a:gd name="connsiteY5" fmla="*/ 3156045 h 3487572"/>
              <a:gd name="connsiteX6" fmla="*/ 2251881 w 2661503"/>
              <a:gd name="connsiteY6" fmla="*/ 2961564 h 3487572"/>
              <a:gd name="connsiteX7" fmla="*/ 0 w 2661503"/>
              <a:gd name="connsiteY7" fmla="*/ 0 h 3487572"/>
              <a:gd name="connsiteX0" fmla="*/ 982639 w 2659039"/>
              <a:gd name="connsiteY0" fmla="*/ 3302758 h 3482454"/>
              <a:gd name="connsiteX1" fmla="*/ 2361063 w 2659039"/>
              <a:gd name="connsiteY1" fmla="*/ 2306472 h 3482454"/>
              <a:gd name="connsiteX2" fmla="*/ 2497540 w 2659039"/>
              <a:gd name="connsiteY2" fmla="*/ 3152633 h 3482454"/>
              <a:gd name="connsiteX3" fmla="*/ 2442949 w 2659039"/>
              <a:gd name="connsiteY3" fmla="*/ 3125338 h 3482454"/>
              <a:gd name="connsiteX4" fmla="*/ 2442949 w 2659039"/>
              <a:gd name="connsiteY4" fmla="*/ 3125338 h 3482454"/>
              <a:gd name="connsiteX5" fmla="*/ 2251881 w 2659039"/>
              <a:gd name="connsiteY5" fmla="*/ 2961564 h 3482454"/>
              <a:gd name="connsiteX6" fmla="*/ 0 w 2659039"/>
              <a:gd name="connsiteY6" fmla="*/ 0 h 3482454"/>
              <a:gd name="connsiteX0" fmla="*/ 982639 w 2659039"/>
              <a:gd name="connsiteY0" fmla="*/ 3302758 h 3482454"/>
              <a:gd name="connsiteX1" fmla="*/ 2361063 w 2659039"/>
              <a:gd name="connsiteY1" fmla="*/ 2306472 h 3482454"/>
              <a:gd name="connsiteX2" fmla="*/ 2497540 w 2659039"/>
              <a:gd name="connsiteY2" fmla="*/ 3152633 h 3482454"/>
              <a:gd name="connsiteX3" fmla="*/ 2442949 w 2659039"/>
              <a:gd name="connsiteY3" fmla="*/ 3125338 h 3482454"/>
              <a:gd name="connsiteX4" fmla="*/ 2442949 w 2659039"/>
              <a:gd name="connsiteY4" fmla="*/ 3125338 h 3482454"/>
              <a:gd name="connsiteX5" fmla="*/ 2251881 w 2659039"/>
              <a:gd name="connsiteY5" fmla="*/ 2961564 h 3482454"/>
              <a:gd name="connsiteX6" fmla="*/ 0 w 2659039"/>
              <a:gd name="connsiteY6" fmla="*/ 0 h 3482454"/>
              <a:gd name="connsiteX0" fmla="*/ 0 w 1676400"/>
              <a:gd name="connsiteY0" fmla="*/ 1021307 h 1201003"/>
              <a:gd name="connsiteX1" fmla="*/ 1378424 w 1676400"/>
              <a:gd name="connsiteY1" fmla="*/ 25021 h 1201003"/>
              <a:gd name="connsiteX2" fmla="*/ 1514901 w 1676400"/>
              <a:gd name="connsiteY2" fmla="*/ 871182 h 1201003"/>
              <a:gd name="connsiteX3" fmla="*/ 1460310 w 1676400"/>
              <a:gd name="connsiteY3" fmla="*/ 843887 h 1201003"/>
              <a:gd name="connsiteX4" fmla="*/ 1460310 w 1676400"/>
              <a:gd name="connsiteY4" fmla="*/ 843887 h 1201003"/>
              <a:gd name="connsiteX5" fmla="*/ 1269242 w 1676400"/>
              <a:gd name="connsiteY5" fmla="*/ 680113 h 1201003"/>
              <a:gd name="connsiteX0" fmla="*/ 0 w 1981200"/>
              <a:gd name="connsiteY0" fmla="*/ 1021307 h 1429603"/>
              <a:gd name="connsiteX1" fmla="*/ 1378424 w 1981200"/>
              <a:gd name="connsiteY1" fmla="*/ 25021 h 1429603"/>
              <a:gd name="connsiteX2" fmla="*/ 1514901 w 1981200"/>
              <a:gd name="connsiteY2" fmla="*/ 871182 h 1429603"/>
              <a:gd name="connsiteX3" fmla="*/ 1460310 w 1981200"/>
              <a:gd name="connsiteY3" fmla="*/ 843887 h 1429603"/>
              <a:gd name="connsiteX4" fmla="*/ 1460310 w 1981200"/>
              <a:gd name="connsiteY4" fmla="*/ 843887 h 1429603"/>
              <a:gd name="connsiteX5" fmla="*/ 1574042 w 1981200"/>
              <a:gd name="connsiteY5" fmla="*/ 908713 h 1429603"/>
              <a:gd name="connsiteX0" fmla="*/ 0 w 1630908"/>
              <a:gd name="connsiteY0" fmla="*/ 1021307 h 1021307"/>
              <a:gd name="connsiteX1" fmla="*/ 1378424 w 1630908"/>
              <a:gd name="connsiteY1" fmla="*/ 25021 h 1021307"/>
              <a:gd name="connsiteX2" fmla="*/ 1514901 w 1630908"/>
              <a:gd name="connsiteY2" fmla="*/ 871182 h 1021307"/>
              <a:gd name="connsiteX3" fmla="*/ 1460310 w 1630908"/>
              <a:gd name="connsiteY3" fmla="*/ 843887 h 1021307"/>
              <a:gd name="connsiteX4" fmla="*/ 1460310 w 1630908"/>
              <a:gd name="connsiteY4" fmla="*/ 843887 h 1021307"/>
              <a:gd name="connsiteX0" fmla="*/ 0 w 2450910"/>
              <a:gd name="connsiteY0" fmla="*/ 1021307 h 1021307"/>
              <a:gd name="connsiteX1" fmla="*/ 1378424 w 2450910"/>
              <a:gd name="connsiteY1" fmla="*/ 25021 h 1021307"/>
              <a:gd name="connsiteX2" fmla="*/ 1514901 w 2450910"/>
              <a:gd name="connsiteY2" fmla="*/ 871182 h 1021307"/>
              <a:gd name="connsiteX3" fmla="*/ 1460310 w 2450910"/>
              <a:gd name="connsiteY3" fmla="*/ 843887 h 1021307"/>
              <a:gd name="connsiteX4" fmla="*/ 2450910 w 2450910"/>
              <a:gd name="connsiteY4" fmla="*/ 843887 h 1021307"/>
              <a:gd name="connsiteX0" fmla="*/ 0 w 1630908"/>
              <a:gd name="connsiteY0" fmla="*/ 1021307 h 1021307"/>
              <a:gd name="connsiteX1" fmla="*/ 1378424 w 1630908"/>
              <a:gd name="connsiteY1" fmla="*/ 25021 h 1021307"/>
              <a:gd name="connsiteX2" fmla="*/ 1514901 w 1630908"/>
              <a:gd name="connsiteY2" fmla="*/ 871182 h 1021307"/>
              <a:gd name="connsiteX3" fmla="*/ 1460310 w 1630908"/>
              <a:gd name="connsiteY3" fmla="*/ 843887 h 1021307"/>
              <a:gd name="connsiteX0" fmla="*/ 0 w 2431007"/>
              <a:gd name="connsiteY0" fmla="*/ 717265 h 1008418"/>
              <a:gd name="connsiteX1" fmla="*/ 2064224 w 2431007"/>
              <a:gd name="connsiteY1" fmla="*/ 25779 h 1008418"/>
              <a:gd name="connsiteX2" fmla="*/ 2200701 w 2431007"/>
              <a:gd name="connsiteY2" fmla="*/ 871940 h 1008418"/>
              <a:gd name="connsiteX3" fmla="*/ 2146110 w 2431007"/>
              <a:gd name="connsiteY3" fmla="*/ 844645 h 1008418"/>
              <a:gd name="connsiteX0" fmla="*/ 0 w 2303249"/>
              <a:gd name="connsiteY0" fmla="*/ 2698465 h 3319818"/>
              <a:gd name="connsiteX1" fmla="*/ 1530824 w 2303249"/>
              <a:gd name="connsiteY1" fmla="*/ 25779 h 3319818"/>
              <a:gd name="connsiteX2" fmla="*/ 2200701 w 2303249"/>
              <a:gd name="connsiteY2" fmla="*/ 2853140 h 3319818"/>
              <a:gd name="connsiteX3" fmla="*/ 2146110 w 2303249"/>
              <a:gd name="connsiteY3" fmla="*/ 2825845 h 3319818"/>
              <a:gd name="connsiteX0" fmla="*/ 0 w 2374710"/>
              <a:gd name="connsiteY0" fmla="*/ 2698465 h 3370618"/>
              <a:gd name="connsiteX1" fmla="*/ 1530824 w 2374710"/>
              <a:gd name="connsiteY1" fmla="*/ 25779 h 3370618"/>
              <a:gd name="connsiteX2" fmla="*/ 2200701 w 2374710"/>
              <a:gd name="connsiteY2" fmla="*/ 2853140 h 3370618"/>
              <a:gd name="connsiteX3" fmla="*/ 2374710 w 2374710"/>
              <a:gd name="connsiteY3" fmla="*/ 3130645 h 3370618"/>
              <a:gd name="connsiteX0" fmla="*/ 0 w 1688910"/>
              <a:gd name="connsiteY0" fmla="*/ 2698465 h 3370618"/>
              <a:gd name="connsiteX1" fmla="*/ 845024 w 1688910"/>
              <a:gd name="connsiteY1" fmla="*/ 25779 h 3370618"/>
              <a:gd name="connsiteX2" fmla="*/ 1514901 w 1688910"/>
              <a:gd name="connsiteY2" fmla="*/ 2853140 h 3370618"/>
              <a:gd name="connsiteX3" fmla="*/ 1688910 w 1688910"/>
              <a:gd name="connsiteY3" fmla="*/ 3130645 h 3370618"/>
              <a:gd name="connsiteX0" fmla="*/ 0 w 1688910"/>
              <a:gd name="connsiteY0" fmla="*/ 2698465 h 3370618"/>
              <a:gd name="connsiteX1" fmla="*/ 845024 w 1688910"/>
              <a:gd name="connsiteY1" fmla="*/ 25779 h 3370618"/>
              <a:gd name="connsiteX2" fmla="*/ 1514901 w 1688910"/>
              <a:gd name="connsiteY2" fmla="*/ 2853140 h 3370618"/>
              <a:gd name="connsiteX3" fmla="*/ 1688910 w 1688910"/>
              <a:gd name="connsiteY3" fmla="*/ 3130645 h 3370618"/>
              <a:gd name="connsiteX0" fmla="*/ 0 w 1688910"/>
              <a:gd name="connsiteY0" fmla="*/ 1734472 h 3563417"/>
              <a:gd name="connsiteX1" fmla="*/ 845024 w 1688910"/>
              <a:gd name="connsiteY1" fmla="*/ 218578 h 3563417"/>
              <a:gd name="connsiteX2" fmla="*/ 1514901 w 1688910"/>
              <a:gd name="connsiteY2" fmla="*/ 3045939 h 3563417"/>
              <a:gd name="connsiteX3" fmla="*/ 1688910 w 1688910"/>
              <a:gd name="connsiteY3" fmla="*/ 3323444 h 35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910" h="3563417">
                <a:moveTo>
                  <a:pt x="0" y="1734472"/>
                </a:moveTo>
                <a:cubicBezTo>
                  <a:pt x="95534" y="1770866"/>
                  <a:pt x="592541" y="0"/>
                  <a:pt x="845024" y="218578"/>
                </a:cubicBezTo>
                <a:cubicBezTo>
                  <a:pt x="1097507" y="437156"/>
                  <a:pt x="1374253" y="2528461"/>
                  <a:pt x="1514901" y="3045939"/>
                </a:cubicBezTo>
                <a:cubicBezTo>
                  <a:pt x="1655549" y="3563417"/>
                  <a:pt x="1532909" y="3327993"/>
                  <a:pt x="1688910" y="3323444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0974319">
            <a:off x="5641975" y="3890963"/>
            <a:ext cx="944563" cy="508000"/>
          </a:xfrm>
          <a:prstGeom prst="arc">
            <a:avLst>
              <a:gd name="adj1" fmla="val 11392528"/>
              <a:gd name="adj2" fmla="val 16606782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Arc 33"/>
          <p:cNvSpPr/>
          <p:nvPr/>
        </p:nvSpPr>
        <p:spPr>
          <a:xfrm rot="11394799">
            <a:off x="5338763" y="4205288"/>
            <a:ext cx="1058862" cy="152400"/>
          </a:xfrm>
          <a:prstGeom prst="arc">
            <a:avLst>
              <a:gd name="adj1" fmla="val 11127079"/>
              <a:gd name="adj2" fmla="val 21000235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53200" y="3886200"/>
            <a:ext cx="762000" cy="409575"/>
          </a:xfrm>
          <a:custGeom>
            <a:avLst/>
            <a:gdLst>
              <a:gd name="connsiteX0" fmla="*/ 0 w 129653"/>
              <a:gd name="connsiteY0" fmla="*/ 284329 h 284329"/>
              <a:gd name="connsiteX1" fmla="*/ 109182 w 129653"/>
              <a:gd name="connsiteY1" fmla="*/ 38669 h 284329"/>
              <a:gd name="connsiteX2" fmla="*/ 122829 w 129653"/>
              <a:gd name="connsiteY2" fmla="*/ 52317 h 284329"/>
              <a:gd name="connsiteX3" fmla="*/ 95534 w 129653"/>
              <a:gd name="connsiteY3" fmla="*/ 52317 h 284329"/>
              <a:gd name="connsiteX4" fmla="*/ 95534 w 129653"/>
              <a:gd name="connsiteY4" fmla="*/ 52317 h 284329"/>
              <a:gd name="connsiteX0" fmla="*/ 0 w 341073"/>
              <a:gd name="connsiteY0" fmla="*/ 570464 h 570464"/>
              <a:gd name="connsiteX1" fmla="*/ 109182 w 341073"/>
              <a:gd name="connsiteY1" fmla="*/ 324804 h 570464"/>
              <a:gd name="connsiteX2" fmla="*/ 338798 w 341073"/>
              <a:gd name="connsiteY2" fmla="*/ 2275 h 570464"/>
              <a:gd name="connsiteX3" fmla="*/ 95534 w 341073"/>
              <a:gd name="connsiteY3" fmla="*/ 338452 h 570464"/>
              <a:gd name="connsiteX4" fmla="*/ 95534 w 341073"/>
              <a:gd name="connsiteY4" fmla="*/ 338452 h 570464"/>
              <a:gd name="connsiteX0" fmla="*/ 0 w 341073"/>
              <a:gd name="connsiteY0" fmla="*/ 570464 h 730658"/>
              <a:gd name="connsiteX1" fmla="*/ 109182 w 341073"/>
              <a:gd name="connsiteY1" fmla="*/ 324804 h 730658"/>
              <a:gd name="connsiteX2" fmla="*/ 338798 w 341073"/>
              <a:gd name="connsiteY2" fmla="*/ 2275 h 730658"/>
              <a:gd name="connsiteX3" fmla="*/ 95534 w 341073"/>
              <a:gd name="connsiteY3" fmla="*/ 338452 h 730658"/>
              <a:gd name="connsiteX4" fmla="*/ 263510 w 341073"/>
              <a:gd name="connsiteY4" fmla="*/ 730658 h 730658"/>
              <a:gd name="connsiteX0" fmla="*/ 0 w 341073"/>
              <a:gd name="connsiteY0" fmla="*/ 570464 h 570464"/>
              <a:gd name="connsiteX1" fmla="*/ 109182 w 341073"/>
              <a:gd name="connsiteY1" fmla="*/ 324804 h 570464"/>
              <a:gd name="connsiteX2" fmla="*/ 338798 w 341073"/>
              <a:gd name="connsiteY2" fmla="*/ 2275 h 570464"/>
              <a:gd name="connsiteX3" fmla="*/ 95534 w 341073"/>
              <a:gd name="connsiteY3" fmla="*/ 338452 h 570464"/>
              <a:gd name="connsiteX0" fmla="*/ 0 w 341073"/>
              <a:gd name="connsiteY0" fmla="*/ 570464 h 570464"/>
              <a:gd name="connsiteX1" fmla="*/ 109182 w 341073"/>
              <a:gd name="connsiteY1" fmla="*/ 324804 h 570464"/>
              <a:gd name="connsiteX2" fmla="*/ 338798 w 341073"/>
              <a:gd name="connsiteY2" fmla="*/ 2275 h 570464"/>
              <a:gd name="connsiteX3" fmla="*/ 95534 w 341073"/>
              <a:gd name="connsiteY3" fmla="*/ 338452 h 570464"/>
              <a:gd name="connsiteX0" fmla="*/ 0 w 496027"/>
              <a:gd name="connsiteY0" fmla="*/ 1296572 h 1296572"/>
              <a:gd name="connsiteX1" fmla="*/ 109182 w 496027"/>
              <a:gd name="connsiteY1" fmla="*/ 1050912 h 1296572"/>
              <a:gd name="connsiteX2" fmla="*/ 338798 w 496027"/>
              <a:gd name="connsiteY2" fmla="*/ 728383 h 1296572"/>
              <a:gd name="connsiteX3" fmla="*/ 455483 w 496027"/>
              <a:gd name="connsiteY3" fmla="*/ 56029 h 1296572"/>
              <a:gd name="connsiteX0" fmla="*/ 0 w 338798"/>
              <a:gd name="connsiteY0" fmla="*/ 568189 h 568189"/>
              <a:gd name="connsiteX1" fmla="*/ 109182 w 338798"/>
              <a:gd name="connsiteY1" fmla="*/ 322529 h 568189"/>
              <a:gd name="connsiteX2" fmla="*/ 338798 w 338798"/>
              <a:gd name="connsiteY2" fmla="*/ 0 h 568189"/>
              <a:gd name="connsiteX0" fmla="*/ 0 w 338798"/>
              <a:gd name="connsiteY0" fmla="*/ 355118 h 381715"/>
              <a:gd name="connsiteX1" fmla="*/ 109182 w 338798"/>
              <a:gd name="connsiteY1" fmla="*/ 322529 h 381715"/>
              <a:gd name="connsiteX2" fmla="*/ 338798 w 338798"/>
              <a:gd name="connsiteY2" fmla="*/ 0 h 381715"/>
              <a:gd name="connsiteX0" fmla="*/ 0 w 338798"/>
              <a:gd name="connsiteY0" fmla="*/ 355118 h 381715"/>
              <a:gd name="connsiteX1" fmla="*/ 109182 w 338798"/>
              <a:gd name="connsiteY1" fmla="*/ 322529 h 381715"/>
              <a:gd name="connsiteX2" fmla="*/ 338798 w 338798"/>
              <a:gd name="connsiteY2" fmla="*/ 0 h 381715"/>
              <a:gd name="connsiteX0" fmla="*/ 0 w 338798"/>
              <a:gd name="connsiteY0" fmla="*/ 355118 h 381715"/>
              <a:gd name="connsiteX1" fmla="*/ 109182 w 338798"/>
              <a:gd name="connsiteY1" fmla="*/ 322529 h 381715"/>
              <a:gd name="connsiteX2" fmla="*/ 338798 w 338798"/>
              <a:gd name="connsiteY2" fmla="*/ 0 h 38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798" h="381715">
                <a:moveTo>
                  <a:pt x="0" y="355118"/>
                </a:moveTo>
                <a:cubicBezTo>
                  <a:pt x="44355" y="251622"/>
                  <a:pt x="52716" y="381715"/>
                  <a:pt x="109182" y="322529"/>
                </a:cubicBezTo>
                <a:cubicBezTo>
                  <a:pt x="165648" y="263343"/>
                  <a:pt x="281081" y="165814"/>
                  <a:pt x="338798" y="0"/>
                </a:cubicBez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946" name="TextBox 40"/>
          <p:cNvSpPr txBox="1">
            <a:spLocks noChangeArrowheads="1"/>
          </p:cNvSpPr>
          <p:nvPr/>
        </p:nvSpPr>
        <p:spPr bwMode="auto">
          <a:xfrm>
            <a:off x="6553200" y="4953000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Energy</a:t>
            </a:r>
          </a:p>
        </p:txBody>
      </p:sp>
      <p:sp>
        <p:nvSpPr>
          <p:cNvPr id="39947" name="TextBox 41"/>
          <p:cNvSpPr txBox="1">
            <a:spLocks noChangeArrowheads="1"/>
          </p:cNvSpPr>
          <p:nvPr/>
        </p:nvSpPr>
        <p:spPr bwMode="auto">
          <a:xfrm rot="-5026524">
            <a:off x="4710906" y="3718719"/>
            <a:ext cx="955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latin typeface="Comic Sans MS" pitchFamily="66" charset="0"/>
              </a:rPr>
              <a:t>counts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16764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Detector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4800600" y="19050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30188" y="2255838"/>
            <a:ext cx="4646612" cy="3840162"/>
            <a:chOff x="3947254" y="2072673"/>
            <a:chExt cx="4645916" cy="3840763"/>
          </a:xfrm>
        </p:grpSpPr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2"/>
            <a:srcRect l="9053" t="15800" r="6277" b="42676"/>
            <a:stretch>
              <a:fillRect/>
            </a:stretch>
          </p:blipFill>
          <p:spPr bwMode="auto">
            <a:xfrm>
              <a:off x="3947254" y="2072673"/>
              <a:ext cx="4645916" cy="384076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9958" name="TextBox 16"/>
            <p:cNvSpPr txBox="1">
              <a:spLocks noChangeArrowheads="1"/>
            </p:cNvSpPr>
            <p:nvPr/>
          </p:nvSpPr>
          <p:spPr bwMode="auto">
            <a:xfrm>
              <a:off x="7069300" y="2725235"/>
              <a:ext cx="1040669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Photopeak</a:t>
              </a:r>
            </a:p>
          </p:txBody>
        </p:sp>
        <p:sp>
          <p:nvSpPr>
            <p:cNvPr id="39959" name="TextBox 17"/>
            <p:cNvSpPr txBox="1">
              <a:spLocks noChangeArrowheads="1"/>
            </p:cNvSpPr>
            <p:nvPr/>
          </p:nvSpPr>
          <p:spPr bwMode="auto">
            <a:xfrm>
              <a:off x="5410199" y="3639680"/>
              <a:ext cx="740845" cy="2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LE rise</a:t>
              </a:r>
            </a:p>
          </p:txBody>
        </p:sp>
        <p:sp>
          <p:nvSpPr>
            <p:cNvPr id="39960" name="TextBox 18"/>
            <p:cNvSpPr txBox="1">
              <a:spLocks noChangeArrowheads="1"/>
            </p:cNvSpPr>
            <p:nvPr/>
          </p:nvSpPr>
          <p:spPr bwMode="auto">
            <a:xfrm>
              <a:off x="5486398" y="4401759"/>
              <a:ext cx="6864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LE tail</a:t>
              </a:r>
            </a:p>
          </p:txBody>
        </p:sp>
        <p:sp>
          <p:nvSpPr>
            <p:cNvPr id="39961" name="TextBox 19"/>
            <p:cNvSpPr txBox="1">
              <a:spLocks noChangeArrowheads="1"/>
            </p:cNvSpPr>
            <p:nvPr/>
          </p:nvSpPr>
          <p:spPr bwMode="auto">
            <a:xfrm>
              <a:off x="5850204" y="4935198"/>
              <a:ext cx="119776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Escape peak</a:t>
              </a:r>
            </a:p>
          </p:txBody>
        </p:sp>
        <p:sp>
          <p:nvSpPr>
            <p:cNvPr id="39962" name="TextBox 20"/>
            <p:cNvSpPr txBox="1">
              <a:spLocks noChangeArrowheads="1"/>
            </p:cNvSpPr>
            <p:nvPr/>
          </p:nvSpPr>
          <p:spPr bwMode="auto">
            <a:xfrm>
              <a:off x="7010398" y="4630375"/>
              <a:ext cx="67839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Cutoff</a:t>
              </a:r>
            </a:p>
          </p:txBody>
        </p:sp>
        <p:sp>
          <p:nvSpPr>
            <p:cNvPr id="39963" name="TextBox 21"/>
            <p:cNvSpPr txBox="1">
              <a:spLocks noChangeArrowheads="1"/>
            </p:cNvSpPr>
            <p:nvPr/>
          </p:nvSpPr>
          <p:spPr bwMode="auto">
            <a:xfrm>
              <a:off x="6764526" y="3592058"/>
              <a:ext cx="89159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LE </a:t>
              </a:r>
            </a:p>
            <a:p>
              <a:pPr eaLnBrk="1" hangingPunct="1"/>
              <a:r>
                <a:rPr lang="en-US" sz="1300" b="1"/>
                <a:t>shoulder</a:t>
              </a:r>
            </a:p>
          </p:txBody>
        </p:sp>
      </p:grp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212725" y="1600200"/>
            <a:ext cx="41306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500" b="1" i="1">
                <a:latin typeface="Times New Roman" pitchFamily="18" charset="0"/>
                <a:cs typeface="Times New Roman" pitchFamily="18" charset="0"/>
              </a:rPr>
              <a:t>Observed SRF of  SCD CCD54 at  8 keV – C1XS calibration </a:t>
            </a:r>
          </a:p>
        </p:txBody>
      </p:sp>
      <p:sp>
        <p:nvSpPr>
          <p:cNvPr id="55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5410200"/>
            <a:ext cx="4114800" cy="14478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Comic Sans MS" pitchFamily="66" charset="0"/>
              </a:rPr>
              <a:t>Physical model for photon interaction and charge transportation to understand the complex SRF of SCD</a:t>
            </a:r>
          </a:p>
        </p:txBody>
      </p:sp>
      <p:sp>
        <p:nvSpPr>
          <p:cNvPr id="33809" name="TextBox 55"/>
          <p:cNvSpPr txBox="1">
            <a:spLocks noChangeArrowheads="1"/>
          </p:cNvSpPr>
          <p:nvPr/>
        </p:nvSpPr>
        <p:spPr bwMode="auto">
          <a:xfrm>
            <a:off x="5181600" y="1382713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/>
              <a:t>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600" y="6096000"/>
            <a:ext cx="1985963" cy="276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 err="1">
                <a:latin typeface="Arial" charset="0"/>
                <a:cs typeface="Arial" charset="0"/>
              </a:rPr>
              <a:t>Narendranath</a:t>
            </a:r>
            <a:r>
              <a:rPr lang="en-US" sz="1200" i="1" dirty="0">
                <a:latin typeface="Arial" charset="0"/>
                <a:cs typeface="Arial" charset="0"/>
              </a:rPr>
              <a:t> et al., 2010</a:t>
            </a:r>
          </a:p>
        </p:txBody>
      </p:sp>
    </p:spTree>
    <p:extLst>
      <p:ext uri="{BB962C8B-B14F-4D97-AF65-F5344CB8AC3E}">
        <p14:creationId xmlns:p14="http://schemas.microsoft.com/office/powerpoint/2010/main" val="428744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67 0 " pathEditMode="relative" ptsTypes="AA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67 0 " pathEditMode="relative" ptsTypes="AA">
                                      <p:cBhvr>
                                        <p:cTn id="8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34" grpId="0" animBg="1"/>
      <p:bldP spid="35" grpId="0" animBg="1"/>
      <p:bldP spid="54" grpId="0"/>
      <p:bldP spid="55" grpId="0" build="p"/>
      <p:bldP spid="33809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4529756" cy="3931920"/>
          </a:xfrm>
        </p:spPr>
      </p:pic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863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1D X-ray CCD 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Continuous diagonal clocking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omic Sans MS" pitchFamily="66" charset="0"/>
              </a:rPr>
              <a:t>Minimize surface generated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Comic Sans MS" pitchFamily="66" charset="0"/>
              </a:rPr>
              <a:t>	leakage current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omic Sans MS" pitchFamily="66" charset="0"/>
              </a:rPr>
              <a:t>High rate of periodic charge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Comic Sans MS" pitchFamily="66" charset="0"/>
              </a:rPr>
              <a:t>	clocking (100 kHz/sample)</a:t>
            </a:r>
          </a:p>
          <a:p>
            <a:pPr lvl="1">
              <a:lnSpc>
                <a:spcPct val="150000"/>
              </a:lnSpc>
              <a:buNone/>
            </a:pPr>
            <a:endParaRPr lang="en-US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High spectral performance 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mic Sans MS" pitchFamily="66" charset="0"/>
              </a:rPr>
              <a:t>	with minimal cooling</a:t>
            </a:r>
            <a:r>
              <a:rPr lang="en-US" sz="2000" dirty="0">
                <a:latin typeface="Comic Sans MS" pitchFamily="66" charset="0"/>
              </a:rPr>
              <a:t> </a:t>
            </a:r>
          </a:p>
        </p:txBody>
      </p:sp>
      <p:sp>
        <p:nvSpPr>
          <p:cNvPr id="10" name="Rectangle 2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>
              <a:lnSpc>
                <a:spcPct val="125000"/>
              </a:lnSpc>
            </a:pPr>
            <a:r>
              <a:rPr lang="en-GB" sz="3000" b="1" dirty="0" smtClean="0">
                <a:latin typeface="Comic Sans MS" pitchFamily="66" charset="0"/>
              </a:rPr>
              <a:t>Swept Charge Device (SCD)</a:t>
            </a:r>
            <a:br>
              <a:rPr lang="en-GB" sz="3000" b="1" dirty="0" smtClean="0">
                <a:latin typeface="Comic Sans MS" pitchFamily="66" charset="0"/>
              </a:rPr>
            </a:br>
            <a:r>
              <a:rPr lang="en-GB" sz="2300" b="1" dirty="0" smtClean="0">
                <a:latin typeface="Comic Sans MS" pitchFamily="66" charset="0"/>
              </a:rPr>
              <a:t>(</a:t>
            </a:r>
            <a:r>
              <a:rPr lang="en-US" sz="2300" dirty="0" smtClean="0">
                <a:latin typeface="Comic Sans MS" pitchFamily="66" charset="0"/>
              </a:rPr>
              <a:t>Developed by e2V technologies Ltd., UK</a:t>
            </a:r>
            <a:r>
              <a:rPr lang="en-US" sz="2300" b="1" dirty="0">
                <a:latin typeface="Comic Sans MS" pitchFamily="66" charset="0"/>
              </a:rPr>
              <a:t>)</a:t>
            </a:r>
            <a:endParaRPr lang="en-GB" sz="2300" b="1" dirty="0" smtClean="0">
              <a:latin typeface="Comic Sans MS" pitchFamily="66" charset="0"/>
            </a:endParaRP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5257800" y="6324600"/>
            <a:ext cx="2162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500" b="1" i="1" dirty="0"/>
              <a:t>CCD-54 used in C1XS</a:t>
            </a:r>
          </a:p>
        </p:txBody>
      </p:sp>
    </p:spTree>
    <p:extLst>
      <p:ext uri="{BB962C8B-B14F-4D97-AF65-F5344CB8AC3E}">
        <p14:creationId xmlns:p14="http://schemas.microsoft.com/office/powerpoint/2010/main" val="38375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Chandrayaan-1 X-ray Spectrometer – An overview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Introduction to Swept Charge Devices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Need for a charge transport model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Algorithm development and implementation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latin typeface="Comic Sans MS" pitchFamily="66" charset="0"/>
              </a:rPr>
              <a:t>Validation with ground calibration data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Comic Sans MS" pitchFamily="66" charset="0"/>
              </a:rPr>
              <a:t>Application of model for the upcoming Chandrayaan-2 X-ray spectrometer  (CLASS)</a:t>
            </a:r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11650" y="5275263"/>
            <a:ext cx="3336925" cy="200025"/>
            <a:chOff x="290" y="3309"/>
            <a:chExt cx="2102" cy="126"/>
          </a:xfrm>
        </p:grpSpPr>
        <p:grpSp>
          <p:nvGrpSpPr>
            <p:cNvPr id="38932" name="Group 3"/>
            <p:cNvGrpSpPr>
              <a:grpSpLocks/>
            </p:cNvGrpSpPr>
            <p:nvPr/>
          </p:nvGrpSpPr>
          <p:grpSpPr bwMode="auto">
            <a:xfrm>
              <a:off x="290" y="3309"/>
              <a:ext cx="2102" cy="126"/>
              <a:chOff x="290" y="3309"/>
              <a:chExt cx="2102" cy="126"/>
            </a:xfrm>
          </p:grpSpPr>
          <p:sp>
            <p:nvSpPr>
              <p:cNvPr id="38934" name="Rectangle 4"/>
              <p:cNvSpPr>
                <a:spLocks noChangeArrowheads="1"/>
              </p:cNvSpPr>
              <p:nvPr/>
            </p:nvSpPr>
            <p:spPr bwMode="auto">
              <a:xfrm>
                <a:off x="290" y="3309"/>
                <a:ext cx="2102" cy="12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38935" name="Group 5"/>
              <p:cNvGrpSpPr>
                <a:grpSpLocks/>
              </p:cNvGrpSpPr>
              <p:nvPr/>
            </p:nvGrpSpPr>
            <p:grpSpPr bwMode="auto">
              <a:xfrm>
                <a:off x="422" y="3312"/>
                <a:ext cx="1844" cy="120"/>
                <a:chOff x="526" y="3308"/>
                <a:chExt cx="1844" cy="128"/>
              </a:xfrm>
            </p:grpSpPr>
            <p:sp>
              <p:nvSpPr>
                <p:cNvPr id="38936" name="Line 6"/>
                <p:cNvSpPr>
                  <a:spLocks noChangeShapeType="1"/>
                </p:cNvSpPr>
                <p:nvPr/>
              </p:nvSpPr>
              <p:spPr bwMode="auto">
                <a:xfrm>
                  <a:off x="52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Line 7"/>
                <p:cNvSpPr>
                  <a:spLocks noChangeShapeType="1"/>
                </p:cNvSpPr>
                <p:nvPr/>
              </p:nvSpPr>
              <p:spPr bwMode="auto">
                <a:xfrm>
                  <a:off x="65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Line 8"/>
                <p:cNvSpPr>
                  <a:spLocks noChangeShapeType="1"/>
                </p:cNvSpPr>
                <p:nvPr/>
              </p:nvSpPr>
              <p:spPr bwMode="auto">
                <a:xfrm>
                  <a:off x="79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Line 9"/>
                <p:cNvSpPr>
                  <a:spLocks noChangeShapeType="1"/>
                </p:cNvSpPr>
                <p:nvPr/>
              </p:nvSpPr>
              <p:spPr bwMode="auto">
                <a:xfrm>
                  <a:off x="92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Line 10"/>
                <p:cNvSpPr>
                  <a:spLocks noChangeShapeType="1"/>
                </p:cNvSpPr>
                <p:nvPr/>
              </p:nvSpPr>
              <p:spPr bwMode="auto">
                <a:xfrm>
                  <a:off x="105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11"/>
                <p:cNvSpPr>
                  <a:spLocks noChangeShapeType="1"/>
                </p:cNvSpPr>
                <p:nvPr/>
              </p:nvSpPr>
              <p:spPr bwMode="auto">
                <a:xfrm>
                  <a:off x="118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12"/>
                <p:cNvSpPr>
                  <a:spLocks noChangeShapeType="1"/>
                </p:cNvSpPr>
                <p:nvPr/>
              </p:nvSpPr>
              <p:spPr bwMode="auto">
                <a:xfrm>
                  <a:off x="131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Line 13"/>
                <p:cNvSpPr>
                  <a:spLocks noChangeShapeType="1"/>
                </p:cNvSpPr>
                <p:nvPr/>
              </p:nvSpPr>
              <p:spPr bwMode="auto">
                <a:xfrm>
                  <a:off x="144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4" name="Line 14"/>
                <p:cNvSpPr>
                  <a:spLocks noChangeShapeType="1"/>
                </p:cNvSpPr>
                <p:nvPr/>
              </p:nvSpPr>
              <p:spPr bwMode="auto">
                <a:xfrm>
                  <a:off x="158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5" name="Line 15"/>
                <p:cNvSpPr>
                  <a:spLocks noChangeShapeType="1"/>
                </p:cNvSpPr>
                <p:nvPr/>
              </p:nvSpPr>
              <p:spPr bwMode="auto">
                <a:xfrm>
                  <a:off x="1712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Line 16"/>
                <p:cNvSpPr>
                  <a:spLocks noChangeShapeType="1"/>
                </p:cNvSpPr>
                <p:nvPr/>
              </p:nvSpPr>
              <p:spPr bwMode="auto">
                <a:xfrm>
                  <a:off x="184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Line 17"/>
                <p:cNvSpPr>
                  <a:spLocks noChangeShapeType="1"/>
                </p:cNvSpPr>
                <p:nvPr/>
              </p:nvSpPr>
              <p:spPr bwMode="auto">
                <a:xfrm>
                  <a:off x="1974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8" name="Line 18"/>
                <p:cNvSpPr>
                  <a:spLocks noChangeShapeType="1"/>
                </p:cNvSpPr>
                <p:nvPr/>
              </p:nvSpPr>
              <p:spPr bwMode="auto">
                <a:xfrm>
                  <a:off x="2106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9" name="Line 19"/>
                <p:cNvSpPr>
                  <a:spLocks noChangeShapeType="1"/>
                </p:cNvSpPr>
                <p:nvPr/>
              </p:nvSpPr>
              <p:spPr bwMode="auto">
                <a:xfrm>
                  <a:off x="2238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0" name="Line 20"/>
                <p:cNvSpPr>
                  <a:spLocks noChangeShapeType="1"/>
                </p:cNvSpPr>
                <p:nvPr/>
              </p:nvSpPr>
              <p:spPr bwMode="auto">
                <a:xfrm>
                  <a:off x="2370" y="3308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952" y="3313"/>
              <a:ext cx="124" cy="1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38915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5" y="2057400"/>
            <a:ext cx="53371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82075" cy="5259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Depletion depth ~ 35 – 40 µm</a:t>
            </a:r>
            <a:endParaRPr lang="en-US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On-board resolution ~ 153 </a:t>
            </a:r>
            <a:r>
              <a:rPr lang="en-US" sz="2000" b="1" dirty="0" err="1" smtClean="0">
                <a:latin typeface="Comic Sans MS" pitchFamily="66" charset="0"/>
              </a:rPr>
              <a:t>eV</a:t>
            </a:r>
            <a:r>
              <a:rPr lang="en-US" sz="2000" b="1" dirty="0" smtClean="0">
                <a:latin typeface="Comic Sans MS" pitchFamily="66" charset="0"/>
              </a:rPr>
              <a:t> @ 6keV with -10</a:t>
            </a:r>
            <a:r>
              <a:rPr lang="en-US" sz="2000" b="1" baseline="30000" dirty="0" smtClean="0">
                <a:latin typeface="Comic Sans MS" pitchFamily="66" charset="0"/>
              </a:rPr>
              <a:t>o</a:t>
            </a:r>
            <a:r>
              <a:rPr lang="en-US" sz="2000" b="1" dirty="0" smtClean="0">
                <a:latin typeface="Comic Sans MS" pitchFamily="66" charset="0"/>
              </a:rPr>
              <a:t> C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mic Sans MS" pitchFamily="66" charset="0"/>
              </a:rPr>
              <a:t>Heritage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omic Sans MS" pitchFamily="66" charset="0"/>
              </a:rPr>
              <a:t>SMART-1 (DCIXS)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omic Sans MS" pitchFamily="66" charset="0"/>
              </a:rPr>
              <a:t>Chandrayaan-1 (C1XS)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Pitch - 25µm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Each unit area – 1.07 cm</a:t>
            </a:r>
            <a:r>
              <a:rPr lang="en-US" sz="2000" baseline="30000" dirty="0" smtClean="0">
                <a:latin typeface="Comic Sans MS" pitchFamily="66" charset="0"/>
              </a:rPr>
              <a:t>2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buFontTx/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GB" sz="1600" dirty="0" smtClean="0">
                <a:latin typeface="Comic Sans MS" pitchFamily="66" charset="0"/>
              </a:rPr>
              <a:t>	</a:t>
            </a:r>
          </a:p>
        </p:txBody>
      </p:sp>
      <p:sp>
        <p:nvSpPr>
          <p:cNvPr id="38917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latin typeface="Comic Sans MS" pitchFamily="66" charset="0"/>
              </a:rPr>
              <a:t>SCD (CCD-54) in C1XS</a:t>
            </a:r>
          </a:p>
        </p:txBody>
      </p:sp>
      <p:sp>
        <p:nvSpPr>
          <p:cNvPr id="591898" name="Oval 26"/>
          <p:cNvSpPr>
            <a:spLocks noChangeArrowheads="1"/>
          </p:cNvSpPr>
          <p:nvPr/>
        </p:nvSpPr>
        <p:spPr bwMode="auto">
          <a:xfrm>
            <a:off x="6869113" y="3057525"/>
            <a:ext cx="49212" cy="49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91899" name="Oval 27"/>
          <p:cNvSpPr>
            <a:spLocks noChangeArrowheads="1"/>
          </p:cNvSpPr>
          <p:nvPr/>
        </p:nvSpPr>
        <p:spPr bwMode="auto">
          <a:xfrm>
            <a:off x="6867525" y="2994025"/>
            <a:ext cx="49213" cy="49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91900" name="Oval 28"/>
          <p:cNvSpPr>
            <a:spLocks noChangeArrowheads="1"/>
          </p:cNvSpPr>
          <p:nvPr/>
        </p:nvSpPr>
        <p:spPr bwMode="auto">
          <a:xfrm>
            <a:off x="6924675" y="3051175"/>
            <a:ext cx="49213" cy="49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921" name="Rectangle 29"/>
          <p:cNvSpPr>
            <a:spLocks noChangeArrowheads="1"/>
          </p:cNvSpPr>
          <p:nvPr/>
        </p:nvSpPr>
        <p:spPr bwMode="auto">
          <a:xfrm>
            <a:off x="5310188" y="5627688"/>
            <a:ext cx="3070225" cy="103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922" name="Rectangle 30"/>
          <p:cNvSpPr>
            <a:spLocks noChangeArrowheads="1"/>
          </p:cNvSpPr>
          <p:nvPr/>
        </p:nvSpPr>
        <p:spPr bwMode="auto">
          <a:xfrm rot="-5400000">
            <a:off x="3690144" y="4117182"/>
            <a:ext cx="3168650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91903" name="Oval 31"/>
          <p:cNvSpPr>
            <a:spLocks noChangeArrowheads="1"/>
          </p:cNvSpPr>
          <p:nvPr/>
        </p:nvSpPr>
        <p:spPr bwMode="auto">
          <a:xfrm>
            <a:off x="6904038" y="3975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91904" name="Oval 32"/>
          <p:cNvSpPr>
            <a:spLocks noChangeArrowheads="1"/>
          </p:cNvSpPr>
          <p:nvPr/>
        </p:nvSpPr>
        <p:spPr bwMode="auto">
          <a:xfrm>
            <a:off x="6861175" y="3014663"/>
            <a:ext cx="100013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91905" name="Oval 33"/>
          <p:cNvSpPr>
            <a:spLocks noChangeArrowheads="1"/>
          </p:cNvSpPr>
          <p:nvPr/>
        </p:nvSpPr>
        <p:spPr bwMode="auto">
          <a:xfrm>
            <a:off x="5295900" y="55832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50825" y="5565775"/>
            <a:ext cx="3025775" cy="598488"/>
            <a:chOff x="266" y="3488"/>
            <a:chExt cx="1906" cy="377"/>
          </a:xfrm>
        </p:grpSpPr>
        <p:sp>
          <p:nvSpPr>
            <p:cNvPr id="38930" name="Line 36"/>
            <p:cNvSpPr>
              <a:spLocks noChangeShapeType="1"/>
            </p:cNvSpPr>
            <p:nvPr/>
          </p:nvSpPr>
          <p:spPr bwMode="auto">
            <a:xfrm flipV="1">
              <a:off x="949" y="3488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Text Box 37"/>
            <p:cNvSpPr txBox="1">
              <a:spLocks noChangeArrowheads="1"/>
            </p:cNvSpPr>
            <p:nvPr/>
          </p:nvSpPr>
          <p:spPr bwMode="auto">
            <a:xfrm>
              <a:off x="266" y="3634"/>
              <a:ext cx="19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latin typeface="Calibri" pitchFamily="34" charset="0"/>
                </a:rPr>
                <a:t>Measured X-ray charge</a:t>
              </a:r>
            </a:p>
          </p:txBody>
        </p:sp>
      </p:grp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5257800" y="6400800"/>
            <a:ext cx="2162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500" b="1" i="1" dirty="0"/>
              <a:t>CCD-54 used in C1XS</a:t>
            </a:r>
          </a:p>
        </p:txBody>
      </p:sp>
    </p:spTree>
    <p:extLst>
      <p:ext uri="{BB962C8B-B14F-4D97-AF65-F5344CB8AC3E}">
        <p14:creationId xmlns:p14="http://schemas.microsoft.com/office/powerpoint/2010/main" val="9579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91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9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0104 0.1377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91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6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5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00538 0.1368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91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6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59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0521 0.1451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7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17587 0.2344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91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117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59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7 3.33333E-6 L -0.09167 3.33333E-6 L -0.09167 -0.03357 L -0.13073 -0.03403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591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45121 1.48148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98" grpId="0" animBg="1"/>
      <p:bldP spid="591898" grpId="1" animBg="1"/>
      <p:bldP spid="591899" grpId="0" animBg="1"/>
      <p:bldP spid="591899" grpId="1" animBg="1"/>
      <p:bldP spid="591900" grpId="0" animBg="1"/>
      <p:bldP spid="591900" grpId="1" animBg="1"/>
      <p:bldP spid="591903" grpId="0" animBg="1"/>
      <p:bldP spid="591903" grpId="1" animBg="1"/>
      <p:bldP spid="591904" grpId="0" animBg="1"/>
      <p:bldP spid="591904" grpId="1" animBg="1"/>
      <p:bldP spid="591905" grpId="0" animBg="1"/>
      <p:bldP spid="59190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Autofit/>
          </a:bodyPr>
          <a:lstStyle/>
          <a:p>
            <a:pPr marL="240030" indent="-274320">
              <a:buFont typeface="Wingdings 2"/>
              <a:buChar char=""/>
              <a:defRPr/>
            </a:pPr>
            <a:r>
              <a:rPr lang="en-US" sz="2600" dirty="0" smtClean="0">
                <a:latin typeface="Comic Sans MS" pitchFamily="66" charset="0"/>
              </a:rPr>
              <a:t>Better understand Spectral Redistribution Function (SRF) - RMF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600" dirty="0" smtClean="0">
              <a:latin typeface="Comic Sans MS" pitchFamily="66" charset="0"/>
            </a:endParaRPr>
          </a:p>
          <a:p>
            <a:pPr marL="365760" lvl="1" indent="0">
              <a:buNone/>
              <a:defRPr/>
            </a:pP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R</a:t>
            </a:r>
            <a:r>
              <a:rPr lang="en-US" sz="2200" dirty="0" smtClean="0">
                <a:latin typeface="Comic Sans MS" pitchFamily="66" charset="0"/>
              </a:rPr>
              <a:t>educe uncertainties in spectral response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 smtClean="0">
              <a:latin typeface="Comic Sans MS" pitchFamily="66" charset="0"/>
            </a:endParaRPr>
          </a:p>
          <a:p>
            <a:pPr marL="240030" indent="-274320">
              <a:buFont typeface="Wingdings 2"/>
              <a:buChar char=""/>
              <a:defRPr/>
            </a:pPr>
            <a:r>
              <a:rPr lang="en-US" sz="2600" dirty="0" smtClean="0">
                <a:latin typeface="Comic Sans MS" pitchFamily="66" charset="0"/>
              </a:rPr>
              <a:t>Augment calibration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 smtClean="0">
              <a:latin typeface="Comic Sans MS" pitchFamily="66" charset="0"/>
            </a:endParaRPr>
          </a:p>
        </p:txBody>
      </p:sp>
      <p:sp>
        <p:nvSpPr>
          <p:cNvPr id="512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800600"/>
            <a:ext cx="8229600" cy="1905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</a:rPr>
              <a:t>Improved global lunar elemental mapping using Chandrayaan-2 Large Area Soft x-ray Spectrometer (CLASS)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200" b="1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2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Comic Sans MS" pitchFamily="66" charset="0"/>
              </a:rPr>
              <a:t>Motivation for Charge Transport Model</a:t>
            </a:r>
            <a:endParaRPr lang="en-US" sz="3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397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000" b="1" smtClean="0">
                <a:latin typeface="Comic Sans MS" pitchFamily="66" charset="0"/>
              </a:rPr>
              <a:t>Spectral Redistribution Function (SRF) of SCD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30190" y="1257001"/>
            <a:ext cx="6417281" cy="5303520"/>
            <a:chOff x="3947256" y="1073679"/>
            <a:chExt cx="6416314" cy="5304354"/>
          </a:xfrm>
        </p:grpSpPr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2"/>
            <a:srcRect l="9053" t="15800" r="6277" b="42676"/>
            <a:stretch>
              <a:fillRect/>
            </a:stretch>
          </p:blipFill>
          <p:spPr bwMode="auto">
            <a:xfrm>
              <a:off x="3947256" y="1073679"/>
              <a:ext cx="6416314" cy="5304354"/>
            </a:xfrm>
            <a:prstGeom prst="rect">
              <a:avLst/>
            </a:prstGeom>
            <a:ln w="19050" cap="sq" cmpd="thickThin">
              <a:solidFill>
                <a:srgbClr val="0000FF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39958" name="TextBox 16"/>
            <p:cNvSpPr txBox="1">
              <a:spLocks noChangeArrowheads="1"/>
            </p:cNvSpPr>
            <p:nvPr/>
          </p:nvSpPr>
          <p:spPr bwMode="auto">
            <a:xfrm>
              <a:off x="8619135" y="2115300"/>
              <a:ext cx="1040669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 dirty="0" err="1"/>
                <a:t>Photopeak</a:t>
              </a:r>
              <a:endParaRPr lang="en-US" sz="1300" b="1" dirty="0"/>
            </a:p>
          </p:txBody>
        </p:sp>
        <p:sp>
          <p:nvSpPr>
            <p:cNvPr id="39959" name="TextBox 17"/>
            <p:cNvSpPr txBox="1">
              <a:spLocks noChangeArrowheads="1"/>
            </p:cNvSpPr>
            <p:nvPr/>
          </p:nvSpPr>
          <p:spPr bwMode="auto">
            <a:xfrm>
              <a:off x="5410199" y="3322231"/>
              <a:ext cx="740845" cy="2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 dirty="0"/>
                <a:t>LE rise</a:t>
              </a:r>
            </a:p>
          </p:txBody>
        </p:sp>
        <p:sp>
          <p:nvSpPr>
            <p:cNvPr id="39960" name="TextBox 18"/>
            <p:cNvSpPr txBox="1">
              <a:spLocks noChangeArrowheads="1"/>
            </p:cNvSpPr>
            <p:nvPr/>
          </p:nvSpPr>
          <p:spPr bwMode="auto">
            <a:xfrm>
              <a:off x="5486398" y="4401759"/>
              <a:ext cx="6864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/>
                <a:t>LE tail</a:t>
              </a:r>
            </a:p>
          </p:txBody>
        </p:sp>
        <p:sp>
          <p:nvSpPr>
            <p:cNvPr id="39961" name="TextBox 19"/>
            <p:cNvSpPr txBox="1">
              <a:spLocks noChangeArrowheads="1"/>
            </p:cNvSpPr>
            <p:nvPr/>
          </p:nvSpPr>
          <p:spPr bwMode="auto">
            <a:xfrm>
              <a:off x="6917018" y="4922683"/>
              <a:ext cx="119776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 dirty="0"/>
                <a:t>Escape peak</a:t>
              </a:r>
            </a:p>
          </p:txBody>
        </p:sp>
        <p:sp>
          <p:nvSpPr>
            <p:cNvPr id="39962" name="TextBox 20"/>
            <p:cNvSpPr txBox="1">
              <a:spLocks noChangeArrowheads="1"/>
            </p:cNvSpPr>
            <p:nvPr/>
          </p:nvSpPr>
          <p:spPr bwMode="auto">
            <a:xfrm>
              <a:off x="8067152" y="4617835"/>
              <a:ext cx="67839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 dirty="0"/>
                <a:t>Cutoff</a:t>
              </a:r>
            </a:p>
          </p:txBody>
        </p:sp>
        <p:sp>
          <p:nvSpPr>
            <p:cNvPr id="39963" name="TextBox 21"/>
            <p:cNvSpPr txBox="1">
              <a:spLocks noChangeArrowheads="1"/>
            </p:cNvSpPr>
            <p:nvPr/>
          </p:nvSpPr>
          <p:spPr bwMode="auto">
            <a:xfrm>
              <a:off x="7983658" y="3474656"/>
              <a:ext cx="89159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300" b="1" dirty="0"/>
                <a:t>LE </a:t>
              </a:r>
            </a:p>
            <a:p>
              <a:pPr eaLnBrk="1" hangingPunct="1"/>
              <a:r>
                <a:rPr lang="en-US" sz="1300" b="1" dirty="0"/>
                <a:t>shoulder</a:t>
              </a:r>
            </a:p>
          </p:txBody>
        </p:sp>
      </p:grp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175125" y="914400"/>
            <a:ext cx="4968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Observed SRF of  SCD CCD54 at  8 </a:t>
            </a:r>
            <a:r>
              <a:rPr lang="en-US" sz="1500" b="1" i="1" dirty="0" err="1"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 – C1XS 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calibration</a:t>
            </a:r>
          </a:p>
          <a:p>
            <a:pPr algn="r" eaLnBrk="1" hangingPunct="1"/>
            <a:r>
              <a:rPr lang="en-US" sz="1500" b="1" i="1" dirty="0" err="1" smtClean="0">
                <a:latin typeface="Times New Roman" pitchFamily="18" charset="0"/>
                <a:cs typeface="Times New Roman" pitchFamily="18" charset="0"/>
              </a:rPr>
              <a:t>Narendranath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et al., 2010 </a:t>
            </a:r>
            <a:endParaRPr lang="en-US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ph sz="half" idx="1"/>
          </p:nvPr>
        </p:nvSpPr>
        <p:spPr>
          <a:xfrm>
            <a:off x="6781800" y="2895600"/>
            <a:ext cx="2209800" cy="3505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Complex SRF </a:t>
            </a:r>
          </a:p>
          <a:p>
            <a:pPr eaLnBrk="1" hangingPunct="1"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Physical model for photon interaction and charge propagation</a:t>
            </a:r>
          </a:p>
        </p:txBody>
      </p:sp>
    </p:spTree>
    <p:extLst>
      <p:ext uri="{BB962C8B-B14F-4D97-AF65-F5344CB8AC3E}">
        <p14:creationId xmlns:p14="http://schemas.microsoft.com/office/powerpoint/2010/main" val="27155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76600" y="1752600"/>
            <a:ext cx="49768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 eaLnBrk="1" hangingPunct="1"/>
            <a:r>
              <a:rPr lang="en-US" sz="3000" b="1" dirty="0" smtClean="0">
                <a:latin typeface="Comic Sans MS" pitchFamily="66" charset="0"/>
              </a:rPr>
              <a:t/>
            </a:r>
            <a:br>
              <a:rPr lang="en-US" sz="3000" b="1" dirty="0" smtClean="0">
                <a:latin typeface="Comic Sans MS" pitchFamily="66" charset="0"/>
              </a:rPr>
            </a:br>
            <a:r>
              <a:rPr lang="en-US" sz="3000" b="1" dirty="0" smtClean="0">
                <a:latin typeface="Comic Sans MS" pitchFamily="66" charset="0"/>
              </a:rPr>
              <a:t>Charge Transport Model (CTM) for SCD</a:t>
            </a:r>
            <a:br>
              <a:rPr lang="en-US" sz="3000" b="1" dirty="0" smtClean="0">
                <a:latin typeface="Comic Sans MS" pitchFamily="66" charset="0"/>
              </a:rPr>
            </a:br>
            <a:endParaRPr lang="en-US" sz="3000" b="1" i="1" dirty="0" smtClean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latin typeface="Comic Sans MS" pitchFamily="66" charset="0"/>
              </a:rPr>
              <a:t>Generic photon source input</a:t>
            </a:r>
          </a:p>
          <a:p>
            <a:pPr lvl="1">
              <a:lnSpc>
                <a:spcPct val="170000"/>
              </a:lnSpc>
            </a:pPr>
            <a:r>
              <a:rPr lang="en-US" dirty="0" smtClean="0">
                <a:latin typeface="Comic Sans MS" pitchFamily="66" charset="0"/>
              </a:rPr>
              <a:t>Photons spectrum on top of CCD</a:t>
            </a:r>
          </a:p>
          <a:p>
            <a:pPr lvl="1">
              <a:lnSpc>
                <a:spcPct val="170000"/>
              </a:lnSpc>
            </a:pPr>
            <a:r>
              <a:rPr lang="en-US" dirty="0" smtClean="0">
                <a:latin typeface="Comic Sans MS" pitchFamily="66" charset="0"/>
              </a:rPr>
              <a:t>Spatial distribution : Uniform source, Different geometry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Comic Sans MS" pitchFamily="66" charset="0"/>
              </a:rPr>
              <a:t>Photon interaction, charge-cloud spreading, escape peaks, pixel mapping and charge collection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Simulate diagonal clocking and readout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- output</a:t>
            </a:r>
          </a:p>
          <a:p>
            <a:pPr lvl="1">
              <a:lnSpc>
                <a:spcPct val="170000"/>
              </a:lnSpc>
            </a:pP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Raw pseudo linear output,  Event selection with thresholds </a:t>
            </a:r>
          </a:p>
        </p:txBody>
      </p:sp>
    </p:spTree>
    <p:extLst>
      <p:ext uri="{BB962C8B-B14F-4D97-AF65-F5344CB8AC3E}">
        <p14:creationId xmlns:p14="http://schemas.microsoft.com/office/powerpoint/2010/main" val="21918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76600" y="1752600"/>
            <a:ext cx="49768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000" b="1" dirty="0" smtClean="0">
                <a:latin typeface="Comic Sans MS" pitchFamily="66" charset="0"/>
              </a:rPr>
              <a:t/>
            </a:r>
            <a:br>
              <a:rPr lang="en-US" sz="3000" b="1" dirty="0" smtClean="0">
                <a:latin typeface="Comic Sans MS" pitchFamily="66" charset="0"/>
              </a:rPr>
            </a:br>
            <a:r>
              <a:rPr lang="en-US" sz="3000" b="1" dirty="0" smtClean="0">
                <a:latin typeface="Comic Sans MS" pitchFamily="66" charset="0"/>
              </a:rPr>
              <a:t>CTM  for SCD</a:t>
            </a:r>
            <a:br>
              <a:rPr lang="en-US" sz="3000" b="1" dirty="0" smtClean="0">
                <a:latin typeface="Comic Sans MS" pitchFamily="66" charset="0"/>
              </a:rPr>
            </a:br>
            <a:endParaRPr lang="en-US" sz="3000" b="1" i="1" dirty="0" smtClean="0">
              <a:latin typeface="Comic Sans MS" pitchFamily="66" charset="0"/>
            </a:endParaRPr>
          </a:p>
        </p:txBody>
      </p:sp>
      <p:pic>
        <p:nvPicPr>
          <p:cNvPr id="40964" name="Content Placeholder 12" descr="ccd54_structure_model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55800"/>
            <a:ext cx="4038600" cy="3814763"/>
          </a:xfrm>
        </p:spPr>
      </p:pic>
      <p:sp>
        <p:nvSpPr>
          <p:cNvPr id="40965" name="Content Placeholder 1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US" sz="2200" b="1" dirty="0" smtClean="0">
                <a:latin typeface="Comic Sans MS" pitchFamily="66" charset="0"/>
              </a:rPr>
              <a:t>Monte Carlo simulation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omic Sans MS" pitchFamily="66" charset="0"/>
              </a:rPr>
              <a:t>Ideal Si based X-ray detector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omic Sans MS" pitchFamily="66" charset="0"/>
              </a:rPr>
              <a:t>Written in IDL with the aim to be generic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omic Sans MS" pitchFamily="66" charset="0"/>
              </a:rPr>
              <a:t>Interactions considered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Comic Sans MS" pitchFamily="66" charset="0"/>
              </a:rPr>
              <a:t> Field zone, Field free zone, Channel stop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omic Sans MS" pitchFamily="66" charset="0"/>
              </a:rPr>
              <a:t>Photon loss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Comic Sans MS" pitchFamily="66" charset="0"/>
              </a:rPr>
              <a:t>Dead layer &amp; substrate </a:t>
            </a:r>
          </a:p>
        </p:txBody>
      </p:sp>
    </p:spTree>
    <p:extLst>
      <p:ext uri="{BB962C8B-B14F-4D97-AF65-F5344CB8AC3E}">
        <p14:creationId xmlns:p14="http://schemas.microsoft.com/office/powerpoint/2010/main" val="13994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2971800" y="3886200"/>
            <a:ext cx="91440" cy="9144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71800" y="3352800"/>
            <a:ext cx="182880" cy="1828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160520" y="4389120"/>
            <a:ext cx="640080" cy="640080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  <a:prstDash val="sys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endCxn id="49" idx="6"/>
          </p:cNvCxnSpPr>
          <p:nvPr/>
        </p:nvCxnSpPr>
        <p:spPr>
          <a:xfrm flipH="1">
            <a:off x="3063240" y="1935480"/>
            <a:ext cx="22860" cy="1996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495800" y="1828800"/>
            <a:ext cx="0" cy="2804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72221" y="1838980"/>
            <a:ext cx="7590779" cy="4866620"/>
            <a:chOff x="1143000" y="1838980"/>
            <a:chExt cx="7590779" cy="4866620"/>
          </a:xfrm>
        </p:grpSpPr>
        <p:sp>
          <p:nvSpPr>
            <p:cNvPr id="48" name="TextBox 47"/>
            <p:cNvSpPr txBox="1"/>
            <p:nvPr/>
          </p:nvSpPr>
          <p:spPr>
            <a:xfrm>
              <a:off x="6391090" y="2895600"/>
              <a:ext cx="31451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 smtClean="0">
                  <a:latin typeface="Comic Sans MS" pitchFamily="66" charset="0"/>
                </a:rPr>
                <a:t>V</a:t>
              </a:r>
              <a:endParaRPr lang="en-US" sz="1500" b="1" dirty="0">
                <a:latin typeface="Comic Sans MS" pitchFamily="66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90532" y="3136612"/>
              <a:ext cx="139653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 smtClean="0">
                  <a:latin typeface="Comic Sans MS" pitchFamily="66" charset="0"/>
                </a:rPr>
                <a:t>Buried </a:t>
              </a:r>
              <a:r>
                <a:rPr lang="en-US" sz="1350" b="1" dirty="0" smtClean="0">
                  <a:latin typeface="Comic Sans MS" pitchFamily="66" charset="0"/>
                </a:rPr>
                <a:t>Channel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143000" y="1838980"/>
              <a:ext cx="7590779" cy="4866620"/>
              <a:chOff x="1172221" y="1838980"/>
              <a:chExt cx="7590779" cy="486662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2209800" y="2971800"/>
                <a:ext cx="384048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209800" y="3429000"/>
                <a:ext cx="37490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270760" y="4343400"/>
                <a:ext cx="37490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286000" y="5257800"/>
                <a:ext cx="3733800" cy="1447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2056403" y="5257800"/>
                <a:ext cx="997" cy="12954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2057400" y="4343400"/>
                <a:ext cx="0" cy="9144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2057400" y="3200400"/>
                <a:ext cx="0" cy="11430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209800" y="3200400"/>
                <a:ext cx="37490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371600" y="3771900"/>
                <a:ext cx="684803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 smtClean="0">
                    <a:latin typeface="Comic Sans MS" pitchFamily="66" charset="0"/>
                  </a:rPr>
                  <a:t>35µm</a:t>
                </a:r>
                <a:endParaRPr lang="en-US" sz="1500" b="1" dirty="0">
                  <a:latin typeface="Comic Sans MS" pitchFamily="66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372597" y="4553635"/>
                <a:ext cx="684803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latin typeface="Comic Sans MS" pitchFamily="66" charset="0"/>
                  </a:rPr>
                  <a:t>1</a:t>
                </a:r>
                <a:r>
                  <a:rPr lang="en-US" sz="1500" b="1" dirty="0" smtClean="0">
                    <a:latin typeface="Comic Sans MS" pitchFamily="66" charset="0"/>
                  </a:rPr>
                  <a:t>5µm</a:t>
                </a:r>
                <a:endParaRPr lang="en-US" sz="1500" b="1" dirty="0">
                  <a:latin typeface="Comic Sans MS" pitchFamily="66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219200" y="5849035"/>
                <a:ext cx="801823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 smtClean="0">
                    <a:latin typeface="Comic Sans MS" pitchFamily="66" charset="0"/>
                  </a:rPr>
                  <a:t>600µm</a:t>
                </a:r>
                <a:endParaRPr lang="en-US" sz="1500" b="1" dirty="0">
                  <a:latin typeface="Comic Sans MS" pitchFamily="66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172221" y="2971800"/>
                <a:ext cx="885179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 smtClean="0">
                    <a:latin typeface="Comic Sans MS" pitchFamily="66" charset="0"/>
                  </a:rPr>
                  <a:t>~1.5µm</a:t>
                </a:r>
                <a:endParaRPr lang="en-US" sz="1500" b="1" dirty="0">
                  <a:latin typeface="Comic Sans MS" pitchFamily="66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551553" y="2895600"/>
                <a:ext cx="1135247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b="1" dirty="0" smtClean="0">
                    <a:latin typeface="Comic Sans MS" pitchFamily="66" charset="0"/>
                  </a:rPr>
                  <a:t>Dead layer</a:t>
                </a:r>
              </a:p>
              <a:p>
                <a:pPr algn="r"/>
                <a:r>
                  <a:rPr lang="en-US" sz="1300" b="1" dirty="0" smtClean="0">
                    <a:latin typeface="Comic Sans MS" pitchFamily="66" charset="0"/>
                  </a:rPr>
                  <a:t>(recombine)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561171" y="3639235"/>
                <a:ext cx="11256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b="1" dirty="0" smtClean="0">
                    <a:latin typeface="Comic Sans MS" pitchFamily="66" charset="0"/>
                  </a:rPr>
                  <a:t>Field zone</a:t>
                </a:r>
              </a:p>
              <a:p>
                <a:pPr algn="r"/>
                <a:r>
                  <a:rPr lang="en-US" sz="1300" b="1" dirty="0" smtClean="0">
                    <a:latin typeface="Comic Sans MS" pitchFamily="66" charset="0"/>
                  </a:rPr>
                  <a:t>(drift)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038592" y="4582180"/>
                <a:ext cx="16482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b="1" dirty="0" smtClean="0">
                    <a:latin typeface="Comic Sans MS" pitchFamily="66" charset="0"/>
                  </a:rPr>
                  <a:t>Field-free zone</a:t>
                </a:r>
                <a:endParaRPr lang="en-US" sz="1500" b="1" dirty="0">
                  <a:latin typeface="Comic Sans MS" pitchFamily="66" charset="0"/>
                </a:endParaRPr>
              </a:p>
              <a:p>
                <a:pPr algn="r"/>
                <a:r>
                  <a:rPr lang="en-US" sz="1300" b="1" dirty="0" smtClean="0">
                    <a:latin typeface="Comic Sans MS" pitchFamily="66" charset="0"/>
                  </a:rPr>
                  <a:t>(diffusion)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510734" y="5694402"/>
                <a:ext cx="1114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500" b="1" dirty="0" smtClean="0">
                    <a:latin typeface="Comic Sans MS" pitchFamily="66" charset="0"/>
                  </a:rPr>
                  <a:t>Substrate</a:t>
                </a:r>
              </a:p>
              <a:p>
                <a:pPr algn="r"/>
                <a:r>
                  <a:rPr lang="en-US" sz="1300" b="1" dirty="0" smtClean="0">
                    <a:latin typeface="Comic Sans MS" pitchFamily="66" charset="0"/>
                  </a:rPr>
                  <a:t>(recombine)</a:t>
                </a: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6172200" y="3180665"/>
                <a:ext cx="731520" cy="2286000"/>
                <a:chOff x="6172200" y="3180665"/>
                <a:chExt cx="731520" cy="2286000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6172200" y="3180665"/>
                  <a:ext cx="0" cy="2286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172200" y="3200400"/>
                  <a:ext cx="73152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Freeform 46"/>
              <p:cNvSpPr/>
              <p:nvPr/>
            </p:nvSpPr>
            <p:spPr>
              <a:xfrm>
                <a:off x="6192982" y="3214255"/>
                <a:ext cx="623454" cy="1149927"/>
              </a:xfrm>
              <a:custGeom>
                <a:avLst/>
                <a:gdLst>
                  <a:gd name="connsiteX0" fmla="*/ 0 w 623454"/>
                  <a:gd name="connsiteY0" fmla="*/ 0 h 1149927"/>
                  <a:gd name="connsiteX1" fmla="*/ 623454 w 623454"/>
                  <a:gd name="connsiteY1" fmla="*/ 207818 h 1149927"/>
                  <a:gd name="connsiteX2" fmla="*/ 0 w 623454"/>
                  <a:gd name="connsiteY2" fmla="*/ 1149927 h 1149927"/>
                  <a:gd name="connsiteX3" fmla="*/ 0 w 623454"/>
                  <a:gd name="connsiteY3" fmla="*/ 1149927 h 114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454" h="1149927">
                    <a:moveTo>
                      <a:pt x="0" y="0"/>
                    </a:moveTo>
                    <a:cubicBezTo>
                      <a:pt x="311727" y="8082"/>
                      <a:pt x="623454" y="16164"/>
                      <a:pt x="623454" y="207818"/>
                    </a:cubicBezTo>
                    <a:cubicBezTo>
                      <a:pt x="623454" y="399472"/>
                      <a:pt x="0" y="1149927"/>
                      <a:pt x="0" y="1149927"/>
                    </a:cubicBezTo>
                    <a:lnTo>
                      <a:pt x="0" y="1149927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2209800" y="2819400"/>
                <a:ext cx="3825240" cy="152400"/>
                <a:chOff x="2522913" y="2971800"/>
                <a:chExt cx="3825240" cy="15240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2795847" y="3029634"/>
                  <a:ext cx="1014153" cy="945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Elbow Connector 16"/>
                <p:cNvCxnSpPr/>
                <p:nvPr/>
              </p:nvCxnSpPr>
              <p:spPr>
                <a:xfrm flipV="1">
                  <a:off x="5105400" y="2971800"/>
                  <a:ext cx="381000" cy="91440"/>
                </a:xfrm>
                <a:prstGeom prst="bentConnector3">
                  <a:avLst>
                    <a:gd name="adj1" fmla="val 50000"/>
                  </a:avLst>
                </a:prstGeom>
                <a:ln w="857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4114800" y="3029635"/>
                  <a:ext cx="1014153" cy="945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Elbow Connector 17"/>
                <p:cNvCxnSpPr/>
                <p:nvPr/>
              </p:nvCxnSpPr>
              <p:spPr>
                <a:xfrm flipV="1">
                  <a:off x="3818313" y="2971800"/>
                  <a:ext cx="525087" cy="105117"/>
                </a:xfrm>
                <a:prstGeom prst="bentConnector3">
                  <a:avLst>
                    <a:gd name="adj1" fmla="val 50000"/>
                  </a:avLst>
                </a:prstGeom>
                <a:ln w="857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lbow Connector 55"/>
                <p:cNvCxnSpPr/>
                <p:nvPr/>
              </p:nvCxnSpPr>
              <p:spPr>
                <a:xfrm flipV="1">
                  <a:off x="2522913" y="2971800"/>
                  <a:ext cx="525087" cy="105117"/>
                </a:xfrm>
                <a:prstGeom prst="bentConnector3">
                  <a:avLst>
                    <a:gd name="adj1" fmla="val 50000"/>
                  </a:avLst>
                </a:prstGeom>
                <a:ln w="857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5334000" y="3029635"/>
                  <a:ext cx="1014153" cy="945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TextBox 81"/>
              <p:cNvSpPr txBox="1"/>
              <p:nvPr/>
            </p:nvSpPr>
            <p:spPr>
              <a:xfrm>
                <a:off x="6935257" y="1838980"/>
                <a:ext cx="1827743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500" b="1" dirty="0" smtClean="0">
                    <a:latin typeface="Comic Sans MS" pitchFamily="66" charset="0"/>
                  </a:rPr>
                  <a:t>Interaction zones</a:t>
                </a:r>
              </a:p>
              <a:p>
                <a:pPr algn="ctr"/>
                <a:r>
                  <a:rPr lang="en-US" sz="1500" b="1" dirty="0" smtClean="0">
                    <a:latin typeface="Comic Sans MS" pitchFamily="66" charset="0"/>
                  </a:rPr>
                  <a:t>&amp;</a:t>
                </a:r>
              </a:p>
              <a:p>
                <a:pPr algn="ctr"/>
                <a:r>
                  <a:rPr lang="en-US" sz="1500" b="1" dirty="0" smtClean="0">
                    <a:latin typeface="Comic Sans MS" pitchFamily="66" charset="0"/>
                  </a:rPr>
                  <a:t>Dominant physics</a:t>
                </a:r>
                <a:endParaRPr lang="en-US" sz="1300" b="1" dirty="0" smtClean="0">
                  <a:latin typeface="Comic Sans MS" pitchFamily="66" charset="0"/>
                </a:endParaRPr>
              </a:p>
            </p:txBody>
          </p:sp>
        </p:grpSp>
      </p:grpSp>
      <p:sp>
        <p:nvSpPr>
          <p:cNvPr id="60" name="Oval 59"/>
          <p:cNvSpPr/>
          <p:nvPr/>
        </p:nvSpPr>
        <p:spPr>
          <a:xfrm>
            <a:off x="4480560" y="4632960"/>
            <a:ext cx="91440" cy="9144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80998" y="6532206"/>
            <a:ext cx="16763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Drawn not to scale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371677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9" grpId="0" animBg="1"/>
      <p:bldP spid="74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7469</TotalTime>
  <Words>1179</Words>
  <Application>Microsoft Office PowerPoint</Application>
  <PresentationFormat>On-screen Show (4:3)</PresentationFormat>
  <Paragraphs>232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Charge transport model for Swept Charge Devices (SCD)</vt:lpstr>
      <vt:lpstr>C1XS achievement - First detection of Na</vt:lpstr>
      <vt:lpstr>Swept Charge Device (SCD) (Developed by e2V technologies Ltd., UK)</vt:lpstr>
      <vt:lpstr>SCD (CCD-54) in C1XS</vt:lpstr>
      <vt:lpstr>PowerPoint Presentation</vt:lpstr>
      <vt:lpstr>Spectral Redistribution Function (SRF) of SCD </vt:lpstr>
      <vt:lpstr> Charge Transport Model (CTM) for SCD </vt:lpstr>
      <vt:lpstr> CTM  for SCD </vt:lpstr>
      <vt:lpstr>PowerPoint Presentation</vt:lpstr>
      <vt:lpstr>Equations governing CTM of SCD</vt:lpstr>
      <vt:lpstr>Equations governing CTM of SCD</vt:lpstr>
      <vt:lpstr>Event selection in C1XS</vt:lpstr>
      <vt:lpstr>Spectral components of SCD</vt:lpstr>
      <vt:lpstr>CTM results Vs C1XS ground calibration </vt:lpstr>
      <vt:lpstr>Energy dependence of SRF </vt:lpstr>
      <vt:lpstr>Summary of CTM</vt:lpstr>
      <vt:lpstr>SCD (CCD 236) for CLASS</vt:lpstr>
      <vt:lpstr>PowerPoint Presentation</vt:lpstr>
      <vt:lpstr>Data comparison </vt:lpstr>
      <vt:lpstr>Future Work</vt:lpstr>
      <vt:lpstr>Thank You</vt:lpstr>
      <vt:lpstr>PowerPoint Presentation</vt:lpstr>
      <vt:lpstr>PowerPoint Presentation</vt:lpstr>
      <vt:lpstr>PowerPoint Presentation</vt:lpstr>
      <vt:lpstr>Equations governing CTM of SCD</vt:lpstr>
      <vt:lpstr>Remote sensing X-ray studies of the Moon</vt:lpstr>
      <vt:lpstr>CTM for SCD</vt:lpstr>
      <vt:lpstr>Motivation for Charge Transport Model</vt:lpstr>
      <vt:lpstr>Spectral Redistribution Function (SRF) of SCD </vt:lpstr>
      <vt:lpstr>Outline of the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psathray</dc:creator>
  <cp:lastModifiedBy>psathray</cp:lastModifiedBy>
  <cp:revision>75</cp:revision>
  <dcterms:created xsi:type="dcterms:W3CDTF">2016-02-18T23:27:23Z</dcterms:created>
  <dcterms:modified xsi:type="dcterms:W3CDTF">2016-03-01T02:34:46Z</dcterms:modified>
</cp:coreProperties>
</file>