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82765" autoAdjust="0"/>
  </p:normalViewPr>
  <p:slideViewPr>
    <p:cSldViewPr>
      <p:cViewPr varScale="1">
        <p:scale>
          <a:sx n="61" d="100"/>
          <a:sy n="61" d="100"/>
        </p:scale>
        <p:origin x="1554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h%20Bhargava\Desktop\IACHEC\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h%20Bhargava\Desktop\IACHEC\t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Peak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 cap="rnd">
                <a:solidFill>
                  <a:schemeClr val="accent1"/>
                </a:solidFill>
                <a:bevel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2118706752565023"/>
                  <c:y val="5.092592592592592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Sheet1!$C$2:$C$5</c:f>
              <c:numCache>
                <c:formatCode>General</c:formatCode>
                <c:ptCount val="4"/>
                <c:pt idx="0">
                  <c:v>356</c:v>
                </c:pt>
                <c:pt idx="1">
                  <c:v>662</c:v>
                </c:pt>
                <c:pt idx="2">
                  <c:v>1112</c:v>
                </c:pt>
                <c:pt idx="3">
                  <c:v>1408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43.1</c:v>
                </c:pt>
                <c:pt idx="1">
                  <c:v>85.2</c:v>
                </c:pt>
                <c:pt idx="2">
                  <c:v>131</c:v>
                </c:pt>
                <c:pt idx="3">
                  <c:v>173.6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4848"/>
        <c:axId val="67637568"/>
      </c:scatterChart>
      <c:valAx>
        <c:axId val="67634848"/>
        <c:scaling>
          <c:orientation val="minMax"/>
          <c:min val="3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Photon Energy (in keV)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7568"/>
        <c:crosses val="autoZero"/>
        <c:crossBetween val="midCat"/>
      </c:valAx>
      <c:valAx>
        <c:axId val="67637568"/>
        <c:scaling>
          <c:orientation val="minMax"/>
          <c:max val="180"/>
          <c:min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Channel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4848"/>
        <c:crosses val="autoZero"/>
        <c:crossBetween val="midCat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Peak channel number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F0"/>
                </a:solidFill>
                <a:bevel/>
              </a:ln>
              <a:effectLst/>
            </c:spPr>
          </c:marker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3615187306132188E-2"/>
                  <c:y val="0.4643095654709827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both"/>
            <c:errValType val="cust"/>
            <c:noEndCap val="0"/>
            <c:plus>
              <c:numRef>
                <c:f>Sheet1!$C$14:$C$16</c:f>
                <c:numCache>
                  <c:formatCode>General</c:formatCode>
                  <c:ptCount val="3"/>
                  <c:pt idx="0">
                    <c:v>0.7</c:v>
                  </c:pt>
                  <c:pt idx="1">
                    <c:v>0.45</c:v>
                  </c:pt>
                  <c:pt idx="2">
                    <c:v>0.35</c:v>
                  </c:pt>
                </c:numCache>
              </c:numRef>
            </c:plus>
            <c:minus>
              <c:numRef>
                <c:f>Sheet1!$C$14:$C$16</c:f>
                <c:numCache>
                  <c:formatCode>General</c:formatCode>
                  <c:ptCount val="3"/>
                  <c:pt idx="0">
                    <c:v>0.7</c:v>
                  </c:pt>
                  <c:pt idx="1">
                    <c:v>0.45</c:v>
                  </c:pt>
                  <c:pt idx="2">
                    <c:v>0.35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Sheet1!$A$14:$A$16</c:f>
              <c:numCache>
                <c:formatCode>General</c:formatCode>
                <c:ptCount val="3"/>
                <c:pt idx="0">
                  <c:v>6.07</c:v>
                </c:pt>
                <c:pt idx="1">
                  <c:v>10.1</c:v>
                </c:pt>
                <c:pt idx="2">
                  <c:v>11.7</c:v>
                </c:pt>
              </c:numCache>
            </c:numRef>
          </c:xVal>
          <c:yVal>
            <c:numRef>
              <c:f>Sheet1!$B$14:$B$16</c:f>
              <c:numCache>
                <c:formatCode>General</c:formatCode>
                <c:ptCount val="3"/>
                <c:pt idx="0">
                  <c:v>177.5</c:v>
                </c:pt>
                <c:pt idx="1">
                  <c:v>378</c:v>
                </c:pt>
                <c:pt idx="2">
                  <c:v>448.7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2672"/>
        <c:axId val="67633216"/>
      </c:scatterChart>
      <c:valAx>
        <c:axId val="67632672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Proton</a:t>
                </a:r>
                <a:r>
                  <a:rPr lang="en-US" baseline="0"/>
                  <a:t> Energy (in MeV)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3216"/>
        <c:crosses val="autoZero"/>
        <c:crossBetween val="midCat"/>
      </c:valAx>
      <c:valAx>
        <c:axId val="67633216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Channel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2672"/>
        <c:crosses val="autoZero"/>
        <c:crossBetween val="midCat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Stability with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October 25, 2010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Sheet1!$A$20:$A$26</c:f>
              <c:numCache>
                <c:formatCode>General</c:formatCode>
                <c:ptCount val="7"/>
                <c:pt idx="0">
                  <c:v>10</c:v>
                </c:pt>
                <c:pt idx="1">
                  <c:v>100</c:v>
                </c:pt>
                <c:pt idx="2">
                  <c:v>500</c:v>
                </c:pt>
                <c:pt idx="3">
                  <c:v>1000</c:v>
                </c:pt>
                <c:pt idx="4">
                  <c:v>5000</c:v>
                </c:pt>
                <c:pt idx="5">
                  <c:v>10000</c:v>
                </c:pt>
                <c:pt idx="6">
                  <c:v>20000</c:v>
                </c:pt>
              </c:numCache>
            </c:numRef>
          </c:xVal>
          <c:yVal>
            <c:numRef>
              <c:f>Sheet1!$B$20:$B$26</c:f>
              <c:numCache>
                <c:formatCode>General</c:formatCode>
                <c:ptCount val="7"/>
                <c:pt idx="0">
                  <c:v>170</c:v>
                </c:pt>
                <c:pt idx="1">
                  <c:v>168</c:v>
                </c:pt>
                <c:pt idx="2">
                  <c:v>171</c:v>
                </c:pt>
                <c:pt idx="3">
                  <c:v>169</c:v>
                </c:pt>
                <c:pt idx="4">
                  <c:v>168</c:v>
                </c:pt>
                <c:pt idx="5">
                  <c:v>168</c:v>
                </c:pt>
                <c:pt idx="6">
                  <c:v>167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November 30, 2010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Sheet1!$A$20:$A$26</c:f>
              <c:numCache>
                <c:formatCode>General</c:formatCode>
                <c:ptCount val="7"/>
                <c:pt idx="0">
                  <c:v>10</c:v>
                </c:pt>
                <c:pt idx="1">
                  <c:v>100</c:v>
                </c:pt>
                <c:pt idx="2">
                  <c:v>500</c:v>
                </c:pt>
                <c:pt idx="3">
                  <c:v>1000</c:v>
                </c:pt>
                <c:pt idx="4">
                  <c:v>5000</c:v>
                </c:pt>
                <c:pt idx="5">
                  <c:v>10000</c:v>
                </c:pt>
                <c:pt idx="6">
                  <c:v>20000</c:v>
                </c:pt>
              </c:numCache>
            </c:numRef>
          </c:xVal>
          <c:yVal>
            <c:numRef>
              <c:f>Sheet1!$D$20:$D$26</c:f>
              <c:numCache>
                <c:formatCode>General</c:formatCode>
                <c:ptCount val="7"/>
                <c:pt idx="0">
                  <c:v>184.15</c:v>
                </c:pt>
                <c:pt idx="1">
                  <c:v>187.52</c:v>
                </c:pt>
                <c:pt idx="2">
                  <c:v>186.93</c:v>
                </c:pt>
                <c:pt idx="3">
                  <c:v>185.66</c:v>
                </c:pt>
                <c:pt idx="4">
                  <c:v>187.01</c:v>
                </c:pt>
                <c:pt idx="5">
                  <c:v>186.63</c:v>
                </c:pt>
                <c:pt idx="6">
                  <c:v>187.69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9200"/>
        <c:axId val="67638656"/>
      </c:scatterChart>
      <c:valAx>
        <c:axId val="676392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Exposed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8656"/>
        <c:crosses val="autoZero"/>
        <c:crossBetween val="midCat"/>
      </c:valAx>
      <c:valAx>
        <c:axId val="6763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Channel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9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29-Feb-16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29-Feb-16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 of precession</a:t>
            </a:r>
          </a:p>
          <a:p>
            <a:r>
              <a:rPr lang="en-US" dirty="0" smtClean="0"/>
              <a:t>Deepest</a:t>
            </a:r>
            <a:r>
              <a:rPr lang="en-US" baseline="0" dirty="0" smtClean="0"/>
              <a:t> SAA counts</a:t>
            </a:r>
          </a:p>
          <a:p>
            <a:r>
              <a:rPr lang="en-US" baseline="0" dirty="0" smtClean="0"/>
              <a:t>Detection of SAA in grazing orbits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Plotting</a:t>
            </a:r>
            <a:r>
              <a:rPr lang="en-US" baseline="0" dirty="0" smtClean="0"/>
              <a:t> the path of satellite</a:t>
            </a:r>
          </a:p>
          <a:p>
            <a:r>
              <a:rPr lang="en-US" baseline="0" dirty="0" smtClean="0"/>
              <a:t>Plotting the contour maps for defining the boundaries well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</a:t>
            </a:r>
            <a:r>
              <a:rPr lang="en-US" baseline="0" dirty="0" smtClean="0"/>
              <a:t> of counts vs the </a:t>
            </a:r>
            <a:r>
              <a:rPr lang="en-US" baseline="0" dirty="0" err="1" smtClean="0"/>
              <a:t>std</a:t>
            </a:r>
            <a:endParaRPr lang="en-US" baseline="0" dirty="0" smtClean="0"/>
          </a:p>
          <a:p>
            <a:r>
              <a:rPr lang="en-US" baseline="0" dirty="0" smtClean="0"/>
              <a:t>Low counts in non-SAA region – low variance means high stability of non SAA</a:t>
            </a:r>
          </a:p>
          <a:p>
            <a:r>
              <a:rPr lang="en-US" dirty="0" smtClean="0"/>
              <a:t>Clumping of the non SAA region</a:t>
            </a:r>
          </a:p>
          <a:p>
            <a:r>
              <a:rPr lang="en-US" dirty="0" smtClean="0"/>
              <a:t>Tracks of SAA region</a:t>
            </a:r>
          </a:p>
          <a:p>
            <a:r>
              <a:rPr lang="en-US" dirty="0" smtClean="0"/>
              <a:t>- High variability within</a:t>
            </a:r>
            <a:r>
              <a:rPr lang="en-US" baseline="0" dirty="0" smtClean="0"/>
              <a:t> the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9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Contour maps can be used for </a:t>
            </a:r>
            <a:r>
              <a:rPr lang="en-US" smtClean="0"/>
              <a:t>model generation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description</a:t>
            </a:r>
            <a:r>
              <a:rPr lang="en-US" baseline="0" dirty="0" smtClean="0"/>
              <a:t> of the SAA,</a:t>
            </a:r>
          </a:p>
          <a:p>
            <a:r>
              <a:rPr lang="en-US" baseline="0" dirty="0" smtClean="0"/>
              <a:t>Effect of SAA on detector</a:t>
            </a:r>
          </a:p>
          <a:p>
            <a:r>
              <a:rPr lang="en-US" baseline="0" dirty="0" smtClean="0"/>
              <a:t>Explain the </a:t>
            </a:r>
            <a:r>
              <a:rPr lang="en-US" baseline="0" dirty="0" err="1" smtClean="0"/>
              <a:t>czti</a:t>
            </a:r>
            <a:r>
              <a:rPr lang="en-US" baseline="0" dirty="0" smtClean="0"/>
              <a:t> plot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Contents of the circuit</a:t>
            </a:r>
          </a:p>
          <a:p>
            <a:r>
              <a:rPr lang="en-US" dirty="0" smtClean="0"/>
              <a:t>Detector,</a:t>
            </a:r>
            <a:r>
              <a:rPr lang="en-US" baseline="0" dirty="0" smtClean="0"/>
              <a:t> Photodiode with pre amp</a:t>
            </a:r>
          </a:p>
          <a:p>
            <a:r>
              <a:rPr lang="en-US" dirty="0" smtClean="0"/>
              <a:t>Processing electronics</a:t>
            </a:r>
          </a:p>
          <a:p>
            <a:r>
              <a:rPr lang="en-US" dirty="0" smtClean="0"/>
              <a:t>Interface with the ground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logic of the CPM</a:t>
            </a:r>
          </a:p>
          <a:p>
            <a:r>
              <a:rPr lang="en-US" baseline="0" dirty="0" smtClean="0"/>
              <a:t>Incident proton produces radiation</a:t>
            </a:r>
          </a:p>
          <a:p>
            <a:r>
              <a:rPr lang="en-US" baseline="0" dirty="0" smtClean="0"/>
              <a:t>Radiation converted to the electrical signal with the diode</a:t>
            </a:r>
            <a:r>
              <a:rPr lang="en-US" baseline="0" dirty="0"/>
              <a:t> </a:t>
            </a:r>
            <a:r>
              <a:rPr lang="en-US" baseline="0" dirty="0" smtClean="0"/>
              <a:t>and amplified by the </a:t>
            </a:r>
            <a:r>
              <a:rPr lang="en-US" baseline="0" dirty="0" err="1" smtClean="0"/>
              <a:t>cspa</a:t>
            </a:r>
            <a:endParaRPr lang="en-US" baseline="0" dirty="0" smtClean="0"/>
          </a:p>
          <a:p>
            <a:r>
              <a:rPr lang="en-US" baseline="0" dirty="0" smtClean="0"/>
              <a:t>The signal reaches comparator, (mention the programmable part of LLD)</a:t>
            </a:r>
          </a:p>
          <a:p>
            <a:r>
              <a:rPr lang="en-US" baseline="0" dirty="0" smtClean="0"/>
              <a:t>Free running counter to count the signals</a:t>
            </a:r>
          </a:p>
          <a:p>
            <a:r>
              <a:rPr lang="en-US" baseline="0" dirty="0" smtClean="0"/>
              <a:t>Concept of gating time</a:t>
            </a:r>
          </a:p>
          <a:p>
            <a:r>
              <a:rPr lang="en-US" baseline="0" dirty="0" smtClean="0"/>
              <a:t>Count preset values to discriminate SAA</a:t>
            </a:r>
          </a:p>
          <a:p>
            <a:r>
              <a:rPr lang="en-US" baseline="0" dirty="0" smtClean="0"/>
              <a:t>False trigger avoidance</a:t>
            </a:r>
          </a:p>
          <a:p>
            <a:r>
              <a:rPr lang="en-US" baseline="0" dirty="0" smtClean="0"/>
              <a:t>SAA signal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where </a:t>
            </a:r>
            <a:r>
              <a:rPr lang="en-US" dirty="0" err="1" smtClean="0"/>
              <a:t>mca</a:t>
            </a:r>
            <a:r>
              <a:rPr lang="en-US" baseline="0" dirty="0" smtClean="0"/>
              <a:t> can be used for the energy information</a:t>
            </a:r>
          </a:p>
          <a:p>
            <a:r>
              <a:rPr lang="en-US" baseline="0" dirty="0" smtClean="0"/>
              <a:t>Explain the spectrum generation process from LLD</a:t>
            </a:r>
          </a:p>
          <a:p>
            <a:r>
              <a:rPr lang="en-US" baseline="0" dirty="0" smtClean="0"/>
              <a:t>Mention the use of peak position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why</a:t>
            </a:r>
            <a:r>
              <a:rPr lang="en-US" baseline="0" dirty="0" smtClean="0"/>
              <a:t> testing with gamma sources is 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how</a:t>
            </a:r>
            <a:r>
              <a:rPr lang="en-US" baseline="0" dirty="0" smtClean="0"/>
              <a:t> the attenuated energy was computed</a:t>
            </a:r>
            <a:endParaRPr lang="en-US" dirty="0" smtClean="0"/>
          </a:p>
          <a:p>
            <a:r>
              <a:rPr lang="en-US" dirty="0" smtClean="0"/>
              <a:t>Mention that the fitting was done</a:t>
            </a:r>
            <a:r>
              <a:rPr lang="en-US" baseline="0" dirty="0" smtClean="0"/>
              <a:t> using the attenuated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 in peak-</a:t>
            </a:r>
            <a:r>
              <a:rPr lang="en-US" baseline="0" dirty="0" smtClean="0"/>
              <a:t> think of what can cause such variation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the reason for the difference in the mean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commercial</a:t>
            </a:r>
            <a:r>
              <a:rPr lang="en-US" baseline="0" dirty="0" smtClean="0"/>
              <a:t> grade detector was used. Best performance in RT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54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4951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5" y="1828800"/>
            <a:ext cx="3487059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9" y="1828800"/>
            <a:ext cx="348477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3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3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9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 baseline="0"/>
            </a:lvl6pPr>
            <a:lvl7pPr>
              <a:defRPr sz="1050" baseline="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9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5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5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8856" y="457200"/>
            <a:ext cx="4973345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682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5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5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172203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172203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172203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67923" algn="l" defTabSz="685983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6171" indent="-128622" algn="l" defTabSz="68598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5284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6308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83853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2208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564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0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495800"/>
            <a:ext cx="6173808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Yash Bhargava</a:t>
            </a:r>
          </a:p>
          <a:p>
            <a:r>
              <a:rPr lang="en-US" dirty="0" smtClean="0"/>
              <a:t>Tata Institute of Fundamental Research</a:t>
            </a:r>
          </a:p>
          <a:p>
            <a:endParaRPr lang="en-US" dirty="0"/>
          </a:p>
          <a:p>
            <a:r>
              <a:rPr lang="en-US" dirty="0" smtClean="0"/>
              <a:t>On Behalf of CZTI/CPM team 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March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381000"/>
            <a:ext cx="6859786" cy="3505200"/>
          </a:xfrm>
        </p:spPr>
        <p:txBody>
          <a:bodyPr/>
          <a:lstStyle/>
          <a:p>
            <a:r>
              <a:rPr lang="en-IN" sz="4051" dirty="0"/>
              <a:t>Charged Particle Monitor </a:t>
            </a:r>
            <a:r>
              <a:rPr lang="en-IN" sz="4051" dirty="0" err="1"/>
              <a:t>onboard</a:t>
            </a:r>
            <a:r>
              <a:rPr lang="en-IN" sz="4051" dirty="0"/>
              <a:t> the ASTROSAT</a:t>
            </a:r>
            <a:endParaRPr lang="en-US" sz="4051" dirty="0"/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05" y="1828800"/>
            <a:ext cx="3307427" cy="4191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78736" y="2693126"/>
            <a:ext cx="3484771" cy="2107474"/>
          </a:xfrm>
        </p:spPr>
        <p:txBody>
          <a:bodyPr/>
          <a:lstStyle/>
          <a:p>
            <a:r>
              <a:rPr lang="en-US" dirty="0" smtClean="0"/>
              <a:t>Detector tested in Thermo-Vacuum chamber </a:t>
            </a:r>
          </a:p>
          <a:p>
            <a:r>
              <a:rPr lang="en-US" dirty="0" smtClean="0"/>
              <a:t>-10</a:t>
            </a:r>
            <a:r>
              <a:rPr lang="en-US" baseline="30000" dirty="0" smtClean="0"/>
              <a:t>o</a:t>
            </a:r>
            <a:r>
              <a:rPr lang="en-US" dirty="0" smtClean="0"/>
              <a:t>C to 40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</a:p>
          <a:p>
            <a:r>
              <a:rPr lang="en-US" dirty="0" smtClean="0"/>
              <a:t>Stable results in 10-30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with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8759" y="990600"/>
            <a:ext cx="6859786" cy="2819400"/>
          </a:xfrm>
        </p:spPr>
        <p:txBody>
          <a:bodyPr/>
          <a:lstStyle/>
          <a:p>
            <a:r>
              <a:rPr lang="en-US" dirty="0" smtClean="0"/>
              <a:t>Onboard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16286"/>
            <a:ext cx="4687888" cy="3515915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2109" y="1828800"/>
            <a:ext cx="3125091" cy="4191000"/>
          </a:xfrm>
        </p:spPr>
        <p:txBody>
          <a:bodyPr/>
          <a:lstStyle/>
          <a:p>
            <a:r>
              <a:rPr lang="en-US" dirty="0" smtClean="0"/>
              <a:t>Default values</a:t>
            </a:r>
          </a:p>
          <a:p>
            <a:pPr lvl="1"/>
            <a:r>
              <a:rPr lang="en-US" dirty="0" smtClean="0"/>
              <a:t>Gating time 5 s</a:t>
            </a:r>
          </a:p>
          <a:p>
            <a:pPr lvl="1"/>
            <a:r>
              <a:rPr lang="en-US" dirty="0" smtClean="0"/>
              <a:t>Count threshold 3 </a:t>
            </a:r>
            <a:r>
              <a:rPr lang="en-US" dirty="0" smtClean="0"/>
              <a:t>counts/s</a:t>
            </a:r>
            <a:endParaRPr lang="en-US" dirty="0" smtClean="0"/>
          </a:p>
          <a:p>
            <a:pPr lvl="1"/>
            <a:r>
              <a:rPr lang="en-US" dirty="0" smtClean="0"/>
              <a:t>Entry trigger criteria - 3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26" y="1891898"/>
            <a:ext cx="5791200" cy="4064807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of SAA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>
          <a:xfrm>
            <a:off x="1552510" y="1752601"/>
            <a:ext cx="6381971" cy="4204104"/>
          </a:xfrm>
        </p:spPr>
      </p:pic>
    </p:spTree>
    <p:extLst>
      <p:ext uri="{BB962C8B-B14F-4D97-AF65-F5344CB8AC3E}">
        <p14:creationId xmlns:p14="http://schemas.microsoft.com/office/powerpoint/2010/main" val="37607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45" y="1600200"/>
            <a:ext cx="3487738" cy="261580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Mean and Variance of observed counts binned by square degree interval</a:t>
            </a:r>
          </a:p>
          <a:p>
            <a:r>
              <a:rPr lang="en-US" dirty="0" smtClean="0"/>
              <a:t>Clear segregation between SAA and non SAA regions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 Stability of CPM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8" y="3400171"/>
            <a:ext cx="3492839" cy="26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Monthly contour maps of SAA </a:t>
            </a:r>
            <a:endParaRPr lang="en-IN" dirty="0" smtClean="0"/>
          </a:p>
          <a:p>
            <a:r>
              <a:rPr lang="en-IN" dirty="0" smtClean="0"/>
              <a:t>Average </a:t>
            </a:r>
            <a:r>
              <a:rPr lang="en-IN" dirty="0"/>
              <a:t>counts in each square degree of Satellite path </a:t>
            </a:r>
            <a:r>
              <a:rPr lang="en-IN" dirty="0" smtClean="0"/>
              <a:t>for ready reference </a:t>
            </a:r>
          </a:p>
          <a:p>
            <a:r>
              <a:rPr lang="en-IN" dirty="0" smtClean="0"/>
              <a:t>SAA </a:t>
            </a:r>
            <a:r>
              <a:rPr lang="en-IN" dirty="0"/>
              <a:t>window for </a:t>
            </a:r>
            <a:r>
              <a:rPr lang="en-IN" dirty="0" err="1"/>
              <a:t>Astrosat</a:t>
            </a:r>
            <a:r>
              <a:rPr lang="en-IN" dirty="0"/>
              <a:t> (in case CPM trigger fails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Currently set at </a:t>
            </a:r>
            <a:r>
              <a:rPr lang="en-IN" dirty="0" smtClean="0"/>
              <a:t>100</a:t>
            </a:r>
            <a:r>
              <a:rPr lang="en-IN" baseline="30000" dirty="0" smtClean="0"/>
              <a:t>o</a:t>
            </a:r>
            <a:r>
              <a:rPr lang="en-IN" dirty="0" smtClean="0"/>
              <a:t>W to 0</a:t>
            </a:r>
            <a:r>
              <a:rPr lang="en-IN" baseline="30000" dirty="0" smtClean="0"/>
              <a:t>o</a:t>
            </a:r>
            <a:r>
              <a:rPr lang="en-IN" dirty="0" smtClean="0"/>
              <a:t>E for all possible latitudes</a:t>
            </a:r>
          </a:p>
          <a:p>
            <a:pPr lvl="1"/>
            <a:r>
              <a:rPr lang="en-IN" dirty="0" smtClean="0"/>
              <a:t>Trapezoidal</a:t>
            </a:r>
            <a:r>
              <a:rPr lang="en-IN" dirty="0" smtClean="0"/>
              <a:t> window can be set for more data time</a:t>
            </a: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from CPM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16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33119" y="457200"/>
            <a:ext cx="6859786" cy="35052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43" y="1828800"/>
            <a:ext cx="2170752" cy="4191000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142109" y="1828800"/>
            <a:ext cx="3048891" cy="4191000"/>
          </a:xfrm>
        </p:spPr>
        <p:txBody>
          <a:bodyPr/>
          <a:lstStyle/>
          <a:p>
            <a:pPr lvl="0"/>
            <a:r>
              <a:rPr lang="en-US" dirty="0" smtClean="0"/>
              <a:t>South Atlantic Anomaly</a:t>
            </a:r>
          </a:p>
          <a:p>
            <a:pPr lvl="1"/>
            <a:r>
              <a:rPr lang="en-US" dirty="0" smtClean="0"/>
              <a:t>Drifting </a:t>
            </a:r>
          </a:p>
          <a:p>
            <a:pPr lvl="1"/>
            <a:r>
              <a:rPr lang="en-US" dirty="0" smtClean="0"/>
              <a:t>Solar flares</a:t>
            </a:r>
          </a:p>
          <a:p>
            <a:r>
              <a:rPr lang="en-US" dirty="0" smtClean="0"/>
              <a:t>Effect of Charged particles on the detector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CPM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9651"/>
          <a:stretch/>
        </p:blipFill>
        <p:spPr>
          <a:xfrm>
            <a:off x="4038600" y="1828800"/>
            <a:ext cx="4724400" cy="42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2616399"/>
            <a:ext cx="3487737" cy="261580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29167" y="2590800"/>
            <a:ext cx="3715716" cy="3144069"/>
          </a:xfrm>
        </p:spPr>
        <p:txBody>
          <a:bodyPr/>
          <a:lstStyle/>
          <a:p>
            <a:r>
              <a:rPr lang="en-US" dirty="0" smtClean="0"/>
              <a:t>Scintillating crystal detector – </a:t>
            </a:r>
            <a:r>
              <a:rPr lang="en-US" dirty="0" err="1" smtClean="0"/>
              <a:t>CsI</a:t>
            </a:r>
            <a:r>
              <a:rPr lang="en-US" dirty="0" smtClean="0"/>
              <a:t>(Tl) </a:t>
            </a:r>
          </a:p>
          <a:p>
            <a:r>
              <a:rPr lang="en-US" dirty="0" smtClean="0"/>
              <a:t>Light detector – Photodiode with CSPA </a:t>
            </a:r>
          </a:p>
          <a:p>
            <a:pPr lvl="1"/>
            <a:r>
              <a:rPr lang="en-US" dirty="0" smtClean="0"/>
              <a:t>Cost Effective</a:t>
            </a:r>
          </a:p>
          <a:p>
            <a:pPr lvl="1"/>
            <a:r>
              <a:rPr lang="en-US" dirty="0" smtClean="0"/>
              <a:t>No gain change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logic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725932" cy="34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38759" y="990600"/>
            <a:ext cx="6859786" cy="2819400"/>
          </a:xfrm>
        </p:spPr>
        <p:txBody>
          <a:bodyPr/>
          <a:lstStyle/>
          <a:p>
            <a:r>
              <a:rPr lang="en-US" dirty="0" smtClean="0"/>
              <a:t>Ground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8228" y="2634635"/>
            <a:ext cx="3582292" cy="2470765"/>
          </a:xfrm>
        </p:spPr>
        <p:txBody>
          <a:bodyPr/>
          <a:lstStyle/>
          <a:p>
            <a:r>
              <a:rPr lang="en-US" dirty="0" smtClean="0"/>
              <a:t>Absence of direct energy information</a:t>
            </a:r>
          </a:p>
          <a:p>
            <a:r>
              <a:rPr lang="en-US" dirty="0" smtClean="0"/>
              <a:t>Multi-Channel </a:t>
            </a:r>
            <a:r>
              <a:rPr lang="en-US" dirty="0" err="1" smtClean="0"/>
              <a:t>Analyser</a:t>
            </a:r>
            <a:r>
              <a:rPr lang="en-US" dirty="0" smtClean="0"/>
              <a:t> – used in engineering model</a:t>
            </a:r>
          </a:p>
          <a:p>
            <a:r>
              <a:rPr lang="en-US" dirty="0" smtClean="0"/>
              <a:t>Integral spectrum using LLD</a:t>
            </a:r>
          </a:p>
          <a:p>
            <a:r>
              <a:rPr lang="en-US" dirty="0" smtClean="0"/>
              <a:t>Gaussian fitting to determine the peak position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Fitting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1911"/>
            <a:ext cx="3438525" cy="2435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16" y="3577097"/>
            <a:ext cx="3020293" cy="23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3484771" cy="2209800"/>
          </a:xfrm>
        </p:spPr>
        <p:txBody>
          <a:bodyPr/>
          <a:lstStyle/>
          <a:p>
            <a:r>
              <a:rPr lang="en-US" dirty="0" smtClean="0"/>
              <a:t>Radioactive sources – Ba</a:t>
            </a:r>
            <a:r>
              <a:rPr lang="en-US" baseline="30000" dirty="0" smtClean="0"/>
              <a:t>133</a:t>
            </a:r>
            <a:r>
              <a:rPr lang="en-US" dirty="0" smtClean="0"/>
              <a:t>, Cs</a:t>
            </a:r>
            <a:r>
              <a:rPr lang="en-US" baseline="30000" dirty="0" smtClean="0"/>
              <a:t>137</a:t>
            </a:r>
            <a:r>
              <a:rPr lang="en-US" dirty="0" smtClean="0"/>
              <a:t> and Eu</a:t>
            </a:r>
            <a:r>
              <a:rPr lang="en-US" baseline="30000" dirty="0" smtClean="0"/>
              <a:t>152</a:t>
            </a:r>
          </a:p>
          <a:p>
            <a:r>
              <a:rPr lang="en-US" dirty="0" smtClean="0"/>
              <a:t>Detector response 1.20 mV/keV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with different sources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23749"/>
              </p:ext>
            </p:extLst>
          </p:nvPr>
        </p:nvGraphicFramePr>
        <p:xfrm>
          <a:off x="889801" y="3829337"/>
          <a:ext cx="4260555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185"/>
                <a:gridCol w="1420185"/>
                <a:gridCol w="1420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(in 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Channel number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</a:t>
                      </a:r>
                      <a:r>
                        <a:rPr lang="en-US" baseline="30000" dirty="0" smtClean="0"/>
                        <a:t>133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r>
                        <a:rPr lang="en-US" baseline="30000" dirty="0" smtClean="0"/>
                        <a:t>137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85.2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Eu</a:t>
                      </a:r>
                      <a:r>
                        <a:rPr lang="en-US" baseline="30000" dirty="0" smtClean="0"/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Eu</a:t>
                      </a:r>
                      <a:r>
                        <a:rPr lang="en-US" baseline="30000" dirty="0" smtClean="0"/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173.6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370871"/>
              </p:ext>
            </p:extLst>
          </p:nvPr>
        </p:nvGraphicFramePr>
        <p:xfrm>
          <a:off x="4898049" y="1678577"/>
          <a:ext cx="34870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0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2109" y="1828800"/>
            <a:ext cx="3484771" cy="1905000"/>
          </a:xfrm>
        </p:spPr>
        <p:txBody>
          <a:bodyPr/>
          <a:lstStyle/>
          <a:p>
            <a:r>
              <a:rPr lang="en-US" dirty="0" smtClean="0"/>
              <a:t>Tested in BARC-TIFR </a:t>
            </a:r>
            <a:r>
              <a:rPr lang="en-US" dirty="0" err="1" smtClean="0"/>
              <a:t>Pelletron</a:t>
            </a:r>
            <a:r>
              <a:rPr lang="en-US" dirty="0" smtClean="0"/>
              <a:t> facility</a:t>
            </a:r>
          </a:p>
          <a:p>
            <a:r>
              <a:rPr lang="en-US" dirty="0" smtClean="0"/>
              <a:t>Protons of energy 15 MeV, 17 MeV and 18 MeV used</a:t>
            </a:r>
          </a:p>
          <a:p>
            <a:r>
              <a:rPr lang="en-US" dirty="0" smtClean="0"/>
              <a:t>Attenuation observed due to air column, Teflon, Aluminum Mylar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with particles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24811"/>
              </p:ext>
            </p:extLst>
          </p:nvPr>
        </p:nvGraphicFramePr>
        <p:xfrm>
          <a:off x="1695496" y="441856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685983" rtl="0" eaLnBrk="1" fontAlgn="b" latinLnBrk="0" hangingPunct="1"/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 (MeV)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983" rtl="0" eaLnBrk="1" fontAlgn="b" latinLnBrk="0" hangingPunct="1"/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Peak channel number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983" rtl="0" eaLnBrk="1" fontAlgn="b" latinLnBrk="0" hangingPunct="1"/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Error in energy(MeV)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45016"/>
              </p:ext>
            </p:extLst>
          </p:nvPr>
        </p:nvGraphicFramePr>
        <p:xfrm>
          <a:off x="4626879" y="1181101"/>
          <a:ext cx="37180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85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March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Yash Bhargava - Charged Particle Monitor onboard the ASTROSAT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64885" y="1676400"/>
            <a:ext cx="6436854" cy="1624017"/>
          </a:xfrm>
        </p:spPr>
        <p:txBody>
          <a:bodyPr/>
          <a:lstStyle/>
          <a:p>
            <a:r>
              <a:rPr lang="en-US" dirty="0" smtClean="0"/>
              <a:t>Detector exposed to the source for varying time durations</a:t>
            </a:r>
          </a:p>
          <a:p>
            <a:r>
              <a:rPr lang="en-US" dirty="0" smtClean="0"/>
              <a:t>Stability in Peak position and PWHM is observed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tests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36034"/>
              </p:ext>
            </p:extLst>
          </p:nvPr>
        </p:nvGraphicFramePr>
        <p:xfrm>
          <a:off x="1482949" y="2819400"/>
          <a:ext cx="5800726" cy="287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9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779</Words>
  <Application>Microsoft Office PowerPoint</Application>
  <PresentationFormat>On-screen Show (4:3)</PresentationFormat>
  <Paragraphs>184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굴림</vt:lpstr>
      <vt:lpstr>Vertical and Horizontal design template</vt:lpstr>
      <vt:lpstr>Charged Particle Monitor onboard the ASTROSAT</vt:lpstr>
      <vt:lpstr>Motivation for CPM</vt:lpstr>
      <vt:lpstr>CPM design</vt:lpstr>
      <vt:lpstr>CPM logic</vt:lpstr>
      <vt:lpstr>Ground Calibration</vt:lpstr>
      <vt:lpstr>Spectral Fitting</vt:lpstr>
      <vt:lpstr>Testing with different sources</vt:lpstr>
      <vt:lpstr>Testing with particles</vt:lpstr>
      <vt:lpstr>Stability tests</vt:lpstr>
      <vt:lpstr>Stability with environment</vt:lpstr>
      <vt:lpstr>Onboard testing</vt:lpstr>
      <vt:lpstr>Switching ON</vt:lpstr>
      <vt:lpstr>Contour of SAA</vt:lpstr>
      <vt:lpstr>Onboard Stability of CPM</vt:lpstr>
      <vt:lpstr>Products from CPM</vt:lpstr>
      <vt:lpstr>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2016-02-24T08:26:02Z</dcterms:created>
  <dcterms:modified xsi:type="dcterms:W3CDTF">2016-02-29T06:53:33Z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