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68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70" r:id="rId12"/>
    <p:sldId id="269" r:id="rId13"/>
    <p:sldId id="271" r:id="rId14"/>
    <p:sldId id="272" r:id="rId15"/>
    <p:sldId id="273" r:id="rId16"/>
    <p:sldId id="277" r:id="rId17"/>
    <p:sldId id="278" r:id="rId18"/>
    <p:sldId id="274" r:id="rId19"/>
    <p:sldId id="275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55" autoAdjust="0"/>
  </p:normalViewPr>
  <p:slideViewPr>
    <p:cSldViewPr snapToGrid="0" snapToObjects="1">
      <p:cViewPr varScale="1">
        <p:scale>
          <a:sx n="74" d="100"/>
          <a:sy n="74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14D0-8908-F846-89BA-848FD69884D1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D2A9A-3AF5-C049-89D8-6F70CA42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48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66628-649A-994C-A49F-25971BCC86F6}" type="datetimeFigureOut">
              <a:rPr lang="en-US" smtClean="0"/>
              <a:t>3/1/16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D9A0-2005-094E-8E1F-772FFE447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1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AAF-1501-A443-97E8-AB8729D91C5D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E512-34D1-C146-A270-618E018D823E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F387-31DC-DA4B-B981-009E109660F2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5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E69-16B2-5D41-A954-5711DF3479C4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1664-8D1A-F743-9029-50450EF2DB7E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C2A1-5F22-9C4C-9E0A-901660D99CE7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2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64C-DB25-EE42-9541-5DFEED3F9B32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351D-B37A-D743-9A5B-24855DAADF41}" type="datetime1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6955-159C-2C47-B17C-D4D8E3C9B8F0}" type="datetime1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E74F-BDCB-9D48-94C9-673CFA305F6C}" type="datetime1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81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3152-7487-1642-83BB-04E5BDAD82E1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6288-B961-E241-905A-129D3CDFC577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1EBA-B5B2-184A-936F-CC7241C5816D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4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9175-AD0F-F644-A42F-B6B9161BB302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0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C173-2C7B-CF4E-ABB6-297DDD29407D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9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BC3D-BAF7-B54B-A61A-97C3DB5123AB}" type="datetime1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4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6B3F-2671-D948-9C6F-11EC082408D9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3A0F-1871-F642-BC01-F7D2B0868AAE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7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A36-BD0A-7044-A461-0302F7A7DF85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4298-C283-1A43-B33A-5153509BD26A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71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5B3D-0CC1-FD4F-AF16-507BDD0672F3}" type="datetime1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17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EC81-1106-8649-80F1-CA2B5FA41637}" type="datetime1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848-E28A-5A4A-ABED-67EB09989A08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4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827-6368-1140-BC71-F3C9B3A725A2}" type="datetime1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CAB-965C-6046-A941-96DFEFC08D21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91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1F3A-F552-B749-BF61-3644EC554D4F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6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26BD-9F35-974B-824A-964DDF9769CB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7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B31-215E-8644-957D-1369654FF631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3243-460D-7D4B-8C10-BC56DE1A02CA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59F8-3549-F44A-8D1A-493ADF4727C2}" type="datetime1">
              <a:rPr lang="en-US" smtClean="0"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A06A-AF2A-F447-AE0E-2B2FFA5D1E80}" type="datetime1">
              <a:rPr lang="en-US" smtClean="0"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38E9-1AAD-894E-A55E-6331F4CD2758}" type="datetime1">
              <a:rPr lang="en-US" smtClean="0"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2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170B-2BAF-C245-A5B8-660102C98160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586E-3422-BE40-8A42-5E1F371AB973}" type="datetime1">
              <a:rPr lang="en-US" smtClean="0"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3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1DAD-BC5C-334D-A4AE-4FDD5A3190C4}" type="datetime1">
              <a:rPr lang="en-US" smtClean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678F-7FE8-DE49-9602-BBF97BCC9A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4B77-61E5-9E41-A8E5-875C55AA9A88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1A02-BC19-3042-B34A-C2D6CC44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69B7-25DB-A44E-9BE2-EC687DBC3CD3}" type="datetime1">
              <a:rPr lang="en-US" smtClean="0"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50BF-2D81-554E-8206-46345F6B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GUI for High Resolution X-ray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9135"/>
            <a:ext cx="8229600" cy="2627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T. Kallman, L. </a:t>
            </a:r>
            <a:r>
              <a:rPr lang="en-US" sz="2400" dirty="0" err="1" smtClean="0"/>
              <a:t>Angelini</a:t>
            </a:r>
            <a:r>
              <a:rPr lang="en-US" sz="2400" dirty="0"/>
              <a:t>, M. </a:t>
            </a:r>
            <a:r>
              <a:rPr lang="en-US" sz="2400" dirty="0" err="1" smtClean="0"/>
              <a:t>Witthoeft</a:t>
            </a:r>
            <a:r>
              <a:rPr lang="en-US" sz="2400" dirty="0" smtClean="0"/>
              <a:t>,  F. </a:t>
            </a:r>
            <a:r>
              <a:rPr lang="en-US" sz="2400" dirty="0" err="1" smtClean="0"/>
              <a:t>Paerels</a:t>
            </a:r>
            <a:r>
              <a:rPr lang="en-US" sz="2400" dirty="0" smtClean="0"/>
              <a:t>, J. </a:t>
            </a:r>
            <a:r>
              <a:rPr lang="en-US" sz="2400" dirty="0" err="1" smtClean="0"/>
              <a:t>Kaastra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BCDA-61BB-F845-AC03-A0A0AD23ACC1}" type="datetime1">
              <a:rPr lang="en-US" smtClean="0"/>
              <a:t>3/1/16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6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Evaluating the physical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218"/>
            <a:ext cx="8229600" cy="560678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physical model is very simple:  uniform gas with given elemental abundances, </a:t>
            </a:r>
            <a:r>
              <a:rPr lang="en-US" dirty="0" smtClean="0">
                <a:latin typeface="Symbol"/>
              </a:rPr>
              <a:t>x</a:t>
            </a:r>
            <a:r>
              <a:rPr lang="en-US" dirty="0" smtClean="0"/>
              <a:t> or T or age, emission measure</a:t>
            </a:r>
          </a:p>
          <a:p>
            <a:r>
              <a:rPr lang="en-US" dirty="0" smtClean="0"/>
              <a:t>If so, line strength depends linearly on abundance, emission measure</a:t>
            </a:r>
          </a:p>
          <a:p>
            <a:r>
              <a:rPr lang="en-US" dirty="0" smtClean="0"/>
              <a:t>Evaluate models using a score: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sum is over lines </a:t>
            </a:r>
          </a:p>
          <a:p>
            <a:pPr lvl="1"/>
            <a:r>
              <a:rPr lang="en-US" dirty="0" smtClean="0"/>
              <a:t>n is number of lines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 is the area of of observed line from Gaussian fit</a:t>
            </a:r>
          </a:p>
          <a:p>
            <a:pPr lvl="1"/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is the line strength from model table</a:t>
            </a:r>
          </a:p>
          <a:p>
            <a:pPr lvl="1"/>
            <a:r>
              <a:rPr lang="en-US" dirty="0" smtClean="0"/>
              <a:t>0 index is strongest line of each element</a:t>
            </a:r>
          </a:p>
          <a:p>
            <a:r>
              <a:rPr lang="en-US" dirty="0" smtClean="0"/>
              <a:t>All the features for a given element are combined into one score </a:t>
            </a:r>
            <a:r>
              <a:rPr lang="en-US" dirty="0" smtClean="0">
                <a:sym typeface="Wingdings"/>
              </a:rPr>
              <a:t> makes procedure valid independent of element abundances</a:t>
            </a:r>
            <a:endParaRPr lang="en-US" dirty="0" smtClean="0"/>
          </a:p>
          <a:p>
            <a:r>
              <a:rPr lang="en-US" dirty="0" smtClean="0"/>
              <a:t>Look for best score</a:t>
            </a:r>
          </a:p>
          <a:p>
            <a:pPr lvl="1"/>
            <a:r>
              <a:rPr lang="en-US" dirty="0" smtClean="0"/>
              <a:t>Allows testing of various scenarios</a:t>
            </a:r>
          </a:p>
          <a:p>
            <a:pPr lvl="1"/>
            <a:r>
              <a:rPr lang="en-US" dirty="0" smtClean="0"/>
              <a:t>Determination of best fit single parameter (</a:t>
            </a:r>
            <a:r>
              <a:rPr lang="en-US" dirty="0" smtClean="0">
                <a:latin typeface="Symbol"/>
              </a:rPr>
              <a:t>x</a:t>
            </a:r>
            <a:r>
              <a:rPr lang="en-US" dirty="0" smtClean="0"/>
              <a:t> or T or age)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87" y="2232751"/>
            <a:ext cx="3506899" cy="99789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59A-78BD-FC44-AB95-BB4CFC227B59}" type="datetime1">
              <a:rPr lang="en-US" smtClean="0"/>
              <a:t>3/1/16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5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1_emp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31"/>
            <a:ext cx="9144000" cy="4640649"/>
          </a:xfrm>
          <a:prstGeom prst="rect">
            <a:avLst/>
          </a:prstGeom>
        </p:spPr>
      </p:pic>
      <p:pic>
        <p:nvPicPr>
          <p:cNvPr id="6" name="Picture 5" descr="dlg_LoadSpectr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06" y="4382030"/>
            <a:ext cx="6654800" cy="1943100"/>
          </a:xfrm>
          <a:prstGeom prst="rect">
            <a:avLst/>
          </a:prstGeom>
        </p:spPr>
      </p:pic>
      <p:pic>
        <p:nvPicPr>
          <p:cNvPr id="7" name="Picture 6" descr="dlg_CalculateBackgrou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9" y="3186383"/>
            <a:ext cx="2882900" cy="200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051" y="194491"/>
            <a:ext cx="531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step</a:t>
            </a:r>
            <a:r>
              <a:rPr lang="is-IS" dirty="0" smtClean="0"/>
              <a:t>… load data and calculate continuum position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29A5-C606-F642-A103-5886026C7F45}" type="datetime1">
              <a:rPr lang="en-US" smtClean="0"/>
              <a:t>3/1/16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1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21"/>
            <a:ext cx="9144000" cy="4640649"/>
          </a:xfrm>
          <a:prstGeom prst="rect">
            <a:avLst/>
          </a:prstGeom>
        </p:spPr>
      </p:pic>
      <p:pic>
        <p:nvPicPr>
          <p:cNvPr id="6" name="Picture 5" descr="dlg_AddAtomicLineS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21" y="3994132"/>
            <a:ext cx="5626100" cy="275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876" y="1895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 load line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A70A-9315-1A4D-9174-F6F504ED9E38}" type="datetime1">
              <a:rPr lang="en-US" smtClean="0"/>
              <a:t>3/1/16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2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130"/>
            <a:ext cx="9144000" cy="4640649"/>
          </a:xfrm>
          <a:prstGeom prst="rect">
            <a:avLst/>
          </a:prstGeom>
        </p:spPr>
      </p:pic>
      <p:pic>
        <p:nvPicPr>
          <p:cNvPr id="5" name="Picture 4" descr="dlg_AddModelS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66" y="3576020"/>
            <a:ext cx="5626100" cy="2755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0300" y="379157"/>
            <a:ext cx="307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 </a:t>
            </a:r>
            <a:r>
              <a:rPr lang="is-IS" dirty="0"/>
              <a:t>load line </a:t>
            </a:r>
            <a:r>
              <a:rPr lang="is-IS" dirty="0" smtClean="0"/>
              <a:t>list with emissivities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F733-A51E-B444-802A-A6F583C8A922}" type="datetime1">
              <a:rPr lang="en-US" smtClean="0"/>
              <a:t>3/1/16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4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3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582"/>
            <a:ext cx="9144000" cy="4640649"/>
          </a:xfrm>
          <a:prstGeom prst="rect">
            <a:avLst/>
          </a:prstGeom>
        </p:spPr>
      </p:pic>
      <p:pic>
        <p:nvPicPr>
          <p:cNvPr id="3" name="Picture 2" descr="dlg_AddDetectedLineS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62" y="3779130"/>
            <a:ext cx="56261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5956" y="511862"/>
            <a:ext cx="254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Criteria for line detection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9EE9-692E-9541-A336-B1B9E695A0E5}" type="datetime1">
              <a:rPr lang="en-US" smtClean="0"/>
              <a:t>3/1/16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3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582"/>
            <a:ext cx="9144000" cy="4640649"/>
          </a:xfrm>
          <a:prstGeom prst="rect">
            <a:avLst/>
          </a:prstGeom>
        </p:spPr>
      </p:pic>
      <p:pic>
        <p:nvPicPr>
          <p:cNvPr id="5" name="Picture 4" descr="ex3_DetectedWin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59" y="3639244"/>
            <a:ext cx="4442860" cy="2901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1949" y="360199"/>
            <a:ext cx="28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 line detection criteria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594F-AF0C-0348-B285-2CCAA9D58E8D}" type="datetime1">
              <a:rPr lang="en-US" smtClean="0"/>
              <a:t>3/1/16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4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84"/>
            <a:ext cx="9144000" cy="4640649"/>
          </a:xfrm>
          <a:prstGeom prst="rect">
            <a:avLst/>
          </a:prstGeom>
        </p:spPr>
      </p:pic>
      <p:pic>
        <p:nvPicPr>
          <p:cNvPr id="3" name="Picture 2" descr="dlg_AddDetectedIDS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67" y="3354608"/>
            <a:ext cx="3670300" cy="299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1613" y="227494"/>
            <a:ext cx="573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which identified lines are used in plasma diagnostic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DA55-D297-F044-9D90-C97DB469AD85}" type="datetime1">
              <a:rPr lang="en-US" smtClean="0"/>
              <a:t>3/1/16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5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004"/>
            <a:ext cx="9144000" cy="4640649"/>
          </a:xfrm>
          <a:prstGeom prst="rect">
            <a:avLst/>
          </a:prstGeom>
        </p:spPr>
      </p:pic>
      <p:pic>
        <p:nvPicPr>
          <p:cNvPr id="5" name="Picture 4" descr="dlg_AddDiagnost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69" y="4444135"/>
            <a:ext cx="3568700" cy="191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183" y="473946"/>
            <a:ext cx="359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Evaluate plasma diagnostic via score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CF10-AF8B-DD4F-AE49-37DF2E4E5A4D}" type="datetime1">
              <a:rPr lang="en-US" smtClean="0"/>
              <a:t>3/1/16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9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Possible future tool:  Decision tree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-112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Final remarks</a:t>
            </a:r>
          </a:p>
          <a:p>
            <a:pPr>
              <a:buFont typeface="Arial" pitchFamily="-112" charset="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90D6E2-E587-3643-B0E5-0C278D6677AE}" type="datetime1">
              <a:rPr lang="en-US" smtClean="0"/>
              <a:t>3/1/16</a:t>
            </a:fld>
            <a:endParaRPr lang="en-US" dirty="0"/>
          </a:p>
        </p:txBody>
      </p:sp>
      <p:pic>
        <p:nvPicPr>
          <p:cNvPr id="8" name="Picture 7" descr="decisiontre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8686800" cy="5791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Next steps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98236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Optimize algorithms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Manually adding features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Experiment </a:t>
            </a:r>
            <a:r>
              <a:rPr lang="en-US" dirty="0" smtClean="0">
                <a:solidFill>
                  <a:schemeClr val="tx2"/>
                </a:solidFill>
              </a:rPr>
              <a:t>with atomic data tailored to specific </a:t>
            </a:r>
            <a:r>
              <a:rPr lang="en-US" dirty="0" smtClean="0">
                <a:solidFill>
                  <a:schemeClr val="tx2"/>
                </a:solidFill>
              </a:rPr>
              <a:t>scenarios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Experiment </a:t>
            </a:r>
            <a:r>
              <a:rPr lang="en-US" dirty="0" smtClean="0">
                <a:solidFill>
                  <a:schemeClr val="tx2"/>
                </a:solidFill>
              </a:rPr>
              <a:t>with other algorithms for identifying features.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Be more selective according to conditions and atomic data </a:t>
            </a:r>
            <a:r>
              <a:rPr lang="en-US" sz="2400" dirty="0" err="1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sym typeface="Wingdings"/>
              </a:rPr>
              <a:t>jelle’s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 tree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Compare models for similar scenarios across 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developers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Tool will be circulated simultaneously with </a:t>
            </a:r>
            <a:r>
              <a:rPr lang="en-US" sz="2400" dirty="0" err="1" smtClean="0">
                <a:solidFill>
                  <a:schemeClr val="tx2"/>
                </a:solidFill>
                <a:sym typeface="Wingdings"/>
              </a:rPr>
              <a:t>Hitomi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 software, but not part of </a:t>
            </a:r>
            <a:r>
              <a:rPr lang="en-US" sz="2400" dirty="0" err="1" smtClean="0">
                <a:solidFill>
                  <a:schemeClr val="tx2"/>
                </a:solidFill>
                <a:sym typeface="Wingdings"/>
              </a:rPr>
              <a:t>headas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Arial" pitchFamily="-112" charset="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7EDA-98E9-6C4C-84DB-314EEBF557F0}" type="datetime1">
              <a:rPr lang="en-US" smtClean="0"/>
              <a:t>3/1/16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Background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0569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Spectra contain large amounts of information,  but deriving this information can be challenging both conceptually and procedurally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 the optical band science results are derived from ‘discrete diagnostics’, i.e. line ratios or equivalent, based on quantities which can be measured directly from an observed spectrum.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 the X-ray band finite spectral resolution and counting statistics mean this is often not possible.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General results depend on ‘modeling’, i.e. producing synthetic data from models and then iteratively correcting.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This procedure requires knowledge of fitting tools and may obscure the model physics.  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It is familiar and straightforward for experts, but  raises the barrier for entry to the field </a:t>
            </a:r>
            <a:r>
              <a:rPr lang="en-US" sz="2000" smtClean="0">
                <a:solidFill>
                  <a:schemeClr val="tx2"/>
                </a:solidFill>
              </a:rPr>
              <a:t>by outsiders.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For </a:t>
            </a:r>
            <a:r>
              <a:rPr lang="en-US" sz="2000" dirty="0" err="1" smtClean="0">
                <a:solidFill>
                  <a:schemeClr val="tx2"/>
                </a:solidFill>
              </a:rPr>
              <a:t>Hitomi</a:t>
            </a:r>
            <a:r>
              <a:rPr lang="en-US" sz="2000" dirty="0" smtClean="0">
                <a:solidFill>
                  <a:schemeClr val="tx2"/>
                </a:solidFill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</a:rPr>
              <a:t>Astro</a:t>
            </a:r>
            <a:r>
              <a:rPr lang="en-US" sz="2000" dirty="0" smtClean="0">
                <a:solidFill>
                  <a:schemeClr val="tx2"/>
                </a:solidFill>
              </a:rPr>
              <a:t>-H) we have tried to build a tool which alleviates some of these problem. </a:t>
            </a:r>
          </a:p>
          <a:p>
            <a:pPr>
              <a:buFont typeface="Arial" pitchFamily="-112" charset="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-112" charset="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81CB-A23B-2840-9177-28A1BD4EE075}" type="datetime1">
              <a:rPr lang="en-US" smtClean="0"/>
              <a:t>3/1/16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4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Overview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620817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Procedure is outlined: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-112" charset="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 1" descr="generalapproches.tif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248" y="1611417"/>
            <a:ext cx="6709352" cy="40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EFD5-F418-6D47-8AE5-D5E4960F1000}" type="datetime1">
              <a:rPr lang="en-US" smtClean="0"/>
              <a:t>3/1/16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General list of features to include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181600"/>
          </a:xfrm>
        </p:spPr>
        <p:txBody>
          <a:bodyPr/>
          <a:lstStyle/>
          <a:p>
            <a:pPr marL="215900" indent="-215900">
              <a:buSzPct val="4500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sz="1800" dirty="0" smtClean="0">
              <a:solidFill>
                <a:srgbClr val="FF0000"/>
              </a:solidFill>
              <a:ea typeface="WenQuanYi Micro Hei" charset="0"/>
              <a:cs typeface="WenQuanYi Micro Hei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Spectra treated as optical data (without RMF)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Graphical interface to  display spectrum with several capabilities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Show detector feature &amp; abs edges &amp; considering how to treat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Redshift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Binning capability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X-axis ADC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keV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Yaxis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Count/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&amp; flux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Re-iterative Detection capability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Line detected compared :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With list of bright lines  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Line diagnostics to id for example line series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Guess out the plasma type 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Photoionized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,  Coronal,  NEI  etc ..)  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Outputs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xspec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style model with guess lines </a:t>
            </a:r>
          </a:p>
          <a:p>
            <a:pPr>
              <a:buFont typeface="Arial" pitchFamily="-112" charset="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49E-EA50-AC43-B8CB-E7B09FEA93F4}" type="datetime1">
              <a:rPr lang="en-US" smtClean="0"/>
              <a:t>3/1/16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Current development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486400"/>
          </a:xfrm>
        </p:spPr>
        <p:txBody>
          <a:bodyPr>
            <a:normAutofit lnSpcReduction="10000"/>
          </a:bodyPr>
          <a:lstStyle/>
          <a:p>
            <a: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16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Build in Python uses standard libraries </a:t>
            </a:r>
            <a:r>
              <a:rPr lang="en-US" sz="1600" dirty="0" err="1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numpy</a:t>
            </a:r>
            <a:r>
              <a:rPr lang="en-US" sz="16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 , </a:t>
            </a:r>
            <a:r>
              <a:rPr lang="en-US" sz="1600" dirty="0" err="1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matplotlib</a:t>
            </a:r>
            <a:r>
              <a:rPr lang="en-US" sz="16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 &amp; </a:t>
            </a:r>
            <a:r>
              <a:rPr lang="en-US" sz="1600" dirty="0" err="1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astropy</a:t>
            </a:r>
            <a:endParaRPr lang="en-US" sz="1600" dirty="0" smtClean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  <a:p>
            <a:pPr marL="215900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8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View capability 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Read type I &amp; II spectra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Read ARF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Compute photon flux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Easy navigation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err="1" smtClean="0">
                <a:ea typeface="WenQuanYi Micro Hei" charset="0"/>
                <a:cs typeface="WenQuanYi Micro Hei" charset="0"/>
              </a:rPr>
              <a:t>Rebinning</a:t>
            </a:r>
            <a:endParaRPr lang="en-US" sz="1400" dirty="0" smtClean="0">
              <a:ea typeface="WenQuanYi Micro Hei" charset="0"/>
              <a:cs typeface="WenQuanYi Micro Hei" charset="0"/>
            </a:endParaRP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ea typeface="WenQuanYi Micro Hei" charset="0"/>
                <a:cs typeface="WenQuanYi Micro Hei" charset="0"/>
              </a:rPr>
              <a:t>Save plot to file</a:t>
            </a:r>
          </a:p>
          <a:p>
            <a:pPr marL="2159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Automatic feature detection</a:t>
            </a:r>
          </a:p>
          <a:p>
            <a:pPr marL="615950" lvl="2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Choose criterion</a:t>
            </a:r>
          </a:p>
          <a:p>
            <a:pPr marL="615950" lvl="2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Display individual features</a:t>
            </a:r>
          </a:p>
          <a:p>
            <a:pPr marL="615950" lvl="2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correct</a:t>
            </a:r>
          </a:p>
          <a:p>
            <a:pPr marL="215900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8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identify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Load atomic line/edge list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ID by energy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Filter atomic set by ion or other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Alternate  feature shape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Apply </a:t>
            </a:r>
            <a:r>
              <a:rPr lang="en-US" sz="1400" dirty="0" err="1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redshift</a:t>
            </a: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/velocity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Capability to load other list (instrument features)</a:t>
            </a:r>
            <a:endParaRPr lang="en-US" sz="1400" dirty="0" smtClean="0">
              <a:solidFill>
                <a:schemeClr val="tx2"/>
              </a:solidFill>
              <a:ea typeface="WenQuanYi Micro Hei" charset="0"/>
              <a:cs typeface="WenQuanYi Micro Hei" charset="0"/>
            </a:endParaRP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ID detected features</a:t>
            </a:r>
          </a:p>
          <a:p>
            <a:pPr marL="61595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Export line lists to file</a:t>
            </a:r>
          </a:p>
          <a:p>
            <a:pPr marL="215900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sz="1800" dirty="0" smtClean="0">
              <a:solidFill>
                <a:srgbClr val="FF0000"/>
              </a:solidFill>
              <a:ea typeface="WenQuanYi Micro Hei" charset="0"/>
              <a:cs typeface="WenQuanYi Micro Hei" charset="0"/>
            </a:endParaRPr>
          </a:p>
          <a:p>
            <a:pPr>
              <a:buFont typeface="Arial" pitchFamily="-112" charset="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95800" y="114300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5900" marR="0" lvl="0" indent="-215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WenQuanYi Micro Hei" charset="0"/>
                <a:cs typeface="WenQuanYi Micro Hei" charset="0"/>
              </a:rPr>
              <a:t>Diagnostics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WenQuanYi Micro Hei" charset="0"/>
                <a:cs typeface="WenQuanYi Micro Hei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WenQuanYi Micro Hei" charset="0"/>
                <a:cs typeface="WenQuanYi Micro Hei" charset="0"/>
              </a:rPr>
              <a:t> 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Detect </a:t>
            </a:r>
            <a:r>
              <a:rPr lang="en-US" sz="1400" dirty="0" err="1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redshift</a:t>
            </a: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/velocity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Apply diagnostics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Look for line series (K</a:t>
            </a:r>
            <a:r>
              <a:rPr lang="en-US" sz="1400" dirty="0" smtClean="0">
                <a:solidFill>
                  <a:srgbClr val="FF0000"/>
                </a:solidFill>
                <a:latin typeface="Symbol" pitchFamily="-108" charset="2"/>
                <a:ea typeface="WenQuanYi Micro Hei" charset="0"/>
                <a:cs typeface="WenQuanYi Micro Hei" charset="0"/>
              </a:rPr>
              <a:t>a</a:t>
            </a: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/K</a:t>
            </a:r>
            <a:r>
              <a:rPr lang="en-US" sz="1400" dirty="0" smtClean="0">
                <a:solidFill>
                  <a:srgbClr val="FF0000"/>
                </a:solidFill>
                <a:latin typeface="Symbol" pitchFamily="-108" charset="2"/>
                <a:ea typeface="WenQuanYi Micro Hei" charset="0"/>
                <a:cs typeface="WenQuanYi Micro Hei" charset="0"/>
              </a:rPr>
              <a:t>b</a:t>
            </a: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)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Prepare </a:t>
            </a:r>
            <a:r>
              <a:rPr lang="en-US" sz="1400" dirty="0" err="1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xspec</a:t>
            </a:r>
            <a:r>
              <a:rPr lang="en-US" sz="1400" dirty="0" smtClean="0">
                <a:solidFill>
                  <a:srgbClr val="FF0000"/>
                </a:solidFill>
                <a:ea typeface="WenQuanYi Micro Hei" charset="0"/>
                <a:cs typeface="WenQuanYi Micro Hei" charset="0"/>
              </a:rPr>
              <a:t>/etc input</a:t>
            </a:r>
          </a:p>
          <a:p>
            <a:pPr marL="215900" indent="-215900">
              <a:buFont typeface="Arial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sz="1400" dirty="0" smtClean="0">
              <a:solidFill>
                <a:schemeClr val="tx2"/>
              </a:solidFill>
              <a:ea typeface="WenQuanYi Micro Hei" charset="0"/>
              <a:cs typeface="WenQuanYi Micro Hei" charset="0"/>
            </a:endParaRPr>
          </a:p>
          <a:p>
            <a:pPr marL="215900" indent="-215900">
              <a:buFont typeface="Arial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Software features: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Logging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Save/Load sessions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Undo/redo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1400" dirty="0" smtClean="0">
                <a:solidFill>
                  <a:schemeClr val="tx2"/>
                </a:solidFill>
                <a:ea typeface="WenQuanYi Micro Hei" charset="0"/>
                <a:cs typeface="WenQuanYi Micro Hei" charset="0"/>
              </a:rPr>
              <a:t>Scripting</a:t>
            </a:r>
          </a:p>
          <a:p>
            <a:pPr marL="673100" lvl="1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sz="1400" dirty="0" smtClean="0">
              <a:solidFill>
                <a:schemeClr val="tx2"/>
              </a:solidFill>
              <a:ea typeface="WenQuanYi Micro Hei" charset="0"/>
              <a:cs typeface="WenQuanYi Micro Hei" charset="0"/>
            </a:endParaRPr>
          </a:p>
          <a:p>
            <a:pPr marL="215900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sz="1400" dirty="0" smtClean="0">
              <a:solidFill>
                <a:schemeClr val="tx2"/>
              </a:solidFill>
              <a:ea typeface="WenQuanYi Micro Hei" charset="0"/>
              <a:cs typeface="WenQuanYi Micro Hei" charset="0"/>
            </a:endParaRPr>
          </a:p>
          <a:p>
            <a:pPr marL="215900" indent="-215900">
              <a:buSzPct val="45000"/>
              <a:buFont typeface="Wingdings" pitchFamily="-108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en-US" sz="1400" dirty="0" smtClean="0">
              <a:solidFill>
                <a:srgbClr val="FF0000"/>
              </a:solidFill>
              <a:ea typeface="WenQuanYi Micro Hei" charset="0"/>
              <a:cs typeface="WenQuanYi Micro Hei" charset="0"/>
            </a:endParaRPr>
          </a:p>
          <a:p>
            <a:pPr marL="1257300" lvl="2" indent="-342900" defTabSz="457200">
              <a:spcBef>
                <a:spcPct val="20000"/>
              </a:spcBef>
              <a:buFont typeface="Arial" pitchFamily="-112" charset="0"/>
              <a:buNone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B772-7BAF-FB40-A7B9-D9EC35DF378E}" type="datetime1">
              <a:rPr lang="en-US" smtClean="0"/>
              <a:t>3/1/16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4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Detections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7" name="Picture 16" descr="detection 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191000" cy="3048000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1" y="1371600"/>
            <a:ext cx="2177622" cy="152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447800"/>
            <a:ext cx="2068742" cy="144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971800"/>
            <a:ext cx="2286000" cy="1600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114800" y="914400"/>
            <a:ext cx="261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Iterative detection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0548-86C9-064E-9A51-2D499622BB62}" type="datetime1">
              <a:rPr lang="en-US" smtClean="0"/>
              <a:t>3/1/16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Velocity/</a:t>
            </a:r>
            <a:r>
              <a:rPr lang="en-US" sz="3200" dirty="0" err="1" smtClean="0">
                <a:solidFill>
                  <a:schemeClr val="tx2"/>
                </a:solidFill>
              </a:rPr>
              <a:t>redshift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2" name="Picture 31" descr="redshift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619341" cy="448973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219200" y="1447800"/>
            <a:ext cx="3933952" cy="1283767"/>
            <a:chOff x="228600" y="990600"/>
            <a:chExt cx="3352800" cy="1150389"/>
          </a:xfrm>
        </p:grpSpPr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990600"/>
              <a:ext cx="2286000" cy="75882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1676400"/>
              <a:ext cx="1600200" cy="4645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5000" y="1676400"/>
              <a:ext cx="1676400" cy="45720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34" name="Rectangle 33"/>
          <p:cNvSpPr/>
          <p:nvPr/>
        </p:nvSpPr>
        <p:spPr>
          <a:xfrm>
            <a:off x="2133600" y="53340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Kaspi</a:t>
            </a:r>
            <a:r>
              <a:rPr lang="en-US" sz="14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 et al 2002 </a:t>
            </a:r>
          </a:p>
          <a:p>
            <a:r>
              <a:rPr lang="en-US" sz="14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reported 2330 km/</a:t>
            </a:r>
            <a:r>
              <a:rPr lang="en-US" sz="1400" dirty="0" err="1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1828800" y="3609201"/>
            <a:ext cx="1016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2340 km/</a:t>
            </a:r>
            <a:r>
              <a:rPr lang="en-US" sz="1200" dirty="0" err="1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s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856657" y="3733800"/>
            <a:ext cx="259750" cy="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99347" y="3657600"/>
            <a:ext cx="982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-400 km/</a:t>
            </a:r>
            <a:r>
              <a:rPr lang="en-US" sz="1200" dirty="0" err="1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s</a:t>
            </a:r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445850" y="3811353"/>
            <a:ext cx="259750" cy="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562600" y="5334000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Miller et al. 2008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6745-B54C-EF46-B6AB-87B549E726BE}" type="datetime1">
              <a:rPr lang="en-US" smtClean="0"/>
              <a:t>3/1/16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3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Atomic features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So far, taken from </a:t>
            </a:r>
            <a:r>
              <a:rPr lang="en-US" sz="2400" dirty="0" err="1" smtClean="0">
                <a:solidFill>
                  <a:schemeClr val="tx2"/>
                </a:solidFill>
              </a:rPr>
              <a:t>xstar</a:t>
            </a:r>
            <a:r>
              <a:rPr lang="en-US" sz="2400" dirty="0" smtClean="0">
                <a:solidFill>
                  <a:schemeClr val="tx2"/>
                </a:solidFill>
              </a:rPr>
              <a:t> database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But use of other line lists and models is desired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Xstar</a:t>
            </a:r>
            <a:r>
              <a:rPr lang="en-US" sz="2400" dirty="0" smtClean="0">
                <a:solidFill>
                  <a:schemeClr val="tx2"/>
                </a:solidFill>
              </a:rPr>
              <a:t> database has ~10</a:t>
            </a:r>
            <a:r>
              <a:rPr lang="en-US" sz="2400" baseline="30000" dirty="0" smtClean="0">
                <a:solidFill>
                  <a:schemeClr val="tx2"/>
                </a:solidFill>
              </a:rPr>
              <a:t>5</a:t>
            </a:r>
            <a:r>
              <a:rPr lang="en-US" sz="2400" dirty="0" smtClean="0">
                <a:solidFill>
                  <a:schemeClr val="tx2"/>
                </a:solidFill>
              </a:rPr>
              <a:t> lines, 432 ions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Two lists: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From grid of models:  find lines from each ion which appear in top 10 in most model </a:t>
            </a:r>
            <a:r>
              <a:rPr lang="en-US" sz="2000" dirty="0" smtClean="0">
                <a:solidFill>
                  <a:schemeClr val="tx2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chemeClr val="tx2"/>
                </a:solidFill>
              </a:rPr>
              <a:t>top ~800 lines, a few from each ion for use in getting ids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Include lines emitted and absorbed, and from fluorescence, recombination, EIE.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And physical list generated from physical scenario: photoionization, coronal, </a:t>
            </a:r>
            <a:r>
              <a:rPr lang="en-US" sz="2400" dirty="0" err="1" smtClean="0">
                <a:solidFill>
                  <a:schemeClr val="tx2"/>
                </a:solidFill>
              </a:rPr>
              <a:t>nei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is-IS" sz="2400" dirty="0" smtClean="0">
                <a:solidFill>
                  <a:schemeClr val="tx2"/>
                </a:solidFill>
              </a:rPr>
              <a:t>….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U</a:t>
            </a:r>
            <a:r>
              <a:rPr lang="is-IS" sz="2000" dirty="0" smtClean="0">
                <a:solidFill>
                  <a:schemeClr val="tx2"/>
                </a:solidFill>
              </a:rPr>
              <a:t>sed for evaluating physical scenario via ‘score’ 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Wavelengths for strongest lines are known with sufficient accuracy (NIST).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Rely on </a:t>
            </a:r>
            <a:r>
              <a:rPr lang="en-US" sz="2400" dirty="0" err="1" smtClean="0">
                <a:solidFill>
                  <a:schemeClr val="tx2"/>
                </a:solidFill>
              </a:rPr>
              <a:t>ab</a:t>
            </a:r>
            <a:r>
              <a:rPr lang="en-US" sz="2400" dirty="0" smtClean="0">
                <a:solidFill>
                  <a:schemeClr val="tx2"/>
                </a:solidFill>
              </a:rPr>
              <a:t> initio wavelengths for many inner shell lines; these have fractional errors ~1%, not ideal.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Strong lines are almost certainly the same across various line lists</a:t>
            </a:r>
          </a:p>
          <a:p>
            <a:pPr>
              <a:buFont typeface="Arial" pitchFamily="-112" charset="0"/>
              <a:buNone/>
            </a:pP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3740F4-94E5-4A40-8710-85704C09CCD0}" type="datetime1">
              <a:rPr lang="en-US" smtClean="0"/>
              <a:t>3/1/16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Gaussian fit, line list is searched for all features within either</a:t>
            </a:r>
          </a:p>
          <a:p>
            <a:pPr lvl="1"/>
            <a:r>
              <a:rPr lang="en-US" dirty="0" smtClean="0"/>
              <a:t>Prescribed energy shift </a:t>
            </a:r>
          </a:p>
          <a:p>
            <a:pPr lvl="1"/>
            <a:r>
              <a:rPr lang="en-US" dirty="0" smtClean="0"/>
              <a:t>Statistically significant region</a:t>
            </a:r>
          </a:p>
          <a:p>
            <a:r>
              <a:rPr lang="en-US" dirty="0" smtClean="0"/>
              <a:t>Subsequent scoring uses sum of all identified model lines satisfying this criterion.</a:t>
            </a:r>
          </a:p>
          <a:p>
            <a:r>
              <a:rPr lang="en-US" dirty="0" smtClean="0"/>
              <a:t>Does not pick winners, lets the model choose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3933-5C74-F84B-ADFC-7C848019D81A}" type="datetime1">
              <a:rPr lang="en-US" smtClean="0"/>
              <a:t>3/1/16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678F-7FE8-DE49-9602-BBF97BCC9A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5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879</Words>
  <Application>Microsoft Macintosh PowerPoint</Application>
  <PresentationFormat>On-screen Show (4:3)</PresentationFormat>
  <Paragraphs>157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1_Custom Design</vt:lpstr>
      <vt:lpstr>Custom Design</vt:lpstr>
      <vt:lpstr>A GUI for High Resolution X-ray Spectra</vt:lpstr>
      <vt:lpstr>Background</vt:lpstr>
      <vt:lpstr>Overview</vt:lpstr>
      <vt:lpstr>General list of features to include </vt:lpstr>
      <vt:lpstr>Current development</vt:lpstr>
      <vt:lpstr>Detections</vt:lpstr>
      <vt:lpstr>Velocity/redshift</vt:lpstr>
      <vt:lpstr>Atomic features</vt:lpstr>
      <vt:lpstr>Line identification</vt:lpstr>
      <vt:lpstr>Evaluating the physical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future tool:  Decision tree</vt:lpstr>
      <vt:lpstr>Next steps </vt:lpstr>
    </vt:vector>
  </TitlesOfParts>
  <Company>NASA / 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Kallman</dc:creator>
  <cp:lastModifiedBy>Tim Kallman</cp:lastModifiedBy>
  <cp:revision>22</cp:revision>
  <dcterms:created xsi:type="dcterms:W3CDTF">2016-02-29T15:14:07Z</dcterms:created>
  <dcterms:modified xsi:type="dcterms:W3CDTF">2016-03-01T15:03:28Z</dcterms:modified>
</cp:coreProperties>
</file>