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4687"/>
  </p:normalViewPr>
  <p:slideViewPr>
    <p:cSldViewPr snapToGrid="0" snapToObjects="1">
      <p:cViewPr varScale="1">
        <p:scale>
          <a:sx n="141" d="100"/>
          <a:sy n="141" d="100"/>
        </p:scale>
        <p:origin x="116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3.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4.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microsoft.com/office/2007/relationships/hdphoto" Target="../media/hdphoto5.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4.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microsoft.com/office/2007/relationships/hdphoto" Target="../media/hdphoto5.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22" y="846667"/>
            <a:ext cx="9151522" cy="514925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685800" y="1122363"/>
            <a:ext cx="7772400" cy="2387600"/>
          </a:xfrm>
        </p:spPr>
        <p:txBody>
          <a:bodyPr anchor="t"/>
          <a:lstStyle>
            <a:lvl1pPr algn="ctr">
              <a:defRPr sz="6000">
                <a:ln>
                  <a:solidFill>
                    <a:schemeClr val="tx1"/>
                  </a:solid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n>
                  <a:solidFill>
                    <a:schemeClr val="tx1"/>
                  </a:solid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5F9F49-CDC8-5247-908F-8E6B994D0368}"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B86A-AD26-304D-BA2D-DA7FAD9FBEA5}" type="slidenum">
              <a:rPr lang="en-US" smtClean="0"/>
              <a:t>‹#›</a:t>
            </a:fld>
            <a:endParaRPr lang="en-US"/>
          </a:p>
        </p:txBody>
      </p:sp>
      <p:sp>
        <p:nvSpPr>
          <p:cNvPr id="16" name="Rectangle 15"/>
          <p:cNvSpPr/>
          <p:nvPr userDrawn="1"/>
        </p:nvSpPr>
        <p:spPr>
          <a:xfrm>
            <a:off x="25741" y="70382"/>
            <a:ext cx="9228039" cy="923330"/>
          </a:xfrm>
          <a:prstGeom prst="rect">
            <a:avLst/>
          </a:prstGeom>
          <a:noFill/>
        </p:spPr>
        <p:txBody>
          <a:bodyPr wrap="none" lIns="91440" tIns="45720" rIns="91440" bIns="45720">
            <a:spAutoFit/>
          </a:bodyPr>
          <a:lstStyle/>
          <a:p>
            <a:pPr algn="ctr"/>
            <a:r>
              <a:rPr lang="en-US" sz="5400" b="0" cap="none" spc="0" smtClean="0">
                <a:ln w="0"/>
                <a:solidFill>
                  <a:schemeClr val="tx1"/>
                </a:solidFill>
                <a:effectLst>
                  <a:outerShdw blurRad="38100" dist="19050" dir="2700000" algn="tl" rotWithShape="0">
                    <a:schemeClr val="dk1">
                      <a:alpha val="40000"/>
                    </a:schemeClr>
                  </a:outerShdw>
                </a:effectLst>
              </a:rPr>
              <a:t>NuSTAR</a:t>
            </a:r>
            <a:r>
              <a:rPr lang="en-US" sz="5400" b="0" cap="none" spc="0" baseline="0" smtClean="0">
                <a:ln w="0"/>
                <a:solidFill>
                  <a:schemeClr val="tx1"/>
                </a:solidFill>
                <a:effectLst>
                  <a:outerShdw blurRad="38100" dist="19050" dir="2700000" algn="tl" rotWithShape="0">
                    <a:schemeClr val="dk1">
                      <a:alpha val="40000"/>
                    </a:schemeClr>
                  </a:outerShdw>
                </a:effectLst>
              </a:rPr>
              <a:t>            </a:t>
            </a:r>
            <a:r>
              <a:rPr lang="en-US" sz="2000" b="0" cap="none" spc="0" baseline="0" smtClean="0">
                <a:ln w="0"/>
                <a:solidFill>
                  <a:schemeClr val="tx1"/>
                </a:solidFill>
                <a:effectLst>
                  <a:outerShdw blurRad="38100" dist="19050" dir="2700000" algn="tl" rotWithShape="0">
                    <a:schemeClr val="dk1">
                      <a:alpha val="40000"/>
                    </a:schemeClr>
                  </a:outerShdw>
                </a:effectLst>
              </a:rPr>
              <a:t>Bringing </a:t>
            </a:r>
            <a:r>
              <a:rPr lang="en-US" sz="2000" b="0" cap="none" spc="0" baseline="0" dirty="0" smtClean="0">
                <a:ln w="0"/>
                <a:solidFill>
                  <a:schemeClr val="tx1"/>
                </a:solidFill>
                <a:effectLst>
                  <a:outerShdw blurRad="38100" dist="19050" dir="2700000" algn="tl" rotWithShape="0">
                    <a:schemeClr val="dk1">
                      <a:alpha val="40000"/>
                    </a:schemeClr>
                  </a:outerShdw>
                </a:effectLst>
              </a:rPr>
              <a:t>the High Energy Universe into Focus</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4796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r="-1"/>
          <a:stretch/>
        </p:blipFill>
        <p:spPr>
          <a:xfrm>
            <a:off x="0" y="0"/>
            <a:ext cx="9144000" cy="1600200"/>
          </a:xfrm>
          <a:prstGeom prst="rect">
            <a:avLst/>
          </a:prstGeom>
        </p:spPr>
      </p:pic>
      <p:sp>
        <p:nvSpPr>
          <p:cNvPr id="2" name="Title 1"/>
          <p:cNvSpPr>
            <a:spLocks noGrp="1"/>
          </p:cNvSpPr>
          <p:nvPr userDrawn="1">
            <p:ph type="title"/>
          </p:nvPr>
        </p:nvSpPr>
        <p:spPr/>
        <p:txBody>
          <a:bodyPr/>
          <a:lstStyle/>
          <a:p>
            <a:r>
              <a:rPr lang="en-US" smtClean="0"/>
              <a:t>Click to edit Master title style</a:t>
            </a:r>
            <a:endParaRPr lang="en-US"/>
          </a:p>
        </p:txBody>
      </p:sp>
      <p:sp>
        <p:nvSpPr>
          <p:cNvPr id="3" name="Date Placeholder 2"/>
          <p:cNvSpPr>
            <a:spLocks noGrp="1"/>
          </p:cNvSpPr>
          <p:nvPr userDrawn="1">
            <p:ph type="dt" sz="half" idx="10"/>
          </p:nvPr>
        </p:nvSpPr>
        <p:spPr/>
        <p:txBody>
          <a:bodyPr/>
          <a:lstStyle/>
          <a:p>
            <a:fld id="{A85F9F49-CDC8-5247-908F-8E6B994D0368}" type="datetimeFigureOut">
              <a:rPr lang="en-US" smtClean="0"/>
              <a:t>2/29/16</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A17AB86A-AD26-304D-BA2D-DA7FAD9FBEA5}" type="slidenum">
              <a:rPr lang="en-US" smtClean="0"/>
              <a:t>‹#›</a:t>
            </a:fld>
            <a:endParaRPr lang="en-US"/>
          </a:p>
        </p:txBody>
      </p:sp>
      <p:sp>
        <p:nvSpPr>
          <p:cNvPr id="9" name="Rectangle 8"/>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759478">
            <a:off x="6819643" y="31792"/>
            <a:ext cx="2307167" cy="1774744"/>
          </a:xfrm>
          <a:prstGeom prst="rect">
            <a:avLst/>
          </a:prstGeom>
        </p:spPr>
      </p:pic>
    </p:spTree>
    <p:extLst>
      <p:ext uri="{BB962C8B-B14F-4D97-AF65-F5344CB8AC3E}">
        <p14:creationId xmlns:p14="http://schemas.microsoft.com/office/powerpoint/2010/main" val="104461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9F49-CDC8-5247-908F-8E6B994D0368}" type="datetimeFigureOut">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AB86A-AD26-304D-BA2D-DA7FAD9FBEA5}" type="slidenum">
              <a:rPr lang="en-US" smtClean="0"/>
              <a:t>‹#›</a:t>
            </a:fld>
            <a:endParaRPr lang="en-US"/>
          </a:p>
        </p:txBody>
      </p:sp>
    </p:spTree>
    <p:extLst>
      <p:ext uri="{BB962C8B-B14F-4D97-AF65-F5344CB8AC3E}">
        <p14:creationId xmlns:p14="http://schemas.microsoft.com/office/powerpoint/2010/main" val="212971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9F49-CDC8-5247-908F-8E6B994D0368}"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B86A-AD26-304D-BA2D-DA7FAD9FBEA5}" type="slidenum">
              <a:rPr lang="en-US" smtClean="0"/>
              <a:t>‹#›</a:t>
            </a:fld>
            <a:endParaRPr lang="en-US"/>
          </a:p>
        </p:txBody>
      </p:sp>
    </p:spTree>
    <p:extLst>
      <p:ext uri="{BB962C8B-B14F-4D97-AF65-F5344CB8AC3E}">
        <p14:creationId xmlns:p14="http://schemas.microsoft.com/office/powerpoint/2010/main" val="170989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9F49-CDC8-5247-908F-8E6B994D0368}"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B86A-AD26-304D-BA2D-DA7FAD9FBEA5}" type="slidenum">
              <a:rPr lang="en-US" smtClean="0"/>
              <a:t>‹#›</a:t>
            </a:fld>
            <a:endParaRPr lang="en-US"/>
          </a:p>
        </p:txBody>
      </p:sp>
    </p:spTree>
    <p:extLst>
      <p:ext uri="{BB962C8B-B14F-4D97-AF65-F5344CB8AC3E}">
        <p14:creationId xmlns:p14="http://schemas.microsoft.com/office/powerpoint/2010/main" val="524478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F9F49-CDC8-5247-908F-8E6B994D0368}"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B86A-AD26-304D-BA2D-DA7FAD9FBEA5}" type="slidenum">
              <a:rPr lang="en-US" smtClean="0"/>
              <a:t>‹#›</a:t>
            </a:fld>
            <a:endParaRPr lang="en-US"/>
          </a:p>
        </p:txBody>
      </p:sp>
    </p:spTree>
    <p:extLst>
      <p:ext uri="{BB962C8B-B14F-4D97-AF65-F5344CB8AC3E}">
        <p14:creationId xmlns:p14="http://schemas.microsoft.com/office/powerpoint/2010/main" val="163047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F9F49-CDC8-5247-908F-8E6B994D0368}"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B86A-AD26-304D-BA2D-DA7FAD9FBEA5}" type="slidenum">
              <a:rPr lang="en-US" smtClean="0"/>
              <a:t>‹#›</a:t>
            </a:fld>
            <a:endParaRPr lang="en-US"/>
          </a:p>
        </p:txBody>
      </p:sp>
    </p:spTree>
    <p:extLst>
      <p:ext uri="{BB962C8B-B14F-4D97-AF65-F5344CB8AC3E}">
        <p14:creationId xmlns:p14="http://schemas.microsoft.com/office/powerpoint/2010/main" val="145466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16939"/>
            <a:ext cx="9144000" cy="1608923"/>
          </a:xfrm>
          <a:prstGeom prst="rect">
            <a:avLst/>
          </a:prstGeom>
          <a:ln>
            <a:noFill/>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F9F49-CDC8-5247-908F-8E6B994D0368}"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B86A-AD26-304D-BA2D-DA7FAD9FBEA5}" type="slidenum">
              <a:rPr lang="en-US" smtClean="0"/>
              <a:t>‹#›</a:t>
            </a:fld>
            <a:endParaRPr lang="en-US"/>
          </a:p>
        </p:txBody>
      </p:sp>
      <p:sp>
        <p:nvSpPr>
          <p:cNvPr id="10" name="Rectangle 9"/>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2793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p:blipFill>
        <p:spPr>
          <a:xfrm flipH="1">
            <a:off x="265404" y="1433743"/>
            <a:ext cx="8748712" cy="3394290"/>
          </a:xfrm>
          <a:prstGeom prst="rect">
            <a:avLst/>
          </a:prstGeom>
        </p:spPr>
      </p:pic>
      <p:sp>
        <p:nvSpPr>
          <p:cNvPr id="2" name="Title 1"/>
          <p:cNvSpPr>
            <a:spLocks noGrp="1"/>
          </p:cNvSpPr>
          <p:nvPr>
            <p:ph type="title"/>
          </p:nvPr>
        </p:nvSpPr>
        <p:spPr>
          <a:xfrm>
            <a:off x="623888" y="1709739"/>
            <a:ext cx="7886700" cy="2852737"/>
          </a:xfrm>
        </p:spPr>
        <p:txBody>
          <a:bodyPr anchor="ctr"/>
          <a:lstStyle>
            <a:lvl1pPr>
              <a:defRPr sz="6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85F9F49-CDC8-5247-908F-8E6B994D0368}"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B86A-AD26-304D-BA2D-DA7FAD9FBEA5}" type="slidenum">
              <a:rPr lang="en-US" smtClean="0"/>
              <a:t>‹#›</a:t>
            </a:fld>
            <a:endParaRPr lang="en-US"/>
          </a:p>
        </p:txBody>
      </p:sp>
      <p:sp>
        <p:nvSpPr>
          <p:cNvPr id="8" name="Rectangle 7"/>
          <p:cNvSpPr/>
          <p:nvPr userDrawn="1"/>
        </p:nvSpPr>
        <p:spPr>
          <a:xfrm>
            <a:off x="25741" y="70382"/>
            <a:ext cx="9228039"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19050" dir="2700000" algn="tl" rotWithShape="0">
                    <a:schemeClr val="dk1">
                      <a:alpha val="40000"/>
                    </a:schemeClr>
                  </a:outerShdw>
                </a:effectLst>
              </a:rPr>
              <a:t>NuSTAR</a:t>
            </a:r>
            <a:r>
              <a:rPr lang="en-US" sz="5400" b="0" u="sng" cap="none" spc="0" baseline="0" dirty="0" smtClean="0">
                <a:ln w="0"/>
                <a:solidFill>
                  <a:schemeClr val="tx1"/>
                </a:solidFill>
                <a:effectLst>
                  <a:outerShdw blurRad="38100" dist="19050" dir="2700000" algn="tl" rotWithShape="0">
                    <a:schemeClr val="dk1">
                      <a:alpha val="40000"/>
                    </a:schemeClr>
                  </a:outerShdw>
                </a:effectLst>
              </a:rPr>
              <a:t>            </a:t>
            </a:r>
            <a:r>
              <a:rPr lang="en-US" sz="2000" b="0" u="sng" cap="none" spc="0" baseline="0" dirty="0" smtClean="0">
                <a:ln w="0"/>
                <a:solidFill>
                  <a:schemeClr val="tx1"/>
                </a:solidFill>
                <a:effectLst>
                  <a:outerShdw blurRad="38100" dist="19050" dir="2700000" algn="tl" rotWithShape="0">
                    <a:schemeClr val="dk1">
                      <a:alpha val="40000"/>
                    </a:schemeClr>
                  </a:outerShdw>
                </a:effectLst>
              </a:rPr>
              <a:t>Bringing the High Energy Universe into Focus</a:t>
            </a:r>
            <a:endParaRPr lang="en-US" sz="2000" b="0" u="sng"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0098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1" y="-16939"/>
            <a:ext cx="9146393" cy="1609344"/>
          </a:xfrm>
          <a:prstGeom prst="rect">
            <a:avLst/>
          </a:prstGeom>
          <a:ln>
            <a:noFill/>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F9F49-CDC8-5247-908F-8E6B994D0368}"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B86A-AD26-304D-BA2D-DA7FAD9FBEA5}" type="slidenum">
              <a:rPr lang="en-US" smtClean="0"/>
              <a:t>‹#›</a:t>
            </a:fld>
            <a:endParaRPr lang="en-US"/>
          </a:p>
        </p:txBody>
      </p:sp>
      <p:sp>
        <p:nvSpPr>
          <p:cNvPr id="14" name="Rectangle 13"/>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209127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16939"/>
            <a:ext cx="9144000" cy="1608923"/>
          </a:xfrm>
          <a:prstGeom prst="rect">
            <a:avLst/>
          </a:prstGeom>
          <a:ln>
            <a:noFill/>
          </a:ln>
          <a:effectLst/>
        </p:spPr>
      </p:pic>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5F9F49-CDC8-5247-908F-8E6B994D0368}" type="datetimeFigureOut">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AB86A-AD26-304D-BA2D-DA7FAD9FBEA5}" type="slidenum">
              <a:rPr lang="en-US" smtClean="0"/>
              <a:t>‹#›</a:t>
            </a:fld>
            <a:endParaRPr lang="en-US"/>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17" name="Rectangle 16"/>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26656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rot="5400000">
            <a:off x="3783666" y="-3783666"/>
            <a:ext cx="1576668" cy="9144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5F9F49-CDC8-5247-908F-8E6B994D0368}"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B86A-AD26-304D-BA2D-DA7FAD9FBEA5}" type="slidenum">
              <a:rPr lang="en-US" smtClean="0"/>
              <a:t>‹#›</a:t>
            </a:fld>
            <a:endParaRPr lang="en-US"/>
          </a:p>
        </p:txBody>
      </p:sp>
      <p:sp>
        <p:nvSpPr>
          <p:cNvPr id="9" name="Rectangle 8"/>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
        <p:nvSpPr>
          <p:cNvPr id="7" name="Content Placeholder 6"/>
          <p:cNvSpPr>
            <a:spLocks noGrp="1"/>
          </p:cNvSpPr>
          <p:nvPr>
            <p:ph sz="quarter" idx="13"/>
          </p:nvPr>
        </p:nvSpPr>
        <p:spPr>
          <a:xfrm>
            <a:off x="628650" y="1941795"/>
            <a:ext cx="7886700" cy="40018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83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r="-1"/>
          <a:stretch/>
        </p:blipFill>
        <p:spPr>
          <a:xfrm>
            <a:off x="0" y="0"/>
            <a:ext cx="9144000" cy="16002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759478">
            <a:off x="6819643" y="31792"/>
            <a:ext cx="2307167" cy="177474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9F49-CDC8-5247-908F-8E6B994D0368}"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B86A-AD26-304D-BA2D-DA7FAD9FBEA5}" type="slidenum">
              <a:rPr lang="en-US" smtClean="0"/>
              <a:t>‹#›</a:t>
            </a:fld>
            <a:endParaRPr lang="en-US"/>
          </a:p>
        </p:txBody>
      </p:sp>
      <p:sp>
        <p:nvSpPr>
          <p:cNvPr id="7" name="Content Placeholder 6"/>
          <p:cNvSpPr>
            <a:spLocks noGrp="1"/>
          </p:cNvSpPr>
          <p:nvPr>
            <p:ph sz="quarter" idx="13"/>
          </p:nvPr>
        </p:nvSpPr>
        <p:spPr>
          <a:xfrm>
            <a:off x="628651" y="1897888"/>
            <a:ext cx="7886700" cy="40470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60910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16939"/>
            <a:ext cx="9144000" cy="1608923"/>
          </a:xfrm>
          <a:prstGeom prst="rect">
            <a:avLst/>
          </a:prstGeom>
          <a:ln>
            <a:noFill/>
          </a:ln>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9F49-CDC8-5247-908F-8E6B994D0368}"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B86A-AD26-304D-BA2D-DA7FAD9FBEA5}" type="slidenum">
              <a:rPr lang="en-US" smtClean="0"/>
              <a:t>‹#›</a:t>
            </a:fld>
            <a:endParaRPr lang="en-US"/>
          </a:p>
        </p:txBody>
      </p:sp>
      <p:sp>
        <p:nvSpPr>
          <p:cNvPr id="7" name="Rectangle 6"/>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15248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rot="5400000">
            <a:off x="3783666" y="-3783666"/>
            <a:ext cx="1576668" cy="914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9F49-CDC8-5247-908F-8E6B994D0368}"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B86A-AD26-304D-BA2D-DA7FAD9FBEA5}" type="slidenum">
              <a:rPr lang="en-US" smtClean="0"/>
              <a:t>‹#›</a:t>
            </a:fld>
            <a:endParaRPr lang="en-US"/>
          </a:p>
        </p:txBody>
      </p:sp>
      <p:sp>
        <p:nvSpPr>
          <p:cNvPr id="7" name="Rectangle 6"/>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413328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108074"/>
          </a:xfrm>
          <a:prstGeom prst="rect">
            <a:avLst/>
          </a:prstGeom>
          <a:noFill/>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9F49-CDC8-5247-908F-8E6B994D0368}" type="datetimeFigureOut">
              <a:rPr lang="en-US" smtClean="0"/>
              <a:t>2/29/16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B86A-AD26-304D-BA2D-DA7FAD9FBEA5}" type="slidenum">
              <a:rPr lang="en-US" smtClean="0"/>
              <a:t>‹#›</a:t>
            </a:fld>
            <a:endParaRPr lang="en-US"/>
          </a:p>
        </p:txBody>
      </p:sp>
      <p:sp>
        <p:nvSpPr>
          <p:cNvPr id="10" name="Rectangle 9"/>
          <p:cNvSpPr/>
          <p:nvPr userDrawn="1"/>
        </p:nvSpPr>
        <p:spPr>
          <a:xfrm>
            <a:off x="152400" y="-89709"/>
            <a:ext cx="8881533" cy="754053"/>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cap="none" spc="0" dirty="0" smtClean="0">
                <a:ln>
                  <a:noFill/>
                </a:ln>
                <a:solidFill>
                  <a:schemeClr val="bg1"/>
                </a:solidFill>
                <a:effectLst/>
              </a:rPr>
              <a:t>     NuSTAR </a:t>
            </a:r>
            <a:r>
              <a:rPr lang="en-US" sz="3200" b="0" u="sng" cap="none" spc="0" dirty="0" smtClean="0">
                <a:ln>
                  <a:noFill/>
                </a:ln>
                <a:solidFill>
                  <a:schemeClr val="bg1"/>
                </a:solidFill>
                <a:effectLst/>
              </a:rPr>
              <a:t>				                 </a:t>
            </a:r>
            <a:r>
              <a:rPr lang="en-US" sz="1100" b="0" u="sng" cap="none" spc="0" baseline="0" dirty="0" smtClean="0">
                <a:ln>
                  <a:noFill/>
                </a:ln>
                <a:solidFill>
                  <a:schemeClr val="bg1"/>
                </a:solidFill>
                <a:effectLst/>
              </a:rPr>
              <a:t>Bringing the High Energy Universe into Focus </a:t>
            </a:r>
            <a:endParaRPr lang="en-US" sz="1100" b="0" u="sng" cap="none" spc="0" dirty="0" smtClean="0">
              <a:ln>
                <a:noFill/>
              </a:ln>
              <a:solidFill>
                <a:schemeClr val="bg1"/>
              </a:solidFill>
              <a:effectLst/>
            </a:endParaRPr>
          </a:p>
          <a:p>
            <a:pPr algn="l"/>
            <a:endParaRPr lang="en-US" sz="1100" b="0" cap="none" spc="0" dirty="0">
              <a:ln>
                <a:noFill/>
              </a:ln>
              <a:solidFill>
                <a:schemeClr val="bg1"/>
              </a:solidFill>
              <a:effectLst/>
            </a:endParaRPr>
          </a:p>
        </p:txBody>
      </p:sp>
    </p:spTree>
    <p:extLst>
      <p:ext uri="{BB962C8B-B14F-4D97-AF65-F5344CB8AC3E}">
        <p14:creationId xmlns:p14="http://schemas.microsoft.com/office/powerpoint/2010/main" val="1416439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6" r:id="rId7"/>
    <p:sldLayoutId id="2147483697" r:id="rId8"/>
    <p:sldLayoutId id="2147483698" r:id="rId9"/>
    <p:sldLayoutId id="2147483699" r:id="rId10"/>
    <p:sldLayoutId id="2147483691" r:id="rId11"/>
    <p:sldLayoutId id="2147483692" r:id="rId12"/>
    <p:sldLayoutId id="2147483693" r:id="rId13"/>
    <p:sldLayoutId id="2147483694" r:id="rId14"/>
    <p:sldLayoutId id="2147483695" r:id="rId1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Cross-Cal paper</a:t>
            </a:r>
            <a:endParaRPr lang="en-US" dirty="0"/>
          </a:p>
        </p:txBody>
      </p:sp>
      <p:sp>
        <p:nvSpPr>
          <p:cNvPr id="3" name="Subtitle 2"/>
          <p:cNvSpPr>
            <a:spLocks noGrp="1"/>
          </p:cNvSpPr>
          <p:nvPr>
            <p:ph type="subTitle" idx="1"/>
          </p:nvPr>
        </p:nvSpPr>
        <p:spPr/>
        <p:txBody>
          <a:bodyPr anchor="b"/>
          <a:lstStyle/>
          <a:p>
            <a:r>
              <a:rPr lang="en-US" dirty="0" smtClean="0"/>
              <a:t>Kristin Kruse Madsen</a:t>
            </a:r>
            <a:endParaRPr lang="en-US" dirty="0"/>
          </a:p>
        </p:txBody>
      </p:sp>
    </p:spTree>
    <p:extLst>
      <p:ext uri="{BB962C8B-B14F-4D97-AF65-F5344CB8AC3E}">
        <p14:creationId xmlns:p14="http://schemas.microsoft.com/office/powerpoint/2010/main" val="8897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needed for finishing paper</a:t>
            </a:r>
            <a:endParaRPr lang="en-US" dirty="0"/>
          </a:p>
        </p:txBody>
      </p:sp>
    </p:spTree>
    <p:extLst>
      <p:ext uri="{BB962C8B-B14F-4D97-AF65-F5344CB8AC3E}">
        <p14:creationId xmlns:p14="http://schemas.microsoft.com/office/powerpoint/2010/main" val="185621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Decision </a:t>
            </a:r>
            <a:r>
              <a:rPr lang="en-US" dirty="0"/>
              <a:t>P</a:t>
            </a:r>
            <a:r>
              <a:rPr lang="en-US" dirty="0" smtClean="0"/>
              <a:t>oints</a:t>
            </a:r>
            <a:endParaRPr lang="en-US" dirty="0"/>
          </a:p>
        </p:txBody>
      </p:sp>
      <p:sp>
        <p:nvSpPr>
          <p:cNvPr id="3" name="Content Placeholder 2"/>
          <p:cNvSpPr>
            <a:spLocks noGrp="1"/>
          </p:cNvSpPr>
          <p:nvPr>
            <p:ph idx="1"/>
          </p:nvPr>
        </p:nvSpPr>
        <p:spPr/>
        <p:txBody>
          <a:bodyPr/>
          <a:lstStyle/>
          <a:p>
            <a:r>
              <a:rPr lang="en-US" dirty="0" smtClean="0"/>
              <a:t>In section 3.1 it was commented upon that it was obvious the sections were written by different </a:t>
            </a:r>
            <a:r>
              <a:rPr lang="en-US" dirty="0" err="1" smtClean="0"/>
              <a:t>ppl</a:t>
            </a:r>
            <a:r>
              <a:rPr lang="en-US" dirty="0" smtClean="0"/>
              <a:t>.</a:t>
            </a:r>
          </a:p>
          <a:p>
            <a:pPr lvl="1"/>
            <a:r>
              <a:rPr lang="en-US" dirty="0" smtClean="0"/>
              <a:t>My suggestion drop the detailed event selection for XMM if it is default. That makes the sections look more alike.</a:t>
            </a:r>
          </a:p>
          <a:p>
            <a:r>
              <a:rPr lang="en-US" dirty="0" smtClean="0"/>
              <a:t>Section 5.1 addresses known calibration issues for each observatory. </a:t>
            </a:r>
          </a:p>
          <a:p>
            <a:pPr lvl="1"/>
            <a:r>
              <a:rPr lang="en-US" dirty="0" smtClean="0"/>
              <a:t>Question: do people think this is a good idea?</a:t>
            </a:r>
            <a:endParaRPr lang="en-US" dirty="0"/>
          </a:p>
          <a:p>
            <a:pPr lvl="1"/>
            <a:r>
              <a:rPr lang="en-US" dirty="0" smtClean="0"/>
              <a:t>We are missing XMM, Swift, and </a:t>
            </a:r>
            <a:r>
              <a:rPr lang="en-US" dirty="0" err="1" smtClean="0"/>
              <a:t>Suzaku</a:t>
            </a:r>
            <a:r>
              <a:rPr lang="en-US" dirty="0" smtClean="0"/>
              <a:t> text.</a:t>
            </a:r>
          </a:p>
          <a:p>
            <a:endParaRPr lang="en-US" dirty="0"/>
          </a:p>
        </p:txBody>
      </p:sp>
    </p:spTree>
    <p:extLst>
      <p:ext uri="{BB962C8B-B14F-4D97-AF65-F5344CB8AC3E}">
        <p14:creationId xmlns:p14="http://schemas.microsoft.com/office/powerpoint/2010/main" val="170426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Rework table 5</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16200000">
            <a:off x="3553472" y="-988901"/>
            <a:ext cx="2037055" cy="8306197"/>
          </a:xfrm>
        </p:spPr>
      </p:pic>
      <p:sp>
        <p:nvSpPr>
          <p:cNvPr id="5" name="TextBox 4"/>
          <p:cNvSpPr txBox="1"/>
          <p:nvPr/>
        </p:nvSpPr>
        <p:spPr>
          <a:xfrm>
            <a:off x="628650" y="4282289"/>
            <a:ext cx="7867461" cy="2308324"/>
          </a:xfrm>
          <a:prstGeom prst="rect">
            <a:avLst/>
          </a:prstGeom>
          <a:noFill/>
        </p:spPr>
        <p:txBody>
          <a:bodyPr wrap="square" rtlCol="0">
            <a:spAutoFit/>
          </a:bodyPr>
          <a:lstStyle/>
          <a:p>
            <a:r>
              <a:rPr lang="en-US" dirty="0" smtClean="0"/>
              <a:t>Tab.5</a:t>
            </a:r>
            <a:r>
              <a:rPr lang="en-US" dirty="0"/>
              <a:t>: I am not sure I agree with showing in this table the mean value obtained with the two sources, and adding the statistical errors in quadrature. This would be legitimate if the difference between the measurements obtained with the two sources would be purely statistical. However, we cannot rule out systematic effects (due to the different spectral shape, time, or whatever). I would argue that it would fairer to show the range of measurements obtained with the two campaigns</a:t>
            </a:r>
          </a:p>
          <a:p>
            <a:r>
              <a:rPr lang="en-US" dirty="0"/>
              <a:t>- Tab.5: I would split it by energy range in analogy to Tabs.3 and 4</a:t>
            </a:r>
            <a:endParaRPr lang="en-US" dirty="0"/>
          </a:p>
        </p:txBody>
      </p:sp>
    </p:spTree>
    <p:extLst>
      <p:ext uri="{BB962C8B-B14F-4D97-AF65-F5344CB8AC3E}">
        <p14:creationId xmlns:p14="http://schemas.microsoft.com/office/powerpoint/2010/main" val="198560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Reworking Section 5.2</a:t>
            </a:r>
            <a:endParaRPr lang="en-US" dirty="0"/>
          </a:p>
        </p:txBody>
      </p:sp>
      <p:sp>
        <p:nvSpPr>
          <p:cNvPr id="3" name="Content Placeholder 2"/>
          <p:cNvSpPr>
            <a:spLocks noGrp="1"/>
          </p:cNvSpPr>
          <p:nvPr>
            <p:ph idx="1"/>
          </p:nvPr>
        </p:nvSpPr>
        <p:spPr>
          <a:xfrm>
            <a:off x="628650" y="1825625"/>
            <a:ext cx="3653639" cy="4351338"/>
          </a:xfrm>
        </p:spPr>
        <p:txBody>
          <a:bodyPr>
            <a:normAutofit fontScale="70000" lnSpcReduction="20000"/>
          </a:bodyPr>
          <a:lstStyle/>
          <a:p>
            <a:r>
              <a:rPr lang="en-US" dirty="0" smtClean="0"/>
              <a:t>add </a:t>
            </a:r>
            <a:r>
              <a:rPr lang="en-US" dirty="0"/>
              <a:t>at the end of the first paragraph a short comment on the content of Tab.5, maybe stressing some typical feature such as the systematic low fluxes yielded by EPIC-</a:t>
            </a:r>
            <a:r>
              <a:rPr lang="en-US" dirty="0" err="1"/>
              <a:t>pn</a:t>
            </a:r>
            <a:r>
              <a:rPr lang="en-US" dirty="0"/>
              <a:t>, or the very good agreement between similar cameras as the EPIC-MOS and the XRT (despite the large differences in spectral shape</a:t>
            </a:r>
            <a:r>
              <a:rPr lang="en-US" dirty="0" smtClean="0"/>
              <a:t>!).</a:t>
            </a:r>
          </a:p>
          <a:p>
            <a:r>
              <a:rPr lang="en-US" dirty="0"/>
              <a:t>The title of this Section could be </a:t>
            </a:r>
            <a:r>
              <a:rPr lang="en-US" dirty="0">
                <a:solidFill>
                  <a:srgbClr val="FF0000"/>
                </a:solidFill>
              </a:rPr>
              <a:t>"Flux cross-calibration". </a:t>
            </a:r>
            <a:r>
              <a:rPr lang="en-US" dirty="0"/>
              <a:t>I would then start a new section (whose title could be </a:t>
            </a:r>
            <a:r>
              <a:rPr lang="en-US" dirty="0">
                <a:solidFill>
                  <a:srgbClr val="FF0000"/>
                </a:solidFill>
              </a:rPr>
              <a:t>"Cross-observatory spectral discrepancies"), </a:t>
            </a:r>
            <a:r>
              <a:rPr lang="en-US" dirty="0"/>
              <a:t>whose content could stay as it is now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182" y="1680768"/>
            <a:ext cx="2871698" cy="5032375"/>
          </a:xfrm>
          <a:prstGeom prst="rect">
            <a:avLst/>
          </a:prstGeom>
        </p:spPr>
      </p:pic>
      <p:cxnSp>
        <p:nvCxnSpPr>
          <p:cNvPr id="6" name="Straight Connector 5"/>
          <p:cNvCxnSpPr/>
          <p:nvPr/>
        </p:nvCxnSpPr>
        <p:spPr>
          <a:xfrm>
            <a:off x="4943192" y="2652665"/>
            <a:ext cx="35721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612333" y="2308634"/>
            <a:ext cx="1683944" cy="2362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13264" y="4481465"/>
            <a:ext cx="1337334" cy="615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82289" y="2417275"/>
            <a:ext cx="1068309" cy="27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09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 (5.3)</a:t>
            </a:r>
            <a:endParaRPr lang="en-US" dirty="0"/>
          </a:p>
        </p:txBody>
      </p:sp>
      <p:sp>
        <p:nvSpPr>
          <p:cNvPr id="3" name="Content Placeholder 2"/>
          <p:cNvSpPr>
            <a:spLocks noGrp="1"/>
          </p:cNvSpPr>
          <p:nvPr>
            <p:ph sz="quarter" idx="13"/>
          </p:nvPr>
        </p:nvSpPr>
        <p:spPr/>
        <p:txBody>
          <a:bodyPr>
            <a:normAutofit/>
          </a:bodyPr>
          <a:lstStyle/>
          <a:p>
            <a:r>
              <a:rPr lang="en-US" sz="2000" dirty="0" smtClean="0"/>
              <a:t>A </a:t>
            </a:r>
            <a:r>
              <a:rPr lang="en-US" sz="2000" dirty="0"/>
              <a:t>trend that does repeat and has been </a:t>
            </a:r>
            <a:r>
              <a:rPr lang="en-US" sz="2000" dirty="0" smtClean="0"/>
              <a:t>observed in </a:t>
            </a:r>
            <a:r>
              <a:rPr lang="en-US" sz="2000" dirty="0"/>
              <a:t>other cross-calibration papers, is the harder </a:t>
            </a:r>
            <a:r>
              <a:rPr lang="en-US" sz="2000" dirty="0" smtClean="0"/>
              <a:t>spectrum </a:t>
            </a:r>
            <a:r>
              <a:rPr lang="en-US" sz="2000" dirty="0"/>
              <a:t>of LETGS and higher overall </a:t>
            </a:r>
            <a:r>
              <a:rPr lang="en-US" sz="2000" dirty="0" smtClean="0"/>
              <a:t>flux </a:t>
            </a:r>
            <a:r>
              <a:rPr lang="en-US" sz="2000" dirty="0"/>
              <a:t>peaking </a:t>
            </a:r>
            <a:r>
              <a:rPr lang="en-US" sz="2000" dirty="0" smtClean="0"/>
              <a:t>at around 3-4 </a:t>
            </a:r>
            <a:r>
              <a:rPr lang="en-US" sz="2000" dirty="0" err="1"/>
              <a:t>keV</a:t>
            </a:r>
            <a:r>
              <a:rPr lang="en-US" sz="2000" dirty="0"/>
              <a:t> with respect to </a:t>
            </a:r>
            <a:r>
              <a:rPr lang="en-US" sz="2000" dirty="0" err="1"/>
              <a:t>Suzaku</a:t>
            </a:r>
            <a:r>
              <a:rPr lang="en-US" sz="2000" dirty="0"/>
              <a:t>/XIS </a:t>
            </a:r>
            <a:r>
              <a:rPr lang="en-US" sz="2000" dirty="0" smtClean="0"/>
              <a:t>and XMM-Newton/MOS </a:t>
            </a:r>
            <a:r>
              <a:rPr lang="en-US" sz="2000" dirty="0"/>
              <a:t>(see Figure 9, Ishida et al. 2011</a:t>
            </a:r>
            <a:r>
              <a:rPr lang="en-US" sz="2000" dirty="0" smtClean="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703" y="3125040"/>
            <a:ext cx="3709909" cy="3582191"/>
          </a:xfrm>
          <a:prstGeom prst="rect">
            <a:avLst/>
          </a:prstGeom>
        </p:spPr>
      </p:pic>
    </p:spTree>
    <p:extLst>
      <p:ext uri="{BB962C8B-B14F-4D97-AF65-F5344CB8AC3E}">
        <p14:creationId xmlns:p14="http://schemas.microsoft.com/office/powerpoint/2010/main" val="76697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(5.3)</a:t>
            </a:r>
          </a:p>
        </p:txBody>
      </p:sp>
      <p:sp>
        <p:nvSpPr>
          <p:cNvPr id="3" name="Content Placeholder 2"/>
          <p:cNvSpPr>
            <a:spLocks noGrp="1"/>
          </p:cNvSpPr>
          <p:nvPr>
            <p:ph sz="quarter" idx="13"/>
          </p:nvPr>
        </p:nvSpPr>
        <p:spPr>
          <a:xfrm>
            <a:off x="628651" y="1897888"/>
            <a:ext cx="7886700" cy="1777819"/>
          </a:xfrm>
        </p:spPr>
        <p:txBody>
          <a:bodyPr>
            <a:normAutofit/>
          </a:bodyPr>
          <a:lstStyle/>
          <a:p>
            <a:r>
              <a:rPr lang="en-US" sz="1800" dirty="0" smtClean="0"/>
              <a:t>Likewise, for </a:t>
            </a:r>
            <a:r>
              <a:rPr lang="en-US" sz="1800" dirty="0"/>
              <a:t>both sources Swift/XRT shows a harder </a:t>
            </a:r>
            <a:r>
              <a:rPr lang="en-US" sz="1800" dirty="0" smtClean="0"/>
              <a:t>spectrum, which </a:t>
            </a:r>
            <a:r>
              <a:rPr lang="en-US" sz="1800" dirty="0"/>
              <a:t>has also been recorded for G21.5-0.9 (</a:t>
            </a:r>
            <a:r>
              <a:rPr lang="en-US" sz="1800" dirty="0" err="1" smtClean="0"/>
              <a:t>Tsujimoto</a:t>
            </a:r>
            <a:r>
              <a:rPr lang="en-US" sz="1800" dirty="0"/>
              <a:t> </a:t>
            </a:r>
            <a:r>
              <a:rPr lang="en-US" sz="1800" dirty="0" smtClean="0"/>
              <a:t>et </a:t>
            </a:r>
            <a:r>
              <a:rPr lang="en-US" sz="1800" dirty="0"/>
              <a:t>al. 2011), and the XRT </a:t>
            </a:r>
            <a:r>
              <a:rPr lang="en-US" sz="1800" dirty="0" smtClean="0"/>
              <a:t>flux </a:t>
            </a:r>
            <a:r>
              <a:rPr lang="en-US" sz="1800" dirty="0"/>
              <a:t>is typically less than </a:t>
            </a:r>
            <a:r>
              <a:rPr lang="en-US" sz="1800" dirty="0" smtClean="0"/>
              <a:t>other instruments </a:t>
            </a:r>
            <a:r>
              <a:rPr lang="en-US" sz="1800" dirty="0"/>
              <a:t>below 3 </a:t>
            </a:r>
            <a:r>
              <a:rPr lang="en-US" sz="1800" dirty="0" err="1"/>
              <a:t>keV</a:t>
            </a:r>
            <a:r>
              <a:rPr lang="en-US" sz="1800" dirty="0"/>
              <a:t> and higher above. The </a:t>
            </a:r>
            <a:r>
              <a:rPr lang="en-US" sz="1800" dirty="0" smtClean="0"/>
              <a:t>shallower </a:t>
            </a:r>
            <a:r>
              <a:rPr lang="en-US" sz="1800" dirty="0"/>
              <a:t>slope is similar to Chandra, though for the </a:t>
            </a:r>
            <a:r>
              <a:rPr lang="en-US" sz="1800" dirty="0" smtClean="0"/>
              <a:t>Chandra </a:t>
            </a:r>
            <a:r>
              <a:rPr lang="en-US" sz="1800" dirty="0"/>
              <a:t>instruments the </a:t>
            </a:r>
            <a:r>
              <a:rPr lang="en-US" sz="1800" dirty="0" smtClean="0"/>
              <a:t>flux </a:t>
            </a:r>
            <a:r>
              <a:rPr lang="en-US" sz="1800" dirty="0"/>
              <a:t>below 3 </a:t>
            </a:r>
            <a:r>
              <a:rPr lang="en-US" sz="1800" dirty="0" err="1"/>
              <a:t>keV</a:t>
            </a:r>
            <a:r>
              <a:rPr lang="en-US" sz="1800" dirty="0"/>
              <a:t> is in </a:t>
            </a:r>
            <a:r>
              <a:rPr lang="en-US" sz="1800" dirty="0" smtClean="0"/>
              <a:t>agreement with </a:t>
            </a:r>
            <a:r>
              <a:rPr lang="en-US" sz="1800" dirty="0"/>
              <a:t>XMM-Newton/MOS and </a:t>
            </a:r>
            <a:r>
              <a:rPr lang="en-US" sz="1800" dirty="0" err="1"/>
              <a:t>Suzaku</a:t>
            </a:r>
            <a:r>
              <a:rPr lang="en-US" sz="1800" dirty="0"/>
              <a:t>/XIS and only </a:t>
            </a:r>
            <a:r>
              <a:rPr lang="en-US" sz="1800" dirty="0" smtClean="0"/>
              <a:t>rises above 4 </a:t>
            </a:r>
            <a:r>
              <a:rPr lang="en-US" sz="1800" dirty="0" err="1" smtClean="0"/>
              <a:t>keV</a:t>
            </a:r>
            <a:r>
              <a:rPr lang="en-US" sz="1800" dirty="0" smtClean="0"/>
              <a:t> to a </a:t>
            </a:r>
            <a:r>
              <a:rPr lang="en-US" sz="1800" dirty="0"/>
              <a:t>peak of </a:t>
            </a:r>
            <a:r>
              <a:rPr lang="en-US" sz="1800" dirty="0" smtClean="0"/>
              <a:t>10-15</a:t>
            </a:r>
            <a:r>
              <a:rPr lang="en-US" sz="1800" dirty="0"/>
              <a:t>% with respect to the </a:t>
            </a:r>
            <a:r>
              <a:rPr lang="en-US" sz="1800" dirty="0" smtClean="0"/>
              <a:t>other instruments</a:t>
            </a:r>
            <a:r>
              <a:rPr lang="en-US"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3693722"/>
            <a:ext cx="3249943" cy="31642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675707"/>
            <a:ext cx="3275343" cy="3162585"/>
          </a:xfrm>
          <a:prstGeom prst="rect">
            <a:avLst/>
          </a:prstGeom>
        </p:spPr>
      </p:pic>
    </p:spTree>
    <p:extLst>
      <p:ext uri="{BB962C8B-B14F-4D97-AF65-F5344CB8AC3E}">
        <p14:creationId xmlns:p14="http://schemas.microsoft.com/office/powerpoint/2010/main" val="146863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(5.3)</a:t>
            </a:r>
          </a:p>
        </p:txBody>
      </p:sp>
      <p:sp>
        <p:nvSpPr>
          <p:cNvPr id="3" name="Content Placeholder 2"/>
          <p:cNvSpPr>
            <a:spLocks noGrp="1"/>
          </p:cNvSpPr>
          <p:nvPr>
            <p:ph idx="1"/>
          </p:nvPr>
        </p:nvSpPr>
        <p:spPr>
          <a:xfrm>
            <a:off x="628650" y="1825626"/>
            <a:ext cx="7886700" cy="1678066"/>
          </a:xfrm>
        </p:spPr>
        <p:txBody>
          <a:bodyPr>
            <a:normAutofit/>
          </a:bodyPr>
          <a:lstStyle/>
          <a:p>
            <a:pPr marL="0" indent="0">
              <a:buNone/>
            </a:pPr>
            <a:r>
              <a:rPr lang="en-US" sz="2400" dirty="0"/>
              <a:t>For these two sources, XMM-Newton shows a </a:t>
            </a:r>
            <a:r>
              <a:rPr lang="en-US" sz="2400" dirty="0" smtClean="0"/>
              <a:t>harder spectrum </a:t>
            </a:r>
            <a:r>
              <a:rPr lang="en-US" sz="2400" dirty="0"/>
              <a:t>above 3 </a:t>
            </a:r>
            <a:r>
              <a:rPr lang="en-US" sz="2400" dirty="0" err="1"/>
              <a:t>keV</a:t>
            </a:r>
            <a:r>
              <a:rPr lang="en-US" sz="2400" dirty="0"/>
              <a:t> with respect to </a:t>
            </a:r>
            <a:r>
              <a:rPr lang="en-US" sz="2400" dirty="0" err="1"/>
              <a:t>Suzaku</a:t>
            </a:r>
            <a:r>
              <a:rPr lang="en-US" sz="2400" dirty="0"/>
              <a:t>, but this </a:t>
            </a:r>
            <a:r>
              <a:rPr lang="en-US" sz="2400" dirty="0" smtClean="0"/>
              <a:t>is not </a:t>
            </a:r>
            <a:r>
              <a:rPr lang="en-US" sz="2400" dirty="0"/>
              <a:t>always the case as shown in Ishida et al. (2011) </a:t>
            </a:r>
            <a:r>
              <a:rPr lang="en-US" sz="2400" dirty="0" smtClean="0"/>
              <a:t>where several </a:t>
            </a:r>
            <a:r>
              <a:rPr lang="en-US" sz="2400" dirty="0"/>
              <a:t>observations of PKS2155-304 were investigated.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50" y="3404639"/>
            <a:ext cx="3395049" cy="31736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80" y="3443501"/>
            <a:ext cx="3298040" cy="3161930"/>
          </a:xfrm>
          <a:prstGeom prst="rect">
            <a:avLst/>
          </a:prstGeom>
        </p:spPr>
      </p:pic>
    </p:spTree>
    <p:extLst>
      <p:ext uri="{BB962C8B-B14F-4D97-AF65-F5344CB8AC3E}">
        <p14:creationId xmlns:p14="http://schemas.microsoft.com/office/powerpoint/2010/main" val="132421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bservations</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7292" y="2363639"/>
            <a:ext cx="3735120" cy="353469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943" y="1802376"/>
            <a:ext cx="3561407" cy="4657224"/>
          </a:xfrm>
          <a:prstGeom prst="rect">
            <a:avLst/>
          </a:prstGeom>
        </p:spPr>
      </p:pic>
    </p:spTree>
    <p:extLst>
      <p:ext uri="{BB962C8B-B14F-4D97-AF65-F5344CB8AC3E}">
        <p14:creationId xmlns:p14="http://schemas.microsoft.com/office/powerpoint/2010/main" val="205317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curves – 3C273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247159"/>
            <a:ext cx="7886700" cy="3508269"/>
          </a:xfrm>
        </p:spPr>
      </p:pic>
    </p:spTree>
    <p:extLst>
      <p:ext uri="{BB962C8B-B14F-4D97-AF65-F5344CB8AC3E}">
        <p14:creationId xmlns:p14="http://schemas.microsoft.com/office/powerpoint/2010/main" val="69084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curves – PKS2155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288734"/>
            <a:ext cx="7886700" cy="3425120"/>
          </a:xfrm>
        </p:spPr>
      </p:pic>
      <p:sp>
        <p:nvSpPr>
          <p:cNvPr id="5" name="TextBox 4"/>
          <p:cNvSpPr txBox="1"/>
          <p:nvPr/>
        </p:nvSpPr>
        <p:spPr>
          <a:xfrm>
            <a:off x="977774" y="5857593"/>
            <a:ext cx="7324254" cy="646331"/>
          </a:xfrm>
          <a:prstGeom prst="rect">
            <a:avLst/>
          </a:prstGeom>
          <a:noFill/>
        </p:spPr>
        <p:txBody>
          <a:bodyPr wrap="square" rtlCol="0">
            <a:spAutoFit/>
          </a:bodyPr>
          <a:lstStyle/>
          <a:p>
            <a:pPr marL="285750" indent="-285750">
              <a:buFont typeface="Arial" charset="0"/>
              <a:buChar char="•"/>
            </a:pPr>
            <a:r>
              <a:rPr lang="en-US" dirty="0" smtClean="0"/>
              <a:t>Native observatory units (Request by A.B.)</a:t>
            </a:r>
          </a:p>
          <a:p>
            <a:pPr marL="285750" indent="-285750">
              <a:buFont typeface="Arial" charset="0"/>
              <a:buChar char="•"/>
            </a:pPr>
            <a:r>
              <a:rPr lang="en-US" dirty="0" smtClean="0"/>
              <a:t>No large variations, spikes due to SAA -&gt; therefore quasi simultaneity OK</a:t>
            </a:r>
            <a:endParaRPr lang="en-US" dirty="0"/>
          </a:p>
        </p:txBody>
      </p:sp>
    </p:spTree>
    <p:extLst>
      <p:ext uri="{BB962C8B-B14F-4D97-AF65-F5344CB8AC3E}">
        <p14:creationId xmlns:p14="http://schemas.microsoft.com/office/powerpoint/2010/main" val="204193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Two energy bands:</a:t>
            </a:r>
          </a:p>
          <a:p>
            <a:pPr lvl="1"/>
            <a:r>
              <a:rPr lang="en-US" dirty="0" smtClean="0"/>
              <a:t>1 – 5 </a:t>
            </a:r>
            <a:r>
              <a:rPr lang="en-US" dirty="0" err="1" smtClean="0"/>
              <a:t>keV</a:t>
            </a:r>
            <a:r>
              <a:rPr lang="en-US" dirty="0" smtClean="0"/>
              <a:t> for the soft instruments to increase statistics</a:t>
            </a:r>
          </a:p>
          <a:p>
            <a:pPr lvl="1"/>
            <a:r>
              <a:rPr lang="en-US" dirty="0" smtClean="0"/>
              <a:t>3 – 7 </a:t>
            </a:r>
            <a:r>
              <a:rPr lang="en-US" dirty="0" err="1" smtClean="0"/>
              <a:t>keV</a:t>
            </a:r>
            <a:r>
              <a:rPr lang="en-US" dirty="0" smtClean="0"/>
              <a:t> when paired with NuSTAR</a:t>
            </a:r>
          </a:p>
          <a:p>
            <a:r>
              <a:rPr lang="en-US" dirty="0" smtClean="0"/>
              <a:t>Fitting</a:t>
            </a:r>
          </a:p>
          <a:p>
            <a:pPr lvl="1"/>
            <a:r>
              <a:rPr lang="en-US" dirty="0" smtClean="0"/>
              <a:t>Models Independent – calculate fluxes in the bands</a:t>
            </a:r>
          </a:p>
          <a:p>
            <a:pPr lvl="1"/>
            <a:r>
              <a:rPr lang="en-US" dirty="0" smtClean="0"/>
              <a:t>Models ties – calculate fluxes in the bands</a:t>
            </a:r>
          </a:p>
          <a:p>
            <a:r>
              <a:rPr lang="en-US" dirty="0" smtClean="0"/>
              <a:t>Plots</a:t>
            </a:r>
          </a:p>
          <a:p>
            <a:pPr lvl="1"/>
            <a:r>
              <a:rPr lang="en-US" dirty="0" smtClean="0"/>
              <a:t>Contours</a:t>
            </a:r>
          </a:p>
          <a:p>
            <a:pPr lvl="1"/>
            <a:r>
              <a:rPr lang="en-US" dirty="0" smtClean="0"/>
              <a:t>Independent v. tied</a:t>
            </a:r>
          </a:p>
          <a:p>
            <a:pPr lvl="1"/>
            <a:r>
              <a:rPr lang="en-US" dirty="0" smtClean="0"/>
              <a:t>Flux ratios</a:t>
            </a:r>
            <a:endParaRPr lang="en-US" dirty="0"/>
          </a:p>
        </p:txBody>
      </p:sp>
    </p:spTree>
    <p:extLst>
      <p:ext uri="{BB962C8B-B14F-4D97-AF65-F5344CB8AC3E}">
        <p14:creationId xmlns:p14="http://schemas.microsoft.com/office/powerpoint/2010/main" val="189328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43" y="1638677"/>
            <a:ext cx="2623779" cy="49748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835" y="1638677"/>
            <a:ext cx="2908700" cy="4974879"/>
          </a:xfrm>
          <a:prstGeom prst="rect">
            <a:avLst/>
          </a:prstGeom>
        </p:spPr>
      </p:pic>
    </p:spTree>
    <p:extLst>
      <p:ext uri="{BB962C8B-B14F-4D97-AF65-F5344CB8AC3E}">
        <p14:creationId xmlns:p14="http://schemas.microsoft.com/office/powerpoint/2010/main" val="34982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Plots for tables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30" y="1620570"/>
            <a:ext cx="4022084" cy="52374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693" y="1620570"/>
            <a:ext cx="4095517" cy="5237430"/>
          </a:xfrm>
          <a:prstGeom prst="rect">
            <a:avLst/>
          </a:prstGeom>
        </p:spPr>
      </p:pic>
      <p:sp>
        <p:nvSpPr>
          <p:cNvPr id="6" name="TextBox 5"/>
          <p:cNvSpPr txBox="1"/>
          <p:nvPr/>
        </p:nvSpPr>
        <p:spPr>
          <a:xfrm>
            <a:off x="3204927" y="5911913"/>
            <a:ext cx="776175" cy="369332"/>
          </a:xfrm>
          <a:prstGeom prst="rect">
            <a:avLst/>
          </a:prstGeom>
          <a:noFill/>
        </p:spPr>
        <p:txBody>
          <a:bodyPr wrap="none" rtlCol="0">
            <a:spAutoFit/>
          </a:bodyPr>
          <a:lstStyle/>
          <a:p>
            <a:r>
              <a:rPr lang="en-US" smtClean="0"/>
              <a:t>3C273</a:t>
            </a:r>
            <a:endParaRPr lang="en-US"/>
          </a:p>
        </p:txBody>
      </p:sp>
      <p:sp>
        <p:nvSpPr>
          <p:cNvPr id="7" name="TextBox 6"/>
          <p:cNvSpPr txBox="1"/>
          <p:nvPr/>
        </p:nvSpPr>
        <p:spPr>
          <a:xfrm>
            <a:off x="6876199" y="5911913"/>
            <a:ext cx="1048429" cy="369332"/>
          </a:xfrm>
          <a:prstGeom prst="rect">
            <a:avLst/>
          </a:prstGeom>
          <a:noFill/>
        </p:spPr>
        <p:txBody>
          <a:bodyPr wrap="none" rtlCol="0">
            <a:spAutoFit/>
          </a:bodyPr>
          <a:lstStyle/>
          <a:p>
            <a:r>
              <a:rPr lang="en-US" dirty="0" smtClean="0"/>
              <a:t>PKS 2155</a:t>
            </a:r>
            <a:endParaRPr lang="en-US" dirty="0"/>
          </a:p>
        </p:txBody>
      </p:sp>
    </p:spTree>
    <p:extLst>
      <p:ext uri="{BB962C8B-B14F-4D97-AF65-F5344CB8AC3E}">
        <p14:creationId xmlns:p14="http://schemas.microsoft.com/office/powerpoint/2010/main" val="32570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Tied 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8" y="2159481"/>
            <a:ext cx="4533652" cy="36304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120" y="2159481"/>
            <a:ext cx="4630880" cy="3838207"/>
          </a:xfrm>
          <a:prstGeom prst="rect">
            <a:avLst/>
          </a:prstGeom>
        </p:spPr>
      </p:pic>
    </p:spTree>
    <p:extLst>
      <p:ext uri="{BB962C8B-B14F-4D97-AF65-F5344CB8AC3E}">
        <p14:creationId xmlns:p14="http://schemas.microsoft.com/office/powerpoint/2010/main" val="23543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Flux plots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34" y="1692999"/>
            <a:ext cx="3926263" cy="5165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91" y="1692999"/>
            <a:ext cx="4045354" cy="5092574"/>
          </a:xfrm>
          <a:prstGeom prst="rect">
            <a:avLst/>
          </a:prstGeom>
        </p:spPr>
      </p:pic>
    </p:spTree>
    <p:extLst>
      <p:ext uri="{BB962C8B-B14F-4D97-AF65-F5344CB8AC3E}">
        <p14:creationId xmlns:p14="http://schemas.microsoft.com/office/powerpoint/2010/main" val="212691771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STAR" id="{89AEA677-4CE9-564B-8D23-739E3F19BDD5}" vid="{69CF926A-F9D0-6F47-A0B6-36102EA43229}"/>
    </a:ext>
  </a:extLst>
</a:theme>
</file>

<file path=docProps/app.xml><?xml version="1.0" encoding="utf-8"?>
<Properties xmlns="http://schemas.openxmlformats.org/officeDocument/2006/extended-properties" xmlns:vt="http://schemas.openxmlformats.org/officeDocument/2006/docPropsVTypes">
  <Template>NuSTAR</Template>
  <TotalTime>94</TotalTime>
  <Words>566</Words>
  <Application>Microsoft Macintosh PowerPoint</Application>
  <PresentationFormat>On-screen Show (4:3)</PresentationFormat>
  <Paragraphs>43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Arial</vt:lpstr>
      <vt:lpstr>Office Theme</vt:lpstr>
      <vt:lpstr>Cross-Cal paper</vt:lpstr>
      <vt:lpstr>Observations</vt:lpstr>
      <vt:lpstr>Light curves – 3C273</vt:lpstr>
      <vt:lpstr>Light curves – PKS2155</vt:lpstr>
      <vt:lpstr>Analysis</vt:lpstr>
      <vt:lpstr>Independent fits</vt:lpstr>
      <vt:lpstr>Plots for tables</vt:lpstr>
      <vt:lpstr>Tied fits</vt:lpstr>
      <vt:lpstr>Flux plots</vt:lpstr>
      <vt:lpstr>Decisions needed for finishing paper</vt:lpstr>
      <vt:lpstr>Easy Decision Points</vt:lpstr>
      <vt:lpstr>Rework table 5</vt:lpstr>
      <vt:lpstr>Reworking Section 5.2</vt:lpstr>
      <vt:lpstr>5.2 (5.3)</vt:lpstr>
      <vt:lpstr>5.2 (5.3)</vt:lpstr>
      <vt:lpstr>5.2 (5.3)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Cross-Cal paper</dc:title>
  <dc:creator>kristin madsen</dc:creator>
  <cp:lastModifiedBy>kristin madsen</cp:lastModifiedBy>
  <cp:revision>8</cp:revision>
  <dcterms:created xsi:type="dcterms:W3CDTF">2016-02-29T22:06:59Z</dcterms:created>
  <dcterms:modified xsi:type="dcterms:W3CDTF">2016-02-29T23:41:33Z</dcterms:modified>
</cp:coreProperties>
</file>