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26"/>
  </p:notesMasterIdLst>
  <p:sldIdLst>
    <p:sldId id="256" r:id="rId2"/>
    <p:sldId id="257" r:id="rId3"/>
    <p:sldId id="258" r:id="rId4"/>
    <p:sldId id="261" r:id="rId5"/>
    <p:sldId id="260" r:id="rId6"/>
    <p:sldId id="269" r:id="rId7"/>
    <p:sldId id="262" r:id="rId8"/>
    <p:sldId id="281" r:id="rId9"/>
    <p:sldId id="263" r:id="rId10"/>
    <p:sldId id="280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693"/>
  </p:normalViewPr>
  <p:slideViewPr>
    <p:cSldViewPr snapToGrid="0" snapToObjects="1">
      <p:cViewPr varScale="1">
        <p:scale>
          <a:sx n="141" d="100"/>
          <a:sy n="141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B9DE-5D0F-5A4E-849B-6FE08F75EDB6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9E323-A075-8B4F-94E5-DA974C21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0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E323-A075-8B4F-94E5-DA974C21BC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2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E323-A075-8B4F-94E5-DA974C21B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3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microsoft.com/office/2007/relationships/hdphoto" Target="../media/hdphoto6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3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5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5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22" y="846667"/>
            <a:ext cx="9151522" cy="514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t"/>
          <a:lstStyle>
            <a:lvl1pPr algn="ctr">
              <a:defRPr sz="6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D229-4B31-7F48-A341-4A7362A4A7ED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5741" y="70382"/>
            <a:ext cx="9228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NuSTAR</a:t>
            </a:r>
            <a:r>
              <a:rPr lang="en-US" sz="5400" b="0" cap="none" spc="0" baseline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lang="en-US" sz="2000" b="0" cap="none" spc="0" baseline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Bringing </a:t>
            </a:r>
            <a:r>
              <a:rPr lang="en-US" sz="2000" b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High Energy Universe into Focus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96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40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3202E4C-FF3E-BB40-9678-71DBED0BB379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478">
            <a:off x="6819643" y="31792"/>
            <a:ext cx="2307167" cy="17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1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638D-0ACB-8145-B84A-90656AA9A1E2}" type="datetime1">
              <a:rPr lang="en-US" smtClean="0"/>
              <a:t>3/1/16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1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8A00-E1BD-8047-A5A8-A8AB715FBB19}" type="datetime1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91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2EA9-F38B-CF4B-BBB5-994210847234}" type="datetime1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1E4E-0869-594E-93FB-ABFE354A294E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72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37FC-BBF5-9440-8F9A-F73E4F6D4BA9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6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34" r="42490"/>
          <a:stretch/>
        </p:blipFill>
        <p:spPr>
          <a:xfrm rot="5400000">
            <a:off x="3783666" y="-3783666"/>
            <a:ext cx="157666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EE36-5224-DB45-80E8-3D7DC8348101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 Pune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568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39"/>
            <a:ext cx="9144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6A65-2C49-2449-B724-4AC9FFA5822A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3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5404" y="1433743"/>
            <a:ext cx="8748712" cy="339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12AF-FFB6-E745-ABC5-29984584985A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5741" y="70382"/>
            <a:ext cx="9228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NuSTAR</a:t>
            </a:r>
            <a:r>
              <a:rPr lang="en-US" sz="5400" b="0" u="sng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lang="en-US" sz="2000" b="0" u="sng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Bringing the High Energy Universe into Focus</a:t>
            </a:r>
            <a:endParaRPr lang="en-US" sz="20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98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6939"/>
            <a:ext cx="9146393" cy="16093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A670-FB1A-8044-9098-BCF3B4AD95AE}" type="datetime1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127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39"/>
            <a:ext cx="9144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1C37-9D95-D34A-A8C6-1BD42556570E}" type="datetime1">
              <a:rPr lang="en-US" smtClean="0"/>
              <a:t>3/1/16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56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83666" y="-3783666"/>
            <a:ext cx="157666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D0C2-4FCA-C746-8F92-7452A8ACDCD4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0" y="1941795"/>
            <a:ext cx="7886700" cy="40018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4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478">
            <a:off x="6819643" y="31792"/>
            <a:ext cx="2307167" cy="177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8FAFB-DB3A-CB4C-992E-77815F6ACE0D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1" y="1897888"/>
            <a:ext cx="7886700" cy="40470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910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39"/>
            <a:ext cx="9144000" cy="16089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1F78-136E-6341-8489-9F16D4E387A3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484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83666" y="-3783666"/>
            <a:ext cx="157666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6503-1B98-774F-82E3-BDD53695BE3F}" type="datetime1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3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0807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35EC-313E-194C-B6AA-7DA1D4E19D1D}" type="datetime1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AB86A-AD26-304D-BA2D-DA7FAD9FBEA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-89709"/>
            <a:ext cx="888153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NuSTAR </a:t>
            </a:r>
            <a:r>
              <a:rPr lang="en-US" sz="3200" b="0" u="sng" cap="none" spc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			                 </a:t>
            </a:r>
            <a:r>
              <a:rPr lang="en-US" sz="1100" b="0" u="sng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Bringing the High Energy Universe into Focus </a:t>
            </a:r>
            <a:endParaRPr lang="en-US" sz="1100" b="0" u="sng" cap="none" spc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l"/>
            <a:endParaRPr lang="en-US" sz="1100" b="0" cap="none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643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6" r:id="rId7"/>
    <p:sldLayoutId id="2147483697" r:id="rId8"/>
    <p:sldLayoutId id="2147483698" r:id="rId9"/>
    <p:sldLayoutId id="2147483699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70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NuSTAR and </a:t>
            </a:r>
            <a:r>
              <a:rPr lang="en-US" dirty="0" err="1" smtClean="0"/>
              <a:t>PyBLOXCs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dirty="0" smtClean="0"/>
              <a:t>Kristin Kruse Madsen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Nuabs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 Pune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006" t="16887"/>
          <a:stretch/>
        </p:blipFill>
        <p:spPr>
          <a:xfrm>
            <a:off x="6228784" y="1817690"/>
            <a:ext cx="2113832" cy="2026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246" y="1677150"/>
            <a:ext cx="5044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Explore the detector effects alone by using the Crab as a stray-light </a:t>
            </a:r>
            <a:r>
              <a:rPr lang="en-US" dirty="0" smtClean="0"/>
              <a:t>source. We </a:t>
            </a:r>
            <a:r>
              <a:rPr lang="en-US" dirty="0" smtClean="0"/>
              <a:t>place it </a:t>
            </a:r>
            <a:r>
              <a:rPr lang="en-US" dirty="0" smtClean="0"/>
              <a:t>1.5 </a:t>
            </a:r>
            <a:r>
              <a:rPr lang="en-US" dirty="0" err="1" smtClean="0"/>
              <a:t>deg</a:t>
            </a:r>
            <a:r>
              <a:rPr lang="en-US" dirty="0" smtClean="0"/>
              <a:t> </a:t>
            </a:r>
            <a:r>
              <a:rPr lang="en-US" dirty="0" smtClean="0"/>
              <a:t>off-axis and observe the light that slips past the observatory and the aperture stop.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Only </a:t>
            </a:r>
            <a:r>
              <a:rPr lang="en-US" b="1" dirty="0" smtClean="0"/>
              <a:t>response is </a:t>
            </a:r>
            <a:r>
              <a:rPr lang="en-US" b="1" dirty="0" err="1" smtClean="0"/>
              <a:t>Be+MLI</a:t>
            </a:r>
            <a:r>
              <a:rPr lang="en-US" b="1" dirty="0" smtClean="0"/>
              <a:t> (&lt;5 </a:t>
            </a:r>
            <a:r>
              <a:rPr lang="en-US" b="1" dirty="0" err="1" smtClean="0"/>
              <a:t>keV</a:t>
            </a:r>
            <a:r>
              <a:rPr lang="en-US" b="1" dirty="0" smtClean="0"/>
              <a:t>), </a:t>
            </a:r>
            <a:r>
              <a:rPr lang="en-US" b="1" dirty="0" smtClean="0"/>
              <a:t>and </a:t>
            </a:r>
            <a:r>
              <a:rPr lang="en-US" b="1" dirty="0" smtClean="0"/>
              <a:t>RMF (efficiency 99% up to 40 </a:t>
            </a:r>
            <a:r>
              <a:rPr lang="en-US" b="1" dirty="0" err="1" smtClean="0"/>
              <a:t>keV</a:t>
            </a:r>
            <a:r>
              <a:rPr lang="en-US" b="1" dirty="0" smtClean="0"/>
              <a:t>).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8784" y="1952090"/>
            <a:ext cx="87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</a:t>
            </a:r>
            <a:r>
              <a:rPr lang="en-US" dirty="0" err="1" smtClean="0">
                <a:solidFill>
                  <a:schemeClr val="bg1"/>
                </a:solidFill>
              </a:rPr>
              <a:t>ksec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6"/>
          <a:stretch/>
        </p:blipFill>
        <p:spPr>
          <a:xfrm>
            <a:off x="356655" y="3775295"/>
            <a:ext cx="4034275" cy="26578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79437" y="4139547"/>
                <a:ext cx="18798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2.11 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±0.01</m:t>
                      </m:r>
                    </m:oMath>
                  </m:oMathPara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𝑁</m:t>
                      </m:r>
                      <m:r>
                        <a:rPr lang="en-US" b="0" i="1" smtClean="0">
                          <a:latin typeface="Cambria Math" charset="0"/>
                        </a:rPr>
                        <m:t>=9.9 ±0.3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37" y="4139547"/>
                <a:ext cx="1879874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55660" b="-6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68" y="4123136"/>
            <a:ext cx="3548078" cy="24450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8058" y="6407630"/>
            <a:ext cx="278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published as a in </a:t>
            </a:r>
            <a:r>
              <a:rPr lang="en-US" dirty="0" err="1" smtClean="0"/>
              <a:t>ApJL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spectrum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16" y="1689289"/>
            <a:ext cx="3590014" cy="4712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5892"/>
          <a:stretch/>
        </p:blipFill>
        <p:spPr>
          <a:xfrm>
            <a:off x="253496" y="1998985"/>
            <a:ext cx="4877017" cy="38223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3496" y="5977830"/>
            <a:ext cx="1865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ea typeface="Cambria Math" charset="0"/>
                <a:cs typeface="Cambria Math" charset="0"/>
              </a:rPr>
              <a:t>Kirsch et al (2005)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13797" y="3298840"/>
            <a:ext cx="4573839" cy="299969"/>
          </a:xfrm>
          <a:prstGeom prst="round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8992" y="4213240"/>
            <a:ext cx="4566804" cy="156225"/>
          </a:xfrm>
          <a:prstGeom prst="round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13797" y="4971549"/>
            <a:ext cx="4566804" cy="468092"/>
          </a:xfrm>
          <a:prstGeom prst="round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spectrum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Normalization = 8.5 – Choice to minimize spread between concurrent observatories.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=2.1</m:t>
                    </m:r>
                  </m:oMath>
                </a14:m>
                <a:r>
                  <a:rPr lang="en-US" dirty="0" smtClean="0"/>
                  <a:t> – The true Crab spectrum is probably not exactly 2.1, but due </a:t>
                </a:r>
                <a:r>
                  <a:rPr lang="en-US" smtClean="0"/>
                  <a:t>to variability, </a:t>
                </a:r>
                <a:r>
                  <a:rPr lang="en-US" dirty="0" smtClean="0"/>
                  <a:t>and the fact that every other measurement is similarly affected </a:t>
                </a:r>
                <a:r>
                  <a:rPr lang="en-US" smtClean="0"/>
                  <a:t>by uncertainties, </a:t>
                </a:r>
                <a:r>
                  <a:rPr lang="en-US" dirty="0" smtClean="0"/>
                  <a:t>knowing its true value is impossible. </a:t>
                </a:r>
              </a:p>
              <a:p>
                <a:r>
                  <a:rPr lang="en-US" dirty="0" smtClean="0"/>
                  <a:t>N</a:t>
                </a:r>
                <a:r>
                  <a:rPr lang="en-US" baseline="-25000" dirty="0" smtClean="0"/>
                  <a:t>H</a:t>
                </a:r>
                <a:r>
                  <a:rPr lang="en-US" dirty="0" smtClean="0"/>
                  <a:t> – The spread appears to be around 0.4e21 cm</a:t>
                </a:r>
                <a:r>
                  <a:rPr lang="en-US" baseline="30000" dirty="0" smtClean="0"/>
                  <a:t>-2 </a:t>
                </a:r>
                <a:r>
                  <a:rPr lang="en-US" dirty="0" smtClean="0"/>
                  <a:t>, but we measured it to 0.2e21 cm</a:t>
                </a:r>
                <a:r>
                  <a:rPr lang="en-US" baseline="30000" dirty="0" smtClean="0"/>
                  <a:t>-2</a:t>
                </a:r>
                <a:r>
                  <a:rPr lang="en-US" dirty="0" smtClean="0"/>
                  <a:t>. 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0">
                <a:blip r:embed="rId2"/>
                <a:stretch>
                  <a:fillRect l="-1391" t="-259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N</a:t>
            </a:r>
            <a:r>
              <a:rPr lang="en-US" baseline="-25000" dirty="0" smtClean="0"/>
              <a:t>H</a:t>
            </a:r>
            <a:r>
              <a:rPr lang="en-US" dirty="0" smtClean="0"/>
              <a:t> on spectrum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8650" y="5653717"/>
            <a:ext cx="7886700" cy="991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effect of this potentially wrong choice of N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 is 2-3% at 3 </a:t>
            </a:r>
            <a:r>
              <a:rPr lang="en-US" sz="2000" dirty="0" err="1" smtClean="0"/>
              <a:t>keV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0" y="1845554"/>
            <a:ext cx="4612253" cy="3532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312" y="1923946"/>
            <a:ext cx="4586836" cy="3453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28950" y="251686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0.4e21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7167849" y="251686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0.6e21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638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effective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Vignetting (reflectivity)</a:t>
            </a:r>
          </a:p>
          <a:p>
            <a:pPr lvl="1"/>
            <a:r>
              <a:rPr lang="en-US" dirty="0" smtClean="0"/>
              <a:t>Because of the Crab calibration errors from the other components (minus PSF) gets mitigated by the effective area.</a:t>
            </a:r>
          </a:p>
          <a:p>
            <a:r>
              <a:rPr lang="en-US" dirty="0" smtClean="0"/>
              <a:t>Optical axis location</a:t>
            </a:r>
          </a:p>
          <a:p>
            <a:pPr lvl="1"/>
            <a:r>
              <a:rPr lang="en-US" dirty="0" smtClean="0"/>
              <a:t>There is 0-5% difference between normalization from FPMA and FPMB. This points towards the possibility that we are probably don’t have the OA location quite correct. Thus potentially the vignetting could be +/- 30” off.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NuSTAR and </a:t>
            </a:r>
            <a:r>
              <a:rPr lang="en-US" dirty="0" err="1" smtClean="0"/>
              <a:t>PyBLOCXs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Perturbations for </a:t>
            </a:r>
            <a:r>
              <a:rPr lang="en-US" dirty="0" err="1" smtClean="0"/>
              <a:t>PyBLOCXs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First pass</a:t>
                </a:r>
              </a:p>
              <a:p>
                <a:r>
                  <a:rPr lang="en-US" dirty="0" smtClean="0"/>
                  <a:t>RMF: nothing </a:t>
                </a:r>
                <a:r>
                  <a:rPr lang="en-US" dirty="0" smtClean="0"/>
                  <a:t>yet </a:t>
                </a:r>
                <a:endParaRPr lang="en-US" dirty="0" smtClean="0"/>
              </a:p>
              <a:p>
                <a:r>
                  <a:rPr lang="en-US" dirty="0" smtClean="0"/>
                  <a:t>PSF: nothing yet</a:t>
                </a:r>
              </a:p>
              <a:p>
                <a:r>
                  <a:rPr lang="en-US" dirty="0" smtClean="0"/>
                  <a:t>Crab spectrum: nothing yet</a:t>
                </a:r>
              </a:p>
              <a:p>
                <a:r>
                  <a:rPr lang="en-US" dirty="0" smtClean="0"/>
                  <a:t>Vignetting:  +/- 30” for the OA location uncertainty</a:t>
                </a:r>
              </a:p>
              <a:p>
                <a:r>
                  <a:rPr lang="en-US" dirty="0" err="1" smtClean="0"/>
                  <a:t>Nuabs</a:t>
                </a:r>
                <a:r>
                  <a:rPr lang="en-US" dirty="0" smtClean="0"/>
                  <a:t>: </a:t>
                </a:r>
              </a:p>
              <a:p>
                <a:pPr lvl="1"/>
                <a:r>
                  <a:rPr lang="pt-BR" dirty="0" err="1" smtClean="0"/>
                  <a:t>Pt</a:t>
                </a:r>
                <a:r>
                  <a:rPr lang="pt-BR" dirty="0" smtClean="0"/>
                  <a:t> = [0.05,0.15]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pt-BR" dirty="0" smtClean="0"/>
                  <a:t>m</a:t>
                </a:r>
              </a:p>
              <a:p>
                <a:pPr lvl="1"/>
                <a:r>
                  <a:rPr lang="pl-PL" dirty="0" smtClean="0"/>
                  <a:t>CZT = [0.2,0.3]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pt-BR" dirty="0"/>
                  <a:t>m</a:t>
                </a:r>
                <a:endParaRPr lang="en-US" dirty="0" smtClean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0">
                <a:blip r:embed="rId2"/>
                <a:stretch>
                  <a:fillRect l="-1546" t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8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Vignetting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7504" y="2007036"/>
            <a:ext cx="703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of </a:t>
            </a:r>
            <a:r>
              <a:rPr lang="en-US" smtClean="0"/>
              <a:t>the vignetting curves around chosen off-axis angle by +/- 30”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73982"/>
            <a:ext cx="7886700" cy="2737148"/>
          </a:xfrm>
        </p:spPr>
      </p:pic>
    </p:spTree>
    <p:extLst>
      <p:ext uri="{BB962C8B-B14F-4D97-AF65-F5344CB8AC3E}">
        <p14:creationId xmlns:p14="http://schemas.microsoft.com/office/powerpoint/2010/main" val="17741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nuabs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49" y="1825625"/>
            <a:ext cx="6360501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Status of NuSTAR effective area</a:t>
            </a:r>
          </a:p>
          <a:p>
            <a:r>
              <a:rPr lang="en-US" dirty="0" smtClean="0"/>
              <a:t>Sources of uncertainty</a:t>
            </a:r>
          </a:p>
          <a:p>
            <a:r>
              <a:rPr lang="en-US" dirty="0" err="1" smtClean="0"/>
              <a:t>PyBLOCXS</a:t>
            </a:r>
            <a:r>
              <a:rPr lang="en-US" dirty="0" smtClean="0"/>
              <a:t> and NuSTAR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Plasma: </a:t>
            </a:r>
            <a:r>
              <a:rPr lang="en-US" i="1" dirty="0" err="1" smtClean="0"/>
              <a:t>kT</a:t>
            </a:r>
            <a:r>
              <a:rPr lang="en-US" i="1" dirty="0" smtClean="0"/>
              <a:t> </a:t>
            </a:r>
            <a:r>
              <a:rPr lang="en-US" dirty="0" smtClean="0"/>
              <a:t>= 10 </a:t>
            </a:r>
            <a:r>
              <a:rPr lang="en-US" dirty="0" err="1" smtClean="0"/>
              <a:t>keV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0" y="1825625"/>
            <a:ext cx="3364799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9" y="1825625"/>
            <a:ext cx="3358002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9089" y="2172832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nuabs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5358" y="2172832"/>
            <a:ext cx="15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nuabs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Plasma: </a:t>
            </a:r>
            <a:r>
              <a:rPr lang="en-US" i="1" dirty="0" err="1"/>
              <a:t>kT</a:t>
            </a:r>
            <a:r>
              <a:rPr lang="en-US" i="1" dirty="0"/>
              <a:t> </a:t>
            </a:r>
            <a:r>
              <a:rPr lang="en-US" dirty="0"/>
              <a:t>= 5</a:t>
            </a:r>
            <a:r>
              <a:rPr lang="en-US" dirty="0" smtClean="0"/>
              <a:t> </a:t>
            </a:r>
            <a:r>
              <a:rPr lang="en-US" dirty="0" err="1"/>
              <a:t>keV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34" y="1825625"/>
            <a:ext cx="3351232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47" y="1825625"/>
            <a:ext cx="3353606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9089" y="2172832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nuabs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5358" y="2172832"/>
            <a:ext cx="15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nuabs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err="1" smtClean="0"/>
                  <a:t>Powerlaw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</m:oMath>
                </a14:m>
                <a:r>
                  <a:rPr lang="en-US" dirty="0" smtClean="0"/>
                  <a:t> = 1.0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9" y="1825625"/>
            <a:ext cx="3358002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54" y="1825625"/>
            <a:ext cx="3366792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9089" y="2172832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nuabs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5358" y="2172832"/>
            <a:ext cx="15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nuabs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Powerlaw: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1.5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1" y="1825625"/>
            <a:ext cx="3376038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50" y="1825625"/>
            <a:ext cx="3363800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9089" y="2172832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nuabs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5358" y="2172832"/>
            <a:ext cx="15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nuabs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2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Achievements</a:t>
            </a:r>
          </a:p>
          <a:p>
            <a:r>
              <a:rPr lang="en-US" dirty="0" smtClean="0"/>
              <a:t>Setup code to produce effective area realizations</a:t>
            </a:r>
          </a:p>
          <a:p>
            <a:r>
              <a:rPr lang="en-US" dirty="0" smtClean="0"/>
              <a:t>First pass through</a:t>
            </a:r>
          </a:p>
          <a:p>
            <a:pPr marL="0" indent="0">
              <a:buNone/>
            </a:pPr>
            <a:r>
              <a:rPr lang="en-US" b="1" dirty="0" smtClean="0"/>
              <a:t>Lessons learned</a:t>
            </a:r>
          </a:p>
          <a:p>
            <a:r>
              <a:rPr lang="en-US" dirty="0" smtClean="0"/>
              <a:t>Overdid the </a:t>
            </a:r>
            <a:r>
              <a:rPr lang="en-US" dirty="0" err="1" smtClean="0"/>
              <a:t>nuabs</a:t>
            </a:r>
            <a:r>
              <a:rPr lang="en-US" dirty="0" smtClean="0"/>
              <a:t> contribution</a:t>
            </a:r>
          </a:p>
          <a:p>
            <a:pPr marL="0" indent="0">
              <a:buNone/>
            </a:pPr>
            <a:r>
              <a:rPr lang="en-US" b="1" dirty="0" smtClean="0"/>
              <a:t>Future Achievements</a:t>
            </a:r>
          </a:p>
          <a:p>
            <a:r>
              <a:rPr lang="en-US" dirty="0" smtClean="0"/>
              <a:t>Include the uncertainty in choice of Crab spectrum, in particular N</a:t>
            </a:r>
            <a:r>
              <a:rPr lang="en-US" baseline="-25000" dirty="0" smtClean="0"/>
              <a:t>H</a:t>
            </a:r>
            <a:endParaRPr lang="en-US" dirty="0"/>
          </a:p>
          <a:p>
            <a:r>
              <a:rPr lang="en-US" dirty="0" smtClean="0"/>
              <a:t>Check out the influence on other typical spectral models </a:t>
            </a:r>
            <a:r>
              <a:rPr lang="en-US" dirty="0" smtClean="0"/>
              <a:t>that</a:t>
            </a:r>
            <a:r>
              <a:rPr lang="en-US" dirty="0" smtClean="0"/>
              <a:t> </a:t>
            </a:r>
            <a:r>
              <a:rPr lang="en-US" dirty="0" smtClean="0"/>
              <a:t>NuSTAR </a:t>
            </a:r>
            <a:r>
              <a:rPr lang="en-US" dirty="0" smtClean="0"/>
              <a:t>uses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Cutoff </a:t>
            </a:r>
            <a:r>
              <a:rPr lang="en-US" dirty="0" smtClean="0"/>
              <a:t>power-law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eflection </a:t>
            </a:r>
            <a:r>
              <a:rPr lang="en-US" dirty="0" smtClean="0"/>
              <a:t>and </a:t>
            </a:r>
            <a:r>
              <a:rPr lang="en-US" dirty="0" err="1" smtClean="0"/>
              <a:t>Comptonizing</a:t>
            </a:r>
            <a:r>
              <a:rPr lang="en-US" dirty="0" smtClean="0"/>
              <a:t> models (</a:t>
            </a:r>
            <a:r>
              <a:rPr lang="en-US" dirty="0" err="1" smtClean="0"/>
              <a:t>pexrav</a:t>
            </a:r>
            <a:r>
              <a:rPr lang="en-US" dirty="0" smtClean="0"/>
              <a:t>, </a:t>
            </a:r>
            <a:r>
              <a:rPr lang="en-US" dirty="0" err="1" smtClean="0"/>
              <a:t>relxill</a:t>
            </a:r>
            <a:r>
              <a:rPr lang="en-US" dirty="0" smtClean="0"/>
              <a:t>, </a:t>
            </a:r>
            <a:r>
              <a:rPr lang="en-US" dirty="0" err="1" smtClean="0"/>
              <a:t>comptt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Write paper!</a:t>
            </a:r>
          </a:p>
          <a:p>
            <a:r>
              <a:rPr lang="en-US" dirty="0" smtClean="0"/>
              <a:t>Start using the results</a:t>
            </a:r>
          </a:p>
        </p:txBody>
      </p:sp>
    </p:spTree>
    <p:extLst>
      <p:ext uri="{BB962C8B-B14F-4D97-AF65-F5344CB8AC3E}">
        <p14:creationId xmlns:p14="http://schemas.microsoft.com/office/powerpoint/2010/main" val="6305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Effective </a:t>
            </a:r>
            <a:r>
              <a:rPr lang="en-US" dirty="0"/>
              <a:t>A</a:t>
            </a:r>
            <a:r>
              <a:rPr lang="en-US" dirty="0" smtClean="0"/>
              <a:t>rea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Cooking up a response file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RSP = RMF#ARF(on-axis*vignetting)*</a:t>
            </a:r>
            <a:r>
              <a:rPr lang="en-US" dirty="0" err="1" smtClean="0"/>
              <a:t>nuabs</a:t>
            </a:r>
            <a:r>
              <a:rPr lang="en-US" dirty="0" smtClean="0"/>
              <a:t>*PSF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sz="2400" dirty="0" smtClean="0"/>
              <a:t>RMF </a:t>
            </a:r>
          </a:p>
          <a:p>
            <a:pPr lvl="1"/>
            <a:r>
              <a:rPr lang="en-US" sz="2000" dirty="0" smtClean="0"/>
              <a:t>GEANT detector charge transport model calibrated and verified in the lab.</a:t>
            </a:r>
          </a:p>
          <a:p>
            <a:r>
              <a:rPr lang="en-US" sz="2400" dirty="0" smtClean="0"/>
              <a:t>ARF </a:t>
            </a:r>
          </a:p>
          <a:p>
            <a:pPr lvl="1"/>
            <a:r>
              <a:rPr lang="en-US" sz="2000" dirty="0" smtClean="0"/>
              <a:t>On-axis is the pre-flight model</a:t>
            </a:r>
          </a:p>
          <a:p>
            <a:pPr lvl="1"/>
            <a:r>
              <a:rPr lang="en-US" sz="2000" dirty="0" smtClean="0"/>
              <a:t>vignetting contains all the corrections from the Crab calibration.</a:t>
            </a:r>
          </a:p>
          <a:p>
            <a:r>
              <a:rPr lang="en-US" sz="2400" dirty="0" err="1" smtClean="0"/>
              <a:t>Nuabs</a:t>
            </a:r>
            <a:endParaRPr lang="en-US" sz="2400" dirty="0" smtClean="0"/>
          </a:p>
          <a:p>
            <a:pPr lvl="1"/>
            <a:r>
              <a:rPr lang="en-US" sz="2000" dirty="0" smtClean="0"/>
              <a:t>detector dead-layer that has been measured against a control source (Crab)</a:t>
            </a:r>
          </a:p>
          <a:p>
            <a:r>
              <a:rPr lang="en-US" sz="2400" dirty="0" smtClean="0"/>
              <a:t>PSF</a:t>
            </a:r>
          </a:p>
          <a:p>
            <a:pPr lvl="1"/>
            <a:r>
              <a:rPr lang="en-US" sz="2000" dirty="0" smtClean="0"/>
              <a:t>blurred(ray-trace </a:t>
            </a:r>
            <a:r>
              <a:rPr lang="en-US" sz="2000" dirty="0"/>
              <a:t>model) * empirical </a:t>
            </a:r>
            <a:r>
              <a:rPr lang="en-US" sz="2000" dirty="0" smtClean="0"/>
              <a:t>correction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3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of Response </a:t>
            </a:r>
            <a:r>
              <a:rPr lang="en-US" dirty="0"/>
              <a:t>F</a:t>
            </a:r>
            <a:r>
              <a:rPr lang="en-US" dirty="0" smtClean="0"/>
              <a:t>ile </a:t>
            </a:r>
            <a:r>
              <a:rPr lang="en-US" dirty="0"/>
              <a:t>C</a:t>
            </a:r>
            <a:r>
              <a:rPr lang="en-US" dirty="0" smtClean="0"/>
              <a:t>omponents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46756" y="1843731"/>
                <a:ext cx="7886700" cy="43513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Detector response</a:t>
                </a:r>
              </a:p>
              <a:p>
                <a:pPr lvl="1"/>
                <a:r>
                  <a:rPr lang="en-US" dirty="0" smtClean="0"/>
                  <a:t>Gain – well-calibrated to 40 eV. Very subtle effect on slope.</a:t>
                </a:r>
              </a:p>
              <a:p>
                <a:pPr lvl="1"/>
                <a:r>
                  <a:rPr lang="en-US" dirty="0" smtClean="0"/>
                  <a:t>QE – less than the errors on absorption terms and effective area.</a:t>
                </a:r>
              </a:p>
              <a:p>
                <a:r>
                  <a:rPr lang="en-US" dirty="0" smtClean="0"/>
                  <a:t>Be and MLI absorption – calibrated on the ground to ~1-2%</a:t>
                </a:r>
              </a:p>
              <a:p>
                <a:r>
                  <a:rPr lang="en-US" dirty="0"/>
                  <a:t>PSF</a:t>
                </a:r>
              </a:p>
              <a:p>
                <a:pPr lvl="1"/>
                <a:r>
                  <a:rPr lang="en-US" dirty="0"/>
                  <a:t>PSF shape v. radius and energy – calibrated on bright binary sources, good to ~</a:t>
                </a:r>
                <a:r>
                  <a:rPr lang="en-US" dirty="0" smtClean="0"/>
                  <a:t>2-3%.</a:t>
                </a:r>
              </a:p>
              <a:p>
                <a:r>
                  <a:rPr lang="en-US" dirty="0" err="1" smtClean="0"/>
                  <a:t>nuabs</a:t>
                </a:r>
                <a:r>
                  <a:rPr lang="en-US" dirty="0" smtClean="0"/>
                  <a:t>: Detector absorption elements – in the process of re-calibration</a:t>
                </a:r>
              </a:p>
              <a:p>
                <a:pPr lvl="1"/>
                <a:r>
                  <a:rPr lang="en-US" dirty="0" smtClean="0"/>
                  <a:t>Pt layer from the contact coating.</a:t>
                </a:r>
              </a:p>
              <a:p>
                <a:pPr lvl="1"/>
                <a:r>
                  <a:rPr lang="en-US" dirty="0" smtClean="0"/>
                  <a:t>CZT absorbing dead layer.</a:t>
                </a:r>
              </a:p>
              <a:p>
                <a:r>
                  <a:rPr lang="en-US" dirty="0" smtClean="0"/>
                  <a:t>Crab spectrum</a:t>
                </a:r>
              </a:p>
              <a:p>
                <a:pPr lvl="1"/>
                <a:r>
                  <a:rPr lang="en-US" dirty="0" smtClean="0"/>
                  <a:t>N</a:t>
                </a:r>
                <a:r>
                  <a:rPr lang="en-US" baseline="-25000" dirty="0" smtClean="0"/>
                  <a:t>H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, Normalization</a:t>
                </a:r>
              </a:p>
              <a:p>
                <a:r>
                  <a:rPr lang="en-US" dirty="0" smtClean="0"/>
                  <a:t>Mirror </a:t>
                </a:r>
                <a:r>
                  <a:rPr lang="en-US" dirty="0"/>
                  <a:t>effective </a:t>
                </a:r>
                <a:r>
                  <a:rPr lang="en-US" dirty="0" smtClean="0"/>
                  <a:t>area</a:t>
                </a:r>
              </a:p>
              <a:p>
                <a:pPr lvl="1"/>
                <a:r>
                  <a:rPr lang="en-US" dirty="0" smtClean="0"/>
                  <a:t>Knowledge </a:t>
                </a:r>
                <a:r>
                  <a:rPr lang="en-US" dirty="0"/>
                  <a:t>of optical axis location – known to ~30</a:t>
                </a:r>
                <a:r>
                  <a:rPr lang="en-US" dirty="0" smtClean="0"/>
                  <a:t>’’. </a:t>
                </a:r>
                <a:endParaRPr lang="en-US" dirty="0"/>
              </a:p>
              <a:p>
                <a:pPr lvl="1"/>
                <a:r>
                  <a:rPr lang="en-US" dirty="0"/>
                  <a:t>Reflectivity at all off-axis angles – This is where </a:t>
                </a:r>
                <a:r>
                  <a:rPr lang="en-US" dirty="0" smtClean="0"/>
                  <a:t>the uncertainties </a:t>
                </a:r>
                <a:r>
                  <a:rPr lang="en-US" dirty="0"/>
                  <a:t>in every other </a:t>
                </a:r>
                <a:r>
                  <a:rPr lang="en-US" dirty="0" smtClean="0"/>
                  <a:t>component (not PSF) </a:t>
                </a:r>
                <a:r>
                  <a:rPr lang="en-US" dirty="0"/>
                  <a:t>is </a:t>
                </a:r>
                <a:r>
                  <a:rPr lang="en-US" dirty="0" smtClean="0"/>
                  <a:t>being collected </a:t>
                </a:r>
                <a:r>
                  <a:rPr lang="en-US" dirty="0"/>
                  <a:t>and </a:t>
                </a:r>
                <a:r>
                  <a:rPr lang="en-US" dirty="0" smtClean="0"/>
                  <a:t>mitigated by calibrating on the Crab.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756" y="1843731"/>
                <a:ext cx="7886700" cy="4351338"/>
              </a:xfrm>
              <a:blipFill rotWithShape="0">
                <a:blip r:embed="rId2"/>
                <a:stretch>
                  <a:fillRect l="-696" t="-2521" r="-464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IACHEC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Uncertainty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PSF calibration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PSF shape as a function of radius and energy was calibrated on: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8" y="2320501"/>
            <a:ext cx="2735331" cy="1985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9" y="4547007"/>
            <a:ext cx="3970950" cy="2233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77" y="2738169"/>
            <a:ext cx="4185021" cy="3018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2" y="4247456"/>
            <a:ext cx="3970950" cy="22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v. energy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72" y="2381061"/>
            <a:ext cx="4443444" cy="341315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611" y="2351481"/>
            <a:ext cx="4533293" cy="3442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7442" y="216681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3C273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42250" y="2166815"/>
            <a:ext cx="87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 X-1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3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PSF uncertainties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B86A-AD26-304D-BA2D-DA7FAD9FBEA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219"/>
            <a:ext cx="4734958" cy="3667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588" y="1767619"/>
            <a:ext cx="4729412" cy="355128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44095"/>
              </p:ext>
            </p:extLst>
          </p:nvPr>
        </p:nvGraphicFramePr>
        <p:xfrm>
          <a:off x="1524000" y="5559004"/>
          <a:ext cx="6095999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</a:rPr>
                        <a:t>radius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Calibri" charset="0"/>
                        </a:rPr>
                        <a:t>5 pixels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Calibri" charset="0"/>
                        </a:rPr>
                        <a:t>10 pixels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Calibri" charset="0"/>
                        </a:rPr>
                        <a:t>20 pixels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Calibri" charset="0"/>
                        </a:rPr>
                        <a:t>40 pixels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Calibri" charset="0"/>
                        </a:rPr>
                        <a:t>60 pixels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charset="0"/>
                        </a:rPr>
                        <a:t>100  pixels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</a:tr>
              <a:tr h="37084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charset="0"/>
                        </a:rPr>
                        <a:t>constant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1.000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1.006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0.996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</a:rPr>
                        <a:t>0.983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</a:rPr>
                        <a:t>0.973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</a:rPr>
                        <a:t>0.971</a:t>
                      </a:r>
                    </a:p>
                  </a:txBody>
                  <a:tcPr marL="50800" marR="50800" marT="50800" marB="5080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53654" y="5189672"/>
            <a:ext cx="15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 pixel = 2.45”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26583" y="162655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Mkn</a:t>
            </a:r>
            <a:r>
              <a:rPr lang="en-US" dirty="0" smtClean="0"/>
              <a:t> 421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STAR" id="{89AEA677-4CE9-564B-8D23-739E3F19BDD5}" vid="{69CF926A-F9D0-6F47-A0B6-36102EA43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NuSTAR</Template>
  <TotalTime>620</TotalTime>
  <Words>764</Words>
  <Application>Microsoft Macintosh PowerPoint</Application>
  <PresentationFormat>On-screen Show (4:3)</PresentationFormat>
  <Paragraphs>166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Cambria Math</vt:lpstr>
      <vt:lpstr>Arial</vt:lpstr>
      <vt:lpstr>Office Theme</vt:lpstr>
      <vt:lpstr>NuSTAR and PyBLOXCs</vt:lpstr>
      <vt:lpstr>Overview</vt:lpstr>
      <vt:lpstr>Status of the Effective Area</vt:lpstr>
      <vt:lpstr>Cooking up a response file</vt:lpstr>
      <vt:lpstr>Status of Response File Components</vt:lpstr>
      <vt:lpstr>Sources of Uncertainty</vt:lpstr>
      <vt:lpstr>PSF calibration</vt:lpstr>
      <vt:lpstr>Radius v. energy</vt:lpstr>
      <vt:lpstr>PSF uncertainties</vt:lpstr>
      <vt:lpstr>Nuabs</vt:lpstr>
      <vt:lpstr>Crab spectrum</vt:lpstr>
      <vt:lpstr>Choice of spectrum</vt:lpstr>
      <vt:lpstr>Effect of NH on spectrum</vt:lpstr>
      <vt:lpstr>Mirror effective area</vt:lpstr>
      <vt:lpstr>NuSTAR and PyBLOCXs</vt:lpstr>
      <vt:lpstr>Perturbations for PyBLOCXs</vt:lpstr>
      <vt:lpstr>Vignetting</vt:lpstr>
      <vt:lpstr>nuabs</vt:lpstr>
      <vt:lpstr>Results</vt:lpstr>
      <vt:lpstr>Plasma: kT = 10 keV</vt:lpstr>
      <vt:lpstr>Plasma: kT = 5 keV</vt:lpstr>
      <vt:lpstr>Powerlaw: Γ = 1.0</vt:lpstr>
      <vt:lpstr>Powerlaw: Γ = 1.5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Uncertainties of the NuSTAR Effective Area</dc:title>
  <dc:creator>kristin@srl.caltech.edu</dc:creator>
  <cp:lastModifiedBy>kristin madsen</cp:lastModifiedBy>
  <cp:revision>49</cp:revision>
  <dcterms:created xsi:type="dcterms:W3CDTF">2016-02-25T19:01:34Z</dcterms:created>
  <dcterms:modified xsi:type="dcterms:W3CDTF">2016-03-01T21:41:34Z</dcterms:modified>
</cp:coreProperties>
</file>