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Default Extension="wdp" ContentType="image/vnd.ms-photo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1152" r:id="rId2"/>
    <p:sldId id="1275" r:id="rId3"/>
    <p:sldId id="1276" r:id="rId4"/>
    <p:sldId id="1249" r:id="rId5"/>
    <p:sldId id="1263" r:id="rId6"/>
    <p:sldId id="1272" r:id="rId7"/>
    <p:sldId id="1264" r:id="rId8"/>
    <p:sldId id="1265" r:id="rId9"/>
    <p:sldId id="1267" r:id="rId10"/>
    <p:sldId id="1268" r:id="rId11"/>
    <p:sldId id="1269" r:id="rId12"/>
    <p:sldId id="1270" r:id="rId13"/>
    <p:sldId id="1271" r:id="rId14"/>
    <p:sldId id="1273" r:id="rId15"/>
    <p:sldId id="1254" r:id="rId16"/>
    <p:sldId id="1256" r:id="rId17"/>
    <p:sldId id="1257" r:id="rId18"/>
    <p:sldId id="1258" r:id="rId19"/>
    <p:sldId id="1259" r:id="rId20"/>
    <p:sldId id="1260" r:id="rId21"/>
    <p:sldId id="1261" r:id="rId22"/>
    <p:sldId id="1262" r:id="rId23"/>
    <p:sldId id="1199" r:id="rId24"/>
    <p:sldId id="1274" r:id="rId25"/>
    <p:sldId id="120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Master Title Page" id="{8191BDDD-7D3A-3945-A07B-7AE87034CAE2}">
          <p14:sldIdLst/>
        </p14:section>
        <p14:section name="Section Title" id="{8A0B76AC-F263-DF4E-B982-E706B259F36E}">
          <p14:sldIdLst>
            <p14:sldId id="1152"/>
            <p14:sldId id="1153"/>
            <p14:sldId id="1163"/>
            <p14:sldId id="1169"/>
            <p14:sldId id="1162"/>
            <p14:sldId id="1171"/>
            <p14:sldId id="1173"/>
            <p14:sldId id="1240"/>
            <p14:sldId id="1227"/>
            <p14:sldId id="1178"/>
            <p14:sldId id="1228"/>
            <p14:sldId id="1210"/>
            <p14:sldId id="1179"/>
            <p14:sldId id="1236"/>
            <p14:sldId id="1234"/>
            <p14:sldId id="1235"/>
            <p14:sldId id="1233"/>
            <p14:sldId id="1185"/>
            <p14:sldId id="1231"/>
            <p14:sldId id="1232"/>
            <p14:sldId id="1184"/>
            <p14:sldId id="1188"/>
            <p14:sldId id="1187"/>
            <p14:sldId id="1189"/>
            <p14:sldId id="1229"/>
            <p14:sldId id="1238"/>
            <p14:sldId id="1237"/>
            <p14:sldId id="1230"/>
            <p14:sldId id="1199"/>
            <p14:sldId id="1202"/>
            <p14:sldId id="1194"/>
            <p14:sldId id="1196"/>
            <p14:sldId id="1198"/>
            <p14:sldId id="1212"/>
            <p14:sldId id="1200"/>
            <p14:sldId id="1203"/>
            <p14:sldId id="1207"/>
            <p14:sldId id="1204"/>
            <p14:sldId id="12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21A33"/>
    <a:srgbClr val="2B2B2B"/>
    <a:srgbClr val="2D517F"/>
    <a:srgbClr val="1C317F"/>
    <a:srgbClr val="2F4894"/>
    <a:srgbClr val="243FA2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832" autoAdjust="0"/>
    <p:restoredTop sz="94677" autoAdjust="0"/>
  </p:normalViewPr>
  <p:slideViewPr>
    <p:cSldViewPr snapToGrid="0" snapToObjects="1">
      <p:cViewPr varScale="1">
        <p:scale>
          <a:sx n="98" d="100"/>
          <a:sy n="98" d="100"/>
        </p:scale>
        <p:origin x="-6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DE2F0-A06B-8E45-BE3F-339E394551E8}" type="datetime1">
              <a:rPr lang="en-US" smtClean="0"/>
              <a:pPr/>
              <a:t>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9279C-4CFC-5448-ACBE-905E3A038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0280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0EA3D-7DB3-5C4E-BF23-8FAA90E525F2}" type="datetime1">
              <a:rPr lang="en-US" smtClean="0"/>
              <a:pPr/>
              <a:t>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986B1-0A42-064B-A626-C7A521D7A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4666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(11/30/15 09:38) -----</a:t>
            </a:r>
          </a:p>
          <a:p>
            <a:r>
              <a:rPr lang="en-US"/>
              <a:t>use Lukes data (see Zaven chart)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86B1-0A42-064B-A626-C7A521D7AF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242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4437" y="3700533"/>
            <a:ext cx="4654032" cy="1862067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 algn="ctr"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2pPr>
            <a:lvl3pPr marL="0" indent="0" algn="ctr"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3pPr>
            <a:lvl4pPr marL="0" indent="0" algn="ctr">
              <a:buNone/>
              <a:defRPr sz="1800"/>
            </a:lvl4pPr>
            <a:lvl5pPr marL="0" indent="0" algn="ctr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Add Section Title</a:t>
            </a:r>
          </a:p>
          <a:p>
            <a:pPr lvl="1"/>
            <a:r>
              <a:rPr lang="en-US" dirty="0" smtClean="0"/>
              <a:t>Speaker Name</a:t>
            </a:r>
          </a:p>
          <a:p>
            <a:pPr lvl="2"/>
            <a:r>
              <a:rPr lang="en-US" dirty="0" smtClean="0"/>
              <a:t>Role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006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300" y="274638"/>
            <a:ext cx="6032500" cy="612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440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300" y="274638"/>
            <a:ext cx="6032500" cy="612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32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532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4038600" cy="503738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4648200" y="1456346"/>
            <a:ext cx="4038600" cy="503829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092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2422761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4071880"/>
            <a:ext cx="8229600" cy="2422761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105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4038600" cy="503738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4648200" y="1456346"/>
            <a:ext cx="4038600" cy="2422761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4070970"/>
            <a:ext cx="4038600" cy="2422761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676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4038600" cy="2422761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4071880"/>
            <a:ext cx="4038600" cy="2422761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4648200" y="1456346"/>
            <a:ext cx="4038600" cy="2422761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4070970"/>
            <a:ext cx="4038600" cy="2422761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091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ubsection Titl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3133250"/>
            <a:ext cx="6096000" cy="641467"/>
          </a:xfrm>
          <a:prstGeom prst="rect">
            <a:avLst/>
          </a:prstGeom>
        </p:spPr>
        <p:txBody>
          <a:bodyPr anchor="ctr"/>
          <a:lstStyle>
            <a:lvl1pPr algn="ctr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Click to edit subsection title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876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300" y="274638"/>
            <a:ext cx="6032500" cy="612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151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839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23970" y="6586641"/>
            <a:ext cx="33544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9pPr>
          </a:lstStyle>
          <a:p>
            <a:fld id="{A8E5D8BF-33DF-6C4D-B4C5-AA52213F6D0B}" type="slidenum">
              <a:rPr lang="en-US" sz="1000">
                <a:solidFill>
                  <a:srgbClr val="121A33"/>
                </a:solidFill>
                <a:latin typeface="Calibri"/>
                <a:cs typeface="Calibri"/>
              </a:rPr>
              <a:pPr/>
              <a:t>‹#›</a:t>
            </a:fld>
            <a:endParaRPr lang="en-US" sz="1000" dirty="0">
              <a:solidFill>
                <a:srgbClr val="121A33"/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751263" y="1180087"/>
            <a:ext cx="7392737" cy="47103"/>
          </a:xfrm>
          <a:prstGeom prst="rect">
            <a:avLst/>
          </a:prstGeom>
          <a:gradFill flip="none" rotWithShape="1">
            <a:gsLst>
              <a:gs pos="0">
                <a:srgbClr val="2D517F"/>
              </a:gs>
              <a:gs pos="100000">
                <a:srgbClr val="121A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370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1" kern="1200" baseline="0">
          <a:gradFill flip="none" rotWithShape="1">
            <a:gsLst>
              <a:gs pos="0">
                <a:srgbClr val="2D517F"/>
              </a:gs>
              <a:gs pos="100000">
                <a:srgbClr val="121A33"/>
              </a:gs>
            </a:gsLst>
            <a:lin ang="0" scaled="1"/>
            <a:tileRect/>
          </a:gra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accent1">
              <a:lumMod val="75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1">
              <a:lumMod val="75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accent1">
              <a:lumMod val="75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accent1">
              <a:lumMod val="75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accent1">
              <a:lumMod val="7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microsoft.com/office/2007/relationships/hdphoto" Target="../media/hdphoto4.wdp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6.png"/><Relationship Id="rId8" Type="http://schemas.microsoft.com/office/2007/relationships/hdphoto" Target="../media/hdphoto3.wdp"/><Relationship Id="rId9" Type="http://schemas.openxmlformats.org/officeDocument/2006/relationships/image" Target="../media/image7.jpeg"/><Relationship Id="rId1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004" y="3700533"/>
            <a:ext cx="6219786" cy="1862067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NICER Calibration: Ground-based Results and In-Flight Plans</a:t>
            </a:r>
          </a:p>
          <a:p>
            <a:r>
              <a:rPr lang="en-US" dirty="0" smtClean="0"/>
              <a:t>Craig Markwardt &amp; Bev </a:t>
            </a:r>
            <a:r>
              <a:rPr lang="en-US" dirty="0" err="1" smtClean="0"/>
              <a:t>LaMarr</a:t>
            </a:r>
            <a:endParaRPr lang="en-US" dirty="0"/>
          </a:p>
        </p:txBody>
      </p:sp>
      <p:pic>
        <p:nvPicPr>
          <p:cNvPr id="3" name="Picture 2" descr="NA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5656" y="5978875"/>
            <a:ext cx="956264" cy="812825"/>
          </a:xfrm>
          <a:prstGeom prst="rect">
            <a:avLst/>
          </a:prstGeom>
        </p:spPr>
      </p:pic>
      <p:pic>
        <p:nvPicPr>
          <p:cNvPr id="5" name="Picture 4" descr="GSFC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500" b="99500" l="1818" r="100000">
                        <a14:backgroundMark x1="46364" y1="80000" x2="46364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86878" y="5871218"/>
            <a:ext cx="445842" cy="810621"/>
          </a:xfrm>
          <a:prstGeom prst="rect">
            <a:avLst/>
          </a:prstGeom>
        </p:spPr>
      </p:pic>
      <p:pic>
        <p:nvPicPr>
          <p:cNvPr id="6" name="Picture 5" descr="Moog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backgroundRemoval t="20339" b="86441" l="6009" r="93562">
                        <a14:foregroundMark x1="72961" y1="44068" x2="72961" y2="44068"/>
                        <a14:foregroundMark x1="68670" y1="50847" x2="68670" y2="50847"/>
                        <a14:foregroundMark x1="48069" y1="44068" x2="48069" y2="44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97" t="14626" r="6830" b="16740"/>
          <a:stretch/>
        </p:blipFill>
        <p:spPr>
          <a:xfrm>
            <a:off x="6328790" y="6521896"/>
            <a:ext cx="1544647" cy="310444"/>
          </a:xfrm>
          <a:prstGeom prst="rect">
            <a:avLst/>
          </a:prstGeom>
        </p:spPr>
      </p:pic>
      <p:pic>
        <p:nvPicPr>
          <p:cNvPr id="7" name="Picture 6" descr="DTU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8">
                    <a14:imgEffect>
                      <a14:backgroundRemoval t="0" b="100000" l="1794" r="100000">
                        <a14:foregroundMark x1="74888" y1="73960" x2="74888" y2="73960"/>
                        <a14:foregroundMark x1="80045" y1="91834" x2="80045" y2="91834"/>
                        <a14:foregroundMark x1="29596" y1="21263" x2="29596" y2="21263"/>
                        <a14:foregroundMark x1="50448" y1="17720" x2="50448" y2="17720"/>
                        <a14:foregroundMark x1="69731" y1="26040" x2="69731" y2="260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94601" y="6109357"/>
            <a:ext cx="472630" cy="68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roadReach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247" b="21363"/>
          <a:stretch/>
        </p:blipFill>
        <p:spPr>
          <a:xfrm>
            <a:off x="5257801" y="6350929"/>
            <a:ext cx="828039" cy="37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TU.jpg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rgbClr val="2B2B2B">
                <a:tint val="45000"/>
                <a:satMod val="400000"/>
              </a:srgbClr>
            </a:duotone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8">
                    <a14:imgEffect>
                      <a14:backgroundRemoval t="308" b="36364" l="2242" r="100000">
                        <a14:foregroundMark x1="28027" y1="22496" x2="28027" y2="22496"/>
                        <a14:foregroundMark x1="50448" y1="13713" x2="50448" y2="13713"/>
                        <a14:foregroundMark x1="70179" y1="7704" x2="70179" y2="7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9574"/>
          <a:stretch/>
        </p:blipFill>
        <p:spPr>
          <a:xfrm>
            <a:off x="4194600" y="6146342"/>
            <a:ext cx="470469" cy="27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BroadReach.jp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backgroundRemoval t="81620" b="100000" l="0" r="96643">
                        <a14:foregroundMark x1="14332" y1="90931" x2="14332" y2="90931"/>
                        <a14:foregroundMark x1="20077" y1="92866" x2="20077" y2="92866"/>
                        <a14:foregroundMark x1="30148" y1="91778" x2="30148" y2="91778"/>
                        <a14:foregroundMark x1="43125" y1="91173" x2="43125" y2="91173"/>
                        <a14:foregroundMark x1="51969" y1="88996" x2="51969" y2="88996"/>
                        <a14:foregroundMark x1="62298" y1="94559" x2="62298" y2="94559"/>
                        <a14:foregroundMark x1="74112" y1="90568" x2="74112" y2="90568"/>
                        <a14:foregroundMark x1="80633" y1="93349" x2="80633" y2="93349"/>
                        <a14:foregroundMark x1="91543" y1="90568" x2="91543" y2="90568"/>
                        <a14:backgroundMark x1="12137" y1="87908" x2="12137" y2="87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83754" r="2816" b="2920"/>
          <a:stretch/>
        </p:blipFill>
        <p:spPr>
          <a:xfrm>
            <a:off x="5249985" y="6768051"/>
            <a:ext cx="867594" cy="6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Kav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89350" y="6040288"/>
            <a:ext cx="1427224" cy="7003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6177" y="6596390"/>
            <a:ext cx="642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GSFC</a:t>
            </a:r>
            <a:endParaRPr lang="en-US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66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580" y="447027"/>
            <a:ext cx="6553820" cy="591102"/>
          </a:xfrm>
          <a:prstGeom prst="rect">
            <a:avLst/>
          </a:prstGeom>
        </p:spPr>
        <p:txBody>
          <a:bodyPr anchor="b"/>
          <a:lstStyle/>
          <a:p>
            <a:r>
              <a:rPr lang="en-US" dirty="0">
                <a:latin typeface="Calibri"/>
                <a:cs typeface="Calibri"/>
              </a:rPr>
              <a:t>Energy </a:t>
            </a:r>
            <a:r>
              <a:rPr lang="en-US" dirty="0" smtClean="0">
                <a:latin typeface="Calibri"/>
                <a:cs typeface="Calibri"/>
              </a:rPr>
              <a:t>Resolution Requirement  Met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6077844" y="1447060"/>
            <a:ext cx="2837556" cy="52041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9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600" i="1" dirty="0"/>
              <a:t>Red points:</a:t>
            </a:r>
            <a:r>
              <a:rPr lang="en-US" sz="1600" dirty="0"/>
              <a:t> TVAC data with Fe55 source, all detectors and all temperatures combined (Cycle 3, T = –5 ºC to +70 ºC)</a:t>
            </a:r>
          </a:p>
          <a:p>
            <a:pPr marL="285750" indent="-285750">
              <a:lnSpc>
                <a:spcPct val="9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600" i="1" dirty="0"/>
              <a:t>Blue points:</a:t>
            </a:r>
            <a:r>
              <a:rPr lang="en-US" sz="1600" dirty="0"/>
              <a:t> FPM calibration data with multi-line modulated X-ray source @ MIT, all detectors combined, single temperature</a:t>
            </a:r>
            <a:br>
              <a:rPr lang="en-US" sz="1600" dirty="0"/>
            </a:br>
            <a:r>
              <a:rPr lang="en-US" sz="1600" dirty="0"/>
              <a:t>(T ~ 30 ºC)</a:t>
            </a:r>
          </a:p>
          <a:p>
            <a:pPr marL="285750" indent="-285750">
              <a:lnSpc>
                <a:spcPct val="95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600" i="1" dirty="0"/>
              <a:t>Red &amp; blue curves: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Fits to Fano-limited readout noise performance curves demonstrate that XTI’s spectral resolution meets both the original and relaxed requirements.</a:t>
            </a:r>
          </a:p>
        </p:txBody>
      </p:sp>
      <p:pic>
        <p:nvPicPr>
          <p:cNvPr id="8" name="Picture 7" descr="XTI_FWHM_v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499" t="6405" r="7538" b="8653"/>
          <a:stretch/>
        </p:blipFill>
        <p:spPr>
          <a:xfrm>
            <a:off x="81639" y="1578428"/>
            <a:ext cx="5860143" cy="458107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1279071" y="1968500"/>
            <a:ext cx="446314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79071" y="1968500"/>
            <a:ext cx="0" cy="194128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98286" y="3909786"/>
            <a:ext cx="48078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98067" y="6313711"/>
            <a:ext cx="48078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15143" y="6096010"/>
            <a:ext cx="213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Current requirement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63357" y="6159499"/>
            <a:ext cx="306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 Met  </a:t>
            </a:r>
            <a:r>
              <a:rPr lang="en-US" dirty="0" smtClean="0">
                <a:solidFill>
                  <a:srgbClr val="008000"/>
                </a:solidFill>
              </a:rPr>
              <a:t>✔</a:t>
            </a:r>
            <a:r>
              <a:rPr lang="en-US" dirty="0" err="1" smtClean="0">
                <a:solidFill>
                  <a:srgbClr val="008000"/>
                </a:solidFill>
              </a:rPr>
              <a:t>︎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84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111" y="581006"/>
            <a:ext cx="7197271" cy="612737"/>
          </a:xfrm>
        </p:spPr>
        <p:txBody>
          <a:bodyPr anchor="b"/>
          <a:lstStyle/>
          <a:p>
            <a:r>
              <a:rPr lang="en-US" sz="3200" dirty="0">
                <a:latin typeface="Calibri"/>
                <a:cs typeface="Calibri"/>
              </a:rPr>
              <a:t>BESSY Detector Filter Transmission Data</a:t>
            </a:r>
          </a:p>
        </p:txBody>
      </p:sp>
      <p:pic>
        <p:nvPicPr>
          <p:cNvPr id="3" name="Picture 2" descr="T00022_002_Recycled_AMTEK_14385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2896141" y="360764"/>
            <a:ext cx="5664261" cy="7330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1625600"/>
            <a:ext cx="2616200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September 2015, MIT brought all the reference SDDs used in calibration of the flight detectors to the BESSY synchrotron for absolute calibration.</a:t>
            </a:r>
          </a:p>
          <a:p>
            <a:r>
              <a:rPr lang="en-US" sz="1600" dirty="0" smtClean="0"/>
              <a:t>In addition to the SDDs, MIT brought some detector windows and XRC thermal shields.</a:t>
            </a:r>
          </a:p>
          <a:p>
            <a:endParaRPr lang="en-US" sz="1600" dirty="0"/>
          </a:p>
          <a:p>
            <a:r>
              <a:rPr lang="en-US" sz="1600" dirty="0" smtClean="0"/>
              <a:t>To the right is transmission data from one of the detector windows showing that it meets requirements.</a:t>
            </a:r>
          </a:p>
          <a:p>
            <a:endParaRPr lang="en-US" sz="1600" dirty="0" smtClean="0"/>
          </a:p>
          <a:p>
            <a:r>
              <a:rPr lang="en-US" sz="1600" dirty="0" smtClean="0"/>
              <a:t>On MIS, this data is at:</a:t>
            </a:r>
          </a:p>
          <a:p>
            <a:r>
              <a:rPr lang="en-US" sz="1600" dirty="0"/>
              <a:t>Doc #: EXP-NICER-FPMMPU-REF-0225   </a:t>
            </a:r>
          </a:p>
          <a:p>
            <a:r>
              <a:rPr lang="en-US" sz="1600" dirty="0"/>
              <a:t>Title: MIT Filter </a:t>
            </a:r>
            <a:r>
              <a:rPr lang="en-US" sz="1600" dirty="0" smtClean="0"/>
              <a:t>KW37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517570" y="3107311"/>
            <a:ext cx="439782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Spec (</a:t>
            </a:r>
            <a:r>
              <a:rPr lang="en-US" dirty="0" smtClean="0">
                <a:solidFill>
                  <a:srgbClr val="FF0000"/>
                </a:solidFill>
              </a:rPr>
              <a:t>DS-023</a:t>
            </a:r>
            <a:r>
              <a:rPr lang="en-US" dirty="0" smtClean="0"/>
              <a:t>) requires detector efficiency &gt;67% at 1.5 </a:t>
            </a:r>
            <a:r>
              <a:rPr lang="en-US" dirty="0" err="1" smtClean="0"/>
              <a:t>keV</a:t>
            </a:r>
            <a:r>
              <a:rPr lang="en-US" dirty="0" smtClean="0"/>
              <a:t>.  This is dominated by the detector window, where we see a transmission of </a:t>
            </a:r>
            <a:r>
              <a:rPr lang="en-US" b="1" u="sng" dirty="0" smtClean="0"/>
              <a:t>89.73%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✔</a:t>
            </a:r>
            <a:r>
              <a:rPr lang="en-US" dirty="0" err="1" smtClean="0">
                <a:solidFill>
                  <a:srgbClr val="008000"/>
                </a:solidFill>
              </a:rPr>
              <a:t>︎</a:t>
            </a:r>
            <a:endParaRPr lang="en-US" b="1" u="sng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DS-027</a:t>
            </a:r>
            <a:r>
              <a:rPr lang="en-US" dirty="0" smtClean="0"/>
              <a:t> requires the detector window has transmission of &gt;79% </a:t>
            </a:r>
            <a:r>
              <a:rPr lang="en-US" dirty="0" smtClean="0">
                <a:solidFill>
                  <a:srgbClr val="008000"/>
                </a:solidFill>
              </a:rPr>
              <a:t>✔</a:t>
            </a:r>
            <a:r>
              <a:rPr lang="en-US" dirty="0" err="1" smtClean="0">
                <a:solidFill>
                  <a:srgbClr val="008000"/>
                </a:solidFill>
              </a:rPr>
              <a:t>︎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DET-08 </a:t>
            </a:r>
            <a:r>
              <a:rPr lang="en-US" dirty="0" smtClean="0"/>
              <a:t>requires &gt;55% at 392 </a:t>
            </a:r>
            <a:r>
              <a:rPr lang="en-US" dirty="0" err="1" smtClean="0"/>
              <a:t>eV</a:t>
            </a:r>
            <a:r>
              <a:rPr lang="en-US" dirty="0" smtClean="0"/>
              <a:t>, &gt;65% at 677 </a:t>
            </a:r>
            <a:r>
              <a:rPr lang="en-US" dirty="0" err="1" smtClean="0"/>
              <a:t>eV</a:t>
            </a:r>
            <a:r>
              <a:rPr lang="en-US" dirty="0" smtClean="0"/>
              <a:t>, and &gt;=80% at all energies above 4.5 </a:t>
            </a:r>
            <a:r>
              <a:rPr lang="en-US" dirty="0" err="1" smtClean="0"/>
              <a:t>keV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data verifies all this  </a:t>
            </a:r>
            <a:r>
              <a:rPr lang="en-US" dirty="0" smtClean="0">
                <a:solidFill>
                  <a:srgbClr val="008000"/>
                </a:solidFill>
              </a:rPr>
              <a:t>✔</a:t>
            </a:r>
            <a:r>
              <a:rPr lang="en-US" dirty="0" err="1" smtClean="0">
                <a:solidFill>
                  <a:srgbClr val="008000"/>
                </a:solidFill>
              </a:rPr>
              <a:t>︎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64110" y="1985055"/>
            <a:ext cx="217942" cy="908731"/>
            <a:chOff x="3972832" y="2792412"/>
            <a:chExt cx="217942" cy="1227822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3478095" y="3396458"/>
              <a:ext cx="120809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972832" y="4018646"/>
              <a:ext cx="21794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72832" y="2792412"/>
              <a:ext cx="21794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99011" y="2893786"/>
            <a:ext cx="217942" cy="518672"/>
            <a:chOff x="3972832" y="2792412"/>
            <a:chExt cx="217942" cy="1227822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3478095" y="3396458"/>
              <a:ext cx="120809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72832" y="4018646"/>
              <a:ext cx="21794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72832" y="2792412"/>
              <a:ext cx="21794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89843" y="2422071"/>
            <a:ext cx="217942" cy="558246"/>
            <a:chOff x="3972832" y="2792412"/>
            <a:chExt cx="217942" cy="1227822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3478095" y="3396458"/>
              <a:ext cx="120809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72832" y="4018646"/>
              <a:ext cx="21794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72832" y="2792412"/>
              <a:ext cx="217942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999946" y="2525125"/>
            <a:ext cx="85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Margin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5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3291558" cy="50373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Module co-alignment was measured using optical </a:t>
            </a:r>
            <a:r>
              <a:rPr lang="en-US" dirty="0" err="1" smtClean="0"/>
              <a:t>vignetting</a:t>
            </a:r>
            <a:r>
              <a:rPr lang="en-US" dirty="0" smtClean="0"/>
              <a:t> scans</a:t>
            </a:r>
          </a:p>
          <a:p>
            <a:r>
              <a:rPr lang="en-US" dirty="0" smtClean="0"/>
              <a:t>Final measurements (right) establish baseline co-alignment knowledge vector for each module</a:t>
            </a:r>
          </a:p>
          <a:p>
            <a:r>
              <a:rPr lang="en-US" dirty="0" smtClean="0"/>
              <a:t>Uncertainty 20.2” </a:t>
            </a:r>
            <a:r>
              <a:rPr lang="en-US" dirty="0" smtClean="0"/>
              <a:t>~25”requirement met  </a:t>
            </a:r>
            <a:r>
              <a:rPr lang="en-US" dirty="0" smtClean="0">
                <a:solidFill>
                  <a:srgbClr val="008000"/>
                </a:solidFill>
              </a:rPr>
              <a:t>✔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Co-Alignment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060" y="1287383"/>
            <a:ext cx="4641850" cy="519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300" y="223838"/>
            <a:ext cx="6032500" cy="6127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Level Time Resolution Calibration Measurement</a:t>
            </a:r>
            <a:endParaRPr lang="en-US" dirty="0"/>
          </a:p>
        </p:txBody>
      </p:sp>
      <p:pic>
        <p:nvPicPr>
          <p:cNvPr id="3" name="Picture 2" descr="timing_all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0300" y="1351644"/>
            <a:ext cx="7321296" cy="5486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50641" y="5407540"/>
            <a:ext cx="1157404" cy="1588"/>
          </a:xfrm>
          <a:prstGeom prst="straightConnector1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48215" y="5643095"/>
            <a:ext cx="147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1</a:t>
            </a:r>
            <a:r>
              <a:rPr lang="en-US" dirty="0" smtClean="0">
                <a:solidFill>
                  <a:srgbClr val="008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Symbol" charset="2"/>
                <a:cs typeface="Symbol" charset="2"/>
              </a:rPr>
              <a:t>s =</a:t>
            </a:r>
            <a:r>
              <a:rPr lang="en-US" dirty="0" smtClean="0">
                <a:solidFill>
                  <a:srgbClr val="008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85.5 ns</a:t>
            </a:r>
            <a:endParaRPr lang="en-US" dirty="0">
              <a:solidFill>
                <a:srgbClr val="008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6066" y="5407540"/>
            <a:ext cx="279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100 ns Requirement Met </a:t>
            </a:r>
            <a:r>
              <a:rPr lang="en-US" dirty="0" smtClean="0">
                <a:solidFill>
                  <a:srgbClr val="008000"/>
                </a:solidFill>
              </a:rPr>
              <a:t>✔</a:t>
            </a:r>
            <a:r>
              <a:rPr lang="en-US" dirty="0" err="1" smtClean="0">
                <a:solidFill>
                  <a:srgbClr val="008000"/>
                </a:solidFill>
              </a:rPr>
              <a:t>︎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60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In-flight calibration verifies ground calibration and accounts for any post-launch shifts in performance</a:t>
            </a:r>
          </a:p>
          <a:p>
            <a:r>
              <a:rPr lang="en-US" dirty="0" smtClean="0"/>
              <a:t>Combination of</a:t>
            </a:r>
          </a:p>
          <a:p>
            <a:pPr lvl="1"/>
            <a:r>
              <a:rPr lang="en-US" dirty="0" smtClean="0"/>
              <a:t>Initial checkout calibration observations</a:t>
            </a:r>
          </a:p>
          <a:p>
            <a:pPr lvl="1"/>
            <a:r>
              <a:rPr lang="en-US" dirty="0" smtClean="0"/>
              <a:t>Joint observations with other X-ray observatories, under cross-calibration working group IACHEC</a:t>
            </a:r>
          </a:p>
          <a:p>
            <a:pPr lvl="2"/>
            <a:r>
              <a:rPr lang="en-US" dirty="0" smtClean="0"/>
              <a:t>Swift XRT, XMM-Newton, Chandra</a:t>
            </a:r>
          </a:p>
          <a:p>
            <a:pPr lvl="1"/>
            <a:r>
              <a:rPr lang="en-US" dirty="0" smtClean="0"/>
              <a:t>Periodic calibration monitoring</a:t>
            </a:r>
            <a:endParaRPr lang="en-US" dirty="0" smtClean="0"/>
          </a:p>
          <a:p>
            <a:r>
              <a:rPr lang="en-US" dirty="0" smtClean="0"/>
              <a:t>Specific </a:t>
            </a:r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Absolute time calibration: no absolute in-orbit X-ray timing references at the 100 </a:t>
            </a:r>
            <a:r>
              <a:rPr lang="en-US" dirty="0" err="1" smtClean="0"/>
              <a:t>nsec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Clear calibration and characterization of system on ground</a:t>
            </a:r>
          </a:p>
          <a:p>
            <a:pPr lvl="1"/>
            <a:r>
              <a:rPr lang="en-US" dirty="0" smtClean="0"/>
              <a:t>Absolute area calibration: no </a:t>
            </a:r>
            <a:r>
              <a:rPr lang="en-US" dirty="0" err="1" smtClean="0"/>
              <a:t>asolute</a:t>
            </a:r>
            <a:r>
              <a:rPr lang="en-US" dirty="0" smtClean="0"/>
              <a:t> flux calibrator</a:t>
            </a:r>
          </a:p>
          <a:p>
            <a:pPr lvl="2"/>
            <a:r>
              <a:rPr lang="en-US" dirty="0" smtClean="0"/>
              <a:t>Use cross-calibration with other missions</a:t>
            </a:r>
          </a:p>
          <a:p>
            <a:pPr lvl="2"/>
            <a:r>
              <a:rPr lang="en-US" dirty="0" err="1" smtClean="0"/>
              <a:t>Intercalibrate</a:t>
            </a:r>
            <a:r>
              <a:rPr lang="en-US" dirty="0" smtClean="0"/>
              <a:t> individual modules so NICER produces consistent results with minimal adjustment to ground-based </a:t>
            </a:r>
            <a:r>
              <a:rPr lang="en-US" dirty="0" err="1" smtClean="0"/>
              <a:t>caibration</a:t>
            </a:r>
            <a:r>
              <a:rPr lang="en-US" dirty="0" smtClean="0"/>
              <a:t> efficiencies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In-Flight Calibration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In-Flight Calibration Plan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9971865"/>
              </p:ext>
            </p:extLst>
          </p:nvPr>
        </p:nvGraphicFramePr>
        <p:xfrm>
          <a:off x="481398" y="1723617"/>
          <a:ext cx="8480797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995"/>
                <a:gridCol w="1669529"/>
                <a:gridCol w="37282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Target(s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XTI-to-Star</a:t>
                      </a:r>
                      <a:r>
                        <a:rPr lang="en-US" sz="1600" baseline="0" dirty="0" smtClean="0"/>
                        <a:t> Tracker Offset, </a:t>
                      </a:r>
                    </a:p>
                    <a:p>
                      <a:r>
                        <a:rPr lang="en-US" sz="1600" baseline="0" dirty="0" smtClean="0"/>
                        <a:t>PSF/Off-axis 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Crab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 Checkout. Multiple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rasters</a:t>
                      </a:r>
                      <a:r>
                        <a:rPr lang="en-US" sz="1600" baseline="0" dirty="0" smtClean="0"/>
                        <a:t>/scans across Crab, X-ray </a:t>
                      </a:r>
                      <a:r>
                        <a:rPr lang="en-US" sz="1600" baseline="0" dirty="0" err="1" smtClean="0"/>
                        <a:t>centroid</a:t>
                      </a:r>
                      <a:r>
                        <a:rPr lang="en-US" sz="1600" baseline="0" dirty="0" smtClean="0"/>
                        <a:t> of count rate vs. known J2000 position of Crab.</a:t>
                      </a:r>
                    </a:p>
                    <a:p>
                      <a:r>
                        <a:rPr lang="en-US" sz="1600" baseline="0" dirty="0" smtClean="0"/>
                        <a:t>Expect ~</a:t>
                      </a:r>
                      <a:r>
                        <a:rPr lang="en-US" sz="1600" baseline="0" dirty="0" err="1" smtClean="0"/>
                        <a:t>arcsec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centroid</a:t>
                      </a:r>
                      <a:r>
                        <a:rPr lang="en-US" sz="1600" baseline="0" dirty="0" smtClean="0"/>
                        <a:t> accuracy.</a:t>
                      </a:r>
                    </a:p>
                    <a:p>
                      <a:r>
                        <a:rPr lang="en-US" sz="1600" baseline="0" dirty="0" smtClean="0"/>
                        <a:t>Orbit night.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Threshold Scan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Stowed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Scan</a:t>
                      </a:r>
                      <a:r>
                        <a:rPr lang="en-US" sz="1600" baseline="0" dirty="0" smtClean="0"/>
                        <a:t> thresholds with no signal to determine optimal threshold level.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XTI-to-Star</a:t>
                      </a:r>
                      <a:r>
                        <a:rPr lang="en-US" sz="1600" baseline="0" dirty="0" smtClean="0"/>
                        <a:t> Tracker Offset, </a:t>
                      </a:r>
                    </a:p>
                    <a:p>
                      <a:r>
                        <a:rPr lang="en-US" sz="1600" baseline="0" dirty="0" smtClean="0"/>
                        <a:t>PSF/Off-axis Performance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Crab,</a:t>
                      </a:r>
                      <a:br>
                        <a:rPr lang="en-US" sz="1600" dirty="0" smtClean="0"/>
                      </a:br>
                      <a:r>
                        <a:rPr lang="en-US" sz="1600" dirty="0" err="1" smtClean="0"/>
                        <a:t>Sco</a:t>
                      </a:r>
                      <a:r>
                        <a:rPr lang="en-US" sz="1600" baseline="0" dirty="0" smtClean="0"/>
                        <a:t> X-1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Orbit day.</a:t>
                      </a:r>
                    </a:p>
                    <a:p>
                      <a:r>
                        <a:rPr lang="en-US" sz="1600" dirty="0" smtClean="0"/>
                        <a:t>Additional scans in different thermal configurations</a:t>
                      </a:r>
                      <a:r>
                        <a:rPr lang="en-US" sz="1600" baseline="0" dirty="0" smtClean="0"/>
                        <a:t> to verify thermal analysis.</a:t>
                      </a:r>
                    </a:p>
                    <a:p>
                      <a:r>
                        <a:rPr lang="en-US" sz="1600" baseline="0" dirty="0" smtClean="0"/>
                        <a:t>Maintenance observations every 1 month early on.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198" y="539869"/>
            <a:ext cx="5628602" cy="641467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lignment &amp; Response of </a:t>
            </a:r>
            <a:br>
              <a:rPr lang="en-US" dirty="0" smtClean="0"/>
            </a:br>
            <a:r>
              <a:rPr lang="en-US" dirty="0" smtClean="0"/>
              <a:t>56 Telescopes</a:t>
            </a:r>
            <a:endParaRPr lang="en-US" dirty="0"/>
          </a:p>
        </p:txBody>
      </p:sp>
      <p:sp>
        <p:nvSpPr>
          <p:cNvPr id="194" name="Content Placeholder 193"/>
          <p:cNvSpPr>
            <a:spLocks noGrp="1"/>
          </p:cNvSpPr>
          <p:nvPr>
            <p:ph idx="4294967295"/>
          </p:nvPr>
        </p:nvSpPr>
        <p:spPr>
          <a:xfrm>
            <a:off x="6673592" y="1600200"/>
            <a:ext cx="2013207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 smtClean="0"/>
              <a:t>Each individual optic tip/tilted </a:t>
            </a:r>
            <a:r>
              <a:rPr lang="en-US" sz="1800" dirty="0" err="1" smtClean="0"/>
              <a:t>w.r.t</a:t>
            </a:r>
            <a:r>
              <a:rPr lang="en-US" sz="1800" dirty="0" smtClean="0"/>
              <a:t>. observatory axis</a:t>
            </a:r>
          </a:p>
          <a:p>
            <a:r>
              <a:rPr lang="en-US" sz="1800" dirty="0" smtClean="0"/>
              <a:t>For each realization of observatory-target offset, determine optic target offset angle and </a:t>
            </a:r>
            <a:r>
              <a:rPr lang="en-US" sz="1800" dirty="0" err="1" smtClean="0"/>
              <a:t>vignetting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grpSp>
        <p:nvGrpSpPr>
          <p:cNvPr id="11" name="Group 66"/>
          <p:cNvGrpSpPr/>
          <p:nvPr/>
        </p:nvGrpSpPr>
        <p:grpSpPr>
          <a:xfrm>
            <a:off x="851736" y="1264768"/>
            <a:ext cx="5821857" cy="5107183"/>
            <a:chOff x="1407588" y="1229519"/>
            <a:chExt cx="6430906" cy="5641467"/>
          </a:xfrm>
        </p:grpSpPr>
        <p:grpSp>
          <p:nvGrpSpPr>
            <p:cNvPr id="12" name="Group 10"/>
            <p:cNvGrpSpPr/>
            <p:nvPr/>
          </p:nvGrpSpPr>
          <p:grpSpPr>
            <a:xfrm>
              <a:off x="1407588" y="1229519"/>
              <a:ext cx="6430906" cy="814922"/>
              <a:chOff x="518584" y="1227667"/>
              <a:chExt cx="10924116" cy="13843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15200" y="1240367"/>
                <a:ext cx="1358900" cy="13589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6800" y="1253067"/>
                <a:ext cx="1384300" cy="13335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8284" y="1234017"/>
                <a:ext cx="1371600" cy="13716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9884" y="1253067"/>
                <a:ext cx="1333500" cy="13335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0900" y="1227667"/>
                <a:ext cx="1384300" cy="13843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71100" y="1234017"/>
                <a:ext cx="1371600" cy="13716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4784" y="1253067"/>
                <a:ext cx="1333500" cy="13335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584" y="1246717"/>
                <a:ext cx="1346200" cy="1346200"/>
              </a:xfrm>
              <a:prstGeom prst="rect">
                <a:avLst/>
              </a:prstGeom>
            </p:spPr>
          </p:pic>
        </p:grpSp>
        <p:grpSp>
          <p:nvGrpSpPr>
            <p:cNvPr id="21" name="Group 11"/>
            <p:cNvGrpSpPr/>
            <p:nvPr/>
          </p:nvGrpSpPr>
          <p:grpSpPr>
            <a:xfrm flipH="1">
              <a:off x="1407588" y="2033943"/>
              <a:ext cx="6430906" cy="814922"/>
              <a:chOff x="518584" y="1227667"/>
              <a:chExt cx="10924116" cy="13843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15200" y="1240367"/>
                <a:ext cx="1358900" cy="13589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6800" y="1253067"/>
                <a:ext cx="1384300" cy="13335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8284" y="1234017"/>
                <a:ext cx="1371600" cy="13716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9884" y="1253067"/>
                <a:ext cx="1333500" cy="13335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0900" y="1227667"/>
                <a:ext cx="1384300" cy="13843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71100" y="1234017"/>
                <a:ext cx="1371600" cy="13716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4784" y="1253067"/>
                <a:ext cx="1333500" cy="13335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584" y="1246717"/>
                <a:ext cx="1346200" cy="1346200"/>
              </a:xfrm>
              <a:prstGeom prst="rect">
                <a:avLst/>
              </a:prstGeom>
            </p:spPr>
          </p:pic>
        </p:grpSp>
        <p:grpSp>
          <p:nvGrpSpPr>
            <p:cNvPr id="30" name="Group 20"/>
            <p:cNvGrpSpPr/>
            <p:nvPr/>
          </p:nvGrpSpPr>
          <p:grpSpPr>
            <a:xfrm flipH="1" flipV="1">
              <a:off x="1407588" y="2838367"/>
              <a:ext cx="6430906" cy="814922"/>
              <a:chOff x="518584" y="1227667"/>
              <a:chExt cx="10924116" cy="13843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15200" y="1240367"/>
                <a:ext cx="1358900" cy="13589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6800" y="1253067"/>
                <a:ext cx="1384300" cy="13335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8284" y="1234017"/>
                <a:ext cx="1371600" cy="137160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9884" y="1253067"/>
                <a:ext cx="1333500" cy="13335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0900" y="1227667"/>
                <a:ext cx="1384300" cy="13843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71100" y="1234017"/>
                <a:ext cx="1371600" cy="13716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4784" y="1253067"/>
                <a:ext cx="1333500" cy="13335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584" y="1246717"/>
                <a:ext cx="1346200" cy="1346200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1407588" y="3642791"/>
              <a:ext cx="6414707" cy="814922"/>
              <a:chOff x="1553135" y="4449351"/>
              <a:chExt cx="6414707" cy="81492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6352951" y="4456828"/>
                <a:ext cx="799969" cy="79996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5530553" y="4464304"/>
                <a:ext cx="814922" cy="78501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2338152" y="4453089"/>
                <a:ext cx="807446" cy="807446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553135" y="4464304"/>
                <a:ext cx="785017" cy="78501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7152920" y="4449351"/>
                <a:ext cx="814922" cy="81492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4723107" y="4453089"/>
                <a:ext cx="807446" cy="807446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3145597" y="4464304"/>
                <a:ext cx="785017" cy="78501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3930614" y="4460566"/>
                <a:ext cx="792493" cy="792493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 flipH="1" flipV="1">
              <a:off x="1407588" y="5251639"/>
              <a:ext cx="6414707" cy="814922"/>
              <a:chOff x="1553135" y="4449351"/>
              <a:chExt cx="6414707" cy="81492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6352951" y="4456828"/>
                <a:ext cx="799969" cy="799969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5530553" y="4464304"/>
                <a:ext cx="814922" cy="78501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2338152" y="4453089"/>
                <a:ext cx="807446" cy="807446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553135" y="4464304"/>
                <a:ext cx="785017" cy="785017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7152920" y="4449351"/>
                <a:ext cx="814922" cy="814922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4723107" y="4453089"/>
                <a:ext cx="807446" cy="807446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3145597" y="4464304"/>
                <a:ext cx="785017" cy="785017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3930614" y="4460566"/>
                <a:ext cx="792493" cy="792493"/>
              </a:xfrm>
              <a:prstGeom prst="rect">
                <a:avLst/>
              </a:prstGeom>
            </p:spPr>
          </p:pic>
        </p:grpSp>
        <p:grpSp>
          <p:nvGrpSpPr>
            <p:cNvPr id="49" name="Group 48"/>
            <p:cNvGrpSpPr/>
            <p:nvPr/>
          </p:nvGrpSpPr>
          <p:grpSpPr>
            <a:xfrm flipH="1">
              <a:off x="1407588" y="4447215"/>
              <a:ext cx="6414707" cy="814922"/>
              <a:chOff x="1553135" y="4449351"/>
              <a:chExt cx="6414707" cy="814922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6352951" y="4456828"/>
                <a:ext cx="799969" cy="799969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5530553" y="4464304"/>
                <a:ext cx="814922" cy="785017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2338152" y="4453089"/>
                <a:ext cx="807446" cy="80744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553135" y="4464304"/>
                <a:ext cx="785017" cy="785017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7152920" y="4449351"/>
                <a:ext cx="814922" cy="814922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4723107" y="4453089"/>
                <a:ext cx="807446" cy="807446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3145597" y="4464304"/>
                <a:ext cx="785017" cy="785017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3930614" y="4460566"/>
                <a:ext cx="792493" cy="792493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 rot="10800000" flipH="1" flipV="1">
              <a:off x="1407589" y="6056064"/>
              <a:ext cx="6414707" cy="814922"/>
              <a:chOff x="1553135" y="4449351"/>
              <a:chExt cx="6414707" cy="814922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6352951" y="4456828"/>
                <a:ext cx="799969" cy="799969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5530553" y="4464304"/>
                <a:ext cx="814922" cy="785017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2338152" y="4453089"/>
                <a:ext cx="807446" cy="807446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553135" y="4464304"/>
                <a:ext cx="785017" cy="785017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7152920" y="4449351"/>
                <a:ext cx="814922" cy="814922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4723107" y="4453089"/>
                <a:ext cx="807446" cy="807446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3145597" y="4464304"/>
                <a:ext cx="785017" cy="785017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3930614" y="4460566"/>
                <a:ext cx="792493" cy="792493"/>
              </a:xfrm>
              <a:prstGeom prst="rect">
                <a:avLst/>
              </a:prstGeom>
            </p:spPr>
          </p:pic>
        </p:grpSp>
      </p:grpSp>
      <p:grpSp>
        <p:nvGrpSpPr>
          <p:cNvPr id="67" name="Group 75"/>
          <p:cNvGrpSpPr/>
          <p:nvPr/>
        </p:nvGrpSpPr>
        <p:grpSpPr>
          <a:xfrm>
            <a:off x="1110068" y="1471255"/>
            <a:ext cx="5534403" cy="369332"/>
            <a:chOff x="1323597" y="1558103"/>
            <a:chExt cx="5541576" cy="369332"/>
          </a:xfrm>
        </p:grpSpPr>
        <p:sp>
          <p:nvSpPr>
            <p:cNvPr id="68" name="TextBox 67"/>
            <p:cNvSpPr txBox="1"/>
            <p:nvPr/>
          </p:nvSpPr>
          <p:spPr>
            <a:xfrm>
              <a:off x="132359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5167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79745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07819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35893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6396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9204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20118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110068" y="2199135"/>
            <a:ext cx="5534403" cy="369332"/>
            <a:chOff x="1323597" y="1558103"/>
            <a:chExt cx="5541576" cy="369332"/>
          </a:xfrm>
        </p:grpSpPr>
        <p:sp>
          <p:nvSpPr>
            <p:cNvPr id="78" name="TextBox 77"/>
            <p:cNvSpPr txBox="1"/>
            <p:nvPr/>
          </p:nvSpPr>
          <p:spPr>
            <a:xfrm>
              <a:off x="132359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05167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779745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507819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235893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96396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9204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420118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77" name="Group 139"/>
          <p:cNvGrpSpPr/>
          <p:nvPr/>
        </p:nvGrpSpPr>
        <p:grpSpPr>
          <a:xfrm>
            <a:off x="1110068" y="2927015"/>
            <a:ext cx="5534403" cy="369332"/>
            <a:chOff x="1323597" y="1558103"/>
            <a:chExt cx="5541576" cy="369332"/>
          </a:xfrm>
        </p:grpSpPr>
        <p:sp>
          <p:nvSpPr>
            <p:cNvPr id="141" name="TextBox 140"/>
            <p:cNvSpPr txBox="1"/>
            <p:nvPr/>
          </p:nvSpPr>
          <p:spPr>
            <a:xfrm>
              <a:off x="132359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05167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779745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507819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235893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96396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69204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20118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86" name="Group 148"/>
          <p:cNvGrpSpPr/>
          <p:nvPr/>
        </p:nvGrpSpPr>
        <p:grpSpPr>
          <a:xfrm>
            <a:off x="1110068" y="3654895"/>
            <a:ext cx="5534403" cy="369332"/>
            <a:chOff x="1323597" y="1558103"/>
            <a:chExt cx="5541576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132359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05167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779745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507819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235893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96396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69204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420118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87" name="Group 157"/>
          <p:cNvGrpSpPr/>
          <p:nvPr/>
        </p:nvGrpSpPr>
        <p:grpSpPr>
          <a:xfrm>
            <a:off x="1110068" y="4382775"/>
            <a:ext cx="5534403" cy="369332"/>
            <a:chOff x="1323597" y="1558103"/>
            <a:chExt cx="5541576" cy="369332"/>
          </a:xfrm>
        </p:grpSpPr>
        <p:sp>
          <p:nvSpPr>
            <p:cNvPr id="159" name="TextBox 158"/>
            <p:cNvSpPr txBox="1"/>
            <p:nvPr/>
          </p:nvSpPr>
          <p:spPr>
            <a:xfrm>
              <a:off x="132359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5167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779745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507819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235893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96396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69204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420118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88" name="Group 166"/>
          <p:cNvGrpSpPr/>
          <p:nvPr/>
        </p:nvGrpSpPr>
        <p:grpSpPr>
          <a:xfrm>
            <a:off x="1110068" y="5110655"/>
            <a:ext cx="5534403" cy="369332"/>
            <a:chOff x="1323597" y="1558103"/>
            <a:chExt cx="5541576" cy="369332"/>
          </a:xfrm>
        </p:grpSpPr>
        <p:sp>
          <p:nvSpPr>
            <p:cNvPr id="168" name="TextBox 167"/>
            <p:cNvSpPr txBox="1"/>
            <p:nvPr/>
          </p:nvSpPr>
          <p:spPr>
            <a:xfrm>
              <a:off x="132359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05167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79745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507819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235893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96396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69204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420118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89" name="Group 175"/>
          <p:cNvGrpSpPr/>
          <p:nvPr/>
        </p:nvGrpSpPr>
        <p:grpSpPr>
          <a:xfrm>
            <a:off x="1110068" y="5838534"/>
            <a:ext cx="5534403" cy="369332"/>
            <a:chOff x="1323597" y="1558103"/>
            <a:chExt cx="5541576" cy="369332"/>
          </a:xfrm>
        </p:grpSpPr>
        <p:sp>
          <p:nvSpPr>
            <p:cNvPr id="177" name="TextBox 176"/>
            <p:cNvSpPr txBox="1"/>
            <p:nvPr/>
          </p:nvSpPr>
          <p:spPr>
            <a:xfrm>
              <a:off x="132359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05167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779745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507819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235893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963967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692041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420118" y="1558103"/>
              <a:ext cx="445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197" name="Slide Number Placeholder 19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8B7005-61EF-5C48-9FF0-15C38672EF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7137142" y="6075144"/>
            <a:ext cx="17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Target in Obs. </a:t>
            </a:r>
            <a:r>
              <a:rPr lang="en-US" sz="1200" dirty="0" err="1"/>
              <a:t>c</a:t>
            </a:r>
            <a:r>
              <a:rPr lang="en-US" sz="1200" dirty="0" err="1" smtClean="0"/>
              <a:t>oord</a:t>
            </a:r>
            <a:r>
              <a:rPr lang="en-US" sz="1200" dirty="0" smtClean="0"/>
              <a:t> (one realization)</a:t>
            </a:r>
            <a:endParaRPr lang="en-US" sz="1200" dirty="0"/>
          </a:p>
        </p:txBody>
      </p:sp>
      <p:sp>
        <p:nvSpPr>
          <p:cNvPr id="199" name="TextBox 198"/>
          <p:cNvSpPr txBox="1"/>
          <p:nvPr/>
        </p:nvSpPr>
        <p:spPr>
          <a:xfrm>
            <a:off x="7137142" y="5479987"/>
            <a:ext cx="172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Indiv</a:t>
            </a:r>
            <a:r>
              <a:rPr lang="en-US" sz="1200" dirty="0" smtClean="0"/>
              <a:t>. Optic </a:t>
            </a:r>
            <a:r>
              <a:rPr lang="en-US" sz="1200" dirty="0" err="1" smtClean="0"/>
              <a:t>vignetting</a:t>
            </a:r>
            <a:r>
              <a:rPr lang="en-US" sz="1200" dirty="0" smtClean="0"/>
              <a:t> in Observatory </a:t>
            </a:r>
            <a:r>
              <a:rPr lang="en-US" sz="1200" dirty="0" err="1" smtClean="0"/>
              <a:t>coord</a:t>
            </a:r>
            <a:endParaRPr lang="en-US" sz="1200" dirty="0"/>
          </a:p>
        </p:txBody>
      </p:sp>
      <p:cxnSp>
        <p:nvCxnSpPr>
          <p:cNvPr id="200" name="Straight Connector 199"/>
          <p:cNvCxnSpPr>
            <a:stCxn id="199" idx="1"/>
          </p:cNvCxnSpPr>
          <p:nvPr/>
        </p:nvCxnSpPr>
        <p:spPr>
          <a:xfrm rot="10800000" flipV="1">
            <a:off x="6673596" y="5710820"/>
            <a:ext cx="463547" cy="4616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98" idx="1"/>
          </p:cNvCxnSpPr>
          <p:nvPr/>
        </p:nvCxnSpPr>
        <p:spPr>
          <a:xfrm rot="10800000">
            <a:off x="6371170" y="6075143"/>
            <a:ext cx="765973" cy="23083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In-Flight Calibration Plan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9971865"/>
              </p:ext>
            </p:extLst>
          </p:nvPr>
        </p:nvGraphicFramePr>
        <p:xfrm>
          <a:off x="481398" y="1723617"/>
          <a:ext cx="8480797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995"/>
                <a:gridCol w="1669529"/>
                <a:gridCol w="37282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Target(s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Gain</a:t>
                      </a:r>
                      <a:r>
                        <a:rPr lang="en-US" sz="1600" baseline="0" dirty="0" smtClean="0"/>
                        <a:t> Scale, Energy Resolution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1E 0102.2-7219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Initial Checkout. Observe ~60 </a:t>
                      </a:r>
                      <a:r>
                        <a:rPr lang="en-US" sz="1600" baseline="0" dirty="0" err="1" smtClean="0"/>
                        <a:t>ksec</a:t>
                      </a:r>
                      <a:r>
                        <a:rPr lang="en-US" sz="1600" baseline="0" dirty="0" smtClean="0"/>
                        <a:t>; approx. 36000 ct/FPM. Lines &lt; 2 </a:t>
                      </a:r>
                      <a:r>
                        <a:rPr lang="en-US" sz="1600" baseline="0" dirty="0" err="1" smtClean="0"/>
                        <a:t>keV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Gain Scale, Energy Resolution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Cas</a:t>
                      </a:r>
                      <a:r>
                        <a:rPr lang="en-US" sz="1600" dirty="0" smtClean="0"/>
                        <a:t> A (20 </a:t>
                      </a:r>
                      <a:r>
                        <a:rPr lang="en-US" sz="1600" dirty="0" err="1" smtClean="0"/>
                        <a:t>ksec</a:t>
                      </a:r>
                      <a:r>
                        <a:rPr lang="en-US" sz="1600" dirty="0" smtClean="0"/>
                        <a:t>)</a:t>
                      </a:r>
                    </a:p>
                    <a:p>
                      <a:r>
                        <a:rPr lang="en-US" sz="1600" dirty="0" err="1" smtClean="0"/>
                        <a:t>Cyg</a:t>
                      </a:r>
                      <a:r>
                        <a:rPr lang="en-US" sz="1600" dirty="0" smtClean="0"/>
                        <a:t> X-3 (10 </a:t>
                      </a:r>
                      <a:r>
                        <a:rPr lang="en-US" sz="1600" dirty="0" err="1" smtClean="0"/>
                        <a:t>ksec</a:t>
                      </a:r>
                      <a:r>
                        <a:rPr lang="en-US" sz="1600" dirty="0" smtClean="0"/>
                        <a:t>)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Perseus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Galaxy   (</a:t>
                      </a:r>
                      <a:r>
                        <a:rPr lang="en-US" sz="1600" dirty="0" smtClean="0"/>
                        <a:t>60 </a:t>
                      </a:r>
                      <a:r>
                        <a:rPr lang="en-US" sz="1600" dirty="0" err="1" smtClean="0"/>
                        <a:t>ksec</a:t>
                      </a:r>
                      <a:r>
                        <a:rPr lang="en-US" sz="1600" dirty="0" smtClean="0"/>
                        <a:t>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SS </a:t>
                      </a:r>
                      <a:r>
                        <a:rPr lang="en-US" sz="1600" baseline="0" dirty="0" smtClean="0"/>
                        <a:t>433 (20 </a:t>
                      </a:r>
                      <a:r>
                        <a:rPr lang="en-US" sz="1600" baseline="0" dirty="0" err="1" smtClean="0"/>
                        <a:t>ksec</a:t>
                      </a:r>
                      <a:r>
                        <a:rPr lang="en-US" sz="1600" baseline="0" dirty="0" smtClean="0"/>
                        <a:t>; X-CAL</a:t>
                      </a:r>
                      <a:r>
                        <a:rPr lang="en-US" sz="1600" baseline="0" dirty="0" smtClean="0"/>
                        <a:t>)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GX 301-2?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Initial Checkout. Approx 100000 ct/FPM.  Lines 2-6.4 </a:t>
                      </a:r>
                      <a:r>
                        <a:rPr lang="en-US" sz="1600" baseline="0" dirty="0" err="1" smtClean="0"/>
                        <a:t>keV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Contamination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1E 0102.2-7219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Periodic Monitoring. Observe 5-10 </a:t>
                      </a:r>
                      <a:r>
                        <a:rPr lang="en-US" sz="1600" baseline="0" dirty="0" err="1" smtClean="0"/>
                        <a:t>ksec</a:t>
                      </a:r>
                      <a:r>
                        <a:rPr lang="en-US" sz="1600" baseline="0" dirty="0" smtClean="0"/>
                        <a:t>/month; detect array-level gain shifts and contamination trends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3132" y="539869"/>
            <a:ext cx="5653668" cy="641467"/>
          </a:xfrm>
        </p:spPr>
        <p:txBody>
          <a:bodyPr/>
          <a:lstStyle/>
          <a:p>
            <a:r>
              <a:rPr lang="en-US" dirty="0" smtClean="0"/>
              <a:t>Low Energy Gain Scale:</a:t>
            </a:r>
            <a:br>
              <a:rPr lang="en-US" dirty="0" smtClean="0"/>
            </a:br>
            <a:r>
              <a:rPr lang="en-US" dirty="0" smtClean="0"/>
              <a:t>E0102 Supernova Remnant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22" y="1451774"/>
            <a:ext cx="7011284" cy="4796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5504" y="6325364"/>
            <a:ext cx="4311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IACHEC Continuum/Line Model courtesy E. Miller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580531" y="1637418"/>
            <a:ext cx="976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</a:t>
            </a:r>
            <a:r>
              <a:rPr lang="en-US" dirty="0" err="1" smtClean="0"/>
              <a:t>ksec</a:t>
            </a:r>
            <a:endParaRPr lang="en-US" dirty="0" smtClean="0"/>
          </a:p>
          <a:p>
            <a:r>
              <a:rPr lang="en-US" dirty="0" smtClean="0"/>
              <a:t>per FPM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7074" y="2283749"/>
            <a:ext cx="182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 scale to &lt;1%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80655" y="539869"/>
            <a:ext cx="5706145" cy="641467"/>
          </a:xfrm>
        </p:spPr>
        <p:txBody>
          <a:bodyPr/>
          <a:lstStyle/>
          <a:p>
            <a:r>
              <a:rPr lang="en-US" dirty="0" smtClean="0"/>
              <a:t>High Energy Gain Scale:</a:t>
            </a:r>
            <a:br>
              <a:rPr lang="en-US" dirty="0" smtClean="0"/>
            </a:br>
            <a:r>
              <a:rPr lang="en-US" dirty="0" err="1" smtClean="0"/>
              <a:t>Circinus</a:t>
            </a:r>
            <a:r>
              <a:rPr lang="en-US" dirty="0" smtClean="0"/>
              <a:t> Galaxy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80" y="1457256"/>
            <a:ext cx="7250637" cy="4903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1100" y="6494641"/>
            <a:ext cx="260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Molendi</a:t>
            </a:r>
            <a:r>
              <a:rPr lang="en-US" dirty="0" smtClean="0"/>
              <a:t> et al 2014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4056" y="1654956"/>
            <a:ext cx="969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</a:t>
            </a:r>
            <a:r>
              <a:rPr lang="en-US" dirty="0" err="1" smtClean="0"/>
              <a:t>ksec</a:t>
            </a:r>
            <a:endParaRPr lang="en-US" dirty="0" smtClean="0"/>
          </a:p>
          <a:p>
            <a:r>
              <a:rPr lang="en-US" dirty="0" smtClean="0"/>
              <a:t>per FPM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21100" y="3185513"/>
            <a:ext cx="150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Line </a:t>
            </a:r>
            <a:r>
              <a:rPr lang="en-US" dirty="0" err="1" smtClean="0"/>
              <a:t>Centroids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to 10 </a:t>
            </a:r>
            <a:r>
              <a:rPr lang="en-US" dirty="0" err="1" smtClean="0"/>
              <a:t>eV</a:t>
            </a:r>
            <a:r>
              <a:rPr lang="en-US" dirty="0" smtClean="0"/>
              <a:t> (&lt;1%)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83947" y="3783724"/>
            <a:ext cx="4902853" cy="3342473"/>
            <a:chOff x="3783947" y="3822598"/>
            <a:chExt cx="4902853" cy="33424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0" y="4163020"/>
              <a:ext cx="4724400" cy="25654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783947" y="3822598"/>
              <a:ext cx="775094" cy="1775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2400" y="6429851"/>
              <a:ext cx="1171536" cy="735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4114800" cy="523229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PI: Keith </a:t>
            </a:r>
            <a:r>
              <a:rPr lang="en-US" dirty="0" err="1" smtClean="0"/>
              <a:t>Gendreau</a:t>
            </a:r>
            <a:r>
              <a:rPr lang="en-US" dirty="0" smtClean="0"/>
              <a:t>, NASA GSFC 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Science: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Understanding ultra-dense matter via soft X-ray timing spectroscopy of neutron stars 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Platform: International Space Station </a:t>
            </a:r>
            <a:r>
              <a:rPr lang="en-US" dirty="0" err="1" smtClean="0"/>
              <a:t>ExPRESS</a:t>
            </a:r>
            <a:r>
              <a:rPr lang="en-US" dirty="0" smtClean="0"/>
              <a:t> Logistics Carrier external attached payload, with </a:t>
            </a:r>
            <a:r>
              <a:rPr lang="en-US" dirty="0" smtClean="0">
                <a:solidFill>
                  <a:srgbClr val="604A7B"/>
                </a:solidFill>
              </a:rPr>
              <a:t>active pointing 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Launch: NET January 2017, SpaceX-11 resupply 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Duration: ≥ 24 months 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Instrument: X-ray (0.2–12 </a:t>
            </a:r>
            <a:r>
              <a:rPr lang="en-US" dirty="0" err="1" smtClean="0"/>
              <a:t>keV</a:t>
            </a:r>
            <a:r>
              <a:rPr lang="en-US" dirty="0" smtClean="0"/>
              <a:t>) “concentrator” optics and silicon-drift detectors; GPS position &amp; </a:t>
            </a:r>
            <a:r>
              <a:rPr lang="en-US" dirty="0" smtClean="0">
                <a:solidFill>
                  <a:srgbClr val="604A7B"/>
                </a:solidFill>
              </a:rPr>
              <a:t>absolute time tagging 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Enhancements: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Demonstration of pulsar-based navigation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Guest Observer program in Year 2+ 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Status:</a:t>
            </a:r>
            <a:r>
              <a:rPr lang="en-US" dirty="0" smtClean="0"/>
              <a:t>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Ground-based calibration complete Fall 2015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dirty="0" smtClean="0"/>
              <a:t>Passed PER, Winter 2015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300"/>
              </a:spcBef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NICER: Astrophysics Mission of Opportunity on the International Space Station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10" y="1457256"/>
            <a:ext cx="3136900" cy="2679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In-Flight Calibration</a:t>
            </a:r>
            <a:r>
              <a:rPr lang="en-US" dirty="0" smtClean="0"/>
              <a:t> Plan 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0"/>
          </p:nvPr>
        </p:nvGraphicFramePr>
        <p:xfrm>
          <a:off x="457200" y="1457325"/>
          <a:ext cx="8480797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995"/>
                <a:gridCol w="1669529"/>
                <a:gridCol w="37282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Target(s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Broad</a:t>
                      </a:r>
                      <a:r>
                        <a:rPr lang="en-US" sz="1600" baseline="0" dirty="0" smtClean="0"/>
                        <a:t> Band Effective Area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PKS 2155-305</a:t>
                      </a:r>
                    </a:p>
                    <a:p>
                      <a:r>
                        <a:rPr lang="en-US" sz="1600" dirty="0" smtClean="0"/>
                        <a:t>  (X-CAL)</a:t>
                      </a:r>
                    </a:p>
                    <a:p>
                      <a:r>
                        <a:rPr lang="en-US" sz="1600" dirty="0" smtClean="0"/>
                        <a:t>3C 273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Initial Checkout. Observe 30 </a:t>
                      </a:r>
                      <a:r>
                        <a:rPr lang="en-US" sz="1600" baseline="0" dirty="0" err="1" smtClean="0"/>
                        <a:t>ksec</a:t>
                      </a:r>
                      <a:r>
                        <a:rPr lang="en-US" sz="1600" baseline="0" dirty="0" smtClean="0"/>
                        <a:t>, simultaneous with XMM-Newton or Chandra.  Tie overall flux scale.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Broad</a:t>
                      </a:r>
                      <a:r>
                        <a:rPr lang="en-US" sz="1600" baseline="0" dirty="0" smtClean="0"/>
                        <a:t> Band Effective Area</a:t>
                      </a:r>
                    </a:p>
                    <a:p>
                      <a:r>
                        <a:rPr lang="en-US" sz="1600" baseline="0" dirty="0" smtClean="0"/>
                        <a:t>Pulse Timing</a:t>
                      </a:r>
                    </a:p>
                    <a:p>
                      <a:r>
                        <a:rPr lang="en-US" sz="1600" baseline="0" dirty="0" smtClean="0"/>
                        <a:t>FPM-to-FPM variation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Crab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Initial Checkout. Observe 10 </a:t>
                      </a:r>
                      <a:r>
                        <a:rPr lang="en-US" sz="1600" baseline="0" dirty="0" err="1" smtClean="0"/>
                        <a:t>ksec</a:t>
                      </a:r>
                      <a:r>
                        <a:rPr lang="en-US" sz="1600" baseline="0" dirty="0" smtClean="0"/>
                        <a:t> on-axis, broad band continuum source.  Known intrinsic flux variability at ~5-10% level. Pulse folding at 33 </a:t>
                      </a:r>
                      <a:r>
                        <a:rPr lang="en-US" sz="1600" baseline="0" dirty="0" err="1" smtClean="0"/>
                        <a:t>msec</a:t>
                      </a:r>
                      <a:r>
                        <a:rPr lang="en-US" sz="1600" baseline="0" dirty="0" smtClean="0"/>
                        <a:t> period.</a:t>
                      </a:r>
                    </a:p>
                    <a:p>
                      <a:r>
                        <a:rPr lang="en-US" sz="1600" baseline="0" dirty="0" smtClean="0"/>
                        <a:t>Simultaneous with Swift for timing ~100 </a:t>
                      </a:r>
                      <a:r>
                        <a:rPr lang="en-US" sz="1600" baseline="0" dirty="0" err="1" smtClean="0"/>
                        <a:t>usec</a:t>
                      </a:r>
                      <a:r>
                        <a:rPr lang="en-US" sz="1600" baseline="0" dirty="0" smtClean="0"/>
                        <a:t> timing tie.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In-Flight Calibration</a:t>
            </a:r>
            <a:r>
              <a:rPr lang="en-US" dirty="0" smtClean="0"/>
              <a:t> Plan 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0"/>
          </p:nvPr>
        </p:nvGraphicFramePr>
        <p:xfrm>
          <a:off x="457200" y="1457325"/>
          <a:ext cx="8480797" cy="323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995"/>
                <a:gridCol w="1669529"/>
                <a:gridCol w="37282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Target(s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Background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Blank Sky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Initial Checkout.  Observe 100 </a:t>
                      </a:r>
                      <a:r>
                        <a:rPr lang="en-US" sz="1600" baseline="0" dirty="0" err="1" smtClean="0"/>
                        <a:t>ksec</a:t>
                      </a:r>
                      <a:r>
                        <a:rPr lang="en-US" sz="1600" baseline="0" dirty="0" smtClean="0"/>
                        <a:t> various blank sky targets.  Verify and refine background model.</a:t>
                      </a:r>
                    </a:p>
                    <a:p>
                      <a:r>
                        <a:rPr lang="en-US" sz="1600" baseline="0" dirty="0" smtClean="0"/>
                        <a:t>RXTE background points.</a:t>
                      </a:r>
                    </a:p>
                    <a:p>
                      <a:r>
                        <a:rPr lang="en-US" sz="1600" baseline="0" dirty="0" smtClean="0"/>
                        <a:t>Chandra Deep Field or </a:t>
                      </a:r>
                      <a:r>
                        <a:rPr lang="en-US" sz="1600" baseline="0" dirty="0" err="1" smtClean="0"/>
                        <a:t>Lockman</a:t>
                      </a:r>
                      <a:r>
                        <a:rPr lang="en-US" sz="1600" baseline="0" dirty="0" smtClean="0"/>
                        <a:t> Hole</a:t>
                      </a:r>
                    </a:p>
                    <a:p>
                      <a:r>
                        <a:rPr lang="en-US" sz="1600" baseline="0" dirty="0" smtClean="0"/>
                        <a:t>ROSAT ¼ </a:t>
                      </a:r>
                      <a:r>
                        <a:rPr lang="en-US" sz="1600" baseline="0" dirty="0" err="1" smtClean="0"/>
                        <a:t>keV</a:t>
                      </a:r>
                      <a:r>
                        <a:rPr lang="en-US" sz="1600" baseline="0" dirty="0" smtClean="0"/>
                        <a:t> background map (hot &amp; cold spots)</a:t>
                      </a:r>
                    </a:p>
                    <a:p>
                      <a:r>
                        <a:rPr lang="en-US" sz="1600" baseline="0" dirty="0" smtClean="0"/>
                        <a:t>For sensitive targets, offset points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Background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Blank Sky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Maintenance. Observe 20-60 </a:t>
                      </a:r>
                      <a:r>
                        <a:rPr lang="en-US" sz="1600" baseline="0" dirty="0" err="1" smtClean="0"/>
                        <a:t>ksec</a:t>
                      </a:r>
                      <a:r>
                        <a:rPr lang="en-US" sz="1600" baseline="0" dirty="0" smtClean="0"/>
                        <a:t> per month, blank sky targets, intensive after Soyuz configuration change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In-Flight Calibration</a:t>
            </a:r>
            <a:r>
              <a:rPr lang="en-US" dirty="0" smtClean="0"/>
              <a:t> Plan 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57200" y="1457325"/>
          <a:ext cx="8480797" cy="283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995"/>
                <a:gridCol w="1669529"/>
                <a:gridCol w="37282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Target(s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UV Loading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 Car, Beta Leo, Vega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Initial check-out.  On-off </a:t>
                      </a:r>
                      <a:r>
                        <a:rPr lang="en-US" baseline="0" dirty="0" err="1" smtClean="0"/>
                        <a:t>pointings</a:t>
                      </a:r>
                      <a:r>
                        <a:rPr lang="en-US" baseline="0" dirty="0" smtClean="0"/>
                        <a:t>. Measure detector response to UV loading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Threshold</a:t>
                      </a:r>
                      <a:r>
                        <a:rPr lang="en-US" baseline="0" dirty="0" smtClean="0"/>
                        <a:t> Throughput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Initial check-out.  Continuum source at low energies to verify </a:t>
                      </a:r>
                      <a:r>
                        <a:rPr lang="en-US" baseline="0" dirty="0" err="1" smtClean="0"/>
                        <a:t>throughtput</a:t>
                      </a:r>
                      <a:r>
                        <a:rPr lang="en-US" baseline="0" dirty="0" smtClean="0"/>
                        <a:t> at threshold edge.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Continuum shape and low energy threshold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Maintenance.  5 </a:t>
                      </a:r>
                      <a:r>
                        <a:rPr lang="en-US" baseline="0" dirty="0" err="1" smtClean="0"/>
                        <a:t>ksec</a:t>
                      </a:r>
                      <a:r>
                        <a:rPr lang="en-US" baseline="0" dirty="0" smtClean="0"/>
                        <a:t> per month.  Continuum response changes.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12000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Post-launch background calibration observations</a:t>
            </a:r>
          </a:p>
          <a:p>
            <a:pPr lvl="1"/>
            <a:r>
              <a:rPr lang="en-US" dirty="0" smtClean="0"/>
              <a:t>Dedicated blank sky observations</a:t>
            </a:r>
          </a:p>
          <a:p>
            <a:pPr lvl="1"/>
            <a:r>
              <a:rPr lang="en-US" dirty="0" smtClean="0"/>
              <a:t>Data collected during slews between targets</a:t>
            </a:r>
          </a:p>
          <a:p>
            <a:pPr lvl="1"/>
            <a:r>
              <a:rPr lang="en-US" dirty="0" smtClean="0"/>
              <a:t>Dedicated off-pointed background observation before/after faintest targets</a:t>
            </a:r>
          </a:p>
          <a:p>
            <a:pPr lvl="1"/>
            <a:r>
              <a:rPr lang="en-US" dirty="0" smtClean="0"/>
              <a:t>Dark data in stowed configuration will be collected</a:t>
            </a:r>
          </a:p>
          <a:p>
            <a:r>
              <a:rPr lang="en-US" dirty="0" smtClean="0"/>
              <a:t>Verify and refine ground-based background modeling approach</a:t>
            </a:r>
          </a:p>
          <a:p>
            <a:r>
              <a:rPr lang="en-US" dirty="0" smtClean="0"/>
              <a:t>Deep 100 </a:t>
            </a:r>
            <a:r>
              <a:rPr lang="en-US" dirty="0" err="1" smtClean="0"/>
              <a:t>ksec</a:t>
            </a:r>
            <a:r>
              <a:rPr lang="en-US" dirty="0" smtClean="0"/>
              <a:t> observation of blank sky during initial checkout (~3 calendar days) to characterize background behavior </a:t>
            </a:r>
            <a:r>
              <a:rPr lang="en-US" dirty="0" err="1" smtClean="0"/>
              <a:t>w.r.t</a:t>
            </a:r>
            <a:r>
              <a:rPr lang="en-US" dirty="0" smtClean="0"/>
              <a:t>. orbit and pointing position </a:t>
            </a:r>
            <a:r>
              <a:rPr lang="en-US" dirty="0" err="1" smtClean="0"/>
              <a:t>w.r.t</a:t>
            </a:r>
            <a:r>
              <a:rPr lang="en-US" dirty="0" smtClean="0"/>
              <a:t>. Soyuz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ksec</a:t>
            </a:r>
            <a:r>
              <a:rPr lang="en-US" dirty="0" smtClean="0"/>
              <a:t> @ (0.17 + 0.13) ct/s = 30000 ct (0.4-</a:t>
            </a:r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Enough counts to detect 10% variations over 25 minute timescale (&lt; 90 minute orbit)</a:t>
            </a:r>
          </a:p>
          <a:p>
            <a:pPr lvl="2"/>
            <a:r>
              <a:rPr lang="en-US" dirty="0" smtClean="0"/>
              <a:t>Also able to fold with orbital period, geomagnetic cut-off rigidity, etc. to build significance</a:t>
            </a:r>
          </a:p>
          <a:p>
            <a:pPr lvl="1"/>
            <a:r>
              <a:rPr lang="en-US" dirty="0" smtClean="0"/>
              <a:t>536 ct/FPM</a:t>
            </a:r>
          </a:p>
          <a:p>
            <a:pPr lvl="2"/>
            <a:r>
              <a:rPr lang="en-US" dirty="0" smtClean="0"/>
              <a:t>Enough counts for crude spectrum, and to detect ~5% FPM-to-FPM variations</a:t>
            </a:r>
          </a:p>
          <a:p>
            <a:pPr lvl="2"/>
            <a:r>
              <a:rPr lang="en-US" dirty="0" smtClean="0"/>
              <a:t>17000 ct 0.4-2 </a:t>
            </a:r>
            <a:r>
              <a:rPr lang="en-US" dirty="0" err="1" smtClean="0"/>
              <a:t>keV</a:t>
            </a:r>
            <a:r>
              <a:rPr lang="en-US" dirty="0" smtClean="0"/>
              <a:t>; 13000 ct 2-10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Routine maintenance background calibration observations to continuously assess background environment (~monthly 20-60 </a:t>
            </a:r>
            <a:r>
              <a:rPr lang="en-US" dirty="0" err="1" smtClean="0"/>
              <a:t>ksec</a:t>
            </a:r>
            <a:r>
              <a:rPr lang="en-US" dirty="0" smtClean="0"/>
              <a:t> &amp; off-target background points)</a:t>
            </a:r>
          </a:p>
          <a:p>
            <a:r>
              <a:rPr lang="en-US" dirty="0" smtClean="0"/>
              <a:t>Compare to non-imaging RXTE Proportional Counter Array, able to ultimately achieve background model with </a:t>
            </a:r>
            <a:r>
              <a:rPr lang="en-US" sz="3520" b="1" dirty="0" smtClean="0"/>
              <a:t>1% </a:t>
            </a:r>
            <a:r>
              <a:rPr lang="en-US" sz="3520" b="1" dirty="0" err="1" smtClean="0"/>
              <a:t>r.m.s</a:t>
            </a:r>
            <a:r>
              <a:rPr lang="en-US" sz="3520" b="1" dirty="0" smtClean="0"/>
              <a:t>. </a:t>
            </a:r>
            <a:r>
              <a:rPr lang="en-US" sz="3520" b="1" dirty="0" err="1" smtClean="0"/>
              <a:t>unmodeled</a:t>
            </a:r>
            <a:r>
              <a:rPr lang="en-US" sz="3520" b="1" dirty="0" smtClean="0"/>
              <a:t> component </a:t>
            </a:r>
            <a:r>
              <a:rPr lang="en-US" dirty="0" smtClean="0"/>
              <a:t>(Markwardt was PCA background modeling lead scientist from 2003-2012)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28273" y="539869"/>
            <a:ext cx="4958527" cy="641467"/>
          </a:xfrm>
        </p:spPr>
        <p:txBody>
          <a:bodyPr/>
          <a:lstStyle/>
          <a:p>
            <a:r>
              <a:rPr lang="en-US" dirty="0" smtClean="0"/>
              <a:t>In-Flight Background Characterization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Matrix Calculation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75463" y="1428557"/>
            <a:ext cx="1754485" cy="7872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Thermal Film Transmission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73707" y="2183828"/>
            <a:ext cx="1457658" cy="9627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Vignetting</a:t>
            </a:r>
            <a:r>
              <a:rPr lang="en-US" dirty="0" smtClean="0"/>
              <a:t> Cube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1327" y="1382844"/>
            <a:ext cx="105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ARF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(per XRC)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75463" y="2371113"/>
            <a:ext cx="1754485" cy="7872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XRC Transmission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75463" y="3327665"/>
            <a:ext cx="1754485" cy="78728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Off-axis response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73707" y="3766320"/>
            <a:ext cx="1457658" cy="34862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Attitude Data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73707" y="3281952"/>
            <a:ext cx="1457658" cy="3486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Co-Alignment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0" y="3251971"/>
            <a:ext cx="1430421" cy="8629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ARF Calculator (versus time)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>
            <a:off x="6122739" y="2183828"/>
            <a:ext cx="570760" cy="1931119"/>
          </a:xfrm>
          <a:prstGeom prst="leftBrace">
            <a:avLst>
              <a:gd name="adj1" fmla="val 8333"/>
              <a:gd name="adj2" fmla="val 7976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50628" y="3523635"/>
            <a:ext cx="36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43417" y="1671968"/>
            <a:ext cx="414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✕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843417" y="2554856"/>
            <a:ext cx="414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✕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91327" y="4393560"/>
            <a:ext cx="105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RMF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(per XRC)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75463" y="4461850"/>
            <a:ext cx="1754485" cy="7872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 Transmission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75463" y="5404406"/>
            <a:ext cx="1754485" cy="7872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FPM RMF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32571" y="1846507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36282" y="278906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36282" y="3759287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36282" y="4879800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613283" y="5548965"/>
            <a:ext cx="1457658" cy="70746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Threshold Setting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11576" y="5328712"/>
            <a:ext cx="1430421" cy="8629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RMF Calculator</a:t>
            </a:r>
            <a:endParaRPr lang="en-US" dirty="0"/>
          </a:p>
        </p:txBody>
      </p:sp>
      <p:sp>
        <p:nvSpPr>
          <p:cNvPr id="31" name="Left Brace 30"/>
          <p:cNvSpPr/>
          <p:nvPr/>
        </p:nvSpPr>
        <p:spPr>
          <a:xfrm>
            <a:off x="5962315" y="4681079"/>
            <a:ext cx="570760" cy="1550713"/>
          </a:xfrm>
          <a:prstGeom prst="leftBrace">
            <a:avLst>
              <a:gd name="adj1" fmla="val 8333"/>
              <a:gd name="adj2" fmla="val 7976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13284" y="4640975"/>
            <a:ext cx="1457658" cy="7872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SDD QE &amp; Re-distribution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43417" y="4879800"/>
            <a:ext cx="414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✕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896890" y="5575701"/>
            <a:ext cx="36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73565" y="2777202"/>
            <a:ext cx="47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E,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91724" y="3766320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20851" y="5035074"/>
            <a:ext cx="75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E,PHA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20851" y="58624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08792" y="5822356"/>
            <a:ext cx="75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E,PHA</a:t>
            </a:r>
            <a:endParaRPr lang="en-US" dirty="0">
              <a:latin typeface="Symbol" charset="2"/>
              <a:cs typeface="Symbol" charset="2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08000" y="4282700"/>
            <a:ext cx="81788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08908" y="6396335"/>
            <a:ext cx="323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 Over Enabled </a:t>
            </a:r>
            <a:r>
              <a:rPr lang="en-US" sz="2400" dirty="0" err="1" smtClean="0"/>
              <a:t>FPMs</a:t>
            </a:r>
            <a:endParaRPr lang="en-US" sz="2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482600" y="6396335"/>
            <a:ext cx="81788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files delivered to the HEASARC Calibration Database (CALDB) for use in standard </a:t>
            </a:r>
            <a:r>
              <a:rPr lang="en-US" dirty="0" err="1" smtClean="0"/>
              <a:t>HEASoft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Algorithms coded in NICER-specific </a:t>
            </a:r>
            <a:r>
              <a:rPr lang="en-US" dirty="0" err="1" smtClean="0"/>
              <a:t>HEASoft</a:t>
            </a:r>
            <a:r>
              <a:rPr lang="en-US" dirty="0" smtClean="0"/>
              <a:t> tasks</a:t>
            </a:r>
          </a:p>
          <a:p>
            <a:pPr lvl="1"/>
            <a:r>
              <a:rPr lang="en-US" dirty="0" smtClean="0"/>
              <a:t>Effective Area calculator</a:t>
            </a:r>
          </a:p>
          <a:p>
            <a:pPr lvl="1"/>
            <a:r>
              <a:rPr lang="en-US" dirty="0" smtClean="0"/>
              <a:t>Adjustment of X-ray event times for time calibration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Products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28836" y="1459788"/>
            <a:ext cx="1419206" cy="99259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Optics Response Model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46727" y="2880409"/>
            <a:ext cx="2520810" cy="9627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Ancillary Response File (Effective Area) &amp; Off-axis Algorithms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133023" y="1457255"/>
            <a:ext cx="2032967" cy="2383327"/>
            <a:chOff x="609599" y="1457256"/>
            <a:chExt cx="2032967" cy="2383327"/>
          </a:xfrm>
        </p:grpSpPr>
        <p:sp>
          <p:nvSpPr>
            <p:cNvPr id="7" name="Rectangle 6"/>
            <p:cNvSpPr/>
            <p:nvPr/>
          </p:nvSpPr>
          <p:spPr>
            <a:xfrm>
              <a:off x="609599" y="1457256"/>
              <a:ext cx="2032967" cy="99344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Detector Response Model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792" y="2877876"/>
              <a:ext cx="2017774" cy="9627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Response Matrix File (56 </a:t>
              </a:r>
              <a:r>
                <a:rPr lang="en-US" dirty="0" err="1" smtClean="0"/>
                <a:t>FPMs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2"/>
              <a:endCxn id="9" idx="0"/>
            </p:cNvCxnSpPr>
            <p:nvPr/>
          </p:nvCxnSpPr>
          <p:spPr>
            <a:xfrm rot="16200000" flipH="1">
              <a:off x="1416292" y="2660488"/>
              <a:ext cx="427179" cy="7596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rot="16200000" flipH="1">
            <a:off x="7537736" y="2663021"/>
            <a:ext cx="427179" cy="7596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86521" y="1458101"/>
            <a:ext cx="1457657" cy="99344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Calibration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86521" y="2879565"/>
            <a:ext cx="1457658" cy="9627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nicerpi</a:t>
            </a:r>
            <a:r>
              <a:rPr lang="en-US" dirty="0" smtClean="0"/>
              <a:t> (Gain Correction)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3012563" y="2662179"/>
            <a:ext cx="427179" cy="7596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00005" y="1457256"/>
            <a:ext cx="1457658" cy="2384170"/>
            <a:chOff x="4523305" y="1608813"/>
            <a:chExt cx="1457658" cy="2384170"/>
          </a:xfrm>
        </p:grpSpPr>
        <p:sp>
          <p:nvSpPr>
            <p:cNvPr id="13" name="Rectangle 12"/>
            <p:cNvSpPr/>
            <p:nvPr/>
          </p:nvSpPr>
          <p:spPr>
            <a:xfrm>
              <a:off x="4523305" y="1608813"/>
              <a:ext cx="1457657" cy="99344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Timing Calibration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23305" y="3030277"/>
              <a:ext cx="1457658" cy="9627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nicertimecal</a:t>
              </a:r>
              <a:r>
                <a:rPr lang="en-US" dirty="0" smtClean="0"/>
                <a:t> (Time Correction)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H="1">
              <a:off x="5049347" y="2812891"/>
              <a:ext cx="427179" cy="7596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820276"/>
            <a:ext cx="4264891" cy="517996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Spectral band: 0.2–12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Well </a:t>
            </a:r>
            <a:r>
              <a:rPr lang="en-US" dirty="0" smtClean="0"/>
              <a:t>matched to neutron star emissions </a:t>
            </a:r>
            <a:endParaRPr lang="en-US" dirty="0" smtClean="0"/>
          </a:p>
          <a:p>
            <a:pPr lvl="1"/>
            <a:r>
              <a:rPr lang="en-US" dirty="0" smtClean="0"/>
              <a:t>Overlaps </a:t>
            </a:r>
            <a:r>
              <a:rPr lang="en-US" dirty="0" smtClean="0"/>
              <a:t>RXTE, XMM-Newton, and other missions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Energy resolution: &lt; 150 </a:t>
            </a:r>
            <a:r>
              <a:rPr lang="en-US" dirty="0" err="1" smtClean="0"/>
              <a:t>eV</a:t>
            </a:r>
            <a:r>
              <a:rPr lang="en-US" dirty="0" smtClean="0"/>
              <a:t> @ 6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604A7B"/>
                </a:solidFill>
              </a:rPr>
              <a:t>10x</a:t>
            </a:r>
            <a:r>
              <a:rPr lang="en-US" dirty="0" smtClean="0"/>
              <a:t> better than RXTE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Timing resolution: 100 </a:t>
            </a:r>
            <a:r>
              <a:rPr lang="en-US" dirty="0" err="1" smtClean="0"/>
              <a:t>nsec</a:t>
            </a:r>
            <a:r>
              <a:rPr lang="en-US" dirty="0" smtClean="0"/>
              <a:t> RMS absolute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604A7B"/>
                </a:solidFill>
              </a:rPr>
              <a:t>50x</a:t>
            </a:r>
            <a:r>
              <a:rPr lang="en-US" dirty="0" smtClean="0"/>
              <a:t> </a:t>
            </a:r>
            <a:r>
              <a:rPr lang="en-US" dirty="0" smtClean="0"/>
              <a:t>better than RXTE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604A7B"/>
                </a:solidFill>
              </a:rPr>
              <a:t>&gt; </a:t>
            </a:r>
            <a:r>
              <a:rPr lang="en-US" dirty="0" smtClean="0">
                <a:solidFill>
                  <a:srgbClr val="604A7B"/>
                </a:solidFill>
              </a:rPr>
              <a:t>100x </a:t>
            </a:r>
            <a:r>
              <a:rPr lang="en-US" dirty="0" smtClean="0"/>
              <a:t>better than XMM-Newton </a:t>
            </a:r>
            <a:endParaRPr lang="en-US" dirty="0" smtClean="0"/>
          </a:p>
          <a:p>
            <a:r>
              <a:rPr lang="en-US" dirty="0" smtClean="0"/>
              <a:t>Non</a:t>
            </a:r>
            <a:r>
              <a:rPr lang="en-US" dirty="0" smtClean="0"/>
              <a:t>-imaging FOV: 6 </a:t>
            </a:r>
            <a:r>
              <a:rPr lang="en-US" dirty="0" err="1" smtClean="0"/>
              <a:t>arcmin</a:t>
            </a:r>
            <a:r>
              <a:rPr lang="en-US" dirty="0" smtClean="0"/>
              <a:t> </a:t>
            </a:r>
            <a:r>
              <a:rPr lang="en-US" dirty="0" smtClean="0"/>
              <a:t>diameter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604A7B"/>
                </a:solidFill>
              </a:rPr>
              <a:t>10x</a:t>
            </a:r>
            <a:r>
              <a:rPr lang="en-US" dirty="0" smtClean="0"/>
              <a:t> finer than </a:t>
            </a:r>
            <a:r>
              <a:rPr lang="en-US" dirty="0" smtClean="0"/>
              <a:t>RXTE </a:t>
            </a:r>
            <a:endParaRPr lang="en-US" dirty="0" smtClean="0"/>
          </a:p>
          <a:p>
            <a:r>
              <a:rPr lang="en-US" dirty="0" smtClean="0"/>
              <a:t>Sensitivity</a:t>
            </a:r>
            <a:r>
              <a:rPr lang="en-US" dirty="0" smtClean="0"/>
              <a:t>: </a:t>
            </a:r>
            <a:r>
              <a:rPr lang="en-US" sz="2727" dirty="0" smtClean="0">
                <a:solidFill>
                  <a:srgbClr val="604A7B"/>
                </a:solidFill>
              </a:rPr>
              <a:t>5.3 </a:t>
            </a:r>
            <a:r>
              <a:rPr lang="en-US" sz="2727" dirty="0" err="1" smtClean="0">
                <a:solidFill>
                  <a:srgbClr val="604A7B"/>
                </a:solidFill>
              </a:rPr>
              <a:t>x</a:t>
            </a:r>
            <a:r>
              <a:rPr lang="en-US" sz="2727" dirty="0" smtClean="0">
                <a:solidFill>
                  <a:srgbClr val="604A7B"/>
                </a:solidFill>
              </a:rPr>
              <a:t> 10</a:t>
            </a:r>
            <a:r>
              <a:rPr lang="en-US" sz="2727" baseline="30000" dirty="0" smtClean="0">
                <a:solidFill>
                  <a:srgbClr val="604A7B"/>
                </a:solidFill>
              </a:rPr>
              <a:t>–14</a:t>
            </a:r>
            <a:r>
              <a:rPr lang="en-US" sz="2727" dirty="0" smtClean="0">
                <a:solidFill>
                  <a:srgbClr val="604A7B"/>
                </a:solidFill>
              </a:rPr>
              <a:t> </a:t>
            </a:r>
            <a:r>
              <a:rPr lang="en-US" sz="2727" dirty="0" smtClean="0"/>
              <a:t>erg</a:t>
            </a:r>
            <a:r>
              <a:rPr lang="en-US" dirty="0" smtClean="0"/>
              <a:t>/s/</a:t>
            </a:r>
            <a:r>
              <a:rPr lang="en-US" sz="2727" dirty="0" smtClean="0"/>
              <a:t>cm</a:t>
            </a:r>
            <a:r>
              <a:rPr lang="en-US" sz="2727" baseline="30000" dirty="0" smtClean="0"/>
              <a:t>2</a:t>
            </a:r>
            <a:r>
              <a:rPr lang="en-US" sz="2727" dirty="0" smtClean="0"/>
              <a:t> (5σ, </a:t>
            </a:r>
            <a:r>
              <a:rPr lang="en-US" dirty="0" smtClean="0"/>
              <a:t>Crab- like spectrum, 0.5–10 </a:t>
            </a:r>
            <a:r>
              <a:rPr lang="en-US" dirty="0" err="1" smtClean="0"/>
              <a:t>keV</a:t>
            </a:r>
            <a:r>
              <a:rPr lang="en-US" dirty="0" smtClean="0"/>
              <a:t> in 10 </a:t>
            </a:r>
            <a:r>
              <a:rPr lang="en-US" dirty="0" err="1" smtClean="0"/>
              <a:t>ksec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604A7B"/>
                </a:solidFill>
              </a:rPr>
              <a:t>20x</a:t>
            </a:r>
            <a:r>
              <a:rPr lang="en-US" dirty="0" smtClean="0"/>
              <a:t> </a:t>
            </a:r>
            <a:r>
              <a:rPr lang="en-US" dirty="0" smtClean="0"/>
              <a:t>better than </a:t>
            </a:r>
            <a:r>
              <a:rPr lang="en-US" dirty="0" smtClean="0"/>
              <a:t>RXTE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604A7B"/>
                </a:solidFill>
              </a:rPr>
              <a:t>3x</a:t>
            </a:r>
            <a:r>
              <a:rPr lang="en-US" dirty="0" smtClean="0"/>
              <a:t> </a:t>
            </a:r>
            <a:r>
              <a:rPr lang="en-US" dirty="0" smtClean="0"/>
              <a:t>better than XMM-Newton’s timing capability (PN clocked mode)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dirty="0" smtClean="0"/>
              <a:t>Unique Capabilities, New Discovery Space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817079" y="1316185"/>
            <a:ext cx="449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604A7B"/>
                </a:solidFill>
              </a:rPr>
              <a:t>An unprecedented combination of sensitivity, timing, and energy resolution</a:t>
            </a:r>
            <a:endParaRPr lang="en-US" i="1" dirty="0">
              <a:solidFill>
                <a:srgbClr val="604A7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1962516"/>
            <a:ext cx="41148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Status of Ground Calibration as of Pre-Environmental Review</a:t>
            </a:r>
          </a:p>
          <a:p>
            <a:r>
              <a:rPr lang="en-US" dirty="0" smtClean="0"/>
              <a:t>In-Flight </a:t>
            </a:r>
            <a:r>
              <a:rPr lang="en-US" dirty="0" smtClean="0"/>
              <a:t>Calibration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NICER Calibration and Data Pipeline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1005" y="1457256"/>
            <a:ext cx="8372324" cy="503738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Develop instrument model to properly interpret science data</a:t>
            </a:r>
          </a:p>
          <a:p>
            <a:r>
              <a:rPr lang="en-US" dirty="0" smtClean="0"/>
              <a:t>Calibrate instrument model with key measurements of flight and ETU hardware</a:t>
            </a:r>
          </a:p>
          <a:p>
            <a:r>
              <a:rPr lang="en-US" dirty="0" smtClean="0"/>
              <a:t>Gain experience with extended operation (search for rare behaviors)</a:t>
            </a:r>
          </a:p>
          <a:p>
            <a:r>
              <a:rPr lang="en-US" dirty="0" smtClean="0"/>
              <a:t>In-Flight calibration plan to verify calibration and/or adjust for post-launch shifts, cross-calibrate with other X-ray missions</a:t>
            </a:r>
          </a:p>
          <a:p>
            <a:r>
              <a:rPr lang="en-US" dirty="0" smtClean="0"/>
              <a:t>Team Members</a:t>
            </a:r>
          </a:p>
          <a:p>
            <a:pPr lvl="1"/>
            <a:r>
              <a:rPr lang="en-US" b="1" dirty="0" smtClean="0"/>
              <a:t>System</a:t>
            </a:r>
            <a:r>
              <a:rPr lang="en-US" dirty="0" smtClean="0"/>
              <a:t>: C. Markwardt, K. </a:t>
            </a:r>
            <a:r>
              <a:rPr lang="en-US" dirty="0" err="1" smtClean="0"/>
              <a:t>Gendreau</a:t>
            </a:r>
            <a:r>
              <a:rPr lang="en-US" dirty="0" smtClean="0"/>
              <a:t>, Z. </a:t>
            </a:r>
            <a:r>
              <a:rPr lang="en-US" dirty="0" err="1" smtClean="0"/>
              <a:t>Arzoumanian</a:t>
            </a:r>
            <a:endParaRPr lang="en-US" dirty="0" smtClean="0"/>
          </a:p>
          <a:p>
            <a:pPr lvl="1"/>
            <a:r>
              <a:rPr lang="en-US" b="1" dirty="0" smtClean="0"/>
              <a:t>XRC</a:t>
            </a:r>
            <a:r>
              <a:rPr lang="en-US" dirty="0" smtClean="0"/>
              <a:t>: T. </a:t>
            </a:r>
            <a:r>
              <a:rPr lang="en-US" dirty="0" err="1" smtClean="0"/>
              <a:t>Okajima</a:t>
            </a:r>
            <a:r>
              <a:rPr lang="en-US" dirty="0" smtClean="0"/>
              <a:t>, E. Balsamo, T. </a:t>
            </a:r>
            <a:r>
              <a:rPr lang="en-US" dirty="0" err="1" smtClean="0"/>
              <a:t>Enoto</a:t>
            </a:r>
            <a:r>
              <a:rPr lang="en-US" dirty="0" smtClean="0"/>
              <a:t>, L. </a:t>
            </a:r>
            <a:r>
              <a:rPr lang="en-US" dirty="0" err="1" smtClean="0"/>
              <a:t>Jalota</a:t>
            </a:r>
            <a:endParaRPr lang="en-US" dirty="0" smtClean="0"/>
          </a:p>
          <a:p>
            <a:pPr lvl="1"/>
            <a:r>
              <a:rPr lang="en-US" b="1" dirty="0" smtClean="0"/>
              <a:t>FPM</a:t>
            </a:r>
            <a:r>
              <a:rPr lang="en-US" dirty="0" smtClean="0"/>
              <a:t>: R. </a:t>
            </a:r>
            <a:r>
              <a:rPr lang="en-US" dirty="0" err="1" smtClean="0"/>
              <a:t>Remillard</a:t>
            </a:r>
            <a:r>
              <a:rPr lang="en-US" dirty="0" smtClean="0"/>
              <a:t>, B. </a:t>
            </a:r>
            <a:r>
              <a:rPr lang="en-US" dirty="0" err="1" smtClean="0"/>
              <a:t>Lamarr</a:t>
            </a:r>
            <a:r>
              <a:rPr lang="en-US" dirty="0" smtClean="0"/>
              <a:t>, G. </a:t>
            </a:r>
            <a:r>
              <a:rPr lang="en-US" dirty="0" err="1" smtClean="0"/>
              <a:t>Prigozhin</a:t>
            </a:r>
            <a:r>
              <a:rPr lang="en-US" dirty="0" smtClean="0"/>
              <a:t>, D. </a:t>
            </a:r>
            <a:r>
              <a:rPr lang="en-US" dirty="0" err="1" smtClean="0"/>
              <a:t>Malonis</a:t>
            </a:r>
            <a:endParaRPr lang="en-US" dirty="0" smtClean="0"/>
          </a:p>
          <a:p>
            <a:pPr lvl="1"/>
            <a:r>
              <a:rPr lang="en-US" b="1" dirty="0" smtClean="0"/>
              <a:t>Timing</a:t>
            </a:r>
            <a:r>
              <a:rPr lang="en-US" dirty="0" smtClean="0"/>
              <a:t>: L. </a:t>
            </a:r>
            <a:r>
              <a:rPr lang="en-US" dirty="0" err="1" smtClean="0"/>
              <a:t>Winternitz</a:t>
            </a:r>
            <a:r>
              <a:rPr lang="en-US" dirty="0" smtClean="0"/>
              <a:t>, J. Mitchell, E. </a:t>
            </a:r>
            <a:r>
              <a:rPr lang="en-US" dirty="0" err="1" smtClean="0"/>
              <a:t>Rogstad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305" y="370539"/>
            <a:ext cx="6360695" cy="641467"/>
          </a:xfrm>
        </p:spPr>
        <p:txBody>
          <a:bodyPr/>
          <a:lstStyle/>
          <a:p>
            <a:r>
              <a:rPr lang="en-US" dirty="0" smtClean="0"/>
              <a:t>Objectives of XTI Calibration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9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</p:nvPr>
        </p:nvGraphicFramePr>
        <p:xfrm>
          <a:off x="1096851" y="1457325"/>
          <a:ext cx="7388562" cy="298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711"/>
                <a:gridCol w="3963851"/>
              </a:tblGrid>
              <a:tr h="443682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Knowledge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 marL="89119" marR="89119"/>
                </a:tc>
              </a:tr>
              <a:tr h="443682"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 Area (Total @ 1-2 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r>
                        <a:rPr lang="en-US" b="1" dirty="0" smtClean="0"/>
                        <a:t>%</a:t>
                      </a:r>
                      <a:endParaRPr lang="en-US" dirty="0"/>
                    </a:p>
                  </a:txBody>
                  <a:tcPr marL="89119" marR="89119"/>
                </a:tc>
              </a:tr>
              <a:tr h="443682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r>
                        <a:rPr lang="en-US" b="1" dirty="0" smtClean="0"/>
                        <a:t>%</a:t>
                      </a:r>
                      <a:endParaRPr lang="en-US" dirty="0"/>
                    </a:p>
                  </a:txBody>
                  <a:tcPr marL="89119" marR="89119"/>
                </a:tc>
              </a:tr>
              <a:tr h="765807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r>
                        <a:rPr lang="en-US" baseline="0" dirty="0" smtClean="0"/>
                        <a:t> (FWHM)</a:t>
                      </a:r>
                      <a:endParaRPr lang="en-US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10%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endParaRPr lang="en-US" dirty="0"/>
                    </a:p>
                  </a:txBody>
                  <a:tcPr marL="89119" marR="89119"/>
                </a:tc>
              </a:tr>
              <a:tr h="443682">
                <a:tc>
                  <a:txBody>
                    <a:bodyPr/>
                    <a:lstStyle/>
                    <a:p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r>
                        <a:rPr lang="en-US" b="1" dirty="0" smtClean="0"/>
                        <a:t>%</a:t>
                      </a:r>
                      <a:endParaRPr lang="en-US" dirty="0"/>
                    </a:p>
                  </a:txBody>
                  <a:tcPr marL="89119" marR="89119"/>
                </a:tc>
              </a:tr>
              <a:tr h="443682">
                <a:tc>
                  <a:txBody>
                    <a:bodyPr/>
                    <a:lstStyle/>
                    <a:p>
                      <a:r>
                        <a:rPr lang="en-US" dirty="0" smtClean="0"/>
                        <a:t>Timing Uncertainty (Total, 1</a:t>
                      </a:r>
                      <a:r>
                        <a:rPr lang="en-US" dirty="0" smtClean="0">
                          <a:latin typeface="Symbol"/>
                        </a:rPr>
                        <a:t>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100</a:t>
                      </a:r>
                      <a:r>
                        <a:rPr lang="en-US" b="1" baseline="0" dirty="0" smtClean="0"/>
                        <a:t> ns</a:t>
                      </a:r>
                      <a:endParaRPr lang="en-US" dirty="0"/>
                    </a:p>
                  </a:txBody>
                  <a:tcPr marL="89119" marR="89119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XTI Calibration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031779" y="3852716"/>
            <a:ext cx="3380029" cy="24048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9287" y="3448554"/>
            <a:ext cx="3979422" cy="1588"/>
          </a:xfrm>
          <a:prstGeom prst="line">
            <a:avLst/>
          </a:prstGeom>
          <a:ln w="57150" cmpd="sng">
            <a:solidFill>
              <a:schemeClr val="tx1">
                <a:alpha val="16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XTI Calibration &amp; Alignment Flow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09957" y="1457256"/>
            <a:ext cx="2017774" cy="706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56 </a:t>
            </a:r>
            <a:r>
              <a:rPr lang="en-US" dirty="0" err="1" smtClean="0"/>
              <a:t>FPMs</a:t>
            </a:r>
            <a:r>
              <a:rPr lang="en-US" dirty="0" smtClean="0"/>
              <a:t> &amp; Spares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457256"/>
            <a:ext cx="1419206" cy="706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 Reference </a:t>
            </a:r>
            <a:r>
              <a:rPr lang="en-US" sz="1600" dirty="0" err="1" smtClean="0"/>
              <a:t>FPMs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57200" y="2509181"/>
            <a:ext cx="3055981" cy="1188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Relative Calibration @ MIT</a:t>
            </a:r>
          </a:p>
          <a:p>
            <a:pPr marL="0" lvl="1" algn="ctr"/>
            <a:r>
              <a:rPr lang="en-US" dirty="0" smtClean="0"/>
              <a:t>MXS Fluorescent Lines</a:t>
            </a:r>
            <a:br>
              <a:rPr lang="en-US" dirty="0" smtClean="0"/>
            </a:br>
            <a:r>
              <a:rPr lang="en-US" sz="1100" dirty="0" smtClean="0"/>
              <a:t>C-K, F-K, Al-K, Ti-K, Cu K</a:t>
            </a:r>
          </a:p>
          <a:p>
            <a:pPr marL="0" lvl="1" algn="ctr"/>
            <a:r>
              <a:rPr lang="en-US" sz="1100" dirty="0" smtClean="0"/>
              <a:t>Additional tests for selected sample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566" y="1457256"/>
            <a:ext cx="2017774" cy="706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56 </a:t>
            </a:r>
            <a:r>
              <a:rPr lang="en-US" dirty="0" err="1" smtClean="0"/>
              <a:t>XRCs</a:t>
            </a:r>
            <a:r>
              <a:rPr lang="en-US" dirty="0" smtClean="0"/>
              <a:t> &amp; Spares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30955" y="2509181"/>
            <a:ext cx="3155845" cy="1188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Effective Area &amp; PSF Measurement @ GSFC </a:t>
            </a:r>
            <a:r>
              <a:rPr lang="en-US" dirty="0" err="1" smtClean="0"/>
              <a:t>Beamline</a:t>
            </a:r>
            <a:endParaRPr lang="en-US" dirty="0" smtClean="0"/>
          </a:p>
          <a:p>
            <a:pPr algn="ctr"/>
            <a:r>
              <a:rPr lang="en-US" sz="1100" dirty="0" smtClean="0"/>
              <a:t>Selected sample: off-axis measurement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496042"/>
            <a:ext cx="1419206" cy="9422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“Absolute” </a:t>
            </a:r>
            <a:r>
              <a:rPr lang="en-US" dirty="0" smtClean="0"/>
              <a:t>Calibration @ BESSY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54695" y="3953235"/>
            <a:ext cx="3155845" cy="1188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XRC Integration into XTI Optical Bench @ GSFC</a:t>
            </a:r>
          </a:p>
          <a:p>
            <a:pPr algn="ctr"/>
            <a:r>
              <a:rPr lang="en-US" sz="1100" dirty="0" smtClean="0"/>
              <a:t>Alignment in 1 </a:t>
            </a:r>
            <a:r>
              <a:rPr lang="en-US" sz="1100" dirty="0" err="1" smtClean="0"/>
              <a:t>m</a:t>
            </a:r>
            <a:r>
              <a:rPr lang="en-US" sz="1100" dirty="0" smtClean="0"/>
              <a:t> parallel optical  beam, flux maximization</a:t>
            </a:r>
          </a:p>
          <a:p>
            <a:pPr algn="ctr"/>
            <a:r>
              <a:rPr lang="en-US" sz="1100" dirty="0" smtClean="0"/>
              <a:t>Relative alignment of XRC flats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54695" y="5429525"/>
            <a:ext cx="3155845" cy="705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FPM Integration @ GSFC</a:t>
            </a:r>
          </a:p>
          <a:p>
            <a:pPr algn="ctr"/>
            <a:r>
              <a:rPr lang="en-US" sz="1100" dirty="0" smtClean="0"/>
              <a:t>Translation adjustment in 1 </a:t>
            </a:r>
            <a:r>
              <a:rPr lang="en-US" sz="1100" dirty="0" err="1" smtClean="0"/>
              <a:t>m</a:t>
            </a:r>
            <a:r>
              <a:rPr lang="en-US" sz="1100" dirty="0" smtClean="0"/>
              <a:t> parallel beam, flux maximization</a:t>
            </a:r>
          </a:p>
        </p:txBody>
      </p:sp>
      <p:cxnSp>
        <p:nvCxnSpPr>
          <p:cNvPr id="20" name="Straight Arrow Connector 19"/>
          <p:cNvCxnSpPr>
            <a:stCxn id="7" idx="2"/>
          </p:cNvCxnSpPr>
          <p:nvPr/>
        </p:nvCxnSpPr>
        <p:spPr>
          <a:xfrm rot="16200000" flipH="1">
            <a:off x="994595" y="2336130"/>
            <a:ext cx="345258" cy="843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2612912" y="2336129"/>
            <a:ext cx="345258" cy="843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768858" y="4097254"/>
            <a:ext cx="795890" cy="1689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6823428" y="2336131"/>
            <a:ext cx="345258" cy="843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4550434" y="5313463"/>
            <a:ext cx="345258" cy="843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69996" y="6421454"/>
            <a:ext cx="311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Payload I&amp;</a:t>
            </a:r>
            <a:r>
              <a:rPr lang="en-US" dirty="0" smtClean="0">
                <a:solidFill>
                  <a:schemeClr val="accent1"/>
                </a:solidFill>
              </a:rPr>
              <a:t>T Winter 2015/2016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6310541" y="4547675"/>
            <a:ext cx="685939" cy="843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785119" y="5765995"/>
            <a:ext cx="369576" cy="842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753464" y="4732653"/>
            <a:ext cx="2065843" cy="844"/>
          </a:xfrm>
          <a:prstGeom prst="straightConnector1">
            <a:avLst/>
          </a:prstGeom>
          <a:ln w="76200" cmpd="sng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572718" y="4123913"/>
            <a:ext cx="846683" cy="844"/>
          </a:xfrm>
          <a:prstGeom prst="straightConnector1">
            <a:avLst/>
          </a:prstGeom>
          <a:ln w="76200" cmpd="sng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4549591" y="6306904"/>
            <a:ext cx="345258" cy="843"/>
          </a:xfrm>
          <a:prstGeom prst="straightConnector1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1217320" y="4809779"/>
            <a:ext cx="2217572" cy="1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9599" y="5918565"/>
            <a:ext cx="2032967" cy="56139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 Response Model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239740" y="5486514"/>
            <a:ext cx="1419206" cy="99259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Optics Response Model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11" idx="2"/>
          </p:cNvCxnSpPr>
          <p:nvPr/>
        </p:nvCxnSpPr>
        <p:spPr>
          <a:xfrm rot="5400000">
            <a:off x="926230" y="5677994"/>
            <a:ext cx="480302" cy="845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1" idx="0"/>
          </p:cNvCxnSpPr>
          <p:nvPr/>
        </p:nvCxnSpPr>
        <p:spPr>
          <a:xfrm rot="5400000">
            <a:off x="7056585" y="4593752"/>
            <a:ext cx="1785520" cy="4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001050" y="6175336"/>
            <a:ext cx="59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XTI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4781" y="2509180"/>
            <a:ext cx="7659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Sep 2014-</a:t>
            </a:r>
            <a:br>
              <a:rPr lang="en-US" sz="1100" dirty="0" smtClean="0"/>
            </a:br>
            <a:r>
              <a:rPr lang="en-US" sz="1100" dirty="0" smtClean="0"/>
              <a:t>June 2015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4859196" y="2509180"/>
            <a:ext cx="684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/>
              <a:t>July-Nov</a:t>
            </a:r>
          </a:p>
          <a:p>
            <a:pPr algn="r"/>
            <a:r>
              <a:rPr lang="en-US" sz="1100" dirty="0" smtClean="0"/>
              <a:t>2014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360475" y="4071736"/>
            <a:ext cx="699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Offline</a:t>
            </a:r>
          </a:p>
          <a:p>
            <a:pPr algn="ctr"/>
            <a:r>
              <a:rPr lang="en-US" sz="1100" dirty="0" smtClean="0"/>
              <a:t>Fall 2015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3782148" y="3621586"/>
            <a:ext cx="1741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July-October 2015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and Detector Efficiency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5175" y="2056964"/>
            <a:ext cx="17533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G_031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750" t="14625" r="4500" b="17438"/>
          <a:stretch>
            <a:fillRect/>
          </a:stretch>
        </p:blipFill>
        <p:spPr>
          <a:xfrm>
            <a:off x="675175" y="2153373"/>
            <a:ext cx="1753360" cy="1789627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675175" y="1456346"/>
            <a:ext cx="1753360" cy="600618"/>
          </a:xfrm>
          <a:prstGeom prst="down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X-rays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13235" r="4412"/>
          <a:stretch>
            <a:fillRect/>
          </a:stretch>
        </p:blipFill>
        <p:spPr>
          <a:xfrm>
            <a:off x="875376" y="5482487"/>
            <a:ext cx="1352958" cy="12321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75376" y="5388721"/>
            <a:ext cx="13529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167346" y="4179376"/>
            <a:ext cx="769019" cy="1054058"/>
          </a:xfrm>
          <a:prstGeom prst="downArrow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632325" y="2056964"/>
            <a:ext cx="1095948" cy="158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42568" y="3214260"/>
            <a:ext cx="1095948" cy="158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32325" y="5390309"/>
            <a:ext cx="1095948" cy="158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32325" y="5989721"/>
            <a:ext cx="1095948" cy="158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4148216" y="1594406"/>
            <a:ext cx="4538584" cy="50461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Thermal Film</a:t>
            </a:r>
            <a:endParaRPr lang="en-US" sz="800" dirty="0" smtClean="0"/>
          </a:p>
          <a:p>
            <a:pPr>
              <a:buNone/>
            </a:pPr>
            <a:r>
              <a:rPr lang="en-US" sz="800" dirty="0" smtClean="0"/>
              <a:t>	</a:t>
            </a:r>
            <a:r>
              <a:rPr lang="en-US" sz="1800" dirty="0" smtClean="0"/>
              <a:t>MODEL: transmission model (thickness)</a:t>
            </a:r>
            <a:br>
              <a:rPr lang="en-US" sz="1800" dirty="0" smtClean="0"/>
            </a:br>
            <a:r>
              <a:rPr lang="en-US" sz="1800" dirty="0" smtClean="0"/>
              <a:t>MEASUREMENT: BESSY transmission on window samples</a:t>
            </a:r>
            <a:br>
              <a:rPr lang="en-US" sz="1800" dirty="0" smtClean="0"/>
            </a:br>
            <a:r>
              <a:rPr lang="en-US" sz="1800" dirty="0" smtClean="0"/>
              <a:t>ACHIEVED: &lt;1% relative transmission </a:t>
            </a:r>
            <a:r>
              <a:rPr lang="en-US" sz="1800" dirty="0" smtClean="0">
                <a:solidFill>
                  <a:srgbClr val="008000"/>
                </a:solidFill>
              </a:rPr>
              <a:t>✔</a:t>
            </a:r>
            <a:r>
              <a:rPr lang="en-US" sz="1800" dirty="0" err="1" smtClean="0">
                <a:solidFill>
                  <a:srgbClr val="008000"/>
                </a:solidFill>
              </a:rPr>
              <a:t>︎</a:t>
            </a:r>
            <a:endParaRPr lang="en-US" sz="18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X-ray Concentrator</a:t>
            </a:r>
          </a:p>
          <a:p>
            <a:pPr>
              <a:buNone/>
            </a:pPr>
            <a:r>
              <a:rPr lang="en-US" sz="1800" dirty="0" smtClean="0"/>
              <a:t>	MODEL: X-ray ray tracing (mirror area)</a:t>
            </a:r>
          </a:p>
          <a:p>
            <a:pPr>
              <a:buNone/>
            </a:pPr>
            <a:r>
              <a:rPr lang="en-US" sz="1800" dirty="0" smtClean="0"/>
              <a:t>	AREA</a:t>
            </a:r>
            <a:br>
              <a:rPr lang="en-US" sz="1800" dirty="0" smtClean="0"/>
            </a:br>
            <a:r>
              <a:rPr lang="en-US" sz="1800" dirty="0" smtClean="0"/>
              <a:t>	MEASUREMENT: X-ray beam, each optic</a:t>
            </a:r>
            <a:br>
              <a:rPr lang="en-US" sz="1800" dirty="0" smtClean="0"/>
            </a:br>
            <a:r>
              <a:rPr lang="en-US" sz="1800" dirty="0" smtClean="0"/>
              <a:t>	ACHIEVED:  &lt;4% uncertainty, &gt;20% margin </a:t>
            </a:r>
            <a:r>
              <a:rPr lang="en-US" sz="1800" dirty="0" smtClean="0">
                <a:solidFill>
                  <a:srgbClr val="008000"/>
                </a:solidFill>
              </a:rPr>
              <a:t>✔</a:t>
            </a:r>
            <a:r>
              <a:rPr lang="en-US" sz="1800" dirty="0" err="1" smtClean="0">
                <a:solidFill>
                  <a:srgbClr val="008000"/>
                </a:solidFill>
              </a:rPr>
              <a:t>︎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PSF</a:t>
            </a:r>
            <a:br>
              <a:rPr lang="en-US" sz="1800" dirty="0" smtClean="0"/>
            </a:br>
            <a:r>
              <a:rPr lang="en-US" sz="1800" dirty="0" smtClean="0"/>
              <a:t>	MEASUREMENT: X-ray beam, each optic</a:t>
            </a:r>
            <a:br>
              <a:rPr lang="en-US" sz="1800" dirty="0" smtClean="0"/>
            </a:br>
            <a:r>
              <a:rPr lang="en-US" sz="1800" dirty="0" smtClean="0"/>
              <a:t>	ACHIEVED: &lt;4% uncertainty, &gt;4% margin </a:t>
            </a:r>
            <a:r>
              <a:rPr lang="en-US" sz="1800" dirty="0" smtClean="0">
                <a:solidFill>
                  <a:srgbClr val="008000"/>
                </a:solidFill>
              </a:rPr>
              <a:t>✔</a:t>
            </a:r>
            <a:r>
              <a:rPr lang="en-US" sz="1800" dirty="0" err="1" smtClean="0">
                <a:solidFill>
                  <a:srgbClr val="008000"/>
                </a:solidFill>
              </a:rPr>
              <a:t>︎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COALIGNMENENT</a:t>
            </a:r>
            <a:br>
              <a:rPr lang="en-US" sz="1800" dirty="0" smtClean="0"/>
            </a:br>
            <a:r>
              <a:rPr lang="en-US" sz="1800" dirty="0" smtClean="0"/>
              <a:t>	MEASUREMENT: optical </a:t>
            </a:r>
            <a:r>
              <a:rPr lang="en-US" sz="1800" dirty="0" err="1" smtClean="0"/>
              <a:t>vignetting</a:t>
            </a:r>
            <a:r>
              <a:rPr lang="en-US" sz="1800" dirty="0" smtClean="0"/>
              <a:t>, each optic</a:t>
            </a:r>
            <a:br>
              <a:rPr lang="en-US" sz="1800" dirty="0" smtClean="0"/>
            </a:br>
            <a:r>
              <a:rPr lang="en-US" sz="1800" dirty="0" smtClean="0"/>
              <a:t>	ACHIEVED: ~25” uncertainty </a:t>
            </a:r>
            <a:r>
              <a:rPr lang="en-US" sz="1800" dirty="0" smtClean="0">
                <a:solidFill>
                  <a:srgbClr val="008000"/>
                </a:solidFill>
              </a:rPr>
              <a:t>✔</a:t>
            </a:r>
            <a:r>
              <a:rPr lang="en-US" sz="1800" dirty="0" err="1" smtClean="0">
                <a:solidFill>
                  <a:srgbClr val="008000"/>
                </a:solidFill>
              </a:rPr>
              <a:t>︎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3027" dirty="0" smtClean="0"/>
              <a:t>Detector Window</a:t>
            </a:r>
          </a:p>
          <a:p>
            <a:pPr>
              <a:buNone/>
            </a:pPr>
            <a:r>
              <a:rPr lang="en-US" sz="1800" dirty="0" smtClean="0"/>
              <a:t>	MODEL: X-ray transmission model (thickness)</a:t>
            </a:r>
          </a:p>
          <a:p>
            <a:pPr>
              <a:buNone/>
            </a:pPr>
            <a:r>
              <a:rPr lang="en-US" sz="1800" dirty="0" smtClean="0"/>
              <a:t>	MEASUREMENT: BESSY transmission on window samples</a:t>
            </a:r>
            <a:br>
              <a:rPr lang="en-US" sz="1800" dirty="0" smtClean="0"/>
            </a:br>
            <a:r>
              <a:rPr lang="en-US" sz="1800" dirty="0" smtClean="0"/>
              <a:t>ACHIEVED: &lt; 1% relative transmission </a:t>
            </a:r>
            <a:r>
              <a:rPr lang="en-US" sz="1800" dirty="0" smtClean="0">
                <a:solidFill>
                  <a:srgbClr val="008000"/>
                </a:solidFill>
              </a:rPr>
              <a:t>✔</a:t>
            </a:r>
            <a:r>
              <a:rPr lang="en-US" sz="1800" dirty="0" err="1" smtClean="0">
                <a:solidFill>
                  <a:srgbClr val="008000"/>
                </a:solidFill>
              </a:rPr>
              <a:t>︎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3027" dirty="0" smtClean="0"/>
              <a:t>FPM Silicon Drift Detector</a:t>
            </a:r>
          </a:p>
          <a:p>
            <a:pPr>
              <a:buNone/>
            </a:pPr>
            <a:r>
              <a:rPr lang="en-US" sz="1800" dirty="0" smtClean="0"/>
              <a:t>	MODEL: Silicon / X-ray (</a:t>
            </a:r>
            <a:r>
              <a:rPr lang="en-US" sz="1800" dirty="0" err="1" smtClean="0"/>
              <a:t>Scholze</a:t>
            </a:r>
            <a:r>
              <a:rPr lang="en-US" sz="1800" dirty="0" smtClean="0"/>
              <a:t> &amp; </a:t>
            </a:r>
            <a:r>
              <a:rPr lang="en-US" sz="1800" dirty="0" err="1" smtClean="0"/>
              <a:t>Procop</a:t>
            </a:r>
            <a:r>
              <a:rPr lang="en-US" sz="1800" dirty="0" smtClean="0"/>
              <a:t> 2009)</a:t>
            </a:r>
            <a:br>
              <a:rPr lang="en-US" sz="1800" dirty="0" smtClean="0"/>
            </a:br>
            <a:r>
              <a:rPr lang="en-US" sz="1800" dirty="0" smtClean="0"/>
              <a:t>GAIN &amp; RESOLUTION</a:t>
            </a:r>
            <a:br>
              <a:rPr lang="en-US" sz="1800" dirty="0" smtClean="0"/>
            </a:br>
            <a:r>
              <a:rPr lang="en-US" sz="1800" dirty="0" smtClean="0"/>
              <a:t>	MEASUREMENT: X-ray lines, each FPM and MPU </a:t>
            </a:r>
            <a:br>
              <a:rPr lang="en-US" sz="1800" dirty="0" smtClean="0"/>
            </a:br>
            <a:r>
              <a:rPr lang="en-US" sz="1800" dirty="0" smtClean="0"/>
              <a:t>	ACHIEVED: &lt;1% gain uncertainty  </a:t>
            </a:r>
            <a:r>
              <a:rPr lang="en-US" sz="1800" dirty="0" smtClean="0">
                <a:solidFill>
                  <a:srgbClr val="008000"/>
                </a:solidFill>
              </a:rPr>
              <a:t>✔</a:t>
            </a:r>
            <a:r>
              <a:rPr lang="en-US" sz="1800" dirty="0" err="1" smtClean="0">
                <a:solidFill>
                  <a:srgbClr val="008000"/>
                </a:solidFill>
              </a:rPr>
              <a:t>︎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smtClean="0"/>
              <a:t>and meet resolution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✔</a:t>
            </a:r>
            <a:r>
              <a:rPr lang="en-US" sz="1800" dirty="0" err="1" smtClean="0">
                <a:solidFill>
                  <a:srgbClr val="008000"/>
                </a:solidFill>
              </a:rPr>
              <a:t>︎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RESOLUTION</a:t>
            </a:r>
            <a:br>
              <a:rPr lang="en-US" sz="1800" dirty="0" smtClean="0"/>
            </a:br>
            <a:r>
              <a:rPr lang="en-US" sz="1800" dirty="0" smtClean="0"/>
              <a:t>MEASUREMENT: relative area, gain, resolution with MXS &amp; fluorescent line source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728273" y="1700098"/>
            <a:ext cx="419943" cy="356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728273" y="2858982"/>
            <a:ext cx="419943" cy="356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527752" y="4758015"/>
            <a:ext cx="841471" cy="4199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738516" y="5632855"/>
            <a:ext cx="419943" cy="356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342" y="45466"/>
            <a:ext cx="7148923" cy="6127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Energy Resolution of All 56 </a:t>
            </a:r>
            <a:br>
              <a:rPr lang="en-US" dirty="0" smtClean="0"/>
            </a:br>
            <a:r>
              <a:rPr lang="en-US" dirty="0" smtClean="0"/>
              <a:t>Detectors Over </a:t>
            </a:r>
            <a:r>
              <a:rPr lang="en-US" dirty="0"/>
              <a:t>W</a:t>
            </a:r>
            <a:r>
              <a:rPr lang="en-US" dirty="0" smtClean="0"/>
              <a:t>ide </a:t>
            </a:r>
            <a:r>
              <a:rPr lang="en-US" dirty="0"/>
              <a:t>T</a:t>
            </a:r>
            <a:r>
              <a:rPr lang="en-US" dirty="0" smtClean="0"/>
              <a:t>emperature </a:t>
            </a:r>
            <a:r>
              <a:rPr lang="en-US" dirty="0"/>
              <a:t>R</a:t>
            </a:r>
            <a:r>
              <a:rPr lang="en-US" dirty="0" smtClean="0"/>
              <a:t>ange </a:t>
            </a:r>
            <a:r>
              <a:rPr lang="en-US" dirty="0"/>
              <a:t>D</a:t>
            </a:r>
            <a:r>
              <a:rPr lang="en-US" dirty="0" smtClean="0"/>
              <a:t>uring XTI TVAC</a:t>
            </a:r>
            <a:endParaRPr lang="en-US" dirty="0"/>
          </a:p>
        </p:txBody>
      </p:sp>
      <p:pic>
        <p:nvPicPr>
          <p:cNvPr id="8" name="Picture 7" descr="cycle3_spectru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801096"/>
            <a:ext cx="8532586" cy="6593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2214" y="1986643"/>
            <a:ext cx="311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Gain and Resolution Requirements Met  </a:t>
            </a:r>
            <a:r>
              <a:rPr lang="en-US" dirty="0" smtClean="0">
                <a:solidFill>
                  <a:srgbClr val="008000"/>
                </a:solidFill>
              </a:rPr>
              <a:t>✔</a:t>
            </a:r>
            <a:r>
              <a:rPr lang="en-US" dirty="0" err="1" smtClean="0">
                <a:solidFill>
                  <a:srgbClr val="008000"/>
                </a:solidFill>
              </a:rPr>
              <a:t>︎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97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122977</TotalTime>
  <Words>2347</Words>
  <Application>Microsoft Macintosh PowerPoint</Application>
  <PresentationFormat>On-screen Show (4:3)</PresentationFormat>
  <Paragraphs>354</Paragraphs>
  <Slides>25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NICER: Astrophysics Mission of Opportunity on the International Space Station</vt:lpstr>
      <vt:lpstr>Unique Capabilities, New Discovery Space</vt:lpstr>
      <vt:lpstr>NICER Calibration and Data Pipeline</vt:lpstr>
      <vt:lpstr>Objectives of XTI Calibration</vt:lpstr>
      <vt:lpstr>XTI Calibration Requirements</vt:lpstr>
      <vt:lpstr>XTI Calibration &amp; Alignment Flow</vt:lpstr>
      <vt:lpstr>Optic and Detector Efficiency</vt:lpstr>
      <vt:lpstr>                    Energy Resolution of All 56  Detectors Over Wide Temperature Range During XTI TVAC</vt:lpstr>
      <vt:lpstr>Energy Resolution Requirement  Met</vt:lpstr>
      <vt:lpstr>BESSY Detector Filter Transmission Data</vt:lpstr>
      <vt:lpstr>Module Co-Alignment</vt:lpstr>
      <vt:lpstr>System Level Time Resolution Calibration Measurement</vt:lpstr>
      <vt:lpstr>In-Flight Calibration</vt:lpstr>
      <vt:lpstr>In-Flight Calibration Plan 1</vt:lpstr>
      <vt:lpstr>Alignment &amp; Response of  56 Telescopes</vt:lpstr>
      <vt:lpstr>In-Flight Calibration Plan 2</vt:lpstr>
      <vt:lpstr>Low Energy Gain Scale: E0102 Supernova Remnant</vt:lpstr>
      <vt:lpstr>High Energy Gain Scale: Circinus Galaxy </vt:lpstr>
      <vt:lpstr>In-Flight Calibration Plan 3</vt:lpstr>
      <vt:lpstr>In-Flight Calibration Plan 4</vt:lpstr>
      <vt:lpstr>In-Flight Calibration Plan 5</vt:lpstr>
      <vt:lpstr>In-Flight Background Characterization</vt:lpstr>
      <vt:lpstr>Response Matrix Calculation</vt:lpstr>
      <vt:lpstr>Calibration Products</vt:lpstr>
    </vt:vector>
  </TitlesOfParts>
  <Manager/>
  <Company>PDG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GSFC NASA</dc:creator>
  <cp:keywords/>
  <dc:description/>
  <cp:lastModifiedBy>Craig Markwardt</cp:lastModifiedBy>
  <cp:revision>687</cp:revision>
  <cp:lastPrinted>2014-09-16T03:40:42Z</cp:lastPrinted>
  <dcterms:created xsi:type="dcterms:W3CDTF">2016-02-26T17:58:16Z</dcterms:created>
  <dcterms:modified xsi:type="dcterms:W3CDTF">2016-02-28T18:11:25Z</dcterms:modified>
  <cp:category/>
</cp:coreProperties>
</file>