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  <p:sldMasterId id="2147483711" r:id="rId2"/>
  </p:sldMasterIdLst>
  <p:notesMasterIdLst>
    <p:notesMasterId r:id="rId30"/>
  </p:notesMasterIdLst>
  <p:sldIdLst>
    <p:sldId id="256" r:id="rId3"/>
    <p:sldId id="257" r:id="rId4"/>
    <p:sldId id="325" r:id="rId5"/>
    <p:sldId id="288" r:id="rId6"/>
    <p:sldId id="326" r:id="rId7"/>
    <p:sldId id="260" r:id="rId8"/>
    <p:sldId id="330" r:id="rId9"/>
    <p:sldId id="327" r:id="rId10"/>
    <p:sldId id="328" r:id="rId11"/>
    <p:sldId id="268" r:id="rId12"/>
    <p:sldId id="263" r:id="rId13"/>
    <p:sldId id="301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20" r:id="rId23"/>
    <p:sldId id="321" r:id="rId24"/>
    <p:sldId id="329" r:id="rId25"/>
    <p:sldId id="269" r:id="rId26"/>
    <p:sldId id="287" r:id="rId27"/>
    <p:sldId id="309" r:id="rId28"/>
    <p:sldId id="310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00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4" autoAdjust="0"/>
    <p:restoredTop sz="92485" autoAdjust="0"/>
  </p:normalViewPr>
  <p:slideViewPr>
    <p:cSldViewPr>
      <p:cViewPr>
        <p:scale>
          <a:sx n="81" d="100"/>
          <a:sy n="81" d="100"/>
        </p:scale>
        <p:origin x="-1872" y="-4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05B0E60-322B-4D63-BFBA-E310B7F8E7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364684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 smtClean="0"/>
              <a:t>The POLAR will be onboard</a:t>
            </a:r>
            <a:r>
              <a:rPr kumimoji="1" lang="en-US" altLang="zh-CN" baseline="0" dirty="0" smtClean="0"/>
              <a:t> China’s spacelab TG-2,and is scheduled for launch in September end of 2015. </a:t>
            </a:r>
            <a:r>
              <a:rPr kumimoji="0" lang="en-US" altLang="zh-CN" dirty="0" smtClean="0">
                <a:latin typeface="Times New Roman" charset="0"/>
                <a:ea typeface="宋体" charset="0"/>
              </a:rPr>
              <a:t>The POLAR collaboration includes Institutes from China, Switzerland, and Poland</a:t>
            </a:r>
            <a:r>
              <a:rPr kumimoji="0" lang="zh-CN" altLang="en-US" baseline="0" dirty="0" smtClean="0">
                <a:latin typeface="Times New Roman" charset="0"/>
                <a:ea typeface="宋体" charset="0"/>
              </a:rPr>
              <a:t>。</a:t>
            </a:r>
            <a:r>
              <a:rPr kumimoji="0" lang="en-US" altLang="zh-CN" baseline="0" dirty="0" smtClean="0">
                <a:latin typeface="Times New Roman" charset="0"/>
                <a:ea typeface="宋体" charset="0"/>
              </a:rPr>
              <a:t>The PI is professor </a:t>
            </a:r>
            <a:r>
              <a:rPr kumimoji="0" lang="en-US" altLang="zh-CN" baseline="0" dirty="0" err="1" smtClean="0">
                <a:latin typeface="Times New Roman" charset="0"/>
                <a:ea typeface="宋体" charset="0"/>
              </a:rPr>
              <a:t>Shuangnan</a:t>
            </a:r>
            <a:r>
              <a:rPr kumimoji="0" lang="en-US" altLang="zh-CN" baseline="0" dirty="0" smtClean="0">
                <a:latin typeface="Times New Roman" charset="0"/>
                <a:ea typeface="宋体" charset="0"/>
              </a:rPr>
              <a:t> Zhang. </a:t>
            </a:r>
            <a:r>
              <a:rPr kumimoji="1" lang="en-US" altLang="zh-CN" baseline="0" dirty="0" smtClean="0"/>
              <a:t>This is the artist’s image of TG. </a:t>
            </a:r>
            <a:r>
              <a:rPr kumimoji="1" lang="en-US" altLang="zh-CN" baseline="0" dirty="0" err="1" smtClean="0"/>
              <a:t>TianGong</a:t>
            </a:r>
            <a:r>
              <a:rPr kumimoji="1" lang="en-US" altLang="zh-CN" baseline="0" dirty="0" smtClean="0"/>
              <a:t> means Palace in Heaven. And the Instrument concept was proposed by Nicolas from Switzerland in 2005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44BDA-8262-EF46-934D-4383771885F6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57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Now let me introduce</a:t>
            </a:r>
            <a:r>
              <a:rPr kumimoji="1" lang="en-US" altLang="zh-CN" baseline="0" dirty="0" smtClean="0"/>
              <a:t> you the POLAR Instrument. POLAR consists of 25 modules, each modules consisting 64bars,plus one multi-anode photomultiplier (PMT) 8500+ASIC read electronics (VA32+TA32)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44BDA-8262-EF46-934D-4383771885F6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6534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This slide</a:t>
            </a:r>
            <a:r>
              <a:rPr kumimoji="1" lang="en-US" altLang="zh-CN" baseline="0" dirty="0" smtClean="0"/>
              <a:t> shows how the polarization is measured. </a:t>
            </a:r>
            <a:r>
              <a:rPr lang="en-US" altLang="zh-CN" dirty="0" smtClean="0"/>
              <a:t>Compton scattering is the dominant</a:t>
            </a:r>
            <a:r>
              <a:rPr lang="en-US" altLang="zh-CN" baseline="0" dirty="0" smtClean="0"/>
              <a:t> process in plastic scintillators in the energy range of interest. </a:t>
            </a:r>
            <a:r>
              <a:rPr kumimoji="1" lang="en-US" altLang="zh-CN" baseline="0" dirty="0" smtClean="0"/>
              <a:t>  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44BDA-8262-EF46-934D-4383771885F6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032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Scattered photons are distributed preferentially in the plane normal to the polarization plane of incident photons, we</a:t>
            </a:r>
            <a:r>
              <a:rPr lang="en-US" altLang="zh-CN" sz="1200" baseline="0" dirty="0" smtClean="0"/>
              <a:t> will get a light curve some like cosine function curve. The modulation factor is defined as M=peak amplitude/mean value.  And M100 is the  modulation factor for 100% polarized photons . </a:t>
            </a:r>
            <a:endParaRPr lang="zh-CN" altLang="en-US" sz="1200" dirty="0" smtClean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544BDA-8262-EF46-934D-4383771885F6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25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 smtClean="0"/>
              <a:t>instant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B0E60-322B-4D63-BFBA-E310B7F8E77A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7304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>
                <a:ea typeface="宋体" charset="0"/>
              </a:rPr>
              <a:t>ESRF:</a:t>
            </a:r>
            <a:r>
              <a:rPr lang="en-US" altLang="zh-CN" baseline="0" dirty="0" smtClean="0">
                <a:ea typeface="宋体" charset="0"/>
              </a:rPr>
              <a:t> European Synchrotron Radiation Facility, which is X-ray light source for Europe. it is located in Grenoble, France. </a:t>
            </a:r>
            <a:endParaRPr lang="zh-CN" altLang="en-US" dirty="0" smtClean="0">
              <a:ea typeface="宋体" charset="0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B0E60-322B-4D63-BFBA-E310B7F8E77A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0188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>
                <a:solidFill>
                  <a:srgbClr val="0066FF"/>
                </a:solidFill>
                <a:latin typeface="华文新魏" charset="0"/>
                <a:ea typeface="华文新魏" charset="0"/>
                <a:cs typeface="华文新魏" charset="0"/>
              </a:rPr>
              <a:t>Crosstalk matrix measured during the ESRF beam test.</a:t>
            </a:r>
            <a:r>
              <a:rPr lang="zh-CN" altLang="en-US" sz="1200" dirty="0" smtClean="0">
                <a:solidFill>
                  <a:srgbClr val="0066FF"/>
                </a:solidFill>
                <a:latin typeface="华文新魏" charset="0"/>
                <a:ea typeface="华文新魏" charset="0"/>
                <a:cs typeface="华文新魏" charset="0"/>
              </a:rPr>
              <a:t> </a:t>
            </a:r>
            <a:r>
              <a:rPr lang="en-US" altLang="zh-CN" sz="1200" dirty="0" smtClean="0">
                <a:solidFill>
                  <a:srgbClr val="0066FF"/>
                </a:solidFill>
                <a:latin typeface="华文新魏" charset="0"/>
                <a:ea typeface="华文新魏" charset="0"/>
                <a:cs typeface="华文新魏" charset="0"/>
              </a:rPr>
              <a:t>64×64 elements for each matrix, and will be used for the data correction.</a:t>
            </a:r>
            <a:endParaRPr lang="zh-CN" altLang="en-US" sz="1200" dirty="0" smtClean="0">
              <a:solidFill>
                <a:srgbClr val="0066FF"/>
              </a:solidFill>
              <a:latin typeface="华文新魏" charset="0"/>
              <a:ea typeface="华文新魏" charset="0"/>
              <a:cs typeface="华文新魏" charset="0"/>
            </a:endParaRP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5B0E60-322B-4D63-BFBA-E310B7F8E77A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883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fld id="{BE12BE58-3392-1345-9986-FCBC484B6CA9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LAR_首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188376main_135213main_Neutron4LunchHIREZ3_l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2" descr="PSI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102" y="6092825"/>
            <a:ext cx="11001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4" descr="isdc_logo_trans_notex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6092825"/>
            <a:ext cx="1581150" cy="727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eb.ihep.ac.cn/images/cxwh/bsln/2010/03/26/097A0967840D007A13F63CE5BB254806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09" y="6092825"/>
            <a:ext cx="18430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883" y="6092825"/>
            <a:ext cx="1179513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54" y="6092825"/>
            <a:ext cx="655638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 hasCustomPrompt="1"/>
          </p:nvPr>
        </p:nvSpPr>
        <p:spPr>
          <a:xfrm>
            <a:off x="457200" y="333374"/>
            <a:ext cx="8229600" cy="1343025"/>
          </a:xfrm>
        </p:spPr>
        <p:txBody>
          <a:bodyPr/>
          <a:lstStyle>
            <a:lvl1pPr algn="ctr">
              <a:defRPr sz="4000" b="1">
                <a:solidFill>
                  <a:srgbClr val="FFFF00"/>
                </a:solidFill>
              </a:defRPr>
            </a:lvl1pPr>
          </a:lstStyle>
          <a:p>
            <a:pPr algn="r" eaLnBrk="1" hangingPunct="1">
              <a:defRPr/>
            </a:pPr>
            <a:r>
              <a:rPr lang="en-US" altLang="zh-CN" sz="4000" dirty="0" smtClean="0">
                <a:solidFill>
                  <a:srgbClr val="FFFF00"/>
                </a:solidFill>
              </a:rPr>
              <a:t>XXXXXXXXXXXXXXXXXXXXXX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sz="quarter" idx="10" hasCustomPrompt="1"/>
          </p:nvPr>
        </p:nvSpPr>
        <p:spPr>
          <a:xfrm>
            <a:off x="2428875" y="4191000"/>
            <a:ext cx="4286250" cy="1193800"/>
          </a:xfrm>
        </p:spPr>
        <p:txBody>
          <a:bodyPr/>
          <a:lstStyle>
            <a:lvl1pPr marL="0" indent="0" algn="ctr">
              <a:buNone/>
              <a:defRPr sz="2000" b="1" baseline="0">
                <a:solidFill>
                  <a:srgbClr val="FFFF00"/>
                </a:solidFill>
              </a:defRPr>
            </a:lvl1pPr>
          </a:lstStyle>
          <a:p>
            <a:pPr eaLnBrk="1" hangingPunct="1">
              <a:defRPr/>
            </a:pPr>
            <a:r>
              <a:rPr lang="en-US" altLang="zh-CN" sz="2400" dirty="0" smtClean="0"/>
              <a:t>XXX</a:t>
            </a:r>
            <a:endParaRPr lang="zh-CN" altLang="en-US" sz="2400" dirty="0" smtClean="0"/>
          </a:p>
          <a:p>
            <a:pPr eaLnBrk="1" hangingPunct="1">
              <a:defRPr/>
            </a:pPr>
            <a:r>
              <a:rPr lang="en-US" altLang="zh-CN" sz="2400" dirty="0" smtClean="0"/>
              <a:t>Institute of High Energy Physics, CAS</a:t>
            </a:r>
          </a:p>
          <a:p>
            <a:pPr eaLnBrk="1" hangingPunct="1">
              <a:defRPr/>
            </a:pPr>
            <a:r>
              <a:rPr lang="en-US" altLang="zh-CN" sz="1600" dirty="0" smtClean="0"/>
              <a:t>On behalf of the POLAR collaboration</a:t>
            </a:r>
            <a:endParaRPr lang="en-US" altLang="zh-CN" sz="1600" dirty="0"/>
          </a:p>
        </p:txBody>
      </p:sp>
      <p:sp>
        <p:nvSpPr>
          <p:cNvPr id="15" name="Rectangle 3"/>
          <p:cNvSpPr txBox="1">
            <a:spLocks noChangeArrowheads="1"/>
          </p:cNvSpPr>
          <p:nvPr userDrawn="1"/>
        </p:nvSpPr>
        <p:spPr bwMode="auto">
          <a:xfrm>
            <a:off x="0" y="5562600"/>
            <a:ext cx="4114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None/>
              <a:defRPr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None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zh-CN" sz="2000" kern="0" dirty="0" smtClean="0">
                <a:solidFill>
                  <a:srgbClr val="00B050"/>
                </a:solidFill>
              </a:rPr>
              <a:t>For the</a:t>
            </a:r>
            <a:r>
              <a:rPr lang="en-US" altLang="zh-CN" sz="2000" kern="0" baseline="0" dirty="0" smtClean="0">
                <a:solidFill>
                  <a:srgbClr val="00B050"/>
                </a:solidFill>
              </a:rPr>
              <a:t> 11th IACHEC meeting</a:t>
            </a:r>
            <a:endParaRPr lang="en-US" altLang="zh-CN" sz="2000" kern="0" dirty="0">
              <a:solidFill>
                <a:srgbClr val="00B050"/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 userDrawn="1"/>
        </p:nvSpPr>
        <p:spPr bwMode="auto">
          <a:xfrm>
            <a:off x="5943600" y="5562600"/>
            <a:ext cx="31242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None/>
              <a:defRPr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None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None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altLang="zh-CN" sz="2000" kern="0" dirty="0" smtClean="0">
                <a:solidFill>
                  <a:srgbClr val="00B050"/>
                </a:solidFill>
              </a:rPr>
              <a:t>2016. 03, Pune,</a:t>
            </a:r>
            <a:r>
              <a:rPr lang="en-US" altLang="zh-CN" sz="2000" kern="0" baseline="0" dirty="0" smtClean="0">
                <a:solidFill>
                  <a:srgbClr val="00B050"/>
                </a:solidFill>
              </a:rPr>
              <a:t> India</a:t>
            </a:r>
            <a:endParaRPr lang="en-US" altLang="zh-CN" sz="20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848600" cy="498475"/>
          </a:xfrm>
        </p:spPr>
        <p:txBody>
          <a:bodyPr>
            <a:normAutofit/>
          </a:bodyPr>
          <a:lstStyle>
            <a:lvl1pPr>
              <a:defRPr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257800"/>
          </a:xfrm>
        </p:spPr>
        <p:txBody>
          <a:bodyPr/>
          <a:lstStyle>
            <a:lvl1pPr>
              <a:defRPr sz="2000" b="1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  <a:lvl2pPr>
              <a:defRPr sz="180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2pPr>
            <a:lvl3pPr>
              <a:defRPr sz="16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3pPr>
            <a:lvl4pPr>
              <a:defRPr sz="14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4pPr>
            <a:lvl5pPr>
              <a:defRPr sz="1200"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00400" y="6248400"/>
            <a:ext cx="3505200" cy="365125"/>
          </a:xfrm>
        </p:spPr>
        <p:txBody>
          <a:bodyPr/>
          <a:lstStyle>
            <a:lvl1pPr>
              <a:defRPr sz="1200"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534400" y="6477635"/>
            <a:ext cx="609600" cy="365125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D2CA7CF-255A-4519-A8FB-D856E7619CEC}" type="slidenum">
              <a:rPr lang="zh-CN" altLang="en-US" smtClean="0"/>
              <a:pPr/>
              <a:t>‹#›</a:t>
            </a:fld>
            <a:r>
              <a:rPr lang="en-US" altLang="zh-CN" dirty="0" smtClean="0"/>
              <a:t>/27</a:t>
            </a:r>
          </a:p>
        </p:txBody>
      </p:sp>
      <p:pic>
        <p:nvPicPr>
          <p:cNvPr id="7" name="Picture 6" descr="POLAR_logo_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17487"/>
            <a:ext cx="935037" cy="92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682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175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79388" y="908050"/>
            <a:ext cx="4279900" cy="5416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11688" y="908050"/>
            <a:ext cx="4281487" cy="54165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00813"/>
            <a:ext cx="19050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2014-05-07</a:t>
            </a:r>
            <a:endParaRPr lang="en-US" altLang="zh-CN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71688" y="6500813"/>
            <a:ext cx="5072062" cy="357187"/>
          </a:xfrm>
        </p:spPr>
        <p:txBody>
          <a:bodyPr/>
          <a:lstStyle>
            <a:lvl1pPr>
              <a:defRPr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ISSI-BJ Zhang S N POLAR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13CA-07EC-B94A-98E6-6A0F9B11D690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165724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61753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00813"/>
            <a:ext cx="1905000" cy="357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2014-05-07</a:t>
            </a:r>
            <a:endParaRPr lang="en-US" altLang="zh-CN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071688" y="6500813"/>
            <a:ext cx="5072062" cy="357187"/>
          </a:xfrm>
        </p:spPr>
        <p:txBody>
          <a:bodyPr/>
          <a:lstStyle>
            <a:lvl1pPr>
              <a:defRPr>
                <a:latin typeface="Times New Roman" pitchFamily="18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/>
              <a:t>ISSI-BJ Zhang S N POLAR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4B06F-F4E6-7846-BDA6-0A9A2FCD2FA2}" type="slidenum">
              <a:rPr lang="zh-CN" altLang="en-US"/>
              <a:pPr>
                <a:defRPr/>
              </a:pPr>
              <a:t>‹#›</a:t>
            </a:fld>
            <a:r>
              <a:rPr lang="en-US" altLang="zh-CN"/>
              <a:t>/23</a:t>
            </a:r>
          </a:p>
        </p:txBody>
      </p:sp>
    </p:spTree>
    <p:extLst>
      <p:ext uri="{BB962C8B-B14F-4D97-AF65-F5344CB8AC3E}">
        <p14:creationId xmlns:p14="http://schemas.microsoft.com/office/powerpoint/2010/main" val="59034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8" descr="188376main_135213main_Neutron4LunchHIREZ3_l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954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954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5954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954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54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954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latin typeface="Arial" charset="0"/>
              </a:defRPr>
            </a:lvl1pPr>
          </a:lstStyle>
          <a:p>
            <a:pPr>
              <a:defRPr/>
            </a:pPr>
            <a:fld id="{1D2CA7CF-255A-4519-A8FB-D856E7619CEC}" type="slidenum">
              <a:rPr lang="zh-CN" altLang="en-US" smtClean="0"/>
              <a:pPr>
                <a:defRPr/>
              </a:pPr>
              <a:t>‹#›</a:t>
            </a:fld>
            <a:r>
              <a:rPr lang="en-US" altLang="zh-CN" dirty="0" smtClean="0"/>
              <a:t>/27</a:t>
            </a:r>
          </a:p>
        </p:txBody>
      </p:sp>
      <p:sp>
        <p:nvSpPr>
          <p:cNvPr id="5954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OLAR模板2_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CA7CF-255A-4519-A8FB-D856E7619CEC}" type="slidenum">
              <a:rPr lang="zh-CN" altLang="en-US" smtClean="0"/>
              <a:pPr/>
              <a:t>‹#›</a:t>
            </a:fld>
            <a:r>
              <a:rPr lang="en-US" altLang="zh-CN" dirty="0" smtClean="0"/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73363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polar.ihep.ac.cn/" TargetMode="External"/><Relationship Id="rId4" Type="http://schemas.openxmlformats.org/officeDocument/2006/relationships/hyperlink" Target="mailto:wubb@ihep.ac.c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4" Type="http://schemas.openxmlformats.org/officeDocument/2006/relationships/image" Target="../media/image60.jpeg"/><Relationship Id="rId5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jpeg"/><Relationship Id="rId1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6" Type="http://schemas.openxmlformats.org/officeDocument/2006/relationships/image" Target="../media/image23.jpeg"/><Relationship Id="rId7" Type="http://schemas.openxmlformats.org/officeDocument/2006/relationships/image" Target="../media/image24.jpeg"/><Relationship Id="rId8" Type="http://schemas.openxmlformats.org/officeDocument/2006/relationships/image" Target="../media/image25.jpeg"/><Relationship Id="rId9" Type="http://schemas.openxmlformats.org/officeDocument/2006/relationships/image" Target="../media/image26.jpeg"/><Relationship Id="rId10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wmf"/><Relationship Id="rId13" Type="http://schemas.openxmlformats.org/officeDocument/2006/relationships/image" Target="../media/image38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2.wmf"/><Relationship Id="rId6" Type="http://schemas.openxmlformats.org/officeDocument/2006/relationships/image" Target="../media/image3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33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33374"/>
            <a:ext cx="83058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4400" dirty="0" smtClean="0">
                <a:latin typeface="Calibri" panose="020F0502020204030204" pitchFamily="34" charset="0"/>
              </a:rPr>
              <a:t>POLAR status and beam test with ESRF in 2015</a:t>
            </a:r>
            <a:endParaRPr lang="en-US" altLang="zh-CN" sz="4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1447800" y="4191000"/>
            <a:ext cx="6096000" cy="1193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400" dirty="0" err="1" smtClean="0"/>
              <a:t>Bobing</a:t>
            </a:r>
            <a:r>
              <a:rPr lang="en-US" altLang="zh-CN" sz="2400" dirty="0" smtClean="0"/>
              <a:t> WU</a:t>
            </a:r>
            <a:endParaRPr lang="zh-CN" altLang="en-US" sz="2400" dirty="0" smtClean="0"/>
          </a:p>
          <a:p>
            <a:pPr eaLnBrk="1" hangingPunct="1">
              <a:defRPr/>
            </a:pPr>
            <a:r>
              <a:rPr lang="en-US" altLang="zh-CN" sz="2400" dirty="0" smtClean="0"/>
              <a:t>Institute of High Energy Physics, CAS</a:t>
            </a:r>
          </a:p>
          <a:p>
            <a:pPr eaLnBrk="1" hangingPunct="1">
              <a:defRPr/>
            </a:pPr>
            <a:r>
              <a:rPr lang="en-US" altLang="zh-CN" sz="1600" dirty="0" smtClean="0">
                <a:solidFill>
                  <a:srgbClr val="00B0F0"/>
                </a:solidFill>
              </a:rPr>
              <a:t>On behalf of the POLAR collaboration</a:t>
            </a:r>
            <a:endParaRPr lang="en-US" altLang="zh-CN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Technical properties summary of POLAR</a:t>
            </a:r>
            <a:endParaRPr lang="zh-CN" altLang="en-US" dirty="0"/>
          </a:p>
        </p:txBody>
      </p:sp>
      <p:graphicFrame>
        <p:nvGraphicFramePr>
          <p:cNvPr id="6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6671384"/>
              </p:ext>
            </p:extLst>
          </p:nvPr>
        </p:nvGraphicFramePr>
        <p:xfrm>
          <a:off x="755576" y="764704"/>
          <a:ext cx="7312025" cy="4663440"/>
        </p:xfrm>
        <a:graphic>
          <a:graphicData uri="http://schemas.openxmlformats.org/drawingml/2006/table">
            <a:tbl>
              <a:tblPr/>
              <a:tblGrid>
                <a:gridCol w="494457"/>
                <a:gridCol w="2916324"/>
                <a:gridCol w="3901244"/>
              </a:tblGrid>
              <a:tr h="0"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Detector material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Plastic scintillator (EJ-248M)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Yearly detectable GRBs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~50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GRB localization accuracy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≤5°(Fluence≥10</a:t>
                      </a:r>
                      <a:r>
                        <a:rPr kumimoji="0" lang="en-US" altLang="zh-CN" sz="16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-5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 erg cm</a:t>
                      </a:r>
                      <a:r>
                        <a:rPr kumimoji="0" lang="en-US" altLang="zh-CN" sz="16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-2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48"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Detection energy range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50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－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500 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keV</a:t>
                      </a: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7028"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Field of view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±70°×±70°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~1/3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of the sky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48"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Modulation factor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40%@200 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keV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936"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MDP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～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10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％ （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Fluence</a:t>
                      </a:r>
                      <a:r>
                        <a:rPr kumimoji="0" lang="en-US" altLang="zh-CN" sz="1600" b="0" i="0" u="none" strike="noStrike" kern="1200" cap="none" normalizeH="0" baseline="-2500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total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 ≥ 3×10</a:t>
                      </a:r>
                      <a:r>
                        <a:rPr kumimoji="0" lang="en-US" altLang="zh-CN" sz="16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-5 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erg cm</a:t>
                      </a:r>
                      <a:r>
                        <a:rPr kumimoji="0" lang="en-US" altLang="zh-CN" sz="16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-2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936"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Detector geometry area</a:t>
                      </a:r>
                      <a:endParaRPr kumimoji="0" lang="zh-CN" altLang="de-DE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~</a:t>
                      </a:r>
                      <a:r>
                        <a:rPr kumimoji="0" lang="de-DE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430 cm</a:t>
                      </a:r>
                      <a:r>
                        <a:rPr kumimoji="0" lang="de-DE" altLang="zh-CN" sz="16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de-DE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 (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on-axis view</a:t>
                      </a:r>
                      <a:r>
                        <a:rPr kumimoji="0" lang="de-DE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936"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Mass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OBOX: 27.6 kg, IBOX: 3.52 kg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28"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Size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OOX: 462×462×268.5 mm</a:t>
                      </a:r>
                      <a:r>
                        <a:rPr kumimoji="0" lang="en-US" altLang="zh-CN" sz="16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IBOX: 247×160×85 mm</a:t>
                      </a:r>
                      <a:r>
                        <a:rPr kumimoji="0" lang="en-US" altLang="zh-CN" sz="1600" b="0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308"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Maximum power consumption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≤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80 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13</a:t>
                      </a:r>
                      <a:endParaRPr lang="zh-CN" alt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Time accuracy(UTC)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±1 </a:t>
                      </a:r>
                      <a:r>
                        <a:rPr kumimoji="0" lang="en-US" altLang="zh-CN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ms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493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14</a:t>
                      </a:r>
                      <a:endParaRPr lang="zh-CN" altLang="en-US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Reliability</a:t>
                      </a:r>
                      <a:endParaRPr kumimoji="0" lang="zh-CN" alt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anose="02010800040101010101" pitchFamily="2" charset="-122"/>
                        <a:ea typeface="华文新魏" panose="02010800040101010101" pitchFamily="2" charset="-122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buClr>
                          <a:schemeClr val="accent1"/>
                        </a:buClr>
                        <a:buSzPct val="80000"/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1pPr>
                      <a:lvl2pPr marL="742950" indent="-285750" eaLnBrk="0" hangingPunct="0">
                        <a:buClr>
                          <a:schemeClr val="tx2"/>
                        </a:buClr>
                        <a:buSzPct val="70000"/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2pPr>
                      <a:lvl3pPr marL="1143000" indent="-228600" eaLnBrk="0" hangingPunct="0">
                        <a:buClr>
                          <a:schemeClr val="accent1"/>
                        </a:buClr>
                        <a:buSzPct val="65000"/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4pPr>
                      <a:lvl5pPr marL="2057400" indent="-228600" eaLnBrk="0" hangingPunct="0">
                        <a:buClr>
                          <a:schemeClr val="tx2"/>
                        </a:buClr>
                        <a:buSzPct val="55000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黑体" pitchFamily="2" charset="-122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0.90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（</a:t>
                      </a:r>
                      <a:r>
                        <a:rPr kumimoji="0" lang="en-US" altLang="zh-CN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in 2 years lifetime</a:t>
                      </a:r>
                      <a:r>
                        <a:rPr kumimoji="0" lang="zh-CN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anose="02010800040101010101" pitchFamily="2" charset="-122"/>
                          <a:ea typeface="华文新魏" panose="02010800040101010101" pitchFamily="2" charset="-122"/>
                          <a:cs typeface="Times New Roman" pitchFamily="18" charset="0"/>
                        </a:rPr>
                        <a:t>）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10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251520" y="5445224"/>
            <a:ext cx="8713787" cy="115212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latin typeface="Arial" charset="0"/>
                <a:ea typeface="黑体" charset="0"/>
              </a:rPr>
              <a:t>POLAR has limited capability in determining incident GRB directions and spectra.</a:t>
            </a:r>
          </a:p>
          <a:p>
            <a:pPr lvl="1"/>
            <a:r>
              <a:rPr lang="en-US" altLang="zh-CN" dirty="0" smtClean="0">
                <a:latin typeface="Arial" charset="0"/>
                <a:ea typeface="黑体" charset="0"/>
              </a:rPr>
              <a:t>The observation to the same GRB by other payload will certainly   improve </a:t>
            </a:r>
            <a:r>
              <a:rPr lang="en-US" altLang="zh-CN" dirty="0">
                <a:latin typeface="Arial" charset="0"/>
                <a:ea typeface="黑体" charset="0"/>
              </a:rPr>
              <a:t>GRB polarization measurement accuracy</a:t>
            </a:r>
            <a:r>
              <a:rPr lang="en-US" altLang="zh-CN" dirty="0" smtClean="0">
                <a:latin typeface="Arial" charset="0"/>
                <a:ea typeface="黑体" charset="0"/>
              </a:rPr>
              <a:t>.</a:t>
            </a:r>
            <a:endParaRPr lang="en-US" altLang="zh-CN" dirty="0">
              <a:latin typeface="Arial" charset="0"/>
              <a:ea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28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Progress and current status of the mission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228600" y="914400"/>
            <a:ext cx="8763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dirty="0" smtClean="0"/>
              <a:t>The phases that POLAR has experienced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lvl="1" fontAlgn="auto">
              <a:spcAft>
                <a:spcPts val="0"/>
              </a:spcAft>
            </a:pPr>
            <a:r>
              <a:rPr lang="en-US" altLang="zh-CN" dirty="0" smtClean="0"/>
              <a:t>In 2006, POLAR was selected as one of the flight payload candidate for TG-2</a:t>
            </a:r>
          </a:p>
          <a:p>
            <a:pPr lvl="1" fontAlgn="auto">
              <a:spcAft>
                <a:spcPts val="0"/>
              </a:spcAft>
            </a:pPr>
            <a:r>
              <a:rPr lang="en-US" altLang="zh-CN" dirty="0" smtClean="0"/>
              <a:t>In 2008, POLAR passed the scheme and design review</a:t>
            </a:r>
          </a:p>
          <a:p>
            <a:pPr lvl="1" fontAlgn="auto">
              <a:spcAft>
                <a:spcPts val="0"/>
              </a:spcAft>
            </a:pPr>
            <a:r>
              <a:rPr lang="en-US" altLang="zh-CN" dirty="0" smtClean="0"/>
              <a:t>In 2011, enter qualification model construction phase</a:t>
            </a:r>
          </a:p>
          <a:p>
            <a:pPr lvl="1" fontAlgn="auto">
              <a:spcAft>
                <a:spcPts val="0"/>
              </a:spcAft>
            </a:pPr>
            <a:r>
              <a:rPr lang="en-US" altLang="zh-CN" dirty="0" smtClean="0"/>
              <a:t>In 2013, finish the qualification model phase and enter the flight model phase</a:t>
            </a:r>
          </a:p>
          <a:p>
            <a:pPr lvl="1" fontAlgn="auto">
              <a:spcAft>
                <a:spcPts val="0"/>
              </a:spcAft>
            </a:pPr>
            <a:r>
              <a:rPr lang="en-US" altLang="zh-CN" dirty="0" smtClean="0"/>
              <a:t>In 2015, finish the flight model phase and  perform the calibration tests</a:t>
            </a:r>
          </a:p>
          <a:p>
            <a:pPr marL="342900" lvl="1" indent="-34290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solidFill>
                  <a:srgbClr val="0000FF"/>
                </a:solidFill>
              </a:rPr>
              <a:t>Currently 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POLAR FM was delivered to the upper system and integrated into TG</a:t>
            </a:r>
            <a:r>
              <a:rPr lang="zh-CN" altLang="en-US" sz="2000" b="1" dirty="0" smtClean="0">
                <a:solidFill>
                  <a:srgbClr val="0000FF"/>
                </a:solidFill>
              </a:rPr>
              <a:t>－</a:t>
            </a:r>
            <a:r>
              <a:rPr lang="en-US" altLang="zh-CN" sz="2000" b="1" dirty="0" smtClean="0">
                <a:solidFill>
                  <a:srgbClr val="0000FF"/>
                </a:solidFill>
              </a:rPr>
              <a:t>2 system</a:t>
            </a:r>
            <a:endParaRPr lang="en-US" altLang="zh-CN" sz="2000" b="1" dirty="0">
              <a:solidFill>
                <a:srgbClr val="0000FF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11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2658616"/>
          </a:xfrm>
        </p:spPr>
        <p:txBody>
          <a:bodyPr/>
          <a:lstStyle/>
          <a:p>
            <a:r>
              <a:rPr kumimoji="1" lang="zh-CN" altLang="en-US" dirty="0" smtClean="0"/>
              <a:t>、</a:t>
            </a:r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984500" y="43561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5" name="Picture 2" descr="C:\Users\dell\Desktop\140903\140903\UpwithCOVER&amp;SUPPORT2.jpg"/>
          <p:cNvPicPr>
            <a:picLocks noChangeAspect="1" noChangeArrowheads="1"/>
          </p:cNvPicPr>
          <p:nvPr/>
        </p:nvPicPr>
        <p:blipFill>
          <a:blip r:embed="rId2" cstate="print"/>
          <a:srcRect t="16712" b="16712"/>
          <a:stretch>
            <a:fillRect/>
          </a:stretch>
        </p:blipFill>
        <p:spPr bwMode="auto">
          <a:xfrm>
            <a:off x="683568" y="3501008"/>
            <a:ext cx="2979440" cy="1787664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287524" y="5445224"/>
            <a:ext cx="3741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 dirty="0">
                <a:latin typeface="Calibri" panose="020F0502020204030204" pitchFamily="34" charset="0"/>
              </a:rPr>
              <a:t>POLAR</a:t>
            </a:r>
            <a:r>
              <a:rPr lang="zh-CN" altLang="en-US" b="1" dirty="0">
                <a:latin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</a:rPr>
              <a:t>flight model: detector (OBOX)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  <p:pic>
        <p:nvPicPr>
          <p:cNvPr id="17" name="内容占位符 4" descr="G:\笔记本资料备份\personal\照片\工作\中方\电控箱\IBOX实物\IBOX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8" b="11038"/>
          <a:stretch>
            <a:fillRect/>
          </a:stretch>
        </p:blipFill>
        <p:spPr bwMode="auto">
          <a:xfrm>
            <a:off x="4680012" y="3465004"/>
            <a:ext cx="3411488" cy="204689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矩形 17"/>
          <p:cNvSpPr/>
          <p:nvPr/>
        </p:nvSpPr>
        <p:spPr>
          <a:xfrm>
            <a:off x="4391980" y="5625244"/>
            <a:ext cx="4292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 dirty="0">
                <a:latin typeface="Calibri" panose="020F0502020204030204" pitchFamily="34" charset="0"/>
              </a:rPr>
              <a:t>POLAR</a:t>
            </a:r>
            <a:r>
              <a:rPr lang="zh-CN" altLang="en-US" b="1" dirty="0">
                <a:latin typeface="Calibri" panose="020F0502020204030204" pitchFamily="34" charset="0"/>
              </a:rPr>
              <a:t> </a:t>
            </a:r>
            <a:r>
              <a:rPr lang="en-US" altLang="zh-CN" b="1" dirty="0">
                <a:latin typeface="Calibri" panose="020F0502020204030204" pitchFamily="34" charset="0"/>
              </a:rPr>
              <a:t>flight model: electric cabinet (IBOX)</a:t>
            </a:r>
            <a:endParaRPr lang="zh-CN" alt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15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Calibration test of POLAR at ESRF in 2015 </a:t>
            </a:r>
            <a:endParaRPr lang="zh-CN" altLang="en-US" dirty="0"/>
          </a:p>
        </p:txBody>
      </p:sp>
      <p:sp>
        <p:nvSpPr>
          <p:cNvPr id="9" name="内容占位符 4"/>
          <p:cNvSpPr>
            <a:spLocks noGrp="1"/>
          </p:cNvSpPr>
          <p:nvPr>
            <p:ph idx="1"/>
          </p:nvPr>
        </p:nvSpPr>
        <p:spPr>
          <a:xfrm>
            <a:off x="228600" y="800708"/>
            <a:ext cx="8763000" cy="5256584"/>
          </a:xfrm>
        </p:spPr>
        <p:txBody>
          <a:bodyPr>
            <a:normAutofit/>
          </a:bodyPr>
          <a:lstStyle/>
          <a:p>
            <a:pPr marL="0" indent="0" algn="just" fontAlgn="auto">
              <a:spcAft>
                <a:spcPts val="0"/>
              </a:spcAft>
              <a:buNone/>
            </a:pPr>
            <a:r>
              <a:rPr lang="en-US" altLang="zh-CN" sz="2100" dirty="0" smtClean="0">
                <a:latin typeface="华文新魏" panose="02010800040101010101" pitchFamily="2" charset="-122"/>
              </a:rPr>
              <a:t>ESRF beam test in 2015</a:t>
            </a:r>
            <a:endParaRPr lang="en-US" altLang="zh-CN" sz="2100" b="1" dirty="0" smtClean="0">
              <a:latin typeface="华文新魏" panose="02010800040101010101" pitchFamily="2" charset="-122"/>
            </a:endParaRPr>
          </a:p>
          <a:p>
            <a:pPr algn="just" fontAlgn="auto">
              <a:spcAft>
                <a:spcPts val="0"/>
              </a:spcAft>
            </a:pPr>
            <a:endParaRPr lang="en-US" altLang="zh-CN" sz="2100" b="1" dirty="0" smtClean="0">
              <a:solidFill>
                <a:srgbClr val="000000"/>
              </a:solidFill>
              <a:latin typeface="华文新魏" panose="02010800040101010101" pitchFamily="2" charset="-122"/>
            </a:endParaRPr>
          </a:p>
        </p:txBody>
      </p:sp>
      <p:pic>
        <p:nvPicPr>
          <p:cNvPr id="12" name="Picture 2" descr="beamlines-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1268760"/>
            <a:ext cx="607886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内容占位符 4"/>
          <p:cNvSpPr txBox="1">
            <a:spLocks/>
          </p:cNvSpPr>
          <p:nvPr/>
        </p:nvSpPr>
        <p:spPr>
          <a:xfrm>
            <a:off x="365956" y="1196752"/>
            <a:ext cx="4098032" cy="44644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400" dirty="0" smtClean="0">
                <a:latin typeface="华文新魏" panose="02010800040101010101" pitchFamily="2" charset="-122"/>
              </a:rPr>
              <a:t>Facility introduction</a:t>
            </a:r>
            <a:endParaRPr lang="zh-CN" altLang="zh-CN" sz="2400" dirty="0" smtClean="0">
              <a:latin typeface="华文新魏" panose="02010800040101010101" pitchFamily="2" charset="-122"/>
            </a:endParaRPr>
          </a:p>
          <a:p>
            <a:pPr marL="742950" lvl="2" indent="-342900" fontAlgn="auto">
              <a:spcAft>
                <a:spcPts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Beamline: ID11</a:t>
            </a:r>
          </a:p>
          <a:p>
            <a:pPr marL="742950" lvl="2" indent="-342900" fontAlgn="auto">
              <a:spcAft>
                <a:spcPts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Polarization: 100%</a:t>
            </a:r>
          </a:p>
          <a:p>
            <a:pPr marL="742950" lvl="2" indent="-342900" fontAlgn="auto">
              <a:spcAft>
                <a:spcPts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Pol direction: horizontal</a:t>
            </a:r>
          </a:p>
          <a:p>
            <a:pPr marL="742950" lvl="2" indent="-342900" fontAlgn="auto">
              <a:spcAft>
                <a:spcPts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Energy range: 35 ~ 140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华文新魏" panose="02010800040101010101" pitchFamily="2" charset="-122"/>
              </a:rPr>
              <a:t>keV</a:t>
            </a:r>
            <a:endParaRPr lang="en-US" altLang="zh-CN" sz="2000" b="1" dirty="0" smtClean="0">
              <a:solidFill>
                <a:srgbClr val="FF0000"/>
              </a:solidFill>
              <a:latin typeface="华文新魏" panose="02010800040101010101" pitchFamily="2" charset="-122"/>
            </a:endParaRPr>
          </a:p>
          <a:p>
            <a:pPr marL="742950" lvl="2" indent="-342900" fontAlgn="auto">
              <a:spcAft>
                <a:spcPts val="0"/>
              </a:spcAft>
            </a:pP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Beam size: minimum (H×V) 0.2×0.07 μm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2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, maximum (H×V) 1200×1000 μm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2</a:t>
            </a:r>
          </a:p>
          <a:p>
            <a:pPr marL="742950" lvl="2" indent="-342900" fontAlgn="auto">
              <a:spcAft>
                <a:spcPts val="0"/>
              </a:spcAft>
            </a:pPr>
            <a:r>
              <a:rPr lang="en-US" altLang="zh-CN" sz="2000" b="1" dirty="0" err="1" smtClean="0">
                <a:solidFill>
                  <a:srgbClr val="FF0000"/>
                </a:solidFill>
                <a:latin typeface="华文新魏" panose="02010800040101010101" pitchFamily="2" charset="-122"/>
              </a:rPr>
              <a:t>Initila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 intensity</a:t>
            </a:r>
            <a:r>
              <a:rPr lang="zh-CN" altLang="en-US" sz="2000" b="1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：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~10</a:t>
            </a:r>
            <a:r>
              <a:rPr lang="en-US" altLang="zh-CN" sz="2000" b="1" baseline="30000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7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 </a:t>
            </a:r>
            <a:r>
              <a:rPr lang="en-US" altLang="zh-CN" sz="2000" b="1" dirty="0" err="1" smtClean="0">
                <a:solidFill>
                  <a:srgbClr val="FF0000"/>
                </a:solidFill>
                <a:latin typeface="华文新魏" panose="02010800040101010101" pitchFamily="2" charset="-122"/>
              </a:rPr>
              <a:t>phs</a:t>
            </a:r>
            <a:r>
              <a:rPr lang="en-US" altLang="zh-CN" sz="2000" b="1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/s</a:t>
            </a:r>
          </a:p>
          <a:p>
            <a:pPr marL="742950" lvl="2" indent="-342900" fontAlgn="auto">
              <a:spcAft>
                <a:spcPts val="0"/>
              </a:spcAft>
            </a:pPr>
            <a:endParaRPr lang="en-US" altLang="zh-CN" sz="2000" b="1" dirty="0">
              <a:solidFill>
                <a:srgbClr val="FF0000"/>
              </a:solidFill>
              <a:latin typeface="华文新魏" panose="02010800040101010101" pitchFamily="2" charset="-122"/>
            </a:endParaRPr>
          </a:p>
          <a:p>
            <a:pPr>
              <a:buFontTx/>
              <a:buChar char="•"/>
            </a:pPr>
            <a:r>
              <a:rPr lang="en-US" altLang="zh-CN" sz="1800" dirty="0" err="1">
                <a:solidFill>
                  <a:srgbClr val="0033CC"/>
                </a:solidFill>
                <a:latin typeface="华文新魏" charset="0"/>
              </a:rPr>
              <a:t>Beamline</a:t>
            </a:r>
            <a:r>
              <a:rPr lang="en-US" altLang="zh-CN" sz="1800" dirty="0">
                <a:solidFill>
                  <a:srgbClr val="0033CC"/>
                </a:solidFill>
                <a:latin typeface="华文新魏" charset="0"/>
              </a:rPr>
              <a:t>: ID15A </a:t>
            </a:r>
            <a:r>
              <a:rPr lang="zh-CN" altLang="en-US" sz="1800" dirty="0">
                <a:solidFill>
                  <a:srgbClr val="0033CC"/>
                </a:solidFill>
                <a:latin typeface="华文新魏" charset="0"/>
              </a:rPr>
              <a:t>（</a:t>
            </a:r>
            <a:r>
              <a:rPr lang="en-US" altLang="zh-CN" sz="1800" dirty="0">
                <a:solidFill>
                  <a:srgbClr val="0033CC"/>
                </a:solidFill>
                <a:latin typeface="华文新魏" charset="0"/>
              </a:rPr>
              <a:t>Not Available in 2015</a:t>
            </a:r>
          </a:p>
          <a:p>
            <a:pPr>
              <a:buFontTx/>
              <a:buChar char="•"/>
            </a:pPr>
            <a:r>
              <a:rPr lang="en-US" altLang="zh-CN" sz="1800" dirty="0">
                <a:solidFill>
                  <a:srgbClr val="0033CC"/>
                </a:solidFill>
                <a:latin typeface="华文新魏" charset="0"/>
              </a:rPr>
              <a:t>Energy range: 30~511 </a:t>
            </a:r>
            <a:r>
              <a:rPr lang="en-US" altLang="zh-CN" sz="1800" dirty="0" err="1">
                <a:solidFill>
                  <a:srgbClr val="0033CC"/>
                </a:solidFill>
                <a:latin typeface="华文新魏" charset="0"/>
              </a:rPr>
              <a:t>keV</a:t>
            </a:r>
            <a:endParaRPr lang="en-US" altLang="zh-CN" sz="1800" dirty="0">
              <a:solidFill>
                <a:srgbClr val="0033CC"/>
              </a:solidFill>
              <a:latin typeface="华文新魏" charset="0"/>
            </a:endParaRPr>
          </a:p>
          <a:p>
            <a:pPr marL="742950" lvl="2" indent="-342900" fontAlgn="auto">
              <a:spcAft>
                <a:spcPts val="0"/>
              </a:spcAft>
            </a:pPr>
            <a:endParaRPr lang="en-US" altLang="zh-CN" sz="2000" b="1" dirty="0" smtClean="0">
              <a:solidFill>
                <a:srgbClr val="FF0000"/>
              </a:solidFill>
              <a:latin typeface="华文新魏" panose="02010800040101010101" pitchFamily="2" charset="-122"/>
            </a:endParaRPr>
          </a:p>
        </p:txBody>
      </p:sp>
      <p:pic>
        <p:nvPicPr>
          <p:cNvPr id="11" name="Picture 3" descr="G:\笔记本资料备份\personal\照片\工作\图片\FM束流定标试验测试原理\experimental_setup\ESRF_优化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216496"/>
            <a:ext cx="450363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12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74754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ESRF beam test scheme</a:t>
            </a:r>
            <a:endParaRPr lang="zh-CN" altLang="en-US" sz="2800" dirty="0"/>
          </a:p>
        </p:txBody>
      </p:sp>
      <p:pic>
        <p:nvPicPr>
          <p:cNvPr id="9" name="Picture 2" descr="束流定标试验测试原理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12" y="1120717"/>
            <a:ext cx="7162800" cy="5080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13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16293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ESRF beam test dataset</a:t>
            </a:r>
            <a:endParaRPr lang="zh-CN" altLang="en-US" sz="2800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214525"/>
              </p:ext>
            </p:extLst>
          </p:nvPr>
        </p:nvGraphicFramePr>
        <p:xfrm>
          <a:off x="457200" y="1069620"/>
          <a:ext cx="828092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2725960"/>
                <a:gridCol w="1764196"/>
                <a:gridCol w="2484276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baseline="0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Energy</a:t>
                      </a:r>
                      <a:endParaRPr lang="zh-CN" altLang="en-US" sz="2000" b="1" baseline="-25000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Incident</a:t>
                      </a:r>
                      <a:r>
                        <a:rPr lang="en-US" altLang="zh-CN" sz="2000" b="1" baseline="0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 </a:t>
                      </a:r>
                      <a:r>
                        <a:rPr lang="en-US" altLang="zh-CN" sz="2000" b="1" baseline="0" dirty="0" err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angle</a:t>
                      </a:r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θ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Polarization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baseline="0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Test status</a:t>
                      </a:r>
                      <a:endParaRPr lang="zh-CN" altLang="en-US" sz="2000" b="1" baseline="-25000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</a:tr>
              <a:tr h="354965">
                <a:tc rowSpan="3">
                  <a:txBody>
                    <a:bodyPr/>
                    <a:lstStyle/>
                    <a:p>
                      <a:pPr algn="ctr"/>
                      <a:endParaRPr lang="en-US" altLang="zh-CN" sz="2000" b="1" dirty="0" smtClean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140 </a:t>
                      </a:r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keV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0°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done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4965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30°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done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54965">
                <a:tc vMerge="1">
                  <a:txBody>
                    <a:bodyPr/>
                    <a:lstStyle/>
                    <a:p>
                      <a:pPr algn="ctr"/>
                      <a:endParaRPr lang="zh-CN" altLang="en-US" sz="20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60°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done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398033"/>
              </p:ext>
            </p:extLst>
          </p:nvPr>
        </p:nvGraphicFramePr>
        <p:xfrm>
          <a:off x="457200" y="2654580"/>
          <a:ext cx="82809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2725960"/>
                <a:gridCol w="1764196"/>
                <a:gridCol w="2484276"/>
              </a:tblGrid>
              <a:tr h="371475">
                <a:tc rowSpan="3">
                  <a:txBody>
                    <a:bodyPr/>
                    <a:lstStyle/>
                    <a:p>
                      <a:pPr algn="ctr"/>
                      <a:endParaRPr lang="en-US" altLang="zh-CN" sz="2000" b="1" dirty="0" smtClean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110 </a:t>
                      </a:r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keV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0°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done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30°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done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60°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done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25723"/>
              </p:ext>
            </p:extLst>
          </p:nvPr>
        </p:nvGraphicFramePr>
        <p:xfrm>
          <a:off x="457200" y="3797580"/>
          <a:ext cx="82809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2725960"/>
                <a:gridCol w="1764196"/>
                <a:gridCol w="2484276"/>
              </a:tblGrid>
              <a:tr h="371475">
                <a:tc rowSpan="3">
                  <a:txBody>
                    <a:bodyPr/>
                    <a:lstStyle/>
                    <a:p>
                      <a:pPr algn="ctr"/>
                      <a:endParaRPr lang="en-US" altLang="zh-CN" sz="2000" b="1" dirty="0" smtClean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80 </a:t>
                      </a:r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keV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0°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done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30°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done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60°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done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744756"/>
              </p:ext>
            </p:extLst>
          </p:nvPr>
        </p:nvGraphicFramePr>
        <p:xfrm>
          <a:off x="457200" y="4940580"/>
          <a:ext cx="828092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2725960"/>
                <a:gridCol w="1764196"/>
                <a:gridCol w="2484276"/>
              </a:tblGrid>
              <a:tr h="371475">
                <a:tc rowSpan="3">
                  <a:txBody>
                    <a:bodyPr/>
                    <a:lstStyle/>
                    <a:p>
                      <a:pPr algn="ctr"/>
                      <a:endParaRPr lang="en-US" altLang="zh-CN" sz="2000" b="1" dirty="0" smtClean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60 </a:t>
                      </a:r>
                      <a:r>
                        <a:rPr lang="en-US" altLang="zh-CN" sz="2000" b="1" dirty="0" err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keV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0°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done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30°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done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82880">
                <a:tc vMerge="1">
                  <a:txBody>
                    <a:bodyPr/>
                    <a:lstStyle/>
                    <a:p>
                      <a:pPr algn="ctr"/>
                      <a:endParaRPr lang="zh-CN" altLang="en-US" sz="1600" dirty="0"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60°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100%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 smtClean="0">
                          <a:solidFill>
                            <a:schemeClr val="tx1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done</a:t>
                      </a:r>
                      <a:endParaRPr lang="zh-CN" altLang="en-US" sz="2000" b="1" dirty="0">
                        <a:solidFill>
                          <a:schemeClr val="tx1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14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120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Detectors for different off-axis tests</a:t>
            </a:r>
            <a:endParaRPr lang="zh-CN" altLang="en-US" sz="2800" dirty="0"/>
          </a:p>
        </p:txBody>
      </p:sp>
      <p:pic>
        <p:nvPicPr>
          <p:cNvPr id="9" name="Picture 2" descr="G:\工作备份\工作\定标实验\FM\挑选试验照片\正入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00" y="1054363"/>
            <a:ext cx="2880000" cy="51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:\工作备份\工作\定标实验\FM\挑选试验照片\30度入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00" y="1054362"/>
            <a:ext cx="2880000" cy="51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G:\工作备份\工作\定标实验\FM\挑选试验照片\60度入射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00" y="1054362"/>
            <a:ext cx="2880000" cy="51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矩形 14"/>
          <p:cNvSpPr/>
          <p:nvPr/>
        </p:nvSpPr>
        <p:spPr>
          <a:xfrm>
            <a:off x="572411" y="1219199"/>
            <a:ext cx="22235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On axis</a:t>
            </a:r>
            <a:endParaRPr lang="zh-CN" alt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79836" y="1219197"/>
            <a:ext cx="29523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30°off axis</a:t>
            </a:r>
            <a:endParaRPr lang="zh-CN" alt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51636" y="1219199"/>
            <a:ext cx="29523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0°off axis</a:t>
            </a:r>
            <a:endParaRPr lang="zh-CN" altLang="en-US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15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36900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Data reduction procedure</a:t>
            </a:r>
            <a:endParaRPr lang="zh-CN" altLang="en-US" sz="28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28600" y="800708"/>
            <a:ext cx="8763000" cy="5256584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</a:pPr>
            <a:r>
              <a:rPr lang="en-US" altLang="zh-CN" sz="2100" dirty="0" smtClean="0">
                <a:solidFill>
                  <a:srgbClr val="000000"/>
                </a:solidFill>
                <a:latin typeface="华文新魏" panose="02010800040101010101" pitchFamily="2" charset="-122"/>
              </a:rPr>
              <a:t>Data Analysis </a:t>
            </a:r>
            <a:r>
              <a:rPr lang="en-US" altLang="zh-CN" sz="2400" dirty="0"/>
              <a:t>(in progress)</a:t>
            </a:r>
            <a:endParaRPr lang="en-US" altLang="zh-CN" sz="2100" dirty="0" smtClean="0">
              <a:solidFill>
                <a:srgbClr val="000000"/>
              </a:solidFill>
              <a:latin typeface="华文新魏" panose="02010800040101010101" pitchFamily="2" charset="-122"/>
            </a:endParaRPr>
          </a:p>
          <a:p>
            <a:pPr algn="just" fontAlgn="auto">
              <a:spcAft>
                <a:spcPts val="0"/>
              </a:spcAft>
            </a:pPr>
            <a:r>
              <a:rPr lang="en-US" altLang="zh-CN" sz="2100" dirty="0" smtClean="0">
                <a:solidFill>
                  <a:srgbClr val="000000"/>
                </a:solidFill>
                <a:latin typeface="华文新魏" panose="02010800040101010101" pitchFamily="2" charset="-122"/>
              </a:rPr>
              <a:t>General d</a:t>
            </a:r>
            <a:r>
              <a:rPr lang="en-US" altLang="zh-CN" sz="2100" b="1" dirty="0" smtClean="0">
                <a:solidFill>
                  <a:srgbClr val="000000"/>
                </a:solidFill>
                <a:latin typeface="华文新魏" panose="02010800040101010101" pitchFamily="2" charset="-122"/>
              </a:rPr>
              <a:t>ata analysis procedure</a:t>
            </a:r>
          </a:p>
          <a:p>
            <a:pPr lvl="1" algn="just"/>
            <a:r>
              <a:rPr lang="en-US" altLang="zh-CN" sz="1900" b="1" i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Cleaning and selecting of the data</a:t>
            </a:r>
          </a:p>
          <a:p>
            <a:pPr lvl="1" algn="just"/>
            <a:r>
              <a:rPr lang="en-US" altLang="zh-CN" sz="1900" b="1" i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Integration of the data files</a:t>
            </a:r>
          </a:p>
          <a:p>
            <a:pPr lvl="1" algn="just"/>
            <a:r>
              <a:rPr lang="en-US" altLang="zh-CN" sz="1900" b="1" i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Pedestal and common noise subtraction</a:t>
            </a:r>
          </a:p>
          <a:p>
            <a:pPr lvl="1" algn="just"/>
            <a:r>
              <a:rPr lang="en-US" altLang="zh-CN" sz="1900" b="1" i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Crosstalk correction</a:t>
            </a:r>
          </a:p>
          <a:p>
            <a:pPr lvl="1" algn="just"/>
            <a:r>
              <a:rPr lang="en-US" altLang="zh-CN" sz="1900" b="1" i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Energy calibration</a:t>
            </a:r>
          </a:p>
          <a:p>
            <a:pPr lvl="1" algn="just"/>
            <a:r>
              <a:rPr lang="en-US" altLang="zh-CN" sz="1900" b="1" i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Timing synchronization</a:t>
            </a:r>
          </a:p>
          <a:p>
            <a:pPr lvl="1" algn="just"/>
            <a:r>
              <a:rPr lang="en-US" altLang="zh-CN" sz="1900" b="1" i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Events selection and merge</a:t>
            </a:r>
          </a:p>
          <a:p>
            <a:pPr lvl="1" algn="just"/>
            <a:r>
              <a:rPr lang="en-US" altLang="zh-CN" sz="1900" b="1" i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Modulation curve filling</a:t>
            </a:r>
          </a:p>
          <a:p>
            <a:pPr lvl="1" algn="just"/>
            <a:r>
              <a:rPr lang="en-US" altLang="zh-CN" sz="1900" b="1" i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Geometric effect correction</a:t>
            </a:r>
          </a:p>
          <a:p>
            <a:pPr lvl="1" algn="just"/>
            <a:r>
              <a:rPr lang="en-US" altLang="zh-CN" sz="1900" b="1" i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Modulation factor calculation</a:t>
            </a:r>
          </a:p>
          <a:p>
            <a:pPr lvl="1" algn="just"/>
            <a:r>
              <a:rPr lang="en-US" altLang="zh-CN" sz="1900" b="1" i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Comparison with MC simulation results</a:t>
            </a:r>
          </a:p>
          <a:p>
            <a:pPr marL="457200" lvl="1" indent="0" algn="just">
              <a:buNone/>
            </a:pPr>
            <a:r>
              <a:rPr lang="en-US" altLang="zh-CN" sz="1900" b="1" i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…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16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15419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Data analysis and preliminary results – Pedestal fit</a:t>
            </a:r>
            <a:endParaRPr lang="zh-CN" altLang="en-US" sz="2800" dirty="0"/>
          </a:p>
        </p:txBody>
      </p:sp>
      <p:pic>
        <p:nvPicPr>
          <p:cNvPr id="3074" name="Picture 2" descr="G:\data_backup\esrf_2015\processed_data\hvlow\140kev_0deg_v_hvl_cold\pedestal_sigma\pedestal_mod405_64ch_140keV_0deg_h_hvl_co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52" y="1485304"/>
            <a:ext cx="81705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1565289" y="1017999"/>
            <a:ext cx="5979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Pedestal</a:t>
            </a:r>
            <a:r>
              <a:rPr lang="en-US" altLang="zh-CN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fit, Module 405, 140 </a:t>
            </a:r>
            <a:r>
              <a:rPr lang="en-US" altLang="zh-CN" sz="2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keV</a:t>
            </a:r>
            <a:endParaRPr lang="zh-CN" alt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17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34183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工作备份\工作\试验测试\OBOX_FM_补充验收级试验_201508\随机振动试验\试验测试结果\results\xt\data\xtalk_mod405_HV650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1449300"/>
            <a:ext cx="81705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39608" cy="498475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Data analysis and results – </a:t>
            </a:r>
            <a:r>
              <a:rPr lang="en-US" altLang="zh-CN" sz="2800" dirty="0" err="1" smtClean="0">
                <a:latin typeface="Comic Sans MS" panose="030F0702030302020204" pitchFamily="66" charset="0"/>
              </a:rPr>
              <a:t>Xtalk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 calculation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565289" y="1131131"/>
            <a:ext cx="5979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Crosstalk matrix</a:t>
            </a:r>
            <a:r>
              <a:rPr lang="en-US" altLang="zh-CN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Module 405</a:t>
            </a:r>
            <a:endParaRPr lang="zh-CN" alt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18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6473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79512" y="228600"/>
            <a:ext cx="8119628" cy="498475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Data analysis and results – energy calibration</a:t>
            </a:r>
            <a:endParaRPr lang="zh-CN" altLang="en-US" sz="2800" dirty="0"/>
          </a:p>
        </p:txBody>
      </p:sp>
      <p:sp>
        <p:nvSpPr>
          <p:cNvPr id="8" name="矩形 7"/>
          <p:cNvSpPr/>
          <p:nvPr/>
        </p:nvSpPr>
        <p:spPr>
          <a:xfrm>
            <a:off x="1802854" y="1058679"/>
            <a:ext cx="56526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Compton edge fit, Module 405, HV=-650V</a:t>
            </a:r>
            <a:endParaRPr lang="zh-CN" alt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G:\data_backup\20151014_para_test\processed_data\01_mod405\hv650V_vthr-0.023\data_pedsub\cedge_405_hv650V_vthr-0.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1269"/>
            <a:ext cx="7891200" cy="452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G:\data_backup\20151014_para_test\processed_data\01_mod405\hv650V_vthr-0.023\data_pedsub\cedge_mod405_ch0_hv650V_vthr-0.02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628054"/>
            <a:ext cx="5292588" cy="428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19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79949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57200" y="339725"/>
            <a:ext cx="2971800" cy="498475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latin typeface="Segoe Script" panose="020B0504020000000003" pitchFamily="34" charset="0"/>
              </a:rPr>
              <a:t>Outline</a:t>
            </a:r>
            <a:endParaRPr lang="zh-CN" altLang="en-US" sz="3200" dirty="0">
              <a:latin typeface="Segoe Script" panose="020B0504020000000003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28600" y="1274440"/>
            <a:ext cx="8763000" cy="3630724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Introduction to POLAR</a:t>
            </a:r>
          </a:p>
          <a:p>
            <a:r>
              <a:rPr lang="en-US" altLang="zh-CN" sz="2800" dirty="0">
                <a:latin typeface="Comic Sans MS" panose="030F0702030302020204" pitchFamily="66" charset="0"/>
              </a:rPr>
              <a:t>Progress and current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status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Calibrations with ESRF beam in 2015</a:t>
            </a:r>
          </a:p>
          <a:p>
            <a:r>
              <a:rPr lang="en-US" altLang="zh-CN" sz="2800" dirty="0" smtClean="0">
                <a:latin typeface="Comic Sans MS" panose="030F0702030302020204" pitchFamily="66" charset="0"/>
              </a:rPr>
              <a:t>Summary and Outlook</a:t>
            </a:r>
          </a:p>
        </p:txBody>
      </p:sp>
      <p:sp>
        <p:nvSpPr>
          <p:cNvPr id="9" name="右箭头 8"/>
          <p:cNvSpPr/>
          <p:nvPr/>
        </p:nvSpPr>
        <p:spPr>
          <a:xfrm>
            <a:off x="381000" y="381000"/>
            <a:ext cx="685800" cy="304800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2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84290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:\工作备份\学习\资料\文档整理\报告汇总\会议报告\2016\11th_IACHEC_meeting_India\materials\modcurve_140keV_0offax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946"/>
            <a:ext cx="8814482" cy="279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39608" cy="498475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latin typeface="Comic Sans MS" panose="030F0702030302020204" pitchFamily="66" charset="0"/>
              </a:rPr>
              <a:t>Data analysis and results – Modulation curve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899592" y="993898"/>
            <a:ext cx="69487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Modulation curve, 140 </a:t>
            </a:r>
            <a:r>
              <a:rPr lang="en-US" altLang="zh-CN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keV</a:t>
            </a:r>
            <a:endParaRPr lang="zh-CN" alt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11661" y="2780928"/>
            <a:ext cx="223224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0°polarized</a:t>
            </a:r>
            <a:endParaRPr lang="zh-CN" altLang="en-US" sz="2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68144" y="2787315"/>
            <a:ext cx="2376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90°polarized</a:t>
            </a:r>
            <a:endParaRPr lang="zh-CN" altLang="en-US" sz="2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内容占位符 4"/>
          <p:cNvSpPr>
            <a:spLocks noGrp="1"/>
          </p:cNvSpPr>
          <p:nvPr>
            <p:ph idx="1"/>
          </p:nvPr>
        </p:nvSpPr>
        <p:spPr>
          <a:xfrm>
            <a:off x="264604" y="4257092"/>
            <a:ext cx="4451412" cy="1656183"/>
          </a:xfrm>
        </p:spPr>
        <p:txBody>
          <a:bodyPr>
            <a:normAutofit lnSpcReduction="10000"/>
          </a:bodyPr>
          <a:lstStyle/>
          <a:p>
            <a:pPr marL="3429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>
                <a:latin typeface="华文新魏" panose="02010800040101010101" pitchFamily="2" charset="-122"/>
              </a:rPr>
              <a:t>140 </a:t>
            </a:r>
            <a:r>
              <a:rPr lang="en-US" altLang="zh-CN" sz="2000" b="1" dirty="0" err="1">
                <a:latin typeface="华文新魏" panose="02010800040101010101" pitchFamily="2" charset="-122"/>
              </a:rPr>
              <a:t>keV</a:t>
            </a:r>
            <a:r>
              <a:rPr lang="zh-CN" altLang="en-US" sz="2000" b="1" dirty="0">
                <a:latin typeface="华文新魏" panose="02010800040101010101" pitchFamily="2" charset="-122"/>
              </a:rPr>
              <a:t>，</a:t>
            </a:r>
            <a:r>
              <a:rPr lang="en-US" altLang="zh-CN" sz="2000" b="1" dirty="0">
                <a:latin typeface="华文新魏" panose="02010800040101010101" pitchFamily="2" charset="-122"/>
              </a:rPr>
              <a:t>on-axis </a:t>
            </a:r>
            <a:r>
              <a:rPr lang="en-US" altLang="zh-CN" sz="2000" b="1" dirty="0" smtClean="0">
                <a:latin typeface="华文新魏" panose="02010800040101010101" pitchFamily="2" charset="-122"/>
              </a:rPr>
              <a:t>measurement</a:t>
            </a:r>
          </a:p>
          <a:p>
            <a:pPr marL="3429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华文新魏" panose="02010800040101010101" pitchFamily="2" charset="-122"/>
              </a:rPr>
              <a:t>Modulation factor</a:t>
            </a:r>
            <a:endParaRPr lang="en-US" altLang="zh-CN" sz="2000" b="1" dirty="0">
              <a:latin typeface="华文新魏" panose="02010800040101010101" pitchFamily="2" charset="-122"/>
            </a:endParaRPr>
          </a:p>
          <a:p>
            <a:pPr marL="720000" lvl="3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0°polarization</a:t>
            </a:r>
            <a:r>
              <a:rPr lang="zh-CN" altLang="en-US" sz="2100" b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：</a:t>
            </a:r>
            <a:r>
              <a:rPr lang="en-US" altLang="zh-CN" sz="2100" b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39.31%</a:t>
            </a:r>
          </a:p>
          <a:p>
            <a:pPr marL="720000" lvl="3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90°polarization</a:t>
            </a:r>
            <a:r>
              <a:rPr lang="zh-CN" altLang="en-US" sz="2100" b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：</a:t>
            </a:r>
            <a:r>
              <a:rPr lang="en-US" altLang="zh-CN" sz="2100" b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40.23%</a:t>
            </a:r>
          </a:p>
          <a:p>
            <a:pPr marL="720000" lvl="3" indent="-3429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100" b="1" dirty="0" smtClean="0">
                <a:solidFill>
                  <a:srgbClr val="00B050"/>
                </a:solidFill>
                <a:latin typeface="华文新魏" panose="02010800040101010101" pitchFamily="2" charset="-122"/>
              </a:rPr>
              <a:t>Simulated result: ~40%</a:t>
            </a:r>
          </a:p>
          <a:p>
            <a:pPr marL="342900" lvl="1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zh-CN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20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31247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75612" cy="498475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Data analysis and results – Modulation curve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079612" y="886330"/>
            <a:ext cx="69487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Modulation curve, 110 </a:t>
            </a:r>
            <a:r>
              <a:rPr lang="en-US" altLang="zh-CN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keV</a:t>
            </a:r>
            <a:endParaRPr lang="zh-CN" alt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1506" name="Picture 2" descr="I:\工作备份\学习\资料\文档整理\报告汇总\会议报告\2016\11th_IACHEC_meeting_India\materials\modcurve_110keV_0offaxi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168" y="1318378"/>
            <a:ext cx="7520256" cy="239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I:\工作备份\学习\资料\文档整理\报告汇总\会议报告\2016\11th_IACHEC_meeting_India\materials\modcurve_80keV_0offaxi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60" y="4146718"/>
            <a:ext cx="7520400" cy="183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1079612" y="3723419"/>
            <a:ext cx="69487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Modulation curve, </a:t>
            </a:r>
            <a:r>
              <a:rPr lang="en-US" altLang="zh-CN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0 </a:t>
            </a:r>
            <a:r>
              <a:rPr lang="en-US" altLang="zh-CN" sz="2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keV</a:t>
            </a:r>
            <a:endParaRPr lang="zh-CN" alt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21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56498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7903604" cy="498475"/>
          </a:xfrm>
        </p:spPr>
        <p:txBody>
          <a:bodyPr>
            <a:noAutofit/>
          </a:bodyPr>
          <a:lstStyle/>
          <a:p>
            <a:r>
              <a:rPr lang="en-US" altLang="zh-CN" sz="2800" dirty="0">
                <a:latin typeface="Comic Sans MS" panose="030F0702030302020204" pitchFamily="66" charset="0"/>
              </a:rPr>
              <a:t>Data analysis and results – Modulation curve</a:t>
            </a:r>
            <a:endParaRPr lang="zh-CN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151620" y="1556792"/>
            <a:ext cx="694877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Modulation curve (</a:t>
            </a:r>
            <a:r>
              <a:rPr lang="en-US" altLang="zh-CN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unpolarized</a:t>
            </a:r>
            <a:r>
              <a:rPr lang="en-US" altLang="zh-CN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zh-CN" alt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2462536" y="4869160"/>
            <a:ext cx="44284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Left: 110 </a:t>
            </a:r>
            <a:r>
              <a:rPr lang="en-US" altLang="zh-CN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keV</a:t>
            </a:r>
            <a:r>
              <a:rPr lang="en-US" altLang="zh-CN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right: 80 </a:t>
            </a:r>
            <a:r>
              <a:rPr lang="en-US" altLang="zh-CN" sz="2400" b="1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keV</a:t>
            </a:r>
            <a:endParaRPr lang="zh-CN" altLang="en-US" sz="2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4" name="Picture 2" descr="I:\工作备份\学习\资料\文档整理\报告汇总\会议报告\2016\11th_IACHEC_meeting_India\materials\modcurve_unpolized_110keV_80ke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2022240"/>
            <a:ext cx="8778516" cy="280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22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05281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116632"/>
            <a:ext cx="5562600" cy="57606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600" dirty="0" smtClean="0">
                <a:latin typeface="华文新魏" charset="0"/>
                <a:ea typeface="华文新魏" charset="0"/>
                <a:cs typeface="华文新魏" charset="0"/>
              </a:rPr>
              <a:t>Summary for beam test</a:t>
            </a:r>
            <a:endParaRPr lang="zh-CN" altLang="en-US" sz="3600" dirty="0">
              <a:latin typeface="华文新魏" charset="0"/>
              <a:ea typeface="华文新魏" charset="0"/>
              <a:cs typeface="华文新魏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458200" cy="35655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altLang="zh-CN" sz="2400" dirty="0">
              <a:solidFill>
                <a:srgbClr val="0066FF"/>
              </a:solidFill>
              <a:latin typeface="华文新魏" charset="0"/>
              <a:ea typeface="华文新魏" charset="0"/>
              <a:cs typeface="华文新魏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>
                <a:solidFill>
                  <a:srgbClr val="0066FF"/>
                </a:solidFill>
                <a:latin typeface="华文新魏" charset="0"/>
                <a:ea typeface="华文新魏" charset="0"/>
                <a:cs typeface="华文新魏" charset="0"/>
              </a:rPr>
              <a:t>The </a:t>
            </a:r>
            <a:r>
              <a:rPr lang="en-US" altLang="zh-CN" sz="2400" dirty="0" smtClean="0">
                <a:solidFill>
                  <a:srgbClr val="0066FF"/>
                </a:solidFill>
                <a:latin typeface="华文新魏" charset="0"/>
                <a:ea typeface="华文新魏" charset="0"/>
                <a:cs typeface="华文新魏" charset="0"/>
              </a:rPr>
              <a:t>preliminary results with beam test </a:t>
            </a:r>
            <a:r>
              <a:rPr lang="en-US" altLang="zh-CN" sz="2400" dirty="0">
                <a:solidFill>
                  <a:srgbClr val="0066FF"/>
                </a:solidFill>
                <a:latin typeface="华文新魏" charset="0"/>
                <a:ea typeface="华文新魏" charset="0"/>
                <a:cs typeface="华文新魏" charset="0"/>
              </a:rPr>
              <a:t>show that POLAR has good polarization measurement (modulation factor </a:t>
            </a:r>
            <a:r>
              <a:rPr lang="en-US" altLang="zh-CN" sz="2400" dirty="0" smtClean="0">
                <a:solidFill>
                  <a:srgbClr val="0066FF"/>
                </a:solidFill>
                <a:latin typeface="华文新魏" charset="0"/>
                <a:ea typeface="华文新魏" charset="0"/>
                <a:cs typeface="华文新魏" charset="0"/>
              </a:rPr>
              <a:t>~ </a:t>
            </a:r>
            <a:r>
              <a:rPr lang="en-US" altLang="zh-CN" sz="2400" dirty="0">
                <a:solidFill>
                  <a:srgbClr val="0066FF"/>
                </a:solidFill>
                <a:latin typeface="华文新魏" charset="0"/>
                <a:ea typeface="华文新魏" charset="0"/>
                <a:cs typeface="华文新魏" charset="0"/>
              </a:rPr>
              <a:t>40% </a:t>
            </a:r>
            <a:r>
              <a:rPr lang="en-US" altLang="zh-CN" sz="2400" dirty="0" smtClean="0">
                <a:solidFill>
                  <a:srgbClr val="0066FF"/>
                </a:solidFill>
                <a:latin typeface="华文新魏" charset="0"/>
                <a:ea typeface="华文新魏" charset="0"/>
                <a:cs typeface="华文新魏" charset="0"/>
              </a:rPr>
              <a:t>@140keV</a:t>
            </a:r>
            <a:r>
              <a:rPr lang="en-US" altLang="zh-CN" sz="2400" dirty="0">
                <a:solidFill>
                  <a:srgbClr val="0066FF"/>
                </a:solidFill>
                <a:latin typeface="华文新魏" charset="0"/>
                <a:ea typeface="华文新魏" charset="0"/>
                <a:cs typeface="华文新魏" charset="0"/>
              </a:rPr>
              <a:t>),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solidFill>
                  <a:srgbClr val="0066FF"/>
                </a:solidFill>
                <a:latin typeface="华文新魏" charset="0"/>
                <a:ea typeface="华文新魏" charset="0"/>
                <a:cs typeface="华文新魏" charset="0"/>
              </a:rPr>
              <a:t>More deep data analysis is on going…..</a:t>
            </a:r>
            <a:endParaRPr lang="zh-CN" altLang="en-US" sz="2400" dirty="0">
              <a:solidFill>
                <a:srgbClr val="0066FF"/>
              </a:solidFill>
              <a:latin typeface="华文新魏" charset="0"/>
              <a:ea typeface="华文新魏" charset="0"/>
              <a:cs typeface="华文新魏" charset="0"/>
            </a:endParaRPr>
          </a:p>
        </p:txBody>
      </p:sp>
      <p:pic>
        <p:nvPicPr>
          <p:cNvPr id="25604" name="Picture 5" descr="POLAR_logo_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963" y="225425"/>
            <a:ext cx="935037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35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Summary and outlook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28600" y="914400"/>
            <a:ext cx="6629400" cy="5257800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POLAR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is collaborated between China and Europe</a:t>
            </a:r>
            <a:endParaRPr lang="zh-CN" altLang="en-US" sz="1800" dirty="0"/>
          </a:p>
          <a:p>
            <a:r>
              <a:rPr lang="en-US" altLang="zh-CN" sz="1800" dirty="0" smtClean="0"/>
              <a:t>POLAR is expected to give prominent observation results</a:t>
            </a:r>
          </a:p>
          <a:p>
            <a:r>
              <a:rPr lang="en-US" altLang="zh-CN" sz="1800" dirty="0" smtClean="0">
                <a:solidFill>
                  <a:srgbClr val="FF0000"/>
                </a:solidFill>
              </a:rPr>
              <a:t>Currently, the PSDC (POLAR Scientific Data Center) is under construction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8" name="内容占位符 4"/>
          <p:cNvSpPr txBox="1">
            <a:spLocks/>
          </p:cNvSpPr>
          <p:nvPr/>
        </p:nvSpPr>
        <p:spPr>
          <a:xfrm>
            <a:off x="228600" y="2636912"/>
            <a:ext cx="6431632" cy="2057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zh-CN" altLang="en-US" sz="1800" dirty="0" smtClean="0"/>
              <a:t>“</a:t>
            </a:r>
            <a:r>
              <a:rPr lang="en-US" altLang="zh-CN" sz="1800" dirty="0" err="1" smtClean="0"/>
              <a:t>Tiangong</a:t>
            </a:r>
            <a:r>
              <a:rPr lang="zh-CN" altLang="en-US" sz="1800" dirty="0" smtClean="0"/>
              <a:t>”</a:t>
            </a:r>
            <a:r>
              <a:rPr lang="en-US" altLang="zh-CN" sz="1800" dirty="0" smtClean="0"/>
              <a:t>timetable</a:t>
            </a:r>
          </a:p>
          <a:p>
            <a:pPr lvl="1" fontAlgn="auto">
              <a:spcAft>
                <a:spcPts val="0"/>
              </a:spcAft>
            </a:pPr>
            <a:r>
              <a:rPr lang="en-US" altLang="zh-CN" sz="1600" dirty="0" smtClean="0"/>
              <a:t>2011.9.29</a:t>
            </a:r>
            <a:r>
              <a:rPr lang="zh-CN" altLang="en-US" sz="1600" dirty="0" smtClean="0"/>
              <a:t>，</a:t>
            </a:r>
            <a:r>
              <a:rPr lang="en-US" altLang="zh-CN" sz="1600" dirty="0" smtClean="0"/>
              <a:t>TG-1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launched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sz="1600" dirty="0" smtClean="0"/>
              <a:t>2011.11</a:t>
            </a:r>
            <a:r>
              <a:rPr lang="zh-CN" altLang="en-US" sz="1600" dirty="0"/>
              <a:t>，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TG-1 docking with Shenzhou-8 (without astronaut)</a:t>
            </a:r>
            <a:endParaRPr lang="en-US" altLang="zh-CN" sz="1600" dirty="0"/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sz="1600" dirty="0" smtClean="0"/>
              <a:t>2012.6</a:t>
            </a:r>
            <a:r>
              <a:rPr lang="zh-CN" altLang="en-US" sz="1600" dirty="0" smtClean="0"/>
              <a:t>，</a:t>
            </a:r>
            <a:r>
              <a:rPr lang="en-US" altLang="zh-CN" sz="1600" dirty="0"/>
              <a:t>TG-1 docking with </a:t>
            </a:r>
            <a:r>
              <a:rPr lang="en-US" altLang="zh-CN" sz="1600" dirty="0" smtClean="0"/>
              <a:t>Shenzhou-9 </a:t>
            </a:r>
            <a:r>
              <a:rPr lang="en-US" altLang="zh-CN" sz="1600" dirty="0"/>
              <a:t>(</a:t>
            </a:r>
            <a:r>
              <a:rPr lang="en-US" altLang="zh-CN" sz="1600" dirty="0" smtClean="0"/>
              <a:t>with astronauts)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sz="1600" dirty="0" smtClean="0"/>
              <a:t>2013</a:t>
            </a:r>
            <a:r>
              <a:rPr lang="zh-CN" altLang="en-US" sz="1600" dirty="0"/>
              <a:t> </a:t>
            </a:r>
            <a:r>
              <a:rPr lang="en-US" altLang="zh-CN" sz="1600" dirty="0" smtClean="0"/>
              <a:t>Summer</a:t>
            </a:r>
            <a:r>
              <a:rPr lang="zh-CN" altLang="en-US" sz="1600" dirty="0" smtClean="0"/>
              <a:t>，</a:t>
            </a:r>
            <a:r>
              <a:rPr lang="en-US" altLang="zh-CN" sz="1600" dirty="0"/>
              <a:t>TG-1 docking with </a:t>
            </a:r>
            <a:r>
              <a:rPr lang="en-US" altLang="zh-CN" sz="1600" dirty="0" smtClean="0"/>
              <a:t>Shenzhou-10 </a:t>
            </a:r>
            <a:r>
              <a:rPr lang="en-US" altLang="zh-CN" sz="1600" dirty="0"/>
              <a:t>(</a:t>
            </a:r>
            <a:r>
              <a:rPr lang="en-US" altLang="zh-CN" sz="1600" dirty="0" smtClean="0"/>
              <a:t>with astronauts)</a:t>
            </a:r>
            <a:endParaRPr lang="en-US" altLang="zh-CN" sz="1600" dirty="0"/>
          </a:p>
          <a:p>
            <a:pPr lvl="1" fontAlgn="auto">
              <a:spcAft>
                <a:spcPts val="0"/>
              </a:spcAft>
              <a:defRPr/>
            </a:pPr>
            <a:r>
              <a:rPr lang="en-US" altLang="zh-CN" sz="1600" dirty="0" smtClean="0">
                <a:solidFill>
                  <a:srgbClr val="FF0000"/>
                </a:solidFill>
              </a:rPr>
              <a:t>2016 Autumn, launch of TG-2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pic>
        <p:nvPicPr>
          <p:cNvPr id="9" name="Picture 8" descr="tiangong1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5740"/>
          <a:stretch>
            <a:fillRect/>
          </a:stretch>
        </p:blipFill>
        <p:spPr bwMode="auto">
          <a:xfrm>
            <a:off x="6840252" y="1161976"/>
            <a:ext cx="2136078" cy="343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7290053" y="4599418"/>
            <a:ext cx="12364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TG-1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launch</a:t>
            </a:r>
            <a:endParaRPr lang="en-US" altLang="zh-CN" sz="1200" b="1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737918"/>
            <a:ext cx="66967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b="1" i="1" dirty="0" smtClean="0">
                <a:latin typeface="+mn-lt"/>
              </a:rPr>
              <a:t>For more details, please refer to the following website or contact me.</a:t>
            </a:r>
          </a:p>
          <a:p>
            <a:r>
              <a:rPr lang="en-US" altLang="zh-CN" dirty="0" smtClean="0">
                <a:latin typeface="+mn-lt"/>
                <a:hlinkClick r:id="rId3"/>
              </a:rPr>
              <a:t>http://polar.ihep.ac.cn</a:t>
            </a:r>
            <a:endParaRPr lang="en-US" altLang="zh-CN" dirty="0" smtClean="0">
              <a:latin typeface="+mn-lt"/>
            </a:endParaRPr>
          </a:p>
          <a:p>
            <a:r>
              <a:rPr lang="en-US" altLang="zh-CN" dirty="0" smtClean="0">
                <a:latin typeface="+mn-lt"/>
              </a:rPr>
              <a:t>E-mail: </a:t>
            </a:r>
            <a:r>
              <a:rPr lang="en-US" altLang="zh-CN" dirty="0" smtClean="0">
                <a:latin typeface="+mn-lt"/>
                <a:hlinkClick r:id="rId4"/>
              </a:rPr>
              <a:t>wubb@ihep.ac.cn</a:t>
            </a:r>
            <a:endParaRPr lang="zh-CN" altLang="en-US" dirty="0">
              <a:latin typeface="+mn-lt"/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347864" y="5565430"/>
            <a:ext cx="56526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Thanks for your attention</a:t>
            </a:r>
            <a:r>
              <a:rPr lang="zh-CN" altLang="en-US" sz="4000" b="1" i="1" dirty="0" smtClean="0">
                <a:solidFill>
                  <a:srgbClr val="00B05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！</a:t>
            </a:r>
            <a:endParaRPr lang="en-US" altLang="zh-CN" sz="4000" b="1" i="1" dirty="0">
              <a:solidFill>
                <a:srgbClr val="00B050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24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51267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2209800"/>
            <a:ext cx="8763000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4400" dirty="0">
                <a:solidFill>
                  <a:schemeClr val="tx1"/>
                </a:solidFill>
              </a:rPr>
              <a:t>Additional </a:t>
            </a:r>
            <a:r>
              <a:rPr lang="en-US" altLang="zh-CN" sz="4400" dirty="0" smtClean="0">
                <a:solidFill>
                  <a:schemeClr val="tx1"/>
                </a:solidFill>
              </a:rPr>
              <a:t>Slides</a:t>
            </a:r>
          </a:p>
          <a:p>
            <a:pPr marL="0" indent="0" algn="ctr">
              <a:buNone/>
            </a:pPr>
            <a:r>
              <a:rPr lang="en-US" altLang="zh-CN" sz="4400" dirty="0" smtClean="0">
                <a:solidFill>
                  <a:schemeClr val="tx1"/>
                </a:solidFill>
              </a:rPr>
              <a:t>(Not shown)</a:t>
            </a:r>
          </a:p>
        </p:txBody>
      </p:sp>
    </p:spTree>
    <p:extLst>
      <p:ext uri="{BB962C8B-B14F-4D97-AF65-F5344CB8AC3E}">
        <p14:creationId xmlns:p14="http://schemas.microsoft.com/office/powerpoint/2010/main" val="203393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In orbit calibration</a:t>
            </a:r>
            <a:endParaRPr lang="zh-CN" altLang="en-US" dirty="0"/>
          </a:p>
        </p:txBody>
      </p:sp>
      <p:pic>
        <p:nvPicPr>
          <p:cNvPr id="21506" name="Picture 2" descr="I:\笔记本资料备份\personal\照片\工作\图片\Na-22源安装方案\新建 Microsoft Visio 绘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1448780"/>
            <a:ext cx="3962746" cy="392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455712" y="5301208"/>
            <a:ext cx="37922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Top view of POLAR: 4 Na-22 sources (in </a:t>
            </a:r>
            <a:r>
              <a:rPr lang="en-US" altLang="zh-C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red 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color) locations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1507" name="Picture 3" descr="I:\工作备份\学习\资料\文档整理\报告汇总\会议报告\2015\ISSI-BJ_GRB_worshop_20150413-17\资料\trigerring_pattern_with_4_Na22_sourc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260354"/>
            <a:ext cx="3960440" cy="41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4776192" y="5301208"/>
            <a:ext cx="37922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Triggering pattern of the 1600 channels</a:t>
            </a:r>
            <a:endParaRPr lang="en-US" altLang="zh-CN" sz="2000" b="1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30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Comic Sans MS" panose="030F0702030302020204" pitchFamily="66" charset="0"/>
              </a:rPr>
              <a:t>Space qualification tests</a:t>
            </a:r>
            <a:endParaRPr lang="zh-CN" alt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3708807" cy="227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2013-02-19_13-23-54_6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14400"/>
            <a:ext cx="3855402" cy="2272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 descr="D:\POLAR\组内草稿\20140428terni\IMG_01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1580" y="3505200"/>
            <a:ext cx="2674620" cy="236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jcsun\Desktop\OBOX_QM3_TVT试验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40068"/>
            <a:ext cx="3429000" cy="25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219200" y="3200400"/>
            <a:ext cx="2362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IBOX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vibration test</a:t>
            </a:r>
            <a:endParaRPr lang="en-US" altLang="zh-CN" sz="1200" b="1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5029200" y="3200400"/>
            <a:ext cx="2362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IBOX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thermal vacuum test</a:t>
            </a:r>
            <a:endParaRPr lang="en-US" altLang="zh-CN" sz="1200" b="1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371600" y="5895201"/>
            <a:ext cx="2362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OBOX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vibration test</a:t>
            </a:r>
            <a:endParaRPr lang="en-US" altLang="zh-CN" sz="1200" b="1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4876800" y="6019800"/>
            <a:ext cx="2362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OBOX</a:t>
            </a:r>
            <a:r>
              <a:rPr lang="zh-CN" altLang="en-US" sz="1200" b="1" dirty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rPr>
              <a:t>thermal vacuum test</a:t>
            </a:r>
            <a:endParaRPr lang="en-US" altLang="zh-CN" sz="1200" b="1" dirty="0">
              <a:solidFill>
                <a:srgbClr val="0000FF"/>
              </a:solidFill>
              <a:latin typeface="Times New Roman" panose="02020603050405020304" pitchFamily="18" charset="0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11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>
                <a:latin typeface="Arial" charset="0"/>
                <a:ea typeface="黑体" charset="0"/>
              </a:rPr>
              <a:t>POLAR onboard China’s Spacelab</a:t>
            </a:r>
            <a:endParaRPr lang="zh-CN" altLang="en-US">
              <a:latin typeface="Arial" charset="0"/>
              <a:ea typeface="黑体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908050"/>
            <a:ext cx="4279900" cy="3025006"/>
          </a:xfrm>
        </p:spPr>
        <p:txBody>
          <a:bodyPr/>
          <a:lstStyle/>
          <a:p>
            <a:pPr eaLnBrk="1" hangingPunct="1"/>
            <a:r>
              <a:rPr lang="en-US" altLang="zh-CN" sz="2400" dirty="0">
                <a:latin typeface="Arial" charset="0"/>
                <a:ea typeface="黑体" charset="0"/>
              </a:rPr>
              <a:t>Onboard China’s spacelab TG-2: launch time ~</a:t>
            </a:r>
            <a:r>
              <a:rPr lang="en-US" altLang="zh-CN" sz="2400" dirty="0" smtClean="0">
                <a:latin typeface="Arial" charset="0"/>
                <a:ea typeface="黑体" charset="0"/>
              </a:rPr>
              <a:t>2016.9</a:t>
            </a:r>
            <a:endParaRPr lang="en-US" altLang="zh-CN" sz="2400" dirty="0">
              <a:latin typeface="Arial" charset="0"/>
              <a:ea typeface="黑体" charset="0"/>
            </a:endParaRPr>
          </a:p>
          <a:p>
            <a:pPr eaLnBrk="1" hangingPunct="1"/>
            <a:r>
              <a:rPr lang="en-US" altLang="zh-CN" sz="2400" dirty="0">
                <a:latin typeface="Arial" charset="0"/>
                <a:ea typeface="黑体" charset="0"/>
              </a:rPr>
              <a:t>A China-led international collaboration (Switzerland, </a:t>
            </a:r>
            <a:r>
              <a:rPr lang="en-US" altLang="zh-CN" sz="2400" dirty="0" smtClean="0">
                <a:latin typeface="Arial" charset="0"/>
                <a:ea typeface="黑体" charset="0"/>
              </a:rPr>
              <a:t>Poland</a:t>
            </a:r>
            <a:r>
              <a:rPr lang="en-US" altLang="zh-CN" sz="2400" dirty="0">
                <a:latin typeface="Arial" charset="0"/>
                <a:ea typeface="黑体" charset="0"/>
              </a:rPr>
              <a:t>)</a:t>
            </a:r>
          </a:p>
          <a:p>
            <a:pPr eaLnBrk="1" hangingPunct="1"/>
            <a:r>
              <a:rPr lang="en-US" altLang="zh-CN" sz="2400" dirty="0">
                <a:latin typeface="Arial" charset="0"/>
                <a:ea typeface="黑体" charset="0"/>
              </a:rPr>
              <a:t>FOV of POLAR: ~½ </a:t>
            </a:r>
            <a:r>
              <a:rPr lang="en-US" altLang="zh-CN" sz="2400" dirty="0" smtClean="0">
                <a:latin typeface="Arial" charset="0"/>
                <a:ea typeface="黑体" charset="0"/>
              </a:rPr>
              <a:t>sky</a:t>
            </a:r>
          </a:p>
          <a:p>
            <a:pPr eaLnBrk="1" hangingPunct="1"/>
            <a:r>
              <a:rPr lang="en-US" altLang="zh-CN" sz="2400" dirty="0" smtClean="0">
                <a:latin typeface="Arial" charset="0"/>
                <a:ea typeface="黑体" charset="0"/>
              </a:rPr>
              <a:t>PI: </a:t>
            </a:r>
            <a:r>
              <a:rPr lang="en-US" altLang="zh-CN" sz="2400" dirty="0" err="1" smtClean="0">
                <a:latin typeface="Arial" charset="0"/>
                <a:ea typeface="黑体" charset="0"/>
              </a:rPr>
              <a:t>Shuangnan</a:t>
            </a:r>
            <a:r>
              <a:rPr lang="en-US" altLang="zh-CN" sz="2400" dirty="0" smtClean="0">
                <a:latin typeface="Arial" charset="0"/>
                <a:ea typeface="黑体" charset="0"/>
              </a:rPr>
              <a:t> ZHANG</a:t>
            </a:r>
            <a:endParaRPr lang="en-US" altLang="zh-CN" sz="2400" dirty="0">
              <a:latin typeface="Arial" charset="0"/>
              <a:ea typeface="黑体" charset="0"/>
            </a:endParaRPr>
          </a:p>
        </p:txBody>
      </p:sp>
      <p:graphicFrame>
        <p:nvGraphicFramePr>
          <p:cNvPr id="10243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428875" y="4071938"/>
          <a:ext cx="2357438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4" imgW="3572374" imgH="3801006" progId="">
                  <p:embed/>
                </p:oleObj>
              </mc:Choice>
              <mc:Fallback>
                <p:oleObj r:id="rId4" imgW="3572374" imgH="3801006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4071938"/>
                        <a:ext cx="2357438" cy="250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4357686" y="857232"/>
            <a:ext cx="4498917" cy="303530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extLst/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6000750" y="1000125"/>
            <a:ext cx="2805113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 algn="ctr"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>
                <a:solidFill>
                  <a:srgbClr val="FF0000"/>
                </a:solidFill>
              </a:rPr>
              <a:t>Tian-Gong </a:t>
            </a:r>
            <a:r>
              <a:rPr lang="zh-CN" altLang="en-US">
                <a:solidFill>
                  <a:srgbClr val="FF0000"/>
                </a:solidFill>
              </a:rPr>
              <a:t>天宫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>
                <a:solidFill>
                  <a:srgbClr val="FF0000"/>
                </a:solidFill>
              </a:rPr>
              <a:t>Palace in Heaven</a:t>
            </a:r>
          </a:p>
        </p:txBody>
      </p:sp>
      <p:sp>
        <p:nvSpPr>
          <p:cNvPr id="2057" name="Text Box 10"/>
          <p:cNvSpPr txBox="1">
            <a:spLocks noChangeArrowheads="1"/>
          </p:cNvSpPr>
          <p:nvPr/>
        </p:nvSpPr>
        <p:spPr bwMode="auto">
          <a:xfrm>
            <a:off x="2857500" y="4643438"/>
            <a:ext cx="1776413" cy="8366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600" dirty="0">
                <a:solidFill>
                  <a:srgbClr val="FFC000"/>
                </a:solidFill>
                <a:latin typeface="+mn-lt"/>
                <a:ea typeface="黑体" pitchFamily="2" charset="-122"/>
                <a:cs typeface="+mn-cs"/>
              </a:rPr>
              <a:t>Plastic 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600">
                <a:solidFill>
                  <a:srgbClr val="FFC000"/>
                </a:solidFill>
                <a:latin typeface="+mn-lt"/>
                <a:ea typeface="黑体" pitchFamily="2" charset="-122"/>
                <a:cs typeface="+mn-cs"/>
              </a:rPr>
              <a:t>scintillator</a:t>
            </a:r>
            <a:r>
              <a:rPr lang="en-US" altLang="zh-CN" sz="1600" dirty="0">
                <a:solidFill>
                  <a:srgbClr val="FFC000"/>
                </a:solidFill>
                <a:latin typeface="+mn-lt"/>
                <a:ea typeface="黑体" pitchFamily="2" charset="-122"/>
                <a:cs typeface="+mn-cs"/>
              </a:rPr>
              <a:t> </a:t>
            </a:r>
          </a:p>
          <a:p>
            <a:pPr algn="ctr">
              <a:spcBef>
                <a:spcPct val="20000"/>
              </a:spcBef>
              <a:buClr>
                <a:srgbClr val="FF0000"/>
              </a:buClr>
              <a:buSzPct val="100000"/>
              <a:buFont typeface="Wingdings" pitchFamily="2" charset="2"/>
              <a:buNone/>
              <a:defRPr/>
            </a:pPr>
            <a:r>
              <a:rPr lang="en-US" altLang="zh-CN" sz="1600" dirty="0">
                <a:solidFill>
                  <a:srgbClr val="FFC000"/>
                </a:solidFill>
                <a:latin typeface="+mn-lt"/>
                <a:ea typeface="黑体" pitchFamily="2" charset="-122"/>
                <a:cs typeface="+mn-cs"/>
              </a:rPr>
              <a:t>stacks</a:t>
            </a:r>
          </a:p>
        </p:txBody>
      </p:sp>
      <p:sp>
        <p:nvSpPr>
          <p:cNvPr id="10247" name="Rectangle 1"/>
          <p:cNvSpPr>
            <a:spLocks noChangeArrowheads="1"/>
          </p:cNvSpPr>
          <p:nvPr/>
        </p:nvSpPr>
        <p:spPr bwMode="auto">
          <a:xfrm>
            <a:off x="5072063" y="6211888"/>
            <a:ext cx="35290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 sz="1800"/>
              <a:t>Instrument concept proposed by N. Produit, et al., NIM (2005)</a:t>
            </a:r>
          </a:p>
        </p:txBody>
      </p:sp>
      <p:pic>
        <p:nvPicPr>
          <p:cNvPr id="1024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4159250"/>
            <a:ext cx="20542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968750"/>
            <a:ext cx="3768725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145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The Gamma-Ray Bursts </a:t>
            </a:r>
            <a:r>
              <a:rPr lang="en-US" altLang="zh-CN" dirty="0" err="1" smtClean="0">
                <a:latin typeface="Comic Sans MS" panose="030F0702030302020204" pitchFamily="66" charset="0"/>
              </a:rPr>
              <a:t>Polarimeter</a:t>
            </a:r>
            <a:r>
              <a:rPr lang="en-US" altLang="zh-CN" dirty="0" smtClean="0">
                <a:latin typeface="Comic Sans MS" panose="030F0702030302020204" pitchFamily="66" charset="0"/>
              </a:rPr>
              <a:t>-POLAR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28600" y="728700"/>
            <a:ext cx="8763000" cy="2340260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</a:pPr>
            <a:r>
              <a:rPr lang="en-US" altLang="zh-CN" dirty="0" smtClean="0">
                <a:latin typeface="华文新魏" panose="02010800040101010101" pitchFamily="2" charset="-122"/>
              </a:rPr>
              <a:t>Main scientific goals</a:t>
            </a:r>
            <a:endParaRPr lang="en-US" altLang="zh-CN" dirty="0">
              <a:latin typeface="华文新魏" panose="02010800040101010101" pitchFamily="2" charset="-122"/>
            </a:endParaRPr>
          </a:p>
          <a:p>
            <a:pPr lvl="1" algn="just" fontAlgn="auto">
              <a:spcAft>
                <a:spcPts val="0"/>
              </a:spcAft>
            </a:pPr>
            <a:r>
              <a:rPr lang="en-US" altLang="zh-CN" dirty="0" smtClean="0">
                <a:latin typeface="华文新魏" panose="02010800040101010101" pitchFamily="2" charset="-122"/>
              </a:rPr>
              <a:t>Measure the polarization of the GRB prompt emissions, </a:t>
            </a:r>
            <a:r>
              <a:rPr lang="en-US" altLang="zh-CN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to confirm or restrict the GRB radiation models</a:t>
            </a:r>
          </a:p>
          <a:p>
            <a:pPr lvl="1" algn="just" fontAlgn="auto">
              <a:spcAft>
                <a:spcPts val="0"/>
              </a:spcAft>
            </a:pPr>
            <a:r>
              <a:rPr lang="en-US" altLang="zh-CN" dirty="0" smtClean="0">
                <a:latin typeface="华文新魏" panose="02010800040101010101" pitchFamily="2" charset="-122"/>
              </a:rPr>
              <a:t>In 2 years of operation, </a:t>
            </a:r>
            <a:r>
              <a:rPr lang="en-US" altLang="zh-CN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be able to measure ~ 100 GRBs, contributing to the largest GRB prompt emission polarization observation database</a:t>
            </a:r>
          </a:p>
          <a:p>
            <a:pPr lvl="1" algn="just" fontAlgn="auto">
              <a:spcAft>
                <a:spcPts val="0"/>
              </a:spcAft>
            </a:pPr>
            <a:r>
              <a:rPr lang="en-US" altLang="zh-CN" dirty="0" smtClean="0">
                <a:latin typeface="华文新魏" panose="02010800040101010101" pitchFamily="2" charset="-122"/>
              </a:rPr>
              <a:t>For the GRBs with </a:t>
            </a:r>
            <a:r>
              <a:rPr lang="en-US" altLang="zh-CN" dirty="0" err="1" smtClean="0">
                <a:latin typeface="华文新魏" panose="02010800040101010101" pitchFamily="2" charset="-122"/>
              </a:rPr>
              <a:t>fluence</a:t>
            </a:r>
            <a:r>
              <a:rPr lang="en-US" altLang="zh-CN" dirty="0" smtClean="0">
                <a:latin typeface="华文新魏" panose="02010800040101010101" pitchFamily="2" charset="-122"/>
              </a:rPr>
              <a:t> higher than </a:t>
            </a:r>
            <a:r>
              <a:rPr lang="de-DE" altLang="zh-CN" dirty="0">
                <a:latin typeface="华文新魏" panose="02010800040101010101" pitchFamily="2" charset="-122"/>
              </a:rPr>
              <a:t>10</a:t>
            </a:r>
            <a:r>
              <a:rPr lang="de-DE" altLang="zh-CN" baseline="30000" dirty="0">
                <a:latin typeface="华文新魏" panose="02010800040101010101" pitchFamily="2" charset="-122"/>
              </a:rPr>
              <a:t>-5</a:t>
            </a:r>
            <a:r>
              <a:rPr lang="de-DE" altLang="zh-CN" dirty="0">
                <a:latin typeface="华文新魏" panose="02010800040101010101" pitchFamily="2" charset="-122"/>
              </a:rPr>
              <a:t> erg cm</a:t>
            </a:r>
            <a:r>
              <a:rPr lang="de-DE" altLang="zh-CN" baseline="30000" dirty="0">
                <a:latin typeface="华文新魏" panose="02010800040101010101" pitchFamily="2" charset="-122"/>
              </a:rPr>
              <a:t>-2</a:t>
            </a:r>
            <a:r>
              <a:rPr lang="en-US" altLang="zh-CN" dirty="0" smtClean="0">
                <a:latin typeface="华文新魏" panose="02010800040101010101" pitchFamily="2" charset="-122"/>
              </a:rPr>
              <a:t>, </a:t>
            </a:r>
            <a:r>
              <a:rPr lang="en-US" altLang="zh-CN" dirty="0" smtClean="0">
                <a:solidFill>
                  <a:srgbClr val="FF0000"/>
                </a:solidFill>
                <a:latin typeface="华文新魏" panose="02010800040101010101" pitchFamily="2" charset="-122"/>
              </a:rPr>
              <a:t>the Minimum Detectable Polarization (MDP) of POLAR can reach down to &lt; 10%</a:t>
            </a:r>
          </a:p>
        </p:txBody>
      </p:sp>
      <p:pic>
        <p:nvPicPr>
          <p:cNvPr id="6" name="Picture 1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429000"/>
            <a:ext cx="4004828" cy="2733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5"/>
          <p:cNvSpPr txBox="1">
            <a:spLocks noChangeArrowheads="1"/>
          </p:cNvSpPr>
          <p:nvPr/>
        </p:nvSpPr>
        <p:spPr bwMode="auto">
          <a:xfrm>
            <a:off x="2015716" y="5965539"/>
            <a:ext cx="469728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FF"/>
                </a:solidFill>
                <a:latin typeface="华文新魏" pitchFamily="2" charset="-122"/>
              </a:rPr>
              <a:t>Imagined TG-2 model: installation position of POLAR</a:t>
            </a:r>
            <a:endParaRPr lang="en-US" altLang="zh-CN" sz="1400" b="1" dirty="0">
              <a:solidFill>
                <a:srgbClr val="0000FF"/>
              </a:solidFill>
              <a:latin typeface="华文新魏" pitchFamily="2" charset="-122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4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1245"/>
            <a:ext cx="3708412" cy="278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3222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1008062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7" descr="POLAR_2_旋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36613"/>
            <a:ext cx="3725862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981075"/>
            <a:ext cx="3963987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2"/>
          <p:cNvSpPr>
            <a:spLocks noGrp="1"/>
          </p:cNvSpPr>
          <p:nvPr>
            <p:ph idx="1"/>
          </p:nvPr>
        </p:nvSpPr>
        <p:spPr>
          <a:xfrm>
            <a:off x="4857750" y="3571875"/>
            <a:ext cx="3779838" cy="2663825"/>
          </a:xfrm>
        </p:spPr>
        <p:txBody>
          <a:bodyPr/>
          <a:lstStyle/>
          <a:p>
            <a:pPr eaLnBrk="1" hangingPunct="1"/>
            <a:r>
              <a:rPr lang="en-US" altLang="zh-CN" sz="2000">
                <a:latin typeface="Arial" charset="0"/>
                <a:ea typeface="黑体" charset="0"/>
              </a:rPr>
              <a:t>POLAR: 25</a:t>
            </a:r>
            <a:r>
              <a:rPr lang="zh-CN" altLang="en-US" sz="2000">
                <a:latin typeface="Arial" charset="0"/>
                <a:ea typeface="黑体" charset="0"/>
              </a:rPr>
              <a:t> </a:t>
            </a:r>
            <a:r>
              <a:rPr lang="en-US" altLang="zh-CN" sz="2000">
                <a:latin typeface="Arial" charset="0"/>
                <a:ea typeface="黑体" charset="0"/>
              </a:rPr>
              <a:t>modules</a:t>
            </a:r>
          </a:p>
          <a:p>
            <a:pPr eaLnBrk="1" hangingPunct="1"/>
            <a:r>
              <a:rPr lang="en-US" altLang="zh-CN" sz="2000">
                <a:latin typeface="Arial" charset="0"/>
                <a:ea typeface="黑体" charset="0"/>
              </a:rPr>
              <a:t>Each module: 64</a:t>
            </a:r>
            <a:r>
              <a:rPr lang="zh-CN" altLang="en-US" sz="2000">
                <a:latin typeface="Arial" charset="0"/>
                <a:ea typeface="黑体" charset="0"/>
              </a:rPr>
              <a:t> </a:t>
            </a:r>
            <a:r>
              <a:rPr lang="en-US" altLang="zh-CN" sz="2000">
                <a:latin typeface="Arial" charset="0"/>
                <a:ea typeface="黑体" charset="0"/>
              </a:rPr>
              <a:t>bars (</a:t>
            </a:r>
            <a:r>
              <a:rPr lang="en-US" altLang="zh-CN" sz="2000">
                <a:latin typeface="Arial" charset="0"/>
                <a:ea typeface="宋体" charset="0"/>
                <a:cs typeface="宋体" charset="0"/>
              </a:rPr>
              <a:t>6x6x176mm), one multi-anode photomultiplier </a:t>
            </a:r>
            <a:r>
              <a:rPr lang="en-US" altLang="zh-CN" sz="2000">
                <a:latin typeface="Arial" charset="0"/>
                <a:ea typeface="黑体" charset="0"/>
              </a:rPr>
              <a:t>H8500 + ASIC</a:t>
            </a:r>
            <a:r>
              <a:rPr lang="zh-CN" altLang="en-US" sz="2000">
                <a:latin typeface="Arial" charset="0"/>
                <a:ea typeface="黑体" charset="0"/>
              </a:rPr>
              <a:t> </a:t>
            </a:r>
            <a:r>
              <a:rPr lang="en-US" altLang="zh-CN" sz="2000">
                <a:latin typeface="Arial" charset="0"/>
                <a:ea typeface="黑体" charset="0"/>
              </a:rPr>
              <a:t>readout electronics</a:t>
            </a:r>
            <a:endParaRPr lang="zh-CN" altLang="en-US" sz="2000">
              <a:latin typeface="Arial" charset="0"/>
              <a:ea typeface="黑体" charset="0"/>
            </a:endParaRPr>
          </a:p>
        </p:txBody>
      </p:sp>
      <p:pic>
        <p:nvPicPr>
          <p:cNvPr id="13317" name="Picture 4" descr="POL_Ass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48990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标题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tx1"/>
                </a:solidFill>
                <a:latin typeface="Arial" charset="0"/>
                <a:ea typeface="黑体" charset="0"/>
              </a:rPr>
              <a:t>POLAR Instrument</a:t>
            </a:r>
            <a:endParaRPr lang="zh-CN" altLang="en-US">
              <a:latin typeface="Arial" charset="0"/>
              <a:ea typeface="黑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34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 rot="16200000">
            <a:off x="-812080" y="2809712"/>
            <a:ext cx="2547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5400" b="1" cap="all" spc="0" dirty="0" smtClean="0">
                <a:ln w="0"/>
                <a:solidFill>
                  <a:srgbClr val="FFC000"/>
                </a:solidFill>
                <a:effectLst>
                  <a:reflection blurRad="12700" stA="50000" endPos="50000" dist="5000" dir="5400000" sy="-100000" rotWithShape="0"/>
                </a:effectLst>
              </a:rPr>
              <a:t>POLAR</a:t>
            </a:r>
            <a:endParaRPr lang="zh-CN" altLang="en-US" sz="5400" b="1" cap="all" spc="0" dirty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30" name="Picture 6" descr="J:\笔记本资料备份\personal\照片\工作\欧方\LVPS\低压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174152"/>
            <a:ext cx="1595204" cy="106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J:\笔记本资料备份\personal\照片\工作\POLAR\图片\POLAR探测器单体解剖示意图_new\POLAR探测器单体解剖示意图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1125381"/>
            <a:ext cx="3292099" cy="216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J:\笔记本资料备份\personal\照片\工作\欧方\CT\C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2852936"/>
            <a:ext cx="1764196" cy="130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POLAR- </a:t>
            </a:r>
            <a:r>
              <a:rPr lang="en-US" altLang="zh-CN" dirty="0" smtClean="0">
                <a:latin typeface="Comic Sans MS" panose="030F0702030302020204" pitchFamily="66" charset="0"/>
              </a:rPr>
              <a:t>composition and construction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pic>
        <p:nvPicPr>
          <p:cNvPr id="12" name="Picture 2" descr="J:\笔记本资料备份\personal\照片\工作\中方\单体\POLAR_zy单体装配\zy单体装配 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1172748"/>
            <a:ext cx="1548172" cy="103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J:\笔记本资料备份\personal\照片\工作\中方\单体\POLAR_zy单体装配\zy单体装配 0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2504896"/>
            <a:ext cx="1548172" cy="103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J:\笔记本资料备份\personal\照片\工作\中方\单体\POLAR_zy单体装配\装配完成\DSC_13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5157192"/>
            <a:ext cx="1548172" cy="103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J:\笔记本资料备份\personal\照片\工作\中方\单体\POLAR_zy单体装配\手机拍摄\IMG_20140104_1514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3841716"/>
            <a:ext cx="1548172" cy="1027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J:\笔记本资料备份\personal\照片\工作\中方\单体\POLAR_zy单体装配\装配完成\DSC_137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187111"/>
            <a:ext cx="1521297" cy="101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笔记本资料备份\personal\照片\工作\欧方\FMS\OBOX_FMS_MLI_install_140903\UpwithCOVER&amp;SUPPORT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256" y="3162310"/>
            <a:ext cx="2133600" cy="192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65"/>
          <p:cNvSpPr txBox="1">
            <a:spLocks noChangeArrowheads="1"/>
          </p:cNvSpPr>
          <p:nvPr/>
        </p:nvSpPr>
        <p:spPr bwMode="auto">
          <a:xfrm>
            <a:off x="913656" y="2600908"/>
            <a:ext cx="2590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FF"/>
                </a:solidFill>
                <a:latin typeface="华文新魏" pitchFamily="2" charset="-122"/>
              </a:rPr>
              <a:t>Electric cabinet—IBOX</a:t>
            </a:r>
            <a:endParaRPr lang="en-US" altLang="zh-CN" sz="1400" b="1" dirty="0">
              <a:solidFill>
                <a:srgbClr val="0000FF"/>
              </a:solidFill>
              <a:latin typeface="华文新魏" pitchFamily="2" charset="-122"/>
            </a:endParaRPr>
          </a:p>
        </p:txBody>
      </p:sp>
      <p:sp>
        <p:nvSpPr>
          <p:cNvPr id="42" name="Text Box 65"/>
          <p:cNvSpPr txBox="1">
            <a:spLocks noChangeArrowheads="1"/>
          </p:cNvSpPr>
          <p:nvPr/>
        </p:nvSpPr>
        <p:spPr bwMode="auto">
          <a:xfrm>
            <a:off x="913656" y="5115103"/>
            <a:ext cx="25908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FF"/>
                </a:solidFill>
                <a:latin typeface="华文新魏" pitchFamily="2" charset="-122"/>
              </a:rPr>
              <a:t>Detector—OBOX</a:t>
            </a:r>
            <a:endParaRPr lang="en-US" altLang="zh-CN" sz="1400" b="1" dirty="0">
              <a:solidFill>
                <a:srgbClr val="0000FF"/>
              </a:solidFill>
              <a:latin typeface="华文新魏" pitchFamily="2" charset="-122"/>
            </a:endParaRPr>
          </a:p>
        </p:txBody>
      </p:sp>
      <p:sp>
        <p:nvSpPr>
          <p:cNvPr id="43" name="右箭头 42"/>
          <p:cNvSpPr/>
          <p:nvPr/>
        </p:nvSpPr>
        <p:spPr>
          <a:xfrm rot="5400000">
            <a:off x="8043904" y="2307345"/>
            <a:ext cx="148978" cy="232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Text Box 65"/>
          <p:cNvSpPr txBox="1">
            <a:spLocks noChangeArrowheads="1"/>
          </p:cNvSpPr>
          <p:nvPr/>
        </p:nvSpPr>
        <p:spPr bwMode="auto">
          <a:xfrm>
            <a:off x="3743908" y="3789094"/>
            <a:ext cx="12953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FF"/>
                </a:solidFill>
                <a:latin typeface="华文新魏" pitchFamily="2" charset="-122"/>
              </a:rPr>
              <a:t>Central trigger</a:t>
            </a:r>
            <a:endParaRPr lang="en-US" altLang="zh-CN" sz="1400" b="1" dirty="0">
              <a:solidFill>
                <a:srgbClr val="0000FF"/>
              </a:solidFill>
              <a:latin typeface="华文新魏" pitchFamily="2" charset="-122"/>
            </a:endParaRPr>
          </a:p>
        </p:txBody>
      </p:sp>
      <p:sp>
        <p:nvSpPr>
          <p:cNvPr id="47" name="Text Box 65"/>
          <p:cNvSpPr txBox="1">
            <a:spLocks noChangeArrowheads="1"/>
          </p:cNvSpPr>
          <p:nvPr/>
        </p:nvSpPr>
        <p:spPr bwMode="auto">
          <a:xfrm>
            <a:off x="3527884" y="5121188"/>
            <a:ext cx="12191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FF"/>
                </a:solidFill>
                <a:latin typeface="华文新魏" pitchFamily="2" charset="-122"/>
              </a:rPr>
              <a:t>HVPS</a:t>
            </a:r>
            <a:endParaRPr lang="en-US" altLang="zh-CN" sz="1400" b="1" dirty="0">
              <a:solidFill>
                <a:srgbClr val="0000FF"/>
              </a:solidFill>
              <a:latin typeface="华文新魏" pitchFamily="2" charset="-122"/>
            </a:endParaRPr>
          </a:p>
        </p:txBody>
      </p:sp>
      <p:sp>
        <p:nvSpPr>
          <p:cNvPr id="48" name="Text Box 65"/>
          <p:cNvSpPr txBox="1">
            <a:spLocks noChangeArrowheads="1"/>
          </p:cNvSpPr>
          <p:nvPr/>
        </p:nvSpPr>
        <p:spPr bwMode="auto">
          <a:xfrm>
            <a:off x="4355976" y="5877272"/>
            <a:ext cx="114299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FF"/>
                </a:solidFill>
                <a:latin typeface="华文新魏" pitchFamily="2" charset="-122"/>
              </a:rPr>
              <a:t>LVPS</a:t>
            </a:r>
            <a:endParaRPr lang="en-US" altLang="zh-CN" sz="1400" b="1" dirty="0">
              <a:solidFill>
                <a:srgbClr val="0000FF"/>
              </a:solidFill>
              <a:latin typeface="华文新魏" pitchFamily="2" charset="-122"/>
            </a:endParaRPr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4283968" y="872716"/>
            <a:ext cx="197528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400" b="1" dirty="0" smtClean="0">
                <a:solidFill>
                  <a:srgbClr val="0000FF"/>
                </a:solidFill>
                <a:latin typeface="华文新魏" pitchFamily="2" charset="-122"/>
              </a:rPr>
              <a:t>Detector modular unit</a:t>
            </a:r>
            <a:endParaRPr lang="en-US" altLang="zh-CN" sz="1400" b="1" dirty="0">
              <a:solidFill>
                <a:srgbClr val="0000FF"/>
              </a:solidFill>
              <a:latin typeface="华文新魏" pitchFamily="2" charset="-122"/>
            </a:endParaRPr>
          </a:p>
        </p:txBody>
      </p:sp>
      <p:sp>
        <p:nvSpPr>
          <p:cNvPr id="50" name="Text Box 65"/>
          <p:cNvSpPr txBox="1">
            <a:spLocks noChangeArrowheads="1"/>
          </p:cNvSpPr>
          <p:nvPr/>
        </p:nvSpPr>
        <p:spPr bwMode="auto">
          <a:xfrm>
            <a:off x="7128284" y="2132856"/>
            <a:ext cx="19671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 dirty="0" smtClean="0">
                <a:solidFill>
                  <a:srgbClr val="0000FF"/>
                </a:solidFill>
                <a:latin typeface="华文新魏" pitchFamily="2" charset="-122"/>
              </a:rPr>
              <a:t>Plastic scintillator bars</a:t>
            </a:r>
            <a:endParaRPr lang="en-US" altLang="zh-CN" sz="1200" b="1" dirty="0">
              <a:solidFill>
                <a:srgbClr val="0000FF"/>
              </a:solidFill>
              <a:latin typeface="华文新魏" pitchFamily="2" charset="-122"/>
            </a:endParaRPr>
          </a:p>
        </p:txBody>
      </p:sp>
      <p:sp>
        <p:nvSpPr>
          <p:cNvPr id="51" name="Text Box 65"/>
          <p:cNvSpPr txBox="1">
            <a:spLocks noChangeArrowheads="1"/>
          </p:cNvSpPr>
          <p:nvPr/>
        </p:nvSpPr>
        <p:spPr bwMode="auto">
          <a:xfrm>
            <a:off x="6996732" y="3465004"/>
            <a:ext cx="22433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 dirty="0" smtClean="0">
                <a:solidFill>
                  <a:srgbClr val="0000FF"/>
                </a:solidFill>
                <a:latin typeface="华文新魏" pitchFamily="2" charset="-122"/>
              </a:rPr>
              <a:t>Assembly of the PS target</a:t>
            </a:r>
            <a:endParaRPr lang="en-US" altLang="zh-CN" sz="1200" b="1" dirty="0">
              <a:solidFill>
                <a:srgbClr val="0000FF"/>
              </a:solidFill>
              <a:latin typeface="华文新魏" pitchFamily="2" charset="-122"/>
            </a:endParaRP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7546894" y="4797152"/>
            <a:ext cx="1143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 dirty="0" smtClean="0">
                <a:solidFill>
                  <a:srgbClr val="0000FF"/>
                </a:solidFill>
                <a:latin typeface="华文新魏" pitchFamily="2" charset="-122"/>
              </a:rPr>
              <a:t>PS targets</a:t>
            </a:r>
            <a:endParaRPr lang="en-US" altLang="zh-CN" sz="1200" b="1" dirty="0">
              <a:solidFill>
                <a:srgbClr val="0000FF"/>
              </a:solidFill>
              <a:latin typeface="华文新魏" pitchFamily="2" charset="-122"/>
            </a:endParaRPr>
          </a:p>
        </p:txBody>
      </p:sp>
      <p:sp>
        <p:nvSpPr>
          <p:cNvPr id="53" name="Text Box 65"/>
          <p:cNvSpPr txBox="1">
            <a:spLocks noChangeArrowheads="1"/>
          </p:cNvSpPr>
          <p:nvPr/>
        </p:nvSpPr>
        <p:spPr bwMode="auto">
          <a:xfrm>
            <a:off x="7569460" y="6129300"/>
            <a:ext cx="1143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 dirty="0" smtClean="0">
                <a:solidFill>
                  <a:srgbClr val="0000FF"/>
                </a:solidFill>
                <a:latin typeface="华文新魏" pitchFamily="2" charset="-122"/>
              </a:rPr>
              <a:t>Naked DMU</a:t>
            </a:r>
            <a:endParaRPr lang="en-US" altLang="zh-CN" sz="1200" b="1" dirty="0">
              <a:solidFill>
                <a:srgbClr val="0000FF"/>
              </a:solidFill>
              <a:latin typeface="华文新魏" pitchFamily="2" charset="-122"/>
            </a:endParaRPr>
          </a:p>
        </p:txBody>
      </p:sp>
      <p:sp>
        <p:nvSpPr>
          <p:cNvPr id="54" name="Text Box 65"/>
          <p:cNvSpPr txBox="1">
            <a:spLocks noChangeArrowheads="1"/>
          </p:cNvSpPr>
          <p:nvPr/>
        </p:nvSpPr>
        <p:spPr bwMode="auto">
          <a:xfrm>
            <a:off x="5580112" y="6129300"/>
            <a:ext cx="13716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华文新魏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1200" b="1" dirty="0" smtClean="0">
                <a:solidFill>
                  <a:srgbClr val="0000FF"/>
                </a:solidFill>
                <a:latin typeface="华文新魏" pitchFamily="2" charset="-122"/>
              </a:rPr>
              <a:t>Assembled DMUs</a:t>
            </a:r>
            <a:endParaRPr lang="en-US" altLang="zh-CN" sz="1200" b="1" dirty="0">
              <a:solidFill>
                <a:srgbClr val="0000FF"/>
              </a:solidFill>
              <a:latin typeface="华文新魏" pitchFamily="2" charset="-122"/>
            </a:endParaRPr>
          </a:p>
        </p:txBody>
      </p:sp>
      <p:sp>
        <p:nvSpPr>
          <p:cNvPr id="63" name="右箭头 62"/>
          <p:cNvSpPr/>
          <p:nvPr/>
        </p:nvSpPr>
        <p:spPr>
          <a:xfrm rot="19592512" flipV="1">
            <a:off x="3286288" y="3652879"/>
            <a:ext cx="684847" cy="598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9" name="Picture 5" descr="J:\笔记本资料备份\personal\照片\工作\欧方\HVPS\高压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4041068"/>
            <a:ext cx="1666916" cy="113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右箭头 59"/>
          <p:cNvSpPr/>
          <p:nvPr/>
        </p:nvSpPr>
        <p:spPr>
          <a:xfrm rot="2545068">
            <a:off x="3242618" y="4252796"/>
            <a:ext cx="834624" cy="828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右箭头 60"/>
          <p:cNvSpPr/>
          <p:nvPr/>
        </p:nvSpPr>
        <p:spPr>
          <a:xfrm rot="3787929">
            <a:off x="2855173" y="5005603"/>
            <a:ext cx="1676069" cy="717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右箭头 43"/>
          <p:cNvSpPr/>
          <p:nvPr/>
        </p:nvSpPr>
        <p:spPr>
          <a:xfrm rot="19592512">
            <a:off x="3185502" y="2675398"/>
            <a:ext cx="1362902" cy="924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右箭头 35"/>
          <p:cNvSpPr/>
          <p:nvPr/>
        </p:nvSpPr>
        <p:spPr>
          <a:xfrm rot="5400000">
            <a:off x="8053894" y="3634530"/>
            <a:ext cx="148978" cy="232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右箭头 37"/>
          <p:cNvSpPr/>
          <p:nvPr/>
        </p:nvSpPr>
        <p:spPr>
          <a:xfrm rot="5400000">
            <a:off x="8069920" y="4971641"/>
            <a:ext cx="148978" cy="2320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右箭头 39"/>
          <p:cNvSpPr/>
          <p:nvPr/>
        </p:nvSpPr>
        <p:spPr>
          <a:xfrm rot="10800000">
            <a:off x="7028655" y="5529904"/>
            <a:ext cx="315653" cy="351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5" name="图片 34" descr="G:\笔记本资料备份\personal\照片\工作\中方\电控箱\IBOX实物\IBOX2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26" y="980728"/>
            <a:ext cx="2120130" cy="16324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CA7CF-255A-4519-A8FB-D856E7619CEC}" type="slidenum">
              <a:rPr lang="zh-CN" altLang="en-US" smtClean="0"/>
              <a:pPr/>
              <a:t>6</a:t>
            </a:fld>
            <a:r>
              <a:rPr lang="en-US" altLang="zh-CN" smtClean="0"/>
              <a:t>/27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256991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Comic Sans MS" panose="030F0702030302020204" pitchFamily="66" charset="0"/>
              </a:rPr>
              <a:t>Detection </a:t>
            </a:r>
            <a:r>
              <a:rPr lang="en-US" altLang="zh-CN" dirty="0" smtClean="0">
                <a:latin typeface="Comic Sans MS" panose="030F0702030302020204" pitchFamily="66" charset="0"/>
              </a:rPr>
              <a:t>principle of low Z material detector</a:t>
            </a:r>
            <a:endParaRPr lang="zh-CN" altLang="en-US" dirty="0">
              <a:latin typeface="Comic Sans MS" panose="030F0702030302020204" pitchFamily="66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" b="2867"/>
          <a:stretch/>
        </p:blipFill>
        <p:spPr bwMode="auto">
          <a:xfrm>
            <a:off x="1223628" y="1088740"/>
            <a:ext cx="6514643" cy="436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4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Rounded Rectangle 6"/>
          <p:cNvSpPr/>
          <p:nvPr/>
        </p:nvSpPr>
        <p:spPr>
          <a:xfrm>
            <a:off x="2864607" y="1165652"/>
            <a:ext cx="1380572" cy="3670804"/>
          </a:xfrm>
          <a:prstGeom prst="roundRect">
            <a:avLst>
              <a:gd name="adj" fmla="val 0"/>
            </a:avLst>
          </a:prstGeom>
          <a:solidFill>
            <a:srgbClr val="FF0000">
              <a:alpha val="4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1"/>
          <p:cNvGrpSpPr/>
          <p:nvPr/>
        </p:nvGrpSpPr>
        <p:grpSpPr>
          <a:xfrm>
            <a:off x="1306244" y="4453505"/>
            <a:ext cx="2926818" cy="1689397"/>
            <a:chOff x="1343756" y="4631874"/>
            <a:chExt cx="2926818" cy="1689397"/>
          </a:xfrm>
        </p:grpSpPr>
        <p:sp>
          <p:nvSpPr>
            <p:cNvPr id="8" name="Rounded Rectangle 7"/>
            <p:cNvSpPr/>
            <p:nvPr/>
          </p:nvSpPr>
          <p:spPr>
            <a:xfrm>
              <a:off x="2913491" y="4631874"/>
              <a:ext cx="1357083" cy="36454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43756" y="5613385"/>
              <a:ext cx="2105264" cy="70788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Plastic scintillators</a:t>
              </a:r>
            </a:p>
            <a:p>
              <a:r>
                <a:rPr lang="en-US" sz="2000" dirty="0" smtClean="0">
                  <a:solidFill>
                    <a:schemeClr val="accent1"/>
                  </a:solidFill>
                </a:rPr>
                <a:t>(low Z material)</a:t>
              </a:r>
              <a:endParaRPr lang="en-US" sz="2000" dirty="0">
                <a:solidFill>
                  <a:schemeClr val="accent1"/>
                </a:solidFill>
              </a:endParaRPr>
            </a:p>
          </p:txBody>
        </p:sp>
        <p:cxnSp>
          <p:nvCxnSpPr>
            <p:cNvPr id="10" name="Straight Arrow Connector 10"/>
            <p:cNvCxnSpPr>
              <a:stCxn id="9" idx="0"/>
            </p:cNvCxnSpPr>
            <p:nvPr/>
          </p:nvCxnSpPr>
          <p:spPr>
            <a:xfrm flipV="1">
              <a:off x="2396388" y="4996420"/>
              <a:ext cx="517103" cy="616965"/>
            </a:xfrm>
            <a:prstGeom prst="straightConnector1">
              <a:avLst/>
            </a:prstGeom>
            <a:ln w="38100" cmpd="sng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670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Line 2"/>
          <p:cNvSpPr>
            <a:spLocks noChangeShapeType="1"/>
          </p:cNvSpPr>
          <p:nvPr/>
        </p:nvSpPr>
        <p:spPr bwMode="auto">
          <a:xfrm flipH="1">
            <a:off x="4114800" y="3810000"/>
            <a:ext cx="17526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8" name="Line 3"/>
          <p:cNvSpPr>
            <a:spLocks noChangeShapeType="1"/>
          </p:cNvSpPr>
          <p:nvPr/>
        </p:nvSpPr>
        <p:spPr bwMode="auto">
          <a:xfrm>
            <a:off x="5867400" y="3810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 flipV="1">
            <a:off x="5867400" y="7620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 flipH="1" flipV="1">
            <a:off x="5867400" y="3810000"/>
            <a:ext cx="0" cy="1600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5334000" y="5410200"/>
            <a:ext cx="533400" cy="4572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V="1">
            <a:off x="5867400" y="2667000"/>
            <a:ext cx="10668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V="1">
            <a:off x="6248400" y="4038600"/>
            <a:ext cx="1295400" cy="1295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 flipH="1" flipV="1">
            <a:off x="5257800" y="3352800"/>
            <a:ext cx="76200" cy="2514600"/>
          </a:xfrm>
          <a:prstGeom prst="line">
            <a:avLst/>
          </a:prstGeom>
          <a:noFill/>
          <a:ln w="9525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5867400" y="3810000"/>
            <a:ext cx="121920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 flipV="1">
            <a:off x="5257800" y="3048000"/>
            <a:ext cx="533400" cy="304800"/>
          </a:xfrm>
          <a:prstGeom prst="line">
            <a:avLst/>
          </a:prstGeom>
          <a:noFill/>
          <a:ln w="9525">
            <a:solidFill>
              <a:srgbClr val="000099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7" name="Oval 12"/>
          <p:cNvSpPr>
            <a:spLocks noChangeArrowheads="1"/>
          </p:cNvSpPr>
          <p:nvPr/>
        </p:nvSpPr>
        <p:spPr bwMode="auto">
          <a:xfrm>
            <a:off x="3733800" y="2209800"/>
            <a:ext cx="4343400" cy="460375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endParaRPr lang="zh-CN" altLang="en-US"/>
          </a:p>
        </p:txBody>
      </p:sp>
      <p:sp>
        <p:nvSpPr>
          <p:cNvPr id="14348" name="Oval 13"/>
          <p:cNvSpPr>
            <a:spLocks noChangeArrowheads="1"/>
          </p:cNvSpPr>
          <p:nvPr/>
        </p:nvSpPr>
        <p:spPr bwMode="auto">
          <a:xfrm>
            <a:off x="3657600" y="3429000"/>
            <a:ext cx="2209800" cy="762000"/>
          </a:xfrm>
          <a:prstGeom prst="ellipse">
            <a:avLst/>
          </a:prstGeom>
          <a:noFill/>
          <a:ln w="127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endParaRPr lang="zh-CN" altLang="en-US"/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 flipV="1">
            <a:off x="5867400" y="2514600"/>
            <a:ext cx="2209800" cy="129540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6934200" y="2667000"/>
            <a:ext cx="609600" cy="129540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3886200" y="48006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/>
              <a:t>x</a:t>
            </a:r>
          </a:p>
        </p:txBody>
      </p:sp>
      <p:sp>
        <p:nvSpPr>
          <p:cNvPr id="14352" name="Text Box 17"/>
          <p:cNvSpPr txBox="1">
            <a:spLocks noChangeArrowheads="1"/>
          </p:cNvSpPr>
          <p:nvPr/>
        </p:nvSpPr>
        <p:spPr bwMode="auto">
          <a:xfrm>
            <a:off x="8534400" y="3810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/>
              <a:t>y</a:t>
            </a:r>
          </a:p>
        </p:txBody>
      </p:sp>
      <p:sp>
        <p:nvSpPr>
          <p:cNvPr id="14353" name="Text Box 18"/>
          <p:cNvSpPr txBox="1">
            <a:spLocks noChangeArrowheads="1"/>
          </p:cNvSpPr>
          <p:nvPr/>
        </p:nvSpPr>
        <p:spPr bwMode="auto">
          <a:xfrm>
            <a:off x="5486400" y="762000"/>
            <a:ext cx="298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/>
              <a:t>z</a:t>
            </a:r>
          </a:p>
        </p:txBody>
      </p:sp>
      <p:sp>
        <p:nvSpPr>
          <p:cNvPr id="14354" name="Text Box 19"/>
          <p:cNvSpPr txBox="1">
            <a:spLocks noChangeArrowheads="1"/>
          </p:cNvSpPr>
          <p:nvPr/>
        </p:nvSpPr>
        <p:spPr bwMode="auto">
          <a:xfrm>
            <a:off x="6019800" y="4800600"/>
            <a:ext cx="420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/>
              <a:t>E</a:t>
            </a:r>
            <a:r>
              <a:rPr lang="en-US" altLang="zh-CN" baseline="-25000"/>
              <a:t>0</a:t>
            </a:r>
          </a:p>
        </p:txBody>
      </p:sp>
      <p:sp>
        <p:nvSpPr>
          <p:cNvPr id="14355" name="Text Box 20"/>
          <p:cNvSpPr txBox="1">
            <a:spLocks noChangeArrowheads="1"/>
          </p:cNvSpPr>
          <p:nvPr/>
        </p:nvSpPr>
        <p:spPr bwMode="auto">
          <a:xfrm>
            <a:off x="6248400" y="27432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/>
              <a:t>E’</a:t>
            </a:r>
          </a:p>
        </p:txBody>
      </p:sp>
      <p:sp>
        <p:nvSpPr>
          <p:cNvPr id="14356" name="Rectangle 21"/>
          <p:cNvSpPr>
            <a:spLocks noChangeArrowheads="1"/>
          </p:cNvSpPr>
          <p:nvPr/>
        </p:nvSpPr>
        <p:spPr bwMode="auto">
          <a:xfrm>
            <a:off x="6072188" y="1285875"/>
            <a:ext cx="2014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 sz="2000">
                <a:solidFill>
                  <a:srgbClr val="FF0000"/>
                </a:solidFill>
              </a:rPr>
              <a:t>Compton scattered photons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14357" name="Rectangle 22"/>
          <p:cNvSpPr>
            <a:spLocks noChangeArrowheads="1"/>
          </p:cNvSpPr>
          <p:nvPr/>
        </p:nvSpPr>
        <p:spPr bwMode="auto">
          <a:xfrm>
            <a:off x="5868144" y="5589240"/>
            <a:ext cx="193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 sz="2000" dirty="0">
                <a:solidFill>
                  <a:srgbClr val="000099"/>
                </a:solidFill>
              </a:rPr>
              <a:t>Incident photon</a:t>
            </a:r>
            <a:endParaRPr lang="zh-CN" altLang="en-US" sz="2000" dirty="0">
              <a:solidFill>
                <a:srgbClr val="000099"/>
              </a:solidFill>
            </a:endParaRPr>
          </a:p>
        </p:txBody>
      </p:sp>
      <p:cxnSp>
        <p:nvCxnSpPr>
          <p:cNvPr id="14358" name="AutoShape 23"/>
          <p:cNvCxnSpPr>
            <a:cxnSpLocks noChangeShapeType="1"/>
          </p:cNvCxnSpPr>
          <p:nvPr/>
        </p:nvCxnSpPr>
        <p:spPr bwMode="auto">
          <a:xfrm rot="5400000" flipH="1">
            <a:off x="5562600" y="5791200"/>
            <a:ext cx="533400" cy="762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59" name="AutoShape 24"/>
          <p:cNvCxnSpPr>
            <a:cxnSpLocks noChangeShapeType="1"/>
          </p:cNvCxnSpPr>
          <p:nvPr/>
        </p:nvCxnSpPr>
        <p:spPr bwMode="auto">
          <a:xfrm flipV="1">
            <a:off x="7010400" y="2133600"/>
            <a:ext cx="533400" cy="3810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60" name="AutoShape 25"/>
          <p:cNvCxnSpPr>
            <a:cxnSpLocks noChangeShapeType="1"/>
          </p:cNvCxnSpPr>
          <p:nvPr/>
        </p:nvCxnSpPr>
        <p:spPr bwMode="auto">
          <a:xfrm flipV="1">
            <a:off x="8229600" y="2133600"/>
            <a:ext cx="838200" cy="3810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FF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61" name="Rectangle 26"/>
          <p:cNvSpPr>
            <a:spLocks noChangeArrowheads="1"/>
          </p:cNvSpPr>
          <p:nvPr/>
        </p:nvSpPr>
        <p:spPr bwMode="auto">
          <a:xfrm>
            <a:off x="4071938" y="5072063"/>
            <a:ext cx="15668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 sz="2000">
                <a:solidFill>
                  <a:srgbClr val="000099"/>
                </a:solidFill>
              </a:rPr>
              <a:t>Polarization plane</a:t>
            </a:r>
            <a:endParaRPr lang="zh-CN" altLang="en-US" sz="2000">
              <a:solidFill>
                <a:srgbClr val="000099"/>
              </a:solidFill>
            </a:endParaRPr>
          </a:p>
        </p:txBody>
      </p:sp>
      <p:sp>
        <p:nvSpPr>
          <p:cNvPr id="14362" name="Text Box 27"/>
          <p:cNvSpPr txBox="1">
            <a:spLocks noChangeArrowheads="1"/>
          </p:cNvSpPr>
          <p:nvPr/>
        </p:nvSpPr>
        <p:spPr bwMode="auto">
          <a:xfrm>
            <a:off x="5410200" y="51816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l-GR" altLang="zh-CN">
                <a:cs typeface="Arial" charset="0"/>
              </a:rPr>
              <a:t>ξ</a:t>
            </a:r>
          </a:p>
        </p:txBody>
      </p: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5638800" y="3962400"/>
            <a:ext cx="28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l-GR" altLang="zh-CN">
                <a:cs typeface="Arial" charset="0"/>
              </a:rPr>
              <a:t>η</a:t>
            </a:r>
          </a:p>
        </p:txBody>
      </p:sp>
      <p:sp>
        <p:nvSpPr>
          <p:cNvPr id="14364" name="Freeform 29"/>
          <p:cNvSpPr>
            <a:spLocks/>
          </p:cNvSpPr>
          <p:nvPr/>
        </p:nvSpPr>
        <p:spPr bwMode="auto">
          <a:xfrm>
            <a:off x="5867400" y="3200400"/>
            <a:ext cx="381000" cy="152400"/>
          </a:xfrm>
          <a:custGeom>
            <a:avLst/>
            <a:gdLst>
              <a:gd name="T0" fmla="*/ 0 w 240"/>
              <a:gd name="T1" fmla="*/ 0 h 96"/>
              <a:gd name="T2" fmla="*/ 2147483647 w 240"/>
              <a:gd name="T3" fmla="*/ 2147483647 h 96"/>
              <a:gd name="T4" fmla="*/ 2147483647 w 240"/>
              <a:gd name="T5" fmla="*/ 2147483647 h 96"/>
              <a:gd name="T6" fmla="*/ 0 60000 65536"/>
              <a:gd name="T7" fmla="*/ 0 60000 65536"/>
              <a:gd name="T8" fmla="*/ 0 60000 65536"/>
              <a:gd name="T9" fmla="*/ 0 w 240"/>
              <a:gd name="T10" fmla="*/ 0 h 96"/>
              <a:gd name="T11" fmla="*/ 240 w 24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" h="96">
                <a:moveTo>
                  <a:pt x="0" y="0"/>
                </a:moveTo>
                <a:cubicBezTo>
                  <a:pt x="52" y="16"/>
                  <a:pt x="104" y="32"/>
                  <a:pt x="144" y="48"/>
                </a:cubicBezTo>
                <a:cubicBezTo>
                  <a:pt x="184" y="64"/>
                  <a:pt x="224" y="88"/>
                  <a:pt x="240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65" name="Text Box 30"/>
          <p:cNvSpPr txBox="1">
            <a:spLocks noChangeArrowheads="1"/>
          </p:cNvSpPr>
          <p:nvPr/>
        </p:nvSpPr>
        <p:spPr bwMode="auto">
          <a:xfrm>
            <a:off x="5867400" y="28956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1pPr>
            <a:lvl2pPr marL="742950" indent="-28575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2pPr>
            <a:lvl3pPr marL="11430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3pPr>
            <a:lvl4pPr marL="16002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4pPr>
            <a:lvl5pPr marL="2057400" indent="-228600"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800">
                <a:solidFill>
                  <a:schemeClr val="tx1"/>
                </a:solidFill>
                <a:latin typeface="Arial" charset="0"/>
                <a:ea typeface="黑体" charset="0"/>
                <a:cs typeface="黑体" charset="0"/>
              </a:defRPr>
            </a:lvl9pPr>
          </a:lstStyle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l-GR" altLang="zh-CN">
                <a:cs typeface="Arial" charset="0"/>
              </a:rPr>
              <a:t>θ</a:t>
            </a:r>
          </a:p>
        </p:txBody>
      </p:sp>
      <p:sp>
        <p:nvSpPr>
          <p:cNvPr id="14366" name="Rectangle 31"/>
          <p:cNvSpPr>
            <a:spLocks noChangeArrowheads="1"/>
          </p:cNvSpPr>
          <p:nvPr/>
        </p:nvSpPr>
        <p:spPr bwMode="auto">
          <a:xfrm>
            <a:off x="3214688" y="3357563"/>
            <a:ext cx="243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 sz="2000">
                <a:solidFill>
                  <a:srgbClr val="CC0099"/>
                </a:solidFill>
              </a:rPr>
              <a:t>Distribution of Scattered photons in</a:t>
            </a:r>
            <a:r>
              <a:rPr lang="zh-CN" altLang="en-US" sz="2000">
                <a:solidFill>
                  <a:srgbClr val="CC0099"/>
                </a:solidFill>
              </a:rPr>
              <a:t> </a:t>
            </a:r>
            <a:r>
              <a:rPr lang="en-US" altLang="zh-CN" sz="2000">
                <a:solidFill>
                  <a:srgbClr val="CC0099"/>
                </a:solidFill>
              </a:rPr>
              <a:t>X-Y plane</a:t>
            </a:r>
            <a:endParaRPr lang="zh-CN" altLang="en-US" sz="2000">
              <a:solidFill>
                <a:srgbClr val="CC0099"/>
              </a:solidFill>
            </a:endParaRPr>
          </a:p>
        </p:txBody>
      </p:sp>
      <p:sp>
        <p:nvSpPr>
          <p:cNvPr id="14367" name="Oval 32"/>
          <p:cNvSpPr>
            <a:spLocks noChangeArrowheads="1"/>
          </p:cNvSpPr>
          <p:nvPr/>
        </p:nvSpPr>
        <p:spPr bwMode="auto">
          <a:xfrm>
            <a:off x="5867400" y="3429000"/>
            <a:ext cx="2209800" cy="762000"/>
          </a:xfrm>
          <a:prstGeom prst="ellipse">
            <a:avLst/>
          </a:prstGeom>
          <a:noFill/>
          <a:ln w="12700">
            <a:solidFill>
              <a:srgbClr val="CC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endParaRPr lang="zh-CN" altLang="en-US"/>
          </a:p>
        </p:txBody>
      </p:sp>
      <p:sp>
        <p:nvSpPr>
          <p:cNvPr id="14368" name="Freeform 33"/>
          <p:cNvSpPr>
            <a:spLocks/>
          </p:cNvSpPr>
          <p:nvPr/>
        </p:nvSpPr>
        <p:spPr bwMode="auto">
          <a:xfrm>
            <a:off x="5562600" y="3962400"/>
            <a:ext cx="685800" cy="88900"/>
          </a:xfrm>
          <a:custGeom>
            <a:avLst/>
            <a:gdLst>
              <a:gd name="T0" fmla="*/ 0 w 432"/>
              <a:gd name="T1" fmla="*/ 2147483647 h 56"/>
              <a:gd name="T2" fmla="*/ 2147483647 w 432"/>
              <a:gd name="T3" fmla="*/ 2147483647 h 56"/>
              <a:gd name="T4" fmla="*/ 2147483647 w 432"/>
              <a:gd name="T5" fmla="*/ 0 h 56"/>
              <a:gd name="T6" fmla="*/ 0 60000 65536"/>
              <a:gd name="T7" fmla="*/ 0 60000 65536"/>
              <a:gd name="T8" fmla="*/ 0 60000 65536"/>
              <a:gd name="T9" fmla="*/ 0 w 432"/>
              <a:gd name="T10" fmla="*/ 0 h 56"/>
              <a:gd name="T11" fmla="*/ 432 w 432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56">
                <a:moveTo>
                  <a:pt x="0" y="48"/>
                </a:moveTo>
                <a:cubicBezTo>
                  <a:pt x="84" y="52"/>
                  <a:pt x="168" y="56"/>
                  <a:pt x="240" y="48"/>
                </a:cubicBezTo>
                <a:cubicBezTo>
                  <a:pt x="312" y="40"/>
                  <a:pt x="400" y="8"/>
                  <a:pt x="432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43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052736"/>
            <a:ext cx="2303462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0" name="Rectangle 6"/>
          <p:cNvSpPr>
            <a:spLocks noChangeArrowheads="1"/>
          </p:cNvSpPr>
          <p:nvPr/>
        </p:nvSpPr>
        <p:spPr bwMode="auto">
          <a:xfrm>
            <a:off x="251520" y="4617132"/>
            <a:ext cx="3316287" cy="5048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r>
              <a:rPr lang="en-US" altLang="zh-CN"/>
              <a:t>Compton</a:t>
            </a:r>
            <a:r>
              <a:rPr lang="zh-CN" altLang="en-US"/>
              <a:t> </a:t>
            </a:r>
            <a:r>
              <a:rPr lang="en-US" altLang="zh-CN"/>
              <a:t>scattering</a:t>
            </a:r>
            <a:endParaRPr lang="zh-CN" altLang="en-US"/>
          </a:p>
        </p:txBody>
      </p:sp>
      <p:sp>
        <p:nvSpPr>
          <p:cNvPr id="14371" name="标题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Arial" charset="0"/>
                <a:ea typeface="黑体" charset="0"/>
              </a:rPr>
              <a:t>Polarization measurement: Compton scattering</a:t>
            </a:r>
            <a:endParaRPr lang="zh-CN" altLang="en-US">
              <a:latin typeface="Arial" charset="0"/>
              <a:ea typeface="黑体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3508" y="5301208"/>
            <a:ext cx="4428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altLang="zh-CN" sz="2000" dirty="0" smtClean="0"/>
              <a:t>Compton </a:t>
            </a:r>
            <a:r>
              <a:rPr lang="en-US" altLang="zh-CN" sz="2000" dirty="0"/>
              <a:t>scattering is the dominant process in plastic scintillators in the energy range of interest</a:t>
            </a:r>
            <a:endParaRPr lang="zh-CN" altLang="en-US" sz="2000" dirty="0">
              <a:solidFill>
                <a:srgbClr val="0066FF"/>
              </a:solidFill>
              <a:latin typeface="华文新魏" charset="0"/>
              <a:ea typeface="华文新魏" charset="0"/>
              <a:cs typeface="华文新魏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418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3200" dirty="0">
                <a:latin typeface="Arial" charset="0"/>
                <a:ea typeface="黑体" charset="0"/>
              </a:rPr>
              <a:t>Position angle distribution of scattered photons</a:t>
            </a:r>
            <a:endParaRPr lang="zh-CN" altLang="en-US" sz="3200" dirty="0">
              <a:latin typeface="Arial" charset="0"/>
              <a:ea typeface="黑体" charset="0"/>
            </a:endParaRPr>
          </a:p>
        </p:txBody>
      </p:sp>
      <p:graphicFrame>
        <p:nvGraphicFramePr>
          <p:cNvPr id="15362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86539487"/>
              </p:ext>
            </p:extLst>
          </p:nvPr>
        </p:nvGraphicFramePr>
        <p:xfrm>
          <a:off x="3203848" y="5661248"/>
          <a:ext cx="972108" cy="78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5" name="Equation" r:id="rId4" imgW="609336" imgH="431613" progId="">
                  <p:embed/>
                </p:oleObj>
              </mc:Choice>
              <mc:Fallback>
                <p:oleObj name="Equation" r:id="rId4" imgW="609336" imgH="4316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661248"/>
                        <a:ext cx="972108" cy="78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132856"/>
            <a:ext cx="3564396" cy="261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5512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endParaRPr lang="zh-CN" altLang="en-US"/>
          </a:p>
        </p:txBody>
      </p:sp>
      <p:graphicFrame>
        <p:nvGraphicFramePr>
          <p:cNvPr id="1536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957674"/>
              </p:ext>
            </p:extLst>
          </p:nvPr>
        </p:nvGraphicFramePr>
        <p:xfrm>
          <a:off x="215516" y="5517232"/>
          <a:ext cx="2448272" cy="792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6" name="Equation" r:id="rId7" imgW="1320227" imgH="431613" progId="">
                  <p:embed/>
                </p:oleObj>
              </mc:Choice>
              <mc:Fallback>
                <p:oleObj name="Equation" r:id="rId7" imgW="1320227" imgH="43161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16" y="5517232"/>
                        <a:ext cx="2448272" cy="7927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rgbClr val="FF0000"/>
              </a:buClr>
              <a:buSzPct val="100000"/>
              <a:buFont typeface="Wingdings" charset="0"/>
              <a:buNone/>
            </a:pPr>
            <a:endParaRPr lang="zh-CN" altLang="en-US"/>
          </a:p>
        </p:txBody>
      </p:sp>
      <p:graphicFrame>
        <p:nvGraphicFramePr>
          <p:cNvPr id="153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021542"/>
              </p:ext>
            </p:extLst>
          </p:nvPr>
        </p:nvGraphicFramePr>
        <p:xfrm>
          <a:off x="215516" y="4833156"/>
          <a:ext cx="3816424" cy="778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7" name="公式" r:id="rId9" imgW="1916868" imgH="393529" progId="Equation.3">
                  <p:embed/>
                </p:oleObj>
              </mc:Choice>
              <mc:Fallback>
                <p:oleObj name="公式" r:id="rId9" imgW="191686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516" y="4833156"/>
                        <a:ext cx="3816424" cy="778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9625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20788"/>
            <a:ext cx="3276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38" descr="AsymmetryRatio_0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2798763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3744716" y="3573016"/>
            <a:ext cx="5405212" cy="207941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0000FF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000000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华文新魏" panose="02010800040101010101" pitchFamily="2" charset="-122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GB" sz="2200" dirty="0" smtClean="0">
                <a:solidFill>
                  <a:schemeClr val="folHlink"/>
                </a:solidFill>
              </a:rPr>
              <a:t>Compton scattering cross section is maximum for photons scattered at right angle to the direction of the incident electric vector </a:t>
            </a:r>
            <a:r>
              <a:rPr lang="en-GB" sz="2200" dirty="0" smtClean="0">
                <a:solidFill>
                  <a:schemeClr val="folHlink"/>
                </a:solidFill>
                <a:sym typeface="Symbol" pitchFamily="18" charset="2"/>
              </a:rPr>
              <a:t> </a:t>
            </a:r>
            <a:r>
              <a:rPr lang="en-GB" sz="2200" dirty="0" smtClean="0">
                <a:solidFill>
                  <a:schemeClr val="folHlink"/>
                </a:solidFill>
              </a:rPr>
              <a:t>asymmetry in the azimuthal profile S of scattered events.</a:t>
            </a:r>
          </a:p>
          <a:p>
            <a:pPr>
              <a:lnSpc>
                <a:spcPct val="90000"/>
              </a:lnSpc>
              <a:defRPr/>
            </a:pPr>
            <a:endParaRPr lang="en-GB" sz="2200" dirty="0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GB" sz="2200" dirty="0" smtClean="0">
                <a:solidFill>
                  <a:schemeClr val="folHlink"/>
                </a:solidFill>
              </a:rPr>
              <a:t>modulation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200" dirty="0" smtClean="0">
                <a:solidFill>
                  <a:schemeClr val="folHlink"/>
                </a:solidFill>
              </a:rPr>
              <a:t>a = modulation factor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200" dirty="0" smtClean="0">
                <a:solidFill>
                  <a:schemeClr val="folHlink"/>
                </a:solidFill>
              </a:rPr>
              <a:t>polar. fraction = PF = a/a</a:t>
            </a:r>
            <a:r>
              <a:rPr lang="en-GB" sz="2200" baseline="-25000" dirty="0" smtClean="0">
                <a:solidFill>
                  <a:schemeClr val="folHlink"/>
                </a:solidFill>
              </a:rPr>
              <a:t>100</a:t>
            </a:r>
            <a:endParaRPr lang="en-GB" sz="2200" dirty="0" smtClean="0">
              <a:solidFill>
                <a:schemeClr val="folHlink"/>
              </a:solidFill>
            </a:endParaRPr>
          </a:p>
          <a:p>
            <a:pPr lvl="1">
              <a:lnSpc>
                <a:spcPct val="90000"/>
              </a:lnSpc>
              <a:defRPr/>
            </a:pPr>
            <a:r>
              <a:rPr lang="en-GB" sz="2200" dirty="0" smtClean="0">
                <a:solidFill>
                  <a:schemeClr val="folHlink"/>
                </a:solidFill>
                <a:sym typeface="Symbol" pitchFamily="18" charset="2"/>
              </a:rPr>
              <a:t>a</a:t>
            </a:r>
            <a:r>
              <a:rPr lang="en-GB" sz="2200" baseline="-25000" dirty="0" smtClean="0">
                <a:solidFill>
                  <a:schemeClr val="folHlink"/>
                </a:solidFill>
                <a:sym typeface="Symbol" pitchFamily="18" charset="2"/>
              </a:rPr>
              <a:t>100</a:t>
            </a:r>
            <a:r>
              <a:rPr lang="en-GB" sz="2200" dirty="0" smtClean="0">
                <a:solidFill>
                  <a:schemeClr val="folHlink"/>
                </a:solidFill>
                <a:sym typeface="Symbol" pitchFamily="18" charset="2"/>
              </a:rPr>
              <a:t> = modulation for a 100 % polarized source.</a:t>
            </a:r>
          </a:p>
          <a:p>
            <a:pPr lvl="1">
              <a:lnSpc>
                <a:spcPct val="90000"/>
              </a:lnSpc>
              <a:defRPr/>
            </a:pPr>
            <a:r>
              <a:rPr lang="en-GB" sz="2200" dirty="0" smtClean="0">
                <a:solidFill>
                  <a:schemeClr val="folHlink"/>
                </a:solidFill>
              </a:rPr>
              <a:t>polar. angle = PA = </a:t>
            </a:r>
            <a:r>
              <a:rPr lang="en-GB" sz="2200" dirty="0" smtClean="0">
                <a:solidFill>
                  <a:schemeClr val="folHlink"/>
                </a:solidFill>
                <a:sym typeface="Symbol" pitchFamily="18" charset="2"/>
              </a:rPr>
              <a:t></a:t>
            </a:r>
            <a:r>
              <a:rPr lang="en-GB" sz="2200" baseline="-25000" dirty="0" smtClean="0">
                <a:solidFill>
                  <a:schemeClr val="folHlink"/>
                </a:solidFill>
                <a:sym typeface="Symbol" pitchFamily="18" charset="2"/>
              </a:rPr>
              <a:t>0</a:t>
            </a:r>
            <a:r>
              <a:rPr lang="en-GB" sz="2200" dirty="0" smtClean="0">
                <a:solidFill>
                  <a:schemeClr val="folHlink"/>
                </a:solidFill>
                <a:sym typeface="Symbol" pitchFamily="18" charset="2"/>
              </a:rPr>
              <a:t> - /2 + n</a:t>
            </a:r>
          </a:p>
        </p:txBody>
      </p:sp>
    </p:spTree>
    <p:extLst>
      <p:ext uri="{BB962C8B-B14F-4D97-AF65-F5344CB8AC3E}">
        <p14:creationId xmlns:p14="http://schemas.microsoft.com/office/powerpoint/2010/main" val="3225183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|9.2|3.8"/>
</p:tagLst>
</file>

<file path=ppt/theme/theme1.xml><?xml version="1.0" encoding="utf-8"?>
<a:theme xmlns:a="http://schemas.openxmlformats.org/drawingml/2006/main" name="Compass">
  <a:themeElements>
    <a:clrScheme name="Compass 2">
      <a:dk1>
        <a:srgbClr val="5B5D6B"/>
      </a:dk1>
      <a:lt1>
        <a:srgbClr val="FFFFFF"/>
      </a:lt1>
      <a:dk2>
        <a:srgbClr val="5A5C6C"/>
      </a:dk2>
      <a:lt2>
        <a:srgbClr val="FFFFCC"/>
      </a:lt2>
      <a:accent1>
        <a:srgbClr val="9966FF"/>
      </a:accent1>
      <a:accent2>
        <a:srgbClr val="9383B3"/>
      </a:accent2>
      <a:accent3>
        <a:srgbClr val="B5B5BA"/>
      </a:accent3>
      <a:accent4>
        <a:srgbClr val="DADADA"/>
      </a:accent4>
      <a:accent5>
        <a:srgbClr val="CAB8FF"/>
      </a:accent5>
      <a:accent6>
        <a:srgbClr val="8576A2"/>
      </a:accent6>
      <a:hlink>
        <a:srgbClr val="A3C145"/>
      </a:hlink>
      <a:folHlink>
        <a:srgbClr val="6FA9B7"/>
      </a:folHlink>
    </a:clrScheme>
    <a:fontScheme name="Compas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10301</TotalTime>
  <Words>1563</Words>
  <Application>Microsoft Macintosh PowerPoint</Application>
  <PresentationFormat>全屏显示(4:3)</PresentationFormat>
  <Paragraphs>285</Paragraphs>
  <Slides>27</Slides>
  <Notes>8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嵌入的 OLE 服务器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1" baseType="lpstr">
      <vt:lpstr>Compass</vt:lpstr>
      <vt:lpstr>自定义设计方案</vt:lpstr>
      <vt:lpstr>Equation</vt:lpstr>
      <vt:lpstr>公式</vt:lpstr>
      <vt:lpstr>POLAR status and beam test with ESRF in 2015</vt:lpstr>
      <vt:lpstr>Outline</vt:lpstr>
      <vt:lpstr>POLAR onboard China’s Spacelab</vt:lpstr>
      <vt:lpstr>The Gamma-Ray Bursts Polarimeter-POLAR</vt:lpstr>
      <vt:lpstr>POLAR Instrument</vt:lpstr>
      <vt:lpstr>POLAR- composition and construction</vt:lpstr>
      <vt:lpstr>Detection principle of low Z material detector</vt:lpstr>
      <vt:lpstr>Polarization measurement: Compton scattering</vt:lpstr>
      <vt:lpstr>Position angle distribution of scattered photons</vt:lpstr>
      <vt:lpstr>Technical properties summary of POLAR</vt:lpstr>
      <vt:lpstr>Progress and current status of the mission</vt:lpstr>
      <vt:lpstr>Calibration test of POLAR at ESRF in 2015 </vt:lpstr>
      <vt:lpstr>ESRF beam test scheme</vt:lpstr>
      <vt:lpstr>ESRF beam test dataset</vt:lpstr>
      <vt:lpstr>Detectors for different off-axis tests</vt:lpstr>
      <vt:lpstr>Data reduction procedure</vt:lpstr>
      <vt:lpstr>Data analysis and preliminary results – Pedestal fit</vt:lpstr>
      <vt:lpstr>Data analysis and results – Xtalk calculation</vt:lpstr>
      <vt:lpstr>Data analysis and results – energy calibration</vt:lpstr>
      <vt:lpstr>Data analysis and results – Modulation curve</vt:lpstr>
      <vt:lpstr>Data analysis and results – Modulation curve</vt:lpstr>
      <vt:lpstr>Data analysis and results – Modulation curve</vt:lpstr>
      <vt:lpstr>Summary for beam test</vt:lpstr>
      <vt:lpstr>Summary and outlook</vt:lpstr>
      <vt:lpstr>PowerPoint 演示文稿</vt:lpstr>
      <vt:lpstr>In orbit calibration</vt:lpstr>
      <vt:lpstr>Space qualification tests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sunjc</dc:creator>
  <cp:lastModifiedBy>BoBing Wu</cp:lastModifiedBy>
  <cp:revision>1290</cp:revision>
  <cp:lastPrinted>1601-01-01T00:00:00Z</cp:lastPrinted>
  <dcterms:created xsi:type="dcterms:W3CDTF">1601-01-01T00:00:00Z</dcterms:created>
  <dcterms:modified xsi:type="dcterms:W3CDTF">2016-02-28T23:30:39Z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