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  <p:sldMasterId id="2147483804" r:id="rId2"/>
    <p:sldMasterId id="2147483829" r:id="rId3"/>
    <p:sldMasterId id="2147483841" r:id="rId4"/>
  </p:sldMasterIdLst>
  <p:notesMasterIdLst>
    <p:notesMasterId r:id="rId28"/>
  </p:notesMasterIdLst>
  <p:handoutMasterIdLst>
    <p:handoutMasterId r:id="rId29"/>
  </p:handoutMasterIdLst>
  <p:sldIdLst>
    <p:sldId id="256" r:id="rId5"/>
    <p:sldId id="404" r:id="rId6"/>
    <p:sldId id="386" r:id="rId7"/>
    <p:sldId id="408" r:id="rId8"/>
    <p:sldId id="395" r:id="rId9"/>
    <p:sldId id="407" r:id="rId10"/>
    <p:sldId id="405" r:id="rId11"/>
    <p:sldId id="412" r:id="rId12"/>
    <p:sldId id="410" r:id="rId13"/>
    <p:sldId id="413" r:id="rId14"/>
    <p:sldId id="370" r:id="rId15"/>
    <p:sldId id="396" r:id="rId16"/>
    <p:sldId id="397" r:id="rId17"/>
    <p:sldId id="399" r:id="rId18"/>
    <p:sldId id="378" r:id="rId19"/>
    <p:sldId id="377" r:id="rId20"/>
    <p:sldId id="373" r:id="rId21"/>
    <p:sldId id="379" r:id="rId22"/>
    <p:sldId id="380" r:id="rId23"/>
    <p:sldId id="401" r:id="rId24"/>
    <p:sldId id="409" r:id="rId25"/>
    <p:sldId id="403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1" autoAdjust="0"/>
    <p:restoredTop sz="94664" autoAdjust="0"/>
  </p:normalViewPr>
  <p:slideViewPr>
    <p:cSldViewPr>
      <p:cViewPr>
        <p:scale>
          <a:sx n="75" d="100"/>
          <a:sy n="75" d="100"/>
        </p:scale>
        <p:origin x="-1216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9D06D-3DD0-B846-A783-F333315A6076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5476B-0012-7C40-89C7-E9D751C5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4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7E6DD-5B82-413D-99B1-DB6AC9A1DEAA}" type="datetimeFigureOut">
              <a:rPr lang="en-US" smtClean="0"/>
              <a:t>01/03/16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52E83-A48E-4B14-B40D-D686B825C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269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BF0DD9-7FFF-D645-A43D-D707F6DD11E0}" type="datetime1">
              <a:rPr lang="en-IN" smtClean="0"/>
              <a:t>01/03/16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3612FA-EF57-2F4D-8457-C347357FA233}" type="datetime1">
              <a:rPr lang="en-IN" smtClean="0"/>
              <a:t>01/03/16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1A8D12-6DC8-0645-99FE-D16FEAC2F380}" type="datetime1">
              <a:rPr lang="en-IN" smtClean="0"/>
              <a:t>01/03/16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60087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76713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765061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19889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56754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4771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17244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3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1646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32F6F-6A9F-C143-93FB-3150A32680C0}" type="datetime1">
              <a:rPr lang="en-IN" smtClean="0"/>
              <a:t>01/03/16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21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8767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04233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57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58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0443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195 w 6027"/>
                <a:gd name="T1" fmla="*/ 17 h 2296"/>
                <a:gd name="T2" fmla="*/ 0 w 6027"/>
                <a:gd name="T3" fmla="*/ 17 h 2296"/>
                <a:gd name="T4" fmla="*/ 0 w 6027"/>
                <a:gd name="T5" fmla="*/ 0 h 2296"/>
                <a:gd name="T6" fmla="*/ 4195 w 6027"/>
                <a:gd name="T7" fmla="*/ 0 h 2296"/>
                <a:gd name="T8" fmla="*/ 4195 w 6027"/>
                <a:gd name="T9" fmla="*/ 17 h 2296"/>
                <a:gd name="T10" fmla="*/ 4195 w 6027"/>
                <a:gd name="T11" fmla="*/ 17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4 h 353"/>
                  <a:gd name="T4" fmla="*/ 24 w 186"/>
                  <a:gd name="T5" fmla="*/ 75 h 353"/>
                  <a:gd name="T6" fmla="*/ 18 w 186"/>
                  <a:gd name="T7" fmla="*/ 162 h 353"/>
                  <a:gd name="T8" fmla="*/ 42 w 186"/>
                  <a:gd name="T9" fmla="*/ 281 h 353"/>
                  <a:gd name="T10" fmla="*/ 48 w 186"/>
                  <a:gd name="T11" fmla="*/ 398 h 353"/>
                  <a:gd name="T12" fmla="*/ 0 w 186"/>
                  <a:gd name="T13" fmla="*/ 869 h 353"/>
                  <a:gd name="T14" fmla="*/ 54 w 186"/>
                  <a:gd name="T15" fmla="*/ 575 h 353"/>
                  <a:gd name="T16" fmla="*/ 84 w 186"/>
                  <a:gd name="T17" fmla="*/ 530 h 353"/>
                  <a:gd name="T18" fmla="*/ 126 w 186"/>
                  <a:gd name="T19" fmla="*/ 311 h 353"/>
                  <a:gd name="T20" fmla="*/ 144 w 186"/>
                  <a:gd name="T21" fmla="*/ 294 h 353"/>
                  <a:gd name="T22" fmla="*/ 144 w 186"/>
                  <a:gd name="T23" fmla="*/ 222 h 353"/>
                  <a:gd name="T24" fmla="*/ 186 w 186"/>
                  <a:gd name="T25" fmla="*/ 162 h 353"/>
                  <a:gd name="T26" fmla="*/ 162 w 186"/>
                  <a:gd name="T27" fmla="*/ 14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5 h 66"/>
                  <a:gd name="T8" fmla="*/ 6 w 155"/>
                  <a:gd name="T9" fmla="*/ 44 h 66"/>
                  <a:gd name="T10" fmla="*/ 0 w 155"/>
                  <a:gd name="T11" fmla="*/ 61 h 66"/>
                  <a:gd name="T12" fmla="*/ 78 w 155"/>
                  <a:gd name="T13" fmla="*/ 148 h 66"/>
                  <a:gd name="T14" fmla="*/ 96 w 155"/>
                  <a:gd name="T15" fmla="*/ 104 h 66"/>
                  <a:gd name="T16" fmla="*/ 155 w 155"/>
                  <a:gd name="T17" fmla="*/ 165 h 66"/>
                  <a:gd name="T18" fmla="*/ 126 w 155"/>
                  <a:gd name="T19" fmla="*/ 61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93 h 72"/>
                  <a:gd name="T2" fmla="*/ 0 w 42"/>
                  <a:gd name="T3" fmla="*/ 47 h 72"/>
                  <a:gd name="T4" fmla="*/ 12 w 42"/>
                  <a:gd name="T5" fmla="*/ 16 h 72"/>
                  <a:gd name="T6" fmla="*/ 0 w 42"/>
                  <a:gd name="T7" fmla="*/ 16 h 72"/>
                  <a:gd name="T8" fmla="*/ 12 w 42"/>
                  <a:gd name="T9" fmla="*/ 16 h 72"/>
                  <a:gd name="T10" fmla="*/ 24 w 42"/>
                  <a:gd name="T11" fmla="*/ 16 h 72"/>
                  <a:gd name="T12" fmla="*/ 36 w 42"/>
                  <a:gd name="T13" fmla="*/ 16 h 72"/>
                  <a:gd name="T14" fmla="*/ 42 w 42"/>
                  <a:gd name="T15" fmla="*/ 0 h 72"/>
                  <a:gd name="T16" fmla="*/ 30 w 42"/>
                  <a:gd name="T17" fmla="*/ 47 h 72"/>
                  <a:gd name="T18" fmla="*/ 42 w 42"/>
                  <a:gd name="T19" fmla="*/ 125 h 72"/>
                  <a:gd name="T20" fmla="*/ 12 w 42"/>
                  <a:gd name="T21" fmla="*/ 183 h 72"/>
                  <a:gd name="T22" fmla="*/ 6 w 42"/>
                  <a:gd name="T23" fmla="*/ 93 h 72"/>
                  <a:gd name="T24" fmla="*/ 6 w 42"/>
                  <a:gd name="T25" fmla="*/ 9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8 h 287"/>
                <a:gd name="T4" fmla="*/ 66 w 365"/>
                <a:gd name="T5" fmla="*/ 124 h 287"/>
                <a:gd name="T6" fmla="*/ 143 w 365"/>
                <a:gd name="T7" fmla="*/ 204 h 287"/>
                <a:gd name="T8" fmla="*/ 191 w 365"/>
                <a:gd name="T9" fmla="*/ 186 h 287"/>
                <a:gd name="T10" fmla="*/ 341 w 365"/>
                <a:gd name="T11" fmla="*/ 319 h 287"/>
                <a:gd name="T12" fmla="*/ 305 w 365"/>
                <a:gd name="T13" fmla="*/ 195 h 287"/>
                <a:gd name="T14" fmla="*/ 365 w 365"/>
                <a:gd name="T15" fmla="*/ 148 h 287"/>
                <a:gd name="T16" fmla="*/ 359 w 365"/>
                <a:gd name="T17" fmla="*/ 142 h 287"/>
                <a:gd name="T18" fmla="*/ 335 w 365"/>
                <a:gd name="T19" fmla="*/ 130 h 287"/>
                <a:gd name="T20" fmla="*/ 299 w 365"/>
                <a:gd name="T21" fmla="*/ 98 h 287"/>
                <a:gd name="T22" fmla="*/ 257 w 365"/>
                <a:gd name="T23" fmla="*/ 80 h 287"/>
                <a:gd name="T24" fmla="*/ 215 w 365"/>
                <a:gd name="T25" fmla="*/ 62 h 287"/>
                <a:gd name="T26" fmla="*/ 173 w 365"/>
                <a:gd name="T27" fmla="*/ 44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8 h 60"/>
                <a:gd name="T16" fmla="*/ 65 w 71"/>
                <a:gd name="T17" fmla="*/ 50 h 60"/>
                <a:gd name="T18" fmla="*/ 71 w 71"/>
                <a:gd name="T19" fmla="*/ 62 h 60"/>
                <a:gd name="T20" fmla="*/ 71 w 71"/>
                <a:gd name="T21" fmla="*/ 68 h 60"/>
                <a:gd name="T22" fmla="*/ 59 w 71"/>
                <a:gd name="T23" fmla="*/ 62 h 60"/>
                <a:gd name="T24" fmla="*/ 47 w 71"/>
                <a:gd name="T25" fmla="*/ 50 h 60"/>
                <a:gd name="T26" fmla="*/ 23 w 71"/>
                <a:gd name="T27" fmla="*/ 38 h 60"/>
                <a:gd name="T28" fmla="*/ 23 w 71"/>
                <a:gd name="T29" fmla="*/ 44 h 60"/>
                <a:gd name="T30" fmla="*/ 18 w 71"/>
                <a:gd name="T31" fmla="*/ 50 h 60"/>
                <a:gd name="T32" fmla="*/ 12 w 71"/>
                <a:gd name="T33" fmla="*/ 56 h 60"/>
                <a:gd name="T34" fmla="*/ 6 w 71"/>
                <a:gd name="T35" fmla="*/ 56 h 60"/>
                <a:gd name="T36" fmla="*/ 6 w 71"/>
                <a:gd name="T37" fmla="*/ 56 h 60"/>
                <a:gd name="T38" fmla="*/ 6 w 71"/>
                <a:gd name="T39" fmla="*/ 44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2 h 162"/>
                <a:gd name="T10" fmla="*/ 96 w 161"/>
                <a:gd name="T11" fmla="*/ 68 h 162"/>
                <a:gd name="T12" fmla="*/ 102 w 161"/>
                <a:gd name="T13" fmla="*/ 80 h 162"/>
                <a:gd name="T14" fmla="*/ 108 w 161"/>
                <a:gd name="T15" fmla="*/ 92 h 162"/>
                <a:gd name="T16" fmla="*/ 120 w 161"/>
                <a:gd name="T17" fmla="*/ 104 h 162"/>
                <a:gd name="T18" fmla="*/ 143 w 161"/>
                <a:gd name="T19" fmla="*/ 122 h 162"/>
                <a:gd name="T20" fmla="*/ 155 w 161"/>
                <a:gd name="T21" fmla="*/ 154 h 162"/>
                <a:gd name="T22" fmla="*/ 161 w 161"/>
                <a:gd name="T23" fmla="*/ 172 h 162"/>
                <a:gd name="T24" fmla="*/ 161 w 161"/>
                <a:gd name="T25" fmla="*/ 178 h 162"/>
                <a:gd name="T26" fmla="*/ 96 w 161"/>
                <a:gd name="T27" fmla="*/ 110 h 162"/>
                <a:gd name="T28" fmla="*/ 30 w 161"/>
                <a:gd name="T29" fmla="*/ 62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8 h 60"/>
                <a:gd name="T4" fmla="*/ 41 w 59"/>
                <a:gd name="T5" fmla="*/ 44 h 60"/>
                <a:gd name="T6" fmla="*/ 47 w 59"/>
                <a:gd name="T7" fmla="*/ 50 h 60"/>
                <a:gd name="T8" fmla="*/ 53 w 59"/>
                <a:gd name="T9" fmla="*/ 62 h 60"/>
                <a:gd name="T10" fmla="*/ 53 w 59"/>
                <a:gd name="T11" fmla="*/ 68 h 60"/>
                <a:gd name="T12" fmla="*/ 47 w 59"/>
                <a:gd name="T13" fmla="*/ 62 h 60"/>
                <a:gd name="T14" fmla="*/ 35 w 59"/>
                <a:gd name="T15" fmla="*/ 56 h 60"/>
                <a:gd name="T16" fmla="*/ 23 w 59"/>
                <a:gd name="T17" fmla="*/ 44 h 60"/>
                <a:gd name="T18" fmla="*/ 17 w 59"/>
                <a:gd name="T19" fmla="*/ 38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4 h 204"/>
                <a:gd name="T2" fmla="*/ 245 w 245"/>
                <a:gd name="T3" fmla="*/ 50 h 204"/>
                <a:gd name="T4" fmla="*/ 209 w 245"/>
                <a:gd name="T5" fmla="*/ 92 h 204"/>
                <a:gd name="T6" fmla="*/ 143 w 245"/>
                <a:gd name="T7" fmla="*/ 148 h 204"/>
                <a:gd name="T8" fmla="*/ 167 w 245"/>
                <a:gd name="T9" fmla="*/ 173 h 204"/>
                <a:gd name="T10" fmla="*/ 179 w 245"/>
                <a:gd name="T11" fmla="*/ 228 h 204"/>
                <a:gd name="T12" fmla="*/ 77 w 245"/>
                <a:gd name="T13" fmla="*/ 148 h 204"/>
                <a:gd name="T14" fmla="*/ 47 w 245"/>
                <a:gd name="T15" fmla="*/ 92 h 204"/>
                <a:gd name="T16" fmla="*/ 89 w 245"/>
                <a:gd name="T17" fmla="*/ 74 h 204"/>
                <a:gd name="T18" fmla="*/ 59 w 245"/>
                <a:gd name="T19" fmla="*/ 44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4 h 204"/>
                <a:gd name="T50" fmla="*/ 233 w 245"/>
                <a:gd name="T51" fmla="*/ 44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8232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232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D0F85-3145-F448-9AEC-45C2FF4371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26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2830B-D799-2E41-AEE6-A6004F0BFD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31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E4419-A9AA-964C-829C-0BFAA03B04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33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342DE-921E-8344-89BE-56E06C291A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81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4F5DF-7F58-4D46-8EC6-4387820A08C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94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E6DAD-C1BA-9A41-A096-B7087A7BEA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57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116CB-F1F6-6240-8F4A-C73109FCD3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2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4D42F3-FA5C-2B4A-B111-7878DC440558}" type="datetime1">
              <a:rPr lang="en-IN" smtClean="0"/>
              <a:t>01/03/16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B7E4E-CD8D-2949-BA2F-C469FBD947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50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1BC05-2ABE-5A46-A740-F359CC16A3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59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EA443-C905-FD42-9079-B4B09B57AD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59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94678-C821-9E4A-803F-4B77887C49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76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77 h 1906"/>
                <a:gd name="T4" fmla="*/ 5940 w 5740"/>
                <a:gd name="T5" fmla="*/ 877 h 1906"/>
                <a:gd name="T6" fmla="*/ 59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758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758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FFB4C-5168-8F41-A8F9-800E24F90D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24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86F0B-F83B-D448-99EC-6415BC977A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3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5F3BF-1AD1-434A-A4B4-2D0CF2B840C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58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C2F98-F726-FC46-862D-9DA98B0135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68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EE838-6421-2548-A6B0-BE1DC0AB6F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06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DB8B0-0922-5E4C-9CBE-2FAD128421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3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44A294-049F-C14C-9845-F87E2C464E34}" type="datetime1">
              <a:rPr lang="en-IN" smtClean="0"/>
              <a:t>01/03/16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F76A1-511C-4448-AF1A-02EA3A2279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82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1B341-EE9F-A941-97A8-C307C3574F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69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798BE-AECA-294C-854C-0F7BD0191F0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22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D287A-1706-754B-94D7-186BC1CFD3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23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15CE5-E31F-2A43-92D1-9ED865B358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1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4A9875-03E3-0D47-BE14-CB694CFA2E7C}" type="datetime1">
              <a:rPr lang="en-IN" smtClean="0"/>
              <a:t>01/03/16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005E19-7E4B-2849-BBE0-74C73C560C40}" type="datetime1">
              <a:rPr lang="en-IN" smtClean="0"/>
              <a:t>01/03/16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0F7D1C-38EB-AC4A-9F5E-3B5E1F596E79}" type="datetime1">
              <a:rPr lang="en-IN" smtClean="0"/>
              <a:t>01/03/16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114433-20D2-D845-994B-220DB906821E}" type="datetime1">
              <a:rPr lang="en-IN" smtClean="0"/>
              <a:t>01/03/16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DACE2F-D521-734F-8232-E2537AB4A468}" type="datetime1">
              <a:rPr lang="en-IN" smtClean="0"/>
              <a:t>01/03/16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3FA3E03-7E20-3E4C-AEFA-F14306B599E8}" type="datetime1">
              <a:rPr lang="en-IN" smtClean="0"/>
              <a:t>01/03/16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CZTI  Oct 22, 2013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5C59725-A8BC-43CF-9662-BF947667416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18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21" y="21106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90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82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ABFD1BD-DE63-452E-B3DB-BEAAE1B2F1A1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01/03/16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5C59725-A8BC-43CF-9662-BF9476674162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8217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195 w 6027"/>
                <a:gd name="T1" fmla="*/ 17 h 2296"/>
                <a:gd name="T2" fmla="*/ 0 w 6027"/>
                <a:gd name="T3" fmla="*/ 17 h 2296"/>
                <a:gd name="T4" fmla="*/ 0 w 6027"/>
                <a:gd name="T5" fmla="*/ 0 h 2296"/>
                <a:gd name="T6" fmla="*/ 4195 w 6027"/>
                <a:gd name="T7" fmla="*/ 0 h 2296"/>
                <a:gd name="T8" fmla="*/ 4195 w 6027"/>
                <a:gd name="T9" fmla="*/ 17 h 2296"/>
                <a:gd name="T10" fmla="*/ 4195 w 6027"/>
                <a:gd name="T11" fmla="*/ 17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128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8128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4 h 353"/>
                  <a:gd name="T4" fmla="*/ 24 w 186"/>
                  <a:gd name="T5" fmla="*/ 75 h 353"/>
                  <a:gd name="T6" fmla="*/ 18 w 186"/>
                  <a:gd name="T7" fmla="*/ 162 h 353"/>
                  <a:gd name="T8" fmla="*/ 42 w 186"/>
                  <a:gd name="T9" fmla="*/ 281 h 353"/>
                  <a:gd name="T10" fmla="*/ 48 w 186"/>
                  <a:gd name="T11" fmla="*/ 398 h 353"/>
                  <a:gd name="T12" fmla="*/ 0 w 186"/>
                  <a:gd name="T13" fmla="*/ 869 h 353"/>
                  <a:gd name="T14" fmla="*/ 54 w 186"/>
                  <a:gd name="T15" fmla="*/ 575 h 353"/>
                  <a:gd name="T16" fmla="*/ 84 w 186"/>
                  <a:gd name="T17" fmla="*/ 530 h 353"/>
                  <a:gd name="T18" fmla="*/ 126 w 186"/>
                  <a:gd name="T19" fmla="*/ 311 h 353"/>
                  <a:gd name="T20" fmla="*/ 144 w 186"/>
                  <a:gd name="T21" fmla="*/ 294 h 353"/>
                  <a:gd name="T22" fmla="*/ 144 w 186"/>
                  <a:gd name="T23" fmla="*/ 222 h 353"/>
                  <a:gd name="T24" fmla="*/ 186 w 186"/>
                  <a:gd name="T25" fmla="*/ 162 h 353"/>
                  <a:gd name="T26" fmla="*/ 162 w 186"/>
                  <a:gd name="T27" fmla="*/ 14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5 h 66"/>
                  <a:gd name="T8" fmla="*/ 6 w 155"/>
                  <a:gd name="T9" fmla="*/ 44 h 66"/>
                  <a:gd name="T10" fmla="*/ 0 w 155"/>
                  <a:gd name="T11" fmla="*/ 61 h 66"/>
                  <a:gd name="T12" fmla="*/ 78 w 155"/>
                  <a:gd name="T13" fmla="*/ 148 h 66"/>
                  <a:gd name="T14" fmla="*/ 96 w 155"/>
                  <a:gd name="T15" fmla="*/ 104 h 66"/>
                  <a:gd name="T16" fmla="*/ 155 w 155"/>
                  <a:gd name="T17" fmla="*/ 165 h 66"/>
                  <a:gd name="T18" fmla="*/ 126 w 155"/>
                  <a:gd name="T19" fmla="*/ 61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93 h 72"/>
                  <a:gd name="T2" fmla="*/ 0 w 42"/>
                  <a:gd name="T3" fmla="*/ 47 h 72"/>
                  <a:gd name="T4" fmla="*/ 12 w 42"/>
                  <a:gd name="T5" fmla="*/ 16 h 72"/>
                  <a:gd name="T6" fmla="*/ 0 w 42"/>
                  <a:gd name="T7" fmla="*/ 16 h 72"/>
                  <a:gd name="T8" fmla="*/ 12 w 42"/>
                  <a:gd name="T9" fmla="*/ 16 h 72"/>
                  <a:gd name="T10" fmla="*/ 24 w 42"/>
                  <a:gd name="T11" fmla="*/ 16 h 72"/>
                  <a:gd name="T12" fmla="*/ 36 w 42"/>
                  <a:gd name="T13" fmla="*/ 16 h 72"/>
                  <a:gd name="T14" fmla="*/ 42 w 42"/>
                  <a:gd name="T15" fmla="*/ 0 h 72"/>
                  <a:gd name="T16" fmla="*/ 30 w 42"/>
                  <a:gd name="T17" fmla="*/ 47 h 72"/>
                  <a:gd name="T18" fmla="*/ 42 w 42"/>
                  <a:gd name="T19" fmla="*/ 125 h 72"/>
                  <a:gd name="T20" fmla="*/ 12 w 42"/>
                  <a:gd name="T21" fmla="*/ 183 h 72"/>
                  <a:gd name="T22" fmla="*/ 6 w 42"/>
                  <a:gd name="T23" fmla="*/ 93 h 72"/>
                  <a:gd name="T24" fmla="*/ 6 w 42"/>
                  <a:gd name="T25" fmla="*/ 9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8129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8 h 287"/>
                <a:gd name="T4" fmla="*/ 66 w 365"/>
                <a:gd name="T5" fmla="*/ 124 h 287"/>
                <a:gd name="T6" fmla="*/ 143 w 365"/>
                <a:gd name="T7" fmla="*/ 204 h 287"/>
                <a:gd name="T8" fmla="*/ 191 w 365"/>
                <a:gd name="T9" fmla="*/ 186 h 287"/>
                <a:gd name="T10" fmla="*/ 341 w 365"/>
                <a:gd name="T11" fmla="*/ 319 h 287"/>
                <a:gd name="T12" fmla="*/ 305 w 365"/>
                <a:gd name="T13" fmla="*/ 195 h 287"/>
                <a:gd name="T14" fmla="*/ 365 w 365"/>
                <a:gd name="T15" fmla="*/ 148 h 287"/>
                <a:gd name="T16" fmla="*/ 359 w 365"/>
                <a:gd name="T17" fmla="*/ 142 h 287"/>
                <a:gd name="T18" fmla="*/ 335 w 365"/>
                <a:gd name="T19" fmla="*/ 130 h 287"/>
                <a:gd name="T20" fmla="*/ 299 w 365"/>
                <a:gd name="T21" fmla="*/ 98 h 287"/>
                <a:gd name="T22" fmla="*/ 257 w 365"/>
                <a:gd name="T23" fmla="*/ 80 h 287"/>
                <a:gd name="T24" fmla="*/ 215 w 365"/>
                <a:gd name="T25" fmla="*/ 62 h 287"/>
                <a:gd name="T26" fmla="*/ 173 w 365"/>
                <a:gd name="T27" fmla="*/ 44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8 h 60"/>
                <a:gd name="T16" fmla="*/ 65 w 71"/>
                <a:gd name="T17" fmla="*/ 50 h 60"/>
                <a:gd name="T18" fmla="*/ 71 w 71"/>
                <a:gd name="T19" fmla="*/ 62 h 60"/>
                <a:gd name="T20" fmla="*/ 71 w 71"/>
                <a:gd name="T21" fmla="*/ 68 h 60"/>
                <a:gd name="T22" fmla="*/ 59 w 71"/>
                <a:gd name="T23" fmla="*/ 62 h 60"/>
                <a:gd name="T24" fmla="*/ 47 w 71"/>
                <a:gd name="T25" fmla="*/ 50 h 60"/>
                <a:gd name="T26" fmla="*/ 23 w 71"/>
                <a:gd name="T27" fmla="*/ 38 h 60"/>
                <a:gd name="T28" fmla="*/ 23 w 71"/>
                <a:gd name="T29" fmla="*/ 44 h 60"/>
                <a:gd name="T30" fmla="*/ 18 w 71"/>
                <a:gd name="T31" fmla="*/ 50 h 60"/>
                <a:gd name="T32" fmla="*/ 12 w 71"/>
                <a:gd name="T33" fmla="*/ 56 h 60"/>
                <a:gd name="T34" fmla="*/ 6 w 71"/>
                <a:gd name="T35" fmla="*/ 56 h 60"/>
                <a:gd name="T36" fmla="*/ 6 w 71"/>
                <a:gd name="T37" fmla="*/ 56 h 60"/>
                <a:gd name="T38" fmla="*/ 6 w 71"/>
                <a:gd name="T39" fmla="*/ 44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2 h 162"/>
                <a:gd name="T10" fmla="*/ 96 w 161"/>
                <a:gd name="T11" fmla="*/ 68 h 162"/>
                <a:gd name="T12" fmla="*/ 102 w 161"/>
                <a:gd name="T13" fmla="*/ 80 h 162"/>
                <a:gd name="T14" fmla="*/ 108 w 161"/>
                <a:gd name="T15" fmla="*/ 92 h 162"/>
                <a:gd name="T16" fmla="*/ 120 w 161"/>
                <a:gd name="T17" fmla="*/ 104 h 162"/>
                <a:gd name="T18" fmla="*/ 143 w 161"/>
                <a:gd name="T19" fmla="*/ 122 h 162"/>
                <a:gd name="T20" fmla="*/ 155 w 161"/>
                <a:gd name="T21" fmla="*/ 154 h 162"/>
                <a:gd name="T22" fmla="*/ 161 w 161"/>
                <a:gd name="T23" fmla="*/ 172 h 162"/>
                <a:gd name="T24" fmla="*/ 161 w 161"/>
                <a:gd name="T25" fmla="*/ 178 h 162"/>
                <a:gd name="T26" fmla="*/ 96 w 161"/>
                <a:gd name="T27" fmla="*/ 110 h 162"/>
                <a:gd name="T28" fmla="*/ 30 w 161"/>
                <a:gd name="T29" fmla="*/ 62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8 h 60"/>
                <a:gd name="T4" fmla="*/ 41 w 59"/>
                <a:gd name="T5" fmla="*/ 44 h 60"/>
                <a:gd name="T6" fmla="*/ 47 w 59"/>
                <a:gd name="T7" fmla="*/ 50 h 60"/>
                <a:gd name="T8" fmla="*/ 53 w 59"/>
                <a:gd name="T9" fmla="*/ 62 h 60"/>
                <a:gd name="T10" fmla="*/ 53 w 59"/>
                <a:gd name="T11" fmla="*/ 68 h 60"/>
                <a:gd name="T12" fmla="*/ 47 w 59"/>
                <a:gd name="T13" fmla="*/ 62 h 60"/>
                <a:gd name="T14" fmla="*/ 35 w 59"/>
                <a:gd name="T15" fmla="*/ 56 h 60"/>
                <a:gd name="T16" fmla="*/ 23 w 59"/>
                <a:gd name="T17" fmla="*/ 44 h 60"/>
                <a:gd name="T18" fmla="*/ 17 w 59"/>
                <a:gd name="T19" fmla="*/ 38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4 h 204"/>
                <a:gd name="T2" fmla="*/ 245 w 245"/>
                <a:gd name="T3" fmla="*/ 50 h 204"/>
                <a:gd name="T4" fmla="*/ 209 w 245"/>
                <a:gd name="T5" fmla="*/ 92 h 204"/>
                <a:gd name="T6" fmla="*/ 143 w 245"/>
                <a:gd name="T7" fmla="*/ 148 h 204"/>
                <a:gd name="T8" fmla="*/ 167 w 245"/>
                <a:gd name="T9" fmla="*/ 173 h 204"/>
                <a:gd name="T10" fmla="*/ 179 w 245"/>
                <a:gd name="T11" fmla="*/ 228 h 204"/>
                <a:gd name="T12" fmla="*/ 77 w 245"/>
                <a:gd name="T13" fmla="*/ 148 h 204"/>
                <a:gd name="T14" fmla="*/ 47 w 245"/>
                <a:gd name="T15" fmla="*/ 92 h 204"/>
                <a:gd name="T16" fmla="*/ 89 w 245"/>
                <a:gd name="T17" fmla="*/ 74 h 204"/>
                <a:gd name="T18" fmla="*/ 59 w 245"/>
                <a:gd name="T19" fmla="*/ 44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4 h 204"/>
                <a:gd name="T50" fmla="*/ 233 w 245"/>
                <a:gd name="T51" fmla="*/ 44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8130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30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130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130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9CFA0E-708F-144E-A4AD-03EB551C74AC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787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748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FFBC7D-0975-9244-8BF9-FCB82FFF1AFF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56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748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48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48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1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48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748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1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77 h 1906"/>
                <a:gd name="T4" fmla="*/ 5940 w 5740"/>
                <a:gd name="T5" fmla="*/ 877 h 1906"/>
                <a:gd name="T6" fmla="*/ 59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748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48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748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87567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6.png"/><Relationship Id="rId6" Type="http://schemas.openxmlformats.org/officeDocument/2006/relationships/image" Target="../media/image3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wmf"/><Relationship Id="rId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0"/>
            <a:ext cx="6912768" cy="1512168"/>
          </a:xfrm>
        </p:spPr>
        <p:txBody>
          <a:bodyPr>
            <a:normAutofit/>
          </a:bodyPr>
          <a:lstStyle/>
          <a:p>
            <a:r>
              <a:rPr lang="en-US" dirty="0" smtClean="0"/>
              <a:t>CZT Imager of </a:t>
            </a:r>
            <a:r>
              <a:rPr lang="en-US" dirty="0" err="1" smtClean="0"/>
              <a:t>Astrosat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6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628800"/>
            <a:ext cx="7920880" cy="1944216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 smtClean="0"/>
              <a:t>A R </a:t>
            </a:r>
            <a:r>
              <a:rPr lang="en-US" sz="3200" dirty="0" err="1" smtClean="0"/>
              <a:t>Rao</a:t>
            </a:r>
            <a:r>
              <a:rPr lang="en-US" sz="3200" dirty="0" smtClean="0"/>
              <a:t>                     </a:t>
            </a:r>
          </a:p>
          <a:p>
            <a:r>
              <a:rPr lang="en-US" sz="3200" dirty="0" smtClean="0"/>
              <a:t>Tata Institute of Fundamental Research, India</a:t>
            </a:r>
          </a:p>
          <a:p>
            <a:endParaRPr lang="en-US" sz="3200" dirty="0" smtClean="0"/>
          </a:p>
          <a:p>
            <a:r>
              <a:rPr lang="en-US" sz="3200" i="1" dirty="0" smtClean="0"/>
              <a:t>(</a:t>
            </a:r>
            <a:r>
              <a:rPr lang="en-US" sz="3200" i="1" dirty="0"/>
              <a:t>on behalf of CZTI team)</a:t>
            </a:r>
          </a:p>
          <a:p>
            <a:r>
              <a:rPr lang="en-US" sz="3200" dirty="0" smtClean="0"/>
              <a:t> </a:t>
            </a:r>
            <a:endParaRPr lang="en-US" i="1" dirty="0" smtClean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3645024"/>
            <a:ext cx="9144000" cy="32501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endParaRPr lang="en-US" b="1" dirty="0" smtClean="0">
              <a:solidFill>
                <a:srgbClr val="CC0099"/>
              </a:solidFill>
              <a:latin typeface="Comic Sans MS" charset="0"/>
              <a:ea typeface="ＭＳ Ｐゴシック" charset="0"/>
              <a:cs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b="1" dirty="0" smtClean="0">
                <a:solidFill>
                  <a:srgbClr val="CC0099"/>
                </a:solidFill>
                <a:latin typeface="Comic Sans MS" charset="0"/>
                <a:ea typeface="ＭＳ Ｐゴシック" charset="0"/>
                <a:cs typeface="Arial" charset="0"/>
              </a:rPr>
              <a:t>TIFR: </a:t>
            </a:r>
            <a:r>
              <a:rPr lang="en-US" sz="1600" b="1" dirty="0" smtClean="0">
                <a:solidFill>
                  <a:srgbClr val="CC0099"/>
                </a:solidFill>
                <a:latin typeface="Comic Sans MS" charset="0"/>
                <a:ea typeface="ＭＳ Ｐゴシック" charset="0"/>
                <a:cs typeface="Arial" charset="0"/>
              </a:rPr>
              <a:t>Lead institute, overall instrument design &amp; development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b="1" dirty="0" smtClean="0">
                <a:solidFill>
                  <a:srgbClr val="0000FF"/>
                </a:solidFill>
                <a:latin typeface="Comic Sans MS" charset="0"/>
                <a:ea typeface="ＭＳ Ｐゴシック" charset="0"/>
                <a:cs typeface="Arial" charset="0"/>
              </a:rPr>
              <a:t>VSSC: </a:t>
            </a:r>
            <a:r>
              <a:rPr lang="en-US" sz="1600" b="1" dirty="0" smtClean="0">
                <a:solidFill>
                  <a:srgbClr val="0000FF"/>
                </a:solidFill>
                <a:latin typeface="Comic Sans MS" charset="0"/>
                <a:ea typeface="ＭＳ Ｐゴシック" charset="0"/>
                <a:cs typeface="Arial" charset="0"/>
              </a:rPr>
              <a:t>Electronic design, assembly and testing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b="1" dirty="0" smtClean="0">
                <a:solidFill>
                  <a:srgbClr val="663300"/>
                </a:solidFill>
                <a:latin typeface="Comic Sans MS" charset="0"/>
                <a:ea typeface="ＭＳ Ｐゴシック" charset="0"/>
                <a:cs typeface="Arial" charset="0"/>
              </a:rPr>
              <a:t>ISAC: </a:t>
            </a:r>
            <a:r>
              <a:rPr lang="en-US" sz="1600" b="1" dirty="0" smtClean="0">
                <a:solidFill>
                  <a:srgbClr val="663300"/>
                </a:solidFill>
                <a:latin typeface="Comic Sans MS" charset="0"/>
                <a:ea typeface="ＭＳ Ｐゴシック" charset="0"/>
                <a:cs typeface="Arial" charset="0"/>
              </a:rPr>
              <a:t>Mechanical design, quality consultation &amp; project management, science team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b="1" dirty="0" smtClean="0">
                <a:solidFill>
                  <a:srgbClr val="008000"/>
                </a:solidFill>
                <a:latin typeface="Comic Sans MS" charset="0"/>
                <a:ea typeface="ＭＳ Ｐゴシック" charset="0"/>
                <a:cs typeface="Arial" charset="0"/>
              </a:rPr>
              <a:t>IUCAA: </a:t>
            </a:r>
            <a:r>
              <a:rPr lang="en-US" sz="1600" b="1" dirty="0" smtClean="0">
                <a:solidFill>
                  <a:srgbClr val="008000"/>
                </a:solidFill>
                <a:latin typeface="Comic Sans MS" charset="0"/>
                <a:ea typeface="ＭＳ Ｐゴシック" charset="0"/>
                <a:cs typeface="Arial" charset="0"/>
              </a:rPr>
              <a:t>Coded Mask design, analysis algorithm, calibration &amp; Payload Operations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Arial" charset="0"/>
              </a:rPr>
              <a:t>PRL: 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Arial" charset="0"/>
              </a:rPr>
              <a:t>Polarimetry</a:t>
            </a:r>
            <a:r>
              <a:rPr lang="en-US" sz="1600" b="1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Arial" charset="0"/>
              </a:rPr>
              <a:t> algorithm &amp; demonstration, calibration, response matrix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b="1" dirty="0" smtClean="0">
                <a:solidFill>
                  <a:srgbClr val="663300"/>
                </a:solidFill>
                <a:latin typeface="Comic Sans MS" charset="0"/>
                <a:ea typeface="ＭＳ Ｐゴシック" charset="0"/>
                <a:cs typeface="Arial" charset="0"/>
              </a:rPr>
              <a:t>SAC: </a:t>
            </a:r>
            <a:r>
              <a:rPr lang="en-US" sz="1600" b="1" dirty="0" smtClean="0">
                <a:solidFill>
                  <a:srgbClr val="663300"/>
                </a:solidFill>
                <a:latin typeface="Comic Sans MS" charset="0"/>
                <a:ea typeface="ＭＳ Ｐゴシック" charset="0"/>
                <a:cs typeface="Arial" charset="0"/>
              </a:rPr>
              <a:t>Analysis software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sz="1600" b="1" dirty="0" smtClean="0">
                <a:solidFill>
                  <a:srgbClr val="663300"/>
                </a:solidFill>
                <a:latin typeface="Comic Sans MS" charset="0"/>
                <a:ea typeface="ＭＳ Ｐゴシック" charset="0"/>
                <a:cs typeface="Arial" charset="0"/>
              </a:rPr>
              <a:t>NCRA: Radio observations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1600" b="1" dirty="0" smtClean="0">
              <a:solidFill>
                <a:srgbClr val="663300"/>
              </a:solidFill>
              <a:latin typeface="Comic Sans MS" charset="0"/>
              <a:ea typeface="ＭＳ Ｐゴシック" charset="0"/>
              <a:cs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endParaRPr lang="en-US" sz="1600" b="1" dirty="0" smtClean="0">
              <a:solidFill>
                <a:srgbClr val="6633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330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7498080" cy="1143000"/>
          </a:xfrm>
        </p:spPr>
        <p:txBody>
          <a:bodyPr/>
          <a:lstStyle/>
          <a:p>
            <a:r>
              <a:rPr lang="en-US" dirty="0" smtClean="0"/>
              <a:t>Posters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Spectral calibration of </a:t>
            </a:r>
            <a:r>
              <a:rPr lang="en-US" b="1" dirty="0" err="1" smtClean="0"/>
              <a:t>Astrosat</a:t>
            </a:r>
            <a:r>
              <a:rPr lang="en-US" b="1" dirty="0" smtClean="0"/>
              <a:t>-CZTI</a:t>
            </a:r>
          </a:p>
          <a:p>
            <a:pPr marL="82296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- N P S </a:t>
            </a:r>
            <a:r>
              <a:rPr lang="en-US" b="1" dirty="0" err="1" smtClean="0"/>
              <a:t>Mithun</a:t>
            </a:r>
            <a:endParaRPr lang="en-US" b="1" dirty="0" smtClean="0"/>
          </a:p>
          <a:p>
            <a:r>
              <a:rPr lang="en-US" b="1" dirty="0" err="1" smtClean="0"/>
              <a:t>Astrosat</a:t>
            </a:r>
            <a:r>
              <a:rPr lang="en-US" b="1" dirty="0" smtClean="0"/>
              <a:t> CZTI Image calibration</a:t>
            </a:r>
          </a:p>
          <a:p>
            <a:pPr marL="82296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- A </a:t>
            </a:r>
            <a:r>
              <a:rPr lang="en-US" b="1" dirty="0" err="1" smtClean="0"/>
              <a:t>Vibhute</a:t>
            </a:r>
            <a:endParaRPr lang="en-US" b="1" dirty="0" smtClean="0"/>
          </a:p>
          <a:p>
            <a:r>
              <a:rPr lang="en-US" b="1" dirty="0" smtClean="0"/>
              <a:t>CZTI Timing Calibration</a:t>
            </a:r>
          </a:p>
          <a:p>
            <a:pPr marL="82296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- </a:t>
            </a:r>
            <a:r>
              <a:rPr lang="en-US" b="1" dirty="0" err="1" smtClean="0"/>
              <a:t>Rakesh</a:t>
            </a:r>
            <a:r>
              <a:rPr lang="en-US" b="1" dirty="0" smtClean="0"/>
              <a:t> </a:t>
            </a:r>
            <a:r>
              <a:rPr lang="en-US" b="1" dirty="0" err="1" smtClean="0"/>
              <a:t>Khanna</a:t>
            </a:r>
            <a:endParaRPr lang="en-US" b="1" dirty="0" smtClean="0"/>
          </a:p>
          <a:p>
            <a:r>
              <a:rPr lang="en-US" b="1" dirty="0" err="1" smtClean="0"/>
              <a:t>Polarisation</a:t>
            </a:r>
            <a:r>
              <a:rPr lang="en-US" b="1" dirty="0" smtClean="0"/>
              <a:t> measurement of Crab Nebula and GRB151006A &amp; GRB160131A  with </a:t>
            </a:r>
            <a:r>
              <a:rPr lang="en-US" b="1" dirty="0" err="1" smtClean="0"/>
              <a:t>Astrosat</a:t>
            </a:r>
            <a:r>
              <a:rPr lang="en-US" b="1" dirty="0" smtClean="0"/>
              <a:t> CZTI</a:t>
            </a:r>
          </a:p>
          <a:p>
            <a:pPr marL="82296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 - S. </a:t>
            </a:r>
            <a:r>
              <a:rPr lang="en-US" b="1" dirty="0" err="1" smtClean="0"/>
              <a:t>Vadawale</a:t>
            </a:r>
            <a:r>
              <a:rPr lang="en-US" b="1" dirty="0" smtClean="0"/>
              <a:t> and T. </a:t>
            </a:r>
            <a:r>
              <a:rPr lang="en-US" b="1" dirty="0" err="1" smtClean="0"/>
              <a:t>Chattopadhyay</a:t>
            </a:r>
            <a:endParaRPr lang="en-US" b="1" dirty="0" smtClean="0"/>
          </a:p>
          <a:p>
            <a:r>
              <a:rPr lang="en-US" b="1" dirty="0" smtClean="0"/>
              <a:t>Transients with </a:t>
            </a:r>
            <a:r>
              <a:rPr lang="en-US" b="1" dirty="0" err="1" smtClean="0"/>
              <a:t>Astrosat</a:t>
            </a:r>
            <a:r>
              <a:rPr lang="en-US" b="1" dirty="0" smtClean="0"/>
              <a:t> CZTI</a:t>
            </a:r>
          </a:p>
          <a:p>
            <a:pPr marL="82296" indent="0">
              <a:buNone/>
            </a:pPr>
            <a:r>
              <a:rPr lang="en-US" b="1" dirty="0" smtClean="0"/>
              <a:t>        - V </a:t>
            </a:r>
            <a:r>
              <a:rPr lang="en-US" b="1" dirty="0" err="1" smtClean="0"/>
              <a:t>Bhalerao</a:t>
            </a:r>
            <a:endParaRPr lang="en-US" b="1" dirty="0" smtClean="0"/>
          </a:p>
          <a:p>
            <a:r>
              <a:rPr lang="en-US" b="1" dirty="0" smtClean="0"/>
              <a:t>CZT Imager as a Compton Telescope</a:t>
            </a:r>
          </a:p>
          <a:p>
            <a:pPr marL="82296" indent="0">
              <a:buNone/>
            </a:pPr>
            <a:r>
              <a:rPr lang="en-US" b="1" dirty="0" smtClean="0"/>
              <a:t>       - S </a:t>
            </a:r>
            <a:r>
              <a:rPr lang="en-US" b="1" dirty="0" err="1" smtClean="0"/>
              <a:t>Chakraborty</a:t>
            </a:r>
            <a:r>
              <a:rPr lang="en-US" b="1" dirty="0" smtClean="0"/>
              <a:t> et al.</a:t>
            </a:r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7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50_100_Q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776" y="15974"/>
            <a:ext cx="9144000" cy="5429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534" y="692696"/>
            <a:ext cx="5084013" cy="302433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4680520" cy="29969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85067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Image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77752"/>
            <a:ext cx="4211960" cy="31001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262" y="3861048"/>
            <a:ext cx="95662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Timing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3481" y="0"/>
            <a:ext cx="104387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Spectra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44408" y="3933056"/>
            <a:ext cx="73609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Area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4008" y="15197"/>
            <a:ext cx="2812977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Alpha tagged spectrum: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Resolution @60 </a:t>
            </a:r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keV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 : 8%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9752" y="5661248"/>
            <a:ext cx="142212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rms</a:t>
            </a:r>
            <a:r>
              <a:rPr lang="en-US" b="1" dirty="0" smtClean="0"/>
              <a:t>: 0.3 </a:t>
            </a:r>
            <a:r>
              <a:rPr lang="en-US" b="1" dirty="0" err="1" smtClean="0"/>
              <a:t>μs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51720" y="3356992"/>
            <a:ext cx="210255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Dipankar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/</a:t>
            </a:r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Santosh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84974" y="2996952"/>
            <a:ext cx="94884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Mithun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53" y="6488668"/>
            <a:ext cx="94433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Rakesh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56376" y="6309320"/>
            <a:ext cx="1184940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Dipankar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28566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106"/>
            <a:ext cx="6432533" cy="6498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366" y="6488668"/>
            <a:ext cx="365763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Mayukh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Pahari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/ J S </a:t>
            </a:r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Yadav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/</a:t>
            </a:r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Mithun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0"/>
            <a:ext cx="3652663" cy="222011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64696" y="2132856"/>
            <a:ext cx="2915816" cy="4320480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en-US" sz="2800" b="1" dirty="0" smtClean="0"/>
              <a:t>Norm free;</a:t>
            </a:r>
          </a:p>
          <a:p>
            <a:pPr marL="82296" indent="0" algn="just">
              <a:buNone/>
            </a:pPr>
            <a:r>
              <a:rPr lang="en-US" sz="2800" b="1" dirty="0" smtClean="0"/>
              <a:t>(yet to be finalized).</a:t>
            </a:r>
          </a:p>
          <a:p>
            <a:pPr marL="82296" indent="0" algn="just">
              <a:buNone/>
            </a:pPr>
            <a:endParaRPr lang="en-US" sz="2800" b="1" dirty="0" smtClean="0"/>
          </a:p>
          <a:p>
            <a:pPr marL="82296" indent="0" algn="just">
              <a:buNone/>
            </a:pPr>
            <a:r>
              <a:rPr lang="en-US" sz="2800" b="1" dirty="0" smtClean="0"/>
              <a:t>Index: 2.1</a:t>
            </a:r>
          </a:p>
          <a:p>
            <a:pPr marL="82296" indent="0" algn="just">
              <a:buNone/>
            </a:pPr>
            <a:endParaRPr lang="en-US" sz="2800" b="1" dirty="0"/>
          </a:p>
          <a:p>
            <a:pPr marL="82296" indent="0" algn="just">
              <a:buNone/>
            </a:pPr>
            <a:r>
              <a:rPr lang="en-US" sz="2800" b="1" dirty="0" smtClean="0"/>
              <a:t>Good χ</a:t>
            </a:r>
            <a:r>
              <a:rPr lang="en-US" sz="2800" b="1" baseline="30000" dirty="0" smtClean="0"/>
              <a:t>2</a:t>
            </a:r>
          </a:p>
          <a:p>
            <a:pPr marL="82296" indent="0" algn="just">
              <a:buNone/>
            </a:pPr>
            <a:endParaRPr lang="en-US" sz="2800" b="1" baseline="30000" dirty="0"/>
          </a:p>
          <a:p>
            <a:pPr marL="82296" indent="0" algn="just">
              <a:buNone/>
            </a:pPr>
            <a:r>
              <a:rPr lang="en-US" sz="2800" b="1" dirty="0" smtClean="0"/>
              <a:t>Energy range</a:t>
            </a:r>
            <a:endParaRPr lang="en-US" sz="2800" b="1" baseline="30000" dirty="0" smtClean="0"/>
          </a:p>
          <a:p>
            <a:pPr marL="82296" indent="0" algn="just">
              <a:buNone/>
            </a:pPr>
            <a:r>
              <a:rPr lang="en-US" sz="2800" b="1" baseline="30000" dirty="0" smtClean="0"/>
              <a:t>e</a:t>
            </a:r>
            <a:endParaRPr lang="en-US" sz="2800" b="1" baseline="30000" dirty="0"/>
          </a:p>
          <a:p>
            <a:pPr marL="82296" indent="0" algn="just">
              <a:buNone/>
            </a:pPr>
            <a:endParaRPr lang="en-US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347908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5616"/>
            <a:ext cx="9144000" cy="6436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53" y="1628800"/>
            <a:ext cx="8115300" cy="509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12" y="6477580"/>
            <a:ext cx="1184940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Dipankar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33148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1143000"/>
          </a:xfrm>
        </p:spPr>
        <p:txBody>
          <a:bodyPr/>
          <a:lstStyle/>
          <a:p>
            <a:r>
              <a:rPr lang="en-US" dirty="0" smtClean="0"/>
              <a:t>Core Science Areas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4233" y="1268760"/>
            <a:ext cx="9148233" cy="1584176"/>
          </a:xfrm>
          <a:prstGeom prst="rect">
            <a:avLst/>
          </a:prstGeom>
          <a:solidFill>
            <a:schemeClr val="bg2"/>
          </a:solidFill>
        </p:spPr>
        <p:txBody>
          <a:bodyPr>
            <a:normAutofit fontScale="85000"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en-US" b="1" dirty="0" smtClean="0"/>
              <a:t> </a:t>
            </a:r>
            <a:r>
              <a:rPr lang="en-US" sz="3300" b="1" dirty="0"/>
              <a:t>Galactic Black Hole Binaries</a:t>
            </a:r>
            <a:r>
              <a:rPr lang="en-US" sz="3300" dirty="0"/>
              <a:t>:  </a:t>
            </a:r>
            <a:r>
              <a:rPr lang="en-US" sz="3300" dirty="0" err="1"/>
              <a:t>Spectro</a:t>
            </a:r>
            <a:r>
              <a:rPr lang="en-US" sz="3300" dirty="0"/>
              <a:t>-</a:t>
            </a:r>
            <a:r>
              <a:rPr lang="en-US" sz="3300" dirty="0" smtClean="0"/>
              <a:t>temporal long </a:t>
            </a:r>
            <a:r>
              <a:rPr lang="en-US" sz="3300" dirty="0"/>
              <a:t>term monitoring and understanding disk-jet </a:t>
            </a:r>
            <a:r>
              <a:rPr lang="en-US" sz="3300" dirty="0" smtClean="0"/>
              <a:t> </a:t>
            </a:r>
            <a:r>
              <a:rPr lang="en-US" sz="3300" dirty="0"/>
              <a:t> connection with simultaneous multi-</a:t>
            </a:r>
            <a:r>
              <a:rPr lang="en-US" sz="3300" dirty="0" smtClean="0"/>
              <a:t>wavelength data </a:t>
            </a:r>
            <a:r>
              <a:rPr lang="en-US" sz="3300" dirty="0"/>
              <a:t>like GMRT etc.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4664" y="4005064"/>
            <a:ext cx="8321080" cy="1440160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en-US" sz="2800" b="1" dirty="0"/>
              <a:t>Gamma-ray bursts</a:t>
            </a:r>
            <a:r>
              <a:rPr lang="en-US" sz="2800" dirty="0"/>
              <a:t>: Investigate hard X-ray </a:t>
            </a:r>
            <a:r>
              <a:rPr lang="en-US" sz="2800" dirty="0" smtClean="0"/>
              <a:t> </a:t>
            </a:r>
            <a:r>
              <a:rPr lang="en-US" sz="2800" dirty="0"/>
              <a:t> </a:t>
            </a:r>
            <a:r>
              <a:rPr lang="en-US" sz="2800" dirty="0" err="1"/>
              <a:t>spectro-polarimetric</a:t>
            </a:r>
            <a:r>
              <a:rPr lang="en-US" sz="2800" dirty="0"/>
              <a:t> properties of very </a:t>
            </a:r>
            <a:r>
              <a:rPr lang="en-US" sz="2800" dirty="0" smtClean="0"/>
              <a:t>bright </a:t>
            </a:r>
            <a:r>
              <a:rPr lang="en-US" sz="2800" dirty="0"/>
              <a:t> GRBs and make follow up studies using GMRT etc.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75656" y="2924944"/>
            <a:ext cx="7668344" cy="1008112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b="1" dirty="0"/>
              <a:t>Pulsars:</a:t>
            </a:r>
            <a:r>
              <a:rPr lang="en-US" sz="2800" dirty="0"/>
              <a:t>  Search for hard X-ray counterparts </a:t>
            </a:r>
            <a:r>
              <a:rPr lang="en-US" sz="2800" dirty="0" smtClean="0"/>
              <a:t>for </a:t>
            </a:r>
            <a:r>
              <a:rPr lang="en-US" sz="2800" dirty="0"/>
              <a:t> Fermi-LAT pulsars.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75655" y="5468280"/>
            <a:ext cx="7668345" cy="1633128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en-US" sz="2800" b="1" dirty="0"/>
              <a:t>Bright nearby AGN</a:t>
            </a:r>
            <a:r>
              <a:rPr lang="en-US" sz="2800" dirty="0"/>
              <a:t>: Make </a:t>
            </a:r>
            <a:r>
              <a:rPr lang="en-US" sz="2800" dirty="0" err="1"/>
              <a:t>spectro</a:t>
            </a:r>
            <a:r>
              <a:rPr lang="en-US" sz="2800" dirty="0"/>
              <a:t>-</a:t>
            </a:r>
            <a:r>
              <a:rPr lang="en-US" sz="2800" dirty="0" smtClean="0"/>
              <a:t>temporal </a:t>
            </a:r>
            <a:r>
              <a:rPr lang="en-US" sz="2800" dirty="0"/>
              <a:t> long term monitoring to  understand the emission </a:t>
            </a:r>
            <a:r>
              <a:rPr lang="en-US" sz="2800" dirty="0" smtClean="0"/>
              <a:t> </a:t>
            </a:r>
            <a:r>
              <a:rPr lang="en-US" sz="2800" dirty="0"/>
              <a:t> mechanism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761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904" y="0"/>
            <a:ext cx="9128096" cy="1628800"/>
          </a:xfrm>
          <a:solidFill>
            <a:schemeClr val="bg2"/>
          </a:solidFill>
        </p:spPr>
        <p:txBody>
          <a:bodyPr/>
          <a:lstStyle/>
          <a:p>
            <a:r>
              <a:rPr lang="en-US" dirty="0" err="1" smtClean="0"/>
              <a:t>Astrosat</a:t>
            </a:r>
            <a:r>
              <a:rPr lang="en-US" dirty="0" smtClean="0"/>
              <a:t> science:</a:t>
            </a:r>
            <a:br>
              <a:rPr lang="en-US" dirty="0" smtClean="0"/>
            </a:br>
            <a:r>
              <a:rPr lang="en-US" dirty="0" smtClean="0"/>
              <a:t>Cygnus X-1: black hole binary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556792"/>
            <a:ext cx="9144000" cy="5210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1649" y="5435932"/>
            <a:ext cx="1240431" cy="369332"/>
          </a:xfrm>
          <a:prstGeom prst="rect">
            <a:avLst/>
          </a:prstGeom>
          <a:solidFill>
            <a:schemeClr val="accent4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Chandra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5651956"/>
            <a:ext cx="710351" cy="369332"/>
          </a:xfrm>
          <a:prstGeom prst="rect">
            <a:avLst/>
          </a:prstGeom>
          <a:solidFill>
            <a:schemeClr val="accent4"/>
          </a:solidFill>
          <a:scene3d>
            <a:camera prst="orthographicFront">
              <a:rot lat="21599983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HST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1546" y="6488668"/>
            <a:ext cx="131245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Zdziarski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+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4657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152" y="599380"/>
            <a:ext cx="10980712" cy="6256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5085184"/>
            <a:ext cx="93904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GMRT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2123564"/>
            <a:ext cx="81303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UVIT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7944" y="1907540"/>
            <a:ext cx="69761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SXT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2204865"/>
            <a:ext cx="93610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LAXPC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2492896"/>
            <a:ext cx="86409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CZTI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7704" y="2492896"/>
            <a:ext cx="1296144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Mt Abu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HCT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Arial Black"/>
                <a:cs typeface="Arial Black"/>
              </a:rPr>
              <a:t>TIRSPEC</a:t>
            </a:r>
            <a:endParaRPr lang="en-US" sz="1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72400" y="3429000"/>
            <a:ext cx="1103713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HAGAR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9444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362" y="4365104"/>
            <a:ext cx="3047638" cy="2793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72"/>
            <a:ext cx="6732240" cy="82304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Black Hole Source: </a:t>
            </a:r>
            <a:r>
              <a:rPr lang="en-US" sz="2800" b="1" dirty="0" err="1" smtClean="0"/>
              <a:t>Cyg</a:t>
            </a:r>
            <a:r>
              <a:rPr lang="en-US" sz="2800" b="1" dirty="0" smtClean="0"/>
              <a:t> X-1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276" y="-15874"/>
            <a:ext cx="2529632" cy="2508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2132069"/>
            <a:ext cx="2483768" cy="2458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84368" y="27053"/>
            <a:ext cx="128134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CZTI: Oct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40352" y="2204864"/>
            <a:ext cx="131318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CZTI: Nov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96336" y="4653136"/>
            <a:ext cx="142212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GMRT: Nov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88840"/>
            <a:ext cx="6701671" cy="49754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64704"/>
            <a:ext cx="6732241" cy="1512168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en-US" dirty="0" smtClean="0"/>
              <a:t> </a:t>
            </a:r>
            <a:r>
              <a:rPr lang="en-US" dirty="0" err="1" smtClean="0"/>
              <a:t>Cyg</a:t>
            </a:r>
            <a:r>
              <a:rPr lang="en-US" dirty="0" smtClean="0"/>
              <a:t> X-1: CZTI, GMRT, and Mt Abu </a:t>
            </a:r>
          </a:p>
          <a:p>
            <a:pPr marL="82296" indent="0">
              <a:buNone/>
            </a:pPr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fi-FI" dirty="0" smtClean="0"/>
              <a:t>9.07 </a:t>
            </a:r>
            <a:r>
              <a:rPr lang="fi-FI" u="sng" dirty="0" smtClean="0"/>
              <a:t>+</a:t>
            </a:r>
            <a:r>
              <a:rPr lang="fi-FI" dirty="0" smtClean="0"/>
              <a:t> 0.25 </a:t>
            </a:r>
            <a:r>
              <a:rPr lang="fi-FI" dirty="0" err="1" smtClean="0"/>
              <a:t>mJy</a:t>
            </a:r>
            <a:r>
              <a:rPr lang="fi-FI" dirty="0" smtClean="0"/>
              <a:t> radio (612 </a:t>
            </a:r>
            <a:r>
              <a:rPr lang="fi-FI" dirty="0"/>
              <a:t>M</a:t>
            </a:r>
            <a:r>
              <a:rPr lang="fi-FI" dirty="0" smtClean="0"/>
              <a:t>Hz)</a:t>
            </a:r>
          </a:p>
          <a:p>
            <a:pPr marL="82296" indent="0">
              <a:buNone/>
            </a:pPr>
            <a:r>
              <a:rPr lang="fi-FI" dirty="0" smtClean="0"/>
              <a:t>            </a:t>
            </a:r>
            <a:r>
              <a:rPr lang="fi-FI" dirty="0" err="1" smtClean="0"/>
              <a:t>Mt</a:t>
            </a:r>
            <a:r>
              <a:rPr lang="fi-FI" dirty="0" smtClean="0"/>
              <a:t> Abu: </a:t>
            </a:r>
            <a:r>
              <a:rPr lang="fi-FI" dirty="0" err="1" smtClean="0"/>
              <a:t>Non-thermal</a:t>
            </a:r>
            <a:r>
              <a:rPr lang="fi-FI" dirty="0" smtClean="0"/>
              <a:t> </a:t>
            </a:r>
            <a:r>
              <a:rPr lang="fi-FI" dirty="0" err="1" smtClean="0"/>
              <a:t>tail</a:t>
            </a:r>
            <a:endParaRPr lang="en-US" dirty="0"/>
          </a:p>
          <a:p>
            <a:pPr marL="82296" indent="0">
              <a:buNone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30656" y="6453336"/>
            <a:ext cx="351891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Yash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/</a:t>
            </a:r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Mithun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/</a:t>
            </a:r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Debdutta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/</a:t>
            </a:r>
            <a:r>
              <a:rPr lang="en-US" b="1" dirty="0" err="1"/>
              <a:t>Ishwara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7972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72"/>
            <a:ext cx="4283968" cy="2551232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Black Hole Source: </a:t>
            </a:r>
            <a:br>
              <a:rPr lang="en-US" sz="2800" b="1" dirty="0" smtClean="0"/>
            </a:br>
            <a:r>
              <a:rPr lang="en-US" sz="2800" b="1" dirty="0" smtClean="0"/>
              <a:t>GRS 1915+105</a:t>
            </a:r>
            <a:br>
              <a:rPr lang="en-US" sz="2800" b="1" dirty="0" smtClean="0"/>
            </a:br>
            <a:r>
              <a:rPr lang="fr-FR" sz="2400" dirty="0"/>
              <a:t>Flux </a:t>
            </a:r>
            <a:r>
              <a:rPr lang="fr-FR" sz="2400" dirty="0" err="1"/>
              <a:t>density</a:t>
            </a:r>
            <a:r>
              <a:rPr lang="fr-FR" sz="2400" dirty="0"/>
              <a:t> &lt;  200 </a:t>
            </a:r>
            <a:r>
              <a:rPr lang="fr-FR" sz="2400" dirty="0" err="1"/>
              <a:t>μJy</a:t>
            </a:r>
            <a:r>
              <a:rPr lang="en-US" sz="2400" dirty="0"/>
              <a:t/>
            </a:r>
            <a:br>
              <a:rPr lang="en-US" sz="2400" dirty="0"/>
            </a:b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9" y="3844482"/>
            <a:ext cx="3391768" cy="2988449"/>
          </a:xfrm>
          <a:prstGeom prst="rect">
            <a:avLst/>
          </a:prstGeom>
        </p:spPr>
      </p:pic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968022"/>
              </p:ext>
            </p:extLst>
          </p:nvPr>
        </p:nvGraphicFramePr>
        <p:xfrm>
          <a:off x="4331131" y="116632"/>
          <a:ext cx="4812869" cy="3662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Image" r:id="rId4" imgW="6733333" imgH="5125165" progId="PSP7.Image">
                  <p:embed/>
                </p:oleObj>
              </mc:Choice>
              <mc:Fallback>
                <p:oleObj name="Image" r:id="rId4" imgW="6733333" imgH="5125165" progId="PSP7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1131" y="116632"/>
                        <a:ext cx="4812869" cy="36620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223564" y="3861048"/>
            <a:ext cx="88494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GMRT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711" y="2521520"/>
            <a:ext cx="5998509" cy="4435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96" y="6381328"/>
            <a:ext cx="227498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Yash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/ </a:t>
            </a:r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Vikas</a:t>
            </a:r>
            <a:r>
              <a:rPr lang="en-US" b="1" dirty="0">
                <a:solidFill>
                  <a:prstClr val="black"/>
                </a:solidFill>
              </a:rPr>
              <a:t>/</a:t>
            </a:r>
            <a:r>
              <a:rPr lang="en-US" b="1" dirty="0" err="1">
                <a:solidFill>
                  <a:prstClr val="black"/>
                </a:solidFill>
              </a:rPr>
              <a:t>Ishwara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2006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019" y="2586203"/>
            <a:ext cx="2994517" cy="21389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221">
            <a:off x="-330474" y="2713758"/>
            <a:ext cx="3735863" cy="191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9592" y="4787860"/>
            <a:ext cx="110799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Astrosat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75856" y="3717032"/>
            <a:ext cx="83174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Fermi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812360" y="4643844"/>
            <a:ext cx="73018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Swift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48"/>
            <a:ext cx="9324528" cy="133412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 smtClean="0"/>
              <a:t>Gamma-ray Bursts</a:t>
            </a:r>
            <a:br>
              <a:rPr lang="en-US" dirty="0" smtClean="0"/>
            </a:br>
            <a:r>
              <a:rPr lang="en-US" sz="2700" dirty="0" err="1" smtClean="0"/>
              <a:t>Astrosat</a:t>
            </a:r>
            <a:r>
              <a:rPr lang="en-US" sz="2700" dirty="0" smtClean="0"/>
              <a:t>: 650 km; 6°    Fermi</a:t>
            </a:r>
            <a:r>
              <a:rPr lang="en-US" sz="2700" dirty="0"/>
              <a:t>: 565 km </a:t>
            </a:r>
            <a:r>
              <a:rPr lang="en-US" sz="2700" dirty="0" smtClean="0"/>
              <a:t>25°.6</a:t>
            </a:r>
            <a:r>
              <a:rPr lang="en-US" sz="2700" dirty="0"/>
              <a:t> </a:t>
            </a:r>
            <a:r>
              <a:rPr lang="en-US" sz="2700" dirty="0" smtClean="0"/>
              <a:t>  Swift</a:t>
            </a:r>
            <a:r>
              <a:rPr lang="en-US" sz="2700" dirty="0"/>
              <a:t>: </a:t>
            </a:r>
            <a:r>
              <a:rPr lang="en-US" sz="2700" dirty="0" smtClean="0"/>
              <a:t> 600</a:t>
            </a:r>
            <a:r>
              <a:rPr lang="en-US" sz="2700" dirty="0"/>
              <a:t> </a:t>
            </a:r>
            <a:r>
              <a:rPr lang="en-US" sz="2700" dirty="0" smtClean="0"/>
              <a:t>km 20°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898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5"/>
          <p:cNvSpPr txBox="1">
            <a:spLocks noChangeArrowheads="1"/>
          </p:cNvSpPr>
          <p:nvPr/>
        </p:nvSpPr>
        <p:spPr bwMode="auto">
          <a:xfrm>
            <a:off x="5334000" y="3352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31746" name="Picture 3" descr="Present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838325"/>
            <a:ext cx="55562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20193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819400"/>
            <a:ext cx="1866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8034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5148263"/>
            <a:ext cx="1385887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0"/>
            <a:ext cx="2768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/>
          <p:cNvSpPr/>
          <p:nvPr/>
        </p:nvSpPr>
        <p:spPr>
          <a:xfrm>
            <a:off x="3276600" y="1981200"/>
            <a:ext cx="685800" cy="3810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6172200" y="2209800"/>
            <a:ext cx="685800" cy="3810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3" name="Frame 12"/>
          <p:cNvSpPr/>
          <p:nvPr/>
        </p:nvSpPr>
        <p:spPr>
          <a:xfrm>
            <a:off x="2057400" y="3352800"/>
            <a:ext cx="685800" cy="3810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" name="Frame 13"/>
          <p:cNvSpPr/>
          <p:nvPr/>
        </p:nvSpPr>
        <p:spPr>
          <a:xfrm>
            <a:off x="4191000" y="5105400"/>
            <a:ext cx="685800" cy="3810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" name="Frame 14"/>
          <p:cNvSpPr/>
          <p:nvPr/>
        </p:nvSpPr>
        <p:spPr>
          <a:xfrm>
            <a:off x="5943600" y="3657600"/>
            <a:ext cx="685800" cy="3810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7904" y="0"/>
            <a:ext cx="2328056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 Black"/>
                <a:cs typeface="Arial Black"/>
              </a:rPr>
              <a:t>ASTROSAT</a:t>
            </a:r>
            <a:endParaRPr lang="en-US" sz="28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6341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5" y="908720"/>
            <a:ext cx="5222687" cy="6281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3"/>
            <a:ext cx="7498080" cy="1143000"/>
          </a:xfrm>
        </p:spPr>
        <p:txBody>
          <a:bodyPr/>
          <a:lstStyle/>
          <a:p>
            <a:r>
              <a:rPr lang="en-US" dirty="0" smtClean="0"/>
              <a:t>GRB151006A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484784"/>
            <a:ext cx="4029680" cy="2675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157" y="4077072"/>
            <a:ext cx="2239516" cy="2217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92280" y="4077072"/>
            <a:ext cx="2160240" cy="21687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6309320"/>
            <a:ext cx="359585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Vikas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/</a:t>
            </a:r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Kutty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/</a:t>
            </a:r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Dipankar</a:t>
            </a:r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/</a:t>
            </a:r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Debdutta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31397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4187957" cy="3140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4624"/>
            <a:ext cx="4655501" cy="3491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28476"/>
            <a:ext cx="4706032" cy="352952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5496" y="3645024"/>
            <a:ext cx="4824536" cy="3240360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en-US" b="1" dirty="0" smtClean="0"/>
              <a:t>Localization: a few degrees </a:t>
            </a:r>
          </a:p>
          <a:p>
            <a:pPr marL="82296" indent="0" algn="just">
              <a:buNone/>
            </a:pPr>
            <a:r>
              <a:rPr lang="en-US" dirty="0" smtClean="0"/>
              <a:t>mass model to be refined. Need detailed mass model for polarization studies too.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2320" y="3717032"/>
            <a:ext cx="135314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Simulation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6296" y="332656"/>
            <a:ext cx="1525590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Gill Sans MT"/>
              </a:rPr>
              <a:t>Observation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8113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5157192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Polarization: GRB151006A: marginal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                  GRB160131A: detected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584"/>
            <a:ext cx="9110985" cy="4785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3715" y="4077072"/>
            <a:ext cx="77445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Gill Sans MT"/>
              </a:rPr>
              <a:t>Vikas</a:t>
            </a:r>
            <a:endParaRPr lang="en-US" b="1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64257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Conclusions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5410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Full commissioning completed (software patch; setting parameters and thresholds)</a:t>
            </a:r>
          </a:p>
          <a:p>
            <a:pPr algn="just"/>
            <a:r>
              <a:rPr lang="en-US" dirty="0" smtClean="0"/>
              <a:t>Pipe-line is operational and running.</a:t>
            </a:r>
          </a:p>
          <a:p>
            <a:pPr algn="just"/>
            <a:r>
              <a:rPr lang="en-US" dirty="0" smtClean="0"/>
              <a:t>More work needed on self consistent results on spectra, image.</a:t>
            </a:r>
          </a:p>
          <a:p>
            <a:pPr algn="just"/>
            <a:r>
              <a:rPr lang="en-US" smtClean="0"/>
              <a:t>Comparison with other </a:t>
            </a:r>
            <a:r>
              <a:rPr lang="en-US" dirty="0" smtClean="0"/>
              <a:t>instruments going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3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64088" y="-27384"/>
            <a:ext cx="73018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Swift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3048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364" y="2708920"/>
            <a:ext cx="3289300" cy="247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7" y="692696"/>
            <a:ext cx="3761399" cy="1528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76872"/>
            <a:ext cx="3873500" cy="2908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5979" y="0"/>
            <a:ext cx="103078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Integral</a:t>
            </a:r>
            <a:endParaRPr lang="en-US" b="1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5229200"/>
            <a:ext cx="9144000" cy="1628800"/>
          </a:xfrm>
          <a:prstGeom prst="rect">
            <a:avLst/>
          </a:prstGeom>
          <a:solidFill>
            <a:schemeClr val="bg2"/>
          </a:solidFill>
          <a:extLst/>
        </p:spPr>
        <p:txBody>
          <a:bodyPr anchor="ctr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53975"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  <a:latin typeface="Georgia" pitchFamily="18" charset="0"/>
              </a:rPr>
              <a:t>Above 80 </a:t>
            </a:r>
            <a:r>
              <a:rPr lang="en-US" sz="3600" dirty="0" err="1" smtClean="0">
                <a:solidFill>
                  <a:schemeClr val="tx1"/>
                </a:solidFill>
                <a:effectLst/>
                <a:latin typeface="Georgia" pitchFamily="18" charset="0"/>
              </a:rPr>
              <a:t>keV</a:t>
            </a:r>
            <a:r>
              <a:rPr lang="en-US" sz="3600" dirty="0" smtClean="0">
                <a:solidFill>
                  <a:schemeClr val="tx1"/>
                </a:solidFill>
                <a:effectLst/>
                <a:latin typeface="Georgia" pitchFamily="18" charset="0"/>
              </a:rPr>
              <a:t>:</a:t>
            </a:r>
          </a:p>
          <a:p>
            <a:pPr marL="53975"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  <a:latin typeface="Georgia" pitchFamily="18" charset="0"/>
              </a:rPr>
              <a:t>                         </a:t>
            </a:r>
            <a:r>
              <a:rPr lang="en-US" sz="3600" b="1" dirty="0" smtClean="0">
                <a:solidFill>
                  <a:schemeClr val="tx1"/>
                </a:solidFill>
                <a:effectLst/>
                <a:latin typeface="Georgia" pitchFamily="18" charset="0"/>
              </a:rPr>
              <a:t>  HEAO A4          :   22 sources (2 years)</a:t>
            </a:r>
          </a:p>
          <a:p>
            <a:pPr marL="53975">
              <a:defRPr/>
            </a:pPr>
            <a:r>
              <a:rPr lang="en-US" sz="3600" b="1" dirty="0">
                <a:solidFill>
                  <a:schemeClr val="tx1"/>
                </a:solidFill>
                <a:effectLst/>
                <a:latin typeface="Georgia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effectLst/>
                <a:latin typeface="Georgia" pitchFamily="18" charset="0"/>
              </a:rPr>
              <a:t>                         Swift/BAT        :  86 sources  (6 years)</a:t>
            </a:r>
          </a:p>
          <a:p>
            <a:pPr marL="53975">
              <a:defRPr/>
            </a:pPr>
            <a:r>
              <a:rPr lang="en-US" sz="3600" b="1" dirty="0">
                <a:solidFill>
                  <a:schemeClr val="tx1"/>
                </a:solidFill>
                <a:effectLst/>
                <a:latin typeface="Georgia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effectLst/>
                <a:latin typeface="Georgia" pitchFamily="18" charset="0"/>
              </a:rPr>
              <a:t>                         Integral/IBIS  : 132 sources (11 years)</a:t>
            </a:r>
            <a:endParaRPr lang="en-US" sz="2700" b="1" dirty="0" smtClean="0"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35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czt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1402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5650" name="Object 3"/>
          <p:cNvGraphicFramePr>
            <a:graphicFrameLocks noChangeAspect="1"/>
          </p:cNvGraphicFramePr>
          <p:nvPr/>
        </p:nvGraphicFramePr>
        <p:xfrm>
          <a:off x="4076700" y="0"/>
          <a:ext cx="4725988" cy="459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1" name="Assembly" r:id="rId4" imgW="10058400" imgH="7772400" progId="SldAssem.Document">
                  <p:embed/>
                </p:oleObj>
              </mc:Choice>
              <mc:Fallback>
                <p:oleObj name="Assembly" r:id="rId4" imgW="10058400" imgH="7772400" progId="SldAssem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487" r="9636"/>
                      <a:stretch>
                        <a:fillRect/>
                      </a:stretch>
                    </p:blipFill>
                    <p:spPr bwMode="auto">
                      <a:xfrm>
                        <a:off x="4076700" y="0"/>
                        <a:ext cx="4725988" cy="459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51" name="Text Box 4"/>
          <p:cNvSpPr txBox="1">
            <a:spLocks noChangeArrowheads="1"/>
          </p:cNvSpPr>
          <p:nvPr/>
        </p:nvSpPr>
        <p:spPr bwMode="auto">
          <a:xfrm>
            <a:off x="339725" y="5094288"/>
            <a:ext cx="3827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Times New Roman" charset="0"/>
              </a:rPr>
              <a:t>Size - 484 x 484 x 600  mm</a:t>
            </a:r>
            <a:endParaRPr lang="en-GB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55652" name="Text Box 5"/>
          <p:cNvSpPr txBox="1">
            <a:spLocks noChangeArrowheads="1"/>
          </p:cNvSpPr>
          <p:nvPr/>
        </p:nvSpPr>
        <p:spPr bwMode="auto">
          <a:xfrm>
            <a:off x="327025" y="5492750"/>
            <a:ext cx="24082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66"/>
                </a:solidFill>
                <a:latin typeface="Times New Roman" charset="0"/>
              </a:rPr>
              <a:t>Weight - 50 kg</a:t>
            </a:r>
            <a:endParaRPr lang="en-GB" sz="2800" b="1" smtClean="0">
              <a:solidFill>
                <a:srgbClr val="FF0066"/>
              </a:solidFill>
              <a:latin typeface="Times New Roman" charset="0"/>
            </a:endParaRPr>
          </a:p>
        </p:txBody>
      </p:sp>
      <p:sp>
        <p:nvSpPr>
          <p:cNvPr id="155653" name="Text Box 6"/>
          <p:cNvSpPr txBox="1">
            <a:spLocks noChangeArrowheads="1"/>
          </p:cNvSpPr>
          <p:nvPr/>
        </p:nvSpPr>
        <p:spPr bwMode="auto">
          <a:xfrm>
            <a:off x="339725" y="5949280"/>
            <a:ext cx="6896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</a:rPr>
              <a:t>FOV – 4.8 x 4.8 Degree; 17 x 17 Degree; ~80 Degree </a:t>
            </a:r>
            <a:endParaRPr lang="en-GB" dirty="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55654" name="Text Box 7"/>
          <p:cNvSpPr txBox="1">
            <a:spLocks noChangeArrowheads="1"/>
          </p:cNvSpPr>
          <p:nvPr/>
        </p:nvSpPr>
        <p:spPr bwMode="auto">
          <a:xfrm>
            <a:off x="339725" y="6399213"/>
            <a:ext cx="880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imes New Roman" charset="0"/>
              </a:rPr>
              <a:t>Shield Material – </a:t>
            </a:r>
            <a:r>
              <a:rPr lang="en-US" sz="2000" b="1" smtClean="0">
                <a:solidFill>
                  <a:srgbClr val="A886E0"/>
                </a:solidFill>
                <a:latin typeface="Times New Roman" charset="0"/>
              </a:rPr>
              <a:t>Tantalum  + Aluminum  (Passive shielding)</a:t>
            </a:r>
            <a:endParaRPr lang="en-GB" smtClean="0">
              <a:solidFill>
                <a:srgbClr val="A886E0"/>
              </a:solidFill>
              <a:latin typeface="Times New Roman" charset="0"/>
            </a:endParaRPr>
          </a:p>
        </p:txBody>
      </p:sp>
      <p:sp>
        <p:nvSpPr>
          <p:cNvPr id="155655" name="Text Box 8"/>
          <p:cNvSpPr txBox="1">
            <a:spLocks noChangeArrowheads="1"/>
          </p:cNvSpPr>
          <p:nvPr/>
        </p:nvSpPr>
        <p:spPr bwMode="auto">
          <a:xfrm>
            <a:off x="4800600" y="5029200"/>
            <a:ext cx="2341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  <a:latin typeface="Times New Roman" charset="0"/>
              </a:rPr>
              <a:t>Power- 50 Watts</a:t>
            </a:r>
            <a:endParaRPr lang="en-GB" smtClean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676873" name="Text Box 9"/>
          <p:cNvSpPr txBox="1">
            <a:spLocks noChangeArrowheads="1"/>
          </p:cNvSpPr>
          <p:nvPr/>
        </p:nvSpPr>
        <p:spPr bwMode="auto">
          <a:xfrm>
            <a:off x="3810000" y="4343400"/>
            <a:ext cx="5029200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pitchFamily="18" charset="0"/>
                <a:ea typeface="ＭＳ Ｐゴシック" charset="0"/>
                <a:cs typeface="ＭＳ Ｐゴシック" charset="0"/>
              </a:rPr>
              <a:t>Four Independent Quadrants</a:t>
            </a:r>
            <a:endParaRPr lang="en-GB" sz="28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nard MT Condensed" pitchFamily="18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565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876800"/>
            <a:ext cx="23034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54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r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8" r="26239"/>
          <a:stretch/>
        </p:blipFill>
        <p:spPr bwMode="auto">
          <a:xfrm>
            <a:off x="6497011" y="3429000"/>
            <a:ext cx="2678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4" name="Group 27"/>
          <p:cNvGrpSpPr>
            <a:grpSpLocks/>
          </p:cNvGrpSpPr>
          <p:nvPr/>
        </p:nvGrpSpPr>
        <p:grpSpPr bwMode="auto">
          <a:xfrm>
            <a:off x="2916091" y="3716932"/>
            <a:ext cx="6540500" cy="2952750"/>
            <a:chOff x="1495" y="2485"/>
            <a:chExt cx="4120" cy="1860"/>
          </a:xfrm>
        </p:grpSpPr>
        <p:sp>
          <p:nvSpPr>
            <p:cNvPr id="54282" name="Line 4"/>
            <p:cNvSpPr>
              <a:spLocks noChangeShapeType="1"/>
            </p:cNvSpPr>
            <p:nvPr/>
          </p:nvSpPr>
          <p:spPr bwMode="auto">
            <a:xfrm flipH="1">
              <a:off x="2946" y="2485"/>
              <a:ext cx="192" cy="144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4286" name="Line 8"/>
            <p:cNvSpPr>
              <a:spLocks noChangeShapeType="1"/>
            </p:cNvSpPr>
            <p:nvPr/>
          </p:nvSpPr>
          <p:spPr bwMode="auto">
            <a:xfrm flipV="1">
              <a:off x="1495" y="2893"/>
              <a:ext cx="453" cy="328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4290" name="Rectangle 12"/>
            <p:cNvSpPr>
              <a:spLocks noChangeArrowheads="1"/>
            </p:cNvSpPr>
            <p:nvPr/>
          </p:nvSpPr>
          <p:spPr bwMode="auto">
            <a:xfrm>
              <a:off x="4806" y="3982"/>
              <a:ext cx="809" cy="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Radiator</a:t>
              </a:r>
              <a:r>
                <a:rPr lang="en-US" sz="2000" b="1" dirty="0"/>
                <a:t> </a:t>
              </a:r>
            </a:p>
          </p:txBody>
        </p:sp>
        <p:sp>
          <p:nvSpPr>
            <p:cNvPr id="54293" name="Rectangle 15"/>
            <p:cNvSpPr>
              <a:spLocks noChangeArrowheads="1"/>
            </p:cNvSpPr>
            <p:nvPr/>
          </p:nvSpPr>
          <p:spPr bwMode="auto">
            <a:xfrm>
              <a:off x="3899" y="4073"/>
              <a:ext cx="907" cy="2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Alpha 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tag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54296" name="Rectangle 18"/>
            <p:cNvSpPr>
              <a:spLocks noChangeArrowheads="1"/>
            </p:cNvSpPr>
            <p:nvPr/>
          </p:nvSpPr>
          <p:spPr bwMode="auto">
            <a:xfrm>
              <a:off x="4035" y="3029"/>
              <a:ext cx="4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CAM</a:t>
              </a:r>
            </a:p>
          </p:txBody>
        </p:sp>
        <p:sp>
          <p:nvSpPr>
            <p:cNvPr id="54297" name="Line 19"/>
            <p:cNvSpPr>
              <a:spLocks noChangeShapeType="1"/>
            </p:cNvSpPr>
            <p:nvPr/>
          </p:nvSpPr>
          <p:spPr bwMode="auto">
            <a:xfrm flipH="1">
              <a:off x="3354" y="2712"/>
              <a:ext cx="240" cy="144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4300" name="Line 22"/>
            <p:cNvSpPr>
              <a:spLocks noChangeShapeType="1"/>
            </p:cNvSpPr>
            <p:nvPr/>
          </p:nvSpPr>
          <p:spPr bwMode="auto">
            <a:xfrm flipV="1">
              <a:off x="1812" y="4032"/>
              <a:ext cx="390" cy="313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260648"/>
            <a:ext cx="3473748" cy="2151997"/>
          </a:xfrm>
          <a:prstGeom prst="rect">
            <a:avLst/>
          </a:prstGeom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4656066"/>
            <a:ext cx="2304256" cy="222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5</a:t>
            </a:fld>
            <a:endParaRPr lang="en-US"/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1403648" y="1556792"/>
            <a:ext cx="5400600" cy="830997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 smtClean="0">
                <a:solidFill>
                  <a:srgbClr val="000000"/>
                </a:solidFill>
              </a:rPr>
              <a:t>Continuous </a:t>
            </a:r>
            <a:r>
              <a:rPr lang="en-US" sz="2400" b="1" dirty="0">
                <a:solidFill>
                  <a:srgbClr val="000000"/>
                </a:solidFill>
              </a:rPr>
              <a:t>time-tagged individual photon data </a:t>
            </a:r>
            <a:r>
              <a:rPr lang="en-US" sz="2400" b="1" dirty="0" smtClean="0">
                <a:solidFill>
                  <a:srgbClr val="000000"/>
                </a:solidFill>
              </a:rPr>
              <a:t>(20 micro-sec)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24" name="Group 9"/>
          <p:cNvGrpSpPr>
            <a:grpSpLocks/>
          </p:cNvGrpSpPr>
          <p:nvPr/>
        </p:nvGrpSpPr>
        <p:grpSpPr bwMode="auto">
          <a:xfrm>
            <a:off x="2483768" y="2678525"/>
            <a:ext cx="4031432" cy="4193704"/>
            <a:chOff x="0" y="0"/>
            <a:chExt cx="5760" cy="4320"/>
          </a:xfrm>
        </p:grpSpPr>
        <p:pic>
          <p:nvPicPr>
            <p:cNvPr id="25" name="Picture 8" descr="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0"/>
              <a:ext cx="3120" cy="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 descr="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40" cy="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 descr="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18"/>
              <a:ext cx="2640" cy="1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 descr="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96"/>
              <a:ext cx="2640" cy="1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9" descr="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092"/>
              <a:ext cx="3120" cy="2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15611" y="3861048"/>
            <a:ext cx="3491880" cy="864096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 smtClean="0">
                <a:solidFill>
                  <a:srgbClr val="000000"/>
                </a:solidFill>
              </a:rPr>
              <a:t>Hard </a:t>
            </a:r>
            <a:r>
              <a:rPr lang="en-US" sz="2400" b="1" dirty="0">
                <a:solidFill>
                  <a:srgbClr val="000000"/>
                </a:solidFill>
              </a:rPr>
              <a:t>X-ray monitoring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(</a:t>
            </a:r>
            <a:r>
              <a:rPr lang="en-US" sz="2400" b="1" dirty="0">
                <a:solidFill>
                  <a:srgbClr val="000000"/>
                </a:solidFill>
              </a:rPr>
              <a:t>above ~ 80 </a:t>
            </a:r>
            <a:r>
              <a:rPr lang="en-US" sz="2400" b="1" dirty="0" err="1">
                <a:solidFill>
                  <a:srgbClr val="000000"/>
                </a:solidFill>
              </a:rPr>
              <a:t>keV</a:t>
            </a:r>
            <a:r>
              <a:rPr lang="en-US" sz="2400" b="1" dirty="0" smtClean="0">
                <a:solidFill>
                  <a:srgbClr val="000000"/>
                </a:solidFill>
              </a:rPr>
              <a:t>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72008" y="44624"/>
            <a:ext cx="2987824" cy="1224136"/>
          </a:xfrm>
          <a:solidFill>
            <a:schemeClr val="bg2"/>
          </a:solidFill>
          <a:extLst/>
        </p:spPr>
        <p:txBody>
          <a:bodyPr>
            <a:normAutofit fontScale="90000"/>
          </a:bodyPr>
          <a:lstStyle/>
          <a:p>
            <a:pPr marL="53975"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  <a:latin typeface="Georgia" pitchFamily="18" charset="0"/>
              </a:rPr>
              <a:t>CZT-Imager</a:t>
            </a:r>
            <a:br>
              <a:rPr lang="en-US" sz="3600" dirty="0" smtClean="0">
                <a:solidFill>
                  <a:schemeClr val="tx1"/>
                </a:solidFill>
                <a:effectLst/>
                <a:latin typeface="Georgia" pitchFamily="18" charset="0"/>
              </a:rPr>
            </a:br>
            <a:r>
              <a:rPr lang="en-US" sz="2700" b="1" dirty="0" smtClean="0">
                <a:solidFill>
                  <a:srgbClr val="000000"/>
                </a:solidFill>
              </a:rPr>
              <a:t>Weight </a:t>
            </a:r>
            <a:r>
              <a:rPr lang="en-US" sz="2700" b="1" dirty="0">
                <a:solidFill>
                  <a:srgbClr val="000000"/>
                </a:solidFill>
              </a:rPr>
              <a:t>- 50 kg</a:t>
            </a:r>
            <a:r>
              <a:rPr lang="en-GB" sz="2700" b="1" dirty="0">
                <a:solidFill>
                  <a:srgbClr val="000000"/>
                </a:solidFill>
              </a:rPr>
              <a:t/>
            </a:r>
            <a:br>
              <a:rPr lang="en-GB" sz="2700" b="1" dirty="0">
                <a:solidFill>
                  <a:srgbClr val="000000"/>
                </a:solidFill>
              </a:rPr>
            </a:b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GB" sz="2700" b="1" dirty="0" smtClean="0">
                <a:solidFill>
                  <a:srgbClr val="000000"/>
                </a:solidFill>
              </a:rPr>
              <a:t>Size:  60 cm</a:t>
            </a:r>
            <a:endParaRPr lang="en-US" sz="2700" dirty="0" smtClean="0"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2339752" y="0"/>
            <a:ext cx="4680520" cy="1268760"/>
          </a:xfrm>
          <a:prstGeom prst="rect">
            <a:avLst/>
          </a:prstGeom>
          <a:solidFill>
            <a:schemeClr val="bg2"/>
          </a:solidFill>
          <a:extLst/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53975">
              <a:defRPr/>
            </a:pPr>
            <a:r>
              <a:rPr lang="en-US" sz="2400" b="1" dirty="0" smtClean="0">
                <a:solidFill>
                  <a:schemeClr val="tx1"/>
                </a:solidFill>
                <a:effectLst/>
                <a:latin typeface="Georgia" pitchFamily="18" charset="0"/>
              </a:rPr>
              <a:t>Integral</a:t>
            </a:r>
            <a:br>
              <a:rPr lang="en-US" sz="2400" b="1" dirty="0" smtClean="0">
                <a:solidFill>
                  <a:schemeClr val="tx1"/>
                </a:solidFill>
                <a:effectLst/>
                <a:latin typeface="Georgia" pitchFamily="18" charset="0"/>
              </a:rPr>
            </a:br>
            <a:r>
              <a:rPr lang="en-US" sz="2400" b="1" dirty="0" smtClean="0">
                <a:solidFill>
                  <a:schemeClr val="tx1"/>
                </a:solidFill>
                <a:effectLst/>
                <a:latin typeface="Georgia" pitchFamily="18" charset="0"/>
              </a:rPr>
              <a:t>(</a:t>
            </a:r>
            <a:r>
              <a:rPr lang="en-US" sz="2400" b="1" dirty="0">
                <a:solidFill>
                  <a:srgbClr val="000000"/>
                </a:solidFill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</a:rPr>
              <a:t>000 kg</a:t>
            </a:r>
            <a:r>
              <a:rPr lang="en-GB" sz="2400" b="1" dirty="0" smtClean="0">
                <a:solidFill>
                  <a:srgbClr val="000000"/>
                </a:solidFill>
              </a:rPr>
              <a:t>; 500 cm; 25.</a:t>
            </a:r>
            <a:r>
              <a:rPr lang="en-US" sz="2400" b="1" dirty="0" smtClean="0"/>
              <a:t>6°)</a:t>
            </a:r>
            <a:endParaRPr lang="en-GB" sz="2400" b="1" dirty="0" smtClean="0">
              <a:solidFill>
                <a:srgbClr val="000000"/>
              </a:solidFill>
            </a:endParaRPr>
          </a:p>
          <a:p>
            <a:pPr marL="53975">
              <a:defRPr/>
            </a:pPr>
            <a:r>
              <a:rPr lang="en-GB" sz="2400" b="1" dirty="0" smtClean="0">
                <a:solidFill>
                  <a:srgbClr val="000000"/>
                </a:solidFill>
                <a:effectLst/>
                <a:latin typeface="Georgia" pitchFamily="18" charset="0"/>
              </a:rPr>
              <a:t>Swift (1500 kg; 560 cm; </a:t>
            </a:r>
            <a:r>
              <a:rPr lang="en-US" sz="2400" b="1" dirty="0" smtClean="0"/>
              <a:t>20°</a:t>
            </a:r>
            <a:r>
              <a:rPr lang="en-GB" sz="2400" b="1" dirty="0" smtClean="0">
                <a:solidFill>
                  <a:srgbClr val="000000"/>
                </a:solidFill>
                <a:effectLst/>
                <a:latin typeface="Georgia" pitchFamily="18" charset="0"/>
              </a:rPr>
              <a:t>)</a:t>
            </a:r>
            <a:endParaRPr lang="en-US" sz="2400" b="1" dirty="0" smtClean="0"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6156176" y="0"/>
            <a:ext cx="2987824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000000"/>
                </a:solidFill>
              </a:rPr>
              <a:t> Low </a:t>
            </a:r>
            <a:r>
              <a:rPr lang="en-US" sz="2400" b="1" dirty="0" smtClean="0">
                <a:solidFill>
                  <a:srgbClr val="000000"/>
                </a:solidFill>
              </a:rPr>
              <a:t>Inclination </a:t>
            </a:r>
            <a:r>
              <a:rPr lang="en-US" sz="2400" dirty="0"/>
              <a:t>6°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04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869"/>
            <a:ext cx="8784976" cy="3930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Individual photon data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CZT	: Energy (pulse height), pixel address, 		  	  </a:t>
            </a:r>
            <a:r>
              <a:rPr lang="en-US" sz="2400" dirty="0" smtClean="0">
                <a:latin typeface="Arial" charset="0"/>
              </a:rPr>
              <a:t>           Time </a:t>
            </a:r>
            <a:r>
              <a:rPr lang="en-US" sz="2400" dirty="0">
                <a:latin typeface="Arial" charset="0"/>
              </a:rPr>
              <a:t>of incidence (</a:t>
            </a:r>
            <a:r>
              <a:rPr lang="en-US" sz="2400" dirty="0">
                <a:latin typeface="Arial" charset="0"/>
                <a:cs typeface="Arial" charset="0"/>
              </a:rPr>
              <a:t>20  </a:t>
            </a:r>
            <a:r>
              <a:rPr lang="el-GR" sz="2400" dirty="0">
                <a:latin typeface="Arial" charset="0"/>
                <a:cs typeface="Arial" charset="0"/>
              </a:rPr>
              <a:t>μ</a:t>
            </a:r>
            <a:r>
              <a:rPr lang="en-US" sz="2400" dirty="0">
                <a:latin typeface="Arial" charset="0"/>
                <a:cs typeface="Arial" charset="0"/>
              </a:rPr>
              <a:t>s)</a:t>
            </a:r>
            <a:r>
              <a:rPr lang="en-US" sz="2400" dirty="0"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Veto	: Energy (pulse height), time of incidence.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Alpha	: time of incidence.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Simultaneity:  Interaction	: </a:t>
            </a:r>
            <a:r>
              <a:rPr lang="en-US" sz="2400" dirty="0" err="1">
                <a:latin typeface="Arial" charset="0"/>
              </a:rPr>
              <a:t>nano</a:t>
            </a:r>
            <a:r>
              <a:rPr lang="en-US" sz="2400" dirty="0">
                <a:latin typeface="Arial" charset="0"/>
              </a:rPr>
              <a:t>-sec.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Arial" charset="0"/>
              </a:rPr>
              <a:t>                          Detectors 		: 1-2 </a:t>
            </a:r>
            <a:r>
              <a:rPr lang="el-GR" sz="2400" dirty="0">
                <a:latin typeface="Arial" charset="0"/>
                <a:cs typeface="Arial" charset="0"/>
              </a:rPr>
              <a:t>μ</a:t>
            </a:r>
            <a:r>
              <a:rPr lang="en-US" sz="2400" dirty="0">
                <a:latin typeface="Arial" charset="0"/>
                <a:cs typeface="Arial" charset="0"/>
              </a:rPr>
              <a:t> 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Arial" charset="0"/>
                <a:cs typeface="Arial" charset="0"/>
              </a:rPr>
              <a:t>                          Electronics 	: 4-5 </a:t>
            </a:r>
            <a:r>
              <a:rPr lang="el-GR" sz="2400" dirty="0">
                <a:latin typeface="Arial" charset="0"/>
                <a:cs typeface="Arial" charset="0"/>
              </a:rPr>
              <a:t>μ</a:t>
            </a:r>
            <a:r>
              <a:rPr lang="en-US" sz="2400" dirty="0">
                <a:latin typeface="Arial" charset="0"/>
                <a:cs typeface="Arial" charset="0"/>
              </a:rPr>
              <a:t> 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Arial" charset="0"/>
                <a:cs typeface="Arial" charset="0"/>
              </a:rPr>
              <a:t>                          Total          	: 20  </a:t>
            </a:r>
            <a:r>
              <a:rPr lang="el-GR" sz="2400" dirty="0">
                <a:latin typeface="Arial" charset="0"/>
                <a:cs typeface="Arial" charset="0"/>
              </a:rPr>
              <a:t>μ</a:t>
            </a:r>
            <a:r>
              <a:rPr lang="en-US" sz="2400" dirty="0">
                <a:latin typeface="Arial" charset="0"/>
                <a:cs typeface="Arial" charset="0"/>
              </a:rPr>
              <a:t> 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Arial" charset="0"/>
                <a:cs typeface="Arial" charset="0"/>
              </a:rPr>
              <a:t>                          Chance      	: &lt; 0.2 % (calculation). </a:t>
            </a:r>
            <a:endParaRPr lang="el-GR" sz="2400" dirty="0">
              <a:latin typeface="Arial" charset="0"/>
              <a:cs typeface="Arial" charset="0"/>
            </a:endParaRPr>
          </a:p>
        </p:txBody>
      </p:sp>
      <p:graphicFrame>
        <p:nvGraphicFramePr>
          <p:cNvPr id="4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709307"/>
              </p:ext>
            </p:extLst>
          </p:nvPr>
        </p:nvGraphicFramePr>
        <p:xfrm>
          <a:off x="2044659" y="4070357"/>
          <a:ext cx="7076008" cy="2787643"/>
        </p:xfrm>
        <a:graphic>
          <a:graphicData uri="http://schemas.openxmlformats.org/drawingml/2006/table">
            <a:tbl>
              <a:tblPr/>
              <a:tblGrid>
                <a:gridCol w="5313201"/>
                <a:gridCol w="1762807"/>
              </a:tblGrid>
              <a:tr h="879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FF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Diffuse Cosmic background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FF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Calibration source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FF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&lt;10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FF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&lt;100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2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FF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Crab Nebula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99FF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2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FF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Veto triggered events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FF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~ 250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6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FF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Maximum expected event rate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FF"/>
                          </a:solidFill>
                          <a:effectLst/>
                          <a:latin typeface="Arial" charset="0"/>
                          <a:ea typeface="SimSun" pitchFamily="2" charset="-122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04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Individual pixel calibration as X-ray detectors at multiple temperatures using radio-active sources : spectral calibration (gain, off-set; relative quantum efficiency).</a:t>
            </a:r>
          </a:p>
          <a:p>
            <a:r>
              <a:rPr lang="en-US" dirty="0" smtClean="0"/>
              <a:t>Imaging test with sources at known distance (a couple of meters).</a:t>
            </a:r>
          </a:p>
          <a:p>
            <a:r>
              <a:rPr lang="en-US" dirty="0" smtClean="0"/>
              <a:t>Individual photon data:</a:t>
            </a:r>
          </a:p>
          <a:p>
            <a:pPr marL="82296" indent="0">
              <a:buNone/>
            </a:pPr>
            <a:r>
              <a:rPr lang="en-US" dirty="0"/>
              <a:t> </a:t>
            </a:r>
            <a:r>
              <a:rPr lang="en-US" dirty="0" smtClean="0"/>
              <a:t>     time calibration, alpha-calibration, </a:t>
            </a:r>
          </a:p>
          <a:p>
            <a:pPr marL="82296" indent="0">
              <a:buNone/>
            </a:pPr>
            <a:r>
              <a:rPr lang="en-US" dirty="0"/>
              <a:t> </a:t>
            </a:r>
            <a:r>
              <a:rPr lang="en-US" dirty="0" smtClean="0"/>
              <a:t>    veto calibration: by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9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8</a:t>
            </a:fld>
            <a:endParaRPr lang="en-US"/>
          </a:p>
        </p:txBody>
      </p:sp>
      <p:pic>
        <p:nvPicPr>
          <p:cNvPr id="5" name="CZTI_Crab_5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438" y="0"/>
            <a:ext cx="747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5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Onboard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528880" cy="5410200"/>
          </a:xfrm>
        </p:spPr>
        <p:txBody>
          <a:bodyPr/>
          <a:lstStyle/>
          <a:p>
            <a:r>
              <a:rPr lang="en-US" dirty="0" smtClean="0"/>
              <a:t>The CZT electronics is very sensitive: a Cosmic Ray interaction gives multiple events.</a:t>
            </a:r>
          </a:p>
          <a:p>
            <a:r>
              <a:rPr lang="en-US" dirty="0" smtClean="0"/>
              <a:t>Observed counts: a couple of thousand per second per quadrant (against the expected ~ hundred)</a:t>
            </a:r>
          </a:p>
          <a:p>
            <a:r>
              <a:rPr lang="en-US" dirty="0" smtClean="0"/>
              <a:t>Onboard software patch successfully implemented to digitally reject these events.</a:t>
            </a:r>
          </a:p>
          <a:p>
            <a:r>
              <a:rPr lang="en-US" dirty="0" smtClean="0"/>
              <a:t>Effective data pipe line (`bunch cleaning’)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9725-A8BC-43CF-9662-BF94766741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8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8285</TotalTime>
  <Words>689</Words>
  <Application>Microsoft Macintosh PowerPoint</Application>
  <PresentationFormat>On-screen Show (4:3)</PresentationFormat>
  <Paragraphs>165</Paragraphs>
  <Slides>23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Solstice</vt:lpstr>
      <vt:lpstr>1_Solstice</vt:lpstr>
      <vt:lpstr>Mountain Top</vt:lpstr>
      <vt:lpstr>Stream</vt:lpstr>
      <vt:lpstr>Assembly</vt:lpstr>
      <vt:lpstr>Image</vt:lpstr>
      <vt:lpstr>CZT Imager of Astrosat </vt:lpstr>
      <vt:lpstr>PowerPoint Presentation</vt:lpstr>
      <vt:lpstr>PowerPoint Presentation</vt:lpstr>
      <vt:lpstr>PowerPoint Presentation</vt:lpstr>
      <vt:lpstr>CZT-Imager Weight - 50 kg  Size:  60 cm</vt:lpstr>
      <vt:lpstr>PowerPoint Presentation</vt:lpstr>
      <vt:lpstr>Ground Calibration</vt:lpstr>
      <vt:lpstr>PowerPoint Presentation</vt:lpstr>
      <vt:lpstr>Onboard Testing</vt:lpstr>
      <vt:lpstr>Posters</vt:lpstr>
      <vt:lpstr>PowerPoint Presentation</vt:lpstr>
      <vt:lpstr>PowerPoint Presentation</vt:lpstr>
      <vt:lpstr>PowerPoint Presentation</vt:lpstr>
      <vt:lpstr>Core Science Areas</vt:lpstr>
      <vt:lpstr>Astrosat science: Cygnus X-1: black hole binary</vt:lpstr>
      <vt:lpstr>PowerPoint Presentation</vt:lpstr>
      <vt:lpstr>Black Hole Source: Cyg X-1</vt:lpstr>
      <vt:lpstr>Black Hole Source:  GRS 1915+105 Flux density &lt;  200 μJy </vt:lpstr>
      <vt:lpstr>Gamma-ray Bursts Astrosat: 650 km; 6°    Fermi: 565 km 25°.6   Swift:  600 km 20° </vt:lpstr>
      <vt:lpstr>GRB151006A</vt:lpstr>
      <vt:lpstr>PowerPoint Presentation</vt:lpstr>
      <vt:lpstr>PowerPoint Presentation</vt:lpstr>
      <vt:lpstr>Conclusions</vt:lpstr>
    </vt:vector>
  </TitlesOfParts>
  <Company>TIFR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Studies of AGN and Accreting Stellar-mass Black Holes with ASTROSAT</dc:title>
  <dc:creator>Prof. A. R. Rao</dc:creator>
  <cp:lastModifiedBy>A R RAO</cp:lastModifiedBy>
  <cp:revision>181</cp:revision>
  <dcterms:created xsi:type="dcterms:W3CDTF">2012-07-05T05:17:32Z</dcterms:created>
  <dcterms:modified xsi:type="dcterms:W3CDTF">2016-03-01T09:10:38Z</dcterms:modified>
</cp:coreProperties>
</file>