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78" r:id="rId1"/>
  </p:sldMasterIdLst>
  <p:notesMasterIdLst>
    <p:notesMasterId r:id="rId40"/>
  </p:notesMasterIdLst>
  <p:handoutMasterIdLst>
    <p:handoutMasterId r:id="rId41"/>
  </p:handoutMasterIdLst>
  <p:sldIdLst>
    <p:sldId id="503" r:id="rId2"/>
    <p:sldId id="572" r:id="rId3"/>
    <p:sldId id="568" r:id="rId4"/>
    <p:sldId id="576" r:id="rId5"/>
    <p:sldId id="412" r:id="rId6"/>
    <p:sldId id="460" r:id="rId7"/>
    <p:sldId id="430" r:id="rId8"/>
    <p:sldId id="471" r:id="rId9"/>
    <p:sldId id="547" r:id="rId10"/>
    <p:sldId id="506" r:id="rId11"/>
    <p:sldId id="558" r:id="rId12"/>
    <p:sldId id="567" r:id="rId13"/>
    <p:sldId id="566" r:id="rId14"/>
    <p:sldId id="575" r:id="rId15"/>
    <p:sldId id="557" r:id="rId16"/>
    <p:sldId id="541" r:id="rId17"/>
    <p:sldId id="578" r:id="rId18"/>
    <p:sldId id="569" r:id="rId19"/>
    <p:sldId id="559" r:id="rId20"/>
    <p:sldId id="560" r:id="rId21"/>
    <p:sldId id="561" r:id="rId22"/>
    <p:sldId id="570" r:id="rId23"/>
    <p:sldId id="574" r:id="rId24"/>
    <p:sldId id="563" r:id="rId25"/>
    <p:sldId id="564" r:id="rId26"/>
    <p:sldId id="565" r:id="rId27"/>
    <p:sldId id="571" r:id="rId28"/>
    <p:sldId id="523" r:id="rId29"/>
    <p:sldId id="562" r:id="rId30"/>
    <p:sldId id="550" r:id="rId31"/>
    <p:sldId id="577" r:id="rId32"/>
    <p:sldId id="551" r:id="rId33"/>
    <p:sldId id="552" r:id="rId34"/>
    <p:sldId id="553" r:id="rId35"/>
    <p:sldId id="524" r:id="rId36"/>
    <p:sldId id="470" r:id="rId37"/>
    <p:sldId id="573" r:id="rId38"/>
    <p:sldId id="542" r:id="rId39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B3AEA"/>
    <a:srgbClr val="6F27B0"/>
    <a:srgbClr val="ECEC02"/>
    <a:srgbClr val="FF0066"/>
    <a:srgbClr val="E5CB09"/>
    <a:srgbClr val="F9D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7853" autoAdjust="0"/>
  </p:normalViewPr>
  <p:slideViewPr>
    <p:cSldViewPr>
      <p:cViewPr varScale="1">
        <p:scale>
          <a:sx n="97" d="100"/>
          <a:sy n="97" d="100"/>
        </p:scale>
        <p:origin x="-1168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66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2D4A6AF-335B-CE49-AADA-84CD7D8A9B17}" type="datetimeFigureOut">
              <a:rPr lang="en-US"/>
              <a:pPr>
                <a:defRPr/>
              </a:pPr>
              <a:t>23/02/16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1D2BE40-CC4E-2A46-A878-94B79E4D8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167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638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74B0545-8EF5-8349-B0EF-CC2187743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438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34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996D09-E753-F148-931D-AFCEB8961627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C71F58-F0D9-BF43-A09D-19FE2EC71236}" type="slidenum">
              <a:rPr lang="en-US" sz="1200">
                <a:solidFill>
                  <a:srgbClr val="000000"/>
                </a:solidFill>
              </a:rPr>
              <a:pPr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6C0B7-F92E-9241-BC31-532121FEB0AB}" type="datetime1">
              <a:rPr lang="en-IN" smtClean="0"/>
              <a:t>23/02/16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AA46-C245-4D42-9F5B-535DBF372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90279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9E9B5-E85E-164D-96DE-0288C3B4CD1A}" type="datetime1">
              <a:rPr lang="en-IN" smtClean="0"/>
              <a:t>23/02/16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7F9F7-52E0-5847-9FB7-E9F39B78D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22352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6F90C-1DA4-EA41-9ABD-7BAC284F1FD0}" type="datetime1">
              <a:rPr lang="en-IN" smtClean="0"/>
              <a:t>23/02/16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7419D-32CF-F946-BE6A-D50081486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7547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B0197-98D6-404A-8E9E-82166A0FBA26}" type="datetime1">
              <a:rPr lang="en-IN" smtClean="0"/>
              <a:t>23/02/16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00D40-0548-2B45-A1F6-B47460BCB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3069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F2CAC-1F8E-8E4B-B684-4B002A868CC2}" type="datetime1">
              <a:rPr lang="en-IN" smtClean="0"/>
              <a:t>23/02/16</a:t>
            </a:fld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E400C-A0F4-3941-8838-80FB3B121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29278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23003-9C96-B54A-9807-97D0B7E83316}" type="datetime1">
              <a:rPr lang="en-IN" smtClean="0"/>
              <a:t>23/02/16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B8C10-0C4D-EC48-9B93-636CF0D3A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48682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FC28-7F1C-DA42-907B-8C703B43849B}" type="datetime1">
              <a:rPr lang="en-IN" smtClean="0"/>
              <a:t>23/02/16</a:t>
            </a:fld>
            <a:endParaRPr 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E7970-EE90-9A49-8C38-99E8C9B34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57913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9A37D-D72A-A746-A72D-029669046A5F}" type="datetime1">
              <a:rPr lang="en-IN" smtClean="0"/>
              <a:t>23/02/16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A5108-FDCB-3443-B740-AECBD9D0C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9272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1B51D-B9C5-844F-9B24-4C273573957C}" type="datetime1">
              <a:rPr lang="en-IN" smtClean="0"/>
              <a:t>23/02/16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CE4B5-F124-C54C-9F41-78F96FFDB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18675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CDCF1-B8E4-074C-A2E4-AC5D0DB4F06C}" type="datetime1">
              <a:rPr lang="en-IN" smtClean="0"/>
              <a:t>23/02/16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F7F0-7509-ED46-BB71-39AFAB98B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8021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597296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18902" y="1457249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678216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597296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18902" y="1457249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678216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597296" y="1280974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18902" y="1457247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678216" y="1279999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3CBE9-00A0-C143-9C3D-A9F7B069F13F}" type="datetime1">
              <a:rPr lang="en-IN" smtClean="0"/>
              <a:t>23/02/16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EA8AD-650A-4E42-B899-BA7F9BA05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35651"/>
      </p:ext>
    </p:extLst>
  </p:cSld>
  <p:clrMapOvr>
    <a:masterClrMapping/>
  </p:clrMapOvr>
  <p:transition xmlns:p14="http://schemas.microsoft.com/office/powerpoint/2010/main"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59B948F-88E3-A14D-A4C4-3D5E82F7194D}" type="datetime1">
              <a:rPr lang="en-IN" smtClean="0"/>
              <a:t>23/02/16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E165E12-315E-864B-A5AF-ED1B34717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82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</p:sldLayoutIdLst>
  <p:transition xmlns:p14="http://schemas.microsoft.com/office/powerpoint/2010/main" spd="med">
    <p:wipe dir="d"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  <a:ea typeface="ＭＳ Ｐゴシック" pitchFamily="34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0"/>
        <a:buChar char=""/>
        <a:defRPr sz="2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3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Relationship Id="rId3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D6503C-B8D6-204A-BDE8-34635A2AC09B}" type="datetime1">
              <a:rPr lang="en-IN" smtClean="0"/>
              <a:t>23/02/16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CE4B5-F124-C54C-9F41-78F96FFDBE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8" name="Picture 7" descr="inspection-of-astrosat-clean-room-prior-to-its-launc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199"/>
            <a:ext cx="7991008" cy="5333999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867400" y="2281535"/>
            <a:ext cx="838200" cy="46166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9DB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</a:rPr>
              <a:t>SXT 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685800"/>
            <a:ext cx="1905000" cy="185674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76200"/>
            <a:ext cx="8915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000" b="1" i="1" dirty="0" smtClean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Performance of Soft X-ray Telescope onboard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/>
                <a:ea typeface="+mn-ea"/>
                <a:cs typeface="Times New Roman"/>
              </a:rPr>
              <a:t>Astrosat</a:t>
            </a:r>
            <a:endParaRPr lang="en-US" sz="4000" b="1" i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627" y="6107668"/>
            <a:ext cx="213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P . Singh (TIFR)</a:t>
            </a:r>
          </a:p>
        </p:txBody>
      </p:sp>
    </p:spTree>
    <p:extLst>
      <p:ext uri="{BB962C8B-B14F-4D97-AF65-F5344CB8AC3E}">
        <p14:creationId xmlns:p14="http://schemas.microsoft.com/office/powerpoint/2010/main" val="2309226267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1"/>
            <a:ext cx="8991600" cy="914399"/>
          </a:xfrm>
        </p:spPr>
        <p:txBody>
          <a:bodyPr/>
          <a:lstStyle/>
          <a:p>
            <a:r>
              <a:rPr lang="en-US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SXT </a:t>
            </a:r>
            <a:r>
              <a:rPr lang="en-US" sz="24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Switch ON continued </a:t>
            </a:r>
            <a:r>
              <a:rPr lang="is-IS" sz="24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…. </a:t>
            </a:r>
            <a:r>
              <a:rPr lang="en-US" sz="2400" i="1" dirty="0">
                <a:solidFill>
                  <a:srgbClr val="E5CB09"/>
                </a:solidFill>
                <a:latin typeface="Times New Roman"/>
                <a:cs typeface="Times New Roman"/>
              </a:rPr>
              <a:t>a</a:t>
            </a:r>
            <a:r>
              <a:rPr lang="is-IS" sz="24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nd </a:t>
            </a:r>
            <a:r>
              <a:rPr lang="is-IS" sz="32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FIRST LIGHT</a:t>
            </a:r>
            <a:endParaRPr lang="en-US" sz="3200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2971800" cy="5943600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Telescope (Optics)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Door opening 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- Oct 15</a:t>
            </a:r>
            <a:r>
              <a:rPr lang="en-US" sz="2400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 smtClean="0"/>
              <a:t>Camera Door Opening  - Oct 26</a:t>
            </a:r>
            <a:r>
              <a:rPr lang="en-US" sz="2400" baseline="30000" dirty="0" smtClean="0"/>
              <a:t>th </a:t>
            </a:r>
            <a:r>
              <a:rPr lang="en-US" sz="2400" dirty="0" smtClean="0"/>
              <a:t>@ 06:30 UT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First Light – Oct 26</a:t>
            </a:r>
            <a:r>
              <a:rPr lang="en-US" sz="2800" baseline="30000" dirty="0" smtClean="0">
                <a:solidFill>
                  <a:srgbClr val="FFFF00"/>
                </a:solidFill>
              </a:rPr>
              <a:t>th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</a:p>
          <a:p>
            <a:pPr marL="68263" indent="0">
              <a:buNone/>
            </a:pPr>
            <a:r>
              <a:rPr lang="en-US" sz="2400" dirty="0" smtClean="0">
                <a:solidFill>
                  <a:srgbClr val="CCFFCC"/>
                </a:solidFill>
              </a:rPr>
              <a:t>Pointed at and observed- </a:t>
            </a: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PKS2155-304 (Quasar) at </a:t>
            </a:r>
            <a:r>
              <a:rPr lang="en-US" sz="2800" dirty="0" smtClean="0"/>
              <a:t>redshift of 0.116</a:t>
            </a:r>
          </a:p>
          <a:p>
            <a:pPr marL="68263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(1.6 Billion LY away)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AE1868-0DC2-4E43-8A6D-FE16D9EABE28}" type="datetime1">
              <a:rPr lang="en-IN" smtClean="0"/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914400"/>
            <a:ext cx="6070600" cy="58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23816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153400" cy="1295400"/>
          </a:xfrm>
        </p:spPr>
        <p:txBody>
          <a:bodyPr/>
          <a:lstStyle/>
          <a:p>
            <a:r>
              <a:rPr lang="en-US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SXT X-ray Light Curve of PKS2155-305</a:t>
            </a:r>
            <a:endParaRPr lang="en-US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D937EE-CE06-7D4E-B5D5-908A3E705B76}" type="datetime1">
              <a:rPr lang="en-IN" smtClean="0"/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 P Singh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 descr="PKS_20155_304_Source_Cou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7478049" cy="5631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09" y="4495800"/>
            <a:ext cx="6642591" cy="18520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43800" y="1066800"/>
            <a:ext cx="1600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 indent="0">
              <a:buNone/>
            </a:pPr>
            <a:r>
              <a:rPr lang="en-US" sz="2400" i="1" dirty="0">
                <a:solidFill>
                  <a:srgbClr val="FFFF00"/>
                </a:solidFill>
              </a:rPr>
              <a:t>At 1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mCrab</a:t>
            </a:r>
            <a:r>
              <a:rPr lang="en-US" sz="2400" i="1" dirty="0">
                <a:solidFill>
                  <a:srgbClr val="FFFF00"/>
                </a:solidFill>
              </a:rPr>
              <a:t> level !</a:t>
            </a:r>
            <a:r>
              <a:rPr lang="en-US" sz="2400" i="1" dirty="0" smtClean="0">
                <a:solidFill>
                  <a:srgbClr val="FFFF00"/>
                </a:solidFill>
              </a:rPr>
              <a:t>!</a:t>
            </a:r>
            <a:endParaRPr lang="en-US" sz="2400" i="1" dirty="0" smtClean="0">
              <a:solidFill>
                <a:srgbClr val="FFFF00"/>
              </a:solidFill>
              <a:sym typeface="Wingdings"/>
            </a:endParaRPr>
          </a:p>
          <a:p>
            <a:pPr marL="68263"/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/>
              </a:rPr>
              <a:t>C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Wingdings"/>
              </a:rPr>
              <a:t>an go a hundred times fainter in 10000s</a:t>
            </a:r>
            <a:endParaRPr lang="en-US" sz="2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5410200"/>
            <a:ext cx="141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5486400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SXT Software Team led by: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K. </a:t>
            </a:r>
            <a:r>
              <a:rPr lang="en-US" sz="1400" dirty="0" err="1" smtClean="0"/>
              <a:t>Mukerjee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0025359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13716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SXT Bore-site and off-axis effective area: </a:t>
            </a:r>
            <a:r>
              <a:rPr lang="en-US" sz="2400" i="1" dirty="0" err="1" smtClean="0">
                <a:solidFill>
                  <a:srgbClr val="FFFF00"/>
                </a:solidFill>
              </a:rPr>
              <a:t>foV</a:t>
            </a:r>
            <a:r>
              <a:rPr lang="en-US" sz="2400" i="1" dirty="0" smtClean="0">
                <a:solidFill>
                  <a:srgbClr val="FFFF00"/>
                </a:solidFill>
              </a:rPr>
              <a:t> = 42 arc min (</a:t>
            </a:r>
            <a:r>
              <a:rPr lang="en-US" sz="2400" i="1" dirty="0" err="1" smtClean="0">
                <a:solidFill>
                  <a:srgbClr val="FFFF00"/>
                </a:solidFill>
              </a:rPr>
              <a:t>dia</a:t>
            </a:r>
            <a:r>
              <a:rPr lang="en-US" sz="2400" i="1" dirty="0" smtClean="0">
                <a:solidFill>
                  <a:srgbClr val="FFFF00"/>
                </a:solidFill>
              </a:rPr>
              <a:t>); 1 pix = 4 arc sec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B0197-98D6-404A-8E9E-82166A0FBA26}" type="datetime1">
              <a:rPr lang="en-IN" smtClean="0"/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Picture 2" descr="2E0102-7217_PointingDetailsv2302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1200"/>
            <a:ext cx="4495800" cy="44958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1981200"/>
            <a:ext cx="4737100" cy="4511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7713" y="6488668"/>
            <a:ext cx="1911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S. Chandra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3446162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350963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SXT Bore-site and off-axis effective area using 2E01020-72</a:t>
            </a:r>
            <a:endParaRPr lang="en-US" sz="3600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B0197-98D6-404A-8E9E-82166A0FBA26}" type="datetime1">
              <a:rPr lang="en-IN" smtClean="0"/>
              <a:t>26/02/16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Picture 8" descr="2E0102-7217_countMapFile_0p3-3p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19200"/>
            <a:ext cx="5638800" cy="5638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TextBox 9"/>
          <p:cNvSpPr txBox="1"/>
          <p:nvPr/>
        </p:nvSpPr>
        <p:spPr>
          <a:xfrm>
            <a:off x="731981" y="6211669"/>
            <a:ext cx="1960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S. Chandra, </a:t>
            </a:r>
          </a:p>
          <a:p>
            <a:r>
              <a:rPr lang="en-US" sz="1400" dirty="0" smtClean="0"/>
              <a:t>S. Bhattacharyya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5111220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350963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2E01020-72: Spectral Comparison with Swift</a:t>
            </a:r>
            <a:endParaRPr lang="en-US" sz="3600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B0197-98D6-404A-8E9E-82166A0FBA26}" type="datetime1">
              <a:rPr lang="en-IN" smtClean="0"/>
              <a:t>26/02/16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7847" y="6096000"/>
            <a:ext cx="1222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Courtesy: </a:t>
            </a:r>
          </a:p>
          <a:p>
            <a:r>
              <a:rPr lang="en-US" sz="1600" dirty="0" smtClean="0"/>
              <a:t>S. Chandra</a:t>
            </a:r>
            <a:endParaRPr lang="en-US" sz="1600" dirty="0"/>
          </a:p>
        </p:txBody>
      </p:sp>
      <p:pic>
        <p:nvPicPr>
          <p:cNvPr id="7" name="Picture 6" descr="2e0102_spec_swift_sxt_combined_18orbi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90600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31511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2999"/>
          </a:xfrm>
        </p:spPr>
        <p:txBody>
          <a:bodyPr/>
          <a:lstStyle/>
          <a:p>
            <a:r>
              <a:rPr lang="en-US" i="1" dirty="0" err="1" smtClean="0">
                <a:solidFill>
                  <a:srgbClr val="E5CB09"/>
                </a:solidFill>
                <a:latin typeface="Times New Roman"/>
                <a:cs typeface="Times New Roman"/>
              </a:rPr>
              <a:t>Tycho</a:t>
            </a:r>
            <a:r>
              <a:rPr lang="en-US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 A: </a:t>
            </a:r>
            <a:r>
              <a:rPr lang="en-US" sz="32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Supernova remnant </a:t>
            </a:r>
            <a:r>
              <a:rPr lang="en-US" sz="28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(1572 AD) </a:t>
            </a:r>
            <a:r>
              <a:rPr lang="en-US" sz="2800" i="1" dirty="0">
                <a:solidFill>
                  <a:srgbClr val="E5CB09"/>
                </a:solidFill>
                <a:latin typeface="Times New Roman"/>
                <a:cs typeface="Times New Roman"/>
              </a:rPr>
              <a:t>8</a:t>
            </a:r>
            <a:r>
              <a:rPr lang="en-US" sz="28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000 </a:t>
            </a:r>
            <a:r>
              <a:rPr lang="en-US" sz="2800" i="1" dirty="0" err="1" smtClean="0">
                <a:solidFill>
                  <a:srgbClr val="E5CB09"/>
                </a:solidFill>
                <a:latin typeface="Times New Roman"/>
                <a:cs typeface="Times New Roman"/>
              </a:rPr>
              <a:t>ly</a:t>
            </a:r>
            <a:r>
              <a:rPr lang="en-US" sz="28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 away </a:t>
            </a:r>
            <a:r>
              <a:rPr lang="en-US" sz="2800" i="1" dirty="0" smtClean="0">
                <a:solidFill>
                  <a:srgbClr val="FBD0E4"/>
                </a:solidFill>
                <a:latin typeface="Times New Roman"/>
                <a:cs typeface="Times New Roman"/>
              </a:rPr>
              <a:t>(</a:t>
            </a:r>
            <a:r>
              <a:rPr lang="en-US" sz="2800" b="1" dirty="0" err="1" smtClean="0">
                <a:solidFill>
                  <a:srgbClr val="FBD0E4"/>
                </a:solidFill>
                <a:latin typeface="Times New Roman"/>
                <a:cs typeface="Times New Roman"/>
              </a:rPr>
              <a:t>Astrosat</a:t>
            </a:r>
            <a:r>
              <a:rPr lang="en-US" sz="2800" b="1" dirty="0" smtClean="0">
                <a:solidFill>
                  <a:srgbClr val="FBD0E4"/>
                </a:solidFill>
                <a:latin typeface="Times New Roman"/>
                <a:cs typeface="Times New Roman"/>
              </a:rPr>
              <a:t> SXT </a:t>
            </a:r>
            <a:r>
              <a:rPr lang="en-US" sz="2800" i="1" dirty="0" smtClean="0">
                <a:solidFill>
                  <a:srgbClr val="FBD0E4"/>
                </a:solidFill>
                <a:latin typeface="Times New Roman"/>
                <a:cs typeface="Times New Roman"/>
              </a:rPr>
              <a:t>Exposure: 2700s</a:t>
            </a:r>
            <a:r>
              <a:rPr lang="en-US" sz="28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) – 9’ </a:t>
            </a:r>
            <a:r>
              <a:rPr lang="en-US" sz="2800" i="1" dirty="0" err="1" smtClean="0">
                <a:solidFill>
                  <a:srgbClr val="E5CB09"/>
                </a:solidFill>
                <a:latin typeface="Times New Roman"/>
                <a:cs typeface="Times New Roman"/>
              </a:rPr>
              <a:t>dia</a:t>
            </a:r>
            <a:endParaRPr lang="en-US" sz="2800" i="1" dirty="0">
              <a:solidFill>
                <a:srgbClr val="E5CB0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2F0CDD-AC64-5A45-BD01-73D0C0494065}" type="datetime1">
              <a:rPr lang="en-IN" smtClean="0"/>
              <a:t>26/02/16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 P Singh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Picture 7" descr="Tycho_proc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08502"/>
            <a:ext cx="3657600" cy="4311298"/>
          </a:xfrm>
          <a:prstGeom prst="rect">
            <a:avLst/>
          </a:prstGeom>
        </p:spPr>
      </p:pic>
      <p:pic>
        <p:nvPicPr>
          <p:cNvPr id="9" name="Picture 8" descr="AS1P01_014T01_9000000080sxtPC00_level2_ph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30" y="1676400"/>
            <a:ext cx="5334000" cy="426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78101" y="1295400"/>
            <a:ext cx="521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Emission lines from fully ionized Mg, Si, S, </a:t>
            </a:r>
            <a:r>
              <a:rPr lang="en-US" dirty="0" err="1" smtClean="0"/>
              <a:t>Ar</a:t>
            </a:r>
            <a:r>
              <a:rPr lang="en-US" dirty="0" smtClean="0"/>
              <a:t>, </a:t>
            </a:r>
            <a:r>
              <a:rPr lang="en-US" dirty="0" err="1" smtClean="0"/>
              <a:t>Ca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6096000"/>
            <a:ext cx="583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on Nov 6, 2015:   Background not subtracted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233" y="2209800"/>
            <a:ext cx="938167" cy="914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657" y="6474023"/>
            <a:ext cx="1960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K. </a:t>
            </a:r>
            <a:r>
              <a:rPr lang="en-US" sz="1400" dirty="0" err="1" smtClean="0"/>
              <a:t>Mukerjee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568291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762000"/>
          </a:xfrm>
        </p:spPr>
        <p:txBody>
          <a:bodyPr/>
          <a:lstStyle/>
          <a:p>
            <a:r>
              <a:rPr lang="en-US" sz="3600" i="1" dirty="0" err="1" smtClean="0">
                <a:solidFill>
                  <a:srgbClr val="F9DB59"/>
                </a:solidFill>
                <a:latin typeface="Times New Roman"/>
                <a:cs typeface="Times New Roman"/>
              </a:rPr>
              <a:t>Cas</a:t>
            </a:r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 A: Supernova Remnant </a:t>
            </a:r>
            <a:r>
              <a:rPr lang="en-US" sz="28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(1680 AD) at D=11000 </a:t>
            </a:r>
            <a:r>
              <a:rPr lang="en-US" sz="2800" i="1" dirty="0" err="1" smtClean="0">
                <a:solidFill>
                  <a:srgbClr val="F9DB59"/>
                </a:solidFill>
                <a:latin typeface="Times New Roman"/>
                <a:cs typeface="Times New Roman"/>
              </a:rPr>
              <a:t>ly</a:t>
            </a:r>
            <a:endParaRPr lang="en-US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E542E-6FB5-A148-B485-22483655262E}" type="datetime1">
              <a:rPr lang="en-IN" smtClean="0"/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 descr="CAS_AS1P01_161T02_9000000184sxtPC00_level2_sky_coord_smooth_im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536405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10668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~5’ diameter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1030069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LAXPC (UVIT?) pointing</a:t>
            </a:r>
            <a:r>
              <a:rPr lang="is-IS" dirty="0" smtClean="0"/>
              <a:t>… on the edge of the SXT foV – poorer psf </a:t>
            </a:r>
            <a:r>
              <a:rPr lang="is-IS" dirty="0" smtClean="0"/>
              <a:t>and area on </a:t>
            </a:r>
            <a:r>
              <a:rPr lang="is-IS" dirty="0" smtClean="0"/>
              <a:t>the edge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5400" y="6182380"/>
            <a:ext cx="175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SXT Spectrum</a:t>
            </a:r>
          </a:p>
          <a:p>
            <a:r>
              <a:rPr lang="en-US" sz="1400" dirty="0" smtClean="0"/>
              <a:t>Courtesy: V. </a:t>
            </a:r>
            <a:r>
              <a:rPr lang="en-US" sz="1400" dirty="0" err="1" smtClean="0"/>
              <a:t>Chitnis</a:t>
            </a:r>
            <a:endParaRPr lang="en-US" sz="1400" dirty="0"/>
          </a:p>
        </p:txBody>
      </p:sp>
      <p:pic>
        <p:nvPicPr>
          <p:cNvPr id="12" name="Picture 11" descr="casa_wa_bremss_po_10ga_f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47" y="2721574"/>
            <a:ext cx="5719453" cy="383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77520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600200" cy="838200"/>
          </a:xfrm>
        </p:spPr>
        <p:txBody>
          <a:bodyPr/>
          <a:lstStyle/>
          <a:p>
            <a:r>
              <a:rPr lang="en-US" sz="3600" i="1" dirty="0" err="1" smtClean="0">
                <a:solidFill>
                  <a:srgbClr val="F9DB59"/>
                </a:solidFill>
                <a:latin typeface="Times New Roman"/>
                <a:cs typeface="Times New Roman"/>
              </a:rPr>
              <a:t>Cas</a:t>
            </a:r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A</a:t>
            </a:r>
            <a:endParaRPr lang="en-US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E542E-6FB5-A148-B485-22483655262E}" type="datetime1">
              <a:rPr lang="en-IN" smtClean="0"/>
              <a:t>27/02/16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95400" y="6182380"/>
            <a:ext cx="4421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SWIFT </a:t>
            </a:r>
            <a:r>
              <a:rPr lang="en-US" sz="1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XRT (in Red) </a:t>
            </a:r>
            <a:r>
              <a:rPr lang="en-US" sz="1400" dirty="0" smtClean="0"/>
              <a:t>and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SXT </a:t>
            </a:r>
            <a:r>
              <a:rPr lang="en-US" sz="1400" dirty="0" smtClean="0"/>
              <a:t>Spectrum comparison</a:t>
            </a:r>
          </a:p>
          <a:p>
            <a:r>
              <a:rPr lang="en-US" sz="1400" dirty="0" smtClean="0"/>
              <a:t>Courtesy: V. </a:t>
            </a:r>
            <a:r>
              <a:rPr lang="en-US" sz="1400" dirty="0" err="1" smtClean="0"/>
              <a:t>Chitnis</a:t>
            </a:r>
            <a:endParaRPr lang="en-US" sz="1400" dirty="0"/>
          </a:p>
        </p:txBody>
      </p:sp>
      <p:pic>
        <p:nvPicPr>
          <p:cNvPr id="13" name="Picture 12" descr="casa_sxt_xrt_f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9" y="838200"/>
            <a:ext cx="8034091" cy="53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69490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350963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SXT Bore-site and off-axis effective area using PKS2155-304</a:t>
            </a:r>
            <a:endParaRPr lang="en-US" sz="3600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B0197-98D6-404A-8E9E-82166A0FBA26}" type="datetime1">
              <a:rPr lang="en-IN" smtClean="0"/>
              <a:t>26/02/16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2209800"/>
            <a:ext cx="4699000" cy="4346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120" y="2176094"/>
            <a:ext cx="4525880" cy="4377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7713" y="6488668"/>
            <a:ext cx="2157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Courtesy: S. Chandra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8487746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SXT &amp; Swift XRT: </a:t>
            </a:r>
            <a:r>
              <a:rPr lang="en-US" sz="3200" i="1" dirty="0" smtClean="0">
                <a:solidFill>
                  <a:srgbClr val="A7D6FF"/>
                </a:solidFill>
                <a:latin typeface="Times New Roman"/>
                <a:cs typeface="Times New Roman"/>
              </a:rPr>
              <a:t>Near Simultaneous Observations</a:t>
            </a:r>
            <a:endParaRPr lang="en-US" sz="3200" i="1" dirty="0">
              <a:solidFill>
                <a:srgbClr val="A7D6FF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4572000" cy="914400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Swift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: </a:t>
            </a:r>
            <a:r>
              <a:rPr lang="en-US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Oct. 25, 20:40:40 (1466 s)</a:t>
            </a:r>
            <a:r>
              <a:rPr lang="en-US" sz="2000" dirty="0" smtClean="0"/>
              <a:t> </a:t>
            </a:r>
          </a:p>
          <a:p>
            <a:r>
              <a:rPr lang="nb-NO" sz="2000" dirty="0" smtClean="0"/>
              <a:t>SXT</a:t>
            </a:r>
            <a:r>
              <a:rPr lang="nb-NO" sz="2000" dirty="0"/>
              <a:t>:  </a:t>
            </a:r>
            <a:r>
              <a:rPr lang="nb-NO" sz="2000" dirty="0" err="1" smtClean="0"/>
              <a:t>Oct</a:t>
            </a:r>
            <a:r>
              <a:rPr lang="nb-NO" sz="2000" dirty="0" smtClean="0"/>
              <a:t> 26, 18</a:t>
            </a:r>
            <a:r>
              <a:rPr lang="nb-NO" sz="2000" dirty="0"/>
              <a:t>:20:</a:t>
            </a:r>
            <a:r>
              <a:rPr lang="nb-NO" sz="2000" dirty="0" smtClean="0"/>
              <a:t>10 (3571 s)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D981E8-D6F4-E048-BA02-C0428B884491}" type="datetime1">
              <a:rPr lang="en-IN" smtClean="0"/>
              <a:t>26/02/16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 P Singh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pks2155-304_withconst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1676400"/>
            <a:ext cx="6324600" cy="505968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21"/>
          <p:cNvSpPr/>
          <p:nvPr/>
        </p:nvSpPr>
        <p:spPr>
          <a:xfrm>
            <a:off x="6477001" y="1752600"/>
            <a:ext cx="2666999" cy="71814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rPr sz="2000" dirty="0"/>
              <a:t>Model: wabs*bknpow + cons*wabs*bknpow</a:t>
            </a:r>
          </a:p>
        </p:txBody>
      </p:sp>
      <p:sp>
        <p:nvSpPr>
          <p:cNvPr id="11" name="Shape 123"/>
          <p:cNvSpPr/>
          <p:nvPr/>
        </p:nvSpPr>
        <p:spPr>
          <a:xfrm>
            <a:off x="6400800" y="3160713"/>
            <a:ext cx="2846055" cy="1641475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i="1"/>
            </a:pPr>
            <a:r>
              <a:rPr lang="en-US" sz="2000" dirty="0" smtClean="0"/>
              <a:t>N</a:t>
            </a:r>
            <a:r>
              <a:rPr sz="2000" baseline="-25000" dirty="0" smtClean="0"/>
              <a:t>H</a:t>
            </a:r>
            <a:r>
              <a:rPr sz="2000" dirty="0"/>
              <a:t>= </a:t>
            </a:r>
            <a:r>
              <a:rPr sz="2000" dirty="0" smtClean="0"/>
              <a:t>1</a:t>
            </a:r>
            <a:r>
              <a:rPr lang="en-US" sz="2000" dirty="0" smtClean="0"/>
              <a:t>.</a:t>
            </a:r>
            <a:r>
              <a:rPr sz="2000" dirty="0" smtClean="0"/>
              <a:t>41 </a:t>
            </a:r>
            <a:r>
              <a:rPr lang="en-US" sz="2000" dirty="0" smtClean="0"/>
              <a:t>x 10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 </a:t>
            </a:r>
            <a:endParaRPr sz="2000" dirty="0"/>
          </a:p>
          <a:p>
            <a:pPr>
              <a:defRPr sz="2500" i="1"/>
            </a:pPr>
            <a:r>
              <a:rPr sz="2000" dirty="0"/>
              <a:t>PhIndex1=1.97 +/- 0.04</a:t>
            </a:r>
          </a:p>
          <a:p>
            <a:pPr>
              <a:defRPr sz="2500" i="1"/>
            </a:pPr>
            <a:r>
              <a:rPr sz="2000" dirty="0"/>
              <a:t>BreakE= 1.39 +/- 0.08</a:t>
            </a:r>
          </a:p>
          <a:p>
            <a:pPr>
              <a:defRPr sz="2500" i="1"/>
            </a:pPr>
            <a:r>
              <a:rPr sz="2000" dirty="0"/>
              <a:t>PhIndex2= 2.94 +/- 0.1</a:t>
            </a:r>
          </a:p>
          <a:p>
            <a:pPr>
              <a:defRPr sz="2500" i="1"/>
            </a:pPr>
            <a:r>
              <a:rPr sz="2000" dirty="0"/>
              <a:t>Const= 0.80 +/- 0.03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30480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Swift XRT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564" y="237386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Astrosat</a:t>
            </a:r>
            <a:r>
              <a:rPr lang="en-US" dirty="0" smtClean="0">
                <a:solidFill>
                  <a:schemeClr val="bg1"/>
                </a:solidFill>
              </a:rPr>
              <a:t> SXT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627" y="5814536"/>
            <a:ext cx="1142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</a:t>
            </a:r>
          </a:p>
          <a:p>
            <a:r>
              <a:rPr lang="en-US" sz="1400" dirty="0" smtClean="0"/>
              <a:t>S. Chandra</a:t>
            </a:r>
          </a:p>
          <a:p>
            <a:r>
              <a:rPr lang="en-US" sz="1400" dirty="0" smtClean="0"/>
              <a:t>K. </a:t>
            </a:r>
            <a:r>
              <a:rPr lang="en-US" sz="1400" dirty="0" err="1" smtClean="0"/>
              <a:t>Mukerjee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94018937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0076BD-2142-BB42-AE8E-E9F2A984C259}" type="datetime1">
              <a:rPr lang="en-IN" smtClean="0"/>
              <a:t>24/02/16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Jets in BHs (KPSingh)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CE4B5-F124-C54C-9F41-78F96FFDBEA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 descr="astrosat-3d-vie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" y="1143000"/>
            <a:ext cx="8997202" cy="52578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62600" y="1905000"/>
            <a:ext cx="1219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cs typeface="Times New Roman" charset="0"/>
              </a:rPr>
              <a:t>LAXPC </a:t>
            </a:r>
            <a:r>
              <a:rPr lang="en-US" sz="1600" b="1" dirty="0">
                <a:solidFill>
                  <a:schemeClr val="bg1"/>
                </a:solidFill>
                <a:cs typeface="Times New Roman" charset="0"/>
              </a:rPr>
              <a:t>(TIFR)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00200" y="1547336"/>
            <a:ext cx="2819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cs typeface="Times New Roman" charset="0"/>
              </a:rPr>
              <a:t>SXT 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cs typeface="Times New Roman" charset="0"/>
              </a:rPr>
              <a:t>TIFR+UoL+ISAC+VSSC</a:t>
            </a:r>
            <a:r>
              <a:rPr lang="en-US" sz="1600" b="1" dirty="0" smtClean="0">
                <a:solidFill>
                  <a:srgbClr val="000000"/>
                </a:solidFill>
                <a:cs typeface="Times New Roman" charset="0"/>
              </a:rPr>
              <a:t>)</a:t>
            </a:r>
            <a:endParaRPr lang="en-US" sz="1600" b="1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29000" y="1143000"/>
            <a:ext cx="403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cs typeface="Times New Roman" charset="0"/>
              </a:rPr>
              <a:t>UVIT </a:t>
            </a:r>
            <a:r>
              <a:rPr lang="en-US" sz="1600" b="1" dirty="0">
                <a:solidFill>
                  <a:srgbClr val="000000"/>
                </a:solidFill>
                <a:cs typeface="Times New Roman" charset="0"/>
              </a:rPr>
              <a:t>(IIA+ISAC+</a:t>
            </a:r>
            <a:r>
              <a:rPr lang="en-US" sz="1600" b="1" dirty="0" smtClean="0">
                <a:solidFill>
                  <a:srgbClr val="000000"/>
                </a:solidFill>
                <a:cs typeface="Times New Roman" charset="0"/>
              </a:rPr>
              <a:t>CSA+IUCAA+TIFR)</a:t>
            </a:r>
            <a:endParaRPr lang="en-US" sz="1600" b="1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90600" y="4202668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cs typeface="Times New Roman" charset="0"/>
              </a:rPr>
              <a:t>SSM </a:t>
            </a:r>
            <a:r>
              <a:rPr lang="en-US" sz="1600" b="1" dirty="0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  <a:cs typeface="Times New Roman" charset="0"/>
              </a:rPr>
              <a:t>ISAC+VSSC)</a:t>
            </a:r>
            <a:endParaRPr lang="en-US" sz="1600" b="1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676400" y="4895850"/>
            <a:ext cx="1736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Cold Side with</a:t>
            </a:r>
          </a:p>
          <a:p>
            <a:r>
              <a:rPr lang="en-US" dirty="0">
                <a:solidFill>
                  <a:srgbClr val="000000"/>
                </a:solidFill>
              </a:rPr>
              <a:t>Radiator plates</a:t>
            </a:r>
          </a:p>
          <a:p>
            <a:r>
              <a:rPr lang="en-US" dirty="0">
                <a:solidFill>
                  <a:srgbClr val="000000"/>
                </a:solidFill>
              </a:rPr>
              <a:t>For CCD and </a:t>
            </a:r>
          </a:p>
          <a:p>
            <a:r>
              <a:rPr lang="en-US" dirty="0">
                <a:solidFill>
                  <a:srgbClr val="000000"/>
                </a:solidFill>
              </a:rPr>
              <a:t>CZTI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495800" y="3804047"/>
            <a:ext cx="243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cs typeface="Times New Roman" charset="0"/>
              </a:rPr>
              <a:t>CZTI </a:t>
            </a:r>
            <a:r>
              <a:rPr lang="en-US" sz="1600" b="1" dirty="0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  <a:cs typeface="Times New Roman" charset="0"/>
              </a:rPr>
              <a:t>TIFR+IUCAA+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000000"/>
                </a:solidFill>
                <a:cs typeface="Times New Roman" charset="0"/>
              </a:rPr>
              <a:t>VSSC</a:t>
            </a:r>
            <a:r>
              <a:rPr lang="en-US" sz="1600" b="1" dirty="0">
                <a:solidFill>
                  <a:srgbClr val="000000"/>
                </a:solidFill>
                <a:cs typeface="Times New Roman" charset="0"/>
              </a:rPr>
              <a:t>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581400" y="5802868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Times New Roman" charset="0"/>
              </a:rPr>
              <a:t>Star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Sensors (ISAC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)</a:t>
            </a:r>
            <a:endParaRPr lang="en-US" b="1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04800" y="152400"/>
            <a:ext cx="775952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i="1" dirty="0" err="1" smtClean="0">
                <a:solidFill>
                  <a:srgbClr val="E5CB09"/>
                </a:solidFill>
                <a:latin typeface="Times New Roman"/>
                <a:cs typeface="Times New Roman"/>
              </a:rPr>
              <a:t>AstroSat</a:t>
            </a:r>
            <a:r>
              <a:rPr lang="en-US" sz="3200" b="1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:</a:t>
            </a:r>
            <a:r>
              <a:rPr lang="en-US" sz="32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 </a:t>
            </a:r>
            <a:r>
              <a:rPr lang="en-US" sz="3200" i="1" dirty="0" smtClean="0">
                <a:solidFill>
                  <a:srgbClr val="F2F2F2"/>
                </a:solidFill>
                <a:latin typeface="Times New Roman"/>
                <a:cs typeface="Times New Roman"/>
              </a:rPr>
              <a:t>Co</a:t>
            </a:r>
            <a:r>
              <a:rPr lang="en-US" sz="3200" i="1" dirty="0">
                <a:solidFill>
                  <a:srgbClr val="F2F2F2"/>
                </a:solidFill>
                <a:latin typeface="Times New Roman"/>
                <a:cs typeface="Times New Roman"/>
              </a:rPr>
              <a:t>-aligned multi-wave instruments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103937" y="6030912"/>
            <a:ext cx="2887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Website : </a:t>
            </a:r>
            <a:r>
              <a:rPr lang="en-US" dirty="0" err="1">
                <a:solidFill>
                  <a:srgbClr val="660066"/>
                </a:solidFill>
              </a:rPr>
              <a:t>astrosat.iucaa.in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671" y="838200"/>
            <a:ext cx="2036129" cy="37417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40300"/>
            <a:ext cx="1447800" cy="1765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96200" y="3429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Pitch / Yaw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07600" y="2476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438393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SXT &amp; Swift XRT: </a:t>
            </a:r>
            <a:r>
              <a:rPr lang="en-US" sz="3200" i="1" dirty="0" smtClean="0">
                <a:solidFill>
                  <a:srgbClr val="A7D6FF"/>
                </a:solidFill>
                <a:latin typeface="Times New Roman"/>
                <a:cs typeface="Times New Roman"/>
              </a:rPr>
              <a:t>Near Simultaneous Observations - another comparison</a:t>
            </a:r>
            <a:endParaRPr lang="en-US" sz="3200" i="1" dirty="0">
              <a:solidFill>
                <a:srgbClr val="A7D6FF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914400"/>
            <a:ext cx="4572000" cy="914400"/>
          </a:xfrm>
        </p:spPr>
        <p:txBody>
          <a:bodyPr/>
          <a:lstStyle/>
          <a:p>
            <a:r>
              <a:rPr lang="en-US" sz="2000" dirty="0" smtClean="0">
                <a:solidFill>
                  <a:srgbClr val="FBD0E4"/>
                </a:solidFill>
              </a:rPr>
              <a:t>Swift</a:t>
            </a:r>
            <a:r>
              <a:rPr lang="en-US" sz="2000" dirty="0">
                <a:solidFill>
                  <a:srgbClr val="FBD0E4"/>
                </a:solidFill>
              </a:rPr>
              <a:t>: </a:t>
            </a:r>
            <a:r>
              <a:rPr lang="en-US" sz="2000" dirty="0" smtClean="0">
                <a:solidFill>
                  <a:srgbClr val="FBD0E4"/>
                </a:solidFill>
              </a:rPr>
              <a:t> Oct. 25, 20:40:40 (1466 s) </a:t>
            </a:r>
          </a:p>
          <a:p>
            <a:r>
              <a:rPr lang="nb-NO" sz="2000" dirty="0" smtClean="0"/>
              <a:t>SXT</a:t>
            </a:r>
            <a:r>
              <a:rPr lang="nb-NO" sz="2000" dirty="0"/>
              <a:t>:  </a:t>
            </a:r>
            <a:r>
              <a:rPr lang="nb-NO" sz="2000" dirty="0" err="1" smtClean="0"/>
              <a:t>Oct</a:t>
            </a:r>
            <a:r>
              <a:rPr lang="nb-NO" sz="2000" dirty="0" smtClean="0"/>
              <a:t> 26, 19:54:08.57 (3569 s)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D981E8-D6F4-E048-BA02-C0428B884491}" type="datetime1">
              <a:rPr lang="en-IN" smtClean="0"/>
              <a:t>26/02/16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 P Singh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0" name="Shape 121"/>
          <p:cNvSpPr/>
          <p:nvPr/>
        </p:nvSpPr>
        <p:spPr>
          <a:xfrm>
            <a:off x="6629400" y="3925590"/>
            <a:ext cx="2362200" cy="102592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rPr sz="2000" dirty="0"/>
              <a:t>Model: wabs*bknpow + cons*wabs*bknpow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30480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Swift XRT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564" y="237386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Astrosat</a:t>
            </a:r>
            <a:r>
              <a:rPr lang="en-US" dirty="0" smtClean="0">
                <a:solidFill>
                  <a:schemeClr val="bg1"/>
                </a:solidFill>
              </a:rPr>
              <a:t> SXT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4" y="1798464"/>
            <a:ext cx="6478776" cy="48309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15627" y="5814536"/>
            <a:ext cx="1092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</a:t>
            </a:r>
          </a:p>
          <a:p>
            <a:r>
              <a:rPr lang="en-US" sz="1400" dirty="0" smtClean="0"/>
              <a:t>S. Chandra</a:t>
            </a:r>
          </a:p>
        </p:txBody>
      </p:sp>
    </p:spTree>
    <p:extLst>
      <p:ext uri="{BB962C8B-B14F-4D97-AF65-F5344CB8AC3E}">
        <p14:creationId xmlns:p14="http://schemas.microsoft.com/office/powerpoint/2010/main" val="61893751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ubTitle" sz="quarter" idx="1"/>
          </p:nvPr>
        </p:nvSpPr>
        <p:spPr>
          <a:xfrm>
            <a:off x="152400" y="228600"/>
            <a:ext cx="8839200" cy="1219200"/>
          </a:xfrm>
          <a:prstGeom prst="rect">
            <a:avLst/>
          </a:prstGeom>
        </p:spPr>
        <p:txBody>
          <a:bodyPr/>
          <a:lstStyle/>
          <a:p>
            <a:r>
              <a:rPr sz="32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1ES1959</a:t>
            </a:r>
            <a:r>
              <a:rPr sz="3200" i="1" dirty="0">
                <a:solidFill>
                  <a:srgbClr val="F9DB59"/>
                </a:solidFill>
                <a:latin typeface="Times New Roman"/>
                <a:cs typeface="Times New Roman"/>
              </a:rPr>
              <a:t>+650 (z~0.048</a:t>
            </a:r>
            <a:r>
              <a:rPr sz="32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)</a:t>
            </a:r>
            <a:r>
              <a:rPr lang="en-US" sz="2800" dirty="0" smtClean="0"/>
              <a:t>:</a:t>
            </a:r>
          </a:p>
          <a:p>
            <a:r>
              <a:rPr lang="en-US" sz="2800" dirty="0" err="1" smtClean="0"/>
              <a:t>Blazar</a:t>
            </a:r>
            <a:r>
              <a:rPr lang="en-US" sz="2800" dirty="0" smtClean="0"/>
              <a:t> – A target of opportunity</a:t>
            </a:r>
            <a:endParaRPr sz="2800" dirty="0"/>
          </a:p>
          <a:p>
            <a:r>
              <a:rPr dirty="0"/>
              <a:t>Comparison with the </a:t>
            </a:r>
            <a:r>
              <a:rPr lang="en-US" dirty="0" smtClean="0"/>
              <a:t>Swift </a:t>
            </a:r>
            <a:r>
              <a:rPr dirty="0" smtClean="0"/>
              <a:t>XRT </a:t>
            </a:r>
            <a:r>
              <a:rPr dirty="0"/>
              <a:t>data </a:t>
            </a:r>
            <a:r>
              <a:rPr lang="en-US" dirty="0" smtClean="0"/>
              <a:t>(observed 4 days before &amp; </a:t>
            </a:r>
            <a:r>
              <a:rPr dirty="0" smtClean="0"/>
              <a:t>4 days</a:t>
            </a:r>
            <a:r>
              <a:rPr lang="en-US" dirty="0" smtClean="0"/>
              <a:t> after SXT</a:t>
            </a:r>
            <a:endParaRPr dirty="0"/>
          </a:p>
        </p:txBody>
      </p:sp>
      <p:pic>
        <p:nvPicPr>
          <p:cNvPr id="12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1600200"/>
            <a:ext cx="4504607" cy="380023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228600" y="5544038"/>
            <a:ext cx="3886200" cy="11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 dirty="0"/>
              <a:t>SXT: 2015-11-20T05:28:58 &amp; exp 2084s</a:t>
            </a:r>
          </a:p>
          <a:p>
            <a:pPr defTabSz="321457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 dirty="0"/>
              <a:t>XRT: 2015-11-16T23:25:37 &amp; exp 990s</a:t>
            </a:r>
          </a:p>
        </p:txBody>
      </p:sp>
      <p:pic>
        <p:nvPicPr>
          <p:cNvPr id="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4198" y="1600201"/>
            <a:ext cx="4473602" cy="3810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27"/>
          <p:cNvSpPr/>
          <p:nvPr/>
        </p:nvSpPr>
        <p:spPr>
          <a:xfrm>
            <a:off x="5105400" y="5525473"/>
            <a:ext cx="3703369" cy="11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321457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 dirty="0"/>
              <a:t>SXT: 2015-11-20T05:28:58 &amp; exp 2084s</a:t>
            </a:r>
          </a:p>
          <a:p>
            <a:pPr defTabSz="321457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 dirty="0"/>
              <a:t>XRT: 2015-11-24T21:24:05 &amp; exp 984s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77906"/>
            <a:ext cx="1066800" cy="103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789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99060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BL Lac: </a:t>
            </a:r>
            <a:r>
              <a:rPr lang="en-US" sz="3200" i="1" dirty="0" err="1" smtClean="0">
                <a:solidFill>
                  <a:srgbClr val="E5CB09"/>
                </a:solidFill>
                <a:latin typeface="Times New Roman"/>
                <a:cs typeface="Times New Roman"/>
              </a:rPr>
              <a:t>Mkn</a:t>
            </a:r>
            <a:r>
              <a:rPr lang="en-US" sz="32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 421</a:t>
            </a:r>
            <a:endParaRPr lang="en-US" sz="2800" i="1" dirty="0">
              <a:solidFill>
                <a:srgbClr val="CCFFCC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D5E335-AF3B-A840-BD12-1652DC7A11AA}" type="datetime1">
              <a:rPr lang="en-IN" smtClean="0"/>
              <a:t>24/02/16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1" name="Picture 10" descr="Mkn42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44166"/>
            <a:ext cx="6492363" cy="61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44040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Swift 1854-78 (</a:t>
            </a:r>
            <a:r>
              <a:rPr lang="en-US" sz="3600" i="1" dirty="0" err="1" smtClean="0">
                <a:solidFill>
                  <a:srgbClr val="F9DB59"/>
                </a:solidFill>
                <a:latin typeface="Times New Roman"/>
                <a:cs typeface="Times New Roman"/>
              </a:rPr>
              <a:t>Seyfert</a:t>
            </a:r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 Galaxy) 32179s exposure SXT image</a:t>
            </a:r>
            <a:endParaRPr lang="en-US" sz="3600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DE199F-D0BF-BF40-9C5A-7303C0689809}" type="datetime1">
              <a:rPr lang="en-IN" smtClean="0"/>
              <a:t>26/02/16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 P Singh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 descr="ds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71600"/>
            <a:ext cx="5181600" cy="518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276" y="1659791"/>
            <a:ext cx="33381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ESO 25-2</a:t>
            </a:r>
          </a:p>
          <a:p>
            <a:pPr algn="ctr"/>
            <a:r>
              <a:rPr lang="en-US" sz="24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z</a:t>
            </a:r>
            <a:r>
              <a:rPr lang="en-US" sz="2400" i="1" dirty="0">
                <a:solidFill>
                  <a:srgbClr val="F9DB59"/>
                </a:solidFill>
                <a:latin typeface="Times New Roman"/>
                <a:cs typeface="Times New Roman"/>
              </a:rPr>
              <a:t>= 0.0293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000" dirty="0" smtClean="0"/>
              <a:t>A very weak soft X-ray source with count rate of ~0.2 – 0.4 per sec  in SXT</a:t>
            </a:r>
          </a:p>
          <a:p>
            <a:endParaRPr lang="en-US" sz="2000" dirty="0" smtClean="0"/>
          </a:p>
          <a:p>
            <a:r>
              <a:rPr lang="en-US" sz="2000" dirty="0" smtClean="0"/>
              <a:t>Integral/IBIS Source </a:t>
            </a:r>
          </a:p>
          <a:p>
            <a:r>
              <a:rPr lang="en-US" sz="2000" dirty="0" smtClean="0"/>
              <a:t>detected in 20-100  </a:t>
            </a:r>
            <a:r>
              <a:rPr lang="en-US" sz="2000" dirty="0" err="1" smtClean="0"/>
              <a:t>keV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Also in FIR Catalog</a:t>
            </a:r>
          </a:p>
          <a:p>
            <a:endParaRPr lang="en-US" sz="2000" dirty="0"/>
          </a:p>
          <a:p>
            <a:r>
              <a:rPr lang="en-US" sz="2000" dirty="0" smtClean="0"/>
              <a:t>Observed along the UVIT axis by the UVIT Team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09636" y="6321623"/>
            <a:ext cx="2619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S. </a:t>
            </a:r>
            <a:r>
              <a:rPr lang="en-US" sz="1400" dirty="0" err="1" smtClean="0"/>
              <a:t>Kotak</a:t>
            </a:r>
            <a:r>
              <a:rPr lang="en-US" sz="1400" dirty="0" smtClean="0"/>
              <a:t>, N. </a:t>
            </a:r>
            <a:r>
              <a:rPr lang="en-US" sz="1400" dirty="0" err="1" smtClean="0"/>
              <a:t>Kamble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4782217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763000" cy="6096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Swift 1854-785: SXT Light Curve</a:t>
            </a:r>
            <a:endParaRPr lang="en-US" sz="3600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85045F-1FC1-E842-B8EF-55CCC8F40837}" type="datetime1">
              <a:rPr lang="en-IN" smtClean="0"/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 P Singh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9" name="Picture 8" descr="pgpl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1" y="762000"/>
            <a:ext cx="7797799" cy="60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07581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7620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Swift 1854-7854 – </a:t>
            </a:r>
            <a:r>
              <a:rPr lang="en-US" sz="3600" i="1" dirty="0" err="1" smtClean="0">
                <a:solidFill>
                  <a:srgbClr val="F9DB59"/>
                </a:solidFill>
                <a:latin typeface="Times New Roman"/>
                <a:cs typeface="Times New Roman"/>
              </a:rPr>
              <a:t>AstroSat</a:t>
            </a:r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 NUV Light Curve</a:t>
            </a:r>
            <a:endParaRPr lang="en-US" sz="3600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CA01D3-0A9C-7C4D-B13F-236210A4D286}" type="datetime1">
              <a:rPr lang="en-IN" smtClean="0"/>
              <a:t>26/02/16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 P Singh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914400"/>
            <a:ext cx="7315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69487" y="5791200"/>
            <a:ext cx="1330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</a:t>
            </a:r>
          </a:p>
          <a:p>
            <a:r>
              <a:rPr lang="en-US" dirty="0" smtClean="0"/>
              <a:t>UVIT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92615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Swift 1854-78 (</a:t>
            </a:r>
            <a:r>
              <a:rPr lang="en-US" sz="3600" i="1" dirty="0" err="1" smtClean="0">
                <a:solidFill>
                  <a:srgbClr val="F9DB59"/>
                </a:solidFill>
                <a:latin typeface="Times New Roman"/>
                <a:cs typeface="Times New Roman"/>
              </a:rPr>
              <a:t>Seyfert</a:t>
            </a:r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 Galaxy) 32179s exposure along with UVIT: z= 0.0293</a:t>
            </a:r>
            <a:endParaRPr lang="en-US" sz="3600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A6A1DA-9098-3E48-B337-5CE9BB22BB6C}" type="datetime1">
              <a:rPr lang="en-IN" smtClean="0"/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 P Singh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0876" y="2133600"/>
            <a:ext cx="2271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 N</a:t>
            </a:r>
            <a:r>
              <a:rPr lang="en-US" baseline="-25000" dirty="0" smtClean="0"/>
              <a:t>H</a:t>
            </a:r>
            <a:r>
              <a:rPr lang="en-US" dirty="0" smtClean="0"/>
              <a:t> = 20.92</a:t>
            </a:r>
          </a:p>
          <a:p>
            <a:endParaRPr lang="en-US" dirty="0"/>
          </a:p>
          <a:p>
            <a:r>
              <a:rPr lang="en-US" dirty="0" smtClean="0"/>
              <a:t>Without background subtraction</a:t>
            </a:r>
          </a:p>
        </p:txBody>
      </p:sp>
      <p:pic>
        <p:nvPicPr>
          <p:cNvPr id="3" name="Picture 2" descr="SWIFT1854-7853_background_subtrac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97000"/>
            <a:ext cx="6477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01150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83820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Clusters of galaxies</a:t>
            </a:r>
            <a:r>
              <a:rPr lang="en-US" sz="2800" i="1" dirty="0">
                <a:solidFill>
                  <a:srgbClr val="CCFFCC"/>
                </a:solidFill>
                <a:latin typeface="Times New Roman"/>
                <a:cs typeface="Times New Roman"/>
              </a:rPr>
              <a:t> </a:t>
            </a:r>
            <a:r>
              <a:rPr lang="en-US" sz="28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with </a:t>
            </a:r>
            <a:r>
              <a:rPr lang="en-US" sz="28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SXT: </a:t>
            </a:r>
            <a:r>
              <a:rPr lang="en-US" sz="28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Perseus (1864 s from one orbit)</a:t>
            </a: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D5E335-AF3B-A840-BD12-1652DC7A11AA}" type="datetime1">
              <a:rPr lang="en-IN" smtClean="0"/>
              <a:t>25/02/16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1" name="Picture 10" descr="perseu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" y="647700"/>
            <a:ext cx="6564517" cy="4305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200400"/>
            <a:ext cx="4830041" cy="36020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514" y="5029200"/>
            <a:ext cx="42858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clusters observed as SXT targets: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AWM7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PKS0745-19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A1795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A496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24006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83820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Clusters of </a:t>
            </a:r>
            <a:r>
              <a:rPr lang="en-US" sz="32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galaxies</a:t>
            </a:r>
            <a:r>
              <a:rPr lang="en-US" sz="28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:  </a:t>
            </a:r>
            <a:r>
              <a:rPr lang="en-US" sz="28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exposure </a:t>
            </a:r>
            <a:r>
              <a:rPr lang="en-US" sz="28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time with SXT: </a:t>
            </a:r>
            <a:r>
              <a:rPr lang="en-US" sz="28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9000 s</a:t>
            </a:r>
            <a:endParaRPr lang="en-US" sz="2800" i="1" dirty="0">
              <a:solidFill>
                <a:srgbClr val="CCFFCC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D5E335-AF3B-A840-BD12-1652DC7A11AA}" type="datetime1">
              <a:rPr lang="en-IN" smtClean="0"/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" name="Picture 2" descr="Abell_225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62000"/>
            <a:ext cx="7239000" cy="579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7400" y="1334869"/>
            <a:ext cx="2969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Background </a:t>
            </a:r>
            <a:r>
              <a:rPr lang="en-US" dirty="0" smtClean="0">
                <a:solidFill>
                  <a:srgbClr val="0000FF"/>
                </a:solidFill>
              </a:rPr>
              <a:t>not subtracted 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Line - </a:t>
            </a:r>
            <a:r>
              <a:rPr lang="en-US" dirty="0" smtClean="0">
                <a:solidFill>
                  <a:srgbClr val="0000FF"/>
                </a:solidFill>
              </a:rPr>
              <a:t>seen post-launch</a:t>
            </a:r>
            <a:r>
              <a:rPr lang="en-US" dirty="0" smtClean="0">
                <a:solidFill>
                  <a:srgbClr val="0000FF"/>
                </a:solidFill>
              </a:rPr>
              <a:t>;</a:t>
            </a:r>
            <a:endParaRPr lang="en-US" dirty="0" smtClean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772400" y="22098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1219200"/>
            <a:ext cx="16001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LAXPC Target</a:t>
            </a:r>
            <a:r>
              <a:rPr lang="en-US" sz="24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: </a:t>
            </a:r>
            <a:r>
              <a:rPr lang="en-US" sz="2400" i="1" dirty="0" err="1" smtClean="0">
                <a:solidFill>
                  <a:srgbClr val="CCFFCC"/>
                </a:solidFill>
                <a:latin typeface="Times New Roman"/>
                <a:cs typeface="Times New Roman"/>
              </a:rPr>
              <a:t>Abell</a:t>
            </a:r>
            <a:r>
              <a:rPr lang="en-US" sz="24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2256</a:t>
            </a:r>
          </a:p>
          <a:p>
            <a:r>
              <a:rPr lang="en-US" sz="24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Z=0.058</a:t>
            </a:r>
          </a:p>
          <a:p>
            <a:r>
              <a:rPr lang="en-US" sz="24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250 </a:t>
            </a:r>
            <a:r>
              <a:rPr lang="en-US" sz="2400" i="1" dirty="0" err="1" smtClean="0">
                <a:solidFill>
                  <a:srgbClr val="CCFFCC"/>
                </a:solidFill>
                <a:latin typeface="Times New Roman"/>
                <a:cs typeface="Times New Roman"/>
              </a:rPr>
              <a:t>Mpc</a:t>
            </a:r>
            <a:endParaRPr lang="en-US" sz="2400" i="1" dirty="0" smtClean="0">
              <a:solidFill>
                <a:srgbClr val="CCFFCC"/>
              </a:solidFill>
              <a:latin typeface="Times New Roman"/>
              <a:cs typeface="Times New Roman"/>
            </a:endParaRPr>
          </a:p>
          <a:p>
            <a:r>
              <a:rPr lang="en-US" sz="24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(800 M Ly)</a:t>
            </a:r>
          </a:p>
          <a:p>
            <a:endParaRPr lang="en-US" sz="2400" i="1" dirty="0">
              <a:solidFill>
                <a:srgbClr val="CCFFCC"/>
              </a:solidFill>
              <a:latin typeface="Times New Roman"/>
              <a:cs typeface="Times New Roman"/>
            </a:endParaRPr>
          </a:p>
          <a:p>
            <a:r>
              <a:rPr lang="en-US" sz="24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Size ~ 25’ </a:t>
            </a:r>
          </a:p>
          <a:p>
            <a:r>
              <a:rPr lang="en-US" sz="24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Hot (7 </a:t>
            </a:r>
            <a:r>
              <a:rPr lang="en-US" sz="2400" i="1" dirty="0" err="1" smtClean="0">
                <a:solidFill>
                  <a:srgbClr val="CCFFCC"/>
                </a:solidFill>
                <a:latin typeface="Times New Roman"/>
                <a:cs typeface="Times New Roman"/>
              </a:rPr>
              <a:t>keV</a:t>
            </a:r>
            <a:r>
              <a:rPr lang="en-US" sz="24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) plasma with only 0.2 solar</a:t>
            </a:r>
          </a:p>
          <a:p>
            <a:r>
              <a:rPr lang="en-US" sz="24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Abundance of elements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489414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White Dwarf calibrator with SXT</a:t>
            </a:r>
            <a:endParaRPr lang="en-US" sz="3600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DE199F-D0BF-BF40-9C5A-7303C0689809}" type="datetime1">
              <a:rPr lang="en-IN" smtClean="0"/>
              <a:t>26/02/16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 P Singh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685801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HZ 43</a:t>
            </a:r>
          </a:p>
          <a:p>
            <a:r>
              <a:rPr lang="en-US" sz="2000" dirty="0" smtClean="0"/>
              <a:t>SXT Target for 9 orbits:  Cumulative spectrum </a:t>
            </a:r>
            <a:endParaRPr lang="en-US" sz="2000" dirty="0"/>
          </a:p>
        </p:txBody>
      </p:sp>
      <p:pic>
        <p:nvPicPr>
          <p:cNvPr id="3" name="Picture 2" descr="AS1G02_021T08_9000000302sxtPC00_level2_p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0"/>
            <a:ext cx="6477000" cy="518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1905000"/>
            <a:ext cx="20310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Also observed</a:t>
            </a:r>
          </a:p>
          <a:p>
            <a:r>
              <a:rPr lang="en-US" sz="2000" dirty="0" smtClean="0"/>
              <a:t>But not detected </a:t>
            </a:r>
          </a:p>
          <a:p>
            <a:r>
              <a:rPr lang="en-US" sz="2000" dirty="0" smtClean="0"/>
              <a:t>in SXT :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GD153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GD419 (UVIT)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499" y="6245423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S. </a:t>
            </a:r>
            <a:r>
              <a:rPr lang="en-US" sz="1400" dirty="0" err="1" smtClean="0"/>
              <a:t>Kotak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66241996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1143000" cy="782637"/>
          </a:xfrm>
        </p:spPr>
        <p:txBody>
          <a:bodyPr/>
          <a:lstStyle/>
          <a:p>
            <a:r>
              <a:rPr lang="en-US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SXT</a:t>
            </a:r>
            <a:endParaRPr lang="en-US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B0197-98D6-404A-8E9E-82166A0FBA26}" type="datetime1">
              <a:rPr lang="en-IN" smtClean="0"/>
              <a:t>26/02/16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9" name="Picture 8" descr="SXT_Payload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97656"/>
            <a:ext cx="2667000" cy="64841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0" y="3505200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m focal length; </a:t>
            </a:r>
          </a:p>
          <a:p>
            <a:r>
              <a:rPr lang="en-US" dirty="0">
                <a:solidFill>
                  <a:srgbClr val="FFFF00"/>
                </a:solidFill>
              </a:rPr>
              <a:t>~2 </a:t>
            </a:r>
            <a:r>
              <a:rPr lang="en-US" dirty="0" err="1">
                <a:solidFill>
                  <a:srgbClr val="FFFF00"/>
                </a:solidFill>
              </a:rPr>
              <a:t>arcmin</a:t>
            </a:r>
            <a:r>
              <a:rPr lang="en-US" dirty="0">
                <a:solidFill>
                  <a:srgbClr val="FFFF00"/>
                </a:solidFill>
              </a:rPr>
              <a:t> HPD;</a:t>
            </a:r>
          </a:p>
          <a:p>
            <a:r>
              <a:rPr lang="en-US" dirty="0">
                <a:solidFill>
                  <a:srgbClr val="FFFF00"/>
                </a:solidFill>
              </a:rPr>
              <a:t>40 shells (130 – 260 mm </a:t>
            </a:r>
            <a:r>
              <a:rPr lang="en-US" dirty="0" err="1">
                <a:solidFill>
                  <a:srgbClr val="FFFF00"/>
                </a:solidFill>
              </a:rPr>
              <a:t>dia</a:t>
            </a:r>
            <a:r>
              <a:rPr lang="en-US" dirty="0">
                <a:solidFill>
                  <a:srgbClr val="FFFF00"/>
                </a:solidFill>
              </a:rPr>
              <a:t>);</a:t>
            </a:r>
          </a:p>
          <a:p>
            <a:endParaRPr lang="en-US" dirty="0" smtClean="0">
              <a:solidFill>
                <a:srgbClr val="CCFFCC"/>
              </a:solidFill>
            </a:endParaRPr>
          </a:p>
          <a:p>
            <a:r>
              <a:rPr lang="en-US" dirty="0" smtClean="0">
                <a:solidFill>
                  <a:srgbClr val="CCFFCC"/>
                </a:solidFill>
              </a:rPr>
              <a:t>Total Mass: 65 Kg.</a:t>
            </a:r>
          </a:p>
          <a:p>
            <a:endParaRPr lang="en-US" dirty="0" smtClean="0">
              <a:solidFill>
                <a:srgbClr val="CCFFCC"/>
              </a:solidFill>
            </a:endParaRPr>
          </a:p>
          <a:p>
            <a:r>
              <a:rPr lang="en-US" dirty="0" smtClean="0">
                <a:solidFill>
                  <a:srgbClr val="CCFFCC"/>
                </a:solidFill>
              </a:rPr>
              <a:t>Mass of the Optics Assembly: 12 </a:t>
            </a:r>
            <a:r>
              <a:rPr lang="en-US" dirty="0">
                <a:solidFill>
                  <a:srgbClr val="CCFFCC"/>
                </a:solidFill>
              </a:rPr>
              <a:t>Kg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342321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subTitle" sz="quarter" idx="1"/>
          </p:nvPr>
        </p:nvSpPr>
        <p:spPr>
          <a:xfrm>
            <a:off x="304801" y="196453"/>
            <a:ext cx="3581400" cy="1479947"/>
          </a:xfrm>
          <a:prstGeom prst="rect">
            <a:avLst/>
          </a:prstGeom>
        </p:spPr>
        <p:txBody>
          <a:bodyPr/>
          <a:lstStyle/>
          <a:p>
            <a:r>
              <a:rPr lang="en-US" sz="2800" i="1" dirty="0" err="1" smtClean="0">
                <a:solidFill>
                  <a:srgbClr val="F9DB59"/>
                </a:solidFill>
                <a:latin typeface="Times New Roman"/>
                <a:cs typeface="Times New Roman"/>
              </a:rPr>
              <a:t>Cyg</a:t>
            </a:r>
            <a:r>
              <a:rPr lang="en-US" sz="28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 X-3: </a:t>
            </a:r>
            <a:r>
              <a:rPr lang="en-US" sz="28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SXT Observation for the CZTI target</a:t>
            </a:r>
            <a:endParaRPr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5715000"/>
            <a:ext cx="2167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</a:t>
            </a:r>
          </a:p>
          <a:p>
            <a:r>
              <a:rPr lang="en-US" sz="1400" dirty="0" smtClean="0"/>
              <a:t>Y. </a:t>
            </a:r>
            <a:r>
              <a:rPr lang="en-US" sz="1400" dirty="0" err="1" smtClean="0"/>
              <a:t>Bhargava</a:t>
            </a:r>
            <a:r>
              <a:rPr lang="en-US" sz="1400" dirty="0" smtClean="0"/>
              <a:t> and AR </a:t>
            </a:r>
            <a:r>
              <a:rPr lang="en-US" sz="1400" dirty="0" err="1" smtClean="0"/>
              <a:t>Rao</a:t>
            </a:r>
            <a:endParaRPr lang="en-US" sz="1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76200"/>
            <a:ext cx="5181600" cy="412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46128"/>
            <a:ext cx="6248400" cy="5135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4724400"/>
            <a:ext cx="2141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P= 4.79242631 </a:t>
            </a:r>
            <a:r>
              <a:rPr lang="en-US" dirty="0" err="1" smtClean="0"/>
              <a:t>hrs</a:t>
            </a:r>
            <a:endParaRPr lang="en-US" dirty="0" smtClean="0"/>
          </a:p>
          <a:p>
            <a:r>
              <a:rPr lang="en-US" dirty="0" smtClean="0"/>
              <a:t>	or</a:t>
            </a:r>
          </a:p>
          <a:p>
            <a:r>
              <a:rPr lang="en-US" dirty="0" smtClean="0"/>
              <a:t>	0.19968443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268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subTitle" sz="quarter" idx="1"/>
          </p:nvPr>
        </p:nvSpPr>
        <p:spPr>
          <a:xfrm>
            <a:off x="304800" y="196453"/>
            <a:ext cx="5507831" cy="794147"/>
          </a:xfrm>
          <a:prstGeom prst="rect">
            <a:avLst/>
          </a:prstGeom>
        </p:spPr>
        <p:txBody>
          <a:bodyPr/>
          <a:lstStyle/>
          <a:p>
            <a:r>
              <a:rPr sz="2800" i="1" dirty="0">
                <a:solidFill>
                  <a:srgbClr val="F9DB59"/>
                </a:solidFill>
                <a:latin typeface="Times New Roman"/>
                <a:cs typeface="Times New Roman"/>
              </a:rPr>
              <a:t>PKS 2155-304 (z~0.116) </a:t>
            </a:r>
            <a:r>
              <a:rPr sz="28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—</a:t>
            </a:r>
            <a:r>
              <a:rPr lang="en-US" sz="28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 </a:t>
            </a:r>
            <a:r>
              <a:rPr sz="28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LAXPC </a:t>
            </a:r>
            <a:endParaRPr sz="2800" i="1" dirty="0">
              <a:solidFill>
                <a:srgbClr val="F9DB59"/>
              </a:solidFill>
              <a:latin typeface="Times New Roman"/>
              <a:cs typeface="Times New Roman"/>
            </a:endParaRPr>
          </a:p>
          <a:p>
            <a:r>
              <a:rPr dirty="0"/>
              <a:t>with multiplication of variable constant  </a:t>
            </a:r>
          </a:p>
        </p:txBody>
      </p:sp>
      <p:pic>
        <p:nvPicPr>
          <p:cNvPr id="126" name="pks2155-304_20161026_LAXPC_620keVwithConstBremV10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15" y="1342692"/>
            <a:ext cx="6608385" cy="528670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6781801" y="302171"/>
            <a:ext cx="2057400" cy="68768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smtClean="0"/>
              <a:t>Model:</a:t>
            </a:r>
            <a:r>
              <a:rPr lang="en-US" sz="2000" dirty="0" smtClean="0"/>
              <a:t> C1*PL</a:t>
            </a:r>
            <a:r>
              <a:rPr sz="2000" dirty="0" smtClean="0"/>
              <a:t> +</a:t>
            </a:r>
            <a:r>
              <a:rPr lang="en-US" sz="2000" dirty="0" smtClean="0"/>
              <a:t> C2</a:t>
            </a:r>
            <a:r>
              <a:rPr sz="2000" dirty="0" smtClean="0"/>
              <a:t>*</a:t>
            </a:r>
            <a:r>
              <a:rPr lang="en-US" sz="2000" dirty="0" smtClean="0"/>
              <a:t>PL </a:t>
            </a:r>
            <a:r>
              <a:rPr sz="2000" dirty="0" smtClean="0"/>
              <a:t>+</a:t>
            </a:r>
            <a:r>
              <a:rPr lang="en-US" sz="2000" dirty="0" smtClean="0"/>
              <a:t> C3</a:t>
            </a:r>
            <a:r>
              <a:rPr sz="2000" dirty="0" smtClean="0"/>
              <a:t>*</a:t>
            </a:r>
            <a:r>
              <a:rPr lang="en-US" sz="2000" dirty="0" smtClean="0"/>
              <a:t>PL</a:t>
            </a:r>
            <a:endParaRPr sz="2000" dirty="0"/>
          </a:p>
        </p:txBody>
      </p:sp>
      <p:sp>
        <p:nvSpPr>
          <p:cNvPr id="128" name="Shape 128"/>
          <p:cNvSpPr/>
          <p:nvPr/>
        </p:nvSpPr>
        <p:spPr>
          <a:xfrm>
            <a:off x="6781800" y="2514600"/>
            <a:ext cx="2286000" cy="1303238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500" i="1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000" dirty="0">
                <a:latin typeface="Symbol" charset="2"/>
                <a:cs typeface="Symbol" charset="2"/>
              </a:rPr>
              <a:t>G</a:t>
            </a:r>
            <a:r>
              <a:rPr sz="2000" dirty="0" smtClean="0"/>
              <a:t>= </a:t>
            </a:r>
            <a:r>
              <a:rPr sz="2000" dirty="0"/>
              <a:t>2.28+/- 0.015</a:t>
            </a:r>
          </a:p>
          <a:p>
            <a:pPr>
              <a:defRPr sz="2500" i="1">
                <a:latin typeface="Georgia"/>
                <a:ea typeface="Georgia"/>
                <a:cs typeface="Georgia"/>
                <a:sym typeface="Georgia"/>
              </a:defRPr>
            </a:pPr>
            <a:r>
              <a:rPr sz="2000" dirty="0" smtClean="0"/>
              <a:t>C1</a:t>
            </a:r>
            <a:r>
              <a:rPr sz="2000" dirty="0"/>
              <a:t>= 1.0 fixed</a:t>
            </a:r>
          </a:p>
          <a:p>
            <a:pPr>
              <a:defRPr sz="2500" i="1">
                <a:latin typeface="Georgia"/>
                <a:ea typeface="Georgia"/>
                <a:cs typeface="Georgia"/>
                <a:sym typeface="Georgia"/>
              </a:defRPr>
            </a:pPr>
            <a:r>
              <a:rPr sz="2000" dirty="0" smtClean="0"/>
              <a:t>C2</a:t>
            </a:r>
            <a:r>
              <a:rPr sz="2000" dirty="0"/>
              <a:t>= </a:t>
            </a:r>
            <a:r>
              <a:rPr sz="2000" dirty="0" smtClean="0"/>
              <a:t>0.9 </a:t>
            </a:r>
            <a:r>
              <a:rPr sz="2000" dirty="0"/>
              <a:t>+/- 0.009</a:t>
            </a:r>
          </a:p>
          <a:p>
            <a:pPr>
              <a:defRPr sz="2500" i="1">
                <a:latin typeface="Georgia"/>
                <a:ea typeface="Georgia"/>
                <a:cs typeface="Georgia"/>
                <a:sym typeface="Georgia"/>
              </a:defRPr>
            </a:pPr>
            <a:r>
              <a:rPr sz="2000" dirty="0" smtClean="0"/>
              <a:t>C3</a:t>
            </a:r>
            <a:r>
              <a:rPr sz="2000" dirty="0"/>
              <a:t>= 0.74 +/- 0.008</a:t>
            </a:r>
          </a:p>
        </p:txBody>
      </p:sp>
      <p:sp>
        <p:nvSpPr>
          <p:cNvPr id="129" name="Shape 129"/>
          <p:cNvSpPr/>
          <p:nvPr/>
        </p:nvSpPr>
        <p:spPr>
          <a:xfrm>
            <a:off x="7035923" y="4419600"/>
            <a:ext cx="1727077" cy="626129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 lang="en-US" dirty="0" smtClean="0">
                <a:latin typeface="Symbol" charset="2"/>
                <a:cs typeface="Symbol" charset="2"/>
              </a:rPr>
              <a:t>c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>
                <a:latin typeface="Symbol" charset="2"/>
                <a:cs typeface="Symbol" charset="2"/>
              </a:rPr>
              <a:t>n</a:t>
            </a:r>
            <a:r>
              <a:rPr dirty="0" smtClean="0"/>
              <a:t>=</a:t>
            </a:r>
            <a:r>
              <a:rPr dirty="0"/>
              <a:t>1.56 </a:t>
            </a:r>
          </a:p>
          <a:p>
            <a:pPr defTabSz="321457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 dirty="0" smtClean="0"/>
              <a:t>dof</a:t>
            </a:r>
            <a:r>
              <a:rPr dirty="0"/>
              <a:t>: 340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86297" y="5715000"/>
            <a:ext cx="12719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</a:t>
            </a:r>
          </a:p>
          <a:p>
            <a:r>
              <a:rPr lang="en-US" sz="1400" dirty="0" smtClean="0"/>
              <a:t>LAXPC Team</a:t>
            </a:r>
          </a:p>
          <a:p>
            <a:r>
              <a:rPr lang="en-US" sz="1400" dirty="0" smtClean="0"/>
              <a:t>V. </a:t>
            </a:r>
            <a:r>
              <a:rPr lang="en-US" sz="1400" dirty="0" err="1" smtClean="0"/>
              <a:t>Chitnis</a:t>
            </a:r>
            <a:endParaRPr lang="en-US" sz="1400" dirty="0" smtClean="0"/>
          </a:p>
          <a:p>
            <a:r>
              <a:rPr lang="en-US" sz="1400" dirty="0" smtClean="0"/>
              <a:t>S. Chandra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41127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84240E-62AA-5D48-85DF-F0173E164D0D}" type="datetime1">
              <a:rPr lang="en-IN" smtClean="0"/>
              <a:t>26/02/16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ks2155-304_20161026_LAXPC_620keVwithConstBremV10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1" y="1417320"/>
            <a:ext cx="6705599" cy="536447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25"/>
          <p:cNvSpPr txBox="1">
            <a:spLocks/>
          </p:cNvSpPr>
          <p:nvPr/>
        </p:nvSpPr>
        <p:spPr bwMode="auto">
          <a:xfrm>
            <a:off x="152400" y="228600"/>
            <a:ext cx="5791199" cy="109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0"/>
              <a:buChar char=""/>
              <a:defRPr sz="3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Char char=""/>
              <a:defRPr sz="26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charset="0"/>
              <a:buChar char="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charset="0"/>
              <a:buChar char=""/>
              <a:defRPr sz="22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0"/>
              <a:buChar char="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>
              <a:buNone/>
            </a:pPr>
            <a:r>
              <a:rPr lang="en-US" sz="28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PKS 2155-304 (z~0.116) — LAXPC</a:t>
            </a:r>
            <a:r>
              <a:rPr lang="en-US" sz="2400" dirty="0" smtClean="0"/>
              <a:t> </a:t>
            </a:r>
          </a:p>
          <a:p>
            <a:pPr marL="68263" indent="0">
              <a:buNone/>
            </a:pPr>
            <a:r>
              <a:rPr lang="en-US" sz="2400" dirty="0" smtClean="0"/>
              <a:t>Adding </a:t>
            </a:r>
            <a:r>
              <a:rPr lang="en-US" sz="2400" dirty="0" err="1" smtClean="0"/>
              <a:t>Bremss</a:t>
            </a:r>
            <a:r>
              <a:rPr lang="en-US" sz="2400" dirty="0" smtClean="0"/>
              <a:t> (40 </a:t>
            </a:r>
            <a:r>
              <a:rPr lang="en-US" sz="2400" dirty="0" err="1" smtClean="0"/>
              <a:t>keV</a:t>
            </a:r>
            <a:r>
              <a:rPr lang="en-US" sz="2400" dirty="0" smtClean="0"/>
              <a:t>) for CXB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Shape 127"/>
          <p:cNvSpPr/>
          <p:nvPr/>
        </p:nvSpPr>
        <p:spPr>
          <a:xfrm>
            <a:off x="7086723" y="149027"/>
            <a:ext cx="1752477" cy="99546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smtClean="0"/>
              <a:t>Model:</a:t>
            </a:r>
            <a:r>
              <a:rPr lang="en-US" sz="2000" dirty="0" smtClean="0"/>
              <a:t> (PL+Br)</a:t>
            </a:r>
            <a:r>
              <a:rPr sz="2000" dirty="0" smtClean="0"/>
              <a:t> +</a:t>
            </a:r>
            <a:r>
              <a:rPr lang="en-US" sz="2000" dirty="0" smtClean="0"/>
              <a:t> C1</a:t>
            </a:r>
            <a:r>
              <a:rPr sz="2000" dirty="0" smtClean="0"/>
              <a:t>*</a:t>
            </a:r>
            <a:r>
              <a:rPr lang="en-US" sz="2000" dirty="0" smtClean="0"/>
              <a:t>(PL+Br) </a:t>
            </a:r>
            <a:r>
              <a:rPr sz="2000" dirty="0" smtClean="0"/>
              <a:t>+</a:t>
            </a:r>
            <a:r>
              <a:rPr lang="en-US" sz="2000" dirty="0" smtClean="0"/>
              <a:t> C2</a:t>
            </a:r>
            <a:r>
              <a:rPr sz="2000" dirty="0" smtClean="0"/>
              <a:t>*</a:t>
            </a:r>
            <a:r>
              <a:rPr lang="en-US" sz="2000" dirty="0" smtClean="0"/>
              <a:t>(PL+Br)</a:t>
            </a:r>
            <a:endParaRPr sz="2000" dirty="0"/>
          </a:p>
        </p:txBody>
      </p:sp>
      <p:sp>
        <p:nvSpPr>
          <p:cNvPr id="10" name="Shape 128"/>
          <p:cNvSpPr/>
          <p:nvPr/>
        </p:nvSpPr>
        <p:spPr>
          <a:xfrm>
            <a:off x="6781800" y="2549525"/>
            <a:ext cx="2286000" cy="1303238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500" i="1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000" dirty="0">
                <a:latin typeface="Symbol" charset="2"/>
                <a:cs typeface="Symbol" charset="2"/>
              </a:rPr>
              <a:t>G</a:t>
            </a:r>
            <a:r>
              <a:rPr sz="2000" dirty="0" smtClean="0"/>
              <a:t>= 2.</a:t>
            </a:r>
            <a:r>
              <a:rPr lang="en-US" sz="2000" dirty="0" smtClean="0"/>
              <a:t>9 (fixe)</a:t>
            </a:r>
            <a:endParaRPr sz="2000" dirty="0"/>
          </a:p>
          <a:p>
            <a:pPr>
              <a:defRPr sz="2500" i="1">
                <a:latin typeface="Georgia"/>
                <a:ea typeface="Georgia"/>
                <a:cs typeface="Georgia"/>
                <a:sym typeface="Georgia"/>
              </a:defRPr>
            </a:pPr>
            <a:r>
              <a:rPr sz="2000" dirty="0" smtClean="0"/>
              <a:t>C1</a:t>
            </a:r>
            <a:r>
              <a:rPr sz="2000" dirty="0"/>
              <a:t>= 1.0 fixed</a:t>
            </a:r>
          </a:p>
          <a:p>
            <a:pPr>
              <a:defRPr sz="2500" i="1">
                <a:latin typeface="Georgia"/>
                <a:ea typeface="Georgia"/>
                <a:cs typeface="Georgia"/>
                <a:sym typeface="Georgia"/>
              </a:defRPr>
            </a:pPr>
            <a:r>
              <a:rPr sz="2000" dirty="0" smtClean="0"/>
              <a:t>C2</a:t>
            </a:r>
            <a:r>
              <a:rPr sz="2000" dirty="0"/>
              <a:t>= </a:t>
            </a:r>
            <a:r>
              <a:rPr sz="2000" dirty="0" smtClean="0"/>
              <a:t>0.9 </a:t>
            </a:r>
            <a:r>
              <a:rPr sz="2000" dirty="0"/>
              <a:t>+/- 0.009</a:t>
            </a:r>
          </a:p>
          <a:p>
            <a:pPr>
              <a:defRPr sz="2500" i="1">
                <a:latin typeface="Georgia"/>
                <a:ea typeface="Georgia"/>
                <a:cs typeface="Georgia"/>
                <a:sym typeface="Georgia"/>
              </a:defRPr>
            </a:pPr>
            <a:r>
              <a:rPr sz="2000" dirty="0" smtClean="0"/>
              <a:t>C3</a:t>
            </a:r>
            <a:r>
              <a:rPr sz="2000" dirty="0"/>
              <a:t>= 0.74 +/- 0.008</a:t>
            </a:r>
          </a:p>
        </p:txBody>
      </p:sp>
      <p:sp>
        <p:nvSpPr>
          <p:cNvPr id="11" name="Shape 129"/>
          <p:cNvSpPr/>
          <p:nvPr/>
        </p:nvSpPr>
        <p:spPr>
          <a:xfrm>
            <a:off x="7035923" y="4419600"/>
            <a:ext cx="1727077" cy="626129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 lang="en-US" dirty="0" smtClean="0">
                <a:latin typeface="Symbol" charset="2"/>
                <a:cs typeface="Symbol" charset="2"/>
              </a:rPr>
              <a:t>c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>
                <a:latin typeface="Symbol" charset="2"/>
                <a:cs typeface="Symbol" charset="2"/>
              </a:rPr>
              <a:t>n</a:t>
            </a:r>
            <a:r>
              <a:rPr dirty="0" smtClean="0"/>
              <a:t>=1.</a:t>
            </a:r>
            <a:r>
              <a:rPr lang="en-US" dirty="0" smtClean="0"/>
              <a:t>63</a:t>
            </a:r>
            <a:r>
              <a:rPr dirty="0" smtClean="0"/>
              <a:t> </a:t>
            </a:r>
            <a:endParaRPr dirty="0"/>
          </a:p>
          <a:p>
            <a:pPr defTabSz="321457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 dirty="0" smtClean="0"/>
              <a:t>dof</a:t>
            </a:r>
            <a:r>
              <a:rPr dirty="0"/>
              <a:t>: </a:t>
            </a:r>
            <a:r>
              <a:rPr dirty="0" smtClean="0"/>
              <a:t>3</a:t>
            </a:r>
            <a:r>
              <a:rPr lang="en-US" dirty="0" smtClean="0"/>
              <a:t>39</a:t>
            </a:r>
            <a:endParaRPr dirty="0"/>
          </a:p>
        </p:txBody>
      </p:sp>
      <p:sp>
        <p:nvSpPr>
          <p:cNvPr id="12" name="TextBox 11"/>
          <p:cNvSpPr txBox="1"/>
          <p:nvPr/>
        </p:nvSpPr>
        <p:spPr>
          <a:xfrm>
            <a:off x="10187993" y="27749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86297" y="5715000"/>
            <a:ext cx="13217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</a:t>
            </a:r>
          </a:p>
          <a:p>
            <a:r>
              <a:rPr lang="en-US" sz="1400" dirty="0" smtClean="0"/>
              <a:t>LAXPC Team,</a:t>
            </a:r>
          </a:p>
          <a:p>
            <a:r>
              <a:rPr lang="en-US" sz="1400" dirty="0" smtClean="0"/>
              <a:t>V. </a:t>
            </a:r>
            <a:r>
              <a:rPr lang="en-US" sz="1400" dirty="0" err="1" smtClean="0"/>
              <a:t>Chitnis</a:t>
            </a:r>
            <a:r>
              <a:rPr lang="en-US" sz="1400" dirty="0" smtClean="0"/>
              <a:t>, &amp;</a:t>
            </a:r>
          </a:p>
          <a:p>
            <a:r>
              <a:rPr lang="en-US" sz="1400" dirty="0" smtClean="0"/>
              <a:t>S. Chandra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3565361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subTitle" sz="quarter" idx="1"/>
          </p:nvPr>
        </p:nvSpPr>
        <p:spPr>
          <a:xfrm>
            <a:off x="152400" y="258961"/>
            <a:ext cx="4449961" cy="731639"/>
          </a:xfrm>
          <a:prstGeom prst="rect">
            <a:avLst/>
          </a:prstGeom>
        </p:spPr>
        <p:txBody>
          <a:bodyPr/>
          <a:lstStyle/>
          <a:p>
            <a:pPr>
              <a:defRPr sz="3300"/>
            </a:pPr>
            <a:r>
              <a:rPr sz="3200" i="1" dirty="0">
                <a:solidFill>
                  <a:srgbClr val="F9DB59"/>
                </a:solidFill>
                <a:latin typeface="Times New Roman"/>
                <a:cs typeface="Times New Roman"/>
              </a:rPr>
              <a:t>PKS 2155-304 (z~0.116)</a:t>
            </a:r>
          </a:p>
          <a:p>
            <a:pPr>
              <a:defRPr sz="2300" i="1"/>
            </a:pPr>
            <a:r>
              <a:rPr dirty="0"/>
              <a:t>Swift-SXT-LAXPC Combined Fit </a:t>
            </a:r>
          </a:p>
        </p:txBody>
      </p:sp>
      <p:pic>
        <p:nvPicPr>
          <p:cNvPr id="146" name="pks2155-304_20161026_SXT_XRT_LAXPC_comboFitwithoutBremsswithV10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1752600"/>
            <a:ext cx="6191250" cy="495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6196149" y="230088"/>
            <a:ext cx="2772544" cy="99546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/>
              <a:t>Model</a:t>
            </a:r>
            <a:r>
              <a:rPr sz="2000" dirty="0" smtClean="0"/>
              <a:t>:</a:t>
            </a:r>
            <a:r>
              <a:rPr lang="en-US" sz="2000" dirty="0" smtClean="0"/>
              <a:t> </a:t>
            </a:r>
            <a:r>
              <a:rPr sz="2000" dirty="0" smtClean="0"/>
              <a:t>(</a:t>
            </a:r>
            <a:r>
              <a:rPr sz="2000" dirty="0"/>
              <a:t>SXT) bknpow</a:t>
            </a:r>
          </a:p>
          <a:p>
            <a: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/>
              <a:t> </a:t>
            </a:r>
            <a:r>
              <a:rPr sz="2000" dirty="0" smtClean="0"/>
              <a:t>+</a:t>
            </a:r>
            <a:r>
              <a:rPr lang="en-US" sz="2000" dirty="0" smtClean="0"/>
              <a:t> </a:t>
            </a:r>
            <a:r>
              <a:rPr sz="2000" dirty="0" smtClean="0"/>
              <a:t>(</a:t>
            </a:r>
            <a:r>
              <a:rPr sz="2000" dirty="0"/>
              <a:t>XRT) </a:t>
            </a:r>
            <a:r>
              <a:rPr lang="en-US" sz="2000" dirty="0" smtClean="0"/>
              <a:t>c</a:t>
            </a:r>
            <a:r>
              <a:rPr sz="2000" dirty="0" smtClean="0"/>
              <a:t>*</a:t>
            </a:r>
            <a:r>
              <a:rPr sz="2000" dirty="0"/>
              <a:t>(bknpow)</a:t>
            </a:r>
          </a:p>
          <a:p>
            <a: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smtClean="0"/>
              <a:t>+(</a:t>
            </a:r>
            <a:r>
              <a:rPr sz="2000" dirty="0"/>
              <a:t>LAXPC) </a:t>
            </a:r>
            <a:r>
              <a:rPr sz="2000" dirty="0" smtClean="0"/>
              <a:t>c*</a:t>
            </a:r>
            <a:r>
              <a:rPr sz="2000" dirty="0"/>
              <a:t>(bknpow)</a:t>
            </a:r>
          </a:p>
        </p:txBody>
      </p:sp>
      <p:sp>
        <p:nvSpPr>
          <p:cNvPr id="148" name="Shape 148"/>
          <p:cNvSpPr/>
          <p:nvPr/>
        </p:nvSpPr>
        <p:spPr>
          <a:xfrm>
            <a:off x="6324600" y="1981200"/>
            <a:ext cx="2908915" cy="284212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 sz="2500" i="1"/>
            </a:pPr>
            <a:r>
              <a:rPr lang="en-US" sz="2000" dirty="0" smtClean="0"/>
              <a:t>N</a:t>
            </a:r>
            <a:r>
              <a:rPr sz="2000" baseline="-25000" dirty="0" smtClean="0"/>
              <a:t>H</a:t>
            </a:r>
            <a:r>
              <a:rPr sz="2000" dirty="0"/>
              <a:t>= </a:t>
            </a:r>
            <a:r>
              <a:rPr sz="2000" dirty="0" smtClean="0"/>
              <a:t>1</a:t>
            </a:r>
            <a:r>
              <a:rPr lang="en-US" sz="2000" dirty="0" smtClean="0"/>
              <a:t>.</a:t>
            </a:r>
            <a:r>
              <a:rPr sz="2000" dirty="0" smtClean="0"/>
              <a:t>41</a:t>
            </a:r>
            <a:r>
              <a:rPr lang="en-US" sz="2000" dirty="0" smtClean="0"/>
              <a:t>x10</a:t>
            </a:r>
            <a:r>
              <a:rPr lang="en-US" sz="2000" baseline="30000" dirty="0" smtClean="0"/>
              <a:t>20</a:t>
            </a:r>
            <a:r>
              <a:rPr sz="2000" dirty="0" smtClean="0"/>
              <a:t> </a:t>
            </a:r>
            <a:r>
              <a:rPr sz="2000" dirty="0"/>
              <a:t>fixed</a:t>
            </a:r>
          </a:p>
          <a:p>
            <a:pPr>
              <a:defRPr sz="2500" i="1"/>
            </a:pP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1</a:t>
            </a:r>
            <a:r>
              <a:rPr sz="2000" dirty="0" smtClean="0"/>
              <a:t>=</a:t>
            </a:r>
            <a:r>
              <a:rPr sz="2000" dirty="0"/>
              <a:t>1.93 +/- 0.07</a:t>
            </a:r>
          </a:p>
          <a:p>
            <a:pPr>
              <a:defRPr sz="2500" i="1"/>
            </a:pPr>
            <a:r>
              <a:rPr sz="2000" dirty="0"/>
              <a:t>BreakE= 0.81 +/- 0.09</a:t>
            </a:r>
          </a:p>
          <a:p>
            <a:pPr>
              <a:defRPr sz="2500" i="1"/>
            </a:pPr>
            <a:r>
              <a:rPr lang="en-US" sz="2000" dirty="0">
                <a:latin typeface="Symbol" charset="2"/>
                <a:cs typeface="Symbol" charset="2"/>
              </a:rPr>
              <a:t>G</a:t>
            </a:r>
            <a:r>
              <a:rPr sz="2000" dirty="0" smtClean="0"/>
              <a:t>2</a:t>
            </a:r>
            <a:r>
              <a:rPr sz="2000" dirty="0"/>
              <a:t>= 2.33 +/- 0.01</a:t>
            </a:r>
          </a:p>
          <a:p>
            <a:pPr>
              <a:defRPr sz="2500" i="1"/>
            </a:pPr>
            <a:r>
              <a:rPr sz="2000" dirty="0"/>
              <a:t>(SXT) </a:t>
            </a:r>
            <a:r>
              <a:rPr sz="2000" dirty="0" smtClean="0"/>
              <a:t>C1</a:t>
            </a:r>
            <a:r>
              <a:rPr sz="2000" dirty="0"/>
              <a:t>=1.0 fixed</a:t>
            </a:r>
          </a:p>
          <a:p>
            <a:pPr>
              <a:defRPr sz="2500" i="1"/>
            </a:pPr>
            <a:r>
              <a:rPr sz="2000" dirty="0"/>
              <a:t>(XRT) </a:t>
            </a:r>
            <a:r>
              <a:rPr sz="2000" dirty="0" smtClean="0"/>
              <a:t>C2</a:t>
            </a:r>
            <a:r>
              <a:rPr sz="2000" dirty="0"/>
              <a:t>= 0.80 +/- 0.03</a:t>
            </a:r>
          </a:p>
          <a:p>
            <a:pPr>
              <a:defRPr sz="2500" i="1"/>
            </a:pPr>
            <a:r>
              <a:rPr sz="2000" dirty="0"/>
              <a:t>(LX1) </a:t>
            </a:r>
            <a:r>
              <a:rPr sz="2000" dirty="0" smtClean="0"/>
              <a:t>C3</a:t>
            </a:r>
            <a:r>
              <a:rPr sz="2000" dirty="0"/>
              <a:t>=2.09 +/- 0.07</a:t>
            </a:r>
          </a:p>
          <a:p>
            <a:pPr>
              <a:defRPr sz="2500" i="1"/>
            </a:pPr>
            <a:r>
              <a:rPr sz="2000" dirty="0"/>
              <a:t>(LX2) </a:t>
            </a:r>
            <a:r>
              <a:rPr sz="2000" dirty="0" smtClean="0"/>
              <a:t>C4</a:t>
            </a:r>
            <a:r>
              <a:rPr sz="2000" dirty="0"/>
              <a:t>=1.88 +/- 0.06</a:t>
            </a:r>
          </a:p>
          <a:p>
            <a:pPr>
              <a:defRPr sz="2500" i="1"/>
            </a:pPr>
            <a:r>
              <a:rPr sz="2000" dirty="0"/>
              <a:t>(LX3) </a:t>
            </a:r>
            <a:r>
              <a:rPr sz="2000" dirty="0" smtClean="0"/>
              <a:t>C5</a:t>
            </a:r>
            <a:r>
              <a:rPr sz="2000" dirty="0"/>
              <a:t>=1.53 +/- 0.05 </a:t>
            </a:r>
          </a:p>
        </p:txBody>
      </p:sp>
      <p:sp>
        <p:nvSpPr>
          <p:cNvPr id="149" name="Shape 149"/>
          <p:cNvSpPr/>
          <p:nvPr/>
        </p:nvSpPr>
        <p:spPr>
          <a:xfrm>
            <a:off x="6400800" y="5105400"/>
            <a:ext cx="2515397" cy="34913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321457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 lang="en-US" dirty="0">
                <a:latin typeface="Symbol" charset="2"/>
                <a:cs typeface="Symbol" charset="2"/>
              </a:rPr>
              <a:t>C</a:t>
            </a:r>
            <a:r>
              <a:rPr lang="en-US" baseline="30000" dirty="0"/>
              <a:t>2</a:t>
            </a:r>
            <a:r>
              <a:rPr lang="en-US" baseline="-25000" dirty="0">
                <a:latin typeface="Symbol" charset="2"/>
                <a:cs typeface="Symbol" charset="2"/>
              </a:rPr>
              <a:t>n</a:t>
            </a:r>
            <a:r>
              <a:rPr dirty="0" smtClean="0"/>
              <a:t>=1.74</a:t>
            </a:r>
            <a:r>
              <a:rPr lang="en-US" dirty="0" smtClean="0"/>
              <a:t>; </a:t>
            </a:r>
            <a:r>
              <a:rPr dirty="0" smtClean="0"/>
              <a:t>dof</a:t>
            </a:r>
            <a:r>
              <a:rPr dirty="0"/>
              <a:t>: 702</a:t>
            </a:r>
          </a:p>
        </p:txBody>
      </p:sp>
      <p:sp>
        <p:nvSpPr>
          <p:cNvPr id="150" name="Shape 150"/>
          <p:cNvSpPr/>
          <p:nvPr/>
        </p:nvSpPr>
        <p:spPr>
          <a:xfrm>
            <a:off x="2222599" y="1064668"/>
            <a:ext cx="3573090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53585F"/>
                </a:solidFill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Fitting LAXPC band 6 - 20 keV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86297" y="5715000"/>
            <a:ext cx="13217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</a:t>
            </a:r>
          </a:p>
          <a:p>
            <a:r>
              <a:rPr lang="en-US" sz="1400" dirty="0" smtClean="0"/>
              <a:t>LAXPC Team,</a:t>
            </a:r>
          </a:p>
          <a:p>
            <a:r>
              <a:rPr lang="en-US" sz="1400" dirty="0" smtClean="0"/>
              <a:t>V. </a:t>
            </a:r>
            <a:r>
              <a:rPr lang="en-US" sz="1400" dirty="0" err="1" smtClean="0"/>
              <a:t>Chitnis</a:t>
            </a:r>
            <a:r>
              <a:rPr lang="en-US" sz="1400" dirty="0" smtClean="0"/>
              <a:t>, &amp;</a:t>
            </a:r>
          </a:p>
          <a:p>
            <a:r>
              <a:rPr lang="en-US" sz="1400" dirty="0" smtClean="0"/>
              <a:t>S. Chandra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85905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subTitle" sz="quarter" idx="1"/>
          </p:nvPr>
        </p:nvSpPr>
        <p:spPr>
          <a:xfrm>
            <a:off x="152400" y="152400"/>
            <a:ext cx="6172200" cy="1219200"/>
          </a:xfrm>
          <a:prstGeom prst="rect">
            <a:avLst/>
          </a:prstGeom>
        </p:spPr>
        <p:txBody>
          <a:bodyPr/>
          <a:lstStyle/>
          <a:p>
            <a:r>
              <a:rPr sz="3200" i="1" dirty="0">
                <a:solidFill>
                  <a:srgbClr val="F9DB59"/>
                </a:solidFill>
                <a:latin typeface="Times New Roman"/>
                <a:cs typeface="Times New Roman"/>
              </a:rPr>
              <a:t>PKS 2155-304 (z~0.116)</a:t>
            </a:r>
          </a:p>
          <a:p>
            <a:r>
              <a:rPr sz="2400" i="1" dirty="0"/>
              <a:t>Swift-SXT-LAXPC Combined Fit</a:t>
            </a:r>
            <a:r>
              <a:rPr sz="2400" dirty="0"/>
              <a:t> </a:t>
            </a:r>
            <a:r>
              <a:rPr lang="en-US" sz="2400" dirty="0" smtClean="0"/>
              <a:t> with 40 keV Bremss for CXB</a:t>
            </a:r>
            <a:endParaRPr sz="2400" dirty="0"/>
          </a:p>
        </p:txBody>
      </p:sp>
      <p:pic>
        <p:nvPicPr>
          <p:cNvPr id="153" name="pks2155-304_20161026_SXT_XRT_LAXPC_comboFitwithV10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73" y="1752600"/>
            <a:ext cx="6191249" cy="495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6400800" y="0"/>
            <a:ext cx="2438400" cy="23189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Model</a:t>
            </a:r>
            <a:r>
              <a:rPr dirty="0" smtClean="0"/>
              <a:t>:</a:t>
            </a:r>
            <a:r>
              <a:rPr lang="en-US" dirty="0" smtClean="0"/>
              <a:t> </a:t>
            </a:r>
            <a:r>
              <a:rPr sz="2000" dirty="0" smtClean="0"/>
              <a:t>(</a:t>
            </a:r>
            <a:r>
              <a:rPr sz="2000" dirty="0"/>
              <a:t>SXT) </a:t>
            </a:r>
            <a:r>
              <a:rPr sz="2000" dirty="0" smtClean="0"/>
              <a:t>(bknpow </a:t>
            </a:r>
            <a:r>
              <a:rPr sz="2000" dirty="0"/>
              <a:t>+ Bremss</a:t>
            </a:r>
            <a:r>
              <a:rPr sz="2000" dirty="0" smtClean="0"/>
              <a:t>) +(</a:t>
            </a:r>
            <a:r>
              <a:rPr sz="2000" dirty="0"/>
              <a:t>XRT) cons*(bknpow+ Bremss)</a:t>
            </a:r>
          </a:p>
          <a:p>
            <a:pPr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 smtClean="0"/>
              <a:t>+</a:t>
            </a:r>
            <a:r>
              <a:rPr lang="en-US" sz="2000" dirty="0" smtClean="0"/>
              <a:t> </a:t>
            </a:r>
            <a:r>
              <a:rPr sz="2000" dirty="0" smtClean="0"/>
              <a:t>(</a:t>
            </a:r>
            <a:r>
              <a:rPr sz="2000" dirty="0"/>
              <a:t>LAXPC) cons*(bknpow+ Bremss</a:t>
            </a:r>
            <a:r>
              <a:rPr dirty="0"/>
              <a:t>)</a:t>
            </a:r>
            <a:endParaRPr sz="2000" dirty="0"/>
          </a:p>
        </p:txBody>
      </p:sp>
      <p:sp>
        <p:nvSpPr>
          <p:cNvPr id="156" name="Shape 156"/>
          <p:cNvSpPr/>
          <p:nvPr/>
        </p:nvSpPr>
        <p:spPr>
          <a:xfrm>
            <a:off x="6324600" y="5486400"/>
            <a:ext cx="2517996" cy="349131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 lang="en-US" dirty="0" smtClean="0">
                <a:latin typeface="Symbol" charset="2"/>
                <a:cs typeface="Symbol" charset="2"/>
              </a:rPr>
              <a:t>C</a:t>
            </a:r>
            <a:r>
              <a:rPr lang="en-US" baseline="30000" dirty="0" smtClean="0"/>
              <a:t>2</a:t>
            </a:r>
            <a:r>
              <a:rPr lang="en-US" baseline="-25000" dirty="0" smtClean="0">
                <a:latin typeface="Symbol" charset="2"/>
                <a:cs typeface="Symbol" charset="2"/>
              </a:rPr>
              <a:t>n</a:t>
            </a:r>
            <a:r>
              <a:rPr dirty="0" smtClean="0"/>
              <a:t>=1.48</a:t>
            </a:r>
            <a:r>
              <a:rPr lang="en-US" dirty="0" smtClean="0"/>
              <a:t>; </a:t>
            </a:r>
            <a:r>
              <a:rPr dirty="0" err="1" smtClean="0"/>
              <a:t>dof</a:t>
            </a:r>
            <a:r>
              <a:rPr dirty="0"/>
              <a:t>: 701</a:t>
            </a:r>
          </a:p>
        </p:txBody>
      </p:sp>
      <p:sp>
        <p:nvSpPr>
          <p:cNvPr id="157" name="Shape 157"/>
          <p:cNvSpPr/>
          <p:nvPr/>
        </p:nvSpPr>
        <p:spPr>
          <a:xfrm>
            <a:off x="2222599" y="1372692"/>
            <a:ext cx="3573090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53585F"/>
                </a:solidFill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Fitting LAXPC band 6 - 20 keV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8400" y="2451080"/>
            <a:ext cx="299387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2200" i="1"/>
            </a:pPr>
            <a:r>
              <a:rPr lang="it-IT" sz="1600" dirty="0" smtClean="0">
                <a:solidFill>
                  <a:srgbClr val="FFFFFF"/>
                </a:solidFill>
              </a:rPr>
              <a:t>N</a:t>
            </a:r>
            <a:r>
              <a:rPr lang="it-IT" sz="1600" baseline="-25000" dirty="0" smtClean="0">
                <a:solidFill>
                  <a:srgbClr val="FFFFFF"/>
                </a:solidFill>
              </a:rPr>
              <a:t>H</a:t>
            </a:r>
            <a:r>
              <a:rPr lang="it-IT" sz="1600" dirty="0">
                <a:solidFill>
                  <a:srgbClr val="FFFFFF"/>
                </a:solidFill>
              </a:rPr>
              <a:t>= </a:t>
            </a:r>
            <a:r>
              <a:rPr lang="it-IT" sz="1600" dirty="0" smtClean="0">
                <a:solidFill>
                  <a:srgbClr val="FFFFFF"/>
                </a:solidFill>
              </a:rPr>
              <a:t>1.41X10</a:t>
            </a:r>
            <a:r>
              <a:rPr lang="it-IT" sz="1600" baseline="30000" dirty="0" smtClean="0">
                <a:solidFill>
                  <a:srgbClr val="FFFFFF"/>
                </a:solidFill>
              </a:rPr>
              <a:t>20</a:t>
            </a:r>
            <a:r>
              <a:rPr lang="it-IT" sz="1600" dirty="0" smtClean="0">
                <a:solidFill>
                  <a:srgbClr val="FFFFFF"/>
                </a:solidFill>
              </a:rPr>
              <a:t> </a:t>
            </a:r>
            <a:r>
              <a:rPr lang="it-IT" sz="1600" dirty="0" err="1">
                <a:solidFill>
                  <a:srgbClr val="FFFFFF"/>
                </a:solidFill>
              </a:rPr>
              <a:t>fixed</a:t>
            </a:r>
            <a:endParaRPr lang="it-IT" sz="1600" dirty="0">
              <a:solidFill>
                <a:srgbClr val="FFFFFF"/>
              </a:solidFill>
            </a:endParaRPr>
          </a:p>
          <a:p>
            <a:pPr>
              <a:defRPr sz="2200" i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pPr>
            <a:r>
              <a:rPr lang="it-IT" sz="1600" dirty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it-IT" sz="1600" dirty="0" smtClean="0">
                <a:solidFill>
                  <a:srgbClr val="FFFFFF"/>
                </a:solidFill>
              </a:rPr>
              <a:t>1</a:t>
            </a:r>
            <a:r>
              <a:rPr lang="it-IT" sz="1600" dirty="0">
                <a:solidFill>
                  <a:srgbClr val="FFFFFF"/>
                </a:solidFill>
              </a:rPr>
              <a:t>=1.96 +/- 0.07</a:t>
            </a:r>
          </a:p>
          <a:p>
            <a:pPr>
              <a:defRPr sz="2200" i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pPr>
            <a:r>
              <a:rPr lang="it-IT" sz="1600" dirty="0" err="1">
                <a:solidFill>
                  <a:srgbClr val="FFFFFF"/>
                </a:solidFill>
              </a:rPr>
              <a:t>BreakE</a:t>
            </a:r>
            <a:r>
              <a:rPr lang="it-IT" sz="1600" dirty="0">
                <a:solidFill>
                  <a:srgbClr val="FFFFFF"/>
                </a:solidFill>
              </a:rPr>
              <a:t>= 1.32 +/- 0.1</a:t>
            </a:r>
          </a:p>
          <a:p>
            <a:pPr>
              <a:defRPr sz="2200" i="1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pPr>
            <a:r>
              <a:rPr lang="it-IT" sz="1600" dirty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it-IT" sz="1600" dirty="0" smtClean="0">
                <a:solidFill>
                  <a:srgbClr val="FFFFFF"/>
                </a:solidFill>
              </a:rPr>
              <a:t>2</a:t>
            </a:r>
            <a:r>
              <a:rPr lang="it-IT" sz="1600" dirty="0">
                <a:solidFill>
                  <a:srgbClr val="FFFFFF"/>
                </a:solidFill>
              </a:rPr>
              <a:t>= 2.82 +/- </a:t>
            </a:r>
            <a:r>
              <a:rPr lang="it-IT" sz="1600" dirty="0" smtClean="0">
                <a:solidFill>
                  <a:srgbClr val="FFFFFF"/>
                </a:solidFill>
              </a:rPr>
              <a:t>0.08</a:t>
            </a:r>
            <a:endParaRPr lang="it-IT" sz="1600" dirty="0">
              <a:solidFill>
                <a:srgbClr val="FFFFFF"/>
              </a:solidFill>
            </a:endParaRPr>
          </a:p>
          <a:p>
            <a:pPr>
              <a:defRPr sz="2200" i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pPr>
            <a:r>
              <a:rPr lang="it-IT" sz="1600" dirty="0" err="1" smtClean="0">
                <a:solidFill>
                  <a:srgbClr val="FFFF00"/>
                </a:solidFill>
              </a:rPr>
              <a:t>Bremss</a:t>
            </a:r>
            <a:r>
              <a:rPr lang="it-IT" sz="1600" dirty="0" smtClean="0">
                <a:solidFill>
                  <a:srgbClr val="FFFF00"/>
                </a:solidFill>
              </a:rPr>
              <a:t> </a:t>
            </a:r>
            <a:r>
              <a:rPr lang="it-IT" sz="1600" dirty="0" err="1">
                <a:solidFill>
                  <a:srgbClr val="FFFF00"/>
                </a:solidFill>
              </a:rPr>
              <a:t>Norm</a:t>
            </a:r>
            <a:r>
              <a:rPr lang="it-IT" sz="1600" dirty="0">
                <a:solidFill>
                  <a:srgbClr val="FFFF00"/>
                </a:solidFill>
              </a:rPr>
              <a:t> </a:t>
            </a:r>
            <a:r>
              <a:rPr lang="it-IT" sz="1600" dirty="0" smtClean="0">
                <a:solidFill>
                  <a:srgbClr val="FFFF00"/>
                </a:solidFill>
              </a:rPr>
              <a:t>=</a:t>
            </a:r>
          </a:p>
          <a:p>
            <a:pPr>
              <a:defRPr sz="2200" i="1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pPr>
            <a:r>
              <a:rPr lang="it-IT" sz="1600" dirty="0" smtClean="0">
                <a:solidFill>
                  <a:srgbClr val="FFFF00"/>
                </a:solidFill>
              </a:rPr>
              <a:t>(</a:t>
            </a:r>
            <a:r>
              <a:rPr lang="it-IT" sz="1600" dirty="0">
                <a:solidFill>
                  <a:srgbClr val="FFFF00"/>
                </a:solidFill>
              </a:rPr>
              <a:t>1.19 +/- 0.08)</a:t>
            </a:r>
            <a:r>
              <a:rPr lang="it-IT" sz="1600" dirty="0" smtClean="0">
                <a:solidFill>
                  <a:srgbClr val="FFFF00"/>
                </a:solidFill>
              </a:rPr>
              <a:t>x10</a:t>
            </a:r>
            <a:r>
              <a:rPr lang="it-IT" sz="1600" baseline="30000" dirty="0" smtClean="0">
                <a:solidFill>
                  <a:srgbClr val="FFFF00"/>
                </a:solidFill>
              </a:rPr>
              <a:t>-</a:t>
            </a:r>
            <a:r>
              <a:rPr lang="it-IT" sz="1600" baseline="30000" dirty="0">
                <a:solidFill>
                  <a:srgbClr val="FFFF00"/>
                </a:solidFill>
              </a:rPr>
              <a:t>3 </a:t>
            </a:r>
            <a:r>
              <a:rPr lang="it-IT" sz="1600" dirty="0">
                <a:solidFill>
                  <a:srgbClr val="FFFF00"/>
                </a:solidFill>
              </a:rPr>
              <a:t>(</a:t>
            </a:r>
            <a:r>
              <a:rPr lang="it-IT" sz="1600" dirty="0" smtClean="0">
                <a:solidFill>
                  <a:srgbClr val="FFFF00"/>
                </a:solidFill>
              </a:rPr>
              <a:t>LAXPC)</a:t>
            </a:r>
            <a:endParaRPr lang="it-IT" sz="1600" dirty="0">
              <a:solidFill>
                <a:srgbClr val="FFFF00"/>
              </a:solidFill>
            </a:endParaRPr>
          </a:p>
          <a:p>
            <a:pPr>
              <a:defRPr sz="2200" i="1"/>
            </a:pPr>
            <a:r>
              <a:rPr lang="it-IT" sz="1600" dirty="0"/>
              <a:t>(SXT)</a:t>
            </a:r>
            <a:r>
              <a:rPr lang="it-IT" sz="2000" dirty="0"/>
              <a:t> </a:t>
            </a:r>
            <a:r>
              <a:rPr lang="it-IT" sz="2000" dirty="0" smtClean="0"/>
              <a:t>C1</a:t>
            </a:r>
            <a:r>
              <a:rPr lang="it-IT" sz="2000" dirty="0"/>
              <a:t>=1.0 </a:t>
            </a:r>
            <a:r>
              <a:rPr lang="it-IT" sz="2000" dirty="0" err="1"/>
              <a:t>fixed</a:t>
            </a:r>
            <a:endParaRPr lang="it-IT" sz="2000" dirty="0"/>
          </a:p>
          <a:p>
            <a:pPr>
              <a:defRPr sz="2200" i="1"/>
            </a:pPr>
            <a:r>
              <a:rPr lang="it-IT" sz="2000" dirty="0"/>
              <a:t>(XRT) </a:t>
            </a:r>
            <a:r>
              <a:rPr lang="it-IT" sz="2000" dirty="0" smtClean="0"/>
              <a:t>C2</a:t>
            </a:r>
            <a:r>
              <a:rPr lang="it-IT" sz="2000" dirty="0"/>
              <a:t>= 0.80 +/- 0.03</a:t>
            </a:r>
          </a:p>
          <a:p>
            <a:pPr>
              <a:defRPr sz="2200" i="1"/>
            </a:pPr>
            <a:r>
              <a:rPr lang="it-IT" sz="2000" dirty="0"/>
              <a:t>(LX1) </a:t>
            </a:r>
            <a:r>
              <a:rPr lang="it-IT" sz="2000" dirty="0" smtClean="0"/>
              <a:t>C3</a:t>
            </a:r>
            <a:r>
              <a:rPr lang="it-IT" sz="2000" dirty="0"/>
              <a:t>=2.64 +/- 0.17</a:t>
            </a:r>
          </a:p>
          <a:p>
            <a:pPr>
              <a:defRPr sz="2200" i="1"/>
            </a:pPr>
            <a:r>
              <a:rPr lang="it-IT" sz="2000" dirty="0"/>
              <a:t>(LX2) </a:t>
            </a:r>
            <a:r>
              <a:rPr lang="it-IT" sz="2000" dirty="0" smtClean="0"/>
              <a:t>C4</a:t>
            </a:r>
            <a:r>
              <a:rPr lang="it-IT" sz="2000" dirty="0"/>
              <a:t>=2.38 +/- 0.15</a:t>
            </a:r>
          </a:p>
          <a:p>
            <a:pPr>
              <a:defRPr sz="2200" i="1"/>
            </a:pPr>
            <a:r>
              <a:rPr lang="it-IT" sz="2000" dirty="0"/>
              <a:t>(LX3) </a:t>
            </a:r>
            <a:r>
              <a:rPr lang="it-IT" sz="2000" dirty="0" smtClean="0"/>
              <a:t>C5</a:t>
            </a:r>
            <a:r>
              <a:rPr lang="it-IT" sz="2000" dirty="0"/>
              <a:t>=1.94 +/- </a:t>
            </a:r>
            <a:r>
              <a:rPr lang="it-IT" sz="2000" dirty="0" smtClean="0"/>
              <a:t>0.14</a:t>
            </a:r>
            <a:endParaRPr lang="it-IT" sz="2000" dirty="0"/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6172200"/>
            <a:ext cx="2514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Courtesy: LAXPC Team,</a:t>
            </a:r>
          </a:p>
          <a:p>
            <a:r>
              <a:rPr lang="en-US" sz="1400" dirty="0" smtClean="0"/>
              <a:t>V. </a:t>
            </a:r>
            <a:r>
              <a:rPr lang="en-US" sz="1400" dirty="0" err="1" smtClean="0"/>
              <a:t>Chitnis</a:t>
            </a:r>
            <a:r>
              <a:rPr lang="en-US" sz="1400" dirty="0"/>
              <a:t> </a:t>
            </a:r>
            <a:r>
              <a:rPr lang="en-US" sz="1400" dirty="0" smtClean="0"/>
              <a:t>&amp; S. Chandra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86384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45E539-55C5-2146-985C-667EFB7062BB}" type="datetime1">
              <a:rPr lang="en-IN" smtClean="0"/>
              <a:t>23/02/16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A5108-FDCB-3443-B740-AECBD9D0C55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" name="Picture 6" descr="2015-10-30 11.21.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" y="381000"/>
            <a:ext cx="9144000" cy="417362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6200" y="304800"/>
            <a:ext cx="3810000" cy="7620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cap="none" spc="-100" baseline="0">
                <a:solidFill>
                  <a:srgbClr val="C1EEFF"/>
                </a:solidFill>
                <a:latin typeface="+mj-lt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9pPr>
          </a:lstStyle>
          <a:p>
            <a:r>
              <a:rPr lang="en-US" dirty="0" smtClean="0"/>
              <a:t>Thanks !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4339489"/>
            <a:ext cx="1723985" cy="1680311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6200" y="4495800"/>
            <a:ext cx="8915400" cy="228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S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everal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colleagues at </a:t>
            </a:r>
            <a:r>
              <a:rPr lang="en-US" dirty="0" smtClean="0">
                <a:solidFill>
                  <a:srgbClr val="CCFFCC"/>
                </a:solidFill>
                <a:ea typeface="+mn-ea"/>
                <a:cs typeface="+mn-cs"/>
              </a:rPr>
              <a:t>TIFR, Mumbai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;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IIA, Bangalore,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IUCAA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), Pune </a:t>
            </a:r>
            <a:endParaRPr lang="en-US" dirty="0">
              <a:solidFill>
                <a:srgbClr val="F9DB59"/>
              </a:solidFill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Canadian Space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Agency,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University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of Leicester, UK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</a:rPr>
              <a:t>ISRO Satellite Centre (ISAC), </a:t>
            </a:r>
            <a:r>
              <a:rPr lang="en-US" dirty="0" smtClean="0">
                <a:solidFill>
                  <a:srgbClr val="FFFF00"/>
                </a:solidFill>
              </a:rPr>
              <a:t>Bangalore, 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 err="1" smtClean="0">
                <a:solidFill>
                  <a:srgbClr val="CCFFCC"/>
                </a:solidFill>
                <a:ea typeface="+mn-ea"/>
                <a:cs typeface="+mn-cs"/>
              </a:rPr>
              <a:t>Vikram</a:t>
            </a:r>
            <a:r>
              <a:rPr lang="en-US" dirty="0" smtClean="0">
                <a:solidFill>
                  <a:srgbClr val="CCFFCC"/>
                </a:solidFill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CCFFCC"/>
                </a:solidFill>
                <a:ea typeface="+mn-ea"/>
                <a:cs typeface="+mn-cs"/>
              </a:rPr>
              <a:t>Sarabhai Space Centre, </a:t>
            </a:r>
            <a:r>
              <a:rPr lang="en-US" dirty="0" smtClean="0">
                <a:solidFill>
                  <a:srgbClr val="CCFFCC"/>
                </a:solidFill>
                <a:ea typeface="+mn-ea"/>
                <a:cs typeface="+mn-cs"/>
              </a:rPr>
              <a:t>Trivandrum, 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Space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Applications Centre, Ahmedabad </a:t>
            </a: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Raman Research Institute,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Bangalore</a:t>
            </a:r>
            <a:r>
              <a:rPr lang="en-US" dirty="0">
                <a:solidFill>
                  <a:srgbClr val="F9DB59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+mn-ea"/>
                <a:cs typeface="+mn-cs"/>
              </a:rPr>
              <a:t>&amp; Physical </a:t>
            </a:r>
            <a:r>
              <a:rPr lang="en-US" dirty="0">
                <a:solidFill>
                  <a:srgbClr val="FFFF00"/>
                </a:solidFill>
                <a:ea typeface="+mn-ea"/>
                <a:cs typeface="+mn-cs"/>
              </a:rPr>
              <a:t>Research Laboratory, Ahmedabad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34200" y="-76200"/>
            <a:ext cx="2106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TIFR Team for X-ray instruments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07064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925"/>
            <a:ext cx="8305800" cy="849313"/>
          </a:xfrm>
        </p:spPr>
        <p:txBody>
          <a:bodyPr/>
          <a:lstStyle/>
          <a:p>
            <a:pPr algn="ctr">
              <a:defRPr/>
            </a:pPr>
            <a:r>
              <a:rPr lang="en-US" i="1" dirty="0" smtClean="0">
                <a:solidFill>
                  <a:srgbClr val="F9DB59"/>
                </a:solidFill>
                <a:ea typeface="ＭＳ Ｐゴシック" charset="-128"/>
              </a:rPr>
              <a:t>Readout Modes of the CCD</a:t>
            </a:r>
            <a:endParaRPr lang="en-US" i="1" dirty="0">
              <a:solidFill>
                <a:srgbClr val="F9DB59"/>
              </a:solidFill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138238"/>
            <a:ext cx="8470900" cy="5108575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AutoNum type="arabicParenBoth"/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Photon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Counting Mode (PC)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[The Default Mode  - includes the calibration sources]</a:t>
            </a:r>
          </a:p>
          <a:p>
            <a:pPr>
              <a:buFont typeface="Arial" charset="0"/>
              <a:buAutoNum type="arabicParenBoth"/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Photon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Counting Window Mode (PCW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)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– 5 pre-defined windows recommended</a:t>
            </a:r>
          </a:p>
          <a:p>
            <a:pPr>
              <a:buFont typeface="Arial" charset="0"/>
              <a:buAutoNum type="arabicParenBoth"/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Fast/Timing  Mode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(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FM)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, </a:t>
            </a:r>
          </a:p>
          <a:p>
            <a:pPr>
              <a:buFont typeface="Arial" charset="0"/>
              <a:buAutoNum type="arabicParenBoth"/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Bias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Map Mode (BM),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and</a:t>
            </a:r>
          </a:p>
          <a:p>
            <a:pPr>
              <a:buFont typeface="Arial" charset="0"/>
              <a:buAutoNum type="arabicParenBoth"/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Calibration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Mode (CM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).  </a:t>
            </a:r>
          </a:p>
          <a:p>
            <a:pPr marL="0" indent="0">
              <a:defRPr/>
            </a:pP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X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-ray spectral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information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available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in all the modes. </a:t>
            </a:r>
            <a:endParaRPr lang="en-US" sz="210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0" indent="0">
              <a:defRPr/>
            </a:pP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ime 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resolution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in the PC, PCW, CM modes is 2.4 s, and 0.278 s in the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FM mode.</a:t>
            </a:r>
            <a:endParaRPr lang="en-US" sz="2100" dirty="0" smtClean="0">
              <a:solidFill>
                <a:srgbClr val="F9DB59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0" indent="0">
              <a:defRPr/>
            </a:pP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FM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reads 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only the central 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150 x 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150 pixels of the CCD. </a:t>
            </a:r>
          </a:p>
          <a:p>
            <a:pPr marL="0" indent="0">
              <a:lnSpc>
                <a:spcPct val="120000"/>
              </a:lnSpc>
              <a:defRPr/>
            </a:pP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For observing very strong cosmic sources, the </a:t>
            </a:r>
            <a:r>
              <a:rPr lang="en-US" sz="210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PCW mode 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should be used  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to 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avoid pile-up 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followed </a:t>
            </a:r>
            <a:r>
              <a:rPr lang="en-US" sz="2100" dirty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by the Calibration mode </a:t>
            </a:r>
            <a:r>
              <a:rPr lang="en-US" sz="2100" dirty="0" smtClean="0">
                <a:solidFill>
                  <a:srgbClr val="F9DB59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where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four small windows (each of size=80 x 80 pixels) covering only the corners are used for the corner radioactive sources in the CM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. (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A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central 100x100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window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is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also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used </a:t>
            </a:r>
            <a:r>
              <a:rPr lang="en-US" sz="2100" dirty="0">
                <a:latin typeface="Arial" pitchFamily="34" charset="0"/>
                <a:ea typeface="ＭＳ Ｐゴシック" charset="-128"/>
                <a:cs typeface="Arial" pitchFamily="34" charset="0"/>
              </a:rPr>
              <a:t>in the </a:t>
            </a:r>
            <a:r>
              <a:rPr lang="en-US" sz="21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CM).</a:t>
            </a:r>
            <a:endParaRPr lang="en-US" sz="210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>
              <a:defRPr/>
            </a:pPr>
            <a:endParaRPr lang="en-US" dirty="0">
              <a:ea typeface="ＭＳ Ｐゴシック" charset="-128"/>
            </a:endParaRPr>
          </a:p>
        </p:txBody>
      </p:sp>
      <p:sp>
        <p:nvSpPr>
          <p:cNvPr id="501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C185D94-D1C5-D84E-A867-ADAE99E22612}" type="datetime1">
              <a:rPr lang="en-IN" smtClean="0">
                <a:solidFill>
                  <a:srgbClr val="FFFFFF"/>
                </a:solidFill>
                <a:cs typeface="MS PGothic" charset="0"/>
              </a:rPr>
              <a:t>23/02/16</a:t>
            </a:fld>
            <a:endParaRPr 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848B546A-3178-154E-9A2B-E17916D60D58}" type="slidenum">
              <a:rPr lang="en-US"/>
              <a:pPr/>
              <a:t>36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990600"/>
          </a:xfrm>
        </p:spPr>
        <p:txBody>
          <a:bodyPr/>
          <a:lstStyle/>
          <a:p>
            <a:r>
              <a:rPr lang="en-US" sz="3200" i="1" dirty="0" smtClean="0">
                <a:solidFill>
                  <a:srgbClr val="E5CB09"/>
                </a:solidFill>
                <a:latin typeface="Times New Roman"/>
                <a:cs typeface="Times New Roman"/>
              </a:rPr>
              <a:t>Clusters of galaxies</a:t>
            </a:r>
            <a:r>
              <a:rPr lang="en-US" sz="2800" i="1" dirty="0">
                <a:solidFill>
                  <a:srgbClr val="CCFFCC"/>
                </a:solidFill>
                <a:latin typeface="Times New Roman"/>
                <a:cs typeface="Times New Roman"/>
              </a:rPr>
              <a:t> </a:t>
            </a:r>
            <a:r>
              <a:rPr lang="en-US" sz="2800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with SXT</a:t>
            </a:r>
            <a:r>
              <a:rPr lang="en-US" sz="28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:  </a:t>
            </a:r>
            <a:r>
              <a:rPr lang="en-US" sz="2800" i="1" dirty="0" smtClean="0">
                <a:solidFill>
                  <a:srgbClr val="CCFFCC"/>
                </a:solidFill>
                <a:latin typeface="Times New Roman"/>
                <a:cs typeface="Times New Roman"/>
              </a:rPr>
              <a:t>PKS0745-19 (3211 s)</a:t>
            </a:r>
            <a:endParaRPr lang="en-US" sz="2800" i="1" dirty="0">
              <a:solidFill>
                <a:srgbClr val="CCFFCC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D5E335-AF3B-A840-BD12-1652DC7A11AA}" type="datetime1">
              <a:rPr lang="en-IN" smtClean="0"/>
              <a:t>25/02/16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 descr="pks074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81200"/>
            <a:ext cx="3886200" cy="388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905000"/>
            <a:ext cx="5315434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86971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905000"/>
          </a:xfrm>
        </p:spPr>
        <p:txBody>
          <a:bodyPr/>
          <a:lstStyle/>
          <a:p>
            <a:r>
              <a:rPr lang="en-US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SXT </a:t>
            </a:r>
            <a:r>
              <a:rPr lang="en-US" i="1" dirty="0" err="1" smtClean="0">
                <a:solidFill>
                  <a:srgbClr val="F9DB59"/>
                </a:solidFill>
                <a:latin typeface="Times New Roman"/>
                <a:cs typeface="Times New Roman"/>
              </a:rPr>
              <a:t>vs</a:t>
            </a:r>
            <a:r>
              <a:rPr lang="en-US" i="1" dirty="0" smtClean="0">
                <a:solidFill>
                  <a:srgbClr val="F9DB59"/>
                </a:solidFill>
                <a:latin typeface="Times New Roman"/>
                <a:cs typeface="Times New Roman"/>
              </a:rPr>
              <a:t> LAXPC (UVIT?)</a:t>
            </a:r>
            <a:br>
              <a:rPr lang="en-US" i="1" dirty="0" smtClean="0">
                <a:solidFill>
                  <a:srgbClr val="F9DB59"/>
                </a:solidFill>
                <a:latin typeface="Times New Roman"/>
                <a:cs typeface="Times New Roman"/>
              </a:rPr>
            </a:br>
            <a:r>
              <a:rPr lang="en-US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Measured Pointing diff of ~15 </a:t>
            </a:r>
            <a:r>
              <a:rPr lang="en-US" sz="3200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arcmins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before UVIT ON (Nov.) and ~8 </a:t>
            </a:r>
            <a:r>
              <a:rPr lang="en-US" sz="3200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arcmins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after (on </a:t>
            </a:r>
            <a:r>
              <a:rPr lang="en-US" sz="3200" i="1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ec 29</a:t>
            </a:r>
            <a:r>
              <a:rPr lang="en-US" sz="3200" i="1" baseline="30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th</a:t>
            </a:r>
            <a:r>
              <a:rPr lang="en-US" sz="32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) ! </a:t>
            </a:r>
            <a:endParaRPr lang="en-US" sz="32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93F281-70DD-8149-A329-724F05A642E4}" type="datetime1">
              <a:rPr lang="en-IN" smtClean="0"/>
              <a:t>23/02/16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00D40-0548-2B45-A1F6-B47460BCBD1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9" name="Picture 8" descr="CAS_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45118"/>
            <a:ext cx="4664566" cy="3955682"/>
          </a:xfrm>
          <a:prstGeom prst="rect">
            <a:avLst/>
          </a:prstGeom>
        </p:spPr>
      </p:pic>
      <p:pic>
        <p:nvPicPr>
          <p:cNvPr id="11" name="Picture 10" descr="PKS 2155-304_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" y="2438400"/>
            <a:ext cx="467605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21448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49" y="102601"/>
            <a:ext cx="3643851" cy="6768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4" y="88499"/>
            <a:ext cx="4254576" cy="67695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228600"/>
            <a:ext cx="1143000" cy="78263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  <a:ea typeface="ＭＳ Ｐゴシック" pitchFamily="34" charset="-128"/>
              </a:defRPr>
            </a:lvl9pPr>
          </a:lstStyle>
          <a:p>
            <a:r>
              <a:rPr lang="en-US" i="1" smtClean="0">
                <a:solidFill>
                  <a:srgbClr val="F9DB59"/>
                </a:solidFill>
                <a:latin typeface="Times New Roman"/>
                <a:cs typeface="Times New Roman"/>
              </a:rPr>
              <a:t>SXT</a:t>
            </a:r>
            <a:endParaRPr lang="en-US" i="1" dirty="0">
              <a:solidFill>
                <a:srgbClr val="F9DB59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9934305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3600" b="1" i="1" dirty="0">
                <a:solidFill>
                  <a:srgbClr val="F9DB59"/>
                </a:solidFill>
                <a:latin typeface="Times New Roman"/>
                <a:ea typeface="ＭＳ Ｐゴシック" charset="-128"/>
                <a:cs typeface="Times New Roman"/>
              </a:rPr>
              <a:t>SXT: </a:t>
            </a:r>
            <a:r>
              <a:rPr lang="en-US" sz="3600" b="1" i="1" dirty="0" smtClean="0">
                <a:solidFill>
                  <a:srgbClr val="F9DB59"/>
                </a:solidFill>
                <a:latin typeface="Times New Roman"/>
                <a:ea typeface="ＭＳ Ｐゴシック" charset="-128"/>
                <a:cs typeface="Times New Roman"/>
              </a:rPr>
              <a:t>Optics</a:t>
            </a:r>
            <a:r>
              <a:rPr lang="en-US" sz="3600" i="1" dirty="0" smtClean="0">
                <a:solidFill>
                  <a:srgbClr val="F9DB59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3600" i="1" dirty="0">
                <a:solidFill>
                  <a:srgbClr val="ECEC02"/>
                </a:solidFill>
                <a:ea typeface="ＭＳ Ｐゴシック" charset="-128"/>
              </a:rPr>
              <a:t>– </a:t>
            </a:r>
            <a:r>
              <a:rPr lang="en-US" sz="2200" i="1" dirty="0" smtClean="0">
                <a:solidFill>
                  <a:srgbClr val="ECEC02"/>
                </a:solidFill>
                <a:ea typeface="ＭＳ Ｐゴシック" charset="-128"/>
              </a:rPr>
              <a:t>Replicated Thin foil mirrors made in TIFR (following </a:t>
            </a:r>
            <a:r>
              <a:rPr lang="en-US" sz="2200" i="1" dirty="0" err="1" smtClean="0">
                <a:solidFill>
                  <a:srgbClr val="ECEC02"/>
                </a:solidFill>
                <a:ea typeface="ＭＳ Ｐゴシック" charset="-128"/>
              </a:rPr>
              <a:t>Suzaku</a:t>
            </a:r>
            <a:r>
              <a:rPr lang="en-US" sz="2200" i="1" dirty="0" smtClean="0">
                <a:solidFill>
                  <a:srgbClr val="ECEC02"/>
                </a:solidFill>
                <a:ea typeface="ＭＳ Ｐゴシック" charset="-128"/>
              </a:rPr>
              <a:t>), assembled using custom made mechanical structure</a:t>
            </a:r>
            <a:endParaRPr lang="en-US" sz="2400" i="1" dirty="0">
              <a:solidFill>
                <a:srgbClr val="ECEC02"/>
              </a:solidFill>
              <a:ea typeface="ＭＳ Ｐゴシック" charset="-128"/>
            </a:endParaRPr>
          </a:p>
        </p:txBody>
      </p:sp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81AD564-B030-6148-9EE7-E9EEF55F7164}" type="datetime1">
              <a:rPr lang="en-IN" smtClean="0"/>
              <a:t>23/02/16</a:t>
            </a:fld>
            <a:endParaRPr lang="en-US"/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8060680-47E7-BE4C-885E-3D159DA63D97}" type="slidenum">
              <a:rPr lang="en-US"/>
              <a:pPr/>
              <a:t>5</a:t>
            </a:fld>
            <a:endParaRPr lang="en-US"/>
          </a:p>
        </p:txBody>
      </p:sp>
      <p:sp>
        <p:nvSpPr>
          <p:cNvPr id="43013" name="TextBox 1"/>
          <p:cNvSpPr txBox="1">
            <a:spLocks noChangeArrowheads="1"/>
          </p:cNvSpPr>
          <p:nvPr/>
        </p:nvSpPr>
        <p:spPr bwMode="auto">
          <a:xfrm>
            <a:off x="6019800" y="4495800"/>
            <a:ext cx="3048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Mirror </a:t>
            </a:r>
            <a:r>
              <a:rPr lang="en-US" sz="2000" dirty="0">
                <a:solidFill>
                  <a:srgbClr val="FFFF00"/>
                </a:solidFill>
              </a:rPr>
              <a:t>roughness 7 – 10 Angstroms </a:t>
            </a:r>
            <a:r>
              <a:rPr lang="en-US" sz="2000" dirty="0">
                <a:solidFill>
                  <a:srgbClr val="E5CB09"/>
                </a:solidFill>
              </a:rPr>
              <a:t>: Exp. </a:t>
            </a:r>
            <a:r>
              <a:rPr lang="en-US" sz="2000" dirty="0" err="1">
                <a:solidFill>
                  <a:srgbClr val="E5CB09"/>
                </a:solidFill>
              </a:rPr>
              <a:t>Ast</a:t>
            </a:r>
            <a:r>
              <a:rPr lang="en-US" sz="2000" dirty="0">
                <a:solidFill>
                  <a:srgbClr val="E5CB09"/>
                </a:solidFill>
              </a:rPr>
              <a:t>. (2011), 28,11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43015" name="TextBox 3"/>
          <p:cNvSpPr txBox="1">
            <a:spLocks noChangeArrowheads="1"/>
          </p:cNvSpPr>
          <p:nvPr/>
        </p:nvSpPr>
        <p:spPr bwMode="auto">
          <a:xfrm>
            <a:off x="1905000" y="6019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3016" name="Picture 3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5613291" cy="421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55EBFF0-5D83-4641-A1D8-9C7F70E5249E}" type="datetime1">
              <a:rPr lang="en-IN" smtClean="0"/>
              <a:t>23/02/16</a:t>
            </a:fld>
            <a:endParaRPr lang="en-US"/>
          </a:p>
        </p:txBody>
      </p:sp>
      <p:sp>
        <p:nvSpPr>
          <p:cNvPr id="45058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0E7DCE7-7F51-F44F-9659-46321F35A909}" type="slidenum">
              <a:rPr lang="en-US"/>
              <a:pPr/>
              <a:t>6</a:t>
            </a:fld>
            <a:endParaRPr lang="en-US"/>
          </a:p>
        </p:txBody>
      </p:sp>
      <p:pic>
        <p:nvPicPr>
          <p:cNvPr id="45059" name="Picture 3" descr="sxt fpca-exploded view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75438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5076825"/>
            <a:ext cx="5257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5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Four Fe-55 calibration (corner) sources</a:t>
            </a:r>
          </a:p>
          <a:p>
            <a:pPr>
              <a:lnSpc>
                <a:spcPct val="105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One Fe 55 calibration door source</a:t>
            </a:r>
          </a:p>
          <a:p>
            <a:pPr>
              <a:lnSpc>
                <a:spcPct val="105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Thin Optical Blocking Filter</a:t>
            </a:r>
          </a:p>
          <a:p>
            <a:pPr>
              <a:lnSpc>
                <a:spcPct val="105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CCD Assy. including TEC</a:t>
            </a:r>
          </a:p>
          <a:p>
            <a:pPr>
              <a:lnSpc>
                <a:spcPct val="105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PCB with front-end electronics</a:t>
            </a:r>
          </a:p>
        </p:txBody>
      </p:sp>
      <p:sp>
        <p:nvSpPr>
          <p:cNvPr id="45061" name="TextBox 1"/>
          <p:cNvSpPr txBox="1">
            <a:spLocks noChangeArrowheads="1"/>
          </p:cNvSpPr>
          <p:nvPr/>
        </p:nvSpPr>
        <p:spPr bwMode="auto">
          <a:xfrm>
            <a:off x="4343400" y="152400"/>
            <a:ext cx="34200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90"/>
                </a:solidFill>
              </a:rPr>
              <a:t>Modified from Swift; Using </a:t>
            </a:r>
          </a:p>
          <a:p>
            <a:r>
              <a:rPr lang="en-US" i="1" dirty="0">
                <a:solidFill>
                  <a:srgbClr val="000090"/>
                </a:solidFill>
              </a:rPr>
              <a:t>spare MOS </a:t>
            </a:r>
            <a:r>
              <a:rPr lang="en-US" i="1" dirty="0" smtClean="0">
                <a:solidFill>
                  <a:srgbClr val="000090"/>
                </a:solidFill>
              </a:rPr>
              <a:t>CCD22 </a:t>
            </a:r>
            <a:r>
              <a:rPr lang="en-US" i="1" dirty="0">
                <a:solidFill>
                  <a:srgbClr val="000090"/>
                </a:solidFill>
              </a:rPr>
              <a:t>from XMM: </a:t>
            </a:r>
          </a:p>
          <a:p>
            <a:r>
              <a:rPr lang="en-US" i="1" dirty="0">
                <a:solidFill>
                  <a:srgbClr val="000090"/>
                </a:solidFill>
              </a:rPr>
              <a:t>600 x 600 pix, 40 microns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pic>
        <p:nvPicPr>
          <p:cNvPr id="45063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343400"/>
            <a:ext cx="2989263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295400"/>
          </a:xfrm>
        </p:spPr>
        <p:txBody>
          <a:bodyPr/>
          <a:lstStyle/>
          <a:p>
            <a:pPr>
              <a:defRPr/>
            </a:pPr>
            <a:r>
              <a:rPr lang="en-US" sz="3200" i="1" dirty="0" smtClean="0">
                <a:solidFill>
                  <a:srgbClr val="F9DB59"/>
                </a:solidFill>
                <a:latin typeface="Times New Roman"/>
                <a:ea typeface="ＭＳ Ｐゴシック" charset="-128"/>
                <a:cs typeface="Times New Roman"/>
              </a:rPr>
              <a:t>SXT FM: Electronics: </a:t>
            </a:r>
            <a:r>
              <a:rPr lang="en-US" sz="1800" i="1" dirty="0" smtClean="0">
                <a:solidFill>
                  <a:srgbClr val="F9DB59"/>
                </a:solidFill>
                <a:ea typeface="ＭＳ Ｐゴシック" charset="-128"/>
              </a:rPr>
              <a:t>NIM:A (2009), 604,747</a:t>
            </a:r>
            <a:r>
              <a:rPr lang="en-US" sz="2400" dirty="0" smtClean="0">
                <a:solidFill>
                  <a:srgbClr val="F9DB59"/>
                </a:solidFill>
                <a:ea typeface="ＭＳ Ｐゴシック" charset="-128"/>
              </a:rPr>
              <a:t>; </a:t>
            </a:r>
            <a:r>
              <a:rPr lang="en-US" sz="1800" dirty="0" smtClean="0">
                <a:solidFill>
                  <a:srgbClr val="FFFF00"/>
                </a:solidFill>
                <a:ea typeface="ＭＳ Ｐゴシック" charset="-128"/>
              </a:rPr>
              <a:t>Energy </a:t>
            </a:r>
            <a:r>
              <a:rPr lang="en-US" sz="2000" dirty="0" smtClean="0">
                <a:solidFill>
                  <a:srgbClr val="FFFF00"/>
                </a:solidFill>
                <a:ea typeface="ＭＳ Ｐゴシック" charset="-128"/>
              </a:rPr>
              <a:t>Calibration spectrum measured using internal sources</a:t>
            </a:r>
            <a:r>
              <a:rPr lang="en-US" sz="2000" i="1" dirty="0" smtClean="0">
                <a:solidFill>
                  <a:srgbClr val="F9DB59"/>
                </a:solidFill>
                <a:ea typeface="ＭＳ Ｐゴシック" charset="-128"/>
              </a:rPr>
              <a:t>: </a:t>
            </a:r>
            <a:r>
              <a:rPr lang="en-US" sz="2000" i="1" dirty="0" smtClean="0">
                <a:solidFill>
                  <a:schemeClr val="tx1"/>
                </a:solidFill>
                <a:ea typeface="ＭＳ Ｐゴシック" charset="-128"/>
              </a:rPr>
              <a:t>Single </a:t>
            </a:r>
            <a:r>
              <a:rPr lang="en-US" sz="2000" i="1" dirty="0" smtClean="0">
                <a:solidFill>
                  <a:srgbClr val="FFFFFF"/>
                </a:solidFill>
                <a:ea typeface="ＭＳ Ｐゴシック" charset="-128"/>
              </a:rPr>
              <a:t>Pix events, </a:t>
            </a:r>
            <a:r>
              <a:rPr lang="en-US" sz="2000" i="1" dirty="0" smtClean="0">
                <a:solidFill>
                  <a:srgbClr val="FF0066"/>
                </a:solidFill>
                <a:ea typeface="ＭＳ Ｐゴシック" charset="-128"/>
              </a:rPr>
              <a:t>all types of events</a:t>
            </a:r>
            <a:r>
              <a:rPr lang="en-US" sz="2000" i="1" dirty="0" smtClean="0">
                <a:solidFill>
                  <a:srgbClr val="FFFFFF"/>
                </a:solidFill>
                <a:ea typeface="ＭＳ Ｐゴシック" charset="-128"/>
              </a:rPr>
              <a:t>. </a:t>
            </a:r>
            <a:r>
              <a:rPr lang="en-US" sz="2400" dirty="0" smtClean="0">
                <a:solidFill>
                  <a:srgbClr val="FFFFFF"/>
                </a:solidFill>
                <a:ea typeface="ＭＳ Ｐゴシック" charset="-128"/>
              </a:rPr>
              <a:t>CCD @ -80 C</a:t>
            </a:r>
            <a:endParaRPr lang="en-US" sz="2000" dirty="0">
              <a:solidFill>
                <a:srgbClr val="CCFFCC"/>
              </a:solidFill>
              <a:ea typeface="ＭＳ Ｐゴシック" charset="-128"/>
            </a:endParaRPr>
          </a:p>
        </p:txBody>
      </p:sp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AA3D8CB-389A-6246-8472-B86C9C5BE41E}" type="datetime1">
              <a:rPr lang="en-IN" smtClean="0">
                <a:solidFill>
                  <a:srgbClr val="FFFFFF"/>
                </a:solidFill>
                <a:cs typeface="MS PGothic" charset="0"/>
              </a:rPr>
              <a:t>23/02/16</a:t>
            </a:fld>
            <a:endParaRPr 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5325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8ACAED8-2822-9F48-AC16-6B9D5711C6CC}" type="slidenum">
              <a:rPr lang="en-US"/>
              <a:pPr/>
              <a:t>7</a:t>
            </a:fld>
            <a:endParaRPr lang="en-US"/>
          </a:p>
        </p:txBody>
      </p:sp>
      <p:pic>
        <p:nvPicPr>
          <p:cNvPr id="5325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6046"/>
            <a:ext cx="7315200" cy="521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10"/>
          <p:cNvSpPr txBox="1">
            <a:spLocks noChangeArrowheads="1"/>
          </p:cNvSpPr>
          <p:nvPr/>
        </p:nvSpPr>
        <p:spPr bwMode="auto">
          <a:xfrm>
            <a:off x="5943600" y="27432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4.15</a:t>
            </a:r>
            <a:r>
              <a:rPr lang="en-US" sz="1400" dirty="0" smtClean="0">
                <a:solidFill>
                  <a:srgbClr val="FF0000"/>
                </a:solidFill>
                <a:cs typeface="MS PGothic" charset="0"/>
              </a:rPr>
              <a:t>,   4.75 </a:t>
            </a:r>
            <a:r>
              <a:rPr lang="en-US" sz="1400" dirty="0" err="1">
                <a:solidFill>
                  <a:srgbClr val="FF0000"/>
                </a:solidFill>
                <a:cs typeface="MS PGothic" charset="0"/>
              </a:rPr>
              <a:t>keV</a:t>
            </a:r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cs typeface="MS PGothic" charset="0"/>
              </a:rPr>
              <a:t>Mn</a:t>
            </a:r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-K Esc</a:t>
            </a:r>
          </a:p>
        </p:txBody>
      </p:sp>
      <p:sp>
        <p:nvSpPr>
          <p:cNvPr id="53255" name="TextBox 12"/>
          <p:cNvSpPr txBox="1">
            <a:spLocks noChangeArrowheads="1"/>
          </p:cNvSpPr>
          <p:nvPr/>
        </p:nvSpPr>
        <p:spPr bwMode="auto">
          <a:xfrm>
            <a:off x="4457700" y="3657600"/>
            <a:ext cx="80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2.6 keV 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(CL-F)</a:t>
            </a:r>
          </a:p>
        </p:txBody>
      </p:sp>
      <p:sp>
        <p:nvSpPr>
          <p:cNvPr id="53256" name="TextBox 11"/>
          <p:cNvSpPr txBox="1">
            <a:spLocks noChangeArrowheads="1"/>
          </p:cNvSpPr>
          <p:nvPr/>
        </p:nvSpPr>
        <p:spPr bwMode="auto">
          <a:xfrm>
            <a:off x="2982913" y="3810000"/>
            <a:ext cx="90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1.74 keV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 (Si-K)</a:t>
            </a:r>
          </a:p>
        </p:txBody>
      </p:sp>
      <p:sp>
        <p:nvSpPr>
          <p:cNvPr id="53257" name="TextBox 9"/>
          <p:cNvSpPr txBox="1">
            <a:spLocks noChangeArrowheads="1"/>
          </p:cNvSpPr>
          <p:nvPr/>
        </p:nvSpPr>
        <p:spPr bwMode="auto">
          <a:xfrm>
            <a:off x="2373313" y="3124200"/>
            <a:ext cx="90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1.48 keV 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MS PGothic" charset="0"/>
              </a:rPr>
              <a:t>(Al-F)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286500" y="2209800"/>
            <a:ext cx="80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4.5 </a:t>
            </a:r>
            <a:r>
              <a:rPr lang="en-US" sz="1400" dirty="0" err="1">
                <a:solidFill>
                  <a:srgbClr val="FF0000"/>
                </a:solidFill>
                <a:cs typeface="MS PGothic" charset="0"/>
              </a:rPr>
              <a:t>keV</a:t>
            </a:r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 </a:t>
            </a:r>
          </a:p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(Ti-F)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60020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ea typeface="ＭＳ Ｐゴシック" charset="-128"/>
              </a:rPr>
              <a:t>Before Launch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467600" y="1371600"/>
            <a:ext cx="0" cy="685800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772400" y="2133600"/>
            <a:ext cx="0" cy="685800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62800" y="990600"/>
            <a:ext cx="132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Fe-55 lines</a:t>
            </a:r>
            <a:endParaRPr lang="en-US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152400" y="179388"/>
            <a:ext cx="8762999" cy="125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sz="3200" b="1" i="1" dirty="0">
                <a:solidFill>
                  <a:srgbClr val="F9DB59"/>
                </a:solidFill>
                <a:latin typeface="Times New Roman"/>
                <a:ea typeface="ＭＳ Ｐゴシック" pitchFamily="34" charset="-128"/>
                <a:cs typeface="Times New Roman"/>
              </a:rPr>
              <a:t>SXT </a:t>
            </a:r>
            <a:r>
              <a:rPr lang="en-US" sz="3200" b="1" i="1" dirty="0" smtClean="0">
                <a:solidFill>
                  <a:srgbClr val="F9DB59"/>
                </a:solidFill>
                <a:latin typeface="Times New Roman"/>
                <a:ea typeface="ＭＳ Ｐゴシック" pitchFamily="34" charset="-128"/>
                <a:cs typeface="Times New Roman"/>
              </a:rPr>
              <a:t>CCD – </a:t>
            </a:r>
            <a:r>
              <a:rPr lang="en-US" sz="2000" b="1" i="1" dirty="0" smtClean="0">
                <a:solidFill>
                  <a:srgbClr val="F9DB59"/>
                </a:solidFill>
                <a:latin typeface="Times New Roman"/>
                <a:ea typeface="ＭＳ Ｐゴシック" pitchFamily="34" charset="-128"/>
                <a:cs typeface="Times New Roman"/>
              </a:rPr>
              <a:t>Switch On: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Camera </a:t>
            </a:r>
            <a:r>
              <a:rPr lang="en-US" sz="2000" dirty="0">
                <a:solidFill>
                  <a:srgbClr val="FFFF00"/>
                </a:solidFill>
              </a:rPr>
              <a:t>venting – Daily Oct 1</a:t>
            </a:r>
            <a:r>
              <a:rPr lang="en-US" sz="2000" baseline="30000" dirty="0">
                <a:solidFill>
                  <a:srgbClr val="FFFF00"/>
                </a:solidFill>
              </a:rPr>
              <a:t>st</a:t>
            </a:r>
            <a:r>
              <a:rPr lang="en-US" sz="2000" dirty="0">
                <a:solidFill>
                  <a:srgbClr val="FFFF00"/>
                </a:solidFill>
              </a:rPr>
              <a:t>  - </a:t>
            </a:r>
            <a:r>
              <a:rPr lang="en-US" sz="2000" dirty="0" smtClean="0">
                <a:solidFill>
                  <a:srgbClr val="FFFF00"/>
                </a:solidFill>
              </a:rPr>
              <a:t>26</a:t>
            </a:r>
            <a:r>
              <a:rPr lang="en-US" sz="2000" baseline="30000" dirty="0" smtClean="0">
                <a:solidFill>
                  <a:srgbClr val="FFFF00"/>
                </a:solidFill>
              </a:rPr>
              <a:t>th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TEC </a:t>
            </a:r>
            <a:r>
              <a:rPr lang="en-US" sz="2000" dirty="0"/>
              <a:t>ON for CCD - </a:t>
            </a:r>
            <a:r>
              <a:rPr lang="en-US" sz="2400" dirty="0">
                <a:solidFill>
                  <a:srgbClr val="FFFF00"/>
                </a:solidFill>
              </a:rPr>
              <a:t>Oct </a:t>
            </a:r>
            <a:r>
              <a:rPr lang="en-US" sz="2400" dirty="0" smtClean="0">
                <a:solidFill>
                  <a:srgbClr val="FFFF00"/>
                </a:solidFill>
              </a:rPr>
              <a:t>9</a:t>
            </a:r>
            <a:r>
              <a:rPr lang="en-US" sz="2400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/>
              <a:t>and </a:t>
            </a:r>
            <a:r>
              <a:rPr lang="en-US" sz="2000" i="1" dirty="0">
                <a:latin typeface="Arial" pitchFamily="34" charset="0"/>
                <a:ea typeface="ＭＳ Ｐゴシック" pitchFamily="34" charset="-128"/>
                <a:cs typeface="+mn-cs"/>
              </a:rPr>
              <a:t>t</a:t>
            </a:r>
            <a:r>
              <a:rPr lang="en-US" sz="2000" i="1" dirty="0" smtClean="0">
                <a:latin typeface="Arial" pitchFamily="34" charset="0"/>
                <a:ea typeface="ＭＳ Ｐゴシック" pitchFamily="34" charset="-128"/>
                <a:cs typeface="+mn-cs"/>
              </a:rPr>
              <a:t>he following images taken after launch in the first week of Oct. 2015</a:t>
            </a:r>
            <a:endParaRPr lang="en-US" sz="2000" i="1" dirty="0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12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182812"/>
            <a:ext cx="3729037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395288" y="5907088"/>
            <a:ext cx="3744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Door and Corner X-ray Calibration Sources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163762"/>
            <a:ext cx="375602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5341938" y="5880100"/>
            <a:ext cx="345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Optical LED Image</a:t>
            </a:r>
          </a:p>
        </p:txBody>
      </p:sp>
      <p:sp>
        <p:nvSpPr>
          <p:cNvPr id="5120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07BBADA-4E5B-D949-BCE8-013BF7E81A22}" type="datetime1">
              <a:rPr lang="en-IN" smtClean="0"/>
              <a:t>23/02/16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sp>
        <p:nvSpPr>
          <p:cNvPr id="512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E2DD9DE-C3EA-124D-85D3-A0AC6D5CCF5E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295400"/>
          </a:xfrm>
        </p:spPr>
        <p:txBody>
          <a:bodyPr/>
          <a:lstStyle/>
          <a:p>
            <a:pPr>
              <a:defRPr/>
            </a:pPr>
            <a:r>
              <a:rPr lang="en-US" sz="3200" i="1" dirty="0" smtClean="0">
                <a:solidFill>
                  <a:srgbClr val="F9DB59"/>
                </a:solidFill>
                <a:latin typeface="Times New Roman"/>
                <a:ea typeface="ＭＳ Ｐゴシック" charset="-128"/>
                <a:cs typeface="Times New Roman"/>
              </a:rPr>
              <a:t>SXT </a:t>
            </a:r>
            <a:r>
              <a:rPr lang="en-US" sz="3200" i="1" dirty="0" smtClean="0">
                <a:solidFill>
                  <a:srgbClr val="F9DB59"/>
                </a:solidFill>
                <a:latin typeface="Times New Roman"/>
                <a:ea typeface="ＭＳ Ｐゴシック" charset="-128"/>
                <a:cs typeface="Times New Roman"/>
              </a:rPr>
              <a:t>Energy </a:t>
            </a:r>
            <a:r>
              <a:rPr lang="en-US" sz="3200" i="1" dirty="0" smtClean="0">
                <a:solidFill>
                  <a:srgbClr val="F9DB59"/>
                </a:solidFill>
                <a:latin typeface="Times New Roman"/>
                <a:ea typeface="ＭＳ Ｐゴシック" charset="-128"/>
                <a:cs typeface="Times New Roman"/>
              </a:rPr>
              <a:t>Calibration </a:t>
            </a:r>
            <a:r>
              <a:rPr lang="en-US" sz="2000" dirty="0">
                <a:solidFill>
                  <a:srgbClr val="FFFF00"/>
                </a:solidFill>
                <a:ea typeface="ＭＳ Ｐゴシック" charset="-128"/>
              </a:rPr>
              <a:t>S</a:t>
            </a:r>
            <a:r>
              <a:rPr lang="en-US" sz="2000" dirty="0" smtClean="0">
                <a:solidFill>
                  <a:srgbClr val="FFFF00"/>
                </a:solidFill>
                <a:ea typeface="ＭＳ Ｐゴシック" charset="-128"/>
              </a:rPr>
              <a:t>pectrum </a:t>
            </a:r>
            <a:r>
              <a:rPr lang="en-US" sz="2000" dirty="0" smtClean="0">
                <a:solidFill>
                  <a:srgbClr val="FFFF00"/>
                </a:solidFill>
                <a:ea typeface="ＭＳ Ｐゴシック" charset="-128"/>
              </a:rPr>
              <a:t>measured </a:t>
            </a:r>
            <a:r>
              <a:rPr lang="en-US" sz="2000" dirty="0" smtClean="0">
                <a:solidFill>
                  <a:srgbClr val="FFFF00"/>
                </a:solidFill>
                <a:ea typeface="ＭＳ Ｐゴシック" charset="-128"/>
              </a:rPr>
              <a:t>after launch using </a:t>
            </a:r>
            <a:r>
              <a:rPr lang="en-US" sz="2000" dirty="0" smtClean="0">
                <a:solidFill>
                  <a:srgbClr val="FFFF00"/>
                </a:solidFill>
                <a:ea typeface="ＭＳ Ｐゴシック" charset="-128"/>
              </a:rPr>
              <a:t>internal sources</a:t>
            </a:r>
            <a:r>
              <a:rPr lang="en-US" sz="2000" i="1" dirty="0" smtClean="0">
                <a:solidFill>
                  <a:srgbClr val="F9DB59"/>
                </a:solidFill>
                <a:ea typeface="ＭＳ Ｐゴシック" charset="-128"/>
              </a:rPr>
              <a:t>:</a:t>
            </a:r>
            <a:r>
              <a:rPr lang="en-US" sz="2000" i="1" dirty="0" smtClean="0">
                <a:solidFill>
                  <a:schemeClr val="tx1"/>
                </a:solidFill>
                <a:ea typeface="ＭＳ Ｐゴシック" charset="-128"/>
              </a:rPr>
              <a:t> Single </a:t>
            </a:r>
            <a:r>
              <a:rPr lang="en-US" sz="2000" i="1" dirty="0" smtClean="0">
                <a:solidFill>
                  <a:srgbClr val="FFFFFF"/>
                </a:solidFill>
                <a:ea typeface="ＭＳ Ｐゴシック" charset="-128"/>
              </a:rPr>
              <a:t>Pix events; </a:t>
            </a:r>
            <a:r>
              <a:rPr lang="en-US" sz="2400" dirty="0" smtClean="0">
                <a:solidFill>
                  <a:srgbClr val="FFFFFF"/>
                </a:solidFill>
                <a:ea typeface="ＭＳ Ｐゴシック" charset="-128"/>
              </a:rPr>
              <a:t>CCD @ -82+/-2 C</a:t>
            </a:r>
            <a:endParaRPr lang="en-US" sz="2000" dirty="0">
              <a:solidFill>
                <a:srgbClr val="CCFFCC"/>
              </a:solidFill>
              <a:ea typeface="ＭＳ Ｐゴシック" charset="-128"/>
            </a:endParaRPr>
          </a:p>
        </p:txBody>
      </p:sp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2F5DE23-BEBD-9543-812F-D1EB222DF94D}" type="datetime1">
              <a:rPr lang="en-IN" smtClean="0">
                <a:solidFill>
                  <a:srgbClr val="FFFFFF"/>
                </a:solidFill>
                <a:cs typeface="MS PGothic" charset="0"/>
              </a:rPr>
              <a:t>23/02/16</a:t>
            </a:fld>
            <a:endParaRPr lang="en-US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5325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8ACAED8-2822-9F48-AC16-6B9D5711C6CC}" type="slidenum">
              <a:rPr lang="en-US"/>
              <a:pPr/>
              <a:t>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IACHEC 2016</a:t>
            </a:r>
            <a:endParaRPr lang="en-US"/>
          </a:p>
        </p:txBody>
      </p:sp>
      <p:pic>
        <p:nvPicPr>
          <p:cNvPr id="4" name="Picture 3" descr="total_singles_fit_Oct17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99310"/>
            <a:ext cx="8153400" cy="5358246"/>
          </a:xfrm>
          <a:prstGeom prst="rect">
            <a:avLst/>
          </a:prstGeom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286500" y="2743200"/>
            <a:ext cx="80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4.5 </a:t>
            </a:r>
            <a:r>
              <a:rPr lang="en-US" sz="1400" dirty="0" err="1">
                <a:solidFill>
                  <a:srgbClr val="FF0000"/>
                </a:solidFill>
                <a:cs typeface="MS PGothic" charset="0"/>
              </a:rPr>
              <a:t>keV</a:t>
            </a:r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 </a:t>
            </a:r>
          </a:p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(Ti-F)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5943600" y="32766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4.15,        4.75 </a:t>
            </a:r>
            <a:r>
              <a:rPr lang="en-US" sz="1400" dirty="0" err="1">
                <a:solidFill>
                  <a:srgbClr val="FF0000"/>
                </a:solidFill>
                <a:cs typeface="MS PGothic" charset="0"/>
              </a:rPr>
              <a:t>keV</a:t>
            </a:r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cs typeface="MS PGothic" charset="0"/>
              </a:rPr>
              <a:t>Mn</a:t>
            </a:r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-K Esc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5219700" y="3581400"/>
            <a:ext cx="80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2.6 </a:t>
            </a:r>
            <a:r>
              <a:rPr lang="en-US" sz="1400" dirty="0" err="1">
                <a:solidFill>
                  <a:srgbClr val="FF0000"/>
                </a:solidFill>
                <a:cs typeface="MS PGothic" charset="0"/>
              </a:rPr>
              <a:t>keV</a:t>
            </a:r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 </a:t>
            </a:r>
          </a:p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(CL-F)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278313" y="3362325"/>
            <a:ext cx="90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1.74 </a:t>
            </a:r>
            <a:r>
              <a:rPr lang="en-US" sz="1400" dirty="0" err="1">
                <a:solidFill>
                  <a:srgbClr val="FF0000"/>
                </a:solidFill>
                <a:cs typeface="MS PGothic" charset="0"/>
              </a:rPr>
              <a:t>keV</a:t>
            </a:r>
            <a:endParaRPr lang="en-US" sz="1400" dirty="0">
              <a:solidFill>
                <a:srgbClr val="FF0000"/>
              </a:solidFill>
              <a:cs typeface="MS PGothic" charset="0"/>
            </a:endParaRPr>
          </a:p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 (Si-K)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3821113" y="3895725"/>
            <a:ext cx="90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1.48 </a:t>
            </a:r>
            <a:r>
              <a:rPr lang="en-US" sz="1400" dirty="0" err="1">
                <a:solidFill>
                  <a:srgbClr val="FF0000"/>
                </a:solidFill>
                <a:cs typeface="MS PGothic" charset="0"/>
              </a:rPr>
              <a:t>keV</a:t>
            </a:r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 </a:t>
            </a:r>
          </a:p>
          <a:p>
            <a:pPr eaLnBrk="1" hangingPunct="1"/>
            <a:r>
              <a:rPr lang="en-US" sz="1400" dirty="0">
                <a:solidFill>
                  <a:srgbClr val="FF0000"/>
                </a:solidFill>
                <a:cs typeface="MS PGothic" charset="0"/>
              </a:rPr>
              <a:t>(Al-F)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148726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a typeface="ＭＳ Ｐゴシック" charset="-128"/>
              </a:rPr>
              <a:t>After Launch</a:t>
            </a:r>
          </a:p>
          <a:p>
            <a:r>
              <a:rPr lang="en-US" dirty="0" smtClean="0">
                <a:solidFill>
                  <a:schemeClr val="bg1"/>
                </a:solidFill>
                <a:ea typeface="ＭＳ Ｐゴシック" charset="-128"/>
              </a:rPr>
              <a:t>October 12 &amp;17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</a:rPr>
              <a:t>,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144780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New </a:t>
            </a:r>
            <a:r>
              <a:rPr lang="en-US" dirty="0" err="1" smtClean="0">
                <a:solidFill>
                  <a:srgbClr val="0000FF"/>
                </a:solidFill>
              </a:rPr>
              <a:t>Bgnd</a:t>
            </a:r>
            <a:r>
              <a:rPr lang="en-US" dirty="0" smtClean="0">
                <a:solidFill>
                  <a:srgbClr val="0000FF"/>
                </a:solidFill>
              </a:rPr>
              <a:t> induced feature- Ni </a:t>
            </a:r>
            <a:r>
              <a:rPr lang="en-US" dirty="0" smtClean="0">
                <a:solidFill>
                  <a:srgbClr val="0000FF"/>
                </a:solidFill>
              </a:rPr>
              <a:t>line?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001000" y="2667000"/>
            <a:ext cx="0" cy="1143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58000" y="1078468"/>
            <a:ext cx="132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Fe-55 lines</a:t>
            </a:r>
            <a:endParaRPr lang="en-US" dirty="0">
              <a:solidFill>
                <a:srgbClr val="CCFFCC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391400" y="1371600"/>
            <a:ext cx="0" cy="685800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20000" y="1524000"/>
            <a:ext cx="0" cy="1295400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951961"/>
      </p:ext>
    </p:extLst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29675</TotalTime>
  <Words>2010</Words>
  <Application>Microsoft Macintosh PowerPoint</Application>
  <PresentationFormat>On-screen Show (4:3)</PresentationFormat>
  <Paragraphs>366</Paragraphs>
  <Slides>38</Slides>
  <Notes>3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Metro</vt:lpstr>
      <vt:lpstr>PowerPoint Presentation</vt:lpstr>
      <vt:lpstr>PowerPoint Presentation</vt:lpstr>
      <vt:lpstr>SXT</vt:lpstr>
      <vt:lpstr>PowerPoint Presentation</vt:lpstr>
      <vt:lpstr>SXT: Optics – Replicated Thin foil mirrors made in TIFR (following Suzaku), assembled using custom made mechanical structure</vt:lpstr>
      <vt:lpstr>PowerPoint Presentation</vt:lpstr>
      <vt:lpstr>SXT FM: Electronics: NIM:A (2009), 604,747; Energy Calibration spectrum measured using internal sources: Single Pix events, all types of events. CCD @ -80 C</vt:lpstr>
      <vt:lpstr>PowerPoint Presentation</vt:lpstr>
      <vt:lpstr>SXT Energy Calibration Spectrum measured after launch using internal sources: Single Pix events; CCD @ -82+/-2 C</vt:lpstr>
      <vt:lpstr>SXT Switch ON continued …. and FIRST LIGHT</vt:lpstr>
      <vt:lpstr>SXT X-ray Light Curve of PKS2155-305</vt:lpstr>
      <vt:lpstr>SXT Bore-site and off-axis effective area: foV = 42 arc min (dia); 1 pix = 4 arc sec</vt:lpstr>
      <vt:lpstr>SXT Bore-site and off-axis effective area using 2E01020-72</vt:lpstr>
      <vt:lpstr>2E01020-72: Spectral Comparison with Swift</vt:lpstr>
      <vt:lpstr>Tycho A: Supernova remnant (1572 AD) 8000 ly away (Astrosat SXT Exposure: 2700s) – 9’ dia</vt:lpstr>
      <vt:lpstr>Cas A: Supernova Remnant (1680 AD) at D=11000 ly</vt:lpstr>
      <vt:lpstr>Cas A</vt:lpstr>
      <vt:lpstr>SXT Bore-site and off-axis effective area using PKS2155-304</vt:lpstr>
      <vt:lpstr>SXT &amp; Swift XRT: Near Simultaneous Observations</vt:lpstr>
      <vt:lpstr>SXT &amp; Swift XRT: Near Simultaneous Observations - another comparison</vt:lpstr>
      <vt:lpstr>PowerPoint Presentation</vt:lpstr>
      <vt:lpstr>BL Lac: Mkn 421</vt:lpstr>
      <vt:lpstr>Swift 1854-78 (Seyfert Galaxy) 32179s exposure SXT image</vt:lpstr>
      <vt:lpstr>Swift 1854-785: SXT Light Curve</vt:lpstr>
      <vt:lpstr>Swift 1854-7854 – AstroSat NUV Light Curve</vt:lpstr>
      <vt:lpstr>Swift 1854-78 (Seyfert Galaxy) 32179s exposure along with UVIT: z= 0.0293</vt:lpstr>
      <vt:lpstr>Clusters of galaxies with SXT: Perseus (1864 s from one orbit)</vt:lpstr>
      <vt:lpstr>Clusters of galaxies:  exposure time with SXT: 9000 s</vt:lpstr>
      <vt:lpstr>White Dwarf calibrator with SXT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Readout Modes of the CCD</vt:lpstr>
      <vt:lpstr>Clusters of galaxies with SXT:  PKS0745-19 (3211 s)</vt:lpstr>
      <vt:lpstr>SXT vs LAXPC (UVIT?)  Measured Pointing diff of ~15 arcmins before UVIT ON (Nov.) and ~8 arcmins after (on Dec 29th) 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X-ray Telescope</dc:title>
  <dc:creator>Singh</dc:creator>
  <cp:lastModifiedBy>K. P. Singh</cp:lastModifiedBy>
  <cp:revision>517</cp:revision>
  <cp:lastPrinted>2016-01-11T11:09:11Z</cp:lastPrinted>
  <dcterms:created xsi:type="dcterms:W3CDTF">2013-03-13T12:41:55Z</dcterms:created>
  <dcterms:modified xsi:type="dcterms:W3CDTF">2016-02-27T13:17:40Z</dcterms:modified>
</cp:coreProperties>
</file>