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3"/>
  </p:notesMasterIdLst>
  <p:handoutMasterIdLst>
    <p:handoutMasterId r:id="rId34"/>
  </p:handoutMasterIdLst>
  <p:sldIdLst>
    <p:sldId id="256" r:id="rId2"/>
    <p:sldId id="396" r:id="rId3"/>
    <p:sldId id="399" r:id="rId4"/>
    <p:sldId id="401" r:id="rId5"/>
    <p:sldId id="326" r:id="rId6"/>
    <p:sldId id="327" r:id="rId7"/>
    <p:sldId id="328" r:id="rId8"/>
    <p:sldId id="329" r:id="rId9"/>
    <p:sldId id="293" r:id="rId10"/>
    <p:sldId id="386" r:id="rId11"/>
    <p:sldId id="387" r:id="rId12"/>
    <p:sldId id="388" r:id="rId13"/>
    <p:sldId id="358" r:id="rId14"/>
    <p:sldId id="343" r:id="rId15"/>
    <p:sldId id="392" r:id="rId16"/>
    <p:sldId id="345" r:id="rId17"/>
    <p:sldId id="342" r:id="rId18"/>
    <p:sldId id="393" r:id="rId19"/>
    <p:sldId id="394" r:id="rId20"/>
    <p:sldId id="389" r:id="rId21"/>
    <p:sldId id="339" r:id="rId22"/>
    <p:sldId id="404" r:id="rId23"/>
    <p:sldId id="405" r:id="rId24"/>
    <p:sldId id="332" r:id="rId25"/>
    <p:sldId id="349" r:id="rId26"/>
    <p:sldId id="346" r:id="rId27"/>
    <p:sldId id="347" r:id="rId28"/>
    <p:sldId id="348" r:id="rId29"/>
    <p:sldId id="351" r:id="rId30"/>
    <p:sldId id="352" r:id="rId31"/>
    <p:sldId id="353" r:id="rId32"/>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1pPr>
    <a:lvl2pPr marL="4572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E3E3CD"/>
    <a:srgbClr val="FF090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701"/>
  </p:normalViewPr>
  <p:slideViewPr>
    <p:cSldViewPr>
      <p:cViewPr varScale="1">
        <p:scale>
          <a:sx n="143" d="100"/>
          <a:sy n="143" d="100"/>
        </p:scale>
        <p:origin x="216" y="137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41" d="100"/>
        <a:sy n="141"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notesMaster" Target="notesMasters/notesMaster1.xml"/><Relationship Id="rId34" Type="http://schemas.openxmlformats.org/officeDocument/2006/relationships/handoutMaster" Target="handoutMasters/handoutMaster1.xml"/><Relationship Id="rId35" Type="http://schemas.openxmlformats.org/officeDocument/2006/relationships/presProps" Target="presProps.xml"/><Relationship Id="rId36" Type="http://schemas.openxmlformats.org/officeDocument/2006/relationships/viewProps" Target="view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heme" Target="theme/theme1.xml"/><Relationship Id="rId38"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5A51FD4-1EFE-6448-A12E-157B1F36E834}" type="datetimeFigureOut">
              <a:rPr lang="en-US" smtClean="0"/>
              <a:t>3/1/16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F9C2538-B3DB-6542-8C04-696F7DE347E6}" type="slidenum">
              <a:rPr lang="en-US" smtClean="0"/>
              <a:t>‹#›</a:t>
            </a:fld>
            <a:endParaRPr lang="en-US"/>
          </a:p>
        </p:txBody>
      </p:sp>
    </p:spTree>
    <p:extLst>
      <p:ext uri="{BB962C8B-B14F-4D97-AF65-F5344CB8AC3E}">
        <p14:creationId xmlns:p14="http://schemas.microsoft.com/office/powerpoint/2010/main" val="179578951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A943E3D2-B238-0D44-8671-9E2B55F54584}" type="datetimeFigureOut">
              <a:rPr lang="en-US"/>
              <a:pPr>
                <a:defRPr/>
              </a:pPr>
              <a:t>3/1/16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A114910B-34FA-874C-B9D3-0FA5CD56E6D3}" type="slidenum">
              <a:rPr lang="en-US"/>
              <a:pPr>
                <a:defRPr/>
              </a:pPr>
              <a:t>‹#›</a:t>
            </a:fld>
            <a:endParaRPr lang="en-US"/>
          </a:p>
        </p:txBody>
      </p:sp>
    </p:spTree>
    <p:extLst>
      <p:ext uri="{BB962C8B-B14F-4D97-AF65-F5344CB8AC3E}">
        <p14:creationId xmlns:p14="http://schemas.microsoft.com/office/powerpoint/2010/main" val="262819146"/>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Python</a:t>
            </a:r>
            <a:r>
              <a:rPr lang="en-US" baseline="0" dirty="0" smtClean="0"/>
              <a:t> code entered into a Python tool is executed during each refresh cycle. These tools might summarize results, perform custom fits, prompt for input, etc. Code in Python tools is usually short, but may access other Python components.</a:t>
            </a:r>
            <a:endParaRPr lang="en-US" dirty="0"/>
          </a:p>
        </p:txBody>
      </p:sp>
      <p:sp>
        <p:nvSpPr>
          <p:cNvPr id="4" name="Slide Number Placeholder 3"/>
          <p:cNvSpPr>
            <a:spLocks noGrp="1"/>
          </p:cNvSpPr>
          <p:nvPr>
            <p:ph type="sldNum" sz="quarter" idx="10"/>
          </p:nvPr>
        </p:nvSpPr>
        <p:spPr/>
        <p:txBody>
          <a:bodyPr/>
          <a:lstStyle/>
          <a:p>
            <a:fld id="{703EB4C4-8D0C-FE4F-990D-FFCED15D7E87}" type="slidenum">
              <a:rPr lang="en-US" smtClean="0"/>
              <a:t>14</a:t>
            </a:fld>
            <a:endParaRPr lang="en-US"/>
          </a:p>
        </p:txBody>
      </p:sp>
    </p:spTree>
    <p:extLst>
      <p:ext uri="{BB962C8B-B14F-4D97-AF65-F5344CB8AC3E}">
        <p14:creationId xmlns:p14="http://schemas.microsoft.com/office/powerpoint/2010/main" val="42371431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Refresh button causes a refresh message to be sent to each tool in succession. </a:t>
            </a:r>
            <a:r>
              <a:rPr lang="en-US" baseline="0" dirty="0" err="1" smtClean="0"/>
              <a:t>Main.py</a:t>
            </a:r>
            <a:r>
              <a:rPr lang="en-US" baseline="0" dirty="0" smtClean="0"/>
              <a:t>, created by ATSAL, loops through all the tools and calls each tool’s refresh(). Users can override this default by modifying this file. Users may also add files and folders to the notebook as needed. These files may be Python source code, docs, or other files that should be associated with the notebook.</a:t>
            </a:r>
            <a:endParaRPr lang="en-US" dirty="0"/>
          </a:p>
        </p:txBody>
      </p:sp>
      <p:sp>
        <p:nvSpPr>
          <p:cNvPr id="4" name="Slide Number Placeholder 3"/>
          <p:cNvSpPr>
            <a:spLocks noGrp="1"/>
          </p:cNvSpPr>
          <p:nvPr>
            <p:ph type="sldNum" sz="quarter" idx="10"/>
          </p:nvPr>
        </p:nvSpPr>
        <p:spPr/>
        <p:txBody>
          <a:bodyPr/>
          <a:lstStyle/>
          <a:p>
            <a:fld id="{703EB4C4-8D0C-FE4F-990D-FFCED15D7E87}" type="slidenum">
              <a:rPr lang="en-US" smtClean="0"/>
              <a:t>16</a:t>
            </a:fld>
            <a:endParaRPr lang="en-US"/>
          </a:p>
        </p:txBody>
      </p:sp>
    </p:spTree>
    <p:extLst>
      <p:ext uri="{BB962C8B-B14F-4D97-AF65-F5344CB8AC3E}">
        <p14:creationId xmlns:p14="http://schemas.microsoft.com/office/powerpoint/2010/main" val="3160689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the user is substituting the name of the PHA</a:t>
            </a:r>
            <a:r>
              <a:rPr lang="en-US" baseline="0" dirty="0" smtClean="0"/>
              <a:t> file associated with tag “f0”. (It says “Not found” because the symbol is not yet present in the symbol table.)</a:t>
            </a:r>
            <a:endParaRPr lang="en-US" dirty="0"/>
          </a:p>
        </p:txBody>
      </p:sp>
      <p:sp>
        <p:nvSpPr>
          <p:cNvPr id="4" name="Slide Number Placeholder 3"/>
          <p:cNvSpPr>
            <a:spLocks noGrp="1"/>
          </p:cNvSpPr>
          <p:nvPr>
            <p:ph type="sldNum" sz="quarter" idx="10"/>
          </p:nvPr>
        </p:nvSpPr>
        <p:spPr/>
        <p:txBody>
          <a:bodyPr/>
          <a:lstStyle/>
          <a:p>
            <a:fld id="{703EB4C4-8D0C-FE4F-990D-FFCED15D7E87}" type="slidenum">
              <a:rPr lang="en-US" smtClean="0"/>
              <a:t>17</a:t>
            </a:fld>
            <a:endParaRPr lang="en-US"/>
          </a:p>
        </p:txBody>
      </p:sp>
    </p:spTree>
    <p:extLst>
      <p:ext uri="{BB962C8B-B14F-4D97-AF65-F5344CB8AC3E}">
        <p14:creationId xmlns:p14="http://schemas.microsoft.com/office/powerpoint/2010/main" val="31519322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Python packages are available from</a:t>
            </a:r>
            <a:r>
              <a:rPr lang="en-US" baseline="0" dirty="0" smtClean="0"/>
              <a:t> the </a:t>
            </a:r>
            <a:r>
              <a:rPr lang="en-US" baseline="0" dirty="0" err="1" smtClean="0"/>
              <a:t>PyPI</a:t>
            </a:r>
            <a:r>
              <a:rPr lang="en-US" baseline="0" dirty="0" smtClean="0"/>
              <a:t> site. When downloaded, they are installed into ATSAL’s sandboxed Python for </a:t>
            </a:r>
            <a:r>
              <a:rPr lang="en-US" baseline="0" dirty="0" err="1" smtClean="0"/>
              <a:t>readonly</a:t>
            </a:r>
            <a:r>
              <a:rPr lang="en-US" baseline="0" dirty="0" smtClean="0"/>
              <a:t> use. (Advanced users can copy a Python package into the library folder for customization, if needed.)</a:t>
            </a:r>
            <a:endParaRPr lang="en-US" dirty="0"/>
          </a:p>
        </p:txBody>
      </p:sp>
      <p:sp>
        <p:nvSpPr>
          <p:cNvPr id="4" name="Slide Number Placeholder 3"/>
          <p:cNvSpPr>
            <a:spLocks noGrp="1"/>
          </p:cNvSpPr>
          <p:nvPr>
            <p:ph type="sldNum" sz="quarter" idx="10"/>
          </p:nvPr>
        </p:nvSpPr>
        <p:spPr/>
        <p:txBody>
          <a:bodyPr/>
          <a:lstStyle/>
          <a:p>
            <a:fld id="{703EB4C4-8D0C-FE4F-990D-FFCED15D7E87}" type="slidenum">
              <a:rPr lang="en-US" smtClean="0"/>
              <a:t>25</a:t>
            </a:fld>
            <a:endParaRPr lang="en-US"/>
          </a:p>
        </p:txBody>
      </p:sp>
    </p:spTree>
    <p:extLst>
      <p:ext uri="{BB962C8B-B14F-4D97-AF65-F5344CB8AC3E}">
        <p14:creationId xmlns:p14="http://schemas.microsoft.com/office/powerpoint/2010/main" val="11788148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optional pane shows output from Python programs and errors. It is useful when debugging. In this example, the refresh loop prints the name of each tool as it calls its refresh function.</a:t>
            </a:r>
            <a:endParaRPr lang="en-US" dirty="0"/>
          </a:p>
        </p:txBody>
      </p:sp>
      <p:sp>
        <p:nvSpPr>
          <p:cNvPr id="4" name="Slide Number Placeholder 3"/>
          <p:cNvSpPr>
            <a:spLocks noGrp="1"/>
          </p:cNvSpPr>
          <p:nvPr>
            <p:ph type="sldNum" sz="quarter" idx="10"/>
          </p:nvPr>
        </p:nvSpPr>
        <p:spPr/>
        <p:txBody>
          <a:bodyPr/>
          <a:lstStyle/>
          <a:p>
            <a:fld id="{703EB4C4-8D0C-FE4F-990D-FFCED15D7E87}" type="slidenum">
              <a:rPr lang="en-US" smtClean="0"/>
              <a:t>26</a:t>
            </a:fld>
            <a:endParaRPr lang="en-US"/>
          </a:p>
        </p:txBody>
      </p:sp>
    </p:spTree>
    <p:extLst>
      <p:ext uri="{BB962C8B-B14F-4D97-AF65-F5344CB8AC3E}">
        <p14:creationId xmlns:p14="http://schemas.microsoft.com/office/powerpoint/2010/main" val="36878117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Since files</a:t>
            </a:r>
            <a:r>
              <a:rPr lang="en-US" baseline="0" dirty="0" smtClean="0"/>
              <a:t> in this folder are stored inside the notebook, they are included when the notebook is given to another user.</a:t>
            </a:r>
            <a:endParaRPr lang="en-US" dirty="0"/>
          </a:p>
        </p:txBody>
      </p:sp>
      <p:sp>
        <p:nvSpPr>
          <p:cNvPr id="4" name="Slide Number Placeholder 3"/>
          <p:cNvSpPr>
            <a:spLocks noGrp="1"/>
          </p:cNvSpPr>
          <p:nvPr>
            <p:ph type="sldNum" sz="quarter" idx="10"/>
          </p:nvPr>
        </p:nvSpPr>
        <p:spPr/>
        <p:txBody>
          <a:bodyPr/>
          <a:lstStyle/>
          <a:p>
            <a:fld id="{703EB4C4-8D0C-FE4F-990D-FFCED15D7E87}" type="slidenum">
              <a:rPr lang="en-US" smtClean="0"/>
              <a:t>27</a:t>
            </a:fld>
            <a:endParaRPr lang="en-US"/>
          </a:p>
        </p:txBody>
      </p:sp>
    </p:spTree>
    <p:extLst>
      <p:ext uri="{BB962C8B-B14F-4D97-AF65-F5344CB8AC3E}">
        <p14:creationId xmlns:p14="http://schemas.microsoft.com/office/powerpoint/2010/main" val="24070568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library is defined here as</a:t>
            </a:r>
            <a:r>
              <a:rPr lang="en-US" baseline="0" dirty="0" smtClean="0"/>
              <a:t> a folder containing a group of related files. Each library has a UUID (universal unique identifier) to avoid conflicts. Libraries are shared, available to all notebooks. They are not saved with the notebook. However, when exporting an archive, they are included.</a:t>
            </a:r>
            <a:endParaRPr lang="en-US" dirty="0"/>
          </a:p>
        </p:txBody>
      </p:sp>
      <p:sp>
        <p:nvSpPr>
          <p:cNvPr id="4" name="Slide Number Placeholder 3"/>
          <p:cNvSpPr>
            <a:spLocks noGrp="1"/>
          </p:cNvSpPr>
          <p:nvPr>
            <p:ph type="sldNum" sz="quarter" idx="10"/>
          </p:nvPr>
        </p:nvSpPr>
        <p:spPr/>
        <p:txBody>
          <a:bodyPr/>
          <a:lstStyle/>
          <a:p>
            <a:fld id="{703EB4C4-8D0C-FE4F-990D-FFCED15D7E87}" type="slidenum">
              <a:rPr lang="en-US" smtClean="0"/>
              <a:t>28</a:t>
            </a:fld>
            <a:endParaRPr lang="en-US"/>
          </a:p>
        </p:txBody>
      </p:sp>
    </p:spTree>
    <p:extLst>
      <p:ext uri="{BB962C8B-B14F-4D97-AF65-F5344CB8AC3E}">
        <p14:creationId xmlns:p14="http://schemas.microsoft.com/office/powerpoint/2010/main" val="4421934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Online help is included</a:t>
            </a:r>
            <a:r>
              <a:rPr lang="en-US" baseline="0" dirty="0" smtClean="0"/>
              <a:t> with ATSAL. The help window is shown in the edit mode used to create the help. API documentation is generated by </a:t>
            </a:r>
            <a:r>
              <a:rPr lang="en-US" baseline="0" dirty="0" err="1" smtClean="0"/>
              <a:t>Doxygen</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703EB4C4-8D0C-FE4F-990D-FFCED15D7E87}" type="slidenum">
              <a:rPr lang="en-US" smtClean="0"/>
              <a:t>31</a:t>
            </a:fld>
            <a:endParaRPr lang="en-US"/>
          </a:p>
        </p:txBody>
      </p:sp>
    </p:spTree>
    <p:extLst>
      <p:ext uri="{BB962C8B-B14F-4D97-AF65-F5344CB8AC3E}">
        <p14:creationId xmlns:p14="http://schemas.microsoft.com/office/powerpoint/2010/main" val="39501098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dirty="0" smtClean="0"/>
              <a:t>March 1</a:t>
            </a:r>
            <a:r>
              <a:rPr lang="en-US" baseline="30000" dirty="0" smtClean="0"/>
              <a:t>st</a:t>
            </a:r>
            <a:r>
              <a:rPr lang="en-US" dirty="0" smtClean="0"/>
              <a:t>, 2016</a:t>
            </a: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dirty="0" smtClean="0"/>
              <a:t>11</a:t>
            </a:r>
            <a:r>
              <a:rPr lang="en-US" baseline="30000" dirty="0" smtClean="0"/>
              <a:t>th</a:t>
            </a:r>
            <a:r>
              <a:rPr lang="en-US" dirty="0" smtClean="0"/>
              <a:t> IACHEC Meeting</a:t>
            </a:r>
          </a:p>
          <a:p>
            <a:pPr>
              <a:defRPr/>
            </a:pPr>
            <a:r>
              <a:rPr lang="en-US" dirty="0" smtClean="0"/>
              <a:t>Pune, India</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61C08854-5618-7A4F-8D3A-EACB85D4D997}" type="slidenum">
              <a:rPr lang="en-US"/>
              <a:pPr>
                <a:defRPr/>
              </a:pPr>
              <a:t>‹#›</a:t>
            </a:fld>
            <a:endParaRPr lang="en-US"/>
          </a:p>
        </p:txBody>
      </p:sp>
    </p:spTree>
    <p:extLst>
      <p:ext uri="{BB962C8B-B14F-4D97-AF65-F5344CB8AC3E}">
        <p14:creationId xmlns:p14="http://schemas.microsoft.com/office/powerpoint/2010/main" val="13982642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dirty="0" smtClean="0"/>
              <a:t>March 1</a:t>
            </a:r>
            <a:r>
              <a:rPr lang="en-US" baseline="30000" dirty="0" smtClean="0"/>
              <a:t>st</a:t>
            </a:r>
            <a:r>
              <a:rPr lang="en-US" dirty="0" smtClean="0"/>
              <a:t>, 2016</a:t>
            </a: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dirty="0" smtClean="0"/>
              <a:t>11</a:t>
            </a:r>
            <a:r>
              <a:rPr lang="en-US" baseline="30000" dirty="0" smtClean="0"/>
              <a:t>th</a:t>
            </a:r>
            <a:r>
              <a:rPr lang="en-US" dirty="0" smtClean="0"/>
              <a:t> IACHEC Meeting</a:t>
            </a:r>
          </a:p>
          <a:p>
            <a:pPr>
              <a:defRPr/>
            </a:pPr>
            <a:r>
              <a:rPr lang="en-US" dirty="0" smtClean="0"/>
              <a:t>Pune, India</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70985280-D8F8-494A-9FCA-65E6B2E67281}" type="slidenum">
              <a:rPr lang="en-US"/>
              <a:pPr>
                <a:defRPr/>
              </a:pPr>
              <a:t>‹#›</a:t>
            </a:fld>
            <a:endParaRPr lang="en-US"/>
          </a:p>
        </p:txBody>
      </p:sp>
    </p:spTree>
    <p:extLst>
      <p:ext uri="{BB962C8B-B14F-4D97-AF65-F5344CB8AC3E}">
        <p14:creationId xmlns:p14="http://schemas.microsoft.com/office/powerpoint/2010/main" val="41465074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Astro-H SNR Mtg July 30, 2015 </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93F898E4-5A42-D743-99B8-A78ACDAEE8A0}" type="slidenum">
              <a:rPr lang="en-US"/>
              <a:pPr>
                <a:defRPr/>
              </a:pPr>
              <a:t>‹#›</a:t>
            </a:fld>
            <a:endParaRPr lang="en-US"/>
          </a:p>
        </p:txBody>
      </p:sp>
    </p:spTree>
    <p:extLst>
      <p:ext uri="{BB962C8B-B14F-4D97-AF65-F5344CB8AC3E}">
        <p14:creationId xmlns:p14="http://schemas.microsoft.com/office/powerpoint/2010/main" val="42253822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Rectangle 4"/>
          <p:cNvSpPr>
            <a:spLocks noGrp="1" noChangeArrowheads="1"/>
          </p:cNvSpPr>
          <p:nvPr>
            <p:ph type="dt" sz="half" idx="10"/>
          </p:nvPr>
        </p:nvSpPr>
        <p:spPr>
          <a:xfrm>
            <a:off x="685800" y="6400800"/>
            <a:ext cx="1905000" cy="457200"/>
          </a:xfrm>
          <a:ln/>
        </p:spPr>
        <p:txBody>
          <a:bodyPr/>
          <a:lstStyle>
            <a:lvl1pPr>
              <a:defRPr/>
            </a:lvl1pPr>
          </a:lstStyle>
          <a:p>
            <a:pPr>
              <a:defRPr/>
            </a:pPr>
            <a:r>
              <a:rPr lang="en-US" dirty="0" smtClean="0"/>
              <a:t>March 1</a:t>
            </a:r>
            <a:r>
              <a:rPr lang="en-US" baseline="30000" dirty="0" smtClean="0"/>
              <a:t>st</a:t>
            </a:r>
            <a:r>
              <a:rPr lang="en-US" dirty="0" smtClean="0"/>
              <a:t>, 2016</a:t>
            </a:r>
            <a:endParaRPr lang="en-US" dirty="0"/>
          </a:p>
        </p:txBody>
      </p:sp>
      <p:sp>
        <p:nvSpPr>
          <p:cNvPr id="7" name="Rectangle 5"/>
          <p:cNvSpPr>
            <a:spLocks noGrp="1" noChangeArrowheads="1"/>
          </p:cNvSpPr>
          <p:nvPr>
            <p:ph type="ftr" sz="quarter" idx="11"/>
          </p:nvPr>
        </p:nvSpPr>
        <p:spPr>
          <a:xfrm>
            <a:off x="3124200" y="6400800"/>
            <a:ext cx="2895600" cy="457200"/>
          </a:xfrm>
          <a:ln/>
        </p:spPr>
        <p:txBody>
          <a:bodyPr/>
          <a:lstStyle>
            <a:lvl1pPr>
              <a:defRPr/>
            </a:lvl1pPr>
          </a:lstStyle>
          <a:p>
            <a:pPr>
              <a:defRPr/>
            </a:pPr>
            <a:r>
              <a:rPr lang="en-US" dirty="0" smtClean="0"/>
              <a:t>11</a:t>
            </a:r>
            <a:r>
              <a:rPr lang="en-US" baseline="30000" dirty="0" smtClean="0"/>
              <a:t>th</a:t>
            </a:r>
            <a:r>
              <a:rPr lang="en-US" dirty="0" smtClean="0"/>
              <a:t> IACHEC Meeting</a:t>
            </a:r>
          </a:p>
          <a:p>
            <a:pPr>
              <a:defRPr/>
            </a:pPr>
            <a:r>
              <a:rPr lang="en-US" dirty="0" smtClean="0"/>
              <a:t>Pune, India</a:t>
            </a:r>
            <a:endParaRPr lang="en-US" dirty="0"/>
          </a:p>
        </p:txBody>
      </p:sp>
      <p:sp>
        <p:nvSpPr>
          <p:cNvPr id="8" name="Rectangle 6"/>
          <p:cNvSpPr>
            <a:spLocks noGrp="1" noChangeArrowheads="1"/>
          </p:cNvSpPr>
          <p:nvPr>
            <p:ph type="sldNum" sz="quarter" idx="12"/>
          </p:nvPr>
        </p:nvSpPr>
        <p:spPr>
          <a:xfrm>
            <a:off x="6553200" y="6248400"/>
            <a:ext cx="1905000" cy="457200"/>
          </a:xfrm>
          <a:ln/>
        </p:spPr>
        <p:txBody>
          <a:bodyPr/>
          <a:lstStyle>
            <a:lvl1pPr>
              <a:defRPr/>
            </a:lvl1pPr>
          </a:lstStyle>
          <a:p>
            <a:pPr>
              <a:defRPr/>
            </a:pPr>
            <a:fld id="{70985280-D8F8-494A-9FCA-65E6B2E67281}" type="slidenum">
              <a:rPr lang="en-US"/>
              <a:pPr>
                <a:defRPr/>
              </a:pPr>
              <a:t>‹#›</a:t>
            </a:fld>
            <a:endParaRPr lang="en-US"/>
          </a:p>
        </p:txBody>
      </p:sp>
    </p:spTree>
    <p:extLst>
      <p:ext uri="{BB962C8B-B14F-4D97-AF65-F5344CB8AC3E}">
        <p14:creationId xmlns:p14="http://schemas.microsoft.com/office/powerpoint/2010/main" val="24955087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a:spLocks noGrp="1" noChangeArrowheads="1"/>
          </p:cNvSpPr>
          <p:nvPr>
            <p:ph type="dt" sz="half" idx="10"/>
          </p:nvPr>
        </p:nvSpPr>
        <p:spPr>
          <a:xfrm>
            <a:off x="685800" y="6400800"/>
            <a:ext cx="1905000" cy="457200"/>
          </a:xfrm>
          <a:ln/>
        </p:spPr>
        <p:txBody>
          <a:bodyPr/>
          <a:lstStyle>
            <a:lvl1pPr>
              <a:defRPr/>
            </a:lvl1pPr>
          </a:lstStyle>
          <a:p>
            <a:pPr>
              <a:defRPr/>
            </a:pPr>
            <a:r>
              <a:rPr lang="en-US" dirty="0" smtClean="0"/>
              <a:t>March 1</a:t>
            </a:r>
            <a:r>
              <a:rPr lang="en-US" baseline="30000" dirty="0" smtClean="0"/>
              <a:t>st</a:t>
            </a:r>
            <a:r>
              <a:rPr lang="en-US" dirty="0" smtClean="0"/>
              <a:t>, 2016</a:t>
            </a:r>
            <a:endParaRPr lang="en-US" dirty="0"/>
          </a:p>
        </p:txBody>
      </p:sp>
      <p:sp>
        <p:nvSpPr>
          <p:cNvPr id="6" name="Rectangle 5"/>
          <p:cNvSpPr>
            <a:spLocks noGrp="1" noChangeArrowheads="1"/>
          </p:cNvSpPr>
          <p:nvPr>
            <p:ph type="ftr" sz="quarter" idx="11"/>
          </p:nvPr>
        </p:nvSpPr>
        <p:spPr>
          <a:xfrm>
            <a:off x="3124200" y="6400800"/>
            <a:ext cx="2895600" cy="457200"/>
          </a:xfrm>
          <a:ln/>
        </p:spPr>
        <p:txBody>
          <a:bodyPr/>
          <a:lstStyle>
            <a:lvl1pPr>
              <a:defRPr/>
            </a:lvl1pPr>
          </a:lstStyle>
          <a:p>
            <a:pPr>
              <a:defRPr/>
            </a:pPr>
            <a:r>
              <a:rPr lang="en-US" dirty="0" smtClean="0"/>
              <a:t>11</a:t>
            </a:r>
            <a:r>
              <a:rPr lang="en-US" baseline="30000" dirty="0" smtClean="0"/>
              <a:t>th</a:t>
            </a:r>
            <a:r>
              <a:rPr lang="en-US" dirty="0" smtClean="0"/>
              <a:t> IACHEC Meeting</a:t>
            </a:r>
          </a:p>
          <a:p>
            <a:pPr>
              <a:defRPr/>
            </a:pPr>
            <a:r>
              <a:rPr lang="en-US" dirty="0" smtClean="0"/>
              <a:t>Pune, India</a:t>
            </a:r>
            <a:endParaRPr lang="en-US" dirty="0"/>
          </a:p>
        </p:txBody>
      </p:sp>
      <p:sp>
        <p:nvSpPr>
          <p:cNvPr id="7" name="Rectangle 6"/>
          <p:cNvSpPr>
            <a:spLocks noGrp="1" noChangeArrowheads="1"/>
          </p:cNvSpPr>
          <p:nvPr>
            <p:ph type="sldNum" sz="quarter" idx="12"/>
          </p:nvPr>
        </p:nvSpPr>
        <p:spPr>
          <a:xfrm>
            <a:off x="6553200" y="6248400"/>
            <a:ext cx="1905000" cy="457200"/>
          </a:xfrm>
          <a:ln/>
        </p:spPr>
        <p:txBody>
          <a:bodyPr/>
          <a:lstStyle>
            <a:lvl1pPr>
              <a:defRPr/>
            </a:lvl1pPr>
          </a:lstStyle>
          <a:p>
            <a:pPr>
              <a:defRPr/>
            </a:pPr>
            <a:fld id="{70985280-D8F8-494A-9FCA-65E6B2E67281}" type="slidenum">
              <a:rPr lang="en-US"/>
              <a:pPr>
                <a:defRPr/>
              </a:pPr>
              <a:t>‹#›</a:t>
            </a:fld>
            <a:endParaRPr lang="en-US"/>
          </a:p>
        </p:txBody>
      </p:sp>
    </p:spTree>
    <p:extLst>
      <p:ext uri="{BB962C8B-B14F-4D97-AF65-F5344CB8AC3E}">
        <p14:creationId xmlns:p14="http://schemas.microsoft.com/office/powerpoint/2010/main" val="298441736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1.xml"/><Relationship Id="rId7"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6"/>
          <p:cNvSpPr>
            <a:spLocks noChangeArrowheads="1"/>
          </p:cNvSpPr>
          <p:nvPr userDrawn="1"/>
        </p:nvSpPr>
        <p:spPr bwMode="auto">
          <a:xfrm>
            <a:off x="0" y="0"/>
            <a:ext cx="9144000" cy="6858000"/>
          </a:xfrm>
          <a:prstGeom prst="rect">
            <a:avLst/>
          </a:prstGeom>
          <a:blipFill dpi="0" rotWithShape="1">
            <a:blip r:embed="rId7">
              <a:alphaModFix amt="75000"/>
            </a:blip>
            <a:srcRect/>
            <a:tile tx="0" ty="0" sx="100000" sy="100000" flip="none" algn="tl"/>
          </a:blipFill>
          <a:ln w="9525">
            <a:solidFill>
              <a:schemeClr val="tx1"/>
            </a:solidFill>
            <a:round/>
            <a:headEnd/>
            <a:tailEnd/>
          </a:ln>
        </p:spPr>
        <p:txBody>
          <a:bodyPr/>
          <a:lstStyle/>
          <a:p>
            <a:endParaRPr lang="en-US"/>
          </a:p>
        </p:txBody>
      </p:sp>
      <p:sp>
        <p:nvSpPr>
          <p:cNvPr id="1026" name="Rectangle 2"/>
          <p:cNvSpPr>
            <a:spLocks noGrp="1" noChangeArrowheads="1"/>
          </p:cNvSpPr>
          <p:nvPr>
            <p:ph type="title"/>
          </p:nvPr>
        </p:nvSpPr>
        <p:spPr bwMode="auto">
          <a:xfrm>
            <a:off x="0" y="0"/>
            <a:ext cx="9144000" cy="457200"/>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304800" y="762000"/>
            <a:ext cx="8610600" cy="5334000"/>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4008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latin typeface="+mn-lt"/>
                <a:ea typeface="ＭＳ Ｐゴシック" charset="-128"/>
                <a:cs typeface="ＭＳ Ｐゴシック" charset="-128"/>
              </a:defRPr>
            </a:lvl1pPr>
          </a:lstStyle>
          <a:p>
            <a:pPr>
              <a:defRPr/>
            </a:pPr>
            <a:r>
              <a:rPr lang="en-US" dirty="0" smtClean="0"/>
              <a:t>March 1</a:t>
            </a:r>
            <a:r>
              <a:rPr lang="en-US" baseline="30000" dirty="0" smtClean="0"/>
              <a:t>st</a:t>
            </a:r>
            <a:r>
              <a:rPr lang="en-US" dirty="0" smtClean="0"/>
              <a:t>, 2016</a:t>
            </a:r>
            <a:endParaRPr lang="en-US" dirty="0"/>
          </a:p>
        </p:txBody>
      </p:sp>
      <p:sp>
        <p:nvSpPr>
          <p:cNvPr id="1029" name="Rectangle 5"/>
          <p:cNvSpPr>
            <a:spLocks noGrp="1" noChangeArrowheads="1"/>
          </p:cNvSpPr>
          <p:nvPr>
            <p:ph type="ftr" sz="quarter" idx="3"/>
          </p:nvPr>
        </p:nvSpPr>
        <p:spPr bwMode="auto">
          <a:xfrm>
            <a:off x="3124200" y="64008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latin typeface="+mn-lt"/>
                <a:ea typeface="ＭＳ Ｐゴシック" charset="-128"/>
                <a:cs typeface="ＭＳ Ｐゴシック" charset="-128"/>
              </a:defRPr>
            </a:lvl1pPr>
          </a:lstStyle>
          <a:p>
            <a:pPr>
              <a:defRPr/>
            </a:pPr>
            <a:r>
              <a:rPr lang="en-US" dirty="0" smtClean="0"/>
              <a:t>11</a:t>
            </a:r>
            <a:r>
              <a:rPr lang="en-US" baseline="30000" dirty="0" smtClean="0"/>
              <a:t>th</a:t>
            </a:r>
            <a:r>
              <a:rPr lang="en-US" dirty="0" smtClean="0"/>
              <a:t> IACHEC Meeting</a:t>
            </a:r>
          </a:p>
          <a:p>
            <a:pPr>
              <a:defRPr/>
            </a:pPr>
            <a:r>
              <a:rPr lang="en-US" dirty="0" smtClean="0"/>
              <a:t>Pune, India</a:t>
            </a:r>
            <a:endParaRPr lang="en-US" dirty="0"/>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vl1pPr>
          </a:lstStyle>
          <a:p>
            <a:pPr>
              <a:defRPr/>
            </a:pPr>
            <a:fld id="{037D7745-90D5-114A-BCB9-12470BD826D4}" type="slidenum">
              <a:rPr lang="en-US"/>
              <a:pPr>
                <a:defRPr/>
              </a:pPr>
              <a:t>‹#›</a:t>
            </a:fld>
            <a:endParaRPr lang="en-US"/>
          </a:p>
        </p:txBody>
      </p:sp>
      <p:sp>
        <p:nvSpPr>
          <p:cNvPr id="1031" name="Line 7"/>
          <p:cNvSpPr>
            <a:spLocks noChangeShapeType="1"/>
          </p:cNvSpPr>
          <p:nvPr userDrawn="1"/>
        </p:nvSpPr>
        <p:spPr bwMode="auto">
          <a:xfrm>
            <a:off x="0" y="533400"/>
            <a:ext cx="9144000"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032" name="Line 8"/>
          <p:cNvSpPr>
            <a:spLocks noChangeShapeType="1"/>
          </p:cNvSpPr>
          <p:nvPr userDrawn="1"/>
        </p:nvSpPr>
        <p:spPr bwMode="auto">
          <a:xfrm>
            <a:off x="0" y="6324600"/>
            <a:ext cx="9144000"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Tree>
  </p:cSld>
  <p:clrMap bg1="lt1" tx1="dk1" bg2="lt2" tx2="dk2" accent1="accent1" accent2="accent2" accent3="accent3" accent4="accent4" accent5="accent5" accent6="accent6" hlink="hlink" folHlink="folHlink"/>
  <p:sldLayoutIdLst>
    <p:sldLayoutId id="2147483866" r:id="rId1"/>
    <p:sldLayoutId id="2147483867" r:id="rId2"/>
    <p:sldLayoutId id="2147483868" r:id="rId3"/>
    <p:sldLayoutId id="2147483871" r:id="rId4"/>
    <p:sldLayoutId id="2147483872" r:id="rId5"/>
  </p:sldLayoutIdLst>
  <p:hf sldNum="0" hdr="0" dt="0"/>
  <p:txStyles>
    <p:titleStyle>
      <a:lvl1pPr algn="r" rtl="0" eaLnBrk="0" fontAlgn="base" hangingPunct="0">
        <a:spcBef>
          <a:spcPct val="0"/>
        </a:spcBef>
        <a:spcAft>
          <a:spcPct val="0"/>
        </a:spcAft>
        <a:defRPr sz="2400">
          <a:solidFill>
            <a:schemeClr val="tx2"/>
          </a:solidFill>
          <a:latin typeface="+mj-lt"/>
          <a:ea typeface="+mj-ea"/>
          <a:cs typeface="+mj-cs"/>
        </a:defRPr>
      </a:lvl1pPr>
      <a:lvl2pPr algn="r" rtl="0" eaLnBrk="0" fontAlgn="base" hangingPunct="0">
        <a:spcBef>
          <a:spcPct val="0"/>
        </a:spcBef>
        <a:spcAft>
          <a:spcPct val="0"/>
        </a:spcAft>
        <a:defRPr sz="2400">
          <a:solidFill>
            <a:schemeClr val="tx2"/>
          </a:solidFill>
          <a:latin typeface="Cochin" charset="0"/>
          <a:ea typeface="ＭＳ Ｐゴシック" charset="-128"/>
          <a:cs typeface="ＭＳ Ｐゴシック" charset="-128"/>
        </a:defRPr>
      </a:lvl2pPr>
      <a:lvl3pPr algn="r" rtl="0" eaLnBrk="0" fontAlgn="base" hangingPunct="0">
        <a:spcBef>
          <a:spcPct val="0"/>
        </a:spcBef>
        <a:spcAft>
          <a:spcPct val="0"/>
        </a:spcAft>
        <a:defRPr sz="2400">
          <a:solidFill>
            <a:schemeClr val="tx2"/>
          </a:solidFill>
          <a:latin typeface="Cochin" charset="0"/>
          <a:ea typeface="ＭＳ Ｐゴシック" charset="-128"/>
          <a:cs typeface="ＭＳ Ｐゴシック" charset="-128"/>
        </a:defRPr>
      </a:lvl3pPr>
      <a:lvl4pPr algn="r" rtl="0" eaLnBrk="0" fontAlgn="base" hangingPunct="0">
        <a:spcBef>
          <a:spcPct val="0"/>
        </a:spcBef>
        <a:spcAft>
          <a:spcPct val="0"/>
        </a:spcAft>
        <a:defRPr sz="2400">
          <a:solidFill>
            <a:schemeClr val="tx2"/>
          </a:solidFill>
          <a:latin typeface="Cochin" charset="0"/>
          <a:ea typeface="ＭＳ Ｐゴシック" charset="-128"/>
          <a:cs typeface="ＭＳ Ｐゴシック" charset="-128"/>
        </a:defRPr>
      </a:lvl4pPr>
      <a:lvl5pPr algn="r" rtl="0" eaLnBrk="0" fontAlgn="base" hangingPunct="0">
        <a:spcBef>
          <a:spcPct val="0"/>
        </a:spcBef>
        <a:spcAft>
          <a:spcPct val="0"/>
        </a:spcAft>
        <a:defRPr sz="2400">
          <a:solidFill>
            <a:schemeClr val="tx2"/>
          </a:solidFill>
          <a:latin typeface="Cochin" charset="0"/>
          <a:ea typeface="ＭＳ Ｐゴシック" charset="-128"/>
          <a:cs typeface="ＭＳ Ｐゴシック" charset="-128"/>
        </a:defRPr>
      </a:lvl5pPr>
      <a:lvl6pPr marL="457200" algn="r" rtl="0" fontAlgn="base">
        <a:spcBef>
          <a:spcPct val="0"/>
        </a:spcBef>
        <a:spcAft>
          <a:spcPct val="0"/>
        </a:spcAft>
        <a:defRPr sz="2400">
          <a:solidFill>
            <a:schemeClr val="tx2"/>
          </a:solidFill>
          <a:latin typeface="Cochin" charset="0"/>
          <a:ea typeface="ＭＳ Ｐゴシック" charset="-128"/>
          <a:cs typeface="ＭＳ Ｐゴシック" charset="-128"/>
        </a:defRPr>
      </a:lvl6pPr>
      <a:lvl7pPr marL="914400" algn="r" rtl="0" fontAlgn="base">
        <a:spcBef>
          <a:spcPct val="0"/>
        </a:spcBef>
        <a:spcAft>
          <a:spcPct val="0"/>
        </a:spcAft>
        <a:defRPr sz="2400">
          <a:solidFill>
            <a:schemeClr val="tx2"/>
          </a:solidFill>
          <a:latin typeface="Cochin" charset="0"/>
          <a:ea typeface="ＭＳ Ｐゴシック" charset="-128"/>
          <a:cs typeface="ＭＳ Ｐゴシック" charset="-128"/>
        </a:defRPr>
      </a:lvl7pPr>
      <a:lvl8pPr marL="1371600" algn="r" rtl="0" fontAlgn="base">
        <a:spcBef>
          <a:spcPct val="0"/>
        </a:spcBef>
        <a:spcAft>
          <a:spcPct val="0"/>
        </a:spcAft>
        <a:defRPr sz="2400">
          <a:solidFill>
            <a:schemeClr val="tx2"/>
          </a:solidFill>
          <a:latin typeface="Cochin" charset="0"/>
          <a:ea typeface="ＭＳ Ｐゴシック" charset="-128"/>
          <a:cs typeface="ＭＳ Ｐゴシック" charset="-128"/>
        </a:defRPr>
      </a:lvl8pPr>
      <a:lvl9pPr marL="1828800" algn="r" rtl="0" fontAlgn="base">
        <a:spcBef>
          <a:spcPct val="0"/>
        </a:spcBef>
        <a:spcAft>
          <a:spcPct val="0"/>
        </a:spcAft>
        <a:defRPr sz="2400">
          <a:solidFill>
            <a:schemeClr val="tx2"/>
          </a:solidFill>
          <a:latin typeface="Cochin" charset="0"/>
          <a:ea typeface="ＭＳ Ｐゴシック" charset="-128"/>
          <a:cs typeface="ＭＳ Ｐゴシック"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e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s>
</file>

<file path=ppt/slides/_rels/slide2.xml.rels><?xml version="1.0" encoding="UTF-8" standalone="yes"?>
<Relationships xmlns="http://schemas.openxmlformats.org/package/2006/relationships"><Relationship Id="rId3" Type="http://schemas.openxmlformats.org/officeDocument/2006/relationships/image" Target="../media/image3.emf"/><Relationship Id="rId4" Type="http://schemas.openxmlformats.org/officeDocument/2006/relationships/image" Target="../media/image4.emf"/><Relationship Id="rId5" Type="http://schemas.openxmlformats.org/officeDocument/2006/relationships/image" Target="../media/image5.emf"/><Relationship Id="rId1" Type="http://schemas.openxmlformats.org/officeDocument/2006/relationships/slideLayout" Target="../slideLayouts/slideLayout2.xml"/><Relationship Id="rId2" Type="http://schemas.openxmlformats.org/officeDocument/2006/relationships/image" Target="../media/image2.em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24.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25.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26.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27.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emf"/></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28.png"/></Relationships>
</file>

<file path=ppt/slides/_rels/slide4.xml.rels><?xml version="1.0" encoding="UTF-8" standalone="yes"?>
<Relationships xmlns="http://schemas.openxmlformats.org/package/2006/relationships"><Relationship Id="rId3" Type="http://schemas.openxmlformats.org/officeDocument/2006/relationships/image" Target="../media/image8.emf"/><Relationship Id="rId4" Type="http://schemas.openxmlformats.org/officeDocument/2006/relationships/image" Target="../media/image9.emf"/><Relationship Id="rId5" Type="http://schemas.openxmlformats.org/officeDocument/2006/relationships/image" Target="../media/image10.emf"/><Relationship Id="rId6" Type="http://schemas.openxmlformats.org/officeDocument/2006/relationships/image" Target="../media/image11.emf"/><Relationship Id="rId1" Type="http://schemas.openxmlformats.org/officeDocument/2006/relationships/slideLayout" Target="../slideLayouts/slideLayout2.xml"/><Relationship Id="rId2" Type="http://schemas.openxmlformats.org/officeDocument/2006/relationships/image" Target="../media/image7.emf"/></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4" Type="http://schemas.openxmlformats.org/officeDocument/2006/relationships/image" Target="../media/image13.emf"/><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6.xml.rels><?xml version="1.0" encoding="UTF-8" standalone="yes"?>
<Relationships xmlns="http://schemas.openxmlformats.org/package/2006/relationships"><Relationship Id="rId3" Type="http://schemas.openxmlformats.org/officeDocument/2006/relationships/image" Target="../media/image14.emf"/><Relationship Id="rId4" Type="http://schemas.openxmlformats.org/officeDocument/2006/relationships/image" Target="../media/image15.emf"/><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 Id="rId3" Type="http://schemas.openxmlformats.org/officeDocument/2006/relationships/image" Target="../media/image16.e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4"/>
          <p:cNvSpPr>
            <a:spLocks noChangeArrowheads="1"/>
          </p:cNvSpPr>
          <p:nvPr/>
        </p:nvSpPr>
        <p:spPr bwMode="auto">
          <a:xfrm>
            <a:off x="0" y="0"/>
            <a:ext cx="9144000" cy="6858000"/>
          </a:xfrm>
          <a:prstGeom prst="rect">
            <a:avLst/>
          </a:prstGeom>
          <a:blipFill dpi="0" rotWithShape="1">
            <a:blip r:embed="rId2">
              <a:alphaModFix amt="75000"/>
            </a:blip>
            <a:srcRect/>
            <a:tile tx="0" ty="0" sx="100000" sy="100000" flip="none" algn="tl"/>
          </a:blipFill>
          <a:ln w="9525">
            <a:solidFill>
              <a:schemeClr val="tx1"/>
            </a:solidFill>
            <a:round/>
            <a:headEnd/>
            <a:tailEnd/>
          </a:ln>
        </p:spPr>
        <p:txBody>
          <a:bodyPr/>
          <a:lstStyle/>
          <a:p>
            <a:endParaRPr lang="en-US"/>
          </a:p>
        </p:txBody>
      </p:sp>
      <p:sp>
        <p:nvSpPr>
          <p:cNvPr id="14338" name="Rectangle 2"/>
          <p:cNvSpPr>
            <a:spLocks noGrp="1" noChangeArrowheads="1"/>
          </p:cNvSpPr>
          <p:nvPr>
            <p:ph type="ctrTitle"/>
          </p:nvPr>
        </p:nvSpPr>
        <p:spPr>
          <a:xfrm>
            <a:off x="457200" y="1676400"/>
            <a:ext cx="6477000" cy="2209800"/>
          </a:xfrm>
        </p:spPr>
        <p:txBody>
          <a:bodyPr/>
          <a:lstStyle/>
          <a:p>
            <a:pPr eaLnBrk="1" hangingPunct="1"/>
            <a:r>
              <a:rPr lang="en-US" sz="4400" dirty="0" smtClean="0">
                <a:solidFill>
                  <a:srgbClr val="2350AB"/>
                </a:solidFill>
                <a:latin typeface="Helvetica" charset="0"/>
                <a:ea typeface="ＭＳ Ｐゴシック" charset="0"/>
                <a:cs typeface="ＭＳ Ｐゴシック" charset="0"/>
              </a:rPr>
              <a:t>Challenges for </a:t>
            </a:r>
            <a:br>
              <a:rPr lang="en-US" sz="4400" dirty="0" smtClean="0">
                <a:solidFill>
                  <a:srgbClr val="2350AB"/>
                </a:solidFill>
                <a:latin typeface="Helvetica" charset="0"/>
                <a:ea typeface="ＭＳ Ｐゴシック" charset="0"/>
                <a:cs typeface="ＭＳ Ｐゴシック" charset="0"/>
              </a:rPr>
            </a:br>
            <a:r>
              <a:rPr lang="en-US" sz="4400" dirty="0" smtClean="0">
                <a:solidFill>
                  <a:srgbClr val="2350AB"/>
                </a:solidFill>
                <a:latin typeface="Helvetica" charset="0"/>
                <a:ea typeface="ＭＳ Ｐゴシック" charset="0"/>
                <a:cs typeface="ＭＳ Ｐゴシック" charset="0"/>
              </a:rPr>
              <a:t>High-Resolution Spectral Analysis</a:t>
            </a:r>
            <a:endParaRPr lang="en-US" sz="3200" dirty="0">
              <a:solidFill>
                <a:srgbClr val="2350AB"/>
              </a:solidFill>
              <a:latin typeface="Helvetica" charset="0"/>
              <a:ea typeface="ＭＳ Ｐゴシック" charset="0"/>
              <a:cs typeface="ＭＳ Ｐゴシック" charset="0"/>
            </a:endParaRPr>
          </a:p>
        </p:txBody>
      </p:sp>
      <p:sp>
        <p:nvSpPr>
          <p:cNvPr id="14339" name="Subtitle 5"/>
          <p:cNvSpPr>
            <a:spLocks noGrp="1"/>
          </p:cNvSpPr>
          <p:nvPr>
            <p:ph type="subTitle" idx="1"/>
          </p:nvPr>
        </p:nvSpPr>
        <p:spPr>
          <a:xfrm>
            <a:off x="1371600" y="4572000"/>
            <a:ext cx="6400800" cy="1143000"/>
          </a:xfrm>
        </p:spPr>
        <p:txBody>
          <a:bodyPr/>
          <a:lstStyle/>
          <a:p>
            <a:pPr eaLnBrk="1" hangingPunct="1"/>
            <a:r>
              <a:rPr lang="en-US">
                <a:latin typeface="Cochin" charset="0"/>
                <a:ea typeface="ＭＳ Ｐゴシック" charset="0"/>
                <a:cs typeface="ＭＳ Ｐゴシック" charset="0"/>
              </a:rPr>
              <a:t>Randall Smith</a:t>
            </a:r>
          </a:p>
          <a:p>
            <a:pPr eaLnBrk="1" hangingPunct="1"/>
            <a:r>
              <a:rPr lang="en-US" sz="2800">
                <a:latin typeface="Cochin" charset="0"/>
                <a:ea typeface="ＭＳ Ｐゴシック" charset="0"/>
                <a:cs typeface="ＭＳ Ｐゴシック" charset="0"/>
              </a:rPr>
              <a:t>Smithsonian Astrophysical Observatory</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5400"/>
            <a:ext cx="8229600" cy="508000"/>
          </a:xfrm>
        </p:spPr>
        <p:txBody>
          <a:bodyPr/>
          <a:lstStyle/>
          <a:p>
            <a:pPr eaLnBrk="1" fontAlgn="auto" hangingPunct="1">
              <a:spcAft>
                <a:spcPts val="0"/>
              </a:spcAft>
              <a:defRPr/>
            </a:pPr>
            <a:r>
              <a:rPr lang="en-US" dirty="0" smtClean="0">
                <a:ea typeface="+mj-ea"/>
                <a:cs typeface="+mj-cs"/>
              </a:rPr>
              <a:t>Profit – an existence proof</a:t>
            </a:r>
            <a:endParaRPr lang="en-US" dirty="0">
              <a:ea typeface="+mj-ea"/>
              <a:cs typeface="+mj-cs"/>
            </a:endParaRPr>
          </a:p>
        </p:txBody>
      </p:sp>
      <p:pic>
        <p:nvPicPr>
          <p:cNvPr id="1843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t="-1317" b="-2283"/>
          <a:stretch>
            <a:fillRect/>
          </a:stretch>
        </p:blipFill>
        <p:spPr>
          <a:xfrm>
            <a:off x="381000" y="506506"/>
            <a:ext cx="8382000" cy="6044087"/>
          </a:xfrm>
        </p:spPr>
      </p:pic>
    </p:spTree>
    <p:extLst>
      <p:ext uri="{BB962C8B-B14F-4D97-AF65-F5344CB8AC3E}">
        <p14:creationId xmlns:p14="http://schemas.microsoft.com/office/powerpoint/2010/main" val="174362500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smtClean="0">
                <a:ea typeface="+mj-ea"/>
                <a:cs typeface="+mj-cs"/>
              </a:rPr>
              <a:t>Profit – What’s missing?</a:t>
            </a:r>
            <a:endParaRPr lang="en-US" dirty="0">
              <a:ea typeface="+mj-ea"/>
              <a:cs typeface="+mj-cs"/>
            </a:endParaRPr>
          </a:p>
        </p:txBody>
      </p:sp>
      <p:sp>
        <p:nvSpPr>
          <p:cNvPr id="3" name="Content Placeholder 2"/>
          <p:cNvSpPr>
            <a:spLocks noGrp="1"/>
          </p:cNvSpPr>
          <p:nvPr>
            <p:ph idx="1"/>
          </p:nvPr>
        </p:nvSpPr>
        <p:spPr>
          <a:xfrm>
            <a:off x="228600" y="762000"/>
            <a:ext cx="8445500" cy="5562600"/>
          </a:xfrm>
        </p:spPr>
        <p:txBody>
          <a:bodyPr rtlCol="0">
            <a:noAutofit/>
          </a:bodyPr>
          <a:lstStyle/>
          <a:p>
            <a:pPr eaLnBrk="1" fontAlgn="auto" hangingPunct="1">
              <a:spcAft>
                <a:spcPts val="0"/>
              </a:spcAft>
              <a:buFont typeface="Arial" pitchFamily="34" charset="0"/>
              <a:buChar char="•"/>
              <a:defRPr/>
            </a:pPr>
            <a:r>
              <a:rPr lang="en-US" dirty="0" smtClean="0">
                <a:solidFill>
                  <a:srgbClr val="000000"/>
                </a:solidFill>
                <a:latin typeface="+mn-lt"/>
                <a:ea typeface="+mn-ea"/>
                <a:cs typeface="+mn-cs"/>
              </a:rPr>
              <a:t>A ‘</a:t>
            </a:r>
            <a:r>
              <a:rPr lang="en-US" dirty="0">
                <a:solidFill>
                  <a:srgbClr val="000000"/>
                </a:solidFill>
                <a:latin typeface="+mn-lt"/>
                <a:ea typeface="+mn-ea"/>
                <a:cs typeface="+mn-cs"/>
              </a:rPr>
              <a:t>log</a:t>
            </a:r>
            <a:r>
              <a:rPr lang="en-US" dirty="0" smtClean="0">
                <a:solidFill>
                  <a:srgbClr val="000000"/>
                </a:solidFill>
                <a:latin typeface="+mn-lt"/>
                <a:ea typeface="+mn-ea"/>
                <a:cs typeface="+mn-cs"/>
              </a:rPr>
              <a:t>’ of actions and results </a:t>
            </a:r>
          </a:p>
          <a:p>
            <a:pPr lvl="1" eaLnBrk="1" fontAlgn="auto" hangingPunct="1">
              <a:spcAft>
                <a:spcPts val="0"/>
              </a:spcAft>
              <a:buFont typeface="Arial" pitchFamily="34" charset="0"/>
              <a:buChar char="•"/>
              <a:defRPr/>
            </a:pPr>
            <a:r>
              <a:rPr lang="en-US" sz="2400" dirty="0">
                <a:solidFill>
                  <a:srgbClr val="000000"/>
                </a:solidFill>
                <a:latin typeface="+mn-lt"/>
                <a:ea typeface="+mn-ea"/>
              </a:rPr>
              <a:t>How did a given analysis session lead to a specific result?</a:t>
            </a:r>
          </a:p>
          <a:p>
            <a:pPr eaLnBrk="1" fontAlgn="auto" hangingPunct="1">
              <a:spcAft>
                <a:spcPts val="0"/>
              </a:spcAft>
              <a:buFont typeface="Arial" pitchFamily="34" charset="0"/>
              <a:buChar char="•"/>
              <a:defRPr/>
            </a:pPr>
            <a:r>
              <a:rPr lang="en-US" dirty="0">
                <a:solidFill>
                  <a:srgbClr val="000000"/>
                </a:solidFill>
                <a:latin typeface="+mn-lt"/>
                <a:ea typeface="+mn-ea"/>
                <a:cs typeface="+mn-cs"/>
              </a:rPr>
              <a:t>Connections between fits &amp; database</a:t>
            </a:r>
          </a:p>
          <a:p>
            <a:pPr lvl="1" eaLnBrk="1" fontAlgn="auto" hangingPunct="1">
              <a:spcAft>
                <a:spcPts val="0"/>
              </a:spcAft>
              <a:buFont typeface="Arial" pitchFamily="34" charset="0"/>
              <a:buChar char="•"/>
              <a:defRPr/>
            </a:pPr>
            <a:r>
              <a:rPr lang="en-US" dirty="0">
                <a:solidFill>
                  <a:srgbClr val="000000"/>
                </a:solidFill>
                <a:latin typeface="+mn-lt"/>
                <a:ea typeface="+mn-ea"/>
              </a:rPr>
              <a:t> </a:t>
            </a:r>
            <a:r>
              <a:rPr lang="en-US" sz="2400" dirty="0">
                <a:solidFill>
                  <a:srgbClr val="000000"/>
                </a:solidFill>
                <a:latin typeface="+mn-lt"/>
                <a:ea typeface="+mn-ea"/>
              </a:rPr>
              <a:t>If this line is Fe XVII, what else does that imply?</a:t>
            </a:r>
          </a:p>
          <a:p>
            <a:pPr eaLnBrk="1" fontAlgn="auto" hangingPunct="1">
              <a:spcAft>
                <a:spcPts val="0"/>
              </a:spcAft>
              <a:buFont typeface="Arial" pitchFamily="34" charset="0"/>
              <a:buChar char="•"/>
              <a:defRPr/>
            </a:pPr>
            <a:r>
              <a:rPr lang="en-US" dirty="0" smtClean="0">
                <a:solidFill>
                  <a:srgbClr val="000000"/>
                </a:solidFill>
                <a:latin typeface="+mn-lt"/>
                <a:ea typeface="+mn-ea"/>
                <a:cs typeface="+mn-cs"/>
              </a:rPr>
              <a:t>Limited built-in mathematical abilities</a:t>
            </a:r>
          </a:p>
          <a:p>
            <a:pPr lvl="1" eaLnBrk="1" fontAlgn="auto" hangingPunct="1">
              <a:spcAft>
                <a:spcPts val="0"/>
              </a:spcAft>
              <a:buFont typeface="Arial" pitchFamily="34" charset="0"/>
              <a:buChar char="•"/>
              <a:defRPr/>
            </a:pPr>
            <a:r>
              <a:rPr lang="en-US" sz="2400" dirty="0" smtClean="0">
                <a:solidFill>
                  <a:srgbClr val="000000"/>
                </a:solidFill>
                <a:latin typeface="+mn-lt"/>
                <a:ea typeface="+mn-ea"/>
              </a:rPr>
              <a:t>Need existing fitting tools &amp; models: XSPEC/Sherpa</a:t>
            </a:r>
            <a:endParaRPr lang="en-US" sz="2400" dirty="0">
              <a:solidFill>
                <a:srgbClr val="000000"/>
              </a:solidFill>
              <a:latin typeface="+mn-lt"/>
              <a:ea typeface="+mn-ea"/>
            </a:endParaRPr>
          </a:p>
          <a:p>
            <a:pPr eaLnBrk="1" fontAlgn="auto" hangingPunct="1">
              <a:spcAft>
                <a:spcPts val="0"/>
              </a:spcAft>
              <a:buFont typeface="Arial" pitchFamily="34" charset="0"/>
              <a:buChar char="•"/>
              <a:defRPr/>
            </a:pPr>
            <a:r>
              <a:rPr lang="en-US" dirty="0" smtClean="0">
                <a:solidFill>
                  <a:srgbClr val="000000"/>
                </a:solidFill>
                <a:latin typeface="+mn-lt"/>
                <a:ea typeface="+mn-ea"/>
                <a:cs typeface="+mn-cs"/>
              </a:rPr>
              <a:t>Fixed capabilities</a:t>
            </a:r>
          </a:p>
          <a:p>
            <a:pPr lvl="1" eaLnBrk="1" fontAlgn="auto" hangingPunct="1">
              <a:spcAft>
                <a:spcPts val="0"/>
              </a:spcAft>
              <a:buFont typeface="Arial" pitchFamily="34" charset="0"/>
              <a:buChar char="•"/>
              <a:defRPr/>
            </a:pPr>
            <a:r>
              <a:rPr lang="en-US" sz="2400" dirty="0" smtClean="0">
                <a:solidFill>
                  <a:srgbClr val="000000"/>
                </a:solidFill>
              </a:rPr>
              <a:t>Must be </a:t>
            </a:r>
            <a:r>
              <a:rPr lang="en-US" sz="2400" dirty="0">
                <a:solidFill>
                  <a:srgbClr val="000000"/>
                </a:solidFill>
              </a:rPr>
              <a:t>e</a:t>
            </a:r>
            <a:r>
              <a:rPr lang="en-US" sz="2400" dirty="0" smtClean="0">
                <a:solidFill>
                  <a:srgbClr val="000000"/>
                </a:solidFill>
              </a:rPr>
              <a:t>xpandable – probably via python.</a:t>
            </a:r>
          </a:p>
          <a:p>
            <a:pPr lvl="1" eaLnBrk="1" fontAlgn="auto" hangingPunct="1">
              <a:spcAft>
                <a:spcPts val="0"/>
              </a:spcAft>
              <a:buFont typeface="Arial" pitchFamily="34" charset="0"/>
              <a:buChar char="•"/>
              <a:defRPr/>
            </a:pPr>
            <a:r>
              <a:rPr lang="en-US" sz="2400" dirty="0" smtClean="0">
                <a:solidFill>
                  <a:srgbClr val="000000"/>
                </a:solidFill>
                <a:latin typeface="Palatino Linotype"/>
                <a:cs typeface="Palatino Linotype"/>
              </a:rPr>
              <a:t>Can leave </a:t>
            </a:r>
            <a:r>
              <a:rPr lang="en-US" sz="2400" dirty="0">
                <a:solidFill>
                  <a:srgbClr val="000000"/>
                </a:solidFill>
                <a:latin typeface="Palatino Linotype"/>
                <a:cs typeface="Palatino Linotype"/>
              </a:rPr>
              <a:t>complexity for future </a:t>
            </a:r>
            <a:r>
              <a:rPr lang="en-US" sz="2400" dirty="0" smtClean="0">
                <a:solidFill>
                  <a:srgbClr val="000000"/>
                </a:solidFill>
                <a:latin typeface="Palatino Linotype"/>
                <a:cs typeface="Palatino Linotype"/>
              </a:rPr>
              <a:t>scripting</a:t>
            </a:r>
            <a:endParaRPr lang="en-US" sz="3200" dirty="0">
              <a:solidFill>
                <a:srgbClr val="000000"/>
              </a:solidFill>
              <a:latin typeface="+mn-lt"/>
              <a:ea typeface="+mn-ea"/>
            </a:endParaRPr>
          </a:p>
          <a:p>
            <a:pPr marL="0" indent="0" eaLnBrk="1" fontAlgn="auto" hangingPunct="1">
              <a:spcAft>
                <a:spcPts val="0"/>
              </a:spcAft>
              <a:buNone/>
              <a:defRPr/>
            </a:pPr>
            <a:r>
              <a:rPr lang="en-US" sz="2800" i="1" dirty="0">
                <a:solidFill>
                  <a:srgbClr val="000000"/>
                </a:solidFill>
                <a:latin typeface="Helvetica"/>
                <a:cs typeface="Helvetica"/>
              </a:rPr>
              <a:t>	</a:t>
            </a:r>
            <a:endParaRPr lang="en-US" sz="2800" i="1" dirty="0" smtClean="0">
              <a:solidFill>
                <a:srgbClr val="000000"/>
              </a:solidFill>
              <a:latin typeface="Helvetica"/>
              <a:cs typeface="Helvetica"/>
            </a:endParaRPr>
          </a:p>
          <a:p>
            <a:pPr marL="0" indent="0" eaLnBrk="1" fontAlgn="auto" hangingPunct="1">
              <a:spcAft>
                <a:spcPts val="0"/>
              </a:spcAft>
              <a:buNone/>
              <a:defRPr/>
            </a:pPr>
            <a:r>
              <a:rPr lang="en-US" sz="2800" i="1" dirty="0">
                <a:solidFill>
                  <a:srgbClr val="000000"/>
                </a:solidFill>
                <a:latin typeface="Helvetica"/>
                <a:ea typeface="+mn-ea"/>
                <a:cs typeface="Helvetica"/>
              </a:rPr>
              <a:t>	</a:t>
            </a:r>
            <a:r>
              <a:rPr lang="en-US" sz="2800" i="1" dirty="0" smtClean="0">
                <a:solidFill>
                  <a:srgbClr val="000000"/>
                </a:solidFill>
                <a:latin typeface="Helvetica"/>
                <a:ea typeface="+mn-ea"/>
                <a:cs typeface="Helvetica"/>
              </a:rPr>
              <a:t>(and it’s a total disaster in choice of name</a:t>
            </a:r>
            <a:r>
              <a:rPr lang="en-US" sz="2800" i="1" dirty="0">
                <a:solidFill>
                  <a:srgbClr val="000000"/>
                </a:solidFill>
                <a:latin typeface="Helvetica"/>
                <a:ea typeface="+mn-ea"/>
                <a:cs typeface="Helvetica"/>
              </a:rPr>
              <a:t>)</a:t>
            </a:r>
            <a:endParaRPr lang="en-US" i="1" dirty="0">
              <a:solidFill>
                <a:srgbClr val="000000"/>
              </a:solidFill>
              <a:latin typeface="Helvetica"/>
              <a:ea typeface="+mn-ea"/>
              <a:cs typeface="Helvetica"/>
            </a:endParaRPr>
          </a:p>
        </p:txBody>
      </p:sp>
    </p:spTree>
    <p:extLst>
      <p:ext uri="{BB962C8B-B14F-4D97-AF65-F5344CB8AC3E}">
        <p14:creationId xmlns:p14="http://schemas.microsoft.com/office/powerpoint/2010/main" val="382962638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0000" y="-76200"/>
            <a:ext cx="4029075" cy="609600"/>
          </a:xfrm>
        </p:spPr>
        <p:txBody>
          <a:bodyPr/>
          <a:lstStyle/>
          <a:p>
            <a:pPr eaLnBrk="1" fontAlgn="auto" hangingPunct="1">
              <a:spcAft>
                <a:spcPts val="0"/>
              </a:spcAft>
              <a:defRPr/>
            </a:pPr>
            <a:r>
              <a:rPr lang="en-US" dirty="0" smtClean="0">
                <a:ea typeface="+mj-ea"/>
                <a:cs typeface="+mj-cs"/>
              </a:rPr>
              <a:t>ATSAL: Attempt #2</a:t>
            </a:r>
            <a:endParaRPr lang="en-US" dirty="0">
              <a:ea typeface="+mj-ea"/>
              <a:cs typeface="+mj-cs"/>
            </a:endParaRPr>
          </a:p>
        </p:txBody>
      </p:sp>
      <p:sp>
        <p:nvSpPr>
          <p:cNvPr id="20483" name="TextBox 3"/>
          <p:cNvSpPr txBox="1">
            <a:spLocks noChangeArrowheads="1"/>
          </p:cNvSpPr>
          <p:nvPr/>
        </p:nvSpPr>
        <p:spPr bwMode="auto">
          <a:xfrm>
            <a:off x="5764726" y="1981200"/>
            <a:ext cx="3354387" cy="30469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Palatino Linotype" charset="0"/>
                <a:ea typeface="ＭＳ Ｐゴシック" charset="0"/>
                <a:cs typeface="ＭＳ Ｐゴシック" charset="0"/>
              </a:defRPr>
            </a:lvl1pPr>
            <a:lvl2pPr marL="742950" indent="-285750" eaLnBrk="0" hangingPunct="0">
              <a:defRPr sz="2400">
                <a:solidFill>
                  <a:schemeClr val="tx1"/>
                </a:solidFill>
                <a:latin typeface="Palatino Linotype" charset="0"/>
                <a:ea typeface="ＭＳ Ｐゴシック" charset="0"/>
              </a:defRPr>
            </a:lvl2pPr>
            <a:lvl3pPr marL="1143000" indent="-228600" eaLnBrk="0" hangingPunct="0">
              <a:defRPr sz="2400">
                <a:solidFill>
                  <a:schemeClr val="tx1"/>
                </a:solidFill>
                <a:latin typeface="Palatino Linotype" charset="0"/>
                <a:ea typeface="ＭＳ Ｐゴシック" charset="0"/>
              </a:defRPr>
            </a:lvl3pPr>
            <a:lvl4pPr marL="1600200" indent="-228600" eaLnBrk="0" hangingPunct="0">
              <a:defRPr sz="2400">
                <a:solidFill>
                  <a:schemeClr val="tx1"/>
                </a:solidFill>
                <a:latin typeface="Palatino Linotype" charset="0"/>
                <a:ea typeface="ＭＳ Ｐゴシック" charset="0"/>
              </a:defRPr>
            </a:lvl4pPr>
            <a:lvl5pPr marL="2057400" indent="-228600" eaLnBrk="0" hangingPunct="0">
              <a:defRPr sz="2400">
                <a:solidFill>
                  <a:schemeClr val="tx1"/>
                </a:solidFill>
                <a:latin typeface="Palatino Linotype" charset="0"/>
                <a:ea typeface="ＭＳ Ｐゴシック" charset="0"/>
              </a:defRPr>
            </a:lvl5pPr>
            <a:lvl6pPr marL="2514600" indent="-228600" eaLnBrk="0" fontAlgn="base" hangingPunct="0">
              <a:spcBef>
                <a:spcPct val="0"/>
              </a:spcBef>
              <a:spcAft>
                <a:spcPct val="0"/>
              </a:spcAft>
              <a:defRPr sz="2400">
                <a:solidFill>
                  <a:schemeClr val="tx1"/>
                </a:solidFill>
                <a:latin typeface="Palatino Linotype" charset="0"/>
                <a:ea typeface="ＭＳ Ｐゴシック" charset="0"/>
              </a:defRPr>
            </a:lvl6pPr>
            <a:lvl7pPr marL="2971800" indent="-228600" eaLnBrk="0" fontAlgn="base" hangingPunct="0">
              <a:spcBef>
                <a:spcPct val="0"/>
              </a:spcBef>
              <a:spcAft>
                <a:spcPct val="0"/>
              </a:spcAft>
              <a:defRPr sz="2400">
                <a:solidFill>
                  <a:schemeClr val="tx1"/>
                </a:solidFill>
                <a:latin typeface="Palatino Linotype" charset="0"/>
                <a:ea typeface="ＭＳ Ｐゴシック" charset="0"/>
              </a:defRPr>
            </a:lvl7pPr>
            <a:lvl8pPr marL="3429000" indent="-228600" eaLnBrk="0" fontAlgn="base" hangingPunct="0">
              <a:spcBef>
                <a:spcPct val="0"/>
              </a:spcBef>
              <a:spcAft>
                <a:spcPct val="0"/>
              </a:spcAft>
              <a:defRPr sz="2400">
                <a:solidFill>
                  <a:schemeClr val="tx1"/>
                </a:solidFill>
                <a:latin typeface="Palatino Linotype" charset="0"/>
                <a:ea typeface="ＭＳ Ｐゴシック" charset="0"/>
              </a:defRPr>
            </a:lvl8pPr>
            <a:lvl9pPr marL="3886200" indent="-228600" eaLnBrk="0" fontAlgn="base" hangingPunct="0">
              <a:spcBef>
                <a:spcPct val="0"/>
              </a:spcBef>
              <a:spcAft>
                <a:spcPct val="0"/>
              </a:spcAft>
              <a:defRPr sz="2400">
                <a:solidFill>
                  <a:schemeClr val="tx1"/>
                </a:solidFill>
                <a:latin typeface="Palatino Linotype" charset="0"/>
                <a:ea typeface="ＭＳ Ｐゴシック" charset="0"/>
              </a:defRPr>
            </a:lvl9pPr>
          </a:lstStyle>
          <a:p>
            <a:pPr eaLnBrk="1" hangingPunct="1"/>
            <a:r>
              <a:rPr lang="en-US" dirty="0" smtClean="0"/>
              <a:t>ATSAL </a:t>
            </a:r>
            <a:r>
              <a:rPr lang="en-US" dirty="0"/>
              <a:t>looks like a single ‘monolithic’ application to users, with an interface similar to that of IGOR or </a:t>
            </a:r>
            <a:r>
              <a:rPr lang="en-US" dirty="0" err="1"/>
              <a:t>Mathematica</a:t>
            </a:r>
            <a:r>
              <a:rPr lang="en-US" dirty="0"/>
              <a:t>, both in visual appearance and programmability.</a:t>
            </a:r>
          </a:p>
        </p:txBody>
      </p:sp>
      <p:pic>
        <p:nvPicPr>
          <p:cNvPr id="3" name="Picture 2" descr="ATSAL Processes.png"/>
          <p:cNvPicPr>
            <a:picLocks noChangeAspect="1"/>
          </p:cNvPicPr>
          <p:nvPr/>
        </p:nvPicPr>
        <p:blipFill rotWithShape="1">
          <a:blip r:embed="rId2">
            <a:extLst>
              <a:ext uri="{28A0092B-C50C-407E-A947-70E740481C1C}">
                <a14:useLocalDpi xmlns:a14="http://schemas.microsoft.com/office/drawing/2010/main" val="0"/>
              </a:ext>
            </a:extLst>
          </a:blip>
          <a:srcRect t="38659"/>
          <a:stretch/>
        </p:blipFill>
        <p:spPr>
          <a:xfrm>
            <a:off x="152400" y="838200"/>
            <a:ext cx="5791200" cy="5533408"/>
          </a:xfrm>
          <a:prstGeom prst="rect">
            <a:avLst/>
          </a:prstGeom>
        </p:spPr>
      </p:pic>
    </p:spTree>
    <p:extLst>
      <p:ext uri="{BB962C8B-B14F-4D97-AF65-F5344CB8AC3E}">
        <p14:creationId xmlns:p14="http://schemas.microsoft.com/office/powerpoint/2010/main" val="396374782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Parallelism</a:t>
            </a:r>
            <a:endParaRPr lang="en-US" dirty="0"/>
          </a:p>
        </p:txBody>
      </p:sp>
      <p:sp>
        <p:nvSpPr>
          <p:cNvPr id="3" name="Content Placeholder 2"/>
          <p:cNvSpPr>
            <a:spLocks noGrp="1"/>
          </p:cNvSpPr>
          <p:nvPr>
            <p:ph idx="1"/>
          </p:nvPr>
        </p:nvSpPr>
        <p:spPr/>
        <p:txBody>
          <a:bodyPr>
            <a:normAutofit/>
          </a:bodyPr>
          <a:lstStyle/>
          <a:p>
            <a:r>
              <a:rPr lang="en-US" dirty="0" smtClean="0"/>
              <a:t>Original plan was to allow modifications to user interface while XSPEC was busy, but this could lead to crashes, so executing notebooks cannot be edited</a:t>
            </a:r>
          </a:p>
          <a:p>
            <a:r>
              <a:rPr lang="en-US" dirty="0" smtClean="0"/>
              <a:t>Multiple process approach means only executing notebooks are locked, so users are free to work on other notebooks</a:t>
            </a:r>
          </a:p>
          <a:p>
            <a:r>
              <a:rPr lang="en-US" dirty="0" smtClean="0"/>
              <a:t>Multiple XSPECs may be busy at the same time, on the same or different notebooks</a:t>
            </a:r>
            <a:endParaRPr lang="en-US" dirty="0"/>
          </a:p>
        </p:txBody>
      </p:sp>
    </p:spTree>
    <p:extLst>
      <p:ext uri="{BB962C8B-B14F-4D97-AF65-F5344CB8AC3E}">
        <p14:creationId xmlns:p14="http://schemas.microsoft.com/office/powerpoint/2010/main" val="38049579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ATSAL  in practice</a:t>
            </a:r>
            <a:endParaRPr lang="en-US" dirty="0"/>
          </a:p>
        </p:txBody>
      </p:sp>
      <p:sp>
        <p:nvSpPr>
          <p:cNvPr id="3" name="Content Placeholder 2"/>
          <p:cNvSpPr>
            <a:spLocks noGrp="1"/>
          </p:cNvSpPr>
          <p:nvPr>
            <p:ph idx="1"/>
          </p:nvPr>
        </p:nvSpPr>
        <p:spPr>
          <a:xfrm>
            <a:off x="304800" y="2133600"/>
            <a:ext cx="8610600" cy="3962400"/>
          </a:xfrm>
        </p:spPr>
        <p:txBody>
          <a:bodyPr/>
          <a:lstStyle/>
          <a:p>
            <a:pPr marL="0" indent="0" algn="ctr">
              <a:buNone/>
            </a:pPr>
            <a:r>
              <a:rPr lang="en-US" sz="4800" smtClean="0"/>
              <a:t>Roll Tape</a:t>
            </a:r>
            <a:endParaRPr lang="en-US" sz="4800" dirty="0"/>
          </a:p>
        </p:txBody>
      </p:sp>
    </p:spTree>
    <p:extLst>
      <p:ext uri="{BB962C8B-B14F-4D97-AF65-F5344CB8AC3E}">
        <p14:creationId xmlns:p14="http://schemas.microsoft.com/office/powerpoint/2010/main" val="2097484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ATSAL &amp; Python</a:t>
            </a:r>
            <a:endParaRPr lang="en-US" dirty="0"/>
          </a:p>
        </p:txBody>
      </p:sp>
      <p:pic>
        <p:nvPicPr>
          <p:cNvPr id="5" name="Content Placeholder 4" descr="Screen Shot 2015-03-17 at 15.15.21.png"/>
          <p:cNvPicPr>
            <a:picLocks noGrp="1" noChangeAspect="1"/>
          </p:cNvPicPr>
          <p:nvPr>
            <p:ph idx="1"/>
          </p:nvPr>
        </p:nvPicPr>
        <p:blipFill rotWithShape="1">
          <a:blip r:embed="rId2">
            <a:extLst>
              <a:ext uri="{28A0092B-C50C-407E-A947-70E740481C1C}">
                <a14:useLocalDpi xmlns:a14="http://schemas.microsoft.com/office/drawing/2010/main" val="0"/>
              </a:ext>
            </a:extLst>
          </a:blip>
          <a:srcRect t="-166" b="-605"/>
          <a:stretch/>
        </p:blipFill>
        <p:spPr>
          <a:xfrm>
            <a:off x="1219200" y="600546"/>
            <a:ext cx="6400800" cy="5699162"/>
          </a:xfrm>
        </p:spPr>
      </p:pic>
    </p:spTree>
    <p:extLst>
      <p:ext uri="{BB962C8B-B14F-4D97-AF65-F5344CB8AC3E}">
        <p14:creationId xmlns:p14="http://schemas.microsoft.com/office/powerpoint/2010/main" val="4519421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Python Main</a:t>
            </a:r>
            <a:endParaRPr lang="en-US" dirty="0"/>
          </a:p>
        </p:txBody>
      </p:sp>
      <p:pic>
        <p:nvPicPr>
          <p:cNvPr id="4" name="Content Placeholder 3" descr="Screen Shot 2015-01-24 at 7.37.43.png"/>
          <p:cNvPicPr>
            <a:picLocks noGrp="1" noChangeAspect="1"/>
          </p:cNvPicPr>
          <p:nvPr>
            <p:ph idx="1"/>
          </p:nvPr>
        </p:nvPicPr>
        <p:blipFill rotWithShape="1">
          <a:blip r:embed="rId3">
            <a:extLst>
              <a:ext uri="{28A0092B-C50C-407E-A947-70E740481C1C}">
                <a14:useLocalDpi xmlns:a14="http://schemas.microsoft.com/office/drawing/2010/main" val="0"/>
              </a:ext>
            </a:extLst>
          </a:blip>
          <a:srcRect l="-512" r="-634"/>
          <a:stretch/>
        </p:blipFill>
        <p:spPr>
          <a:xfrm>
            <a:off x="1967322" y="762000"/>
            <a:ext cx="5291847" cy="5334000"/>
          </a:xfrm>
        </p:spPr>
      </p:pic>
    </p:spTree>
    <p:extLst>
      <p:ext uri="{BB962C8B-B14F-4D97-AF65-F5344CB8AC3E}">
        <p14:creationId xmlns:p14="http://schemas.microsoft.com/office/powerpoint/2010/main" val="6024537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5377"/>
            <a:ext cx="8229600" cy="401823"/>
          </a:xfrm>
        </p:spPr>
        <p:txBody>
          <a:bodyPr/>
          <a:lstStyle/>
          <a:p>
            <a:r>
              <a:rPr lang="en-US" dirty="0" smtClean="0"/>
              <a:t>Variable Substitution</a:t>
            </a:r>
            <a:endParaRPr lang="en-US" dirty="0"/>
          </a:p>
        </p:txBody>
      </p:sp>
      <p:pic>
        <p:nvPicPr>
          <p:cNvPr id="4" name="Content Placeholder 3" descr="Screen Shot 2015-01-24 at 7.21.22.png"/>
          <p:cNvPicPr>
            <a:picLocks noGrp="1" noChangeAspect="1"/>
          </p:cNvPicPr>
          <p:nvPr>
            <p:ph idx="1"/>
          </p:nvPr>
        </p:nvPicPr>
        <p:blipFill rotWithShape="1">
          <a:blip r:embed="rId3">
            <a:extLst>
              <a:ext uri="{28A0092B-C50C-407E-A947-70E740481C1C}">
                <a14:useLocalDpi xmlns:a14="http://schemas.microsoft.com/office/drawing/2010/main" val="0"/>
              </a:ext>
            </a:extLst>
          </a:blip>
          <a:srcRect l="-2291" t="-746" r="-2210" b="746"/>
          <a:stretch/>
        </p:blipFill>
        <p:spPr>
          <a:xfrm>
            <a:off x="609599" y="609600"/>
            <a:ext cx="7928665" cy="5562600"/>
          </a:xfrm>
        </p:spPr>
      </p:pic>
    </p:spTree>
    <p:extLst>
      <p:ext uri="{BB962C8B-B14F-4D97-AF65-F5344CB8AC3E}">
        <p14:creationId xmlns:p14="http://schemas.microsoft.com/office/powerpoint/2010/main" val="31868999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ATSAL &amp; Table Display</a:t>
            </a:r>
            <a:endParaRPr lang="en-US" dirty="0"/>
          </a:p>
        </p:txBody>
      </p:sp>
      <p:pic>
        <p:nvPicPr>
          <p:cNvPr id="5" name="Content Placeholder 4" descr="Screen Shot 2015-03-17 at 15.14.41.png"/>
          <p:cNvPicPr>
            <a:picLocks noGrp="1" noChangeAspect="1"/>
          </p:cNvPicPr>
          <p:nvPr>
            <p:ph idx="1"/>
          </p:nvPr>
        </p:nvPicPr>
        <p:blipFill rotWithShape="1">
          <a:blip r:embed="rId2">
            <a:extLst>
              <a:ext uri="{28A0092B-C50C-407E-A947-70E740481C1C}">
                <a14:useLocalDpi xmlns:a14="http://schemas.microsoft.com/office/drawing/2010/main" val="0"/>
              </a:ext>
            </a:extLst>
          </a:blip>
          <a:srcRect t="-329" b="-273"/>
          <a:stretch/>
        </p:blipFill>
        <p:spPr>
          <a:xfrm>
            <a:off x="762000" y="685800"/>
            <a:ext cx="7315200" cy="5602532"/>
          </a:xfrm>
        </p:spPr>
      </p:pic>
    </p:spTree>
    <p:extLst>
      <p:ext uri="{BB962C8B-B14F-4D97-AF65-F5344CB8AC3E}">
        <p14:creationId xmlns:p14="http://schemas.microsoft.com/office/powerpoint/2010/main" val="359739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ATSAL &amp; Tables w/Python</a:t>
            </a:r>
            <a:endParaRPr lang="en-US" dirty="0"/>
          </a:p>
        </p:txBody>
      </p:sp>
      <p:pic>
        <p:nvPicPr>
          <p:cNvPr id="5" name="Content Placeholder 4" descr="Screen Shot 2015-03-17 at 15.44.08.png"/>
          <p:cNvPicPr>
            <a:picLocks noGrp="1" noChangeAspect="1"/>
          </p:cNvPicPr>
          <p:nvPr>
            <p:ph idx="1"/>
          </p:nvPr>
        </p:nvPicPr>
        <p:blipFill>
          <a:blip r:embed="rId2">
            <a:extLst>
              <a:ext uri="{28A0092B-C50C-407E-A947-70E740481C1C}">
                <a14:useLocalDpi xmlns:a14="http://schemas.microsoft.com/office/drawing/2010/main" val="0"/>
              </a:ext>
            </a:extLst>
          </a:blip>
          <a:srcRect l="11708" r="11708"/>
          <a:stretch>
            <a:fillRect/>
          </a:stretch>
        </p:blipFill>
        <p:spPr/>
      </p:pic>
    </p:spTree>
    <p:extLst>
      <p:ext uri="{BB962C8B-B14F-4D97-AF65-F5344CB8AC3E}">
        <p14:creationId xmlns:p14="http://schemas.microsoft.com/office/powerpoint/2010/main" val="13742838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Whither  XSPEC – Some slides from Keith Arnaud</a:t>
            </a:r>
            <a:endParaRPr lang="en-US" dirty="0"/>
          </a:p>
        </p:txBody>
      </p:sp>
      <p:pic>
        <p:nvPicPr>
          <p:cNvPr id="5" name="Content Placeholder 4" descr="SXSSpectralAnalysisMeeting_Oct_2013_Arnaud_XSPEC (dragged).pdf"/>
          <p:cNvPicPr>
            <a:picLocks noGrp="1" noChangeAspect="1"/>
          </p:cNvPicPr>
          <p:nvPr>
            <p:ph idx="1"/>
          </p:nvPr>
        </p:nvPicPr>
        <p:blipFill rotWithShape="1">
          <a:blip r:embed="rId2">
            <a:extLst>
              <a:ext uri="{28A0092B-C50C-407E-A947-70E740481C1C}">
                <a14:useLocalDpi xmlns:a14="http://schemas.microsoft.com/office/drawing/2010/main" val="0"/>
              </a:ext>
            </a:extLst>
          </a:blip>
          <a:srcRect l="8572" t="17143" r="41071" b="32857"/>
          <a:stretch/>
        </p:blipFill>
        <p:spPr>
          <a:xfrm>
            <a:off x="228600" y="794271"/>
            <a:ext cx="3581400" cy="2667000"/>
          </a:xfrm>
        </p:spPr>
      </p:pic>
      <p:pic>
        <p:nvPicPr>
          <p:cNvPr id="6" name="Picture 5" descr="SXSSpectralAnalysisMeeting_Oct_2013_Arnaud_XSPEC (dragged).pdf"/>
          <p:cNvPicPr>
            <a:picLocks noChangeAspect="1"/>
          </p:cNvPicPr>
          <p:nvPr/>
        </p:nvPicPr>
        <p:blipFill rotWithShape="1">
          <a:blip r:embed="rId3">
            <a:extLst>
              <a:ext uri="{28A0092B-C50C-407E-A947-70E740481C1C}">
                <a14:useLocalDpi xmlns:a14="http://schemas.microsoft.com/office/drawing/2010/main" val="0"/>
              </a:ext>
            </a:extLst>
          </a:blip>
          <a:srcRect l="1937" t="20242" r="17756" b="21184"/>
          <a:stretch/>
        </p:blipFill>
        <p:spPr>
          <a:xfrm>
            <a:off x="4003099" y="609600"/>
            <a:ext cx="5118229" cy="2799834"/>
          </a:xfrm>
          <a:prstGeom prst="rect">
            <a:avLst/>
          </a:prstGeom>
        </p:spPr>
      </p:pic>
      <p:pic>
        <p:nvPicPr>
          <p:cNvPr id="7" name="Picture 6" descr="SXSSpectralAnalysisMeeting_Oct_2013_Arnaud_XSPEC (dragged).pdf"/>
          <p:cNvPicPr>
            <a:picLocks noChangeAspect="1"/>
          </p:cNvPicPr>
          <p:nvPr/>
        </p:nvPicPr>
        <p:blipFill rotWithShape="1">
          <a:blip r:embed="rId4">
            <a:extLst>
              <a:ext uri="{28A0092B-C50C-407E-A947-70E740481C1C}">
                <a14:useLocalDpi xmlns:a14="http://schemas.microsoft.com/office/drawing/2010/main" val="0"/>
              </a:ext>
            </a:extLst>
          </a:blip>
          <a:srcRect l="7430" t="17238" r="12754" b="39909"/>
          <a:stretch/>
        </p:blipFill>
        <p:spPr>
          <a:xfrm>
            <a:off x="2133600" y="3461271"/>
            <a:ext cx="5029200" cy="2025129"/>
          </a:xfrm>
          <a:prstGeom prst="rect">
            <a:avLst/>
          </a:prstGeom>
        </p:spPr>
      </p:pic>
      <p:pic>
        <p:nvPicPr>
          <p:cNvPr id="9" name="Picture 8" descr="SXSSpectralAnalysisMeeting_Oct_2013_Arnaud_XSPEC (dragged).pdf"/>
          <p:cNvPicPr>
            <a:picLocks noChangeAspect="1"/>
          </p:cNvPicPr>
          <p:nvPr/>
        </p:nvPicPr>
        <p:blipFill rotWithShape="1">
          <a:blip r:embed="rId5">
            <a:extLst>
              <a:ext uri="{28A0092B-C50C-407E-A947-70E740481C1C}">
                <a14:useLocalDpi xmlns:a14="http://schemas.microsoft.com/office/drawing/2010/main" val="0"/>
              </a:ext>
            </a:extLst>
          </a:blip>
          <a:srcRect l="8365" t="28030" r="8621" b="58760"/>
          <a:stretch/>
        </p:blipFill>
        <p:spPr>
          <a:xfrm>
            <a:off x="1371600" y="5486400"/>
            <a:ext cx="6288046" cy="750456"/>
          </a:xfrm>
          <a:prstGeom prst="rect">
            <a:avLst/>
          </a:prstGeom>
        </p:spPr>
      </p:pic>
    </p:spTree>
    <p:extLst>
      <p:ext uri="{BB962C8B-B14F-4D97-AF65-F5344CB8AC3E}">
        <p14:creationId xmlns:p14="http://schemas.microsoft.com/office/powerpoint/2010/main" val="32988468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85800"/>
            <a:ext cx="9144000" cy="914400"/>
          </a:xfrm>
        </p:spPr>
        <p:txBody>
          <a:bodyPr/>
          <a:lstStyle/>
          <a:p>
            <a:pPr algn="l">
              <a:defRPr/>
            </a:pPr>
            <a:r>
              <a:rPr lang="en-US" sz="4800" dirty="0" smtClean="0"/>
              <a:t>ATSAL is </a:t>
            </a:r>
            <a:r>
              <a:rPr lang="en-US" sz="4800" b="1" dirty="0" smtClean="0">
                <a:solidFill>
                  <a:srgbClr val="FF0000"/>
                </a:solidFill>
              </a:rPr>
              <a:t>not </a:t>
            </a:r>
            <a:endParaRPr lang="en-US" sz="4800" b="1" dirty="0">
              <a:solidFill>
                <a:srgbClr val="FF0000"/>
              </a:solidFill>
            </a:endParaRPr>
          </a:p>
        </p:txBody>
      </p:sp>
      <p:sp>
        <p:nvSpPr>
          <p:cNvPr id="22530" name="Content Placeholder 2"/>
          <p:cNvSpPr>
            <a:spLocks noGrp="1"/>
          </p:cNvSpPr>
          <p:nvPr>
            <p:ph idx="1"/>
          </p:nvPr>
        </p:nvSpPr>
        <p:spPr>
          <a:xfrm>
            <a:off x="457200" y="1600200"/>
            <a:ext cx="8458200" cy="4525963"/>
          </a:xfrm>
        </p:spPr>
        <p:txBody>
          <a:bodyPr/>
          <a:lstStyle/>
          <a:p>
            <a:r>
              <a:rPr lang="en-US" sz="2800" b="1" dirty="0">
                <a:solidFill>
                  <a:schemeClr val="tx1"/>
                </a:solidFill>
                <a:latin typeface="Palatino Linotype" charset="0"/>
                <a:cs typeface="Palatino Linotype" charset="0"/>
              </a:rPr>
              <a:t>Just a</a:t>
            </a:r>
            <a:r>
              <a:rPr lang="en-US" sz="2800" dirty="0">
                <a:solidFill>
                  <a:schemeClr val="tx1"/>
                </a:solidFill>
                <a:latin typeface="Palatino Linotype" charset="0"/>
                <a:cs typeface="Palatino Linotype" charset="0"/>
              </a:rPr>
              <a:t> </a:t>
            </a:r>
            <a:r>
              <a:rPr lang="en-US" sz="2800" b="1" dirty="0">
                <a:solidFill>
                  <a:schemeClr val="tx1"/>
                </a:solidFill>
                <a:latin typeface="Palatino Linotype" charset="0"/>
                <a:cs typeface="Palatino Linotype" charset="0"/>
              </a:rPr>
              <a:t>fitting tool or math package</a:t>
            </a:r>
            <a:r>
              <a:rPr lang="en-US" sz="2800" dirty="0">
                <a:solidFill>
                  <a:schemeClr val="tx1"/>
                </a:solidFill>
                <a:latin typeface="Palatino Linotype" charset="0"/>
                <a:cs typeface="Palatino Linotype" charset="0"/>
              </a:rPr>
              <a:t>.  These exist (XSPEC, Sherpa, </a:t>
            </a:r>
            <a:r>
              <a:rPr lang="en-US" sz="2800" dirty="0" err="1">
                <a:solidFill>
                  <a:schemeClr val="tx1"/>
                </a:solidFill>
                <a:latin typeface="Palatino Linotype" charset="0"/>
                <a:cs typeface="Palatino Linotype" charset="0"/>
              </a:rPr>
              <a:t>etc</a:t>
            </a:r>
            <a:r>
              <a:rPr lang="en-US" sz="2800" dirty="0">
                <a:solidFill>
                  <a:schemeClr val="tx1"/>
                </a:solidFill>
                <a:latin typeface="Palatino Linotype" charset="0"/>
                <a:cs typeface="Palatino Linotype" charset="0"/>
              </a:rPr>
              <a:t>) and </a:t>
            </a:r>
            <a:r>
              <a:rPr lang="en-US" sz="2800" dirty="0" smtClean="0">
                <a:solidFill>
                  <a:schemeClr val="tx1"/>
                </a:solidFill>
                <a:latin typeface="Palatino Linotype" charset="0"/>
                <a:cs typeface="Palatino Linotype" charset="0"/>
              </a:rPr>
              <a:t>are reused</a:t>
            </a:r>
            <a:r>
              <a:rPr lang="en-US" sz="2800" dirty="0">
                <a:solidFill>
                  <a:schemeClr val="tx1"/>
                </a:solidFill>
                <a:latin typeface="Palatino Linotype" charset="0"/>
                <a:cs typeface="Palatino Linotype" charset="0"/>
              </a:rPr>
              <a:t>.</a:t>
            </a:r>
          </a:p>
          <a:p>
            <a:endParaRPr lang="en-US" sz="2800" dirty="0">
              <a:solidFill>
                <a:schemeClr val="tx1"/>
              </a:solidFill>
              <a:latin typeface="Palatino Linotype" charset="0"/>
              <a:cs typeface="Palatino Linotype" charset="0"/>
            </a:endParaRPr>
          </a:p>
          <a:p>
            <a:r>
              <a:rPr lang="en-US" sz="2800" b="1" dirty="0">
                <a:solidFill>
                  <a:schemeClr val="tx1"/>
                </a:solidFill>
                <a:latin typeface="Palatino Linotype" charset="0"/>
                <a:cs typeface="Palatino Linotype" charset="0"/>
              </a:rPr>
              <a:t>Just a</a:t>
            </a:r>
            <a:r>
              <a:rPr lang="en-US" sz="2800" dirty="0">
                <a:solidFill>
                  <a:schemeClr val="tx1"/>
                </a:solidFill>
                <a:latin typeface="Palatino Linotype" charset="0"/>
                <a:cs typeface="Palatino Linotype" charset="0"/>
              </a:rPr>
              <a:t> </a:t>
            </a:r>
            <a:r>
              <a:rPr lang="en-US" sz="2800" b="1" dirty="0">
                <a:solidFill>
                  <a:schemeClr val="tx1"/>
                </a:solidFill>
                <a:latin typeface="Palatino Linotype" charset="0"/>
                <a:cs typeface="Palatino Linotype" charset="0"/>
              </a:rPr>
              <a:t>user-friendly UI front-end</a:t>
            </a:r>
            <a:r>
              <a:rPr lang="en-US" sz="2800" dirty="0">
                <a:solidFill>
                  <a:schemeClr val="tx1"/>
                </a:solidFill>
                <a:latin typeface="Palatino Linotype" charset="0"/>
                <a:cs typeface="Palatino Linotype" charset="0"/>
              </a:rPr>
              <a:t>.  The GUI is a necessary part of the larger integration. </a:t>
            </a:r>
          </a:p>
          <a:p>
            <a:endParaRPr lang="en-US" sz="2800" dirty="0">
              <a:solidFill>
                <a:schemeClr val="tx1"/>
              </a:solidFill>
              <a:latin typeface="Palatino Linotype" charset="0"/>
              <a:cs typeface="Palatino Linotype" charset="0"/>
            </a:endParaRPr>
          </a:p>
          <a:p>
            <a:r>
              <a:rPr lang="en-US" sz="2800" dirty="0">
                <a:solidFill>
                  <a:schemeClr val="tx1"/>
                </a:solidFill>
                <a:latin typeface="Palatino Linotype" charset="0"/>
                <a:cs typeface="Palatino Linotype" charset="0"/>
              </a:rPr>
              <a:t>A </a:t>
            </a:r>
            <a:r>
              <a:rPr lang="en-US" sz="2800" b="1" dirty="0">
                <a:solidFill>
                  <a:schemeClr val="tx1"/>
                </a:solidFill>
                <a:latin typeface="Palatino Linotype" charset="0"/>
                <a:cs typeface="Palatino Linotype" charset="0"/>
              </a:rPr>
              <a:t>one-size-fits-all </a:t>
            </a:r>
            <a:r>
              <a:rPr lang="en-US" sz="2800" dirty="0">
                <a:solidFill>
                  <a:schemeClr val="tx1"/>
                </a:solidFill>
                <a:latin typeface="Palatino Linotype" charset="0"/>
                <a:cs typeface="Palatino Linotype" charset="0"/>
              </a:rPr>
              <a:t>solution.  ATSAL will provide a base that will be expanded by users via Python.</a:t>
            </a:r>
          </a:p>
        </p:txBody>
      </p:sp>
    </p:spTree>
    <p:extLst>
      <p:ext uri="{BB962C8B-B14F-4D97-AF65-F5344CB8AC3E}">
        <p14:creationId xmlns:p14="http://schemas.microsoft.com/office/powerpoint/2010/main" val="16656608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ChangeArrowheads="1"/>
          </p:cNvSpPr>
          <p:nvPr/>
        </p:nvSpPr>
        <p:spPr bwMode="auto">
          <a:xfrm>
            <a:off x="0" y="0"/>
            <a:ext cx="9144000" cy="6858000"/>
          </a:xfrm>
          <a:prstGeom prst="rect">
            <a:avLst/>
          </a:prstGeom>
          <a:blipFill dpi="0" rotWithShape="1">
            <a:blip r:embed="rId2">
              <a:alphaModFix amt="75000"/>
            </a:blip>
            <a:srcRect/>
            <a:tile tx="0" ty="0" sx="100000" sy="100000" flip="none" algn="tl"/>
          </a:blipFill>
          <a:ln w="9525">
            <a:solidFill>
              <a:schemeClr val="tx1"/>
            </a:solidFill>
            <a:round/>
            <a:headEnd/>
            <a:tailEnd/>
          </a:ln>
        </p:spPr>
        <p:txBody>
          <a:bodyPr/>
          <a:lstStyle/>
          <a:p>
            <a:endParaRPr lang="en-US"/>
          </a:p>
        </p:txBody>
      </p:sp>
      <p:sp>
        <p:nvSpPr>
          <p:cNvPr id="2" name="Title 1"/>
          <p:cNvSpPr>
            <a:spLocks noGrp="1"/>
          </p:cNvSpPr>
          <p:nvPr>
            <p:ph type="title"/>
          </p:nvPr>
        </p:nvSpPr>
        <p:spPr/>
        <p:txBody>
          <a:bodyPr/>
          <a:lstStyle/>
          <a:p>
            <a:r>
              <a:rPr lang="en-US" dirty="0" smtClean="0"/>
              <a:t>Python in ATSAL</a:t>
            </a:r>
            <a:endParaRPr lang="en-US" dirty="0"/>
          </a:p>
        </p:txBody>
      </p:sp>
      <p:sp>
        <p:nvSpPr>
          <p:cNvPr id="3" name="Content Placeholder 2"/>
          <p:cNvSpPr>
            <a:spLocks noGrp="1"/>
          </p:cNvSpPr>
          <p:nvPr>
            <p:ph idx="1"/>
          </p:nvPr>
        </p:nvSpPr>
        <p:spPr>
          <a:xfrm>
            <a:off x="152400" y="533400"/>
            <a:ext cx="8991600" cy="5791200"/>
          </a:xfrm>
        </p:spPr>
        <p:txBody>
          <a:bodyPr/>
          <a:lstStyle/>
          <a:p>
            <a:r>
              <a:rPr lang="en-US" sz="2400" dirty="0" smtClean="0"/>
              <a:t>Inconspicuous (but powerful)</a:t>
            </a:r>
          </a:p>
          <a:p>
            <a:pPr lvl="1"/>
            <a:r>
              <a:rPr lang="en-US" sz="1800" dirty="0" smtClean="0"/>
              <a:t>User-familiarity with Python is not required for ATSAL analysis</a:t>
            </a:r>
          </a:p>
          <a:p>
            <a:r>
              <a:rPr lang="en-US" sz="2400" dirty="0" smtClean="0"/>
              <a:t>Basic spreadsheet-style functions</a:t>
            </a:r>
          </a:p>
          <a:p>
            <a:pPr lvl="1"/>
            <a:r>
              <a:rPr lang="en-US" sz="1800" dirty="0"/>
              <a:t>T</a:t>
            </a:r>
            <a:r>
              <a:rPr lang="en-US" sz="1800" dirty="0" smtClean="0"/>
              <a:t>ext and table tools can display Python variables and function results</a:t>
            </a:r>
          </a:p>
          <a:p>
            <a:r>
              <a:rPr lang="en-US" sz="2400" dirty="0" smtClean="0"/>
              <a:t>The Python tool: supplies a bit of “glue” between tools</a:t>
            </a:r>
          </a:p>
          <a:p>
            <a:r>
              <a:rPr lang="en-US" sz="2400" dirty="0" smtClean="0"/>
              <a:t>Python main: controls the refresh loop, can be changed as needed</a:t>
            </a:r>
          </a:p>
          <a:p>
            <a:pPr lvl="1"/>
            <a:r>
              <a:rPr lang="en-US" sz="1800" dirty="0" smtClean="0"/>
              <a:t>Add Python files to the notebook for notebook-specific extensions</a:t>
            </a:r>
          </a:p>
          <a:p>
            <a:pPr lvl="1"/>
            <a:r>
              <a:rPr lang="en-US" sz="1800" dirty="0" smtClean="0"/>
              <a:t>Create libraries that are shared across multiple notebooks</a:t>
            </a:r>
          </a:p>
          <a:p>
            <a:pPr lvl="1"/>
            <a:r>
              <a:rPr lang="en-US" sz="1800" dirty="0" smtClean="0"/>
              <a:t>Use packages like </a:t>
            </a:r>
            <a:r>
              <a:rPr lang="en-US" sz="1800" dirty="0" err="1" smtClean="0"/>
              <a:t>Matplotlib</a:t>
            </a:r>
            <a:r>
              <a:rPr lang="en-US" sz="1800" dirty="0" smtClean="0"/>
              <a:t> and </a:t>
            </a:r>
            <a:r>
              <a:rPr lang="en-US" sz="1800" dirty="0" err="1" smtClean="0"/>
              <a:t>Numpy</a:t>
            </a:r>
            <a:r>
              <a:rPr lang="en-US" sz="1800" dirty="0" smtClean="0"/>
              <a:t>, included with ATSAL</a:t>
            </a:r>
          </a:p>
          <a:p>
            <a:pPr lvl="1"/>
            <a:r>
              <a:rPr lang="en-US" sz="1800" dirty="0" smtClean="0"/>
              <a:t>Incorporate packages from the Python user community</a:t>
            </a:r>
          </a:p>
          <a:p>
            <a:r>
              <a:rPr lang="en-US" sz="2400" dirty="0" smtClean="0"/>
              <a:t>Access </a:t>
            </a:r>
            <a:r>
              <a:rPr lang="en-US" sz="2400" dirty="0" err="1" smtClean="0"/>
              <a:t>Qt’s</a:t>
            </a:r>
            <a:r>
              <a:rPr lang="en-US" sz="2400" dirty="0" smtClean="0"/>
              <a:t> user interface, database, web, etc. to extend ATSAL</a:t>
            </a:r>
          </a:p>
          <a:p>
            <a:r>
              <a:rPr lang="en-US" sz="2400" dirty="0" smtClean="0"/>
              <a:t>Can use XSPEC’s Python to access XSPEC directly</a:t>
            </a:r>
          </a:p>
        </p:txBody>
      </p:sp>
    </p:spTree>
    <p:extLst>
      <p:ext uri="{BB962C8B-B14F-4D97-AF65-F5344CB8AC3E}">
        <p14:creationId xmlns:p14="http://schemas.microsoft.com/office/powerpoint/2010/main" val="42663196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 (sort of)</a:t>
            </a:r>
            <a:endParaRPr lang="en-US" dirty="0"/>
          </a:p>
        </p:txBody>
      </p:sp>
      <p:sp>
        <p:nvSpPr>
          <p:cNvPr id="3" name="Content Placeholder 2"/>
          <p:cNvSpPr>
            <a:spLocks noGrp="1"/>
          </p:cNvSpPr>
          <p:nvPr>
            <p:ph idx="1"/>
          </p:nvPr>
        </p:nvSpPr>
        <p:spPr/>
        <p:txBody>
          <a:bodyPr/>
          <a:lstStyle/>
          <a:p>
            <a:r>
              <a:rPr lang="en-US" dirty="0" smtClean="0"/>
              <a:t>We have many needs:</a:t>
            </a:r>
          </a:p>
          <a:p>
            <a:pPr lvl="1"/>
            <a:r>
              <a:rPr lang="en-US" dirty="0" smtClean="0"/>
              <a:t>More models, especially flexible ones</a:t>
            </a:r>
          </a:p>
          <a:p>
            <a:pPr lvl="1"/>
            <a:r>
              <a:rPr lang="en-US" dirty="0" smtClean="0"/>
              <a:t>Atomic data, especially in user- and computer-accessible formats</a:t>
            </a:r>
          </a:p>
          <a:p>
            <a:pPr lvl="1"/>
            <a:r>
              <a:rPr lang="en-US" dirty="0" smtClean="0"/>
              <a:t>A range of tools, from simple to complex, to manipulate observed spectra and make connections to models &amp; atomic data</a:t>
            </a:r>
          </a:p>
          <a:p>
            <a:r>
              <a:rPr lang="en-US" dirty="0" smtClean="0"/>
              <a:t>Addressing these will take time</a:t>
            </a:r>
            <a:endParaRPr lang="en-US" dirty="0"/>
          </a:p>
        </p:txBody>
      </p:sp>
    </p:spTree>
    <p:extLst>
      <p:ext uri="{BB962C8B-B14F-4D97-AF65-F5344CB8AC3E}">
        <p14:creationId xmlns:p14="http://schemas.microsoft.com/office/powerpoint/2010/main" val="40911067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 (sort of)</a:t>
            </a:r>
            <a:endParaRPr lang="en-US" dirty="0"/>
          </a:p>
        </p:txBody>
      </p:sp>
      <p:sp>
        <p:nvSpPr>
          <p:cNvPr id="3" name="Content Placeholder 2"/>
          <p:cNvSpPr>
            <a:spLocks noGrp="1"/>
          </p:cNvSpPr>
          <p:nvPr>
            <p:ph idx="1"/>
          </p:nvPr>
        </p:nvSpPr>
        <p:spPr/>
        <p:txBody>
          <a:bodyPr/>
          <a:lstStyle/>
          <a:p>
            <a:r>
              <a:rPr lang="en-US" dirty="0" smtClean="0"/>
              <a:t>Fitting tools will still be XSPEC &amp; SPEX, with some ISIS &amp; Sherpa usage.</a:t>
            </a:r>
          </a:p>
          <a:p>
            <a:r>
              <a:rPr lang="en-US" dirty="0" smtClean="0"/>
              <a:t>Python is the more-or-less accepted scripting language for astronomy &amp; HEASARC</a:t>
            </a:r>
          </a:p>
          <a:p>
            <a:r>
              <a:rPr lang="en-US" dirty="0" smtClean="0"/>
              <a:t>Choice of atomic database can be left to user decision; issue is access to models &amp; data</a:t>
            </a:r>
          </a:p>
          <a:p>
            <a:r>
              <a:rPr lang="en-US" dirty="0" smtClean="0"/>
              <a:t>ATSAL </a:t>
            </a:r>
            <a:r>
              <a:rPr lang="en-US" dirty="0" smtClean="0"/>
              <a:t>would enable complex fits &amp; access to atomic data via scripting with XSPEC interface</a:t>
            </a:r>
            <a:endParaRPr lang="en-US" dirty="0"/>
          </a:p>
        </p:txBody>
      </p:sp>
    </p:spTree>
    <p:extLst>
      <p:ext uri="{BB962C8B-B14F-4D97-AF65-F5344CB8AC3E}">
        <p14:creationId xmlns:p14="http://schemas.microsoft.com/office/powerpoint/2010/main" val="26979216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4"/>
          <p:cNvSpPr>
            <a:spLocks noChangeArrowheads="1"/>
          </p:cNvSpPr>
          <p:nvPr/>
        </p:nvSpPr>
        <p:spPr bwMode="auto">
          <a:xfrm>
            <a:off x="0" y="0"/>
            <a:ext cx="9144000" cy="6858000"/>
          </a:xfrm>
          <a:prstGeom prst="rect">
            <a:avLst/>
          </a:prstGeom>
          <a:blipFill dpi="0" rotWithShape="1">
            <a:blip r:embed="rId2">
              <a:alphaModFix amt="75000"/>
            </a:blip>
            <a:srcRect/>
            <a:tile tx="0" ty="0" sx="100000" sy="100000" flip="none" algn="tl"/>
          </a:blipFill>
          <a:ln w="9525">
            <a:solidFill>
              <a:schemeClr val="tx1"/>
            </a:solidFill>
            <a:round/>
            <a:headEnd/>
            <a:tailEnd/>
          </a:ln>
        </p:spPr>
        <p:txBody>
          <a:bodyPr/>
          <a:lstStyle/>
          <a:p>
            <a:endParaRPr lang="en-US"/>
          </a:p>
        </p:txBody>
      </p:sp>
      <p:sp>
        <p:nvSpPr>
          <p:cNvPr id="31746" name="Title 1"/>
          <p:cNvSpPr>
            <a:spLocks noGrp="1"/>
          </p:cNvSpPr>
          <p:nvPr>
            <p:ph type="title"/>
          </p:nvPr>
        </p:nvSpPr>
        <p:spPr/>
        <p:txBody>
          <a:bodyPr/>
          <a:lstStyle/>
          <a:p>
            <a:endParaRPr lang="en-US">
              <a:latin typeface="Cochin" charset="0"/>
              <a:ea typeface="ＭＳ Ｐゴシック" charset="0"/>
              <a:cs typeface="ＭＳ Ｐゴシック" charset="0"/>
            </a:endParaRPr>
          </a:p>
        </p:txBody>
      </p:sp>
      <p:sp>
        <p:nvSpPr>
          <p:cNvPr id="31748" name="Content Placeholder 1"/>
          <p:cNvSpPr>
            <a:spLocks noGrp="1"/>
          </p:cNvSpPr>
          <p:nvPr>
            <p:ph idx="1"/>
          </p:nvPr>
        </p:nvSpPr>
        <p:spPr>
          <a:xfrm>
            <a:off x="304800" y="2514600"/>
            <a:ext cx="8610600" cy="3581400"/>
          </a:xfrm>
        </p:spPr>
        <p:txBody>
          <a:bodyPr/>
          <a:lstStyle/>
          <a:p>
            <a:pPr marL="0" indent="0" algn="ctr">
              <a:buFontTx/>
              <a:buNone/>
            </a:pPr>
            <a:r>
              <a:rPr lang="en-US" sz="11500" smtClean="0">
                <a:latin typeface="Cochin" charset="0"/>
                <a:ea typeface="ＭＳ Ｐゴシック" charset="0"/>
                <a:cs typeface="ＭＳ Ｐゴシック" charset="0"/>
              </a:rPr>
              <a:t>Backup</a:t>
            </a:r>
            <a:endParaRPr lang="en-US" sz="11500">
              <a:latin typeface="Cochin" charset="0"/>
              <a:ea typeface="ＭＳ Ｐゴシック" charset="0"/>
              <a:cs typeface="ＭＳ Ｐゴシック"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Python Packages</a:t>
            </a:r>
            <a:endParaRPr lang="en-US" dirty="0"/>
          </a:p>
        </p:txBody>
      </p:sp>
      <p:pic>
        <p:nvPicPr>
          <p:cNvPr id="4" name="Content Placeholder 3" descr="Screen Shot 2015-01-24 at 7.49.49.png"/>
          <p:cNvPicPr>
            <a:picLocks noGrp="1" noChangeAspect="1"/>
          </p:cNvPicPr>
          <p:nvPr>
            <p:ph idx="1"/>
          </p:nvPr>
        </p:nvPicPr>
        <p:blipFill>
          <a:blip r:embed="rId3">
            <a:extLst>
              <a:ext uri="{28A0092B-C50C-407E-A947-70E740481C1C}">
                <a14:useLocalDpi xmlns:a14="http://schemas.microsoft.com/office/drawing/2010/main" val="0"/>
              </a:ext>
            </a:extLst>
          </a:blip>
          <a:srcRect l="-24337" r="-24337"/>
          <a:stretch>
            <a:fillRect/>
          </a:stretch>
        </p:blipFill>
        <p:spPr/>
      </p:pic>
    </p:spTree>
    <p:extLst>
      <p:ext uri="{BB962C8B-B14F-4D97-AF65-F5344CB8AC3E}">
        <p14:creationId xmlns:p14="http://schemas.microsoft.com/office/powerpoint/2010/main" val="28686310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Python Console</a:t>
            </a:r>
            <a:endParaRPr lang="en-US" dirty="0"/>
          </a:p>
        </p:txBody>
      </p:sp>
      <p:pic>
        <p:nvPicPr>
          <p:cNvPr id="4" name="Content Placeholder 3" descr="Screen Shot 2015-01-24 at 7.56.45.png"/>
          <p:cNvPicPr>
            <a:picLocks noGrp="1" noChangeAspect="1"/>
          </p:cNvPicPr>
          <p:nvPr>
            <p:ph idx="1"/>
          </p:nvPr>
        </p:nvPicPr>
        <p:blipFill>
          <a:blip r:embed="rId3">
            <a:extLst>
              <a:ext uri="{28A0092B-C50C-407E-A947-70E740481C1C}">
                <a14:useLocalDpi xmlns:a14="http://schemas.microsoft.com/office/drawing/2010/main" val="0"/>
              </a:ext>
            </a:extLst>
          </a:blip>
          <a:srcRect l="-24146" r="-24146"/>
          <a:stretch>
            <a:fillRect/>
          </a:stretch>
        </p:blipFill>
        <p:spPr/>
      </p:pic>
    </p:spTree>
    <p:extLst>
      <p:ext uri="{BB962C8B-B14F-4D97-AF65-F5344CB8AC3E}">
        <p14:creationId xmlns:p14="http://schemas.microsoft.com/office/powerpoint/2010/main" val="35726934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Adding Files</a:t>
            </a:r>
            <a:endParaRPr lang="en-US" dirty="0"/>
          </a:p>
        </p:txBody>
      </p:sp>
      <p:pic>
        <p:nvPicPr>
          <p:cNvPr id="4" name="Content Placeholder 3" descr="Screen Shot 2015-01-24 at 7.43.23.png"/>
          <p:cNvPicPr>
            <a:picLocks noGrp="1" noChangeAspect="1"/>
          </p:cNvPicPr>
          <p:nvPr>
            <p:ph idx="1"/>
          </p:nvPr>
        </p:nvPicPr>
        <p:blipFill>
          <a:blip r:embed="rId3">
            <a:extLst>
              <a:ext uri="{28A0092B-C50C-407E-A947-70E740481C1C}">
                <a14:useLocalDpi xmlns:a14="http://schemas.microsoft.com/office/drawing/2010/main" val="0"/>
              </a:ext>
            </a:extLst>
          </a:blip>
          <a:srcRect l="-31835" r="-31835"/>
          <a:stretch>
            <a:fillRect/>
          </a:stretch>
        </p:blipFill>
        <p:spPr/>
      </p:pic>
    </p:spTree>
    <p:extLst>
      <p:ext uri="{BB962C8B-B14F-4D97-AF65-F5344CB8AC3E}">
        <p14:creationId xmlns:p14="http://schemas.microsoft.com/office/powerpoint/2010/main" val="36495655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Python Libraries</a:t>
            </a:r>
            <a:endParaRPr lang="en-US" dirty="0"/>
          </a:p>
        </p:txBody>
      </p:sp>
      <p:pic>
        <p:nvPicPr>
          <p:cNvPr id="4" name="Content Placeholder 3" descr="Screen Shot 2015-01-24 at 7.46.20.png"/>
          <p:cNvPicPr>
            <a:picLocks noGrp="1" noChangeAspect="1"/>
          </p:cNvPicPr>
          <p:nvPr>
            <p:ph idx="1"/>
          </p:nvPr>
        </p:nvPicPr>
        <p:blipFill>
          <a:blip r:embed="rId3">
            <a:extLst>
              <a:ext uri="{28A0092B-C50C-407E-A947-70E740481C1C}">
                <a14:useLocalDpi xmlns:a14="http://schemas.microsoft.com/office/drawing/2010/main" val="0"/>
              </a:ext>
            </a:extLst>
          </a:blip>
          <a:srcRect l="-32176" r="-32176"/>
          <a:stretch>
            <a:fillRect/>
          </a:stretch>
        </p:blipFill>
        <p:spPr/>
      </p:pic>
    </p:spTree>
    <p:extLst>
      <p:ext uri="{BB962C8B-B14F-4D97-AF65-F5344CB8AC3E}">
        <p14:creationId xmlns:p14="http://schemas.microsoft.com/office/powerpoint/2010/main" val="30714968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PythonQt</a:t>
            </a:r>
            <a:endParaRPr lang="en-US" dirty="0"/>
          </a:p>
        </p:txBody>
      </p:sp>
      <p:sp>
        <p:nvSpPr>
          <p:cNvPr id="3" name="Content Placeholder 2"/>
          <p:cNvSpPr>
            <a:spLocks noGrp="1"/>
          </p:cNvSpPr>
          <p:nvPr>
            <p:ph idx="1"/>
          </p:nvPr>
        </p:nvSpPr>
        <p:spPr/>
        <p:txBody>
          <a:bodyPr/>
          <a:lstStyle/>
          <a:p>
            <a:r>
              <a:rPr lang="en-US" dirty="0" smtClean="0"/>
              <a:t>Chosen over </a:t>
            </a:r>
            <a:r>
              <a:rPr lang="en-US" dirty="0" err="1" smtClean="0"/>
              <a:t>PySide</a:t>
            </a:r>
            <a:r>
              <a:rPr lang="en-US" dirty="0" smtClean="0"/>
              <a:t> and </a:t>
            </a:r>
            <a:r>
              <a:rPr lang="en-US" dirty="0" err="1" smtClean="0"/>
              <a:t>PyQt</a:t>
            </a:r>
            <a:endParaRPr lang="en-US" dirty="0" smtClean="0"/>
          </a:p>
          <a:p>
            <a:r>
              <a:rPr lang="en-US" dirty="0" smtClean="0"/>
              <a:t>Allows access to </a:t>
            </a:r>
            <a:r>
              <a:rPr lang="en-US" dirty="0" err="1" smtClean="0"/>
              <a:t>Qt</a:t>
            </a:r>
            <a:r>
              <a:rPr lang="en-US" dirty="0" smtClean="0"/>
              <a:t> class library</a:t>
            </a:r>
          </a:p>
          <a:p>
            <a:pPr lvl="1"/>
            <a:r>
              <a:rPr lang="en-US" dirty="0" smtClean="0"/>
              <a:t>Comprehensive user interface tools</a:t>
            </a:r>
          </a:p>
          <a:p>
            <a:pPr lvl="1"/>
            <a:r>
              <a:rPr lang="en-US" dirty="0" smtClean="0"/>
              <a:t>3D and Postscript graphics</a:t>
            </a:r>
          </a:p>
          <a:p>
            <a:pPr lvl="1"/>
            <a:r>
              <a:rPr lang="en-US" dirty="0" smtClean="0"/>
              <a:t>Database</a:t>
            </a:r>
          </a:p>
          <a:p>
            <a:pPr lvl="1"/>
            <a:r>
              <a:rPr lang="en-US" dirty="0" smtClean="0"/>
              <a:t>Web browser</a:t>
            </a:r>
          </a:p>
          <a:p>
            <a:pPr lvl="1"/>
            <a:r>
              <a:rPr lang="en-US" dirty="0" smtClean="0"/>
              <a:t>Much more</a:t>
            </a:r>
            <a:endParaRPr lang="en-US" dirty="0"/>
          </a:p>
        </p:txBody>
      </p:sp>
    </p:spTree>
    <p:extLst>
      <p:ext uri="{BB962C8B-B14F-4D97-AF65-F5344CB8AC3E}">
        <p14:creationId xmlns:p14="http://schemas.microsoft.com/office/powerpoint/2010/main" val="37647384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Thoughts from Knox Long</a:t>
            </a:r>
            <a:endParaRPr lang="en-US" dirty="0"/>
          </a:p>
        </p:txBody>
      </p:sp>
      <p:pic>
        <p:nvPicPr>
          <p:cNvPr id="5" name="Content Placeholder 4" descr="SXSSpectralAnalysisMeeting_Oct_2013_Knox_SNR (dragged).pdf"/>
          <p:cNvPicPr>
            <a:picLocks noGrp="1" noChangeAspect="1"/>
          </p:cNvPicPr>
          <p:nvPr>
            <p:ph idx="1"/>
          </p:nvPr>
        </p:nvPicPr>
        <p:blipFill rotWithShape="1">
          <a:blip r:embed="rId2">
            <a:extLst>
              <a:ext uri="{28A0092B-C50C-407E-A947-70E740481C1C}">
                <a14:useLocalDpi xmlns:a14="http://schemas.microsoft.com/office/drawing/2010/main" val="0"/>
              </a:ext>
            </a:extLst>
          </a:blip>
          <a:srcRect t="-353" b="8702"/>
          <a:stretch/>
        </p:blipFill>
        <p:spPr>
          <a:xfrm>
            <a:off x="0" y="496369"/>
            <a:ext cx="9144000" cy="6285431"/>
          </a:xfrm>
        </p:spPr>
      </p:pic>
    </p:spTree>
    <p:extLst>
      <p:ext uri="{BB962C8B-B14F-4D97-AF65-F5344CB8AC3E}">
        <p14:creationId xmlns:p14="http://schemas.microsoft.com/office/powerpoint/2010/main" val="7454995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XSPEC Python</a:t>
            </a:r>
            <a:endParaRPr lang="en-US" dirty="0"/>
          </a:p>
        </p:txBody>
      </p:sp>
      <p:sp>
        <p:nvSpPr>
          <p:cNvPr id="3" name="Content Placeholder 2"/>
          <p:cNvSpPr>
            <a:spLocks noGrp="1"/>
          </p:cNvSpPr>
          <p:nvPr>
            <p:ph idx="1"/>
          </p:nvPr>
        </p:nvSpPr>
        <p:spPr/>
        <p:txBody>
          <a:bodyPr/>
          <a:lstStyle/>
          <a:p>
            <a:r>
              <a:rPr lang="en-US" dirty="0" smtClean="0"/>
              <a:t>ATSAL’s Python cannot directly access XSPEC, but XSPEC has its own Python</a:t>
            </a:r>
          </a:p>
          <a:p>
            <a:r>
              <a:rPr lang="en-US" dirty="0" smtClean="0"/>
              <a:t>If you need access to XSPEC internals, use XSPEC’s Python instead</a:t>
            </a:r>
          </a:p>
        </p:txBody>
      </p:sp>
    </p:spTree>
    <p:extLst>
      <p:ext uri="{BB962C8B-B14F-4D97-AF65-F5344CB8AC3E}">
        <p14:creationId xmlns:p14="http://schemas.microsoft.com/office/powerpoint/2010/main" val="3113863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Help </a:t>
            </a:r>
            <a:endParaRPr lang="en-US" dirty="0"/>
          </a:p>
        </p:txBody>
      </p:sp>
      <p:pic>
        <p:nvPicPr>
          <p:cNvPr id="6" name="Content Placeholder 5" descr="Screen Shot 2015-01-24 at 8.06.59.png"/>
          <p:cNvPicPr>
            <a:picLocks noGrp="1" noChangeAspect="1"/>
          </p:cNvPicPr>
          <p:nvPr>
            <p:ph idx="1"/>
          </p:nvPr>
        </p:nvPicPr>
        <p:blipFill>
          <a:blip r:embed="rId3">
            <a:extLst>
              <a:ext uri="{28A0092B-C50C-407E-A947-70E740481C1C}">
                <a14:useLocalDpi xmlns:a14="http://schemas.microsoft.com/office/drawing/2010/main" val="0"/>
              </a:ext>
            </a:extLst>
          </a:blip>
          <a:srcRect l="-3962" r="-3962"/>
          <a:stretch>
            <a:fillRect/>
          </a:stretch>
        </p:blipFill>
        <p:spPr/>
      </p:pic>
    </p:spTree>
    <p:extLst>
      <p:ext uri="{BB962C8B-B14F-4D97-AF65-F5344CB8AC3E}">
        <p14:creationId xmlns:p14="http://schemas.microsoft.com/office/powerpoint/2010/main" val="11614812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Thoughts from Frits </a:t>
            </a:r>
            <a:r>
              <a:rPr lang="en-US" dirty="0" err="1" smtClean="0"/>
              <a:t>Paerels</a:t>
            </a:r>
            <a:endParaRPr lang="en-US" dirty="0"/>
          </a:p>
        </p:txBody>
      </p:sp>
      <p:pic>
        <p:nvPicPr>
          <p:cNvPr id="5" name="Content Placeholder 4" descr="SXSSpectralAnalysisMeeting_Oct_2013_Frits (dragged).pdf"/>
          <p:cNvPicPr>
            <a:picLocks noGrp="1" noChangeAspect="1"/>
          </p:cNvPicPr>
          <p:nvPr>
            <p:ph idx="1"/>
          </p:nvPr>
        </p:nvPicPr>
        <p:blipFill rotWithShape="1">
          <a:blip r:embed="rId2">
            <a:extLst>
              <a:ext uri="{28A0092B-C50C-407E-A947-70E740481C1C}">
                <a14:useLocalDpi xmlns:a14="http://schemas.microsoft.com/office/drawing/2010/main" val="0"/>
              </a:ext>
            </a:extLst>
          </a:blip>
          <a:srcRect l="1372" t="6736" r="4934" b="21000"/>
          <a:stretch/>
        </p:blipFill>
        <p:spPr>
          <a:xfrm>
            <a:off x="1" y="533401"/>
            <a:ext cx="6781799" cy="3922952"/>
          </a:xfrm>
        </p:spPr>
      </p:pic>
      <p:pic>
        <p:nvPicPr>
          <p:cNvPr id="6" name="Content Placeholder 5" descr="SXSSpectralAnalysisMeeting_Oct_2013_Frits (dragged).pdf"/>
          <p:cNvPicPr>
            <a:picLocks noChangeAspect="1"/>
          </p:cNvPicPr>
          <p:nvPr/>
        </p:nvPicPr>
        <p:blipFill rotWithShape="1">
          <a:blip r:embed="rId3">
            <a:extLst>
              <a:ext uri="{28A0092B-C50C-407E-A947-70E740481C1C}">
                <a14:useLocalDpi xmlns:a14="http://schemas.microsoft.com/office/drawing/2010/main" val="0"/>
              </a:ext>
            </a:extLst>
          </a:blip>
          <a:srcRect l="1" t="1622" r="44151" b="89795"/>
          <a:stretch/>
        </p:blipFill>
        <p:spPr bwMode="auto">
          <a:xfrm>
            <a:off x="4312422" y="4648200"/>
            <a:ext cx="4808906" cy="554322"/>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nvGrpSpPr>
          <p:cNvPr id="7" name="Group 6"/>
          <p:cNvGrpSpPr/>
          <p:nvPr/>
        </p:nvGrpSpPr>
        <p:grpSpPr>
          <a:xfrm>
            <a:off x="0" y="4419600"/>
            <a:ext cx="4114800" cy="1784832"/>
            <a:chOff x="-1524000" y="318338"/>
            <a:chExt cx="5515626" cy="2392454"/>
          </a:xfrm>
        </p:grpSpPr>
        <p:pic>
          <p:nvPicPr>
            <p:cNvPr id="8" name="Picture 7" descr="SXSSpectralAnalysisMeeting_Oct_2013_Frits (dragged).pdf"/>
            <p:cNvPicPr>
              <a:picLocks noChangeAspect="1"/>
            </p:cNvPicPr>
            <p:nvPr/>
          </p:nvPicPr>
          <p:blipFill rotWithShape="1">
            <a:blip r:embed="rId4">
              <a:extLst>
                <a:ext uri="{28A0092B-C50C-407E-A947-70E740481C1C}">
                  <a14:useLocalDpi xmlns:a14="http://schemas.microsoft.com/office/drawing/2010/main" val="0"/>
                </a:ext>
              </a:extLst>
            </a:blip>
            <a:srcRect l="19615" t="36937" r="20066" b="37980"/>
            <a:stretch/>
          </p:blipFill>
          <p:spPr>
            <a:xfrm>
              <a:off x="-1524000" y="990600"/>
              <a:ext cx="5515626" cy="1720192"/>
            </a:xfrm>
            <a:prstGeom prst="rect">
              <a:avLst/>
            </a:prstGeom>
          </p:spPr>
        </p:pic>
        <p:pic>
          <p:nvPicPr>
            <p:cNvPr id="9" name="Picture 8" descr="SXSSpectralAnalysisMeeting_Oct_2013_Frits (dragged).pdf"/>
            <p:cNvPicPr>
              <a:picLocks noChangeAspect="1"/>
            </p:cNvPicPr>
            <p:nvPr/>
          </p:nvPicPr>
          <p:blipFill rotWithShape="1">
            <a:blip r:embed="rId5">
              <a:extLst>
                <a:ext uri="{28A0092B-C50C-407E-A947-70E740481C1C}">
                  <a14:useLocalDpi xmlns:a14="http://schemas.microsoft.com/office/drawing/2010/main" val="0"/>
                </a:ext>
              </a:extLst>
            </a:blip>
            <a:srcRect l="4843" t="3877" r="34889" b="85209"/>
            <a:stretch/>
          </p:blipFill>
          <p:spPr>
            <a:xfrm>
              <a:off x="-1524000" y="318338"/>
              <a:ext cx="5510887" cy="748462"/>
            </a:xfrm>
            <a:prstGeom prst="rect">
              <a:avLst/>
            </a:prstGeom>
          </p:spPr>
        </p:pic>
      </p:grpSp>
      <p:pic>
        <p:nvPicPr>
          <p:cNvPr id="10" name="Content Placeholder 5" descr="SXSSpectralAnalysisMeeting_Oct_2013_Frits (dragged).pdf"/>
          <p:cNvPicPr>
            <a:picLocks noChangeAspect="1"/>
          </p:cNvPicPr>
          <p:nvPr/>
        </p:nvPicPr>
        <p:blipFill rotWithShape="1">
          <a:blip r:embed="rId6">
            <a:extLst>
              <a:ext uri="{28A0092B-C50C-407E-A947-70E740481C1C}">
                <a14:useLocalDpi xmlns:a14="http://schemas.microsoft.com/office/drawing/2010/main" val="0"/>
              </a:ext>
            </a:extLst>
          </a:blip>
          <a:srcRect l="55072" t="1700" r="13743" b="89272"/>
          <a:stretch/>
        </p:blipFill>
        <p:spPr bwMode="auto">
          <a:xfrm>
            <a:off x="4325157" y="5181600"/>
            <a:ext cx="2685243" cy="583038"/>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046105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9"/>
          <p:cNvSpPr>
            <a:spLocks noChangeArrowheads="1"/>
          </p:cNvSpPr>
          <p:nvPr/>
        </p:nvSpPr>
        <p:spPr bwMode="auto">
          <a:xfrm>
            <a:off x="0" y="0"/>
            <a:ext cx="9144000" cy="6858000"/>
          </a:xfrm>
          <a:prstGeom prst="rect">
            <a:avLst/>
          </a:prstGeom>
          <a:blipFill dpi="0" rotWithShape="1">
            <a:blip r:embed="rId2">
              <a:alphaModFix amt="75000"/>
            </a:blip>
            <a:srcRect/>
            <a:tile tx="0" ty="0" sx="100000" sy="100000" flip="none" algn="tl"/>
          </a:blipFill>
          <a:ln w="9525">
            <a:solidFill>
              <a:schemeClr val="tx1"/>
            </a:solidFill>
            <a:round/>
            <a:headEnd/>
            <a:tailEnd/>
          </a:ln>
        </p:spPr>
        <p:txBody>
          <a:bodyPr/>
          <a:lstStyle/>
          <a:p>
            <a:endParaRPr lang="en-US"/>
          </a:p>
        </p:txBody>
      </p:sp>
      <p:sp>
        <p:nvSpPr>
          <p:cNvPr id="16387" name="Rectangle 2"/>
          <p:cNvSpPr>
            <a:spLocks noGrp="1" noChangeArrowheads="1"/>
          </p:cNvSpPr>
          <p:nvPr>
            <p:ph type="title"/>
          </p:nvPr>
        </p:nvSpPr>
        <p:spPr>
          <a:xfrm>
            <a:off x="0" y="0"/>
            <a:ext cx="8839200" cy="457200"/>
          </a:xfrm>
        </p:spPr>
        <p:txBody>
          <a:bodyPr/>
          <a:lstStyle/>
          <a:p>
            <a:pPr eaLnBrk="1" hangingPunct="1"/>
            <a:r>
              <a:rPr lang="en-US" smtClean="0">
                <a:latin typeface="Cochin" charset="0"/>
                <a:ea typeface="ＭＳ Ｐゴシック" charset="0"/>
                <a:cs typeface="ＭＳ Ｐゴシック" charset="0"/>
              </a:rPr>
              <a:t>Spectral Analysis: A Use Case with XSPEC</a:t>
            </a:r>
            <a:endParaRPr lang="en-US">
              <a:latin typeface="Cochin" charset="0"/>
              <a:ea typeface="ＭＳ Ｐゴシック" charset="0"/>
              <a:cs typeface="ＭＳ Ｐゴシック" charset="0"/>
            </a:endParaRPr>
          </a:p>
        </p:txBody>
      </p:sp>
      <p:sp>
        <p:nvSpPr>
          <p:cNvPr id="16388" name="Line 5"/>
          <p:cNvSpPr>
            <a:spLocks noChangeShapeType="1"/>
          </p:cNvSpPr>
          <p:nvPr/>
        </p:nvSpPr>
        <p:spPr bwMode="auto">
          <a:xfrm>
            <a:off x="457200" y="3429000"/>
            <a:ext cx="8534400"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6389" name="Content Placeholder 2"/>
          <p:cNvSpPr txBox="1">
            <a:spLocks/>
          </p:cNvSpPr>
          <p:nvPr/>
        </p:nvSpPr>
        <p:spPr bwMode="auto">
          <a:xfrm>
            <a:off x="685800" y="762000"/>
            <a:ext cx="3505200" cy="2362200"/>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spcBef>
                <a:spcPct val="20000"/>
              </a:spcBef>
            </a:pPr>
            <a:r>
              <a:rPr lang="en-US" sz="3200" dirty="0">
                <a:latin typeface="Cochin" charset="0"/>
              </a:rPr>
              <a:t>M82 X-rays: </a:t>
            </a:r>
          </a:p>
          <a:p>
            <a:pPr algn="r">
              <a:spcBef>
                <a:spcPct val="20000"/>
              </a:spcBef>
            </a:pPr>
            <a:r>
              <a:rPr lang="en-US" sz="3200" dirty="0" smtClean="0">
                <a:latin typeface="Cochin" charset="0"/>
              </a:rPr>
              <a:t>Pure </a:t>
            </a:r>
            <a:r>
              <a:rPr lang="en-US" sz="3200" dirty="0" err="1" smtClean="0">
                <a:latin typeface="Cochin" charset="0"/>
              </a:rPr>
              <a:t>winds?Charge</a:t>
            </a:r>
            <a:r>
              <a:rPr lang="en-US" sz="3200" dirty="0" smtClean="0">
                <a:latin typeface="Cochin" charset="0"/>
              </a:rPr>
              <a:t> Exchange? Recombination? something </a:t>
            </a:r>
            <a:r>
              <a:rPr lang="en-US" sz="3200" dirty="0">
                <a:latin typeface="Cochin" charset="0"/>
              </a:rPr>
              <a:t>else? </a:t>
            </a:r>
          </a:p>
        </p:txBody>
      </p:sp>
      <p:pic>
        <p:nvPicPr>
          <p:cNvPr id="16390" name="Content Placeholder 2" descr="VanderHeide-M82The big three.jpg"/>
          <p:cNvPicPr>
            <a:picLocks noGrp="1" noChangeAspect="1"/>
          </p:cNvPicPr>
          <p:nvPr>
            <p:ph idx="1"/>
          </p:nvPr>
        </p:nvPicPr>
        <p:blipFill>
          <a:blip r:embed="rId3">
            <a:extLst>
              <a:ext uri="{28A0092B-C50C-407E-A947-70E740481C1C}">
                <a14:useLocalDpi xmlns:a14="http://schemas.microsoft.com/office/drawing/2010/main" val="0"/>
              </a:ext>
            </a:extLst>
          </a:blip>
          <a:srcRect t="11813" b="11813"/>
          <a:stretch>
            <a:fillRect/>
          </a:stretch>
        </p:blipFill>
        <p:spPr>
          <a:xfrm>
            <a:off x="4691063" y="609600"/>
            <a:ext cx="4427537" cy="2743200"/>
          </a:xfrm>
        </p:spPr>
      </p:pic>
      <p:sp>
        <p:nvSpPr>
          <p:cNvPr id="16391" name="Content Placeholder 2"/>
          <p:cNvSpPr txBox="1">
            <a:spLocks/>
          </p:cNvSpPr>
          <p:nvPr/>
        </p:nvSpPr>
        <p:spPr bwMode="auto">
          <a:xfrm>
            <a:off x="0" y="3657600"/>
            <a:ext cx="4800600" cy="2362200"/>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spcBef>
                <a:spcPct val="20000"/>
              </a:spcBef>
            </a:pPr>
            <a:r>
              <a:rPr lang="en-US" sz="3200">
                <a:latin typeface="Cochin" charset="0"/>
              </a:rPr>
              <a:t>Liu et al (2011) found that the RGS data shows odd Ne IX ratios.  </a:t>
            </a:r>
            <a:br>
              <a:rPr lang="en-US" sz="3200">
                <a:latin typeface="Cochin" charset="0"/>
              </a:rPr>
            </a:br>
            <a:r>
              <a:rPr lang="en-US" sz="3200">
                <a:latin typeface="Cochin" charset="0"/>
              </a:rPr>
              <a:t>What will the SXS say?</a:t>
            </a:r>
          </a:p>
        </p:txBody>
      </p:sp>
      <p:sp>
        <p:nvSpPr>
          <p:cNvPr id="16392" name="Rounded Rectangle 5"/>
          <p:cNvSpPr>
            <a:spLocks noChangeArrowheads="1"/>
          </p:cNvSpPr>
          <p:nvPr/>
        </p:nvSpPr>
        <p:spPr bwMode="auto">
          <a:xfrm>
            <a:off x="5029200" y="3505200"/>
            <a:ext cx="4114800" cy="2895600"/>
          </a:xfrm>
          <a:prstGeom prst="roundRect">
            <a:avLst>
              <a:gd name="adj" fmla="val 16667"/>
            </a:avLst>
          </a:prstGeom>
          <a:solidFill>
            <a:schemeClr val="bg1"/>
          </a:solidFill>
          <a:ln w="9525">
            <a:solidFill>
              <a:schemeClr val="tx1"/>
            </a:solidFill>
            <a:round/>
            <a:headEnd/>
            <a:tailEnd/>
          </a:ln>
        </p:spPr>
        <p:txBody>
          <a:bodyPr/>
          <a:lstStyle/>
          <a:p>
            <a:endParaRPr lang="en-US"/>
          </a:p>
        </p:txBody>
      </p:sp>
      <p:pic>
        <p:nvPicPr>
          <p:cNvPr id="16393" name="Picture 1" descr="Ne-Liu2011.pd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029200" y="3505200"/>
            <a:ext cx="3962400" cy="2851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9"/>
          <p:cNvSpPr>
            <a:spLocks noChangeArrowheads="1"/>
          </p:cNvSpPr>
          <p:nvPr/>
        </p:nvSpPr>
        <p:spPr bwMode="auto">
          <a:xfrm>
            <a:off x="0" y="0"/>
            <a:ext cx="9144000" cy="6858000"/>
          </a:xfrm>
          <a:prstGeom prst="rect">
            <a:avLst/>
          </a:prstGeom>
          <a:blipFill dpi="0" rotWithShape="1">
            <a:blip r:embed="rId2">
              <a:alphaModFix amt="75000"/>
            </a:blip>
            <a:srcRect/>
            <a:tile tx="0" ty="0" sx="100000" sy="100000" flip="none" algn="tl"/>
          </a:blipFill>
          <a:ln w="9525">
            <a:solidFill>
              <a:schemeClr val="tx1"/>
            </a:solidFill>
            <a:round/>
            <a:headEnd/>
            <a:tailEnd/>
          </a:ln>
        </p:spPr>
        <p:txBody>
          <a:bodyPr/>
          <a:lstStyle/>
          <a:p>
            <a:endParaRPr lang="en-US"/>
          </a:p>
        </p:txBody>
      </p:sp>
      <p:sp>
        <p:nvSpPr>
          <p:cNvPr id="17410" name="Footer Placeholder 4"/>
          <p:cNvSpPr>
            <a:spLocks noGrp="1"/>
          </p:cNvSpPr>
          <p:nvPr>
            <p:ph type="ftr" sz="quarter" idx="1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lnSpc>
                <a:spcPct val="90000"/>
              </a:lnSpc>
            </a:pPr>
            <a:r>
              <a:rPr lang="en-US" sz="1400" smtClean="0">
                <a:latin typeface="Cochin" charset="0"/>
              </a:rPr>
              <a:t>Astro-H SNR Mtg July 30, 2015 </a:t>
            </a:r>
            <a:endParaRPr lang="en-US" sz="1400">
              <a:latin typeface="Cochin" charset="0"/>
            </a:endParaRPr>
          </a:p>
        </p:txBody>
      </p:sp>
      <p:sp>
        <p:nvSpPr>
          <p:cNvPr id="17411" name="Rectangle 2"/>
          <p:cNvSpPr>
            <a:spLocks noGrp="1" noChangeArrowheads="1"/>
          </p:cNvSpPr>
          <p:nvPr>
            <p:ph type="title"/>
          </p:nvPr>
        </p:nvSpPr>
        <p:spPr>
          <a:xfrm>
            <a:off x="0" y="0"/>
            <a:ext cx="8839200" cy="457200"/>
          </a:xfrm>
        </p:spPr>
        <p:txBody>
          <a:bodyPr/>
          <a:lstStyle/>
          <a:p>
            <a:pPr eaLnBrk="1" hangingPunct="1"/>
            <a:r>
              <a:rPr lang="en-US" smtClean="0">
                <a:latin typeface="Cochin" charset="0"/>
                <a:ea typeface="ＭＳ Ｐゴシック" charset="0"/>
                <a:cs typeface="ＭＳ Ｐゴシック" charset="0"/>
              </a:rPr>
              <a:t>Spectral Analysis: A Use Case with XSPEC</a:t>
            </a:r>
            <a:endParaRPr lang="en-US">
              <a:latin typeface="Cochin" charset="0"/>
              <a:ea typeface="ＭＳ Ｐゴシック" charset="0"/>
              <a:cs typeface="ＭＳ Ｐゴシック" charset="0"/>
            </a:endParaRPr>
          </a:p>
        </p:txBody>
      </p:sp>
      <p:sp>
        <p:nvSpPr>
          <p:cNvPr id="17412" name="Line 5"/>
          <p:cNvSpPr>
            <a:spLocks noChangeShapeType="1"/>
          </p:cNvSpPr>
          <p:nvPr/>
        </p:nvSpPr>
        <p:spPr bwMode="auto">
          <a:xfrm>
            <a:off x="457200" y="3429000"/>
            <a:ext cx="8534400"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7413" name="Content Placeholder 2"/>
          <p:cNvSpPr txBox="1">
            <a:spLocks/>
          </p:cNvSpPr>
          <p:nvPr/>
        </p:nvSpPr>
        <p:spPr bwMode="auto">
          <a:xfrm>
            <a:off x="304800" y="762000"/>
            <a:ext cx="4572000" cy="2057400"/>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spcBef>
                <a:spcPct val="20000"/>
              </a:spcBef>
            </a:pPr>
            <a:r>
              <a:rPr lang="en-US" sz="3200">
                <a:latin typeface="Cochin" charset="0"/>
              </a:rPr>
              <a:t>A simulated spectrum fit with a single temperature  thermal model; poor fit but why?</a:t>
            </a:r>
          </a:p>
          <a:p>
            <a:pPr algn="r">
              <a:spcBef>
                <a:spcPct val="20000"/>
              </a:spcBef>
            </a:pPr>
            <a:r>
              <a:rPr lang="en-US">
                <a:latin typeface="Cochin" charset="0"/>
              </a:rPr>
              <a:t>(10,000 count spectrum)</a:t>
            </a:r>
          </a:p>
        </p:txBody>
      </p:sp>
      <p:sp>
        <p:nvSpPr>
          <p:cNvPr id="17414" name="Content Placeholder 2"/>
          <p:cNvSpPr txBox="1">
            <a:spLocks/>
          </p:cNvSpPr>
          <p:nvPr/>
        </p:nvSpPr>
        <p:spPr bwMode="auto">
          <a:xfrm>
            <a:off x="0" y="3657600"/>
            <a:ext cx="4800600" cy="2362200"/>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spcBef>
                <a:spcPct val="20000"/>
              </a:spcBef>
            </a:pPr>
            <a:r>
              <a:rPr lang="en-US" sz="3200">
                <a:latin typeface="Cochin" charset="0"/>
              </a:rPr>
              <a:t>With two thermal components, no major complexes ‘missing’ but ratios are still all wrong. </a:t>
            </a:r>
          </a:p>
        </p:txBody>
      </p:sp>
      <p:sp>
        <p:nvSpPr>
          <p:cNvPr id="17415" name="Rounded Rectangle 5"/>
          <p:cNvSpPr>
            <a:spLocks noChangeArrowheads="1"/>
          </p:cNvSpPr>
          <p:nvPr/>
        </p:nvSpPr>
        <p:spPr bwMode="auto">
          <a:xfrm>
            <a:off x="5029200" y="3505200"/>
            <a:ext cx="4114800" cy="2895600"/>
          </a:xfrm>
          <a:prstGeom prst="roundRect">
            <a:avLst>
              <a:gd name="adj" fmla="val 16667"/>
            </a:avLst>
          </a:prstGeom>
          <a:solidFill>
            <a:schemeClr val="bg1"/>
          </a:solidFill>
          <a:ln w="9525">
            <a:solidFill>
              <a:schemeClr val="tx1"/>
            </a:solidFill>
            <a:round/>
            <a:headEnd/>
            <a:tailEnd/>
          </a:ln>
        </p:spPr>
        <p:txBody>
          <a:bodyPr/>
          <a:lstStyle/>
          <a:p>
            <a:endParaRPr lang="en-US"/>
          </a:p>
        </p:txBody>
      </p:sp>
      <p:pic>
        <p:nvPicPr>
          <p:cNvPr id="17416" name="Picture 1" descr="M82_2T.pd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189538" y="3429000"/>
            <a:ext cx="3802062" cy="2971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7417" name="Rounded Rectangle 5"/>
          <p:cNvSpPr>
            <a:spLocks noChangeArrowheads="1"/>
          </p:cNvSpPr>
          <p:nvPr/>
        </p:nvSpPr>
        <p:spPr bwMode="auto">
          <a:xfrm>
            <a:off x="5029200" y="457200"/>
            <a:ext cx="4114800" cy="2895600"/>
          </a:xfrm>
          <a:prstGeom prst="roundRect">
            <a:avLst>
              <a:gd name="adj" fmla="val 16667"/>
            </a:avLst>
          </a:prstGeom>
          <a:solidFill>
            <a:schemeClr val="bg1"/>
          </a:solidFill>
          <a:ln w="9525">
            <a:solidFill>
              <a:schemeClr val="tx1"/>
            </a:solidFill>
            <a:round/>
            <a:headEnd/>
            <a:tailEnd/>
          </a:ln>
        </p:spPr>
        <p:txBody>
          <a:bodyPr/>
          <a:lstStyle/>
          <a:p>
            <a:endParaRPr lang="en-US"/>
          </a:p>
        </p:txBody>
      </p:sp>
      <p:pic>
        <p:nvPicPr>
          <p:cNvPr id="17418" name="Picture 2" descr="M82_1T.pd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181600" y="457200"/>
            <a:ext cx="3830638" cy="2895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9"/>
          <p:cNvSpPr>
            <a:spLocks noChangeArrowheads="1"/>
          </p:cNvSpPr>
          <p:nvPr/>
        </p:nvSpPr>
        <p:spPr bwMode="auto">
          <a:xfrm>
            <a:off x="0" y="0"/>
            <a:ext cx="9144000" cy="6858000"/>
          </a:xfrm>
          <a:prstGeom prst="rect">
            <a:avLst/>
          </a:prstGeom>
          <a:blipFill dpi="0" rotWithShape="1">
            <a:blip r:embed="rId2">
              <a:alphaModFix amt="75000"/>
            </a:blip>
            <a:srcRect/>
            <a:tile tx="0" ty="0" sx="100000" sy="100000" flip="none" algn="tl"/>
          </a:blipFill>
          <a:ln w="9525">
            <a:solidFill>
              <a:schemeClr val="tx1"/>
            </a:solidFill>
            <a:round/>
            <a:headEnd/>
            <a:tailEnd/>
          </a:ln>
        </p:spPr>
        <p:txBody>
          <a:bodyPr/>
          <a:lstStyle/>
          <a:p>
            <a:endParaRPr lang="en-US"/>
          </a:p>
        </p:txBody>
      </p:sp>
      <p:sp>
        <p:nvSpPr>
          <p:cNvPr id="18435" name="Rectangle 2"/>
          <p:cNvSpPr>
            <a:spLocks noGrp="1" noChangeArrowheads="1"/>
          </p:cNvSpPr>
          <p:nvPr>
            <p:ph type="title"/>
          </p:nvPr>
        </p:nvSpPr>
        <p:spPr>
          <a:xfrm>
            <a:off x="0" y="0"/>
            <a:ext cx="8839200" cy="457200"/>
          </a:xfrm>
        </p:spPr>
        <p:txBody>
          <a:bodyPr/>
          <a:lstStyle/>
          <a:p>
            <a:pPr eaLnBrk="1" hangingPunct="1"/>
            <a:r>
              <a:rPr lang="en-US" smtClean="0">
                <a:latin typeface="Cochin" charset="0"/>
                <a:ea typeface="ＭＳ Ｐゴシック" charset="0"/>
                <a:cs typeface="ＭＳ Ｐゴシック" charset="0"/>
              </a:rPr>
              <a:t>Spectral Analysis: A Use Case with XSPEC</a:t>
            </a:r>
            <a:endParaRPr lang="en-US">
              <a:latin typeface="Cochin" charset="0"/>
              <a:ea typeface="ＭＳ Ｐゴシック" charset="0"/>
              <a:cs typeface="ＭＳ Ｐゴシック" charset="0"/>
            </a:endParaRPr>
          </a:p>
        </p:txBody>
      </p:sp>
      <p:sp>
        <p:nvSpPr>
          <p:cNvPr id="18436" name="Line 5"/>
          <p:cNvSpPr>
            <a:spLocks noChangeShapeType="1"/>
          </p:cNvSpPr>
          <p:nvPr/>
        </p:nvSpPr>
        <p:spPr bwMode="auto">
          <a:xfrm>
            <a:off x="457200" y="4495800"/>
            <a:ext cx="8534400"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8437" name="Content Placeholder 2"/>
          <p:cNvSpPr txBox="1">
            <a:spLocks/>
          </p:cNvSpPr>
          <p:nvPr/>
        </p:nvSpPr>
        <p:spPr bwMode="auto">
          <a:xfrm>
            <a:off x="76200" y="685800"/>
            <a:ext cx="3581400" cy="2362200"/>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spcBef>
                <a:spcPct val="20000"/>
              </a:spcBef>
            </a:pPr>
            <a:r>
              <a:rPr lang="en-US" sz="3200">
                <a:latin typeface="Cochin" charset="0"/>
              </a:rPr>
              <a:t>Zoom in to the OVII and  O VIII bandpass and the problems with the 2-T fit are clear.  </a:t>
            </a:r>
          </a:p>
        </p:txBody>
      </p:sp>
      <p:sp>
        <p:nvSpPr>
          <p:cNvPr id="18438" name="Rounded Rectangle 5"/>
          <p:cNvSpPr>
            <a:spLocks noChangeArrowheads="1"/>
          </p:cNvSpPr>
          <p:nvPr/>
        </p:nvSpPr>
        <p:spPr bwMode="auto">
          <a:xfrm>
            <a:off x="3810000" y="533400"/>
            <a:ext cx="5334000" cy="3962400"/>
          </a:xfrm>
          <a:prstGeom prst="roundRect">
            <a:avLst>
              <a:gd name="adj" fmla="val 16667"/>
            </a:avLst>
          </a:prstGeom>
          <a:solidFill>
            <a:schemeClr val="bg1"/>
          </a:solidFill>
          <a:ln w="9525">
            <a:solidFill>
              <a:schemeClr val="tx1"/>
            </a:solidFill>
            <a:round/>
            <a:headEnd/>
            <a:tailEnd/>
          </a:ln>
        </p:spPr>
        <p:txBody>
          <a:bodyPr/>
          <a:lstStyle/>
          <a:p>
            <a:endParaRPr lang="en-US"/>
          </a:p>
        </p:txBody>
      </p:sp>
      <p:pic>
        <p:nvPicPr>
          <p:cNvPr id="18439" name="Picture 3" descr="M82_2T_zoom.pd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10000" y="685800"/>
            <a:ext cx="5181600" cy="3800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Rectangle 4"/>
          <p:cNvSpPr/>
          <p:nvPr/>
        </p:nvSpPr>
        <p:spPr>
          <a:xfrm>
            <a:off x="381000" y="4038600"/>
            <a:ext cx="8077200" cy="2235200"/>
          </a:xfrm>
          <a:prstGeom prst="rect">
            <a:avLst/>
          </a:prstGeom>
        </p:spPr>
        <p:txBody>
          <a:bodyPr>
            <a:spAutoFit/>
          </a:bodyPr>
          <a:lstStyle/>
          <a:p>
            <a:pPr>
              <a:spcBef>
                <a:spcPct val="20000"/>
              </a:spcBef>
              <a:defRPr/>
            </a:pPr>
            <a:r>
              <a:rPr lang="en-US" dirty="0">
                <a:latin typeface="Cochin" charset="0"/>
              </a:rPr>
              <a:t>Issues:</a:t>
            </a:r>
          </a:p>
          <a:p>
            <a:pPr marL="514350" indent="-514350">
              <a:spcBef>
                <a:spcPct val="20000"/>
              </a:spcBef>
              <a:buFontTx/>
              <a:buAutoNum type="arabicParenR"/>
              <a:defRPr/>
            </a:pPr>
            <a:r>
              <a:rPr lang="en-US" dirty="0">
                <a:latin typeface="Cochin" charset="0"/>
              </a:rPr>
              <a:t>Where is the continuum?</a:t>
            </a:r>
          </a:p>
          <a:p>
            <a:pPr marL="514350" indent="-514350">
              <a:spcBef>
                <a:spcPct val="20000"/>
              </a:spcBef>
              <a:buFontTx/>
              <a:buAutoNum type="arabicParenR"/>
              <a:defRPr/>
            </a:pPr>
            <a:r>
              <a:rPr lang="en-US" dirty="0">
                <a:latin typeface="Cochin" charset="0"/>
              </a:rPr>
              <a:t>What lines are these?</a:t>
            </a:r>
          </a:p>
          <a:p>
            <a:pPr marL="514350" indent="-514350">
              <a:spcBef>
                <a:spcPct val="20000"/>
              </a:spcBef>
              <a:buFontTx/>
              <a:buAutoNum type="arabicParenR"/>
              <a:defRPr/>
            </a:pPr>
            <a:r>
              <a:rPr lang="en-US" dirty="0">
                <a:latin typeface="Cochin" charset="0"/>
              </a:rPr>
              <a:t>Should I include the line at 0.7 keV?</a:t>
            </a:r>
          </a:p>
          <a:p>
            <a:pPr marL="514350" indent="-514350">
              <a:spcBef>
                <a:spcPct val="20000"/>
              </a:spcBef>
              <a:buFontTx/>
              <a:buAutoNum type="arabicParenR"/>
              <a:defRPr/>
            </a:pPr>
            <a:r>
              <a:rPr lang="en-US" dirty="0">
                <a:latin typeface="Cochin" charset="0"/>
              </a:rPr>
              <a:t>Should I label the feature at 0.63 keV one line or a blend?</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9"/>
          <p:cNvSpPr>
            <a:spLocks noChangeArrowheads="1"/>
          </p:cNvSpPr>
          <p:nvPr/>
        </p:nvSpPr>
        <p:spPr bwMode="auto">
          <a:xfrm>
            <a:off x="0" y="0"/>
            <a:ext cx="9144000" cy="6858000"/>
          </a:xfrm>
          <a:prstGeom prst="rect">
            <a:avLst/>
          </a:prstGeom>
          <a:blipFill dpi="0" rotWithShape="1">
            <a:blip r:embed="rId2">
              <a:alphaModFix amt="75000"/>
            </a:blip>
            <a:srcRect/>
            <a:tile tx="0" ty="0" sx="100000" sy="100000" flip="none" algn="tl"/>
          </a:blipFill>
          <a:ln w="9525">
            <a:solidFill>
              <a:schemeClr val="tx1"/>
            </a:solidFill>
            <a:round/>
            <a:headEnd/>
            <a:tailEnd/>
          </a:ln>
        </p:spPr>
        <p:txBody>
          <a:bodyPr/>
          <a:lstStyle/>
          <a:p>
            <a:endParaRPr lang="en-US"/>
          </a:p>
        </p:txBody>
      </p:sp>
      <p:sp>
        <p:nvSpPr>
          <p:cNvPr id="19459" name="Rectangle 2"/>
          <p:cNvSpPr>
            <a:spLocks noGrp="1" noChangeArrowheads="1"/>
          </p:cNvSpPr>
          <p:nvPr>
            <p:ph type="title"/>
          </p:nvPr>
        </p:nvSpPr>
        <p:spPr>
          <a:xfrm>
            <a:off x="0" y="0"/>
            <a:ext cx="8839200" cy="457200"/>
          </a:xfrm>
        </p:spPr>
        <p:txBody>
          <a:bodyPr/>
          <a:lstStyle/>
          <a:p>
            <a:pPr eaLnBrk="1" hangingPunct="1"/>
            <a:r>
              <a:rPr lang="en-US" smtClean="0">
                <a:latin typeface="Cochin" charset="0"/>
                <a:ea typeface="ＭＳ Ｐゴシック" charset="0"/>
                <a:cs typeface="ＭＳ Ｐゴシック" charset="0"/>
              </a:rPr>
              <a:t>Spectral Analysis: A Use Case with XSPEC</a:t>
            </a:r>
            <a:endParaRPr lang="en-US">
              <a:latin typeface="Cochin" charset="0"/>
              <a:ea typeface="ＭＳ Ｐゴシック" charset="0"/>
              <a:cs typeface="ＭＳ Ｐゴシック" charset="0"/>
            </a:endParaRPr>
          </a:p>
        </p:txBody>
      </p:sp>
      <p:sp>
        <p:nvSpPr>
          <p:cNvPr id="19460" name="Line 5"/>
          <p:cNvSpPr>
            <a:spLocks noChangeShapeType="1"/>
          </p:cNvSpPr>
          <p:nvPr/>
        </p:nvSpPr>
        <p:spPr bwMode="auto">
          <a:xfrm>
            <a:off x="457200" y="4495800"/>
            <a:ext cx="8534400"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9461" name="Content Placeholder 2"/>
          <p:cNvSpPr txBox="1">
            <a:spLocks/>
          </p:cNvSpPr>
          <p:nvPr/>
        </p:nvSpPr>
        <p:spPr bwMode="auto">
          <a:xfrm>
            <a:off x="76200" y="685800"/>
            <a:ext cx="8686800" cy="3581400"/>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514350" indent="-514350">
              <a:defRPr sz="2400">
                <a:solidFill>
                  <a:schemeClr val="tx1"/>
                </a:solidFill>
                <a:latin typeface="Arial" charset="0"/>
                <a:ea typeface="ＭＳ Ｐゴシック" charset="0"/>
                <a:cs typeface="ＭＳ Ｐゴシック" charset="0"/>
              </a:defRPr>
            </a:lvl1pPr>
            <a:lvl2pPr marL="1257300" indent="-5143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20000"/>
              </a:spcBef>
              <a:buFont typeface="Arial" charset="0"/>
              <a:buChar char="•"/>
            </a:pPr>
            <a:r>
              <a:rPr lang="en-US" sz="3200">
                <a:latin typeface="Cochin" charset="0"/>
              </a:rPr>
              <a:t>We will be photon limited and line dominated.</a:t>
            </a:r>
          </a:p>
          <a:p>
            <a:pPr lvl="1">
              <a:spcBef>
                <a:spcPct val="20000"/>
              </a:spcBef>
              <a:buFont typeface="Arial" charset="0"/>
              <a:buChar char="•"/>
            </a:pPr>
            <a:r>
              <a:rPr lang="en-US" sz="3200">
                <a:latin typeface="Cochin" charset="0"/>
              </a:rPr>
              <a:t>Continuum measurements are key</a:t>
            </a:r>
          </a:p>
          <a:p>
            <a:pPr>
              <a:spcBef>
                <a:spcPct val="20000"/>
              </a:spcBef>
              <a:buFont typeface="Arial" charset="0"/>
              <a:buChar char="•"/>
            </a:pPr>
            <a:r>
              <a:rPr lang="en-US" sz="3200">
                <a:latin typeface="Cochin" charset="0"/>
              </a:rPr>
              <a:t>Line (&amp; blend) ID is not a one-pass procedure.</a:t>
            </a:r>
          </a:p>
          <a:p>
            <a:pPr lvl="1">
              <a:spcBef>
                <a:spcPct val="20000"/>
              </a:spcBef>
              <a:buFont typeface="Arial" charset="0"/>
              <a:buChar char="•"/>
            </a:pPr>
            <a:r>
              <a:rPr lang="en-US" sz="3200">
                <a:latin typeface="Cochin" charset="0"/>
              </a:rPr>
              <a:t>Must automate repeated analysis</a:t>
            </a:r>
          </a:p>
          <a:p>
            <a:pPr lvl="1">
              <a:spcBef>
                <a:spcPct val="20000"/>
              </a:spcBef>
              <a:buFont typeface="Arial" charset="0"/>
              <a:buChar char="•"/>
            </a:pPr>
            <a:r>
              <a:rPr lang="en-US" sz="3200">
                <a:latin typeface="Cochin" charset="0"/>
              </a:rPr>
              <a:t>Most analysis will be on sub-ranges</a:t>
            </a:r>
          </a:p>
          <a:p>
            <a:pPr>
              <a:spcBef>
                <a:spcPct val="20000"/>
              </a:spcBef>
              <a:buFont typeface="Arial" charset="0"/>
              <a:buChar char="•"/>
            </a:pPr>
            <a:r>
              <a:rPr lang="en-US" sz="3200">
                <a:latin typeface="Cochin" charset="0"/>
              </a:rPr>
              <a:t>Results must be confirmable with known tools.</a:t>
            </a:r>
          </a:p>
        </p:txBody>
      </p:sp>
      <p:sp>
        <p:nvSpPr>
          <p:cNvPr id="5" name="Rectangle 4"/>
          <p:cNvSpPr/>
          <p:nvPr/>
        </p:nvSpPr>
        <p:spPr>
          <a:xfrm>
            <a:off x="381000" y="4038600"/>
            <a:ext cx="8077200" cy="2235200"/>
          </a:xfrm>
          <a:prstGeom prst="rect">
            <a:avLst/>
          </a:prstGeom>
        </p:spPr>
        <p:txBody>
          <a:bodyPr>
            <a:spAutoFit/>
          </a:bodyPr>
          <a:lstStyle/>
          <a:p>
            <a:pPr>
              <a:spcBef>
                <a:spcPct val="20000"/>
              </a:spcBef>
              <a:defRPr/>
            </a:pPr>
            <a:r>
              <a:rPr lang="en-US" dirty="0">
                <a:solidFill>
                  <a:schemeClr val="accent4">
                    <a:lumMod val="50000"/>
                    <a:lumOff val="50000"/>
                  </a:schemeClr>
                </a:solidFill>
                <a:latin typeface="Cochin" charset="0"/>
              </a:rPr>
              <a:t>Issues:</a:t>
            </a:r>
          </a:p>
          <a:p>
            <a:pPr marL="514350" indent="-514350">
              <a:spcBef>
                <a:spcPct val="20000"/>
              </a:spcBef>
              <a:buFontTx/>
              <a:buAutoNum type="arabicParenR"/>
              <a:defRPr/>
            </a:pPr>
            <a:r>
              <a:rPr lang="en-US" dirty="0">
                <a:solidFill>
                  <a:schemeClr val="accent4">
                    <a:lumMod val="50000"/>
                    <a:lumOff val="50000"/>
                  </a:schemeClr>
                </a:solidFill>
                <a:latin typeface="Cochin" charset="0"/>
              </a:rPr>
              <a:t>Where is the continuum?</a:t>
            </a:r>
          </a:p>
          <a:p>
            <a:pPr marL="514350" indent="-514350">
              <a:spcBef>
                <a:spcPct val="20000"/>
              </a:spcBef>
              <a:buFontTx/>
              <a:buAutoNum type="arabicParenR"/>
              <a:defRPr/>
            </a:pPr>
            <a:r>
              <a:rPr lang="en-US" dirty="0">
                <a:solidFill>
                  <a:schemeClr val="accent4">
                    <a:lumMod val="50000"/>
                    <a:lumOff val="50000"/>
                  </a:schemeClr>
                </a:solidFill>
                <a:latin typeface="Cochin" charset="0"/>
              </a:rPr>
              <a:t>What lines are these?</a:t>
            </a:r>
          </a:p>
          <a:p>
            <a:pPr marL="514350" indent="-514350">
              <a:spcBef>
                <a:spcPct val="20000"/>
              </a:spcBef>
              <a:buFontTx/>
              <a:buAutoNum type="arabicParenR"/>
              <a:defRPr/>
            </a:pPr>
            <a:r>
              <a:rPr lang="en-US" dirty="0">
                <a:solidFill>
                  <a:schemeClr val="accent4">
                    <a:lumMod val="50000"/>
                    <a:lumOff val="50000"/>
                  </a:schemeClr>
                </a:solidFill>
                <a:latin typeface="Cochin" charset="0"/>
              </a:rPr>
              <a:t>Should I include the line at 0.7 keV?</a:t>
            </a:r>
          </a:p>
          <a:p>
            <a:pPr marL="514350" indent="-514350">
              <a:spcBef>
                <a:spcPct val="20000"/>
              </a:spcBef>
              <a:buFontTx/>
              <a:buAutoNum type="arabicParenR"/>
              <a:defRPr/>
            </a:pPr>
            <a:r>
              <a:rPr lang="en-US" dirty="0">
                <a:solidFill>
                  <a:schemeClr val="accent4">
                    <a:lumMod val="50000"/>
                    <a:lumOff val="50000"/>
                  </a:schemeClr>
                </a:solidFill>
                <a:latin typeface="Cochin" charset="0"/>
              </a:rPr>
              <a:t>Should I label the feature at 0.63 keV one line or a blend?</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6"/>
          <p:cNvSpPr>
            <a:spLocks noChangeArrowheads="1"/>
          </p:cNvSpPr>
          <p:nvPr/>
        </p:nvSpPr>
        <p:spPr bwMode="auto">
          <a:xfrm>
            <a:off x="0" y="0"/>
            <a:ext cx="9144000" cy="6858000"/>
          </a:xfrm>
          <a:prstGeom prst="rect">
            <a:avLst/>
          </a:prstGeom>
          <a:blipFill dpi="0" rotWithShape="1">
            <a:blip r:embed="rId2">
              <a:alphaModFix amt="75000"/>
            </a:blip>
            <a:srcRect/>
            <a:tile tx="0" ty="0" sx="100000" sy="100000" flip="none" algn="tl"/>
          </a:blipFill>
          <a:ln w="9525">
            <a:solidFill>
              <a:schemeClr val="tx1"/>
            </a:solidFill>
            <a:round/>
            <a:headEnd/>
            <a:tailEnd/>
          </a:ln>
        </p:spPr>
        <p:txBody>
          <a:bodyPr/>
          <a:lstStyle/>
          <a:p>
            <a:endParaRPr lang="en-US"/>
          </a:p>
        </p:txBody>
      </p:sp>
      <p:sp>
        <p:nvSpPr>
          <p:cNvPr id="20482" name="Rectangle 2"/>
          <p:cNvSpPr>
            <a:spLocks noGrp="1" noChangeArrowheads="1"/>
          </p:cNvSpPr>
          <p:nvPr>
            <p:ph type="title"/>
          </p:nvPr>
        </p:nvSpPr>
        <p:spPr/>
        <p:txBody>
          <a:bodyPr/>
          <a:lstStyle/>
          <a:p>
            <a:pPr eaLnBrk="1" hangingPunct="1"/>
            <a:r>
              <a:rPr lang="en-US" smtClean="0">
                <a:latin typeface="Cochin" charset="0"/>
                <a:ea typeface="ＭＳ Ｐゴシック" charset="0"/>
                <a:cs typeface="ＭＳ Ｐゴシック" charset="0"/>
              </a:rPr>
              <a:t>Key Points for Analysis Software</a:t>
            </a:r>
            <a:endParaRPr lang="en-US">
              <a:latin typeface="Cochin" charset="0"/>
              <a:ea typeface="ＭＳ Ｐゴシック" charset="0"/>
              <a:cs typeface="ＭＳ Ｐゴシック" charset="0"/>
            </a:endParaRPr>
          </a:p>
        </p:txBody>
      </p:sp>
      <p:sp>
        <p:nvSpPr>
          <p:cNvPr id="20483" name="Rectangle 3"/>
          <p:cNvSpPr>
            <a:spLocks noGrp="1" noChangeArrowheads="1"/>
          </p:cNvSpPr>
          <p:nvPr>
            <p:ph type="body" idx="1"/>
          </p:nvPr>
        </p:nvSpPr>
        <p:spPr>
          <a:xfrm>
            <a:off x="304800" y="609600"/>
            <a:ext cx="8610600" cy="5486400"/>
          </a:xfrm>
        </p:spPr>
        <p:txBody>
          <a:bodyPr/>
          <a:lstStyle/>
          <a:p>
            <a:pPr eaLnBrk="1" hangingPunct="1"/>
            <a:r>
              <a:rPr lang="en-US" dirty="0" smtClean="0">
                <a:latin typeface="Times New Roman" charset="0"/>
                <a:ea typeface="ＭＳ Ｐゴシック" charset="0"/>
                <a:cs typeface="Times New Roman" charset="0"/>
              </a:rPr>
              <a:t>Efficiency of analysis is essential</a:t>
            </a:r>
          </a:p>
          <a:p>
            <a:pPr lvl="1" eaLnBrk="1" hangingPunct="1"/>
            <a:r>
              <a:rPr lang="en-US" dirty="0" smtClean="0">
                <a:latin typeface="Times New Roman" charset="0"/>
                <a:ea typeface="ＭＳ Ｐゴシック" charset="0"/>
                <a:cs typeface="Times New Roman" charset="0"/>
              </a:rPr>
              <a:t>Spectroscopy documentation needed, not sufficient.</a:t>
            </a:r>
          </a:p>
          <a:p>
            <a:pPr lvl="1" eaLnBrk="1" hangingPunct="1"/>
            <a:r>
              <a:rPr lang="en-US" dirty="0" smtClean="0">
                <a:latin typeface="Times New Roman" charset="0"/>
                <a:ea typeface="ＭＳ Ｐゴシック" charset="0"/>
                <a:cs typeface="Times New Roman" charset="0"/>
              </a:rPr>
              <a:t>Analysis that </a:t>
            </a:r>
            <a:r>
              <a:rPr lang="en-US" b="1" dirty="0" smtClean="0">
                <a:latin typeface="Times New Roman" charset="0"/>
                <a:ea typeface="ＭＳ Ｐゴシック" charset="0"/>
                <a:cs typeface="Times New Roman" charset="0"/>
              </a:rPr>
              <a:t>can</a:t>
            </a:r>
            <a:r>
              <a:rPr lang="en-US" dirty="0" smtClean="0">
                <a:latin typeface="Times New Roman" charset="0"/>
                <a:ea typeface="ＭＳ Ｐゴシック" charset="0"/>
                <a:cs typeface="Times New Roman" charset="0"/>
              </a:rPr>
              <a:t> in theory be done is not enough</a:t>
            </a:r>
          </a:p>
          <a:p>
            <a:pPr lvl="2" eaLnBrk="1" hangingPunct="1"/>
            <a:r>
              <a:rPr lang="en-US" dirty="0">
                <a:latin typeface="Times New Roman" charset="0"/>
                <a:ea typeface="ＭＳ Ｐゴシック" charset="0"/>
                <a:cs typeface="Times New Roman" charset="0"/>
              </a:rPr>
              <a:t>I</a:t>
            </a:r>
            <a:r>
              <a:rPr lang="en-US" dirty="0" smtClean="0">
                <a:latin typeface="Times New Roman" charset="0"/>
                <a:ea typeface="ＭＳ Ｐゴシック" charset="0"/>
                <a:cs typeface="Times New Roman" charset="0"/>
              </a:rPr>
              <a:t>t must be doable in finite time.</a:t>
            </a:r>
          </a:p>
          <a:p>
            <a:pPr lvl="1" eaLnBrk="1" hangingPunct="1"/>
            <a:r>
              <a:rPr lang="en-US" dirty="0" smtClean="0">
                <a:latin typeface="Times New Roman" charset="0"/>
                <a:ea typeface="ＭＳ Ｐゴシック" charset="0"/>
                <a:cs typeface="Times New Roman" charset="0"/>
              </a:rPr>
              <a:t>Analysis should be straightforward for all users, beginner to expert</a:t>
            </a:r>
          </a:p>
          <a:p>
            <a:pPr lvl="1" eaLnBrk="1" hangingPunct="1"/>
            <a:r>
              <a:rPr lang="en-US" dirty="0" smtClean="0">
                <a:latin typeface="Times New Roman" charset="0"/>
                <a:ea typeface="ＭＳ Ｐゴシック" charset="0"/>
                <a:cs typeface="Times New Roman" charset="0"/>
              </a:rPr>
              <a:t>Examples tools exist but no “silver bullets.”</a:t>
            </a:r>
          </a:p>
          <a:p>
            <a:pPr eaLnBrk="1" hangingPunct="1"/>
            <a:r>
              <a:rPr lang="en-US" dirty="0" smtClean="0">
                <a:latin typeface="Times New Roman" charset="0"/>
                <a:ea typeface="ＭＳ Ｐゴシック" charset="0"/>
                <a:cs typeface="Times New Roman" charset="0"/>
              </a:rPr>
              <a:t>Must build on existing tools (XSPEC/SPEX/ISIS/Sherpa)</a:t>
            </a:r>
          </a:p>
          <a:p>
            <a:pPr lvl="1" eaLnBrk="1" hangingPunct="1"/>
            <a:r>
              <a:rPr lang="en-US" dirty="0" err="1" smtClean="0">
                <a:latin typeface="Times New Roman" charset="0"/>
                <a:ea typeface="ＭＳ Ｐゴシック" charset="0"/>
                <a:cs typeface="Times New Roman" charset="0"/>
              </a:rPr>
              <a:t>pyXSPEC</a:t>
            </a:r>
            <a:r>
              <a:rPr lang="en-US" dirty="0" smtClean="0">
                <a:latin typeface="Times New Roman" charset="0"/>
                <a:ea typeface="ＭＳ Ｐゴシック" charset="0"/>
                <a:cs typeface="Times New Roman" charset="0"/>
              </a:rPr>
              <a:t> works (and is very useful!  Try it!)</a:t>
            </a:r>
          </a:p>
          <a:p>
            <a:pPr lvl="1" eaLnBrk="1" hangingPunct="1"/>
            <a:r>
              <a:rPr lang="en-US" dirty="0" smtClean="0">
                <a:latin typeface="Times New Roman" charset="0"/>
                <a:ea typeface="ＭＳ Ｐゴシック" charset="0"/>
                <a:cs typeface="Times New Roman" charset="0"/>
              </a:rPr>
              <a:t>We’ll want to use parallelism…</a:t>
            </a:r>
            <a:endParaRPr lang="en-US" dirty="0">
              <a:latin typeface="Times New Roman" charset="0"/>
              <a:ea typeface="ＭＳ Ｐゴシック" charset="0"/>
              <a:cs typeface="Times New Roman"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Cochin"/>
        <a:ea typeface="ＭＳ Ｐゴシック"/>
        <a:cs typeface="ＭＳ Ｐゴシック"/>
      </a:majorFont>
      <a:minorFont>
        <a:latin typeface="Cochin"/>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9995</TotalTime>
  <Words>1243</Words>
  <Application>Microsoft Macintosh PowerPoint</Application>
  <PresentationFormat>On-screen Show (4:3)</PresentationFormat>
  <Paragraphs>133</Paragraphs>
  <Slides>31</Slides>
  <Notes>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31</vt:i4>
      </vt:variant>
    </vt:vector>
  </HeadingPairs>
  <TitlesOfParts>
    <vt:vector size="39" baseType="lpstr">
      <vt:lpstr>ＭＳ Ｐゴシック</vt:lpstr>
      <vt:lpstr>Palatino Linotype</vt:lpstr>
      <vt:lpstr>Arial</vt:lpstr>
      <vt:lpstr>Calibri</vt:lpstr>
      <vt:lpstr>Cochin</vt:lpstr>
      <vt:lpstr>Helvetica</vt:lpstr>
      <vt:lpstr>Times New Roman</vt:lpstr>
      <vt:lpstr>Blank Presentation</vt:lpstr>
      <vt:lpstr>Challenges for  High-Resolution Spectral Analysis</vt:lpstr>
      <vt:lpstr>Whither  XSPEC – Some slides from Keith Arnaud</vt:lpstr>
      <vt:lpstr>Thoughts from Knox Long</vt:lpstr>
      <vt:lpstr>Thoughts from Frits Paerels</vt:lpstr>
      <vt:lpstr>Spectral Analysis: A Use Case with XSPEC</vt:lpstr>
      <vt:lpstr>Spectral Analysis: A Use Case with XSPEC</vt:lpstr>
      <vt:lpstr>Spectral Analysis: A Use Case with XSPEC</vt:lpstr>
      <vt:lpstr>Spectral Analysis: A Use Case with XSPEC</vt:lpstr>
      <vt:lpstr>Key Points for Analysis Software</vt:lpstr>
      <vt:lpstr>Profit – an existence proof</vt:lpstr>
      <vt:lpstr>Profit – What’s missing?</vt:lpstr>
      <vt:lpstr>ATSAL: Attempt #2</vt:lpstr>
      <vt:lpstr>Parallelism</vt:lpstr>
      <vt:lpstr>ATSAL  in practice</vt:lpstr>
      <vt:lpstr>ATSAL &amp; Python</vt:lpstr>
      <vt:lpstr>The Python Main</vt:lpstr>
      <vt:lpstr>Variable Substitution</vt:lpstr>
      <vt:lpstr>ATSAL &amp; Table Display</vt:lpstr>
      <vt:lpstr>ATSAL &amp; Tables w/Python</vt:lpstr>
      <vt:lpstr>ATSAL is not </vt:lpstr>
      <vt:lpstr>Python in ATSAL</vt:lpstr>
      <vt:lpstr>Conclusions (sort of)</vt:lpstr>
      <vt:lpstr>Conclusions (sort of)</vt:lpstr>
      <vt:lpstr>PowerPoint Presentation</vt:lpstr>
      <vt:lpstr>Python Packages</vt:lpstr>
      <vt:lpstr>The Python Console</vt:lpstr>
      <vt:lpstr>Adding Files</vt:lpstr>
      <vt:lpstr>Python Libraries</vt:lpstr>
      <vt:lpstr>PythonQt</vt:lpstr>
      <vt:lpstr>XSPEC Python</vt:lpstr>
      <vt:lpstr>Help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X-ray Diagnostics of Astrophysical Plasmas: Advances and Puzzles</dc:title>
  <dc:creator>Office 2004 Test Drive User</dc:creator>
  <cp:lastModifiedBy>Randall Smith</cp:lastModifiedBy>
  <cp:revision>70</cp:revision>
  <cp:lastPrinted>2010-02-19T16:37:17Z</cp:lastPrinted>
  <dcterms:created xsi:type="dcterms:W3CDTF">2011-02-16T20:21:42Z</dcterms:created>
  <dcterms:modified xsi:type="dcterms:W3CDTF">2016-03-01T14:42:05Z</dcterms:modified>
</cp:coreProperties>
</file>