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/>
    <p:restoredTop sz="94691"/>
  </p:normalViewPr>
  <p:slideViewPr>
    <p:cSldViewPr snapToGrid="0" snapToObjects="1">
      <p:cViewPr varScale="1">
        <p:scale>
          <a:sx n="132" d="100"/>
          <a:sy n="132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Absolute Crab Flux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 K Madsen, IACHEC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stray light 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4" y="2056448"/>
            <a:ext cx="4917821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64" y="1915328"/>
            <a:ext cx="4163742" cy="4492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3448" r="20636"/>
          <a:stretch/>
        </p:blipFill>
        <p:spPr>
          <a:xfrm>
            <a:off x="6179419" y="3513221"/>
            <a:ext cx="1828800" cy="2528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044" y="1618342"/>
            <a:ext cx="37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submitted </a:t>
            </a:r>
            <a:r>
              <a:rPr lang="en-US" dirty="0" smtClean="0"/>
              <a:t>and accepted in </a:t>
            </a:r>
            <a:r>
              <a:rPr lang="en-US" dirty="0" err="1" smtClean="0"/>
              <a:t>ApJ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984472" cy="4351338"/>
          </a:xfrm>
        </p:spPr>
        <p:txBody>
          <a:bodyPr/>
          <a:lstStyle/>
          <a:p>
            <a:r>
              <a:rPr lang="en-US" dirty="0" smtClean="0"/>
              <a:t>Area on detector (1%)</a:t>
            </a:r>
          </a:p>
          <a:p>
            <a:r>
              <a:rPr lang="en-US" dirty="0" smtClean="0"/>
              <a:t>Be window (1%)</a:t>
            </a:r>
          </a:p>
          <a:p>
            <a:r>
              <a:rPr lang="en-US" dirty="0"/>
              <a:t> 100 m with a throughput of 92% at 5 </a:t>
            </a:r>
            <a:r>
              <a:rPr lang="en-US" dirty="0" err="1"/>
              <a:t>keV</a:t>
            </a:r>
            <a:r>
              <a:rPr lang="en-US" dirty="0"/>
              <a:t> and 98% </a:t>
            </a:r>
            <a:r>
              <a:rPr lang="en-US" dirty="0" smtClean="0"/>
              <a:t>at 10 </a:t>
            </a:r>
            <a:r>
              <a:rPr lang="en-US" dirty="0" err="1"/>
              <a:t>keV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RMF (1%)</a:t>
            </a:r>
          </a:p>
          <a:p>
            <a:pPr lvl="1"/>
            <a:r>
              <a:rPr lang="en-US" dirty="0" smtClean="0"/>
              <a:t>98</a:t>
            </a:r>
            <a:r>
              <a:rPr lang="en-US" dirty="0"/>
              <a:t>% between </a:t>
            </a:r>
            <a:r>
              <a:rPr lang="en-US" dirty="0" smtClean="0"/>
              <a:t>4 - 40 </a:t>
            </a:r>
            <a:r>
              <a:rPr lang="en-US" dirty="0" err="1"/>
              <a:t>keV</a:t>
            </a:r>
            <a:r>
              <a:rPr lang="en-US" dirty="0"/>
              <a:t> and </a:t>
            </a:r>
            <a:r>
              <a:rPr lang="en-US" dirty="0" smtClean="0"/>
              <a:t>understood to </a:t>
            </a:r>
            <a:r>
              <a:rPr lang="en-US" dirty="0"/>
              <a:t>&lt; 1%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4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Nuabs</a:t>
            </a:r>
            <a:r>
              <a:rPr lang="en-US" dirty="0" smtClean="0"/>
              <a:t> * </a:t>
            </a:r>
            <a:r>
              <a:rPr lang="en-US" dirty="0" err="1" smtClean="0"/>
              <a:t>Tbabs</a:t>
            </a:r>
            <a:r>
              <a:rPr lang="en-US" dirty="0" smtClean="0"/>
              <a:t> * </a:t>
            </a:r>
            <a:r>
              <a:rPr lang="en-US" dirty="0" err="1" smtClean="0"/>
              <a:t>powerlaw</a:t>
            </a:r>
            <a:endParaRPr lang="en-US" dirty="0" smtClean="0"/>
          </a:p>
          <a:p>
            <a:r>
              <a:rPr lang="is-IS" dirty="0"/>
              <a:t> </a:t>
            </a:r>
            <a:r>
              <a:rPr lang="is-IS" dirty="0" smtClean="0"/>
              <a:t>N</a:t>
            </a:r>
            <a:r>
              <a:rPr lang="is-IS" baseline="-25000" dirty="0" smtClean="0"/>
              <a:t>H</a:t>
            </a:r>
            <a:r>
              <a:rPr lang="is-IS" dirty="0" smtClean="0"/>
              <a:t>=2.2 x</a:t>
            </a:r>
            <a:r>
              <a:rPr lang="is-IS" dirty="0"/>
              <a:t> </a:t>
            </a:r>
            <a:r>
              <a:rPr lang="is-IS" dirty="0" smtClean="0"/>
              <a:t>10</a:t>
            </a:r>
            <a:r>
              <a:rPr lang="is-IS" baseline="30000" dirty="0" smtClean="0"/>
              <a:t>21 </a:t>
            </a:r>
            <a:r>
              <a:rPr lang="is-IS" dirty="0" smtClean="0"/>
              <a:t>cm</a:t>
            </a:r>
            <a:r>
              <a:rPr lang="is-IS" baseline="30000" dirty="0" smtClean="0"/>
              <a:t>-2</a:t>
            </a:r>
            <a:endParaRPr lang="is-IS" dirty="0"/>
          </a:p>
          <a:p>
            <a:pPr lvl="1"/>
            <a:r>
              <a:rPr lang="en-US" dirty="0"/>
              <a:t> At 4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the absorption </a:t>
            </a:r>
            <a:r>
              <a:rPr lang="en-US" dirty="0"/>
              <a:t>of this column is 1% and if the column </a:t>
            </a:r>
            <a:r>
              <a:rPr lang="en-US" dirty="0" smtClean="0"/>
              <a:t>was increased </a:t>
            </a:r>
            <a:r>
              <a:rPr lang="en-US" dirty="0"/>
              <a:t>to </a:t>
            </a:r>
            <a:r>
              <a:rPr lang="en-US" dirty="0" smtClean="0"/>
              <a:t>4 x </a:t>
            </a:r>
            <a:r>
              <a:rPr lang="en-US" dirty="0"/>
              <a:t>10</a:t>
            </a:r>
            <a:r>
              <a:rPr lang="en-US" baseline="30000" dirty="0"/>
              <a:t>21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/>
              <a:t>  the absorption at 4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would be </a:t>
            </a:r>
            <a:r>
              <a:rPr lang="en-US" dirty="0"/>
              <a:t>2</a:t>
            </a:r>
            <a:r>
              <a:rPr lang="en-US" dirty="0" smtClean="0"/>
              <a:t>%.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the best </a:t>
            </a:r>
            <a:r>
              <a:rPr lang="en-US" dirty="0" smtClean="0"/>
              <a:t>fit </a:t>
            </a:r>
            <a:r>
              <a:rPr lang="en-US" dirty="0"/>
              <a:t>detector absorption </a:t>
            </a:r>
            <a:r>
              <a:rPr lang="en-US" dirty="0" smtClean="0"/>
              <a:t>parameters frozen</a:t>
            </a:r>
            <a:r>
              <a:rPr lang="en-US" dirty="0"/>
              <a:t>, N</a:t>
            </a:r>
            <a:r>
              <a:rPr lang="en-US" baseline="-25000" dirty="0"/>
              <a:t>H</a:t>
            </a:r>
            <a:r>
              <a:rPr lang="en-US" dirty="0"/>
              <a:t>  has for these observations a 90% </a:t>
            </a:r>
            <a:r>
              <a:rPr lang="en-US" dirty="0" smtClean="0"/>
              <a:t>confidence limit </a:t>
            </a:r>
            <a:r>
              <a:rPr lang="en-US" dirty="0"/>
              <a:t>of  </a:t>
            </a:r>
            <a:r>
              <a:rPr lang="en-US" dirty="0" smtClean="0"/>
              <a:t>1.1 x </a:t>
            </a:r>
            <a:r>
              <a:rPr lang="en-US" dirty="0"/>
              <a:t>10</a:t>
            </a:r>
            <a:r>
              <a:rPr lang="en-US" baseline="30000" dirty="0"/>
              <a:t>21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pPr lvl="1"/>
            <a:endParaRPr lang="en-US" baseline="30000" dirty="0" smtClean="0"/>
          </a:p>
          <a:p>
            <a:r>
              <a:rPr lang="en-US" dirty="0" err="1" smtClean="0"/>
              <a:t>Nuabs</a:t>
            </a:r>
            <a:r>
              <a:rPr lang="en-US" dirty="0" smtClean="0"/>
              <a:t> is fitted. It is somewhat degenerate with N</a:t>
            </a:r>
            <a:r>
              <a:rPr lang="en-US" baseline="-25000" dirty="0" smtClean="0"/>
              <a:t>H.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21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Stray light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5" y="1825625"/>
            <a:ext cx="6356964" cy="4351338"/>
          </a:xfrm>
        </p:spPr>
      </p:pic>
    </p:spTree>
    <p:extLst>
      <p:ext uri="{BB962C8B-B14F-4D97-AF65-F5344CB8AC3E}">
        <p14:creationId xmlns:p14="http://schemas.microsoft.com/office/powerpoint/2010/main" val="4344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2" y="2143259"/>
            <a:ext cx="5488224" cy="38015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5" y="2143258"/>
            <a:ext cx="5163533" cy="38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monthly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493583" cy="4351338"/>
          </a:xfrm>
        </p:spPr>
        <p:txBody>
          <a:bodyPr/>
          <a:lstStyle/>
          <a:p>
            <a:r>
              <a:rPr lang="en-US" dirty="0" smtClean="0"/>
              <a:t>One observation a month for: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ks</a:t>
            </a:r>
            <a:r>
              <a:rPr lang="en-US" dirty="0" smtClean="0"/>
              <a:t> SL observation (science, calibration)</a:t>
            </a:r>
          </a:p>
          <a:p>
            <a:pPr lvl="1"/>
            <a:r>
              <a:rPr lang="en-US" dirty="0" smtClean="0"/>
              <a:t>10-20 </a:t>
            </a:r>
            <a:r>
              <a:rPr lang="en-US" dirty="0" err="1" smtClean="0"/>
              <a:t>ks</a:t>
            </a:r>
            <a:r>
              <a:rPr lang="en-US" dirty="0" smtClean="0"/>
              <a:t> background observation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ks</a:t>
            </a:r>
            <a:r>
              <a:rPr lang="en-US" dirty="0" smtClean="0"/>
              <a:t> focused observation (calibration)</a:t>
            </a:r>
          </a:p>
          <a:p>
            <a:r>
              <a:rPr lang="en-US" dirty="0" smtClean="0"/>
              <a:t>Aim is to get:</a:t>
            </a:r>
          </a:p>
          <a:p>
            <a:pPr lvl="1"/>
            <a:r>
              <a:rPr lang="en-US" dirty="0" smtClean="0"/>
              <a:t>Measure 2% flux variations</a:t>
            </a:r>
          </a:p>
          <a:p>
            <a:pPr lvl="1"/>
            <a:r>
              <a:rPr lang="en-US" dirty="0" smtClean="0"/>
              <a:t>Get accurate snap shot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2413" r="1917" b="2413"/>
          <a:stretch/>
        </p:blipFill>
        <p:spPr>
          <a:xfrm>
            <a:off x="7334450" y="1825624"/>
            <a:ext cx="438912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6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" y="1963553"/>
            <a:ext cx="5906958" cy="3962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08" y="1963553"/>
            <a:ext cx="5508075" cy="39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4518" y="1925053"/>
            <a:ext cx="10886173" cy="46201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0" y="1986271"/>
            <a:ext cx="6328321" cy="4421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51" y="2091330"/>
            <a:ext cx="4408237" cy="43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103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51</TotalTime>
  <Words>91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Arial</vt:lpstr>
      <vt:lpstr>Depth</vt:lpstr>
      <vt:lpstr>Absolute Crab Flux</vt:lpstr>
      <vt:lpstr>NuSTAR stray light observations</vt:lpstr>
      <vt:lpstr>Response </vt:lpstr>
      <vt:lpstr>Spectrum</vt:lpstr>
      <vt:lpstr>Stray light spectrum</vt:lpstr>
      <vt:lpstr>Results</vt:lpstr>
      <vt:lpstr>Proposal for monthly campaign</vt:lpstr>
      <vt:lpstr>Scientific motivation</vt:lpstr>
      <vt:lpstr>Predicted Spectrum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Crab Flux</dc:title>
  <dc:creator>Kristin Madsen</dc:creator>
  <cp:lastModifiedBy>Kristin Madsen</cp:lastModifiedBy>
  <cp:revision>8</cp:revision>
  <dcterms:created xsi:type="dcterms:W3CDTF">2017-03-23T22:17:49Z</dcterms:created>
  <dcterms:modified xsi:type="dcterms:W3CDTF">2017-03-27T20:43:56Z</dcterms:modified>
</cp:coreProperties>
</file>