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11" r:id="rId2"/>
  </p:sldMasterIdLst>
  <p:notesMasterIdLst>
    <p:notesMasterId r:id="rId40"/>
  </p:notesMasterIdLst>
  <p:sldIdLst>
    <p:sldId id="256" r:id="rId3"/>
    <p:sldId id="343" r:id="rId4"/>
    <p:sldId id="349" r:id="rId5"/>
    <p:sldId id="348" r:id="rId6"/>
    <p:sldId id="350" r:id="rId7"/>
    <p:sldId id="377" r:id="rId8"/>
    <p:sldId id="378" r:id="rId9"/>
    <p:sldId id="355" r:id="rId10"/>
    <p:sldId id="351" r:id="rId11"/>
    <p:sldId id="368" r:id="rId12"/>
    <p:sldId id="369" r:id="rId13"/>
    <p:sldId id="370" r:id="rId14"/>
    <p:sldId id="352" r:id="rId15"/>
    <p:sldId id="354" r:id="rId16"/>
    <p:sldId id="290" r:id="rId17"/>
    <p:sldId id="292" r:id="rId18"/>
    <p:sldId id="296" r:id="rId19"/>
    <p:sldId id="301" r:id="rId20"/>
    <p:sldId id="356" r:id="rId21"/>
    <p:sldId id="357" r:id="rId22"/>
    <p:sldId id="358" r:id="rId23"/>
    <p:sldId id="359" r:id="rId24"/>
    <p:sldId id="360" r:id="rId25"/>
    <p:sldId id="367" r:id="rId26"/>
    <p:sldId id="371" r:id="rId27"/>
    <p:sldId id="372" r:id="rId28"/>
    <p:sldId id="374" r:id="rId29"/>
    <p:sldId id="373" r:id="rId30"/>
    <p:sldId id="375" r:id="rId31"/>
    <p:sldId id="380" r:id="rId32"/>
    <p:sldId id="376" r:id="rId33"/>
    <p:sldId id="379" r:id="rId34"/>
    <p:sldId id="381" r:id="rId35"/>
    <p:sldId id="382" r:id="rId36"/>
    <p:sldId id="269" r:id="rId37"/>
    <p:sldId id="345" r:id="rId38"/>
    <p:sldId id="383" r:id="rId3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ern="1200">
        <a:solidFill>
          <a:schemeClr val="tx1"/>
        </a:solidFill>
        <a:latin typeface="Tahoma" pitchFamily="34" charset="0"/>
        <a:ea typeface="宋体" pitchFamily="2" charset="-122"/>
        <a:cs typeface="+mn-cs"/>
      </a:defRPr>
    </a:lvl5pPr>
    <a:lvl6pPr marL="2286000" algn="l" defTabSz="914400" rtl="0" eaLnBrk="1" latinLnBrk="0" hangingPunct="1">
      <a:defRPr kern="1200">
        <a:solidFill>
          <a:schemeClr val="tx1"/>
        </a:solidFill>
        <a:latin typeface="Tahoma" pitchFamily="34" charset="0"/>
        <a:ea typeface="宋体" pitchFamily="2" charset="-122"/>
        <a:cs typeface="+mn-cs"/>
      </a:defRPr>
    </a:lvl6pPr>
    <a:lvl7pPr marL="2743200" algn="l" defTabSz="914400" rtl="0" eaLnBrk="1" latinLnBrk="0" hangingPunct="1">
      <a:defRPr kern="1200">
        <a:solidFill>
          <a:schemeClr val="tx1"/>
        </a:solidFill>
        <a:latin typeface="Tahoma" pitchFamily="34" charset="0"/>
        <a:ea typeface="宋体" pitchFamily="2" charset="-122"/>
        <a:cs typeface="+mn-cs"/>
      </a:defRPr>
    </a:lvl7pPr>
    <a:lvl8pPr marL="3200400" algn="l" defTabSz="914400" rtl="0" eaLnBrk="1" latinLnBrk="0" hangingPunct="1">
      <a:defRPr kern="1200">
        <a:solidFill>
          <a:schemeClr val="tx1"/>
        </a:solidFill>
        <a:latin typeface="Tahoma" pitchFamily="34" charset="0"/>
        <a:ea typeface="宋体" pitchFamily="2" charset="-122"/>
        <a:cs typeface="+mn-cs"/>
      </a:defRPr>
    </a:lvl8pPr>
    <a:lvl9pPr marL="3657600" algn="l" defTabSz="914400" rtl="0" eaLnBrk="1" latinLnBrk="0" hangingPunct="1">
      <a:defRPr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80430" autoAdjust="0"/>
  </p:normalViewPr>
  <p:slideViewPr>
    <p:cSldViewPr>
      <p:cViewPr varScale="1">
        <p:scale>
          <a:sx n="90" d="100"/>
          <a:sy n="90" d="100"/>
        </p:scale>
        <p:origin x="17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zh-CN"/>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zh-CN"/>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zh-CN"/>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C05B0E60-322B-4D63-BFBA-E310B7F8E77A}" type="slidenum">
              <a:rPr lang="en-US" altLang="zh-CN"/>
              <a:pPr>
                <a:defRPr/>
              </a:pPr>
              <a:t>‹#›</a:t>
            </a:fld>
            <a:endParaRPr lang="en-US" altLang="zh-CN"/>
          </a:p>
        </p:txBody>
      </p:sp>
    </p:spTree>
    <p:extLst>
      <p:ext uri="{BB962C8B-B14F-4D97-AF65-F5344CB8AC3E}">
        <p14:creationId xmlns:p14="http://schemas.microsoft.com/office/powerpoint/2010/main" val="4136468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1</a:t>
            </a:fld>
            <a:endParaRPr lang="en-US" altLang="zh-CN"/>
          </a:p>
        </p:txBody>
      </p:sp>
    </p:spTree>
    <p:extLst>
      <p:ext uri="{BB962C8B-B14F-4D97-AF65-F5344CB8AC3E}">
        <p14:creationId xmlns:p14="http://schemas.microsoft.com/office/powerpoint/2010/main" val="36681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current GRB polarization measurement results are not enough to constrain the GRB radiation emission mechanism models.</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17</a:t>
            </a:fld>
            <a:endParaRPr lang="en-US" altLang="zh-CN"/>
          </a:p>
        </p:txBody>
      </p:sp>
    </p:spTree>
    <p:extLst>
      <p:ext uri="{BB962C8B-B14F-4D97-AF65-F5344CB8AC3E}">
        <p14:creationId xmlns:p14="http://schemas.microsoft.com/office/powerpoint/2010/main" val="132272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这一页为在轨标定的需求。</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18</a:t>
            </a:fld>
            <a:endParaRPr lang="en-US" altLang="zh-CN"/>
          </a:p>
        </p:txBody>
      </p:sp>
    </p:spTree>
    <p:extLst>
      <p:ext uri="{BB962C8B-B14F-4D97-AF65-F5344CB8AC3E}">
        <p14:creationId xmlns:p14="http://schemas.microsoft.com/office/powerpoint/2010/main" val="233760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POLAR</a:t>
            </a:r>
            <a:r>
              <a:rPr lang="en-US" altLang="zh-CN" baseline="0" dirty="0" smtClean="0"/>
              <a:t> in-orbit calibration strategy: use 4 weak 22Na sources (511 </a:t>
            </a:r>
            <a:r>
              <a:rPr lang="en-US" altLang="zh-CN" baseline="0" dirty="0" err="1" smtClean="0"/>
              <a:t>keV</a:t>
            </a:r>
            <a:r>
              <a:rPr lang="en-US" altLang="zh-CN" baseline="0" dirty="0" smtClean="0"/>
              <a:t> photons annihilated by e+ emitted from the nuclei) to calibrate the performance of POLAR in-orbit. 4</a:t>
            </a:r>
            <a:r>
              <a:rPr lang="zh-CN" altLang="en-US" baseline="0" dirty="0" smtClean="0"/>
              <a:t>枚</a:t>
            </a:r>
            <a:r>
              <a:rPr lang="en-US" altLang="zh-CN" baseline="0" dirty="0" smtClean="0"/>
              <a:t>22Na</a:t>
            </a:r>
            <a:r>
              <a:rPr lang="zh-CN" altLang="en-US" baseline="0" dirty="0" smtClean="0"/>
              <a:t>源总活度为</a:t>
            </a:r>
            <a:r>
              <a:rPr lang="en-US" altLang="zh-CN" baseline="0" dirty="0" smtClean="0"/>
              <a:t>~350 </a:t>
            </a:r>
            <a:r>
              <a:rPr lang="en-US" altLang="zh-CN" baseline="0" dirty="0" err="1" smtClean="0"/>
              <a:t>Bq</a:t>
            </a:r>
            <a:r>
              <a:rPr lang="zh-CN" altLang="en-US" baseline="0" dirty="0" smtClean="0"/>
              <a:t>。</a:t>
            </a:r>
            <a:endParaRPr lang="en-US" altLang="zh-CN" baseline="0" dirty="0" smtClean="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19</a:t>
            </a:fld>
            <a:endParaRPr lang="en-US" altLang="zh-CN"/>
          </a:p>
        </p:txBody>
      </p:sp>
    </p:spTree>
    <p:extLst>
      <p:ext uri="{BB962C8B-B14F-4D97-AF65-F5344CB8AC3E}">
        <p14:creationId xmlns:p14="http://schemas.microsoft.com/office/powerpoint/2010/main" val="385611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挑选在轨标定源事例的标准：两个相互作用点和</a:t>
            </a:r>
            <a:r>
              <a:rPr lang="en-US" altLang="zh-CN" dirty="0" smtClean="0"/>
              <a:t>22Na</a:t>
            </a:r>
            <a:r>
              <a:rPr lang="zh-CN" altLang="en-US" dirty="0" smtClean="0"/>
              <a:t>源在一条（或接近在一条）直线上的事例选为有效事例。</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20</a:t>
            </a:fld>
            <a:endParaRPr lang="en-US" altLang="zh-CN"/>
          </a:p>
        </p:txBody>
      </p:sp>
    </p:spTree>
    <p:extLst>
      <p:ext uri="{BB962C8B-B14F-4D97-AF65-F5344CB8AC3E}">
        <p14:creationId xmlns:p14="http://schemas.microsoft.com/office/powerpoint/2010/main" val="3144726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图中</a:t>
            </a:r>
            <a:r>
              <a:rPr lang="en-US" altLang="zh-CN" dirty="0" smtClean="0"/>
              <a:t>4</a:t>
            </a:r>
            <a:r>
              <a:rPr lang="zh-CN" altLang="en-US" dirty="0" smtClean="0"/>
              <a:t>个*号位置为</a:t>
            </a:r>
            <a:r>
              <a:rPr lang="en-US" altLang="zh-CN" dirty="0" smtClean="0"/>
              <a:t>4</a:t>
            </a:r>
            <a:r>
              <a:rPr lang="zh-CN" altLang="en-US" dirty="0" smtClean="0"/>
              <a:t>枚</a:t>
            </a:r>
            <a:r>
              <a:rPr lang="en-US" altLang="zh-CN" dirty="0" smtClean="0"/>
              <a:t>22Na</a:t>
            </a:r>
            <a:r>
              <a:rPr lang="zh-CN" altLang="en-US" dirty="0" smtClean="0"/>
              <a:t>源的安装位置。</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21</a:t>
            </a:fld>
            <a:endParaRPr lang="en-US" altLang="zh-CN"/>
          </a:p>
        </p:txBody>
      </p:sp>
    </p:spTree>
    <p:extLst>
      <p:ext uri="{BB962C8B-B14F-4D97-AF65-F5344CB8AC3E}">
        <p14:creationId xmlns:p14="http://schemas.microsoft.com/office/powerpoint/2010/main" val="207503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22Na</a:t>
            </a:r>
            <a:r>
              <a:rPr lang="zh-CN" altLang="en-US" dirty="0" smtClean="0"/>
              <a:t>源安装实物照片。</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22</a:t>
            </a:fld>
            <a:endParaRPr lang="en-US" altLang="zh-CN"/>
          </a:p>
        </p:txBody>
      </p:sp>
    </p:spTree>
    <p:extLst>
      <p:ext uri="{BB962C8B-B14F-4D97-AF65-F5344CB8AC3E}">
        <p14:creationId xmlns:p14="http://schemas.microsoft.com/office/powerpoint/2010/main" val="4048325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22Na</a:t>
            </a:r>
            <a:r>
              <a:rPr lang="zh-CN" altLang="en-US" dirty="0" smtClean="0"/>
              <a:t>源地面测试结果。上面两幅图为</a:t>
            </a:r>
            <a:r>
              <a:rPr lang="en-US" altLang="zh-CN" dirty="0" smtClean="0"/>
              <a:t>4</a:t>
            </a:r>
            <a:r>
              <a:rPr lang="zh-CN" altLang="en-US" dirty="0" smtClean="0"/>
              <a:t>枚</a:t>
            </a:r>
            <a:r>
              <a:rPr lang="en-US" altLang="zh-CN" dirty="0" smtClean="0"/>
              <a:t>22Na</a:t>
            </a:r>
            <a:r>
              <a:rPr lang="zh-CN" altLang="en-US" dirty="0" smtClean="0"/>
              <a:t>源在</a:t>
            </a:r>
            <a:r>
              <a:rPr lang="en-US" altLang="zh-CN" dirty="0" smtClean="0"/>
              <a:t>1600</a:t>
            </a:r>
            <a:r>
              <a:rPr lang="zh-CN" altLang="en-US" dirty="0" smtClean="0"/>
              <a:t>个通道中的触发计数响应。下面的图为其中一个通道的</a:t>
            </a:r>
            <a:r>
              <a:rPr lang="en-US" altLang="zh-CN" dirty="0" smtClean="0"/>
              <a:t>Compton</a:t>
            </a:r>
            <a:r>
              <a:rPr lang="zh-CN" altLang="en-US" dirty="0" smtClean="0"/>
              <a:t>边位置拟合结果。</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23</a:t>
            </a:fld>
            <a:endParaRPr lang="en-US" altLang="zh-CN"/>
          </a:p>
        </p:txBody>
      </p:sp>
    </p:spTree>
    <p:extLst>
      <p:ext uri="{BB962C8B-B14F-4D97-AF65-F5344CB8AC3E}">
        <p14:creationId xmlns:p14="http://schemas.microsoft.com/office/powerpoint/2010/main" val="1765507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在轨标定初步结果：左图为</a:t>
            </a:r>
            <a:r>
              <a:rPr lang="en-US" altLang="zh-CN" dirty="0" smtClean="0"/>
              <a:t>1600</a:t>
            </a:r>
            <a:r>
              <a:rPr lang="zh-CN" altLang="en-US" dirty="0" smtClean="0"/>
              <a:t>个通道的基线结果；右图为</a:t>
            </a:r>
            <a:r>
              <a:rPr lang="en-US" altLang="zh-CN" dirty="0" smtClean="0"/>
              <a:t>1600</a:t>
            </a:r>
            <a:r>
              <a:rPr lang="zh-CN" altLang="en-US" dirty="0" smtClean="0"/>
              <a:t>个通道的噪声分布。</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24</a:t>
            </a:fld>
            <a:endParaRPr lang="en-US" altLang="zh-CN"/>
          </a:p>
        </p:txBody>
      </p:sp>
    </p:spTree>
    <p:extLst>
      <p:ext uri="{BB962C8B-B14F-4D97-AF65-F5344CB8AC3E}">
        <p14:creationId xmlns:p14="http://schemas.microsoft.com/office/powerpoint/2010/main" val="1946250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在轨标定初步结果：左图为</a:t>
            </a:r>
            <a:r>
              <a:rPr lang="en-US" altLang="zh-CN" dirty="0" smtClean="0"/>
              <a:t>25</a:t>
            </a:r>
            <a:r>
              <a:rPr lang="zh-CN" altLang="en-US" dirty="0" smtClean="0"/>
              <a:t>套单体的串扰矩阵；右图为将其中一套单体的串扰矩阵放大后的结果。</a:t>
            </a:r>
          </a:p>
          <a:p>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25</a:t>
            </a:fld>
            <a:endParaRPr lang="en-US" altLang="zh-CN"/>
          </a:p>
        </p:txBody>
      </p:sp>
    </p:spTree>
    <p:extLst>
      <p:ext uri="{BB962C8B-B14F-4D97-AF65-F5344CB8AC3E}">
        <p14:creationId xmlns:p14="http://schemas.microsoft.com/office/powerpoint/2010/main" val="3153253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在轨标定初步结果：图中为在轨标定</a:t>
            </a:r>
            <a:r>
              <a:rPr lang="en-US" altLang="zh-CN" dirty="0" smtClean="0"/>
              <a:t>22Na</a:t>
            </a:r>
            <a:r>
              <a:rPr lang="zh-CN" altLang="en-US" dirty="0" smtClean="0"/>
              <a:t>源事例在</a:t>
            </a:r>
            <a:r>
              <a:rPr lang="en-US" altLang="zh-CN" dirty="0" smtClean="0"/>
              <a:t>1600</a:t>
            </a:r>
            <a:r>
              <a:rPr lang="zh-CN" altLang="en-US" dirty="0" smtClean="0"/>
              <a:t>个通道的触发计数响应情况。</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26</a:t>
            </a:fld>
            <a:endParaRPr lang="en-US" altLang="zh-CN"/>
          </a:p>
        </p:txBody>
      </p:sp>
    </p:spTree>
    <p:extLst>
      <p:ext uri="{BB962C8B-B14F-4D97-AF65-F5344CB8AC3E}">
        <p14:creationId xmlns:p14="http://schemas.microsoft.com/office/powerpoint/2010/main" val="166742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POLAR is mainly collaborated by China, Switzerland and Poland, the institution</a:t>
            </a:r>
            <a:r>
              <a:rPr lang="en-US" altLang="zh-CN" baseline="0" dirty="0" smtClean="0"/>
              <a:t> includes IHEP, UNIGE, ISDC, PSI, NCBJ, etc. Prof. </a:t>
            </a:r>
            <a:r>
              <a:rPr lang="en-US" altLang="zh-CN" baseline="0" dirty="0" err="1" smtClean="0"/>
              <a:t>Shuangnan</a:t>
            </a:r>
            <a:r>
              <a:rPr lang="en-US" altLang="zh-CN" baseline="0" dirty="0" smtClean="0"/>
              <a:t> Zhang (from IHEP) is the PI of China, while Prof. Martin Pohl (from UNIGE) is the PI of Europe.</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4</a:t>
            </a:fld>
            <a:endParaRPr lang="en-US" altLang="zh-CN"/>
          </a:p>
        </p:txBody>
      </p:sp>
    </p:spTree>
    <p:extLst>
      <p:ext uri="{BB962C8B-B14F-4D97-AF65-F5344CB8AC3E}">
        <p14:creationId xmlns:p14="http://schemas.microsoft.com/office/powerpoint/2010/main" val="1203880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在轨标定初步结果：图中为</a:t>
            </a:r>
            <a:r>
              <a:rPr lang="en-US" altLang="zh-CN" dirty="0" smtClean="0"/>
              <a:t>1600</a:t>
            </a:r>
            <a:r>
              <a:rPr lang="zh-CN" altLang="en-US" dirty="0" smtClean="0"/>
              <a:t>个通道的</a:t>
            </a:r>
            <a:r>
              <a:rPr lang="en-US" altLang="zh-CN" dirty="0" smtClean="0"/>
              <a:t>22Na</a:t>
            </a:r>
            <a:r>
              <a:rPr lang="zh-CN" altLang="en-US" dirty="0" smtClean="0"/>
              <a:t>源</a:t>
            </a:r>
            <a:r>
              <a:rPr lang="en-US" altLang="zh-CN" dirty="0" smtClean="0"/>
              <a:t>Compton</a:t>
            </a:r>
            <a:r>
              <a:rPr lang="zh-CN" altLang="en-US" dirty="0" smtClean="0"/>
              <a:t>边位置拟合结果。</a:t>
            </a:r>
          </a:p>
          <a:p>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27</a:t>
            </a:fld>
            <a:endParaRPr lang="en-US" altLang="zh-CN"/>
          </a:p>
        </p:txBody>
      </p:sp>
    </p:spTree>
    <p:extLst>
      <p:ext uri="{BB962C8B-B14F-4D97-AF65-F5344CB8AC3E}">
        <p14:creationId xmlns:p14="http://schemas.microsoft.com/office/powerpoint/2010/main" val="2172403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在轨标定初步结果：图中为</a:t>
            </a:r>
            <a:r>
              <a:rPr lang="en-US" altLang="zh-CN" dirty="0" smtClean="0"/>
              <a:t>1600</a:t>
            </a:r>
            <a:r>
              <a:rPr lang="zh-CN" altLang="en-US" dirty="0" smtClean="0"/>
              <a:t>个通道的增益（上图）和低能阈值（下图）标定结果。</a:t>
            </a:r>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28</a:t>
            </a:fld>
            <a:endParaRPr lang="en-US" altLang="zh-CN"/>
          </a:p>
        </p:txBody>
      </p:sp>
    </p:spTree>
    <p:extLst>
      <p:ext uri="{BB962C8B-B14F-4D97-AF65-F5344CB8AC3E}">
        <p14:creationId xmlns:p14="http://schemas.microsoft.com/office/powerpoint/2010/main" val="283195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在轨标定初步结果：图中为</a:t>
            </a:r>
            <a:r>
              <a:rPr lang="en-US" altLang="zh-CN" dirty="0" smtClean="0"/>
              <a:t>1600</a:t>
            </a:r>
            <a:r>
              <a:rPr lang="zh-CN" altLang="en-US" dirty="0" smtClean="0"/>
              <a:t>个通道的增益（上图）和低能阈值（下图）标定结果统计分布。其中，增益的平均值为</a:t>
            </a:r>
            <a:r>
              <a:rPr lang="en-US" altLang="zh-CN" dirty="0" smtClean="0"/>
              <a:t>~13.41 ADC/</a:t>
            </a:r>
            <a:r>
              <a:rPr lang="en-US" altLang="zh-CN" dirty="0" err="1" smtClean="0"/>
              <a:t>keV</a:t>
            </a:r>
            <a:r>
              <a:rPr lang="zh-CN" altLang="en-US" dirty="0" smtClean="0"/>
              <a:t>，阈值的平均值为</a:t>
            </a:r>
            <a:r>
              <a:rPr lang="en-US" altLang="zh-CN" dirty="0" smtClean="0"/>
              <a:t>~16.23 </a:t>
            </a:r>
            <a:r>
              <a:rPr lang="en-US" altLang="zh-CN" dirty="0" err="1" smtClean="0"/>
              <a:t>keV</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29</a:t>
            </a:fld>
            <a:endParaRPr lang="en-US" altLang="zh-CN"/>
          </a:p>
        </p:txBody>
      </p:sp>
    </p:spTree>
    <p:extLst>
      <p:ext uri="{BB962C8B-B14F-4D97-AF65-F5344CB8AC3E}">
        <p14:creationId xmlns:p14="http://schemas.microsoft.com/office/powerpoint/2010/main" val="306958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在轨标定初步结果：尝试采用</a:t>
            </a:r>
            <a:r>
              <a:rPr lang="en-US" altLang="zh-CN" dirty="0" smtClean="0"/>
              <a:t>GRB</a:t>
            </a:r>
            <a:r>
              <a:rPr lang="zh-CN" altLang="en-US" dirty="0" smtClean="0"/>
              <a:t>测试数据以及模拟数据对</a:t>
            </a:r>
            <a:r>
              <a:rPr lang="en-US" altLang="zh-CN" dirty="0" smtClean="0"/>
              <a:t>1600</a:t>
            </a:r>
            <a:r>
              <a:rPr lang="zh-CN" altLang="en-US" dirty="0" smtClean="0"/>
              <a:t>个通道的探测效率进行相对标定。左图为模拟得到的</a:t>
            </a:r>
            <a:r>
              <a:rPr lang="en-US" altLang="zh-CN" dirty="0" smtClean="0"/>
              <a:t>1600</a:t>
            </a:r>
            <a:r>
              <a:rPr lang="zh-CN" altLang="en-US" dirty="0" smtClean="0"/>
              <a:t>个通道的触发计数响应分布；右图为实测结果。</a:t>
            </a:r>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30</a:t>
            </a:fld>
            <a:endParaRPr lang="en-US" altLang="zh-CN"/>
          </a:p>
        </p:txBody>
      </p:sp>
    </p:spTree>
    <p:extLst>
      <p:ext uri="{BB962C8B-B14F-4D97-AF65-F5344CB8AC3E}">
        <p14:creationId xmlns:p14="http://schemas.microsoft.com/office/powerpoint/2010/main" val="687875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在轨初步标定结果总结。</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31</a:t>
            </a:fld>
            <a:endParaRPr lang="en-US" altLang="zh-CN"/>
          </a:p>
        </p:txBody>
      </p:sp>
    </p:spTree>
    <p:extLst>
      <p:ext uri="{BB962C8B-B14F-4D97-AF65-F5344CB8AC3E}">
        <p14:creationId xmlns:p14="http://schemas.microsoft.com/office/powerpoint/2010/main" val="884635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在轨初步观测结果总结。</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32</a:t>
            </a:fld>
            <a:endParaRPr lang="en-US" altLang="zh-CN"/>
          </a:p>
        </p:txBody>
      </p:sp>
    </p:spTree>
    <p:extLst>
      <p:ext uri="{BB962C8B-B14F-4D97-AF65-F5344CB8AC3E}">
        <p14:creationId xmlns:p14="http://schemas.microsoft.com/office/powerpoint/2010/main" val="3703038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POLAR</a:t>
            </a:r>
            <a:r>
              <a:rPr lang="zh-CN" altLang="en-US" dirty="0" smtClean="0"/>
              <a:t>观测到的第一个</a:t>
            </a:r>
            <a:r>
              <a:rPr lang="en-US" altLang="zh-CN" dirty="0" smtClean="0"/>
              <a:t>GRB</a:t>
            </a:r>
            <a:r>
              <a:rPr lang="zh-CN" altLang="en-US" dirty="0" smtClean="0"/>
              <a:t>的光变曲线结果。</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33</a:t>
            </a:fld>
            <a:endParaRPr lang="en-US" altLang="zh-CN"/>
          </a:p>
        </p:txBody>
      </p:sp>
    </p:spTree>
    <p:extLst>
      <p:ext uri="{BB962C8B-B14F-4D97-AF65-F5344CB8AC3E}">
        <p14:creationId xmlns:p14="http://schemas.microsoft.com/office/powerpoint/2010/main" val="3628578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POLAR</a:t>
            </a:r>
            <a:r>
              <a:rPr lang="zh-CN" altLang="en-US" dirty="0" smtClean="0"/>
              <a:t>观测到的两个亮暴的光变曲线结果。</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34</a:t>
            </a:fld>
            <a:endParaRPr lang="en-US" altLang="zh-CN"/>
          </a:p>
        </p:txBody>
      </p:sp>
    </p:spTree>
    <p:extLst>
      <p:ext uri="{BB962C8B-B14F-4D97-AF65-F5344CB8AC3E}">
        <p14:creationId xmlns:p14="http://schemas.microsoft.com/office/powerpoint/2010/main" val="50344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POLAR is composed of IBOX and OBOX. OBOX consists</a:t>
            </a:r>
            <a:r>
              <a:rPr lang="en-US" altLang="zh-CN" baseline="0" dirty="0" smtClean="0"/>
              <a:t> of 25 detector modular units (DMU). Each DMU is composed of 64 plastic scintillator bars, one multi-anode photomultiplier (MAPMT) and one set of front-end electronics (FEE). Other parts of OBOX include the central trigger (CT), high voltage power supply (HVPS) and low voltage power supply (LVPS).</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5</a:t>
            </a:fld>
            <a:endParaRPr lang="en-US" altLang="zh-CN"/>
          </a:p>
        </p:txBody>
      </p:sp>
    </p:spTree>
    <p:extLst>
      <p:ext uri="{BB962C8B-B14F-4D97-AF65-F5344CB8AC3E}">
        <p14:creationId xmlns:p14="http://schemas.microsoft.com/office/powerpoint/2010/main" val="45612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photons between</a:t>
            </a:r>
            <a:r>
              <a:rPr lang="en-US" altLang="zh-CN" baseline="0" dirty="0" smtClean="0"/>
              <a:t> 50 </a:t>
            </a:r>
            <a:r>
              <a:rPr lang="en-US" altLang="zh-CN" baseline="0" dirty="0" err="1" smtClean="0"/>
              <a:t>keV</a:t>
            </a:r>
            <a:r>
              <a:rPr lang="en-US" altLang="zh-CN" baseline="0" dirty="0" smtClean="0"/>
              <a:t> and 500 </a:t>
            </a:r>
            <a:r>
              <a:rPr lang="en-US" altLang="zh-CN" baseline="0" dirty="0" err="1" smtClean="0"/>
              <a:t>keV</a:t>
            </a:r>
            <a:r>
              <a:rPr lang="en-US" altLang="zh-CN" baseline="0" dirty="0" smtClean="0"/>
              <a:t>, they mainly interact with the plastic scintillators by Compton effect.</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6</a:t>
            </a:fld>
            <a:endParaRPr lang="en-US" altLang="zh-CN"/>
          </a:p>
        </p:txBody>
      </p:sp>
    </p:spTree>
    <p:extLst>
      <p:ext uri="{BB962C8B-B14F-4D97-AF65-F5344CB8AC3E}">
        <p14:creationId xmlns:p14="http://schemas.microsoft.com/office/powerpoint/2010/main" val="110257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incoming photons will</a:t>
            </a:r>
            <a:r>
              <a:rPr lang="en-US" altLang="zh-CN" baseline="0" dirty="0" smtClean="0"/>
              <a:t> interact with the plastic scintillator bars in POLAR detector. The scattering azimuthal angle of the scattered photons is strongly dependent on the incoming photons’ polarization degree and angle. Therefore, if we can reconstruct the polarization information of the incident photons by measuring the scattering azimuthal angles of the scattered photons. The distribution of the scattering azimuthal angles is called modulation curve. While by fitting the modulation curve, we can get the modulation factor. The final polarization degree is dependent on the modulation factor.</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7</a:t>
            </a:fld>
            <a:endParaRPr lang="en-US" altLang="zh-CN"/>
          </a:p>
        </p:txBody>
      </p:sp>
    </p:spTree>
    <p:extLst>
      <p:ext uri="{BB962C8B-B14F-4D97-AF65-F5344CB8AC3E}">
        <p14:creationId xmlns:p14="http://schemas.microsoft.com/office/powerpoint/2010/main" val="297456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energy response calibration results on ground before launch with different sources. Where we can find the E-C relation for each channel of the detector. </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10</a:t>
            </a:fld>
            <a:endParaRPr lang="en-US" altLang="zh-CN"/>
          </a:p>
        </p:txBody>
      </p:sp>
    </p:spTree>
    <p:extLst>
      <p:ext uri="{BB962C8B-B14F-4D97-AF65-F5344CB8AC3E}">
        <p14:creationId xmlns:p14="http://schemas.microsoft.com/office/powerpoint/2010/main" val="95491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11</a:t>
            </a:fld>
            <a:endParaRPr lang="en-US" altLang="zh-CN"/>
          </a:p>
        </p:txBody>
      </p:sp>
    </p:spTree>
    <p:extLst>
      <p:ext uri="{BB962C8B-B14F-4D97-AF65-F5344CB8AC3E}">
        <p14:creationId xmlns:p14="http://schemas.microsoft.com/office/powerpoint/2010/main" val="276466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isotropically</a:t>
            </a:r>
            <a:r>
              <a:rPr lang="en-US" altLang="zh-CN" dirty="0" smtClean="0"/>
              <a:t> distributed in the sky</a:t>
            </a:r>
          </a:p>
          <a:p>
            <a:r>
              <a:rPr lang="en-US" altLang="zh-CN" dirty="0" smtClean="0"/>
              <a:t>Light curve diversity: No two gamma-ray burst light curves are identical </a:t>
            </a:r>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15</a:t>
            </a:fld>
            <a:endParaRPr lang="en-US" altLang="zh-CN"/>
          </a:p>
        </p:txBody>
      </p:sp>
    </p:spTree>
    <p:extLst>
      <p:ext uri="{BB962C8B-B14F-4D97-AF65-F5344CB8AC3E}">
        <p14:creationId xmlns:p14="http://schemas.microsoft.com/office/powerpoint/2010/main" val="215197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Polarization</a:t>
            </a:r>
            <a:r>
              <a:rPr lang="en-US" altLang="zh-CN" baseline="0" dirty="0" smtClean="0"/>
              <a:t> is a key factor to determine the radiation mechanism of GRB, so we have strong interest in GRB polarization measurement.</a:t>
            </a:r>
            <a:endParaRPr lang="zh-CN" altLang="en-US" dirty="0"/>
          </a:p>
        </p:txBody>
      </p:sp>
      <p:sp>
        <p:nvSpPr>
          <p:cNvPr id="4" name="灯片编号占位符 3"/>
          <p:cNvSpPr>
            <a:spLocks noGrp="1"/>
          </p:cNvSpPr>
          <p:nvPr>
            <p:ph type="sldNum" sz="quarter" idx="10"/>
          </p:nvPr>
        </p:nvSpPr>
        <p:spPr/>
        <p:txBody>
          <a:bodyPr/>
          <a:lstStyle/>
          <a:p>
            <a:pPr>
              <a:defRPr/>
            </a:pPr>
            <a:fld id="{C05B0E60-322B-4D63-BFBA-E310B7F8E77A}" type="slidenum">
              <a:rPr lang="en-US" altLang="zh-CN" smtClean="0"/>
              <a:pPr>
                <a:defRPr/>
              </a:pPr>
              <a:t>16</a:t>
            </a:fld>
            <a:endParaRPr lang="en-US" altLang="zh-CN"/>
          </a:p>
        </p:txBody>
      </p:sp>
    </p:spTree>
    <p:extLst>
      <p:ext uri="{BB962C8B-B14F-4D97-AF65-F5344CB8AC3E}">
        <p14:creationId xmlns:p14="http://schemas.microsoft.com/office/powerpoint/2010/main" val="1838568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LAR_首页1">
    <p:spTree>
      <p:nvGrpSpPr>
        <p:cNvPr id="1" name=""/>
        <p:cNvGrpSpPr/>
        <p:nvPr/>
      </p:nvGrpSpPr>
      <p:grpSpPr>
        <a:xfrm>
          <a:off x="0" y="0"/>
          <a:ext cx="0" cy="0"/>
          <a:chOff x="0" y="0"/>
          <a:chExt cx="0" cy="0"/>
        </a:xfrm>
      </p:grpSpPr>
      <p:pic>
        <p:nvPicPr>
          <p:cNvPr id="5" name="Picture 8" descr="188376main_135213main_Neutron4LunchHIREZ3_l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hasCustomPrompt="1"/>
          </p:nvPr>
        </p:nvSpPr>
        <p:spPr>
          <a:xfrm>
            <a:off x="457200" y="333374"/>
            <a:ext cx="8229600" cy="1343025"/>
          </a:xfrm>
        </p:spPr>
        <p:txBody>
          <a:bodyPr/>
          <a:lstStyle>
            <a:lvl1pPr algn="ctr">
              <a:defRPr sz="4000" b="1">
                <a:solidFill>
                  <a:srgbClr val="FFFF00"/>
                </a:solidFill>
              </a:defRPr>
            </a:lvl1pPr>
          </a:lstStyle>
          <a:p>
            <a:pPr algn="r" eaLnBrk="1" hangingPunct="1">
              <a:defRPr/>
            </a:pPr>
            <a:r>
              <a:rPr lang="en-US" altLang="zh-CN" sz="4000" dirty="0" smtClean="0">
                <a:solidFill>
                  <a:srgbClr val="FFFF00"/>
                </a:solidFill>
              </a:rPr>
              <a:t>XXXXXXXXXXXXXXXXXXXXXX</a:t>
            </a:r>
            <a:endParaRPr lang="en-US" altLang="zh-CN" sz="3200" dirty="0">
              <a:solidFill>
                <a:srgbClr val="FF0000"/>
              </a:solidFill>
            </a:endParaRPr>
          </a:p>
        </p:txBody>
      </p:sp>
      <p:sp>
        <p:nvSpPr>
          <p:cNvPr id="14" name="Rectangle 3"/>
          <p:cNvSpPr>
            <a:spLocks noGrp="1" noChangeArrowheads="1"/>
          </p:cNvSpPr>
          <p:nvPr>
            <p:ph type="body" sz="quarter" idx="10" hasCustomPrompt="1"/>
          </p:nvPr>
        </p:nvSpPr>
        <p:spPr>
          <a:xfrm>
            <a:off x="2428875" y="4191000"/>
            <a:ext cx="4286250" cy="1193800"/>
          </a:xfrm>
        </p:spPr>
        <p:txBody>
          <a:bodyPr/>
          <a:lstStyle>
            <a:lvl1pPr marL="0" indent="0" algn="ctr">
              <a:buNone/>
              <a:defRPr sz="2000" b="1" baseline="0">
                <a:solidFill>
                  <a:srgbClr val="FFFF00"/>
                </a:solidFill>
              </a:defRPr>
            </a:lvl1pPr>
          </a:lstStyle>
          <a:p>
            <a:pPr eaLnBrk="1" hangingPunct="1">
              <a:defRPr/>
            </a:pPr>
            <a:r>
              <a:rPr lang="en-US" altLang="zh-CN" sz="2400" dirty="0" smtClean="0"/>
              <a:t>XXX</a:t>
            </a:r>
            <a:endParaRPr lang="zh-CN" altLang="en-US" sz="2400" dirty="0" smtClean="0"/>
          </a:p>
          <a:p>
            <a:pPr eaLnBrk="1" hangingPunct="1">
              <a:defRPr/>
            </a:pPr>
            <a:r>
              <a:rPr lang="en-US" altLang="zh-CN" sz="2400" dirty="0" smtClean="0"/>
              <a:t>Institute of High Energy Physics, CAS</a:t>
            </a:r>
          </a:p>
          <a:p>
            <a:pPr eaLnBrk="1" hangingPunct="1">
              <a:defRPr/>
            </a:pPr>
            <a:r>
              <a:rPr lang="en-US" altLang="zh-CN" sz="1600" dirty="0" smtClean="0"/>
              <a:t>On behalf of the POLAR collaboration</a:t>
            </a:r>
            <a:endParaRPr lang="en-US" altLang="zh-CN" sz="1600" dirty="0"/>
          </a:p>
        </p:txBody>
      </p:sp>
      <p:sp>
        <p:nvSpPr>
          <p:cNvPr id="15" name="Rectangle 3"/>
          <p:cNvSpPr txBox="1">
            <a:spLocks noChangeArrowheads="1"/>
          </p:cNvSpPr>
          <p:nvPr userDrawn="1"/>
        </p:nvSpPr>
        <p:spPr bwMode="auto">
          <a:xfrm>
            <a:off x="71500" y="5968305"/>
            <a:ext cx="2088232" cy="7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ctr" rtl="0" eaLnBrk="0" fontAlgn="base" hangingPunct="0">
              <a:spcBef>
                <a:spcPct val="20000"/>
              </a:spcBef>
              <a:spcAft>
                <a:spcPct val="0"/>
              </a:spcAft>
              <a:buClr>
                <a:schemeClr val="hlink"/>
              </a:buClr>
              <a:buSzPct val="80000"/>
              <a:buFont typeface="Arial" charset="0"/>
              <a:buNone/>
              <a:defRPr sz="3200" b="1">
                <a:solidFill>
                  <a:srgbClr val="FFFF00"/>
                </a:solidFill>
                <a:effectLst>
                  <a:outerShdw blurRad="38100" dist="38100" dir="2700000" algn="tl">
                    <a:srgbClr val="000000"/>
                  </a:outerShdw>
                </a:effectLst>
                <a:latin typeface="+mn-lt"/>
                <a:ea typeface="+mn-ea"/>
                <a:cs typeface="+mn-cs"/>
              </a:defRPr>
            </a:lvl1pPr>
            <a:lvl2pPr marL="742950" indent="-285750" algn="ctr" rtl="0" eaLnBrk="0" fontAlgn="base" hangingPunct="0">
              <a:spcBef>
                <a:spcPct val="20000"/>
              </a:spcBef>
              <a:spcAft>
                <a:spcPct val="0"/>
              </a:spcAft>
              <a:buClr>
                <a:schemeClr val="folHlink"/>
              </a:buClr>
              <a:buFont typeface="Wingdings" pitchFamily="2" charset="2"/>
              <a:buNone/>
              <a:defRPr sz="2800" b="1">
                <a:solidFill>
                  <a:srgbClr val="FFFF00"/>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80000"/>
              <a:buFont typeface="Arial" charset="0"/>
              <a:buNone/>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Font typeface="Wingdings" pitchFamily="2" charset="2"/>
              <a:buNone/>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Arial" charset="0"/>
              <a:buNone/>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9pPr>
          </a:lstStyle>
          <a:p>
            <a:pPr algn="r" eaLnBrk="1" hangingPunct="1">
              <a:defRPr/>
            </a:pPr>
            <a:r>
              <a:rPr lang="en-US" altLang="zh-CN" sz="2000" kern="0" dirty="0" smtClean="0">
                <a:solidFill>
                  <a:srgbClr val="00B050"/>
                </a:solidFill>
              </a:rPr>
              <a:t>IACHEC-2017</a:t>
            </a:r>
          </a:p>
          <a:p>
            <a:pPr algn="r" eaLnBrk="1" hangingPunct="1">
              <a:defRPr/>
            </a:pPr>
            <a:r>
              <a:rPr lang="en-US" altLang="zh-CN" sz="2000" kern="0" dirty="0" smtClean="0">
                <a:solidFill>
                  <a:srgbClr val="00B050"/>
                </a:solidFill>
              </a:rPr>
              <a:t>California, USA</a:t>
            </a:r>
            <a:endParaRPr lang="en-US" altLang="zh-CN" sz="2000" kern="0" dirty="0">
              <a:solidFill>
                <a:srgbClr val="00B050"/>
              </a:solidFill>
            </a:endParaRPr>
          </a:p>
        </p:txBody>
      </p:sp>
      <p:sp>
        <p:nvSpPr>
          <p:cNvPr id="16" name="Rectangle 3"/>
          <p:cNvSpPr txBox="1">
            <a:spLocks noChangeArrowheads="1"/>
          </p:cNvSpPr>
          <p:nvPr userDrawn="1"/>
        </p:nvSpPr>
        <p:spPr bwMode="auto">
          <a:xfrm>
            <a:off x="6552220" y="5985284"/>
            <a:ext cx="255628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ctr" rtl="0" eaLnBrk="0" fontAlgn="base" hangingPunct="0">
              <a:spcBef>
                <a:spcPct val="20000"/>
              </a:spcBef>
              <a:spcAft>
                <a:spcPct val="0"/>
              </a:spcAft>
              <a:buClr>
                <a:schemeClr val="hlink"/>
              </a:buClr>
              <a:buSzPct val="80000"/>
              <a:buFont typeface="Arial" charset="0"/>
              <a:buNone/>
              <a:defRPr sz="3200" b="1">
                <a:solidFill>
                  <a:srgbClr val="FFFF00"/>
                </a:solidFill>
                <a:effectLst>
                  <a:outerShdw blurRad="38100" dist="38100" dir="2700000" algn="tl">
                    <a:srgbClr val="000000"/>
                  </a:outerShdw>
                </a:effectLst>
                <a:latin typeface="+mn-lt"/>
                <a:ea typeface="+mn-ea"/>
                <a:cs typeface="+mn-cs"/>
              </a:defRPr>
            </a:lvl1pPr>
            <a:lvl2pPr marL="742950" indent="-285750" algn="ctr" rtl="0" eaLnBrk="0" fontAlgn="base" hangingPunct="0">
              <a:spcBef>
                <a:spcPct val="20000"/>
              </a:spcBef>
              <a:spcAft>
                <a:spcPct val="0"/>
              </a:spcAft>
              <a:buClr>
                <a:schemeClr val="folHlink"/>
              </a:buClr>
              <a:buFont typeface="Wingdings" pitchFamily="2" charset="2"/>
              <a:buNone/>
              <a:defRPr sz="2800" b="1">
                <a:solidFill>
                  <a:srgbClr val="FFFF00"/>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80000"/>
              <a:buFont typeface="Arial" charset="0"/>
              <a:buNone/>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Font typeface="Wingdings" pitchFamily="2" charset="2"/>
              <a:buNone/>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Arial" charset="0"/>
              <a:buNone/>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9pPr>
          </a:lstStyle>
          <a:p>
            <a:pPr algn="l" eaLnBrk="1" hangingPunct="1">
              <a:defRPr/>
            </a:pPr>
            <a:r>
              <a:rPr lang="en-US" altLang="zh-CN" sz="2000" kern="0" dirty="0" smtClean="0">
                <a:solidFill>
                  <a:srgbClr val="00B050"/>
                </a:solidFill>
              </a:rPr>
              <a:t>UCLA</a:t>
            </a:r>
            <a:r>
              <a:rPr lang="en-US" altLang="zh-CN" sz="2000" kern="0" baseline="0" dirty="0" smtClean="0">
                <a:solidFill>
                  <a:srgbClr val="00B050"/>
                </a:solidFill>
              </a:rPr>
              <a:t> Conf. Center</a:t>
            </a:r>
          </a:p>
          <a:p>
            <a:pPr algn="l" eaLnBrk="1" hangingPunct="1">
              <a:defRPr/>
            </a:pPr>
            <a:r>
              <a:rPr lang="en-US" altLang="zh-CN" sz="2000" kern="0" baseline="0" dirty="0" smtClean="0">
                <a:solidFill>
                  <a:srgbClr val="00B050"/>
                </a:solidFill>
              </a:rPr>
              <a:t>Lake Arrowhead</a:t>
            </a:r>
            <a:endParaRPr lang="en-US" altLang="zh-CN" sz="2000" kern="0" dirty="0">
              <a:solidFill>
                <a:srgbClr val="00B050"/>
              </a:solidFill>
            </a:endParaRPr>
          </a:p>
        </p:txBody>
      </p:sp>
      <p:sp>
        <p:nvSpPr>
          <p:cNvPr id="7" name="Rectangle 3"/>
          <p:cNvSpPr txBox="1">
            <a:spLocks noChangeArrowheads="1"/>
          </p:cNvSpPr>
          <p:nvPr userDrawn="1"/>
        </p:nvSpPr>
        <p:spPr bwMode="auto">
          <a:xfrm>
            <a:off x="2771800" y="6202986"/>
            <a:ext cx="3312368" cy="39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ctr" rtl="0" eaLnBrk="0" fontAlgn="base" hangingPunct="0">
              <a:spcBef>
                <a:spcPct val="20000"/>
              </a:spcBef>
              <a:spcAft>
                <a:spcPct val="0"/>
              </a:spcAft>
              <a:buClr>
                <a:schemeClr val="hlink"/>
              </a:buClr>
              <a:buSzPct val="80000"/>
              <a:buFont typeface="Arial" charset="0"/>
              <a:buNone/>
              <a:defRPr sz="3200" b="1">
                <a:solidFill>
                  <a:srgbClr val="FFFF00"/>
                </a:solidFill>
                <a:effectLst>
                  <a:outerShdw blurRad="38100" dist="38100" dir="2700000" algn="tl">
                    <a:srgbClr val="000000"/>
                  </a:outerShdw>
                </a:effectLst>
                <a:latin typeface="+mn-lt"/>
                <a:ea typeface="+mn-ea"/>
                <a:cs typeface="+mn-cs"/>
              </a:defRPr>
            </a:lvl1pPr>
            <a:lvl2pPr marL="742950" indent="-285750" algn="ctr" rtl="0" eaLnBrk="0" fontAlgn="base" hangingPunct="0">
              <a:spcBef>
                <a:spcPct val="20000"/>
              </a:spcBef>
              <a:spcAft>
                <a:spcPct val="0"/>
              </a:spcAft>
              <a:buClr>
                <a:schemeClr val="folHlink"/>
              </a:buClr>
              <a:buFont typeface="Wingdings" pitchFamily="2" charset="2"/>
              <a:buNone/>
              <a:defRPr sz="2800" b="1">
                <a:solidFill>
                  <a:srgbClr val="FFFF00"/>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80000"/>
              <a:buFont typeface="Arial" charset="0"/>
              <a:buNone/>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Font typeface="Wingdings" pitchFamily="2" charset="2"/>
              <a:buNone/>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Arial" charset="0"/>
              <a:buNone/>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9pPr>
          </a:lstStyle>
          <a:p>
            <a:pPr algn="ctr" eaLnBrk="1" hangingPunct="1">
              <a:defRPr/>
            </a:pPr>
            <a:r>
              <a:rPr lang="en-US" altLang="zh-CN" sz="2000" kern="0" dirty="0" smtClean="0">
                <a:solidFill>
                  <a:srgbClr val="00B050"/>
                </a:solidFill>
              </a:rPr>
              <a:t>March</a:t>
            </a:r>
            <a:r>
              <a:rPr lang="en-US" altLang="zh-CN" sz="2000" kern="0" baseline="0" dirty="0" smtClean="0">
                <a:solidFill>
                  <a:srgbClr val="00B050"/>
                </a:solidFill>
              </a:rPr>
              <a:t> 27th-30th, </a:t>
            </a:r>
            <a:r>
              <a:rPr lang="en-US" altLang="zh-CN" sz="2000" kern="0" dirty="0" smtClean="0">
                <a:solidFill>
                  <a:srgbClr val="00B050"/>
                </a:solidFill>
              </a:rPr>
              <a:t>2016</a:t>
            </a:r>
          </a:p>
        </p:txBody>
      </p:sp>
    </p:spTree>
    <p:extLst>
      <p:ext uri="{BB962C8B-B14F-4D97-AF65-F5344CB8AC3E}">
        <p14:creationId xmlns:p14="http://schemas.microsoft.com/office/powerpoint/2010/main" val="1637779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04800" y="228600"/>
            <a:ext cx="7848600" cy="498475"/>
          </a:xfrm>
        </p:spPr>
        <p:txBody>
          <a:bodyPr>
            <a:normAutofit/>
          </a:bodyPr>
          <a:lstStyle>
            <a:lvl1pPr>
              <a:defRPr sz="2400" b="1">
                <a:latin typeface="Times New Roman" panose="02020603050405020304" pitchFamily="18" charset="0"/>
                <a:ea typeface="华文楷体" panose="02010600040101010101" pitchFamily="2"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228600" y="914400"/>
            <a:ext cx="8763000" cy="5257800"/>
          </a:xfrm>
        </p:spPr>
        <p:txBody>
          <a:bodyPr/>
          <a:lstStyle>
            <a:lvl1pPr>
              <a:defRPr sz="2000" b="1">
                <a:solidFill>
                  <a:srgbClr val="0000FF"/>
                </a:solidFill>
                <a:latin typeface="Times New Roman" panose="02020603050405020304" pitchFamily="18" charset="0"/>
                <a:ea typeface="华文新魏" panose="02010800040101010101" pitchFamily="2" charset="-122"/>
                <a:cs typeface="Times New Roman" panose="02020603050405020304" pitchFamily="18" charset="0"/>
              </a:defRPr>
            </a:lvl1pPr>
            <a:lvl2pPr>
              <a:defRPr sz="1800">
                <a:solidFill>
                  <a:srgbClr val="000000"/>
                </a:solidFill>
                <a:latin typeface="Times New Roman" panose="02020603050405020304" pitchFamily="18" charset="0"/>
                <a:ea typeface="华文新魏" panose="02010800040101010101" pitchFamily="2" charset="-122"/>
                <a:cs typeface="Times New Roman" panose="02020603050405020304" pitchFamily="18" charset="0"/>
              </a:defRPr>
            </a:lvl2pPr>
            <a:lvl3pPr>
              <a:defRPr sz="1600">
                <a:latin typeface="Times New Roman" panose="02020603050405020304" pitchFamily="18" charset="0"/>
                <a:ea typeface="华文新魏" panose="02010800040101010101" pitchFamily="2" charset="-122"/>
                <a:cs typeface="Times New Roman" panose="02020603050405020304" pitchFamily="18" charset="0"/>
              </a:defRPr>
            </a:lvl3pPr>
            <a:lvl4pPr>
              <a:defRPr sz="1400">
                <a:latin typeface="Times New Roman" panose="02020603050405020304" pitchFamily="18" charset="0"/>
                <a:ea typeface="华文新魏" panose="02010800040101010101" pitchFamily="2" charset="-122"/>
                <a:cs typeface="Times New Roman" panose="02020603050405020304" pitchFamily="18" charset="0"/>
              </a:defRPr>
            </a:lvl4pPr>
            <a:lvl5pPr>
              <a:defRPr sz="1200">
                <a:latin typeface="Times New Roman" panose="02020603050405020304" pitchFamily="18" charset="0"/>
                <a:ea typeface="华文新魏" panose="02010800040101010101" pitchFamily="2" charset="-122"/>
                <a:cs typeface="Times New Roman" panose="02020603050405020304" pitchFamily="18"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页脚占位符 4"/>
          <p:cNvSpPr>
            <a:spLocks noGrp="1"/>
          </p:cNvSpPr>
          <p:nvPr>
            <p:ph type="ftr" sz="quarter" idx="11"/>
          </p:nvPr>
        </p:nvSpPr>
        <p:spPr>
          <a:xfrm>
            <a:off x="3200400" y="6248400"/>
            <a:ext cx="3505200" cy="365125"/>
          </a:xfrm>
        </p:spPr>
        <p:txBody>
          <a:bodyPr/>
          <a:lstStyle>
            <a:lvl1pPr>
              <a:defRPr sz="1200">
                <a:latin typeface="华文新魏" panose="02010800040101010101" pitchFamily="2" charset="-122"/>
                <a:ea typeface="华文新魏" panose="02010800040101010101" pitchFamily="2" charset="-122"/>
                <a:cs typeface="Times New Roman" panose="02020603050405020304" pitchFamily="18" charset="0"/>
              </a:defRPr>
            </a:lvl1pPr>
          </a:lstStyle>
          <a:p>
            <a:endParaRPr lang="zh-CN" altLang="en-US" dirty="0"/>
          </a:p>
        </p:txBody>
      </p:sp>
      <p:sp>
        <p:nvSpPr>
          <p:cNvPr id="6" name="灯片编号占位符 5"/>
          <p:cNvSpPr>
            <a:spLocks noGrp="1"/>
          </p:cNvSpPr>
          <p:nvPr>
            <p:ph type="sldNum" sz="quarter" idx="12"/>
          </p:nvPr>
        </p:nvSpPr>
        <p:spPr>
          <a:xfrm>
            <a:off x="8534400" y="6477635"/>
            <a:ext cx="609600" cy="365125"/>
          </a:xfrm>
          <a:solidFill>
            <a:schemeClr val="accent5">
              <a:lumMod val="60000"/>
              <a:lumOff val="40000"/>
            </a:schemeClr>
          </a:solidFill>
        </p:spPr>
        <p:txBody>
          <a:bodyPr/>
          <a:lstStyle>
            <a:lvl1pPr algn="ctr">
              <a:defRPr sz="1200">
                <a:solidFill>
                  <a:schemeClr val="tx1"/>
                </a:solidFill>
                <a:latin typeface="Times New Roman" panose="02020603050405020304" pitchFamily="18" charset="0"/>
                <a:cs typeface="Times New Roman" panose="02020603050405020304" pitchFamily="18" charset="0"/>
              </a:defRPr>
            </a:lvl1pPr>
          </a:lstStyle>
          <a:p>
            <a:fld id="{1D2CA7CF-255A-4519-A8FB-D856E7619CEC}" type="slidenum">
              <a:rPr lang="zh-CN" altLang="en-US" smtClean="0"/>
              <a:pPr/>
              <a:t>‹#›</a:t>
            </a:fld>
            <a:r>
              <a:rPr lang="en-US" altLang="zh-CN" dirty="0" smtClean="0"/>
              <a:t>/49</a:t>
            </a:r>
          </a:p>
        </p:txBody>
      </p:sp>
      <p:pic>
        <p:nvPicPr>
          <p:cNvPr id="7" name="Picture 6" descr="POLAR_logo_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217487"/>
            <a:ext cx="935037" cy="92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829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pic>
        <p:nvPicPr>
          <p:cNvPr id="158" name="Picture 8" descr="188376main_135213main_Neutron4LunchHIREZ3_l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66" name="Freeform 150"/>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5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a:p>
            </p:txBody>
          </p:sp>
          <p:sp>
            <p:nvSpPr>
              <p:cNvPr id="595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a:p>
            </p:txBody>
          </p:sp>
        </p:grpSp>
      </p:grpSp>
      <p:sp>
        <p:nvSpPr>
          <p:cNvPr id="595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95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en-US" altLang="zh-CN"/>
          </a:p>
        </p:txBody>
      </p:sp>
      <p:sp>
        <p:nvSpPr>
          <p:cNvPr id="595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en-US" altLang="zh-CN"/>
          </a:p>
        </p:txBody>
      </p:sp>
      <p:sp>
        <p:nvSpPr>
          <p:cNvPr id="595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1000">
                <a:latin typeface="Arial" charset="0"/>
              </a:defRPr>
            </a:lvl1pPr>
          </a:lstStyle>
          <a:p>
            <a:pPr>
              <a:defRPr/>
            </a:pPr>
            <a:fld id="{1D2CA7CF-255A-4519-A8FB-D856E7619CEC}" type="slidenum">
              <a:rPr lang="zh-CN" altLang="en-US" smtClean="0"/>
              <a:pPr>
                <a:defRPr/>
              </a:pPr>
              <a:t>‹#›</a:t>
            </a:fld>
            <a:r>
              <a:rPr lang="en-US" altLang="zh-CN" dirty="0" smtClean="0"/>
              <a:t>/49</a:t>
            </a:r>
          </a:p>
        </p:txBody>
      </p:sp>
      <p:sp>
        <p:nvSpPr>
          <p:cNvPr id="595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dk2" tx1="lt1" bg2="dk1" tx2="lt2" accent1="accent1" accent2="accent2" accent3="accent3" accent4="accent4" accent5="accent5" accent6="accent6" hlink="hlink" folHlink="folHlink"/>
  <p:sldLayoutIdLst>
    <p:sldLayoutId id="2147483708"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1" descr="POLAR模板2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914400" rtl="0" eaLnBrk="1" fontAlgn="base" latinLnBrk="0" hangingPunct="1">
              <a:lnSpc>
                <a:spcPct val="100000"/>
              </a:lnSpc>
              <a:spcBef>
                <a:spcPct val="0"/>
              </a:spcBef>
              <a:spcAft>
                <a:spcPct val="0"/>
              </a:spcAft>
              <a:buClrTx/>
              <a:buSzTx/>
              <a:buFontTx/>
              <a:buNone/>
              <a:tabLst/>
              <a:defRPr sz="1200">
                <a:solidFill>
                  <a:schemeClr val="tx1">
                    <a:tint val="75000"/>
                  </a:schemeClr>
                </a:solidFill>
              </a:defRPr>
            </a:lvl1pPr>
          </a:lstStyle>
          <a:p>
            <a:fld id="{1D2CA7CF-255A-4519-A8FB-D856E7619CEC}" type="slidenum">
              <a:rPr lang="zh-CN" altLang="en-US" smtClean="0"/>
              <a:pPr/>
              <a:t>‹#›</a:t>
            </a:fld>
            <a:r>
              <a:rPr lang="en-US" altLang="zh-CN" dirty="0" smtClean="0"/>
              <a:t>/49</a:t>
            </a:r>
          </a:p>
        </p:txBody>
      </p:sp>
    </p:spTree>
    <p:extLst>
      <p:ext uri="{BB962C8B-B14F-4D97-AF65-F5344CB8AC3E}">
        <p14:creationId xmlns:p14="http://schemas.microsoft.com/office/powerpoint/2010/main" val="733637645"/>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48.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hyperlink" Target="mailto:wubb@ihep.ac.cn" TargetMode="External"/><Relationship Id="rId2" Type="http://schemas.openxmlformats.org/officeDocument/2006/relationships/hyperlink" Target="http://polar.ihep.ac.cn/" TargetMode="External"/><Relationship Id="rId1" Type="http://schemas.openxmlformats.org/officeDocument/2006/relationships/slideLayout" Target="../slideLayouts/slideLayout2.xml"/><Relationship Id="rId4" Type="http://schemas.openxmlformats.org/officeDocument/2006/relationships/hyperlink" Target="mailto:sunjc@ihep.ac.cn"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1.wmf"/><Relationship Id="rId3" Type="http://schemas.openxmlformats.org/officeDocument/2006/relationships/notesSlide" Target="../notesSlides/notesSlide5.xml"/><Relationship Id="rId7" Type="http://schemas.openxmlformats.org/officeDocument/2006/relationships/image" Target="../media/image33.png"/><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wmf"/><Relationship Id="rId11" Type="http://schemas.openxmlformats.org/officeDocument/2006/relationships/image" Target="../media/image30.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32.png"/><Relationship Id="rId9" Type="http://schemas.openxmlformats.org/officeDocument/2006/relationships/image" Target="../media/image29.wmf"/><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333374"/>
            <a:ext cx="9036496" cy="1343025"/>
          </a:xfrm>
        </p:spPr>
        <p:txBody>
          <a:bodyPr/>
          <a:lstStyle/>
          <a:p>
            <a:pPr eaLnBrk="1" hangingPunct="1">
              <a:defRPr/>
            </a:pPr>
            <a:r>
              <a:rPr lang="en-US" altLang="zh-CN" sz="4400" dirty="0" smtClean="0">
                <a:latin typeface="Calibri" panose="020F0502020204030204" pitchFamily="34" charset="0"/>
              </a:rPr>
              <a:t>Preliminary in-orbit observation results and calibration of POLAR</a:t>
            </a:r>
            <a:endParaRPr lang="en-US" altLang="zh-CN" sz="4400" dirty="0">
              <a:solidFill>
                <a:srgbClr val="FF0000"/>
              </a:solidFill>
              <a:latin typeface="Calibri" panose="020F0502020204030204" pitchFamily="34" charset="0"/>
            </a:endParaRPr>
          </a:p>
        </p:txBody>
      </p:sp>
      <p:sp>
        <p:nvSpPr>
          <p:cNvPr id="4099" name="Rectangle 3"/>
          <p:cNvSpPr>
            <a:spLocks noGrp="1" noChangeArrowheads="1"/>
          </p:cNvSpPr>
          <p:nvPr>
            <p:ph type="body" sz="quarter" idx="10"/>
          </p:nvPr>
        </p:nvSpPr>
        <p:spPr>
          <a:xfrm>
            <a:off x="1007604" y="4041068"/>
            <a:ext cx="7048636" cy="1296144"/>
          </a:xfrm>
        </p:spPr>
        <p:txBody>
          <a:bodyPr/>
          <a:lstStyle/>
          <a:p>
            <a:pPr eaLnBrk="1" hangingPunct="1">
              <a:defRPr/>
            </a:pPr>
            <a:r>
              <a:rPr lang="en-US" altLang="zh-CN" sz="2800" dirty="0" err="1" smtClean="0"/>
              <a:t>Jianchao</a:t>
            </a:r>
            <a:r>
              <a:rPr lang="en-US" altLang="zh-CN" sz="2800" dirty="0" smtClean="0"/>
              <a:t> SUN</a:t>
            </a:r>
          </a:p>
          <a:p>
            <a:pPr eaLnBrk="1" hangingPunct="1">
              <a:defRPr/>
            </a:pPr>
            <a:r>
              <a:rPr lang="en-US" altLang="zh-CN" sz="2800" dirty="0" smtClean="0"/>
              <a:t>Institute of High Energy Physics, CAS</a:t>
            </a:r>
          </a:p>
          <a:p>
            <a:pPr eaLnBrk="1" hangingPunct="1">
              <a:defRPr/>
            </a:pPr>
            <a:r>
              <a:rPr lang="en-US" altLang="zh-CN" sz="1600" dirty="0" smtClean="0">
                <a:solidFill>
                  <a:srgbClr val="00B0F0"/>
                </a:solidFill>
              </a:rPr>
              <a:t>On behalf of the POLAR collaboration</a:t>
            </a:r>
            <a:endParaRPr lang="en-US" altLang="zh-CN" sz="1600" dirty="0">
              <a:solidFill>
                <a:srgbClr val="00B0F0"/>
              </a:solidFill>
            </a:endParaRPr>
          </a:p>
        </p:txBody>
      </p:sp>
    </p:spTree>
  </p:cSld>
  <p:clrMapOvr>
    <a:masterClrMapping/>
  </p:clrMapOvr>
  <p:transition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latin typeface="Comic Sans MS" panose="030F0702030302020204" pitchFamily="66" charset="0"/>
              </a:rPr>
              <a:t>Performance and calibration tests before launch</a:t>
            </a:r>
            <a:endParaRPr lang="zh-CN" alt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755"/>
          <a:stretch/>
        </p:blipFill>
        <p:spPr bwMode="auto">
          <a:xfrm>
            <a:off x="2159732" y="1072071"/>
            <a:ext cx="4392488" cy="350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42590" y="4581091"/>
            <a:ext cx="8244408"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2400" b="1" dirty="0" smtClean="0">
                <a:ln w="11430"/>
                <a:solidFill>
                  <a:srgbClr val="0000FF"/>
                </a:solidFill>
                <a:effectLst>
                  <a:outerShdw blurRad="50800" dist="39000" dir="5460000" algn="tl">
                    <a:srgbClr val="000000">
                      <a:alpha val="38000"/>
                    </a:srgbClr>
                  </a:outerShdw>
                </a:effectLst>
              </a:rPr>
              <a:t>E-C relation measurement and fitting results</a:t>
            </a:r>
            <a:endParaRPr lang="zh-CN" altLang="en-US" sz="2400" b="1" cap="none" spc="0" dirty="0">
              <a:ln w="11430"/>
              <a:solidFill>
                <a:srgbClr val="0000FF"/>
              </a:solidFill>
              <a:effectLst>
                <a:outerShdw blurRad="50800" dist="39000" dir="5460000" algn="tl">
                  <a:srgbClr val="000000">
                    <a:alpha val="38000"/>
                  </a:srgbClr>
                </a:outerShdw>
              </a:effectLst>
            </a:endParaRPr>
          </a:p>
        </p:txBody>
      </p:sp>
      <p:sp>
        <p:nvSpPr>
          <p:cNvPr id="8" name="Text Box 65"/>
          <p:cNvSpPr txBox="1">
            <a:spLocks noChangeArrowheads="1"/>
          </p:cNvSpPr>
          <p:nvPr/>
        </p:nvSpPr>
        <p:spPr bwMode="auto">
          <a:xfrm>
            <a:off x="2771800" y="5553236"/>
            <a:ext cx="34307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i="1" dirty="0" smtClean="0">
                <a:solidFill>
                  <a:schemeClr val="tx1">
                    <a:lumMod val="50000"/>
                    <a:lumOff val="50000"/>
                  </a:schemeClr>
                </a:solidFill>
                <a:latin typeface="华文新魏" pitchFamily="2" charset="-122"/>
              </a:rPr>
              <a:t>X.F. Zhang, Ph.D. thesis, 2016</a:t>
            </a:r>
            <a:endParaRPr lang="en-US" altLang="zh-CN" sz="1400" b="1" i="1" dirty="0">
              <a:solidFill>
                <a:schemeClr val="tx1">
                  <a:lumMod val="50000"/>
                  <a:lumOff val="50000"/>
                </a:schemeClr>
              </a:solidFill>
              <a:latin typeface="华文新魏" pitchFamily="2" charset="-122"/>
            </a:endParaRPr>
          </a:p>
        </p:txBody>
      </p:sp>
    </p:spTree>
    <p:extLst>
      <p:ext uri="{BB962C8B-B14F-4D97-AF65-F5344CB8AC3E}">
        <p14:creationId xmlns:p14="http://schemas.microsoft.com/office/powerpoint/2010/main" val="1298215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latin typeface="Comic Sans MS" panose="030F0702030302020204" pitchFamily="66" charset="0"/>
              </a:rPr>
              <a:t>Performance and calibration tests before launch</a:t>
            </a:r>
            <a:endParaRPr lang="zh-CN" altLang="en-US" dirty="0"/>
          </a:p>
        </p:txBody>
      </p:sp>
      <p:pic>
        <p:nvPicPr>
          <p:cNvPr id="9" name="Picture 2" descr="G:\工作备份\工作\定标实验\FM\挑选试验照片\正入射.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051" y="1486691"/>
            <a:ext cx="2551789" cy="45345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工作备份\工作\定标实验\FM\挑选试验照片\30度入射.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000" y="1485288"/>
            <a:ext cx="2552578" cy="453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G:\工作备份\工作\定标实验\FM\挑选试验照片\60度入射.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1476614"/>
            <a:ext cx="2552578" cy="45360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44156" y="1520788"/>
            <a:ext cx="222357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200" b="1" dirty="0" smtClean="0">
                <a:ln w="11430"/>
                <a:solidFill>
                  <a:srgbClr val="FF0000"/>
                </a:solidFill>
                <a:effectLst>
                  <a:outerShdw blurRad="50800" dist="39000" dir="5460000" algn="tl">
                    <a:srgbClr val="000000">
                      <a:alpha val="38000"/>
                    </a:srgbClr>
                  </a:outerShdw>
                </a:effectLst>
              </a:rPr>
              <a:t>On axis</a:t>
            </a:r>
            <a:endParaRPr lang="zh-CN" altLang="en-US" sz="3200" b="1" cap="none" spc="0" dirty="0">
              <a:ln w="11430"/>
              <a:solidFill>
                <a:srgbClr val="FF0000"/>
              </a:solidFill>
              <a:effectLst>
                <a:outerShdw blurRad="50800" dist="39000" dir="5460000" algn="tl">
                  <a:srgbClr val="000000">
                    <a:alpha val="38000"/>
                  </a:srgbClr>
                </a:outerShdw>
              </a:effectLst>
            </a:endParaRPr>
          </a:p>
        </p:txBody>
      </p:sp>
      <p:sp>
        <p:nvSpPr>
          <p:cNvPr id="13" name="矩形 12"/>
          <p:cNvSpPr/>
          <p:nvPr/>
        </p:nvSpPr>
        <p:spPr>
          <a:xfrm>
            <a:off x="2987824" y="1520788"/>
            <a:ext cx="295232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200" b="1" dirty="0" smtClean="0">
                <a:ln w="11430"/>
                <a:solidFill>
                  <a:srgbClr val="FF0000"/>
                </a:solidFill>
                <a:effectLst>
                  <a:outerShdw blurRad="50800" dist="39000" dir="5460000" algn="tl">
                    <a:srgbClr val="000000">
                      <a:alpha val="38000"/>
                    </a:srgbClr>
                  </a:outerShdw>
                </a:effectLst>
              </a:rPr>
              <a:t>30°off axis</a:t>
            </a:r>
            <a:endParaRPr lang="zh-CN" altLang="en-US" sz="3200" b="1" cap="none" spc="0" dirty="0">
              <a:ln w="11430"/>
              <a:solidFill>
                <a:srgbClr val="FF0000"/>
              </a:solidFill>
              <a:effectLst>
                <a:outerShdw blurRad="50800" dist="39000" dir="5460000" algn="tl">
                  <a:srgbClr val="000000">
                    <a:alpha val="38000"/>
                  </a:srgbClr>
                </a:outerShdw>
              </a:effectLst>
            </a:endParaRPr>
          </a:p>
        </p:txBody>
      </p:sp>
      <p:sp>
        <p:nvSpPr>
          <p:cNvPr id="14" name="矩形 13"/>
          <p:cNvSpPr/>
          <p:nvPr/>
        </p:nvSpPr>
        <p:spPr>
          <a:xfrm>
            <a:off x="5763838" y="1520788"/>
            <a:ext cx="273259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200" b="1" dirty="0">
                <a:ln w="11430"/>
                <a:solidFill>
                  <a:srgbClr val="FF0000"/>
                </a:solidFill>
                <a:effectLst>
                  <a:outerShdw blurRad="50800" dist="39000" dir="5460000" algn="tl">
                    <a:srgbClr val="000000">
                      <a:alpha val="38000"/>
                    </a:srgbClr>
                  </a:outerShdw>
                </a:effectLst>
              </a:rPr>
              <a:t>6</a:t>
            </a:r>
            <a:r>
              <a:rPr lang="en-US" altLang="zh-CN" sz="3200" b="1" dirty="0" smtClean="0">
                <a:ln w="11430"/>
                <a:solidFill>
                  <a:srgbClr val="FF0000"/>
                </a:solidFill>
                <a:effectLst>
                  <a:outerShdw blurRad="50800" dist="39000" dir="5460000" algn="tl">
                    <a:srgbClr val="000000">
                      <a:alpha val="38000"/>
                    </a:srgbClr>
                  </a:outerShdw>
                </a:effectLst>
              </a:rPr>
              <a:t>0°off axis</a:t>
            </a:r>
            <a:endParaRPr lang="zh-CN" altLang="en-US" sz="3200" b="1" cap="none" spc="0" dirty="0">
              <a:ln w="11430"/>
              <a:solidFill>
                <a:srgbClr val="FF0000"/>
              </a:solidFill>
              <a:effectLst>
                <a:outerShdw blurRad="50800" dist="39000" dir="5460000" algn="tl">
                  <a:srgbClr val="000000">
                    <a:alpha val="38000"/>
                  </a:srgbClr>
                </a:outerShdw>
              </a:effectLst>
            </a:endParaRPr>
          </a:p>
        </p:txBody>
      </p:sp>
      <p:sp>
        <p:nvSpPr>
          <p:cNvPr id="15" name="内容占位符 4"/>
          <p:cNvSpPr>
            <a:spLocks noGrp="1"/>
          </p:cNvSpPr>
          <p:nvPr>
            <p:ph idx="1"/>
          </p:nvPr>
        </p:nvSpPr>
        <p:spPr>
          <a:xfrm>
            <a:off x="228600" y="800708"/>
            <a:ext cx="8763000" cy="468052"/>
          </a:xfrm>
        </p:spPr>
        <p:txBody>
          <a:bodyPr>
            <a:normAutofit/>
          </a:bodyPr>
          <a:lstStyle/>
          <a:p>
            <a:pPr marL="0" indent="0" algn="just" fontAlgn="auto">
              <a:spcAft>
                <a:spcPts val="0"/>
              </a:spcAft>
              <a:buNone/>
            </a:pPr>
            <a:r>
              <a:rPr lang="en-US" altLang="zh-CN" sz="2100" dirty="0" smtClean="0">
                <a:latin typeface="华文新魏" panose="02010800040101010101" pitchFamily="2" charset="-122"/>
              </a:rPr>
              <a:t>ESRF 100% polarized beam </a:t>
            </a:r>
            <a:r>
              <a:rPr lang="en-US" altLang="zh-CN" sz="2100" dirty="0" smtClean="0">
                <a:latin typeface="华文新魏" panose="02010800040101010101" pitchFamily="2" charset="-122"/>
              </a:rPr>
              <a:t>test in </a:t>
            </a:r>
            <a:r>
              <a:rPr lang="en-US" altLang="zh-CN" sz="2100" dirty="0" smtClean="0">
                <a:latin typeface="华文新魏" panose="02010800040101010101" pitchFamily="2" charset="-122"/>
              </a:rPr>
              <a:t>2015</a:t>
            </a:r>
            <a:endParaRPr lang="en-US" altLang="zh-CN" sz="2100" b="1" dirty="0" smtClean="0">
              <a:latin typeface="华文新魏" panose="02010800040101010101" pitchFamily="2" charset="-122"/>
            </a:endParaRPr>
          </a:p>
          <a:p>
            <a:pPr algn="just" fontAlgn="auto">
              <a:spcAft>
                <a:spcPts val="0"/>
              </a:spcAft>
            </a:pPr>
            <a:endParaRPr lang="en-US" altLang="zh-CN" sz="2100" b="1" dirty="0" smtClean="0">
              <a:solidFill>
                <a:srgbClr val="000000"/>
              </a:solidFill>
              <a:latin typeface="华文新魏" panose="02010800040101010101" pitchFamily="2" charset="-122"/>
            </a:endParaRPr>
          </a:p>
        </p:txBody>
      </p:sp>
    </p:spTree>
    <p:extLst>
      <p:ext uri="{BB962C8B-B14F-4D97-AF65-F5344CB8AC3E}">
        <p14:creationId xmlns:p14="http://schemas.microsoft.com/office/powerpoint/2010/main" val="1797981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latin typeface="Comic Sans MS" panose="030F0702030302020204" pitchFamily="66" charset="0"/>
              </a:rPr>
              <a:t>Performance and calibration tests before launch</a:t>
            </a:r>
            <a:endParaRPr lang="zh-CN" altLang="en-US" dirty="0"/>
          </a:p>
        </p:txBody>
      </p:sp>
      <p:pic>
        <p:nvPicPr>
          <p:cNvPr id="16" name="Picture 2" descr="I:\工作备份\学习\资料\文档整理\报告汇总\会议报告\2016\11th_IACHEC_meeting_India\materials\modcurve_140keV_0offax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33958"/>
            <a:ext cx="8814482" cy="2795142"/>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899592" y="1131131"/>
            <a:ext cx="6948772"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2400" b="1" dirty="0" smtClean="0">
                <a:ln w="11430"/>
                <a:solidFill>
                  <a:srgbClr val="FF0000"/>
                </a:solidFill>
                <a:effectLst>
                  <a:outerShdw blurRad="50800" dist="39000" dir="5460000" algn="tl">
                    <a:srgbClr val="000000">
                      <a:alpha val="38000"/>
                    </a:srgbClr>
                  </a:outerShdw>
                </a:effectLst>
              </a:rPr>
              <a:t>Modulation curve, 140 </a:t>
            </a:r>
            <a:r>
              <a:rPr lang="en-US" altLang="zh-CN" sz="2400" b="1" dirty="0" err="1" smtClean="0">
                <a:ln w="11430"/>
                <a:solidFill>
                  <a:srgbClr val="FF0000"/>
                </a:solidFill>
                <a:effectLst>
                  <a:outerShdw blurRad="50800" dist="39000" dir="5460000" algn="tl">
                    <a:srgbClr val="000000">
                      <a:alpha val="38000"/>
                    </a:srgbClr>
                  </a:outerShdw>
                </a:effectLst>
              </a:rPr>
              <a:t>keV</a:t>
            </a:r>
            <a:endParaRPr lang="zh-CN" altLang="en-US" sz="2400" b="1" cap="none" spc="0" dirty="0">
              <a:ln w="11430"/>
              <a:solidFill>
                <a:srgbClr val="FF0000"/>
              </a:solidFill>
              <a:effectLst>
                <a:outerShdw blurRad="50800" dist="39000" dir="5460000" algn="tl">
                  <a:srgbClr val="000000">
                    <a:alpha val="38000"/>
                  </a:srgbClr>
                </a:outerShdw>
              </a:effectLst>
            </a:endParaRPr>
          </a:p>
        </p:txBody>
      </p:sp>
      <p:sp>
        <p:nvSpPr>
          <p:cNvPr id="18" name="矩形 17"/>
          <p:cNvSpPr/>
          <p:nvPr/>
        </p:nvSpPr>
        <p:spPr>
          <a:xfrm>
            <a:off x="1511661" y="2780928"/>
            <a:ext cx="223224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2400" b="1" cap="none" spc="0" dirty="0" smtClean="0">
                <a:ln w="11430"/>
                <a:solidFill>
                  <a:srgbClr val="0000FF"/>
                </a:solidFill>
                <a:effectLst>
                  <a:outerShdw blurRad="50800" dist="39000" dir="5460000" algn="tl">
                    <a:srgbClr val="000000">
                      <a:alpha val="38000"/>
                    </a:srgbClr>
                  </a:outerShdw>
                </a:effectLst>
              </a:rPr>
              <a:t>0°polarized</a:t>
            </a:r>
            <a:endParaRPr lang="zh-CN" altLang="en-US" sz="2400" b="1" cap="none" spc="0" dirty="0">
              <a:ln w="11430"/>
              <a:solidFill>
                <a:srgbClr val="0000FF"/>
              </a:solidFill>
              <a:effectLst>
                <a:outerShdw blurRad="50800" dist="39000" dir="5460000" algn="tl">
                  <a:srgbClr val="000000">
                    <a:alpha val="38000"/>
                  </a:srgbClr>
                </a:outerShdw>
              </a:effectLst>
            </a:endParaRPr>
          </a:p>
        </p:txBody>
      </p:sp>
      <p:sp>
        <p:nvSpPr>
          <p:cNvPr id="19" name="矩形 18"/>
          <p:cNvSpPr/>
          <p:nvPr/>
        </p:nvSpPr>
        <p:spPr>
          <a:xfrm>
            <a:off x="5868144" y="2787315"/>
            <a:ext cx="2376264"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2400" b="1" cap="none" spc="0" dirty="0" smtClean="0">
                <a:ln w="11430"/>
                <a:solidFill>
                  <a:srgbClr val="0000FF"/>
                </a:solidFill>
                <a:effectLst>
                  <a:outerShdw blurRad="50800" dist="39000" dir="5460000" algn="tl">
                    <a:srgbClr val="000000">
                      <a:alpha val="38000"/>
                    </a:srgbClr>
                  </a:outerShdw>
                </a:effectLst>
              </a:rPr>
              <a:t>90°polarized</a:t>
            </a:r>
            <a:endParaRPr lang="zh-CN" altLang="en-US" sz="2400" b="1" cap="none" spc="0" dirty="0">
              <a:ln w="11430"/>
              <a:solidFill>
                <a:srgbClr val="0000FF"/>
              </a:solidFill>
              <a:effectLst>
                <a:outerShdw blurRad="50800" dist="39000" dir="5460000" algn="tl">
                  <a:srgbClr val="000000">
                    <a:alpha val="38000"/>
                  </a:srgbClr>
                </a:outerShdw>
              </a:effectLst>
            </a:endParaRPr>
          </a:p>
        </p:txBody>
      </p:sp>
      <p:sp>
        <p:nvSpPr>
          <p:cNvPr id="20" name="内容占位符 4"/>
          <p:cNvSpPr>
            <a:spLocks noGrp="1"/>
          </p:cNvSpPr>
          <p:nvPr>
            <p:ph idx="1"/>
          </p:nvPr>
        </p:nvSpPr>
        <p:spPr>
          <a:xfrm>
            <a:off x="264604" y="4257092"/>
            <a:ext cx="4451412" cy="1656183"/>
          </a:xfrm>
        </p:spPr>
        <p:txBody>
          <a:bodyPr>
            <a:normAutofit lnSpcReduction="10000"/>
          </a:bodyPr>
          <a:lstStyle/>
          <a:p>
            <a:pPr marL="342900" lvl="1" indent="-342900" algn="just" fontAlgn="base">
              <a:spcBef>
                <a:spcPct val="0"/>
              </a:spcBef>
              <a:spcAft>
                <a:spcPct val="0"/>
              </a:spcAft>
              <a:buFont typeface="Arial" panose="020B0604020202020204" pitchFamily="34" charset="0"/>
              <a:buChar char="•"/>
            </a:pPr>
            <a:r>
              <a:rPr lang="en-US" altLang="zh-CN" sz="2000" b="1" dirty="0">
                <a:latin typeface="华文新魏" panose="02010800040101010101" pitchFamily="2" charset="-122"/>
              </a:rPr>
              <a:t>140 </a:t>
            </a:r>
            <a:r>
              <a:rPr lang="en-US" altLang="zh-CN" sz="2000" b="1" dirty="0" err="1">
                <a:latin typeface="华文新魏" panose="02010800040101010101" pitchFamily="2" charset="-122"/>
              </a:rPr>
              <a:t>keV</a:t>
            </a:r>
            <a:r>
              <a:rPr lang="zh-CN" altLang="en-US" sz="2000" b="1" dirty="0">
                <a:latin typeface="华文新魏" panose="02010800040101010101" pitchFamily="2" charset="-122"/>
              </a:rPr>
              <a:t>，</a:t>
            </a:r>
            <a:r>
              <a:rPr lang="en-US" altLang="zh-CN" sz="2000" b="1" dirty="0">
                <a:latin typeface="华文新魏" panose="02010800040101010101" pitchFamily="2" charset="-122"/>
              </a:rPr>
              <a:t>on-axis </a:t>
            </a:r>
            <a:r>
              <a:rPr lang="en-US" altLang="zh-CN" sz="2000" b="1" dirty="0" smtClean="0">
                <a:latin typeface="华文新魏" panose="02010800040101010101" pitchFamily="2" charset="-122"/>
              </a:rPr>
              <a:t>measurement</a:t>
            </a:r>
          </a:p>
          <a:p>
            <a:pPr marL="342900" lvl="1" indent="-342900" algn="just" fontAlgn="base">
              <a:spcBef>
                <a:spcPct val="0"/>
              </a:spcBef>
              <a:spcAft>
                <a:spcPct val="0"/>
              </a:spcAft>
              <a:buFont typeface="Arial" panose="020B0604020202020204" pitchFamily="34" charset="0"/>
              <a:buChar char="•"/>
            </a:pPr>
            <a:r>
              <a:rPr lang="en-US" altLang="zh-CN" sz="2000" b="1" dirty="0" smtClean="0">
                <a:latin typeface="华文新魏" panose="02010800040101010101" pitchFamily="2" charset="-122"/>
              </a:rPr>
              <a:t>Modulation factor</a:t>
            </a:r>
            <a:endParaRPr lang="en-US" altLang="zh-CN" sz="2000" b="1" dirty="0">
              <a:latin typeface="华文新魏" panose="02010800040101010101" pitchFamily="2" charset="-122"/>
            </a:endParaRPr>
          </a:p>
          <a:p>
            <a:pPr marL="720000" lvl="3" indent="-342900" algn="just" fontAlgn="base">
              <a:spcBef>
                <a:spcPct val="0"/>
              </a:spcBef>
              <a:spcAft>
                <a:spcPct val="0"/>
              </a:spcAft>
            </a:pPr>
            <a:r>
              <a:rPr lang="en-US" altLang="zh-CN" sz="2100" b="1" dirty="0" smtClean="0">
                <a:solidFill>
                  <a:srgbClr val="00B050"/>
                </a:solidFill>
                <a:latin typeface="华文新魏" panose="02010800040101010101" pitchFamily="2" charset="-122"/>
              </a:rPr>
              <a:t>0°polarization</a:t>
            </a:r>
            <a:r>
              <a:rPr lang="zh-CN" altLang="en-US" sz="2100" b="1" dirty="0" smtClean="0">
                <a:solidFill>
                  <a:srgbClr val="00B050"/>
                </a:solidFill>
                <a:latin typeface="华文新魏" panose="02010800040101010101" pitchFamily="2" charset="-122"/>
              </a:rPr>
              <a:t>：</a:t>
            </a:r>
            <a:r>
              <a:rPr lang="en-US" altLang="zh-CN" sz="2100" b="1" dirty="0" smtClean="0">
                <a:solidFill>
                  <a:srgbClr val="00B050"/>
                </a:solidFill>
                <a:latin typeface="华文新魏" panose="02010800040101010101" pitchFamily="2" charset="-122"/>
              </a:rPr>
              <a:t>39.31%</a:t>
            </a:r>
          </a:p>
          <a:p>
            <a:pPr marL="720000" lvl="3" indent="-342900" algn="just" fontAlgn="base">
              <a:spcBef>
                <a:spcPct val="0"/>
              </a:spcBef>
              <a:spcAft>
                <a:spcPct val="0"/>
              </a:spcAft>
            </a:pPr>
            <a:r>
              <a:rPr lang="en-US" altLang="zh-CN" sz="2100" b="1" dirty="0" smtClean="0">
                <a:solidFill>
                  <a:srgbClr val="00B050"/>
                </a:solidFill>
                <a:latin typeface="华文新魏" panose="02010800040101010101" pitchFamily="2" charset="-122"/>
              </a:rPr>
              <a:t>90°polarization</a:t>
            </a:r>
            <a:r>
              <a:rPr lang="zh-CN" altLang="en-US" sz="2100" b="1" dirty="0" smtClean="0">
                <a:solidFill>
                  <a:srgbClr val="00B050"/>
                </a:solidFill>
                <a:latin typeface="华文新魏" panose="02010800040101010101" pitchFamily="2" charset="-122"/>
              </a:rPr>
              <a:t>：</a:t>
            </a:r>
            <a:r>
              <a:rPr lang="en-US" altLang="zh-CN" sz="2100" b="1" dirty="0" smtClean="0">
                <a:solidFill>
                  <a:srgbClr val="00B050"/>
                </a:solidFill>
                <a:latin typeface="华文新魏" panose="02010800040101010101" pitchFamily="2" charset="-122"/>
              </a:rPr>
              <a:t>40.23%</a:t>
            </a:r>
          </a:p>
          <a:p>
            <a:pPr marL="720000" lvl="3" indent="-342900" algn="just" fontAlgn="base">
              <a:spcBef>
                <a:spcPct val="0"/>
              </a:spcBef>
              <a:spcAft>
                <a:spcPct val="0"/>
              </a:spcAft>
            </a:pPr>
            <a:r>
              <a:rPr lang="en-US" altLang="zh-CN" sz="2100" b="1" dirty="0" smtClean="0">
                <a:solidFill>
                  <a:srgbClr val="00B050"/>
                </a:solidFill>
                <a:latin typeface="华文新魏" panose="02010800040101010101" pitchFamily="2" charset="-122"/>
              </a:rPr>
              <a:t>Simulated result: ~40%</a:t>
            </a:r>
          </a:p>
          <a:p>
            <a:pPr marL="342900" lvl="1" indent="-342900" algn="just" fontAlgn="base">
              <a:spcBef>
                <a:spcPct val="0"/>
              </a:spcBef>
              <a:spcAft>
                <a:spcPct val="0"/>
              </a:spcAft>
              <a:buFont typeface="Arial" panose="020B0604020202020204" pitchFamily="34" charset="0"/>
              <a:buChar char="•"/>
            </a:pPr>
            <a:endParaRPr lang="en-US" altLang="zh-CN" dirty="0" smtClean="0"/>
          </a:p>
        </p:txBody>
      </p:sp>
      <p:sp>
        <p:nvSpPr>
          <p:cNvPr id="21" name="内容占位符 4"/>
          <p:cNvSpPr txBox="1">
            <a:spLocks/>
          </p:cNvSpPr>
          <p:nvPr/>
        </p:nvSpPr>
        <p:spPr>
          <a:xfrm>
            <a:off x="228600" y="800708"/>
            <a:ext cx="8763000"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b="1" kern="1200">
                <a:solidFill>
                  <a:srgbClr val="0000FF"/>
                </a:solidFill>
                <a:latin typeface="Times New Roman" panose="02020603050405020304" pitchFamily="18" charset="0"/>
                <a:ea typeface="华文新魏" panose="02010800040101010101" pitchFamily="2" charset="-122"/>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000000"/>
                </a:solidFill>
                <a:latin typeface="Times New Roman" panose="02020603050405020304" pitchFamily="18" charset="0"/>
                <a:ea typeface="华文新魏" panose="02010800040101010101" pitchFamily="2" charset="-122"/>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Times New Roman" panose="02020603050405020304" pitchFamily="18" charset="0"/>
                <a:ea typeface="华文新魏" panose="02010800040101010101" pitchFamily="2" charset="-122"/>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Times New Roman" panose="02020603050405020304" pitchFamily="18" charset="0"/>
                <a:ea typeface="华文新魏" panose="02010800040101010101" pitchFamily="2" charset="-122"/>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Times New Roman" panose="02020603050405020304" pitchFamily="18" charset="0"/>
                <a:ea typeface="华文新魏" panose="02010800040101010101" pitchFamily="2" charset="-122"/>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pPr>
            <a:r>
              <a:rPr lang="en-US" altLang="zh-CN" sz="2100" dirty="0" smtClean="0">
                <a:latin typeface="华文新魏" panose="02010800040101010101" pitchFamily="2" charset="-122"/>
              </a:rPr>
              <a:t>ESRF </a:t>
            </a:r>
            <a:r>
              <a:rPr lang="en-US" altLang="zh-CN" sz="2100" dirty="0" smtClean="0">
                <a:latin typeface="华文新魏" panose="02010800040101010101" pitchFamily="2" charset="-122"/>
              </a:rPr>
              <a:t>beam test in 2015 - modulation factor calculation results</a:t>
            </a:r>
            <a:endParaRPr lang="en-US" altLang="zh-CN" sz="2100" dirty="0">
              <a:latin typeface="华文新魏" panose="02010800040101010101" pitchFamily="2" charset="-122"/>
            </a:endParaRPr>
          </a:p>
        </p:txBody>
      </p:sp>
    </p:spTree>
    <p:extLst>
      <p:ext uri="{BB962C8B-B14F-4D97-AF65-F5344CB8AC3E}">
        <p14:creationId xmlns:p14="http://schemas.microsoft.com/office/powerpoint/2010/main" val="3148415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latin typeface="Comic Sans MS" panose="030F0702030302020204" pitchFamily="66" charset="0"/>
              </a:rPr>
              <a:t>Mission Status</a:t>
            </a:r>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339" y="3932908"/>
            <a:ext cx="3399014" cy="2124384"/>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715" y="713395"/>
            <a:ext cx="3661669" cy="534389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39" y="711934"/>
            <a:ext cx="3399014" cy="3221122"/>
          </a:xfrm>
          <a:prstGeom prst="rect">
            <a:avLst/>
          </a:prstGeom>
        </p:spPr>
      </p:pic>
      <p:sp>
        <p:nvSpPr>
          <p:cNvPr id="10" name="矩形 9"/>
          <p:cNvSpPr/>
          <p:nvPr/>
        </p:nvSpPr>
        <p:spPr>
          <a:xfrm>
            <a:off x="2046312" y="760638"/>
            <a:ext cx="1981633"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2000" b="1" i="1" cap="none" spc="0" dirty="0" smtClean="0">
                <a:ln/>
                <a:solidFill>
                  <a:srgbClr val="FFFF00"/>
                </a:solidFill>
                <a:effectLst/>
                <a:latin typeface="华文新魏" panose="02010800040101010101" pitchFamily="2" charset="-122"/>
                <a:ea typeface="华文新魏" panose="02010800040101010101" pitchFamily="2" charset="-122"/>
              </a:rPr>
              <a:t>Ready to launch</a:t>
            </a:r>
            <a:endParaRPr lang="zh-CN" altLang="en-US" sz="2000" b="1" i="1" cap="none" spc="0" dirty="0">
              <a:ln/>
              <a:solidFill>
                <a:srgbClr val="FFFF00"/>
              </a:solidFill>
              <a:effectLst/>
              <a:latin typeface="华文新魏" panose="02010800040101010101" pitchFamily="2" charset="-122"/>
              <a:ea typeface="华文新魏" panose="02010800040101010101" pitchFamily="2" charset="-122"/>
            </a:endParaRPr>
          </a:p>
        </p:txBody>
      </p:sp>
      <p:sp>
        <p:nvSpPr>
          <p:cNvPr id="11" name="矩形 10"/>
          <p:cNvSpPr/>
          <p:nvPr/>
        </p:nvSpPr>
        <p:spPr>
          <a:xfrm>
            <a:off x="2762779" y="4077072"/>
            <a:ext cx="1305164"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2000" b="1" i="1" cap="none" spc="0" dirty="0" smtClean="0">
                <a:ln/>
                <a:solidFill>
                  <a:srgbClr val="FF0000"/>
                </a:solidFill>
                <a:effectLst/>
                <a:latin typeface="华文新魏" panose="02010800040101010101" pitchFamily="2" charset="-122"/>
                <a:ea typeface="华文新魏" panose="02010800040101010101" pitchFamily="2" charset="-122"/>
              </a:rPr>
              <a:t>Launching</a:t>
            </a:r>
          </a:p>
          <a:p>
            <a:pPr algn="ctr"/>
            <a:r>
              <a:rPr lang="en-US" altLang="zh-CN" sz="2000" b="1" i="1" dirty="0" smtClean="0">
                <a:ln/>
                <a:solidFill>
                  <a:srgbClr val="FF0000"/>
                </a:solidFill>
                <a:latin typeface="华文新魏" panose="02010800040101010101" pitchFamily="2" charset="-122"/>
                <a:ea typeface="华文新魏" panose="02010800040101010101" pitchFamily="2" charset="-122"/>
              </a:rPr>
              <a:t>of  TG2</a:t>
            </a:r>
            <a:endParaRPr lang="zh-CN" altLang="en-US" sz="2000" b="1" i="1" cap="none" spc="0" dirty="0">
              <a:ln/>
              <a:solidFill>
                <a:srgbClr val="FF0000"/>
              </a:solidFill>
              <a:effectLst/>
              <a:latin typeface="华文新魏" panose="02010800040101010101" pitchFamily="2" charset="-122"/>
              <a:ea typeface="华文新魏" panose="02010800040101010101" pitchFamily="2" charset="-122"/>
            </a:endParaRPr>
          </a:p>
        </p:txBody>
      </p:sp>
      <p:sp>
        <p:nvSpPr>
          <p:cNvPr id="12" name="矩形 11"/>
          <p:cNvSpPr/>
          <p:nvPr/>
        </p:nvSpPr>
        <p:spPr>
          <a:xfrm>
            <a:off x="4427984" y="782581"/>
            <a:ext cx="3360215"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2000" b="1" i="1" dirty="0" smtClean="0">
                <a:ln/>
                <a:solidFill>
                  <a:srgbClr val="00B0F0"/>
                </a:solidFill>
                <a:latin typeface="华文新魏" panose="02010800040101010101" pitchFamily="2" charset="-122"/>
                <a:ea typeface="华文新魏" panose="02010800040101010101" pitchFamily="2" charset="-122"/>
              </a:rPr>
              <a:t>Fly accompanied with moon</a:t>
            </a:r>
            <a:endParaRPr lang="zh-CN" altLang="en-US" sz="2000" b="1" i="1" cap="none" spc="0" dirty="0">
              <a:ln/>
              <a:solidFill>
                <a:srgbClr val="00B0F0"/>
              </a:solidFill>
              <a:effectLst/>
              <a:latin typeface="华文新魏" panose="02010800040101010101" pitchFamily="2" charset="-122"/>
              <a:ea typeface="华文新魏" panose="02010800040101010101" pitchFamily="2" charset="-122"/>
            </a:endParaRPr>
          </a:p>
        </p:txBody>
      </p:sp>
      <p:sp>
        <p:nvSpPr>
          <p:cNvPr id="13" name="矩形 12"/>
          <p:cNvSpPr/>
          <p:nvPr/>
        </p:nvSpPr>
        <p:spPr>
          <a:xfrm>
            <a:off x="4648672" y="1160748"/>
            <a:ext cx="2694969"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2000" b="1" i="1" dirty="0" smtClean="0">
                <a:ln/>
                <a:solidFill>
                  <a:srgbClr val="00B0F0"/>
                </a:solidFill>
                <a:latin typeface="华文新魏" panose="02010800040101010101" pitchFamily="2" charset="-122"/>
                <a:ea typeface="华文新魏" panose="02010800040101010101" pitchFamily="2" charset="-122"/>
              </a:rPr>
              <a:t>15th Sep, 2016 was the</a:t>
            </a:r>
            <a:endParaRPr lang="zh-CN" altLang="en-US" sz="2000" b="1" i="1" cap="none" spc="0" dirty="0">
              <a:ln/>
              <a:solidFill>
                <a:srgbClr val="00B0F0"/>
              </a:solidFill>
              <a:effectLst/>
              <a:latin typeface="华文新魏" panose="02010800040101010101" pitchFamily="2" charset="-122"/>
              <a:ea typeface="华文新魏" panose="02010800040101010101" pitchFamily="2" charset="-122"/>
            </a:endParaRPr>
          </a:p>
        </p:txBody>
      </p:sp>
      <p:sp>
        <p:nvSpPr>
          <p:cNvPr id="14" name="矩形 13"/>
          <p:cNvSpPr/>
          <p:nvPr/>
        </p:nvSpPr>
        <p:spPr>
          <a:xfrm>
            <a:off x="4883248" y="1527220"/>
            <a:ext cx="2799163"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2000" b="1" i="1" dirty="0" smtClean="0">
                <a:ln/>
                <a:solidFill>
                  <a:srgbClr val="00B0F0"/>
                </a:solidFill>
                <a:latin typeface="华文新魏" panose="02010800040101010101" pitchFamily="2" charset="-122"/>
                <a:ea typeface="华文新魏" panose="02010800040101010101" pitchFamily="2" charset="-122"/>
              </a:rPr>
              <a:t>Chinese Moon Festival</a:t>
            </a:r>
            <a:endParaRPr lang="zh-CN" altLang="en-US" sz="2000" b="1" i="1" cap="none" spc="0" dirty="0">
              <a:ln/>
              <a:solidFill>
                <a:srgbClr val="00B0F0"/>
              </a:solidFill>
              <a:effectLst/>
              <a:latin typeface="华文新魏" panose="02010800040101010101" pitchFamily="2" charset="-122"/>
              <a:ea typeface="华文新魏" panose="02010800040101010101" pitchFamily="2" charset="-122"/>
            </a:endParaRPr>
          </a:p>
        </p:txBody>
      </p:sp>
      <p:sp>
        <p:nvSpPr>
          <p:cNvPr id="15" name="Text Box 65"/>
          <p:cNvSpPr txBox="1">
            <a:spLocks noChangeArrowheads="1"/>
          </p:cNvSpPr>
          <p:nvPr/>
        </p:nvSpPr>
        <p:spPr bwMode="auto">
          <a:xfrm>
            <a:off x="6108463" y="6075668"/>
            <a:ext cx="19199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i="1" dirty="0" smtClean="0">
                <a:solidFill>
                  <a:schemeClr val="tx1">
                    <a:lumMod val="50000"/>
                    <a:lumOff val="50000"/>
                  </a:schemeClr>
                </a:solidFill>
                <a:latin typeface="华文新魏" pitchFamily="2" charset="-122"/>
              </a:rPr>
              <a:t>Photos from internet</a:t>
            </a:r>
            <a:endParaRPr lang="en-US" altLang="zh-CN" sz="1400" b="1" i="1" dirty="0">
              <a:solidFill>
                <a:schemeClr val="tx1">
                  <a:lumMod val="50000"/>
                  <a:lumOff val="50000"/>
                </a:schemeClr>
              </a:solidFill>
              <a:latin typeface="华文新魏" pitchFamily="2" charset="-122"/>
            </a:endParaRPr>
          </a:p>
        </p:txBody>
      </p:sp>
    </p:spTree>
    <p:extLst>
      <p:ext uri="{BB962C8B-B14F-4D97-AF65-F5344CB8AC3E}">
        <p14:creationId xmlns:p14="http://schemas.microsoft.com/office/powerpoint/2010/main" val="768236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latin typeface="Comic Sans MS" panose="030F0702030302020204" pitchFamily="66" charset="0"/>
              </a:rPr>
              <a:t>Mission Status</a:t>
            </a:r>
            <a:endParaRPr lang="zh-CN" altLang="en-US" dirty="0"/>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24744"/>
            <a:ext cx="8352928" cy="522058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222" y="1124744"/>
            <a:ext cx="3405701" cy="2128563"/>
          </a:xfrm>
          <a:prstGeom prst="rect">
            <a:avLst/>
          </a:prstGeom>
        </p:spPr>
      </p:pic>
      <p:sp>
        <p:nvSpPr>
          <p:cNvPr id="5" name="矩形 4"/>
          <p:cNvSpPr/>
          <p:nvPr/>
        </p:nvSpPr>
        <p:spPr>
          <a:xfrm>
            <a:off x="4175956" y="4629326"/>
            <a:ext cx="4716524"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altLang="zh-CN" sz="2000" b="1" i="1" dirty="0">
                <a:ln/>
                <a:solidFill>
                  <a:srgbClr val="0000FF"/>
                </a:solidFill>
                <a:latin typeface="华文新魏" panose="02010800040101010101" pitchFamily="2" charset="-122"/>
                <a:ea typeface="华文新魏" panose="02010800040101010101" pitchFamily="2" charset="-122"/>
              </a:rPr>
              <a:t>Docking of TG-2 with </a:t>
            </a:r>
            <a:r>
              <a:rPr lang="en-US" altLang="zh-CN" sz="2000" b="1" i="1" dirty="0" smtClean="0">
                <a:ln/>
                <a:solidFill>
                  <a:srgbClr val="0000FF"/>
                </a:solidFill>
                <a:latin typeface="华文新魏" panose="02010800040101010101" pitchFamily="2" charset="-122"/>
                <a:ea typeface="华文新魏" panose="02010800040101010101" pitchFamily="2" charset="-122"/>
              </a:rPr>
              <a:t>Shenzhou-11 </a:t>
            </a:r>
            <a:r>
              <a:rPr lang="en-US" altLang="zh-CN" sz="2000" b="1" i="1" dirty="0" err="1" smtClean="0">
                <a:ln/>
                <a:solidFill>
                  <a:srgbClr val="0000FF"/>
                </a:solidFill>
                <a:latin typeface="华文新魏" panose="02010800040101010101" pitchFamily="2" charset="-122"/>
                <a:ea typeface="华文新魏" panose="02010800040101010101" pitchFamily="2" charset="-122"/>
              </a:rPr>
              <a:t>Shenzhou-11</a:t>
            </a:r>
            <a:r>
              <a:rPr lang="en-US" altLang="zh-CN" sz="2000" b="1" i="1" dirty="0" smtClean="0">
                <a:ln/>
                <a:solidFill>
                  <a:srgbClr val="0000FF"/>
                </a:solidFill>
                <a:latin typeface="华文新魏" panose="02010800040101010101" pitchFamily="2" charset="-122"/>
                <a:ea typeface="华文新魏" panose="02010800040101010101" pitchFamily="2" charset="-122"/>
              </a:rPr>
              <a:t> launched on 17th Oct. 2016</a:t>
            </a:r>
          </a:p>
        </p:txBody>
      </p:sp>
      <p:sp>
        <p:nvSpPr>
          <p:cNvPr id="6" name="矩形 5"/>
          <p:cNvSpPr/>
          <p:nvPr/>
        </p:nvSpPr>
        <p:spPr>
          <a:xfrm>
            <a:off x="4932040" y="1376772"/>
            <a:ext cx="995785"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2000" b="1" i="1" cap="none" spc="0" dirty="0" smtClean="0">
                <a:ln/>
                <a:solidFill>
                  <a:srgbClr val="FF0000"/>
                </a:solidFill>
                <a:effectLst/>
                <a:latin typeface="华文新魏" panose="02010800040101010101" pitchFamily="2" charset="-122"/>
                <a:ea typeface="华文新魏" panose="02010800040101010101" pitchFamily="2" charset="-122"/>
              </a:rPr>
              <a:t>POLAR</a:t>
            </a:r>
            <a:endParaRPr lang="zh-CN" altLang="en-US" sz="2000" b="1" i="1" cap="none" spc="0" dirty="0">
              <a:ln/>
              <a:solidFill>
                <a:srgbClr val="FF0000"/>
              </a:solidFill>
              <a:effectLst/>
              <a:latin typeface="华文新魏" panose="02010800040101010101" pitchFamily="2" charset="-122"/>
              <a:ea typeface="华文新魏" panose="02010800040101010101" pitchFamily="2" charset="-122"/>
            </a:endParaRPr>
          </a:p>
        </p:txBody>
      </p:sp>
      <p:sp>
        <p:nvSpPr>
          <p:cNvPr id="7" name="矩形 6"/>
          <p:cNvSpPr/>
          <p:nvPr/>
        </p:nvSpPr>
        <p:spPr>
          <a:xfrm>
            <a:off x="6428184" y="2020778"/>
            <a:ext cx="752129"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2000" b="1" i="1" dirty="0" smtClean="0">
                <a:ln/>
                <a:solidFill>
                  <a:srgbClr val="FF0000"/>
                </a:solidFill>
                <a:latin typeface="华文新魏" panose="02010800040101010101" pitchFamily="2" charset="-122"/>
                <a:ea typeface="华文新魏" panose="02010800040101010101" pitchFamily="2" charset="-122"/>
              </a:rPr>
              <a:t>TG-2</a:t>
            </a:r>
            <a:endParaRPr lang="zh-CN" altLang="en-US" sz="2000" b="1" i="1" cap="none" spc="0" dirty="0">
              <a:ln/>
              <a:solidFill>
                <a:srgbClr val="FF0000"/>
              </a:solidFill>
              <a:effectLst/>
              <a:latin typeface="华文新魏" panose="02010800040101010101" pitchFamily="2" charset="-122"/>
              <a:ea typeface="华文新魏" panose="02010800040101010101" pitchFamily="2" charset="-122"/>
            </a:endParaRPr>
          </a:p>
        </p:txBody>
      </p:sp>
      <p:sp>
        <p:nvSpPr>
          <p:cNvPr id="10" name="矩形 9"/>
          <p:cNvSpPr/>
          <p:nvPr/>
        </p:nvSpPr>
        <p:spPr>
          <a:xfrm>
            <a:off x="527911" y="3248980"/>
            <a:ext cx="1883849"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2000" b="1" i="1" dirty="0" smtClean="0">
                <a:ln/>
                <a:solidFill>
                  <a:srgbClr val="FF0000"/>
                </a:solidFill>
                <a:latin typeface="华文新魏" panose="02010800040101010101" pitchFamily="2" charset="-122"/>
                <a:ea typeface="华文新魏" panose="02010800040101010101" pitchFamily="2" charset="-122"/>
              </a:rPr>
              <a:t>Shenzhou-11 </a:t>
            </a:r>
          </a:p>
          <a:p>
            <a:pPr algn="ctr"/>
            <a:r>
              <a:rPr lang="en-US" altLang="zh-CN" sz="2000" b="1" i="1" dirty="0" smtClean="0">
                <a:ln/>
                <a:solidFill>
                  <a:srgbClr val="FF0000"/>
                </a:solidFill>
                <a:latin typeface="华文新魏" panose="02010800040101010101" pitchFamily="2" charset="-122"/>
                <a:ea typeface="华文新魏" panose="02010800040101010101" pitchFamily="2" charset="-122"/>
              </a:rPr>
              <a:t>with astronauts</a:t>
            </a:r>
            <a:endParaRPr lang="zh-CN" altLang="en-US" sz="2000" b="1" i="1" cap="none" spc="0" dirty="0">
              <a:ln/>
              <a:solidFill>
                <a:srgbClr val="FF0000"/>
              </a:solidFill>
              <a:effectLst/>
              <a:latin typeface="华文新魏" panose="02010800040101010101" pitchFamily="2" charset="-122"/>
              <a:ea typeface="华文新魏" panose="02010800040101010101" pitchFamily="2" charset="-122"/>
            </a:endParaRPr>
          </a:p>
        </p:txBody>
      </p:sp>
      <p:sp>
        <p:nvSpPr>
          <p:cNvPr id="2" name="椭圆 1"/>
          <p:cNvSpPr/>
          <p:nvPr/>
        </p:nvSpPr>
        <p:spPr>
          <a:xfrm>
            <a:off x="5184068" y="2660722"/>
            <a:ext cx="180020" cy="2642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17" name="直接箭头连接符 16"/>
          <p:cNvCxnSpPr/>
          <p:nvPr/>
        </p:nvCxnSpPr>
        <p:spPr>
          <a:xfrm flipH="1">
            <a:off x="5292080" y="1719866"/>
            <a:ext cx="108012" cy="9170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940152" y="2389080"/>
            <a:ext cx="837112" cy="4037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2051720" y="3906672"/>
            <a:ext cx="540060" cy="3144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292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2</a:t>
            </a:r>
            <a:r>
              <a:rPr lang="en-US" altLang="zh-CN" dirty="0" smtClean="0">
                <a:latin typeface="Comic Sans MS" panose="030F0702030302020204" pitchFamily="66" charset="0"/>
              </a:rPr>
              <a:t>. </a:t>
            </a:r>
            <a:r>
              <a:rPr lang="en-US" altLang="zh-CN" dirty="0" smtClean="0">
                <a:latin typeface="Comic Sans MS" panose="030F0702030302020204" pitchFamily="66" charset="0"/>
              </a:rPr>
              <a:t>Science of POLAR</a:t>
            </a:r>
            <a:endParaRPr lang="zh-CN" altLang="en-US" dirty="0">
              <a:latin typeface="Comic Sans MS" panose="030F0702030302020204" pitchFamily="66" charset="0"/>
            </a:endParaRPr>
          </a:p>
        </p:txBody>
      </p:sp>
      <p:sp>
        <p:nvSpPr>
          <p:cNvPr id="3" name="内容占位符 2"/>
          <p:cNvSpPr>
            <a:spLocks noGrp="1"/>
          </p:cNvSpPr>
          <p:nvPr>
            <p:ph idx="1"/>
          </p:nvPr>
        </p:nvSpPr>
        <p:spPr>
          <a:xfrm>
            <a:off x="228600" y="1371600"/>
            <a:ext cx="8763000" cy="4572000"/>
          </a:xfrm>
        </p:spPr>
        <p:txBody>
          <a:bodyPr/>
          <a:lstStyle/>
          <a:p>
            <a:pPr>
              <a:lnSpc>
                <a:spcPct val="90000"/>
              </a:lnSpc>
            </a:pPr>
            <a:r>
              <a:rPr lang="en-US" altLang="zh-CN" dirty="0">
                <a:latin typeface="Calibri" pitchFamily="34" charset="0"/>
              </a:rPr>
              <a:t>F</a:t>
            </a:r>
            <a:r>
              <a:rPr lang="en-US" altLang="zh-CN" dirty="0" smtClean="0">
                <a:latin typeface="Calibri" pitchFamily="34" charset="0"/>
              </a:rPr>
              <a:t>lashes </a:t>
            </a:r>
            <a:r>
              <a:rPr lang="en-US" altLang="zh-CN" dirty="0">
                <a:latin typeface="Calibri" pitchFamily="34" charset="0"/>
              </a:rPr>
              <a:t>of gamma rays randomly distributed in the sky and in time</a:t>
            </a:r>
          </a:p>
          <a:p>
            <a:pPr>
              <a:lnSpc>
                <a:spcPct val="90000"/>
              </a:lnSpc>
            </a:pPr>
            <a:r>
              <a:rPr lang="en-US" altLang="zh-CN" dirty="0">
                <a:latin typeface="Calibri" pitchFamily="34" charset="0"/>
              </a:rPr>
              <a:t>Brightest bursts in the universe </a:t>
            </a:r>
            <a:r>
              <a:rPr lang="en-US" altLang="zh-CN" dirty="0" smtClean="0">
                <a:latin typeface="Calibri" pitchFamily="34" charset="0"/>
              </a:rPr>
              <a:t>since </a:t>
            </a:r>
            <a:r>
              <a:rPr lang="en-US" altLang="zh-CN" dirty="0">
                <a:latin typeface="Calibri" pitchFamily="34" charset="0"/>
              </a:rPr>
              <a:t>Big </a:t>
            </a:r>
            <a:r>
              <a:rPr lang="en-US" altLang="zh-CN" dirty="0" smtClean="0">
                <a:latin typeface="Calibri" pitchFamily="34" charset="0"/>
              </a:rPr>
              <a:t>Bang; </a:t>
            </a:r>
            <a:r>
              <a:rPr lang="en-US" altLang="zh-CN" dirty="0"/>
              <a:t>s</a:t>
            </a:r>
            <a:r>
              <a:rPr lang="en-US" altLang="zh-CN" dirty="0" smtClean="0"/>
              <a:t>ome </a:t>
            </a:r>
            <a:r>
              <a:rPr lang="en-US" altLang="zh-CN" dirty="0"/>
              <a:t>release more energy in 10 seconds than what the Sun will emit in its entire 10 billion year lifetime</a:t>
            </a:r>
            <a:r>
              <a:rPr lang="en-US" altLang="zh-CN" dirty="0" smtClean="0"/>
              <a:t>!</a:t>
            </a:r>
            <a:endParaRPr lang="en-US" altLang="zh-CN" dirty="0">
              <a:latin typeface="Calibri" pitchFamily="34" charset="0"/>
            </a:endParaRPr>
          </a:p>
          <a:p>
            <a:pPr>
              <a:lnSpc>
                <a:spcPct val="90000"/>
              </a:lnSpc>
            </a:pPr>
            <a:r>
              <a:rPr lang="en-US" altLang="zh-CN" dirty="0">
                <a:latin typeface="Calibri" pitchFamily="34" charset="0"/>
              </a:rPr>
              <a:t>Short duration: last from 10 milliseconds to several minutes, 20-40 s typically</a:t>
            </a:r>
          </a:p>
          <a:p>
            <a:pPr>
              <a:lnSpc>
                <a:spcPct val="90000"/>
              </a:lnSpc>
            </a:pPr>
            <a:r>
              <a:rPr lang="en-US" altLang="zh-CN" dirty="0">
                <a:latin typeface="Calibri" pitchFamily="34" charset="0"/>
              </a:rPr>
              <a:t>About 1 GRB/day </a:t>
            </a:r>
            <a:r>
              <a:rPr lang="en-US" altLang="zh-CN" dirty="0" smtClean="0">
                <a:latin typeface="Calibri" pitchFamily="34" charset="0"/>
              </a:rPr>
              <a:t>observed </a:t>
            </a:r>
            <a:r>
              <a:rPr lang="en-US" altLang="zh-CN" dirty="0" smtClean="0"/>
              <a:t>(~</a:t>
            </a:r>
            <a:r>
              <a:rPr lang="en-US" altLang="zh-CN" dirty="0"/>
              <a:t>682 seen by Fermi/GBM in ~3 </a:t>
            </a:r>
            <a:r>
              <a:rPr lang="en-US" altLang="zh-CN" dirty="0" smtClean="0"/>
              <a:t>years</a:t>
            </a:r>
            <a:r>
              <a:rPr lang="en-US" altLang="zh-CN" dirty="0"/>
              <a:t>)</a:t>
            </a:r>
            <a:endParaRPr lang="zh-CN" altLang="en-US" dirty="0"/>
          </a:p>
        </p:txBody>
      </p:sp>
      <p:sp>
        <p:nvSpPr>
          <p:cNvPr id="6" name="矩形 5"/>
          <p:cNvSpPr/>
          <p:nvPr/>
        </p:nvSpPr>
        <p:spPr>
          <a:xfrm>
            <a:off x="503548" y="772180"/>
            <a:ext cx="5232523"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2800" b="1" i="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 Gamma-Ray bursts?</a:t>
            </a:r>
            <a:endParaRPr lang="zh-CN" altLang="en-US" sz="2800" b="1" i="1" cap="all" spc="0"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777461228"/>
              </p:ext>
            </p:extLst>
          </p:nvPr>
        </p:nvGraphicFramePr>
        <p:xfrm>
          <a:off x="645604" y="3176972"/>
          <a:ext cx="3384550" cy="2409825"/>
        </p:xfrm>
        <a:graphic>
          <a:graphicData uri="http://schemas.openxmlformats.org/presentationml/2006/ole">
            <mc:AlternateContent xmlns:mc="http://schemas.openxmlformats.org/markup-compatibility/2006">
              <mc:Choice xmlns:v="urn:schemas-microsoft-com:vml" Requires="v">
                <p:oleObj spid="_x0000_s35218" name="Photo Editor Photo" r:id="rId4" imgW="6942857" imgH="4944165" progId="MSPhotoEd.3">
                  <p:embed/>
                </p:oleObj>
              </mc:Choice>
              <mc:Fallback>
                <p:oleObj name="Photo Editor Photo" r:id="rId4" imgW="6942857" imgH="4944165" progId="MSPhotoEd.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04" y="3176972"/>
                        <a:ext cx="3384550" cy="2409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2" descr="GRB持续时间统计_BAT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7632" y="3104964"/>
            <a:ext cx="3563937" cy="2597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p:cNvSpPr txBox="1">
            <a:spLocks noChangeArrowheads="1"/>
          </p:cNvSpPr>
          <p:nvPr/>
        </p:nvSpPr>
        <p:spPr bwMode="auto">
          <a:xfrm>
            <a:off x="4427984" y="5734471"/>
            <a:ext cx="42484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1400" dirty="0" smtClean="0">
                <a:latin typeface="华文新魏" pitchFamily="2" charset="-122"/>
              </a:rPr>
              <a:t>GRB classification: Bing </a:t>
            </a:r>
            <a:r>
              <a:rPr lang="en-US" altLang="zh-CN" sz="1400" dirty="0">
                <a:latin typeface="华文新魏" pitchFamily="2" charset="-122"/>
              </a:rPr>
              <a:t>Zhang et al., IJMPA 2004</a:t>
            </a:r>
          </a:p>
        </p:txBody>
      </p:sp>
      <p:sp>
        <p:nvSpPr>
          <p:cNvPr id="14" name="右箭头 13"/>
          <p:cNvSpPr/>
          <p:nvPr/>
        </p:nvSpPr>
        <p:spPr>
          <a:xfrm rot="5400000">
            <a:off x="6079310" y="4597231"/>
            <a:ext cx="1332149"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Box 14"/>
          <p:cNvSpPr txBox="1">
            <a:spLocks noChangeArrowheads="1"/>
          </p:cNvSpPr>
          <p:nvPr/>
        </p:nvSpPr>
        <p:spPr bwMode="auto">
          <a:xfrm>
            <a:off x="6228184" y="3665984"/>
            <a:ext cx="10441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1400" dirty="0" smtClean="0">
                <a:solidFill>
                  <a:srgbClr val="0000FF"/>
                </a:solidFill>
                <a:latin typeface="华文新魏" pitchFamily="2" charset="-122"/>
              </a:rPr>
              <a:t>2 seconds</a:t>
            </a:r>
            <a:endParaRPr lang="en-US" altLang="zh-CN" sz="1400" dirty="0">
              <a:solidFill>
                <a:srgbClr val="0000FF"/>
              </a:solidFill>
              <a:latin typeface="华文新魏" pitchFamily="2" charset="-122"/>
            </a:endParaRPr>
          </a:p>
        </p:txBody>
      </p:sp>
      <p:sp>
        <p:nvSpPr>
          <p:cNvPr id="17" name="Text Box 14"/>
          <p:cNvSpPr txBox="1">
            <a:spLocks noChangeArrowheads="1"/>
          </p:cNvSpPr>
          <p:nvPr/>
        </p:nvSpPr>
        <p:spPr bwMode="auto">
          <a:xfrm>
            <a:off x="503548" y="5718738"/>
            <a:ext cx="37000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smtClean="0">
                <a:latin typeface="华文新魏" pitchFamily="2" charset="-122"/>
              </a:rPr>
              <a:t>Distribution and </a:t>
            </a:r>
            <a:r>
              <a:rPr lang="en-US" altLang="zh-CN" sz="1600" dirty="0" err="1" smtClean="0">
                <a:latin typeface="华文新魏" pitchFamily="2" charset="-122"/>
              </a:rPr>
              <a:t>fluence</a:t>
            </a:r>
            <a:r>
              <a:rPr lang="en-US" altLang="zh-CN" sz="1600" dirty="0" smtClean="0">
                <a:latin typeface="华文新魏" pitchFamily="2" charset="-122"/>
              </a:rPr>
              <a:t> of GRB samples</a:t>
            </a:r>
            <a:endParaRPr lang="en-US" altLang="zh-CN" sz="1600" dirty="0">
              <a:latin typeface="华文新魏" pitchFamily="2" charset="-122"/>
            </a:endParaRPr>
          </a:p>
        </p:txBody>
      </p:sp>
    </p:spTree>
    <p:extLst>
      <p:ext uri="{BB962C8B-B14F-4D97-AF65-F5344CB8AC3E}">
        <p14:creationId xmlns:p14="http://schemas.microsoft.com/office/powerpoint/2010/main" val="11773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smtClean="0">
                <a:latin typeface="Comic Sans MS" panose="030F0702030302020204" pitchFamily="66" charset="0"/>
              </a:rPr>
              <a:t>GRB Models and Polarization</a:t>
            </a:r>
            <a:endParaRPr lang="zh-CN" altLang="en-US" dirty="0"/>
          </a:p>
        </p:txBody>
      </p:sp>
      <p:sp>
        <p:nvSpPr>
          <p:cNvPr id="3" name="内容占位符 2"/>
          <p:cNvSpPr>
            <a:spLocks noGrp="1"/>
          </p:cNvSpPr>
          <p:nvPr>
            <p:ph idx="1"/>
          </p:nvPr>
        </p:nvSpPr>
        <p:spPr>
          <a:xfrm>
            <a:off x="4247964" y="4010744"/>
            <a:ext cx="4667436" cy="2442592"/>
          </a:xfrm>
        </p:spPr>
        <p:txBody>
          <a:bodyPr/>
          <a:lstStyle/>
          <a:p>
            <a:r>
              <a:rPr lang="en-US" altLang="zh-CN" dirty="0">
                <a:latin typeface="Calibri" pitchFamily="34" charset="0"/>
              </a:rPr>
              <a:t>GRB polarization can be produced by:</a:t>
            </a:r>
          </a:p>
          <a:p>
            <a:pPr lvl="1"/>
            <a:r>
              <a:rPr lang="en-US" altLang="zh-CN" dirty="0">
                <a:latin typeface="Calibri" pitchFamily="34" charset="0"/>
              </a:rPr>
              <a:t>Synchrotron radiation</a:t>
            </a:r>
          </a:p>
          <a:p>
            <a:pPr lvl="1"/>
            <a:r>
              <a:rPr lang="en-US" altLang="zh-CN" dirty="0">
                <a:latin typeface="Calibri" pitchFamily="34" charset="0"/>
              </a:rPr>
              <a:t>Cyclotron emission</a:t>
            </a:r>
          </a:p>
          <a:p>
            <a:pPr lvl="1"/>
            <a:r>
              <a:rPr lang="en-US" altLang="zh-CN" dirty="0">
                <a:latin typeface="Calibri" pitchFamily="34" charset="0"/>
              </a:rPr>
              <a:t>Bremsstrahlung</a:t>
            </a:r>
          </a:p>
          <a:p>
            <a:pPr lvl="1"/>
            <a:r>
              <a:rPr lang="en-US" altLang="zh-CN" dirty="0">
                <a:latin typeface="Calibri" pitchFamily="34" charset="0"/>
              </a:rPr>
              <a:t>Inverse Compton Scattering</a:t>
            </a:r>
          </a:p>
          <a:p>
            <a:pPr lvl="1"/>
            <a:r>
              <a:rPr lang="en-US" altLang="zh-CN" dirty="0">
                <a:latin typeface="Calibri" pitchFamily="34" charset="0"/>
              </a:rPr>
              <a:t>Magnetic photon </a:t>
            </a:r>
            <a:r>
              <a:rPr lang="en-US" altLang="zh-CN" dirty="0" smtClean="0">
                <a:latin typeface="Calibri" pitchFamily="34" charset="0"/>
              </a:rPr>
              <a:t>splitting</a:t>
            </a:r>
          </a:p>
          <a:p>
            <a:pPr marL="342900" lvl="1" indent="-342900">
              <a:buFont typeface="Arial" panose="020B0604020202020204" pitchFamily="34" charset="0"/>
              <a:buChar char="•"/>
            </a:pPr>
            <a:r>
              <a:rPr lang="en-US" altLang="zh-CN" sz="2000" b="1" dirty="0" smtClean="0">
                <a:solidFill>
                  <a:srgbClr val="FF0000"/>
                </a:solidFill>
                <a:latin typeface="Calibri" pitchFamily="34" charset="0"/>
              </a:rPr>
              <a:t>Strong </a:t>
            </a:r>
            <a:r>
              <a:rPr lang="en-US" altLang="zh-CN" sz="2000" b="1" dirty="0">
                <a:solidFill>
                  <a:srgbClr val="FF0000"/>
                </a:solidFill>
                <a:latin typeface="Calibri" pitchFamily="34" charset="0"/>
              </a:rPr>
              <a:t>interest </a:t>
            </a:r>
            <a:r>
              <a:rPr lang="en-US" altLang="zh-CN" sz="2000" b="1" dirty="0" smtClean="0">
                <a:solidFill>
                  <a:srgbClr val="FF0000"/>
                </a:solidFill>
                <a:latin typeface="Calibri" pitchFamily="34" charset="0"/>
              </a:rPr>
              <a:t>in </a:t>
            </a:r>
            <a:r>
              <a:rPr lang="en-US" altLang="zh-CN" sz="2000" b="1" dirty="0">
                <a:solidFill>
                  <a:srgbClr val="FF0000"/>
                </a:solidFill>
                <a:latin typeface="Calibri" pitchFamily="34" charset="0"/>
              </a:rPr>
              <a:t>GRB </a:t>
            </a:r>
            <a:r>
              <a:rPr lang="en-US" altLang="zh-CN" sz="2000" b="1" dirty="0" smtClean="0">
                <a:solidFill>
                  <a:srgbClr val="FF0000"/>
                </a:solidFill>
                <a:latin typeface="Calibri" pitchFamily="34" charset="0"/>
              </a:rPr>
              <a:t>polarization</a:t>
            </a:r>
            <a:endParaRPr lang="en-US" altLang="zh-CN" sz="2000" b="1" dirty="0">
              <a:solidFill>
                <a:srgbClr val="FF0000"/>
              </a:solidFill>
              <a:latin typeface="Calibri" pitchFamily="34" charset="0"/>
            </a:endParaRPr>
          </a:p>
        </p:txBody>
      </p:sp>
      <p:graphicFrame>
        <p:nvGraphicFramePr>
          <p:cNvPr id="5" name="Group 26"/>
          <p:cNvGraphicFramePr>
            <a:graphicFrameLocks/>
          </p:cNvGraphicFramePr>
          <p:nvPr>
            <p:extLst>
              <p:ext uri="{D42A27DB-BD31-4B8C-83A1-F6EECF244321}">
                <p14:modId xmlns:p14="http://schemas.microsoft.com/office/powerpoint/2010/main" val="994623282"/>
              </p:ext>
            </p:extLst>
          </p:nvPr>
        </p:nvGraphicFramePr>
        <p:xfrm>
          <a:off x="4572000" y="1232756"/>
          <a:ext cx="4248472" cy="2569845"/>
        </p:xfrm>
        <a:graphic>
          <a:graphicData uri="http://schemas.openxmlformats.org/drawingml/2006/table">
            <a:tbl>
              <a:tblPr/>
              <a:tblGrid>
                <a:gridCol w="1667625"/>
                <a:gridCol w="2580847"/>
              </a:tblGrid>
              <a:tr h="738188">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0000"/>
                          </a:solidFill>
                          <a:effectLst/>
                          <a:latin typeface="Calibri" pitchFamily="34" charset="0"/>
                          <a:ea typeface="华文新魏" pitchFamily="2" charset="-122"/>
                          <a:cs typeface="Times New Roman" pitchFamily="18" charset="0"/>
                        </a:rPr>
                        <a:t>Models</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0000"/>
                          </a:solidFill>
                          <a:effectLst/>
                          <a:latin typeface="Calibri" pitchFamily="34" charset="0"/>
                          <a:ea typeface="华文新魏" pitchFamily="2" charset="-122"/>
                          <a:cs typeface="Times New Roman" pitchFamily="18" charset="0"/>
                        </a:rPr>
                        <a:t>Prediction on GRBs polarization level of the prompt emission</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r>
              <a:tr h="514350">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Calibri" pitchFamily="34" charset="0"/>
                          <a:ea typeface="华文新魏" pitchFamily="2" charset="-122"/>
                          <a:cs typeface="Times New Roman" pitchFamily="18" charset="0"/>
                        </a:rPr>
                        <a:t>EM-driven &amp; MHD</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Calibri" pitchFamily="34" charset="0"/>
                          <a:ea typeface="华文新魏" pitchFamily="2" charset="-122"/>
                          <a:cs typeface="Times New Roman" pitchFamily="18" charset="0"/>
                        </a:rPr>
                        <a:t>&lt;~ 50 %</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r>
              <a:tr h="309563">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Calibri" pitchFamily="34" charset="0"/>
                          <a:ea typeface="华文新魏" pitchFamily="2" charset="-122"/>
                          <a:cs typeface="Times New Roman" pitchFamily="18" charset="0"/>
                        </a:rPr>
                        <a:t>Fireball</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Calibri" pitchFamily="34" charset="0"/>
                          <a:ea typeface="华文新魏" pitchFamily="2" charset="-122"/>
                          <a:cs typeface="Times New Roman" pitchFamily="18" charset="0"/>
                        </a:rPr>
                        <a:t>~ 10 – 20 %</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r>
              <a:tr h="466725">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Calibri" pitchFamily="34" charset="0"/>
                          <a:ea typeface="华文新魏" pitchFamily="2" charset="-122"/>
                          <a:cs typeface="Times New Roman" pitchFamily="18" charset="0"/>
                        </a:rPr>
                        <a:t>Cannonball</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Calibri" pitchFamily="34" charset="0"/>
                          <a:ea typeface="华文新魏" pitchFamily="2" charset="-122"/>
                          <a:cs typeface="Times New Roman" pitchFamily="18" charset="0"/>
                        </a:rPr>
                        <a:t>0 – 100 %</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r>
            </a:tbl>
          </a:graphicData>
        </a:graphic>
      </p:graphicFrame>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36712"/>
            <a:ext cx="35814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2"/>
          <p:cNvSpPr>
            <a:spLocks noChangeArrowheads="1"/>
          </p:cNvSpPr>
          <p:nvPr/>
        </p:nvSpPr>
        <p:spPr bwMode="auto">
          <a:xfrm>
            <a:off x="1171506" y="3764062"/>
            <a:ext cx="2461508" cy="369332"/>
          </a:xfrm>
          <a:prstGeom prst="rect">
            <a:avLst/>
          </a:prstGeom>
          <a:solidFill>
            <a:schemeClr val="accent6">
              <a:lumMod val="75000"/>
              <a:alpha val="39999"/>
            </a:schemeClr>
          </a:solidFill>
          <a:ln>
            <a:noFill/>
          </a:ln>
          <a:effectLst/>
        </p:spPr>
        <p:txBody>
          <a:bodyPr wrap="none">
            <a:spAutoFit/>
          </a:bodyPr>
          <a:lstStyle>
            <a:lvl1pPr>
              <a:defRPr>
                <a:solidFill>
                  <a:schemeClr val="tx1"/>
                </a:solidFill>
                <a:latin typeface="Arial" charset="0"/>
                <a:ea typeface="宋体" charset="-122"/>
              </a:defRPr>
            </a:lvl1pPr>
            <a:lvl2pPr marL="571500">
              <a:defRPr>
                <a:solidFill>
                  <a:schemeClr val="tx1"/>
                </a:solidFill>
                <a:latin typeface="Arial" charset="0"/>
                <a:ea typeface="宋体" charset="-122"/>
              </a:defRPr>
            </a:lvl2pPr>
            <a:lvl3pPr marL="1143000">
              <a:defRPr>
                <a:solidFill>
                  <a:schemeClr val="tx1"/>
                </a:solidFill>
                <a:latin typeface="Arial" charset="0"/>
                <a:ea typeface="宋体" charset="-122"/>
              </a:defRPr>
            </a:lvl3pPr>
            <a:lvl4pPr marL="1714500">
              <a:defRPr>
                <a:solidFill>
                  <a:schemeClr val="tx1"/>
                </a:solidFill>
                <a:latin typeface="Arial" charset="0"/>
                <a:ea typeface="宋体" charset="-122"/>
              </a:defRPr>
            </a:lvl4pPr>
            <a:lvl5pPr marL="2286000">
              <a:defRPr>
                <a:solidFill>
                  <a:schemeClr val="tx1"/>
                </a:solidFill>
                <a:latin typeface="Arial" charset="0"/>
                <a:ea typeface="宋体" charset="-122"/>
              </a:defRPr>
            </a:lvl5pPr>
            <a:lvl6pPr marL="2743200" fontAlgn="base">
              <a:spcBef>
                <a:spcPct val="0"/>
              </a:spcBef>
              <a:spcAft>
                <a:spcPct val="0"/>
              </a:spcAft>
              <a:defRPr>
                <a:solidFill>
                  <a:schemeClr val="tx1"/>
                </a:solidFill>
                <a:latin typeface="Arial" charset="0"/>
                <a:ea typeface="宋体" charset="-122"/>
              </a:defRPr>
            </a:lvl6pPr>
            <a:lvl7pPr marL="3200400" fontAlgn="base">
              <a:spcBef>
                <a:spcPct val="0"/>
              </a:spcBef>
              <a:spcAft>
                <a:spcPct val="0"/>
              </a:spcAft>
              <a:defRPr>
                <a:solidFill>
                  <a:schemeClr val="tx1"/>
                </a:solidFill>
                <a:latin typeface="Arial" charset="0"/>
                <a:ea typeface="宋体" charset="-122"/>
              </a:defRPr>
            </a:lvl7pPr>
            <a:lvl8pPr marL="3657600" fontAlgn="base">
              <a:spcBef>
                <a:spcPct val="0"/>
              </a:spcBef>
              <a:spcAft>
                <a:spcPct val="0"/>
              </a:spcAft>
              <a:defRPr>
                <a:solidFill>
                  <a:schemeClr val="tx1"/>
                </a:solidFill>
                <a:latin typeface="Arial" charset="0"/>
                <a:ea typeface="宋体" charset="-122"/>
              </a:defRPr>
            </a:lvl8pPr>
            <a:lvl9pPr marL="4114800" fontAlgn="base">
              <a:spcBef>
                <a:spcPct val="0"/>
              </a:spcBef>
              <a:spcAft>
                <a:spcPct val="0"/>
              </a:spcAft>
              <a:defRPr>
                <a:solidFill>
                  <a:schemeClr val="tx1"/>
                </a:solidFill>
                <a:latin typeface="Arial" charset="0"/>
                <a:ea typeface="宋体" charset="-122"/>
              </a:defRPr>
            </a:lvl9pPr>
          </a:lstStyle>
          <a:p>
            <a:pPr eaLnBrk="0" hangingPunct="0"/>
            <a:r>
              <a:rPr lang="en-US" altLang="zh-CN" b="1" dirty="0">
                <a:latin typeface="Calibri" pitchFamily="34" charset="0"/>
              </a:rPr>
              <a:t>From M.  </a:t>
            </a:r>
            <a:r>
              <a:rPr lang="en-US" altLang="zh-CN" b="1" dirty="0" err="1">
                <a:latin typeface="Calibri" pitchFamily="34" charset="0"/>
              </a:rPr>
              <a:t>Lyutikov</a:t>
            </a:r>
            <a:r>
              <a:rPr lang="en-US" altLang="zh-CN" b="1" dirty="0">
                <a:latin typeface="Calibri" pitchFamily="34" charset="0"/>
              </a:rPr>
              <a:t>, 2003</a:t>
            </a:r>
          </a:p>
        </p:txBody>
      </p:sp>
      <p:sp>
        <p:nvSpPr>
          <p:cNvPr id="8" name="Rectangle 23"/>
          <p:cNvSpPr>
            <a:spLocks noRot="1" noChangeArrowheads="1"/>
          </p:cNvSpPr>
          <p:nvPr/>
        </p:nvSpPr>
        <p:spPr bwMode="auto">
          <a:xfrm>
            <a:off x="395536" y="4220108"/>
            <a:ext cx="38639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ea typeface="宋体" charset="-122"/>
              </a:defRPr>
            </a:lvl1pPr>
            <a:lvl2pPr marL="742950" indent="-285750">
              <a:spcBef>
                <a:spcPct val="20000"/>
              </a:spcBef>
              <a:buChar char="–"/>
              <a:defRPr sz="2400">
                <a:solidFill>
                  <a:schemeClr val="tx1"/>
                </a:solidFill>
                <a:latin typeface="Arial" charset="0"/>
                <a:ea typeface="宋体" charset="-122"/>
              </a:defRPr>
            </a:lvl2pPr>
            <a:lvl3pPr marL="1143000" indent="-228600">
              <a:spcBef>
                <a:spcPct val="20000"/>
              </a:spcBef>
              <a:buChar char="•"/>
              <a:defRPr sz="2000">
                <a:solidFill>
                  <a:schemeClr val="tx1"/>
                </a:solidFill>
                <a:latin typeface="Arial" charset="0"/>
                <a:ea typeface="宋体" charset="-122"/>
              </a:defRPr>
            </a:lvl3pPr>
            <a:lvl4pPr marL="1600200" indent="-228600">
              <a:spcBef>
                <a:spcPct val="20000"/>
              </a:spcBef>
              <a:buChar char="–"/>
              <a:defRPr>
                <a:solidFill>
                  <a:schemeClr val="tx1"/>
                </a:solidFill>
                <a:latin typeface="Arial" charset="0"/>
                <a:ea typeface="宋体" charset="-122"/>
              </a:defRPr>
            </a:lvl4pPr>
            <a:lvl5pPr marL="2057400" indent="-228600">
              <a:spcBef>
                <a:spcPct val="20000"/>
              </a:spcBef>
              <a:buChar char="»"/>
              <a:defRPr>
                <a:solidFill>
                  <a:schemeClr val="tx1"/>
                </a:solidFill>
                <a:latin typeface="Arial" charset="0"/>
                <a:ea typeface="宋体" charset="-122"/>
              </a:defRPr>
            </a:lvl5pPr>
            <a:lvl6pPr marL="2514600" indent="-228600" fontAlgn="base">
              <a:spcBef>
                <a:spcPct val="20000"/>
              </a:spcBef>
              <a:spcAft>
                <a:spcPct val="0"/>
              </a:spcAft>
              <a:buChar char="»"/>
              <a:defRPr>
                <a:solidFill>
                  <a:schemeClr val="tx1"/>
                </a:solidFill>
                <a:latin typeface="Arial" charset="0"/>
                <a:ea typeface="宋体" charset="-122"/>
              </a:defRPr>
            </a:lvl6pPr>
            <a:lvl7pPr marL="2971800" indent="-228600" fontAlgn="base">
              <a:spcBef>
                <a:spcPct val="20000"/>
              </a:spcBef>
              <a:spcAft>
                <a:spcPct val="0"/>
              </a:spcAft>
              <a:buChar char="»"/>
              <a:defRPr>
                <a:solidFill>
                  <a:schemeClr val="tx1"/>
                </a:solidFill>
                <a:latin typeface="Arial" charset="0"/>
                <a:ea typeface="宋体" charset="-122"/>
              </a:defRPr>
            </a:lvl7pPr>
            <a:lvl8pPr marL="3429000" indent="-228600" fontAlgn="base">
              <a:spcBef>
                <a:spcPct val="20000"/>
              </a:spcBef>
              <a:spcAft>
                <a:spcPct val="0"/>
              </a:spcAft>
              <a:buChar char="»"/>
              <a:defRPr>
                <a:solidFill>
                  <a:schemeClr val="tx1"/>
                </a:solidFill>
                <a:latin typeface="Arial" charset="0"/>
                <a:ea typeface="宋体" charset="-122"/>
              </a:defRPr>
            </a:lvl8pPr>
            <a:lvl9pPr marL="3886200" indent="-228600" fontAlgn="base">
              <a:spcBef>
                <a:spcPct val="20000"/>
              </a:spcBef>
              <a:spcAft>
                <a:spcPct val="0"/>
              </a:spcAft>
              <a:buChar char="»"/>
              <a:defRPr>
                <a:solidFill>
                  <a:schemeClr val="tx1"/>
                </a:solidFill>
                <a:latin typeface="Arial" charset="0"/>
                <a:ea typeface="宋体" charset="-122"/>
              </a:defRPr>
            </a:lvl9pPr>
          </a:lstStyle>
          <a:p>
            <a:r>
              <a:rPr lang="en-US" altLang="zh-CN" sz="2000" dirty="0">
                <a:latin typeface="Calibri" pitchFamily="34" charset="0"/>
              </a:rPr>
              <a:t>Papers discussing GRB models:</a:t>
            </a:r>
          </a:p>
          <a:p>
            <a:pPr lvl="1"/>
            <a:r>
              <a:rPr lang="en-US" altLang="zh-CN" sz="1800" dirty="0">
                <a:latin typeface="Calibri" pitchFamily="34" charset="0"/>
              </a:rPr>
              <a:t>T. </a:t>
            </a:r>
            <a:r>
              <a:rPr lang="en-US" altLang="zh-CN" sz="1800" dirty="0" err="1">
                <a:latin typeface="Calibri" pitchFamily="34" charset="0"/>
              </a:rPr>
              <a:t>Piran</a:t>
            </a:r>
            <a:r>
              <a:rPr lang="en-US" altLang="zh-CN" sz="1800" dirty="0">
                <a:latin typeface="Calibri" pitchFamily="34" charset="0"/>
              </a:rPr>
              <a:t>, 2004</a:t>
            </a:r>
          </a:p>
          <a:p>
            <a:pPr lvl="1"/>
            <a:r>
              <a:rPr lang="en-US" altLang="zh-CN" sz="1800" dirty="0">
                <a:latin typeface="Calibri" pitchFamily="34" charset="0"/>
              </a:rPr>
              <a:t>M. </a:t>
            </a:r>
            <a:r>
              <a:rPr lang="en-US" altLang="zh-CN" sz="1800" dirty="0" err="1">
                <a:latin typeface="Calibri" pitchFamily="34" charset="0"/>
              </a:rPr>
              <a:t>Lyutikov</a:t>
            </a:r>
            <a:r>
              <a:rPr lang="en-US" altLang="zh-CN" sz="1800" dirty="0">
                <a:latin typeface="Calibri" pitchFamily="34" charset="0"/>
              </a:rPr>
              <a:t>, et al., 2003</a:t>
            </a:r>
          </a:p>
          <a:p>
            <a:pPr lvl="1"/>
            <a:r>
              <a:rPr lang="en-US" altLang="zh-CN" sz="1800" dirty="0">
                <a:latin typeface="Calibri" pitchFamily="34" charset="0"/>
              </a:rPr>
              <a:t>A. Dar, et al., </a:t>
            </a:r>
            <a:r>
              <a:rPr lang="en-US" altLang="zh-CN" sz="1800" dirty="0" smtClean="0">
                <a:latin typeface="Calibri" pitchFamily="34" charset="0"/>
              </a:rPr>
              <a:t>2004</a:t>
            </a:r>
          </a:p>
          <a:p>
            <a:pPr lvl="1"/>
            <a:r>
              <a:rPr lang="en-US" altLang="zh-CN" sz="1800" dirty="0" err="1">
                <a:latin typeface="Calibri" pitchFamily="34" charset="0"/>
              </a:rPr>
              <a:t>D.Lazzati</a:t>
            </a:r>
            <a:r>
              <a:rPr lang="en-US" altLang="zh-CN" sz="1800" dirty="0">
                <a:latin typeface="Calibri" pitchFamily="34" charset="0"/>
              </a:rPr>
              <a:t> &amp; M. </a:t>
            </a:r>
            <a:r>
              <a:rPr lang="en-US" altLang="zh-CN" sz="1800" dirty="0" err="1">
                <a:latin typeface="Calibri" pitchFamily="34" charset="0"/>
              </a:rPr>
              <a:t>Begelman</a:t>
            </a:r>
            <a:r>
              <a:rPr lang="en-US" altLang="zh-CN" sz="1800" dirty="0">
                <a:latin typeface="Calibri" pitchFamily="34" charset="0"/>
              </a:rPr>
              <a:t> 2009</a:t>
            </a:r>
          </a:p>
          <a:p>
            <a:pPr lvl="1"/>
            <a:r>
              <a:rPr lang="en-US" altLang="zh-CN" sz="1800" dirty="0" smtClean="0">
                <a:latin typeface="Calibri" pitchFamily="34" charset="0"/>
              </a:rPr>
              <a:t>…</a:t>
            </a:r>
            <a:endParaRPr lang="en-US" altLang="zh-CN" sz="1600" dirty="0">
              <a:latin typeface="Calibri" pitchFamily="34" charset="0"/>
            </a:endParaRPr>
          </a:p>
          <a:p>
            <a:endParaRPr lang="en-US" altLang="zh-CN" sz="1800" dirty="0">
              <a:latin typeface="Calibri" pitchFamily="34" charset="0"/>
            </a:endParaRPr>
          </a:p>
        </p:txBody>
      </p:sp>
    </p:spTree>
    <p:extLst>
      <p:ext uri="{BB962C8B-B14F-4D97-AF65-F5344CB8AC3E}">
        <p14:creationId xmlns:p14="http://schemas.microsoft.com/office/powerpoint/2010/main" val="3702856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1520" y="228600"/>
            <a:ext cx="7956884" cy="498475"/>
          </a:xfrm>
        </p:spPr>
        <p:txBody>
          <a:bodyPr>
            <a:noAutofit/>
          </a:bodyPr>
          <a:lstStyle/>
          <a:p>
            <a:r>
              <a:rPr lang="en-GB" altLang="zh-CN" dirty="0" smtClean="0">
                <a:latin typeface="Comic Sans MS" panose="030F0702030302020204" pitchFamily="66" charset="0"/>
              </a:rPr>
              <a:t>Summary of Current GRB Polarization Measurement</a:t>
            </a:r>
            <a:endParaRPr lang="zh-CN" altLang="en-US" dirty="0">
              <a:latin typeface="Comic Sans MS" panose="030F0702030302020204" pitchFamily="66" charset="0"/>
            </a:endParaRPr>
          </a:p>
        </p:txBody>
      </p:sp>
      <p:graphicFrame>
        <p:nvGraphicFramePr>
          <p:cNvPr id="6" name="Group 383"/>
          <p:cNvGraphicFramePr>
            <a:graphicFrameLocks/>
          </p:cNvGraphicFramePr>
          <p:nvPr>
            <p:extLst>
              <p:ext uri="{D42A27DB-BD31-4B8C-83A1-F6EECF244321}">
                <p14:modId xmlns:p14="http://schemas.microsoft.com/office/powerpoint/2010/main" val="3592009238"/>
              </p:ext>
            </p:extLst>
          </p:nvPr>
        </p:nvGraphicFramePr>
        <p:xfrm>
          <a:off x="323528" y="1160748"/>
          <a:ext cx="8712968" cy="4949769"/>
        </p:xfrm>
        <a:graphic>
          <a:graphicData uri="http://schemas.openxmlformats.org/drawingml/2006/table">
            <a:tbl>
              <a:tblPr/>
              <a:tblGrid>
                <a:gridCol w="1048072"/>
                <a:gridCol w="1436204"/>
                <a:gridCol w="1332148"/>
                <a:gridCol w="1656184"/>
                <a:gridCol w="3240360"/>
              </a:tblGrid>
              <a:tr h="396043">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rgbClr val="002060"/>
                          </a:solidFill>
                          <a:effectLst/>
                          <a:latin typeface="华文新魏" pitchFamily="2" charset="-122"/>
                          <a:ea typeface="华文新魏" pitchFamily="2" charset="-122"/>
                        </a:rPr>
                        <a:t>GRB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rgbClr val="002060"/>
                          </a:solidFill>
                          <a:effectLst/>
                          <a:latin typeface="华文新魏" pitchFamily="2" charset="-122"/>
                          <a:ea typeface="华文新魏" pitchFamily="2" charset="-122"/>
                        </a:rPr>
                        <a:t>Instr. /Sat.</a:t>
                      </a:r>
                      <a:endParaRPr kumimoji="0" lang="zh-CN" altLang="en-US" sz="1400" b="1" i="0" u="none" strike="noStrike" cap="none" normalizeH="0" baseline="0" dirty="0" smtClean="0">
                        <a:ln>
                          <a:noFill/>
                        </a:ln>
                        <a:solidFill>
                          <a:srgbClr val="00206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rgbClr val="002060"/>
                          </a:solidFill>
                          <a:effectLst/>
                          <a:latin typeface="华文新魏" pitchFamily="2" charset="-122"/>
                          <a:ea typeface="华文新魏" pitchFamily="2" charset="-122"/>
                        </a:rPr>
                        <a:t>Pol </a:t>
                      </a:r>
                      <a:r>
                        <a:rPr kumimoji="0" lang="en-US" altLang="zh-CN" sz="1400" b="1" i="0" u="none" strike="noStrike" cap="none" normalizeH="0" baseline="0" dirty="0" smtClean="0">
                          <a:ln>
                            <a:noFill/>
                          </a:ln>
                          <a:solidFill>
                            <a:srgbClr val="002060"/>
                          </a:solidFill>
                          <a:effectLst/>
                          <a:latin typeface="华文新魏" pitchFamily="2" charset="-122"/>
                          <a:ea typeface="华文新魏" pitchFamily="2" charset="-122"/>
                        </a:rPr>
                        <a:t>degree (%)</a:t>
                      </a:r>
                      <a:endParaRPr kumimoji="0" lang="zh-CN" altLang="en-US" sz="1400" b="1" i="0" u="none" strike="noStrike" cap="none" normalizeH="0" baseline="0" dirty="0" smtClean="0">
                        <a:ln>
                          <a:noFill/>
                        </a:ln>
                        <a:solidFill>
                          <a:srgbClr val="00206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rgbClr val="002060"/>
                          </a:solidFill>
                          <a:effectLst/>
                          <a:latin typeface="华文新魏" pitchFamily="2" charset="-122"/>
                          <a:ea typeface="华文新魏" pitchFamily="2" charset="-122"/>
                        </a:rPr>
                        <a:t>Energy </a:t>
                      </a:r>
                      <a:r>
                        <a:rPr kumimoji="0" lang="en-US" altLang="zh-CN" sz="1400" b="1" i="0" u="none" strike="noStrike" cap="none" normalizeH="0" baseline="0" dirty="0" smtClean="0">
                          <a:ln>
                            <a:noFill/>
                          </a:ln>
                          <a:solidFill>
                            <a:srgbClr val="002060"/>
                          </a:solidFill>
                          <a:effectLst/>
                          <a:latin typeface="华文新魏" pitchFamily="2" charset="-122"/>
                          <a:ea typeface="华文新魏" pitchFamily="2" charset="-122"/>
                        </a:rPr>
                        <a:t>range (</a:t>
                      </a:r>
                      <a:r>
                        <a:rPr kumimoji="0" lang="en-US" altLang="zh-CN" sz="1400" b="1" i="0" u="none" strike="noStrike" cap="none" normalizeH="0" baseline="0" dirty="0" err="1" smtClean="0">
                          <a:ln>
                            <a:noFill/>
                          </a:ln>
                          <a:solidFill>
                            <a:srgbClr val="002060"/>
                          </a:solidFill>
                          <a:effectLst/>
                          <a:latin typeface="华文新魏" pitchFamily="2" charset="-122"/>
                          <a:ea typeface="华文新魏" pitchFamily="2" charset="-122"/>
                        </a:rPr>
                        <a:t>keV</a:t>
                      </a:r>
                      <a:r>
                        <a:rPr kumimoji="0" lang="en-US" altLang="zh-CN" sz="1400" b="1" i="0" u="none" strike="noStrike" cap="none" normalizeH="0" baseline="0" dirty="0" smtClean="0">
                          <a:ln>
                            <a:noFill/>
                          </a:ln>
                          <a:solidFill>
                            <a:srgbClr val="002060"/>
                          </a:solidFill>
                          <a:effectLst/>
                          <a:latin typeface="华文新魏" pitchFamily="2" charset="-122"/>
                          <a:ea typeface="华文新魏" pitchFamily="2" charset="-122"/>
                        </a:rPr>
                        <a:t>)</a:t>
                      </a:r>
                      <a:endParaRPr kumimoji="0" lang="zh-CN" altLang="en-US" sz="1400" b="1" i="0" u="none" strike="noStrike" cap="none" normalizeH="0" baseline="0" dirty="0" smtClean="0">
                        <a:ln>
                          <a:noFill/>
                        </a:ln>
                        <a:solidFill>
                          <a:srgbClr val="00206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rgbClr val="002060"/>
                          </a:solidFill>
                          <a:effectLst/>
                          <a:latin typeface="华文新魏" pitchFamily="2" charset="-122"/>
                          <a:ea typeface="华文新魏" pitchFamily="2" charset="-122"/>
                        </a:rPr>
                        <a:t>Comments</a:t>
                      </a:r>
                      <a:endParaRPr kumimoji="0" lang="zh-CN" altLang="en-US" sz="1400" b="1" i="0" u="none" strike="noStrike" cap="none" normalizeH="0" baseline="0" dirty="0" smtClean="0">
                        <a:ln>
                          <a:noFill/>
                        </a:ln>
                        <a:solidFill>
                          <a:srgbClr val="00206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411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151006A</a:t>
                      </a: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err="1" smtClean="0">
                          <a:ln>
                            <a:noFill/>
                          </a:ln>
                          <a:solidFill>
                            <a:srgbClr val="000000"/>
                          </a:solidFill>
                          <a:effectLst/>
                          <a:latin typeface="华文新魏" pitchFamily="2" charset="-122"/>
                          <a:ea typeface="华文新魏" pitchFamily="2" charset="-122"/>
                        </a:rPr>
                        <a:t>AstroSat</a:t>
                      </a: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32±22</a:t>
                      </a: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100-300</a:t>
                      </a: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Low significance</a:t>
                      </a:r>
                      <a:endPar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11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110721A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GAP/IKAROS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70-300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@3.3σ</a:t>
                      </a:r>
                      <a:r>
                        <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rPr>
                        <a:t>，</a:t>
                      </a: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with constant pol direction</a:t>
                      </a:r>
                      <a:endPar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110301A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GAP/IKAROS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70±22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70-300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@3.7σ</a:t>
                      </a:r>
                      <a:r>
                        <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rPr>
                        <a:t>，</a:t>
                      </a: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with constant pol direction</a:t>
                      </a:r>
                      <a:endPar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17416">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100826A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GAP/IKAROS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27±11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70-300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@2.9σ</a:t>
                      </a:r>
                      <a:r>
                        <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rPr>
                        <a:t>，</a:t>
                      </a: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with inconstant pol direction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551688">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021206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RHESSI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80±20;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150-2000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With a very big systematic error</a:t>
                      </a:r>
                      <a:endPar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40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140206A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IBIS/INTEGRAL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&gt;48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200-400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Unable to restrict the GBR model</a:t>
                      </a:r>
                      <a:endPar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40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061122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IBIS/INTEGRAL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&gt;60;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&gt;65;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&gt;52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250-800;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250-350;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350-800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Unable to restrict the GBR model</a:t>
                      </a:r>
                      <a:endPar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08432">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041219A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IBIS/INTEGRAL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IBIS/INTEGRAL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SPI/INTEGRAL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&lt;4;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43±25;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98±33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200-800;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200-800;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100-350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With inconstant pol direction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28600">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960924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BATSE/CGRO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&gt;50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20-1000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Unable to restrict the GRB model</a:t>
                      </a:r>
                      <a:endPar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52400">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华文新魏" pitchFamily="2" charset="-122"/>
                          <a:ea typeface="华文新魏" pitchFamily="2" charset="-122"/>
                        </a:rPr>
                        <a:t>930131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BATSE/CGRO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&gt;35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20-1000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华文新魏" pitchFamily="2" charset="-122"/>
                          <a:ea typeface="华文新魏" pitchFamily="2" charset="-122"/>
                        </a:rPr>
                        <a:t>Unable to restrict the GRB model</a:t>
                      </a:r>
                      <a:endParaRPr kumimoji="0" lang="zh-CN" altLang="en-US" sz="1400" b="0"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72030518"/>
              </p:ext>
            </p:extLst>
          </p:nvPr>
        </p:nvGraphicFramePr>
        <p:xfrm>
          <a:off x="3239852" y="2014772"/>
          <a:ext cx="457201" cy="334108"/>
        </p:xfrm>
        <a:graphic>
          <a:graphicData uri="http://schemas.openxmlformats.org/presentationml/2006/ole">
            <mc:AlternateContent xmlns:mc="http://schemas.openxmlformats.org/markup-compatibility/2006">
              <mc:Choice xmlns:v="urn:schemas-microsoft-com:vml" Requires="v">
                <p:oleObj spid="_x0000_s36558" name="Equation" r:id="rId4" imgW="330120" imgH="241200" progId="Equation.DSMT4">
                  <p:embed/>
                </p:oleObj>
              </mc:Choice>
              <mc:Fallback>
                <p:oleObj name="Equation" r:id="rId4" imgW="330120" imgH="241200" progId="Equation.DSMT4">
                  <p:embed/>
                  <p:pic>
                    <p:nvPicPr>
                      <p:cNvPr id="0" name=""/>
                      <p:cNvPicPr/>
                      <p:nvPr/>
                    </p:nvPicPr>
                    <p:blipFill>
                      <a:blip r:embed="rId5"/>
                      <a:stretch>
                        <a:fillRect/>
                      </a:stretch>
                    </p:blipFill>
                    <p:spPr>
                      <a:xfrm>
                        <a:off x="3239852" y="2014772"/>
                        <a:ext cx="457201" cy="334108"/>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903153830"/>
              </p:ext>
            </p:extLst>
          </p:nvPr>
        </p:nvGraphicFramePr>
        <p:xfrm>
          <a:off x="3250704" y="3239642"/>
          <a:ext cx="457200" cy="333374"/>
        </p:xfrm>
        <a:graphic>
          <a:graphicData uri="http://schemas.openxmlformats.org/presentationml/2006/ole">
            <mc:AlternateContent xmlns:mc="http://schemas.openxmlformats.org/markup-compatibility/2006">
              <mc:Choice xmlns:v="urn:schemas-microsoft-com:vml" Requires="v">
                <p:oleObj spid="_x0000_s36559" name="Equation" r:id="rId6" imgW="330120" imgH="241200" progId="Equation.DSMT4">
                  <p:embed/>
                </p:oleObj>
              </mc:Choice>
              <mc:Fallback>
                <p:oleObj name="Equation" r:id="rId6" imgW="330120" imgH="241200" progId="Equation.DSMT4">
                  <p:embed/>
                  <p:pic>
                    <p:nvPicPr>
                      <p:cNvPr id="0" name=""/>
                      <p:cNvPicPr>
                        <a:picLocks noChangeAspect="1" noChangeArrowheads="1"/>
                      </p:cNvPicPr>
                      <p:nvPr/>
                    </p:nvPicPr>
                    <p:blipFill>
                      <a:blip r:embed="rId7"/>
                      <a:srcRect/>
                      <a:stretch>
                        <a:fillRect/>
                      </a:stretch>
                    </p:blipFill>
                    <p:spPr bwMode="auto">
                      <a:xfrm>
                        <a:off x="3250704" y="3239642"/>
                        <a:ext cx="457200" cy="33337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90900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lnSpcReduction="10000"/>
          </a:bodyPr>
          <a:lstStyle/>
          <a:p>
            <a:pPr marL="0" indent="0" algn="just" fontAlgn="auto">
              <a:spcAft>
                <a:spcPts val="0"/>
              </a:spcAft>
              <a:buNone/>
            </a:pPr>
            <a:r>
              <a:rPr lang="en-US" altLang="zh-CN" sz="2400" dirty="0" smtClean="0">
                <a:latin typeface="华文新魏" panose="02010800040101010101" pitchFamily="2" charset="-122"/>
              </a:rPr>
              <a:t>(1) </a:t>
            </a:r>
            <a:r>
              <a:rPr lang="en-US" altLang="zh-CN" sz="2400" dirty="0" smtClean="0">
                <a:latin typeface="华文新魏" panose="02010800040101010101" pitchFamily="2" charset="-122"/>
              </a:rPr>
              <a:t>In-orbit calibration requirement</a:t>
            </a:r>
            <a:endParaRPr lang="en-US" altLang="zh-CN" sz="2400" b="1" dirty="0" smtClean="0">
              <a:latin typeface="华文新魏" panose="02010800040101010101" pitchFamily="2" charset="-122"/>
            </a:endParaRPr>
          </a:p>
          <a:p>
            <a:pPr algn="just" fontAlgn="auto">
              <a:spcAft>
                <a:spcPts val="0"/>
              </a:spcAft>
            </a:pPr>
            <a:r>
              <a:rPr lang="en-US" altLang="zh-CN" sz="2200" dirty="0">
                <a:latin typeface="华文新魏" panose="02010800040101010101" pitchFamily="2" charset="-122"/>
              </a:rPr>
              <a:t>Performance variation of the detector</a:t>
            </a:r>
          </a:p>
          <a:p>
            <a:pPr lvl="1" algn="just"/>
            <a:r>
              <a:rPr lang="en-US" altLang="zh-CN" sz="1900" b="1" dirty="0">
                <a:solidFill>
                  <a:schemeClr val="tx1"/>
                </a:solidFill>
                <a:latin typeface="华文新魏" panose="02010800040101010101" pitchFamily="2" charset="-122"/>
              </a:rPr>
              <a:t>Gain variation due to the shipment, launch and environment temperature</a:t>
            </a:r>
          </a:p>
          <a:p>
            <a:pPr lvl="2" algn="just"/>
            <a:r>
              <a:rPr lang="en-US" altLang="zh-CN" sz="1700" b="1" dirty="0">
                <a:latin typeface="华文新魏" panose="02010800040101010101" pitchFamily="2" charset="-122"/>
              </a:rPr>
              <a:t>Gain of PMT</a:t>
            </a:r>
          </a:p>
          <a:p>
            <a:pPr lvl="2" algn="just"/>
            <a:r>
              <a:rPr lang="en-US" altLang="zh-CN" sz="1700" b="1" dirty="0">
                <a:latin typeface="华文新魏" panose="02010800040101010101" pitchFamily="2" charset="-122"/>
              </a:rPr>
              <a:t>Coupling status between PS bars and PMT</a:t>
            </a:r>
          </a:p>
          <a:p>
            <a:pPr lvl="1" algn="just"/>
            <a:r>
              <a:rPr lang="en-US" altLang="zh-CN" sz="1900" b="1" dirty="0">
                <a:solidFill>
                  <a:schemeClr val="tx1"/>
                </a:solidFill>
                <a:latin typeface="华文新魏" panose="02010800040101010101" pitchFamily="2" charset="-122"/>
              </a:rPr>
              <a:t>Light output reduction of PS bars due to the irradiation in orbit</a:t>
            </a:r>
          </a:p>
          <a:p>
            <a:pPr lvl="2" algn="just"/>
            <a:r>
              <a:rPr lang="en-US" altLang="zh-CN" sz="1700" b="1" dirty="0">
                <a:latin typeface="华文新魏" panose="02010800040101010101" pitchFamily="2" charset="-122"/>
              </a:rPr>
              <a:t>~ 5% reduction in 2 years for estimation</a:t>
            </a:r>
          </a:p>
          <a:p>
            <a:pPr lvl="1" algn="just"/>
            <a:r>
              <a:rPr lang="en-US" altLang="zh-CN" sz="1900" b="1" dirty="0">
                <a:solidFill>
                  <a:schemeClr val="tx1"/>
                </a:solidFill>
                <a:latin typeface="华文新魏" panose="02010800040101010101" pitchFamily="2" charset="-122"/>
              </a:rPr>
              <a:t>Aging effect</a:t>
            </a:r>
          </a:p>
          <a:p>
            <a:pPr lvl="2" algn="just"/>
            <a:r>
              <a:rPr lang="en-US" altLang="zh-CN" sz="1700" b="1" dirty="0">
                <a:latin typeface="华文新魏" panose="02010800040101010101" pitchFamily="2" charset="-122"/>
              </a:rPr>
              <a:t>PS bars, PMT and electronics</a:t>
            </a:r>
          </a:p>
          <a:p>
            <a:pPr algn="just"/>
            <a:r>
              <a:rPr lang="en-US" altLang="zh-CN" sz="2200" dirty="0">
                <a:latin typeface="华文新魏" panose="02010800040101010101" pitchFamily="2" charset="-122"/>
              </a:rPr>
              <a:t>Affection of the performance variation</a:t>
            </a:r>
          </a:p>
          <a:p>
            <a:pPr lvl="1" algn="just"/>
            <a:r>
              <a:rPr lang="en-US" altLang="zh-CN" sz="1900" b="1" dirty="0">
                <a:solidFill>
                  <a:schemeClr val="tx1"/>
                </a:solidFill>
                <a:latin typeface="华文新魏" panose="02010800040101010101" pitchFamily="2" charset="-122"/>
              </a:rPr>
              <a:t>Direct affection</a:t>
            </a:r>
          </a:p>
          <a:p>
            <a:pPr lvl="2" algn="just"/>
            <a:r>
              <a:rPr lang="en-US" altLang="zh-CN" sz="1700" b="1" dirty="0">
                <a:latin typeface="华文新魏" panose="02010800040101010101" pitchFamily="2" charset="-122"/>
              </a:rPr>
              <a:t>Pedestal and noise, gain, crosstalk ratio, etc.</a:t>
            </a:r>
          </a:p>
          <a:p>
            <a:pPr lvl="1" algn="just"/>
            <a:r>
              <a:rPr lang="en-US" altLang="zh-CN" sz="1900" b="1" dirty="0">
                <a:solidFill>
                  <a:schemeClr val="tx1"/>
                </a:solidFill>
                <a:latin typeface="华文新魏" panose="02010800040101010101" pitchFamily="2" charset="-122"/>
              </a:rPr>
              <a:t>Indirect affection</a:t>
            </a:r>
          </a:p>
          <a:p>
            <a:pPr lvl="2" algn="just"/>
            <a:r>
              <a:rPr lang="en-US" altLang="zh-CN" sz="1700" b="1" dirty="0">
                <a:latin typeface="华文新魏" panose="02010800040101010101" pitchFamily="2" charset="-122"/>
              </a:rPr>
              <a:t>Low threshold, modulation factor and even MDP</a:t>
            </a:r>
          </a:p>
          <a:p>
            <a:pPr algn="just" fontAlgn="auto">
              <a:spcAft>
                <a:spcPts val="0"/>
              </a:spcAft>
            </a:pPr>
            <a:r>
              <a:rPr lang="en-US" altLang="zh-CN" sz="2200" dirty="0">
                <a:latin typeface="华文新魏" panose="02010800040101010101" pitchFamily="2" charset="-122"/>
              </a:rPr>
              <a:t>Therefore we need in-orbit calibration for POLAR!</a:t>
            </a:r>
          </a:p>
        </p:txBody>
      </p:sp>
    </p:spTree>
    <p:extLst>
      <p:ext uri="{BB962C8B-B14F-4D97-AF65-F5344CB8AC3E}">
        <p14:creationId xmlns:p14="http://schemas.microsoft.com/office/powerpoint/2010/main" val="2574754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(2) Scheme of POLAR in-orbit calibration</a:t>
            </a:r>
            <a:endParaRPr lang="en-US" altLang="zh-CN" sz="2400" b="1" dirty="0" smtClean="0">
              <a:latin typeface="华文新魏" panose="02010800040101010101" pitchFamily="2" charset="-122"/>
            </a:endParaRPr>
          </a:p>
          <a:p>
            <a:pPr algn="just" fontAlgn="auto">
              <a:spcAft>
                <a:spcPts val="0"/>
              </a:spcAft>
            </a:pPr>
            <a:r>
              <a:rPr lang="en-US" altLang="zh-CN" dirty="0">
                <a:latin typeface="华文新魏" panose="02010800040101010101" pitchFamily="2" charset="-122"/>
              </a:rPr>
              <a:t>4 weak </a:t>
            </a:r>
            <a:r>
              <a:rPr lang="en-US" altLang="zh-CN" baseline="30000" dirty="0">
                <a:latin typeface="华文新魏" panose="02010800040101010101" pitchFamily="2" charset="-122"/>
              </a:rPr>
              <a:t>22</a:t>
            </a:r>
            <a:r>
              <a:rPr lang="en-US" altLang="zh-CN" dirty="0">
                <a:latin typeface="华文新魏" panose="02010800040101010101" pitchFamily="2" charset="-122"/>
              </a:rPr>
              <a:t>Na nuclei devices (</a:t>
            </a:r>
            <a:r>
              <a:rPr lang="en-US" altLang="zh-CN" dirty="0" err="1">
                <a:latin typeface="华文新魏" panose="02010800040101010101" pitchFamily="2" charset="-122"/>
              </a:rPr>
              <a:t>activity</a:t>
            </a:r>
            <a:r>
              <a:rPr lang="en-US" altLang="zh-CN" baseline="-25000" dirty="0" err="1">
                <a:latin typeface="华文新魏" panose="02010800040101010101" pitchFamily="2" charset="-122"/>
              </a:rPr>
              <a:t>total</a:t>
            </a:r>
            <a:r>
              <a:rPr lang="en-US" altLang="zh-CN" dirty="0">
                <a:latin typeface="华文新魏" panose="02010800040101010101" pitchFamily="2" charset="-122"/>
              </a:rPr>
              <a:t>=~350 </a:t>
            </a:r>
            <a:r>
              <a:rPr lang="en-US" altLang="zh-CN" dirty="0" err="1">
                <a:latin typeface="华文新魏" panose="02010800040101010101" pitchFamily="2" charset="-122"/>
              </a:rPr>
              <a:t>Bq</a:t>
            </a:r>
            <a:r>
              <a:rPr lang="en-US" altLang="zh-CN" dirty="0">
                <a:latin typeface="华文新魏" panose="02010800040101010101" pitchFamily="2" charset="-122"/>
              </a:rPr>
              <a:t>)</a:t>
            </a:r>
          </a:p>
          <a:p>
            <a:pPr algn="just" fontAlgn="auto">
              <a:spcAft>
                <a:spcPts val="0"/>
              </a:spcAft>
            </a:pPr>
            <a:r>
              <a:rPr lang="en-US" altLang="zh-CN" dirty="0">
                <a:latin typeface="华文新魏" panose="02010800040101010101" pitchFamily="2" charset="-122"/>
              </a:rPr>
              <a:t>Back-to-back 511 </a:t>
            </a:r>
            <a:r>
              <a:rPr lang="en-US" altLang="zh-CN" dirty="0" err="1">
                <a:latin typeface="华文新魏" panose="02010800040101010101" pitchFamily="2" charset="-122"/>
              </a:rPr>
              <a:t>keV</a:t>
            </a:r>
            <a:r>
              <a:rPr lang="en-US" altLang="zh-CN" dirty="0">
                <a:latin typeface="华文新魏" panose="02010800040101010101" pitchFamily="2" charset="-122"/>
              </a:rPr>
              <a:t> photons from the annihilation of the  e</a:t>
            </a:r>
            <a:r>
              <a:rPr lang="en-US" altLang="zh-CN" baseline="30000" dirty="0">
                <a:latin typeface="华文新魏" panose="02010800040101010101" pitchFamily="2" charset="-122"/>
              </a:rPr>
              <a:t>+</a:t>
            </a:r>
          </a:p>
          <a:p>
            <a:pPr algn="just" fontAlgn="auto">
              <a:spcAft>
                <a:spcPts val="0"/>
              </a:spcAft>
            </a:pPr>
            <a:r>
              <a:rPr lang="en-US" altLang="zh-CN" dirty="0">
                <a:latin typeface="华文新魏" panose="02010800040101010101" pitchFamily="2" charset="-122"/>
              </a:rPr>
              <a:t>The Compton edge of the 511 </a:t>
            </a:r>
            <a:r>
              <a:rPr lang="en-US" altLang="zh-CN" dirty="0" err="1">
                <a:latin typeface="华文新魏" panose="02010800040101010101" pitchFamily="2" charset="-122"/>
              </a:rPr>
              <a:t>keV</a:t>
            </a:r>
            <a:r>
              <a:rPr lang="en-US" altLang="zh-CN" dirty="0">
                <a:latin typeface="华文新魏" panose="02010800040101010101" pitchFamily="2" charset="-122"/>
              </a:rPr>
              <a:t> photons will be used for the calibration of the </a:t>
            </a:r>
            <a:r>
              <a:rPr lang="en-US" altLang="zh-CN" dirty="0">
                <a:solidFill>
                  <a:srgbClr val="FF0000"/>
                </a:solidFill>
                <a:latin typeface="华文新魏" panose="02010800040101010101" pitchFamily="2" charset="-122"/>
              </a:rPr>
              <a:t>gain non-uniformity </a:t>
            </a:r>
            <a:r>
              <a:rPr lang="en-US" altLang="zh-CN" dirty="0">
                <a:latin typeface="华文新魏" panose="02010800040101010101" pitchFamily="2" charset="-122"/>
              </a:rPr>
              <a:t>of all the channels, and the sources can also be used for calibrating the </a:t>
            </a:r>
            <a:r>
              <a:rPr lang="en-US" altLang="zh-CN" dirty="0">
                <a:solidFill>
                  <a:srgbClr val="FF0000"/>
                </a:solidFill>
                <a:latin typeface="华文新魏" panose="02010800040101010101" pitchFamily="2" charset="-122"/>
              </a:rPr>
              <a:t>crosstalk</a:t>
            </a:r>
            <a:r>
              <a:rPr lang="en-US" altLang="zh-CN" dirty="0">
                <a:latin typeface="华文新魏" panose="02010800040101010101" pitchFamily="2" charset="-122"/>
              </a:rPr>
              <a:t> of each module and other performances of POLAR in orbit</a:t>
            </a:r>
            <a:endParaRPr lang="en-US" altLang="zh-CN" dirty="0">
              <a:latin typeface="华文新魏" panose="02010800040101010101" pitchFamily="2" charset="-122"/>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175451"/>
            <a:ext cx="3997331" cy="32778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61184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39725"/>
            <a:ext cx="2971800" cy="498475"/>
          </a:xfrm>
        </p:spPr>
        <p:txBody>
          <a:bodyPr>
            <a:noAutofit/>
          </a:bodyPr>
          <a:lstStyle/>
          <a:p>
            <a:r>
              <a:rPr lang="en-US" altLang="zh-CN" sz="3200" dirty="0" smtClean="0">
                <a:latin typeface="Segoe Script" panose="020B0504020000000003" pitchFamily="34" charset="0"/>
              </a:rPr>
              <a:t>Outline</a:t>
            </a:r>
            <a:endParaRPr lang="zh-CN" altLang="en-US" sz="3200" dirty="0">
              <a:latin typeface="Segoe Script" panose="020B0504020000000003" pitchFamily="34" charset="0"/>
            </a:endParaRPr>
          </a:p>
        </p:txBody>
      </p:sp>
      <p:sp>
        <p:nvSpPr>
          <p:cNvPr id="5" name="内容占位符 4"/>
          <p:cNvSpPr>
            <a:spLocks noGrp="1"/>
          </p:cNvSpPr>
          <p:nvPr>
            <p:ph idx="1"/>
          </p:nvPr>
        </p:nvSpPr>
        <p:spPr>
          <a:xfrm>
            <a:off x="228600" y="1088740"/>
            <a:ext cx="8763000" cy="4824536"/>
          </a:xfrm>
        </p:spPr>
        <p:txBody>
          <a:bodyPr>
            <a:normAutofit/>
          </a:bodyPr>
          <a:lstStyle/>
          <a:p>
            <a:r>
              <a:rPr lang="en-US" altLang="zh-CN" sz="2800" dirty="0" smtClean="0">
                <a:latin typeface="Comic Sans MS" panose="030F0702030302020204" pitchFamily="66" charset="0"/>
              </a:rPr>
              <a:t>Overview of POLAR</a:t>
            </a:r>
          </a:p>
          <a:p>
            <a:r>
              <a:rPr lang="en-US" altLang="zh-CN" sz="2800" dirty="0" smtClean="0">
                <a:latin typeface="Comic Sans MS" panose="030F0702030302020204" pitchFamily="66" charset="0"/>
              </a:rPr>
              <a:t>Science </a:t>
            </a:r>
            <a:r>
              <a:rPr lang="en-US" altLang="zh-CN" sz="2800" dirty="0">
                <a:latin typeface="Comic Sans MS" panose="030F0702030302020204" pitchFamily="66" charset="0"/>
              </a:rPr>
              <a:t>of </a:t>
            </a:r>
            <a:r>
              <a:rPr lang="en-US" altLang="zh-CN" sz="2800" dirty="0" smtClean="0">
                <a:latin typeface="Comic Sans MS" panose="030F0702030302020204" pitchFamily="66" charset="0"/>
              </a:rPr>
              <a:t>POLAR</a:t>
            </a:r>
            <a:endParaRPr lang="en-US" altLang="zh-CN" sz="2800" dirty="0" smtClean="0">
              <a:latin typeface="Comic Sans MS" panose="030F0702030302020204" pitchFamily="66" charset="0"/>
            </a:endParaRPr>
          </a:p>
          <a:p>
            <a:r>
              <a:rPr lang="en-US" altLang="zh-CN" sz="2800" dirty="0" smtClean="0">
                <a:latin typeface="Comic Sans MS" panose="030F0702030302020204" pitchFamily="66" charset="0"/>
              </a:rPr>
              <a:t>Preliminary in-orbit </a:t>
            </a:r>
            <a:r>
              <a:rPr lang="en-US" altLang="zh-CN" sz="2800" dirty="0" smtClean="0">
                <a:latin typeface="Comic Sans MS" panose="030F0702030302020204" pitchFamily="66" charset="0"/>
              </a:rPr>
              <a:t>calibrations</a:t>
            </a:r>
            <a:endParaRPr lang="en-US" altLang="zh-CN" sz="2800" dirty="0" smtClean="0">
              <a:latin typeface="Comic Sans MS" panose="030F0702030302020204" pitchFamily="66" charset="0"/>
            </a:endParaRPr>
          </a:p>
          <a:p>
            <a:r>
              <a:rPr lang="en-US" altLang="zh-CN" sz="2800" dirty="0" smtClean="0">
                <a:latin typeface="Comic Sans MS" panose="030F0702030302020204" pitchFamily="66" charset="0"/>
              </a:rPr>
              <a:t>Preliminary in-orbit </a:t>
            </a:r>
            <a:r>
              <a:rPr lang="en-US" altLang="zh-CN" sz="2800" dirty="0" smtClean="0">
                <a:latin typeface="Comic Sans MS" panose="030F0702030302020204" pitchFamily="66" charset="0"/>
              </a:rPr>
              <a:t>observation results</a:t>
            </a:r>
            <a:endParaRPr lang="en-US" altLang="zh-CN" sz="2800" dirty="0" smtClean="0">
              <a:latin typeface="Comic Sans MS" panose="030F0702030302020204" pitchFamily="66" charset="0"/>
            </a:endParaRPr>
          </a:p>
          <a:p>
            <a:r>
              <a:rPr lang="en-US" altLang="zh-CN" sz="2800" dirty="0" smtClean="0">
                <a:latin typeface="Comic Sans MS" panose="030F0702030302020204" pitchFamily="66" charset="0"/>
              </a:rPr>
              <a:t>Summary and Outlook</a:t>
            </a:r>
          </a:p>
        </p:txBody>
      </p:sp>
      <p:sp>
        <p:nvSpPr>
          <p:cNvPr id="9" name="右箭头 8"/>
          <p:cNvSpPr/>
          <p:nvPr/>
        </p:nvSpPr>
        <p:spPr>
          <a:xfrm>
            <a:off x="381000" y="381000"/>
            <a:ext cx="685800" cy="3048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3273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(2) Scheme of POLAR in-orbit calibration</a:t>
            </a:r>
            <a:endParaRPr lang="en-US" altLang="zh-CN" sz="2400" b="1" dirty="0" smtClean="0">
              <a:latin typeface="华文新魏" panose="02010800040101010101" pitchFamily="2" charset="-122"/>
            </a:endParaRPr>
          </a:p>
          <a:p>
            <a:pPr algn="just" fontAlgn="auto">
              <a:spcAft>
                <a:spcPts val="0"/>
              </a:spcAft>
            </a:pPr>
            <a:r>
              <a:rPr lang="en-US" altLang="zh-CN" dirty="0">
                <a:latin typeface="华文新魏" panose="02010800040101010101" pitchFamily="2" charset="-122"/>
              </a:rPr>
              <a:t>All events with &gt; 1 trigger shall be selected</a:t>
            </a:r>
          </a:p>
          <a:p>
            <a:pPr algn="just" fontAlgn="auto">
              <a:spcAft>
                <a:spcPts val="0"/>
              </a:spcAft>
            </a:pPr>
            <a:r>
              <a:rPr lang="en-US" altLang="zh-CN" dirty="0">
                <a:latin typeface="华文新魏" panose="02010800040101010101" pitchFamily="2" charset="-122"/>
              </a:rPr>
              <a:t>Two non-adjacent channels with highest energy depositions are selected</a:t>
            </a:r>
          </a:p>
          <a:p>
            <a:pPr algn="just" fontAlgn="auto">
              <a:spcAft>
                <a:spcPts val="0"/>
              </a:spcAft>
            </a:pPr>
            <a:r>
              <a:rPr lang="en-US" altLang="zh-CN" dirty="0">
                <a:latin typeface="华文新魏" panose="02010800040101010101" pitchFamily="2" charset="-122"/>
              </a:rPr>
              <a:t>The location of the 4 internal sources are known</a:t>
            </a:r>
          </a:p>
          <a:p>
            <a:pPr algn="just" fontAlgn="auto">
              <a:spcAft>
                <a:spcPts val="0"/>
              </a:spcAft>
            </a:pPr>
            <a:r>
              <a:rPr lang="en-US" altLang="zh-CN" dirty="0">
                <a:latin typeface="华文新魏" panose="02010800040101010101" pitchFamily="2" charset="-122"/>
              </a:rPr>
              <a:t>The angles of the two interacting bars with respect to the 4 sources, </a:t>
            </a:r>
            <a:r>
              <a:rPr lang="en-US" altLang="zh-CN" dirty="0"/>
              <a:t>α1 </a:t>
            </a:r>
            <a:r>
              <a:rPr lang="en-US" altLang="zh-CN" dirty="0">
                <a:latin typeface="华文新魏" panose="02010800040101010101" pitchFamily="2" charset="-122"/>
              </a:rPr>
              <a:t>and</a:t>
            </a:r>
            <a:r>
              <a:rPr lang="en-US" altLang="zh-CN" dirty="0"/>
              <a:t> α2 </a:t>
            </a:r>
            <a:r>
              <a:rPr lang="en-US" altLang="zh-CN" dirty="0">
                <a:latin typeface="华文新魏" panose="02010800040101010101" pitchFamily="2" charset="-122"/>
              </a:rPr>
              <a:t>are calculated</a:t>
            </a:r>
          </a:p>
          <a:p>
            <a:pPr algn="just" fontAlgn="auto">
              <a:spcAft>
                <a:spcPts val="0"/>
              </a:spcAft>
            </a:pPr>
            <a:r>
              <a:rPr lang="en-US" altLang="zh-CN" dirty="0"/>
              <a:t>α2 - α1 </a:t>
            </a:r>
            <a:r>
              <a:rPr lang="en-US" altLang="zh-CN" dirty="0">
                <a:latin typeface="华文新魏" panose="02010800040101010101" pitchFamily="2" charset="-122"/>
              </a:rPr>
              <a:t>is calculated for all the 4 sources</a:t>
            </a:r>
          </a:p>
          <a:p>
            <a:pPr algn="just" fontAlgn="auto">
              <a:spcAft>
                <a:spcPts val="0"/>
              </a:spcAft>
            </a:pPr>
            <a:r>
              <a:rPr lang="en-US" altLang="zh-CN" dirty="0">
                <a:latin typeface="华文新魏" panose="02010800040101010101" pitchFamily="2" charset="-122"/>
              </a:rPr>
              <a:t>An event is selected if abs(</a:t>
            </a:r>
            <a:r>
              <a:rPr lang="en-US" altLang="zh-CN" dirty="0"/>
              <a:t>α2-α1</a:t>
            </a:r>
            <a:r>
              <a:rPr lang="en-US" altLang="zh-CN" dirty="0">
                <a:latin typeface="华文新魏" panose="02010800040101010101" pitchFamily="2" charset="-122"/>
              </a:rPr>
              <a:t>)-pi &lt; 0.175 (10</a:t>
            </a:r>
            <a:r>
              <a:rPr lang="en-US" altLang="zh-CN" dirty="0"/>
              <a:t>°, can be adjusted to improve the calibration result</a:t>
            </a:r>
            <a:r>
              <a:rPr lang="en-US" altLang="zh-CN" dirty="0">
                <a:latin typeface="华文新魏" panose="02010800040101010101" pitchFamily="2" charset="-122"/>
              </a:rPr>
              <a:t>) as it implies it is likely to come from a source</a:t>
            </a:r>
            <a:endParaRPr lang="en-US" altLang="zh-CN" dirty="0">
              <a:latin typeface="华文新魏" panose="02010800040101010101" pitchFamily="2" charset="-122"/>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422" y="4005064"/>
            <a:ext cx="3176221" cy="255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825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(3) Locations of the in-orbit calibration sources</a:t>
            </a:r>
            <a:endParaRPr lang="en-US" altLang="zh-CN" sz="2400" b="1" dirty="0" smtClean="0">
              <a:latin typeface="华文新魏" panose="02010800040101010101" pitchFamily="2" charset="-122"/>
            </a:endParaRPr>
          </a:p>
        </p:txBody>
      </p:sp>
      <p:pic>
        <p:nvPicPr>
          <p:cNvPr id="6" name="图片 5"/>
          <p:cNvPicPr>
            <a:picLocks noChangeAspect="1"/>
          </p:cNvPicPr>
          <p:nvPr/>
        </p:nvPicPr>
        <p:blipFill>
          <a:blip r:embed="rId3"/>
          <a:stretch>
            <a:fillRect/>
          </a:stretch>
        </p:blipFill>
        <p:spPr>
          <a:xfrm>
            <a:off x="2166594" y="1268760"/>
            <a:ext cx="4853678" cy="4860540"/>
          </a:xfrm>
          <a:prstGeom prst="rect">
            <a:avLst/>
          </a:prstGeom>
        </p:spPr>
      </p:pic>
    </p:spTree>
    <p:extLst>
      <p:ext uri="{BB962C8B-B14F-4D97-AF65-F5344CB8AC3E}">
        <p14:creationId xmlns:p14="http://schemas.microsoft.com/office/powerpoint/2010/main" val="517302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(4) Installation of the in-orbit calibration sources</a:t>
            </a:r>
            <a:endParaRPr lang="en-US" altLang="zh-CN" sz="2400" b="1" dirty="0" smtClean="0">
              <a:latin typeface="华文新魏" panose="02010800040101010101" pitchFamily="2" charset="-122"/>
            </a:endParaRPr>
          </a:p>
        </p:txBody>
      </p:sp>
      <p:pic>
        <p:nvPicPr>
          <p:cNvPr id="5" name="图片 4" descr="I:\笔记本资料备份\personal\照片\工作\试验\22Na源安装\22Na源安装_20160426-0430\IMG_20160428_08455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32" y="1571291"/>
            <a:ext cx="2160000" cy="4108235"/>
          </a:xfrm>
          <a:prstGeom prst="rect">
            <a:avLst/>
          </a:prstGeom>
          <a:noFill/>
          <a:ln>
            <a:noFill/>
          </a:ln>
        </p:spPr>
      </p:pic>
      <p:pic>
        <p:nvPicPr>
          <p:cNvPr id="7" name="图片 6" descr="I:\笔记本资料备份\personal\照片\工作\试验\22Na源安装\22Na源安装_20160426-0430\IMG_20160428_084619.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1780" y="1571652"/>
            <a:ext cx="2320153" cy="4125600"/>
          </a:xfrm>
          <a:prstGeom prst="rect">
            <a:avLst/>
          </a:prstGeom>
          <a:noFill/>
          <a:ln>
            <a:noFill/>
          </a:ln>
        </p:spPr>
      </p:pic>
      <p:sp>
        <p:nvSpPr>
          <p:cNvPr id="8" name="椭圆 7"/>
          <p:cNvSpPr>
            <a:spLocks noChangeArrowheads="1"/>
          </p:cNvSpPr>
          <p:nvPr/>
        </p:nvSpPr>
        <p:spPr bwMode="auto">
          <a:xfrm>
            <a:off x="1259632" y="2621530"/>
            <a:ext cx="478790" cy="9461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10" name="椭圆 9"/>
          <p:cNvSpPr>
            <a:spLocks noChangeArrowheads="1"/>
          </p:cNvSpPr>
          <p:nvPr/>
        </p:nvSpPr>
        <p:spPr bwMode="auto">
          <a:xfrm>
            <a:off x="3491880" y="2711483"/>
            <a:ext cx="478790" cy="9461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pic>
        <p:nvPicPr>
          <p:cNvPr id="11" name="图片 10" descr="I:\笔记本资料备份\personal\照片\工作\试验\22Na源安装\22Na源安装_20160426-0430\IMG_20160430_11243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2060" y="4328710"/>
            <a:ext cx="3780420" cy="2124626"/>
          </a:xfrm>
          <a:prstGeom prst="rect">
            <a:avLst/>
          </a:prstGeom>
          <a:noFill/>
          <a:ln>
            <a:noFill/>
          </a:ln>
        </p:spPr>
      </p:pic>
      <p:pic>
        <p:nvPicPr>
          <p:cNvPr id="12" name="Picture" descr="Macintosh HD:Users:silvio:POLAR:mechanics:calibration system - source:calib source CAD 201307:png:Sil_SS17.png"/>
          <p:cNvPicPr>
            <a:picLocks noChangeAspect="1"/>
          </p:cNvPicPr>
          <p:nvPr/>
        </p:nvPicPr>
        <p:blipFill>
          <a:blip r:embed="rId6"/>
          <a:stretch>
            <a:fillRect/>
          </a:stretch>
        </p:blipFill>
        <p:spPr bwMode="auto">
          <a:xfrm rot="10800000">
            <a:off x="5112058" y="1196752"/>
            <a:ext cx="3780421" cy="2963231"/>
          </a:xfrm>
          <a:prstGeom prst="rect">
            <a:avLst/>
          </a:prstGeom>
          <a:noFill/>
          <a:ln w="9525">
            <a:noFill/>
            <a:miter lim="800000"/>
            <a:headEnd/>
            <a:tailEnd/>
          </a:ln>
        </p:spPr>
      </p:pic>
    </p:spTree>
    <p:extLst>
      <p:ext uri="{BB962C8B-B14F-4D97-AF65-F5344CB8AC3E}">
        <p14:creationId xmlns:p14="http://schemas.microsoft.com/office/powerpoint/2010/main" val="442878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(5) Test with the in-orbit calibration sources before launch</a:t>
            </a:r>
            <a:endParaRPr lang="en-US" altLang="zh-CN" sz="2400" b="1" dirty="0" smtClean="0">
              <a:latin typeface="华文新魏" panose="02010800040101010101" pitchFamily="2" charset="-122"/>
            </a:endParaRPr>
          </a:p>
        </p:txBody>
      </p:sp>
      <p:pic>
        <p:nvPicPr>
          <p:cNvPr id="13" name="图片 12" descr="I:\data_backup\Na22_test_20160430\results\triggering_pattern_with_criteria_2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2547" y="1305024"/>
            <a:ext cx="4099933" cy="2340000"/>
          </a:xfrm>
          <a:prstGeom prst="rect">
            <a:avLst/>
          </a:prstGeom>
          <a:noFill/>
          <a:ln>
            <a:noFill/>
          </a:ln>
        </p:spPr>
      </p:pic>
      <p:pic>
        <p:nvPicPr>
          <p:cNvPr id="14" name="图片 13" descr="Na22_measurement"/>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059" y="1268760"/>
            <a:ext cx="4103764" cy="2340000"/>
          </a:xfrm>
          <a:prstGeom prst="rect">
            <a:avLst/>
          </a:prstGeom>
          <a:noFill/>
          <a:ln>
            <a:noFill/>
          </a:ln>
        </p:spPr>
      </p:pic>
      <p:pic>
        <p:nvPicPr>
          <p:cNvPr id="15" name="图片 14" descr="I:\data_backup\Na22_test_20160430\results\typical.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0978" y="3660271"/>
            <a:ext cx="4933310" cy="2469029"/>
          </a:xfrm>
          <a:prstGeom prst="rect">
            <a:avLst/>
          </a:prstGeom>
          <a:noFill/>
          <a:ln>
            <a:noFill/>
          </a:ln>
        </p:spPr>
      </p:pic>
    </p:spTree>
    <p:extLst>
      <p:ext uri="{BB962C8B-B14F-4D97-AF65-F5344CB8AC3E}">
        <p14:creationId xmlns:p14="http://schemas.microsoft.com/office/powerpoint/2010/main" val="1284170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(6) Preliminary in-orbit calibration results after launch</a:t>
            </a:r>
            <a:endParaRPr lang="en-US" altLang="zh-CN" sz="2400" b="1" dirty="0" smtClean="0">
              <a:latin typeface="华文新魏" panose="02010800040101010101" pitchFamily="2" charset="-122"/>
            </a:endParaRPr>
          </a:p>
        </p:txBody>
      </p:sp>
      <p:pic>
        <p:nvPicPr>
          <p:cNvPr id="4" name="图片 3" descr="ped_noise"/>
          <p:cNvPicPr>
            <a:picLocks noChangeAspect="1"/>
          </p:cNvPicPr>
          <p:nvPr/>
        </p:nvPicPr>
        <p:blipFill>
          <a:blip r:embed="rId3"/>
          <a:stretch>
            <a:fillRect/>
          </a:stretch>
        </p:blipFill>
        <p:spPr>
          <a:xfrm>
            <a:off x="647564" y="1304764"/>
            <a:ext cx="7956884" cy="4404529"/>
          </a:xfrm>
          <a:prstGeom prst="rect">
            <a:avLst/>
          </a:prstGeom>
        </p:spPr>
      </p:pic>
      <p:sp>
        <p:nvSpPr>
          <p:cNvPr id="5" name="文本框 4"/>
          <p:cNvSpPr txBox="1"/>
          <p:nvPr/>
        </p:nvSpPr>
        <p:spPr>
          <a:xfrm>
            <a:off x="1511660" y="5501144"/>
            <a:ext cx="5893663" cy="510011"/>
          </a:xfrm>
          <a:prstGeom prst="rect">
            <a:avLst/>
          </a:prstGeom>
          <a:noFill/>
        </p:spPr>
        <p:txBody>
          <a:bodyPr wrap="square" rtlCol="0">
            <a:spAutoFit/>
          </a:bodyPr>
          <a:lstStyle/>
          <a:p>
            <a:pPr algn="ctr" fontAlgn="auto">
              <a:lnSpc>
                <a:spcPct val="150000"/>
              </a:lnSpc>
            </a:pPr>
            <a:r>
              <a:rPr lang="x-none" altLang="zh-CN" sz="2000" b="1" dirty="0">
                <a:solidFill>
                  <a:srgbClr val="FF0000"/>
                </a:solidFill>
                <a:latin typeface="华文新魏" panose="02010800040101010101" pitchFamily="2" charset="-122"/>
                <a:ea typeface="华文新魏" panose="02010800040101010101" pitchFamily="2" charset="-122"/>
              </a:rPr>
              <a:t>Left: pedestal; Right: noise</a:t>
            </a:r>
          </a:p>
        </p:txBody>
      </p:sp>
    </p:spTree>
    <p:extLst>
      <p:ext uri="{BB962C8B-B14F-4D97-AF65-F5344CB8AC3E}">
        <p14:creationId xmlns:p14="http://schemas.microsoft.com/office/powerpoint/2010/main" val="1037913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(6) Preliminary in-orbit calibration results after launch</a:t>
            </a:r>
            <a:endParaRPr lang="en-US" altLang="zh-CN" sz="2400" b="1" dirty="0" smtClean="0">
              <a:latin typeface="华文新魏" panose="02010800040101010101" pitchFamily="2" charset="-122"/>
            </a:endParaRPr>
          </a:p>
        </p:txBody>
      </p:sp>
      <p:sp>
        <p:nvSpPr>
          <p:cNvPr id="5" name="文本框 4"/>
          <p:cNvSpPr txBox="1"/>
          <p:nvPr/>
        </p:nvSpPr>
        <p:spPr>
          <a:xfrm>
            <a:off x="287524" y="4581128"/>
            <a:ext cx="8763000" cy="553998"/>
          </a:xfrm>
          <a:prstGeom prst="rect">
            <a:avLst/>
          </a:prstGeom>
          <a:noFill/>
        </p:spPr>
        <p:txBody>
          <a:bodyPr wrap="square" rtlCol="0">
            <a:spAutoFit/>
          </a:bodyPr>
          <a:lstStyle/>
          <a:p>
            <a:pPr algn="ctr" fontAlgn="auto">
              <a:lnSpc>
                <a:spcPct val="150000"/>
              </a:lnSpc>
            </a:pPr>
            <a:r>
              <a:rPr lang="en-US" altLang="zh-CN" sz="2000" b="1" dirty="0" smtClean="0">
                <a:solidFill>
                  <a:srgbClr val="FF0000"/>
                </a:solidFill>
                <a:latin typeface="华文新魏" panose="02010800040101010101" pitchFamily="2" charset="-122"/>
                <a:ea typeface="华文新魏" panose="02010800040101010101" pitchFamily="2" charset="-122"/>
              </a:rPr>
              <a:t>Left: Crosstalk matrix of 25 modules; Right: Zoom of crosstalk of one module</a:t>
            </a:r>
            <a:endParaRPr lang="x-none" altLang="zh-CN" sz="2000" b="1" dirty="0">
              <a:solidFill>
                <a:srgbClr val="FF0000"/>
              </a:solidFill>
              <a:latin typeface="华文新魏" panose="02010800040101010101" pitchFamily="2" charset="-122"/>
              <a:ea typeface="华文新魏" panose="02010800040101010101" pitchFamily="2" charset="-122"/>
            </a:endParaRPr>
          </a:p>
        </p:txBody>
      </p:sp>
      <p:pic>
        <p:nvPicPr>
          <p:cNvPr id="6" name="图片 5" descr="xt_matrix"/>
          <p:cNvPicPr>
            <a:picLocks noChangeAspect="1"/>
          </p:cNvPicPr>
          <p:nvPr/>
        </p:nvPicPr>
        <p:blipFill>
          <a:blip r:embed="rId3"/>
          <a:stretch>
            <a:fillRect/>
          </a:stretch>
        </p:blipFill>
        <p:spPr>
          <a:xfrm>
            <a:off x="277970" y="1940560"/>
            <a:ext cx="4379670" cy="2424543"/>
          </a:xfrm>
          <a:prstGeom prst="rect">
            <a:avLst/>
          </a:prstGeom>
        </p:spPr>
      </p:pic>
      <p:pic>
        <p:nvPicPr>
          <p:cNvPr id="8" name="图片 7" descr="xt_matrix_2d_mod503"/>
          <p:cNvPicPr>
            <a:picLocks noChangeAspect="1"/>
          </p:cNvPicPr>
          <p:nvPr/>
        </p:nvPicPr>
        <p:blipFill>
          <a:blip r:embed="rId4"/>
          <a:stretch>
            <a:fillRect/>
          </a:stretch>
        </p:blipFill>
        <p:spPr>
          <a:xfrm>
            <a:off x="4703368" y="1940559"/>
            <a:ext cx="4380116" cy="2424543"/>
          </a:xfrm>
          <a:prstGeom prst="rect">
            <a:avLst/>
          </a:prstGeom>
        </p:spPr>
      </p:pic>
    </p:spTree>
    <p:extLst>
      <p:ext uri="{BB962C8B-B14F-4D97-AF65-F5344CB8AC3E}">
        <p14:creationId xmlns:p14="http://schemas.microsoft.com/office/powerpoint/2010/main" val="91955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(6) Preliminary in-orbit calibration results after launch</a:t>
            </a:r>
            <a:endParaRPr lang="en-US" altLang="zh-CN" sz="2400" b="1" dirty="0" smtClean="0">
              <a:latin typeface="华文新魏" panose="02010800040101010101" pitchFamily="2" charset="-122"/>
            </a:endParaRPr>
          </a:p>
        </p:txBody>
      </p:sp>
      <p:sp>
        <p:nvSpPr>
          <p:cNvPr id="5" name="文本框 4"/>
          <p:cNvSpPr txBox="1"/>
          <p:nvPr/>
        </p:nvSpPr>
        <p:spPr>
          <a:xfrm>
            <a:off x="1367644" y="4560606"/>
            <a:ext cx="6372708" cy="553998"/>
          </a:xfrm>
          <a:prstGeom prst="rect">
            <a:avLst/>
          </a:prstGeom>
          <a:noFill/>
        </p:spPr>
        <p:txBody>
          <a:bodyPr wrap="square" rtlCol="0">
            <a:spAutoFit/>
          </a:bodyPr>
          <a:lstStyle/>
          <a:p>
            <a:pPr algn="ctr" fontAlgn="auto">
              <a:lnSpc>
                <a:spcPct val="150000"/>
              </a:lnSpc>
            </a:pPr>
            <a:r>
              <a:rPr lang="en-US" altLang="zh-CN" sz="2000" b="1" dirty="0" smtClean="0">
                <a:solidFill>
                  <a:srgbClr val="FF0000"/>
                </a:solidFill>
                <a:latin typeface="华文新魏" panose="02010800040101010101" pitchFamily="2" charset="-122"/>
                <a:ea typeface="华文新魏" panose="02010800040101010101" pitchFamily="2" charset="-122"/>
              </a:rPr>
              <a:t>Triggering pattern of selected Na-22 sources events</a:t>
            </a:r>
            <a:endParaRPr lang="x-none" altLang="zh-CN" sz="2000" b="1" dirty="0">
              <a:solidFill>
                <a:srgbClr val="FF0000"/>
              </a:solidFill>
              <a:latin typeface="华文新魏" panose="02010800040101010101" pitchFamily="2" charset="-122"/>
              <a:ea typeface="华文新魏" panose="02010800040101010101" pitchFamily="2" charset="-122"/>
            </a:endParaRPr>
          </a:p>
        </p:txBody>
      </p:sp>
      <p:pic>
        <p:nvPicPr>
          <p:cNvPr id="7" name="图片 6" descr="triggering_pattern_na22"/>
          <p:cNvPicPr>
            <a:picLocks noChangeAspect="1"/>
          </p:cNvPicPr>
          <p:nvPr/>
        </p:nvPicPr>
        <p:blipFill>
          <a:blip r:embed="rId3"/>
          <a:stretch>
            <a:fillRect/>
          </a:stretch>
        </p:blipFill>
        <p:spPr>
          <a:xfrm>
            <a:off x="1754901" y="1353411"/>
            <a:ext cx="5828246" cy="3226358"/>
          </a:xfrm>
          <a:prstGeom prst="rect">
            <a:avLst/>
          </a:prstGeom>
        </p:spPr>
      </p:pic>
    </p:spTree>
    <p:extLst>
      <p:ext uri="{BB962C8B-B14F-4D97-AF65-F5344CB8AC3E}">
        <p14:creationId xmlns:p14="http://schemas.microsoft.com/office/powerpoint/2010/main" val="2981258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(6) Preliminary in-orbit calibration results after launch</a:t>
            </a:r>
            <a:endParaRPr lang="en-US" altLang="zh-CN" sz="2400" b="1" dirty="0" smtClean="0">
              <a:latin typeface="华文新魏" panose="02010800040101010101" pitchFamily="2" charset="-122"/>
            </a:endParaRPr>
          </a:p>
        </p:txBody>
      </p:sp>
      <p:sp>
        <p:nvSpPr>
          <p:cNvPr id="5" name="文本框 4"/>
          <p:cNvSpPr txBox="1"/>
          <p:nvPr/>
        </p:nvSpPr>
        <p:spPr>
          <a:xfrm>
            <a:off x="1367644" y="4855222"/>
            <a:ext cx="6372708" cy="971676"/>
          </a:xfrm>
          <a:prstGeom prst="rect">
            <a:avLst/>
          </a:prstGeom>
          <a:noFill/>
        </p:spPr>
        <p:txBody>
          <a:bodyPr wrap="square" rtlCol="0">
            <a:spAutoFit/>
          </a:bodyPr>
          <a:lstStyle/>
          <a:p>
            <a:pPr algn="ctr" fontAlgn="auto">
              <a:lnSpc>
                <a:spcPct val="150000"/>
              </a:lnSpc>
            </a:pPr>
            <a:r>
              <a:rPr lang="en-US" altLang="zh-CN" sz="2000" b="1" dirty="0" smtClean="0">
                <a:solidFill>
                  <a:srgbClr val="FF0000"/>
                </a:solidFill>
                <a:latin typeface="华文新魏" panose="02010800040101010101" pitchFamily="2" charset="-122"/>
                <a:ea typeface="华文新魏" panose="02010800040101010101" pitchFamily="2" charset="-122"/>
              </a:rPr>
              <a:t>Compton edge positions of the 1600 channels in calibration working mode</a:t>
            </a:r>
            <a:endParaRPr lang="x-none" altLang="zh-CN" sz="2000" b="1" dirty="0">
              <a:solidFill>
                <a:srgbClr val="FF0000"/>
              </a:solidFill>
              <a:latin typeface="华文新魏" panose="02010800040101010101" pitchFamily="2" charset="-122"/>
              <a:ea typeface="华文新魏" panose="02010800040101010101" pitchFamily="2" charset="-122"/>
            </a:endParaRPr>
          </a:p>
        </p:txBody>
      </p:sp>
      <p:pic>
        <p:nvPicPr>
          <p:cNvPr id="6" name="图片 5" descr="cedge_locations"/>
          <p:cNvPicPr>
            <a:picLocks noChangeAspect="1"/>
          </p:cNvPicPr>
          <p:nvPr/>
        </p:nvPicPr>
        <p:blipFill>
          <a:blip r:embed="rId3"/>
          <a:stretch>
            <a:fillRect/>
          </a:stretch>
        </p:blipFill>
        <p:spPr>
          <a:xfrm>
            <a:off x="1177605" y="1556792"/>
            <a:ext cx="6238711" cy="3417831"/>
          </a:xfrm>
          <a:prstGeom prst="rect">
            <a:avLst/>
          </a:prstGeom>
        </p:spPr>
      </p:pic>
    </p:spTree>
    <p:extLst>
      <p:ext uri="{BB962C8B-B14F-4D97-AF65-F5344CB8AC3E}">
        <p14:creationId xmlns:p14="http://schemas.microsoft.com/office/powerpoint/2010/main" val="4151950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(6) Preliminary in-orbit calibration results after launch</a:t>
            </a:r>
            <a:endParaRPr lang="en-US" altLang="zh-CN" sz="2400" b="1" dirty="0" smtClean="0">
              <a:latin typeface="华文新魏" panose="02010800040101010101" pitchFamily="2" charset="-122"/>
            </a:endParaRPr>
          </a:p>
        </p:txBody>
      </p:sp>
      <p:sp>
        <p:nvSpPr>
          <p:cNvPr id="5" name="文本框 4"/>
          <p:cNvSpPr txBox="1"/>
          <p:nvPr/>
        </p:nvSpPr>
        <p:spPr>
          <a:xfrm>
            <a:off x="791580" y="4855222"/>
            <a:ext cx="7632848" cy="1015663"/>
          </a:xfrm>
          <a:prstGeom prst="rect">
            <a:avLst/>
          </a:prstGeom>
          <a:noFill/>
        </p:spPr>
        <p:txBody>
          <a:bodyPr wrap="square" rtlCol="0">
            <a:spAutoFit/>
          </a:bodyPr>
          <a:lstStyle/>
          <a:p>
            <a:pPr algn="ctr" fontAlgn="auto">
              <a:lnSpc>
                <a:spcPct val="150000"/>
              </a:lnSpc>
            </a:pPr>
            <a:r>
              <a:rPr lang="en-US" altLang="zh-CN" sz="2000" b="1" dirty="0" smtClean="0">
                <a:solidFill>
                  <a:srgbClr val="FF0000"/>
                </a:solidFill>
                <a:latin typeface="华文新魏" panose="02010800040101010101" pitchFamily="2" charset="-122"/>
                <a:ea typeface="华文新魏" panose="02010800040101010101" pitchFamily="2" charset="-122"/>
              </a:rPr>
              <a:t>Gain and low threshold </a:t>
            </a:r>
            <a:r>
              <a:rPr lang="en-US" altLang="zh-CN" sz="2000" b="1" dirty="0" smtClean="0">
                <a:solidFill>
                  <a:srgbClr val="FF0000"/>
                </a:solidFill>
                <a:latin typeface="华文新魏" panose="02010800040101010101" pitchFamily="2" charset="-122"/>
                <a:ea typeface="华文新魏" panose="02010800040101010101" pitchFamily="2" charset="-122"/>
              </a:rPr>
              <a:t>of 1600 channels in GRB observation mode</a:t>
            </a:r>
          </a:p>
          <a:p>
            <a:pPr algn="ctr" fontAlgn="auto">
              <a:lnSpc>
                <a:spcPct val="150000"/>
              </a:lnSpc>
            </a:pPr>
            <a:r>
              <a:rPr lang="en-US" altLang="zh-CN" sz="2000" b="1" dirty="0" smtClean="0">
                <a:solidFill>
                  <a:srgbClr val="FF0000"/>
                </a:solidFill>
                <a:latin typeface="华文新魏" panose="02010800040101010101" pitchFamily="2" charset="-122"/>
                <a:ea typeface="华文新魏" panose="02010800040101010101" pitchFamily="2" charset="-122"/>
              </a:rPr>
              <a:t>Top: gain in ADC/</a:t>
            </a:r>
            <a:r>
              <a:rPr lang="en-US" altLang="zh-CN" sz="2000" b="1" dirty="0" err="1" smtClean="0">
                <a:solidFill>
                  <a:srgbClr val="FF0000"/>
                </a:solidFill>
                <a:latin typeface="华文新魏" panose="02010800040101010101" pitchFamily="2" charset="-122"/>
                <a:ea typeface="华文新魏" panose="02010800040101010101" pitchFamily="2" charset="-122"/>
              </a:rPr>
              <a:t>keV</a:t>
            </a:r>
            <a:r>
              <a:rPr lang="en-US" altLang="zh-CN" sz="2000" b="1" dirty="0" smtClean="0">
                <a:solidFill>
                  <a:srgbClr val="FF0000"/>
                </a:solidFill>
                <a:latin typeface="华文新魏" panose="02010800040101010101" pitchFamily="2" charset="-122"/>
                <a:ea typeface="华文新魏" panose="02010800040101010101" pitchFamily="2" charset="-122"/>
              </a:rPr>
              <a:t>; Bottom: low threshold in </a:t>
            </a:r>
            <a:r>
              <a:rPr lang="en-US" altLang="zh-CN" sz="2000" b="1" dirty="0" err="1" smtClean="0">
                <a:solidFill>
                  <a:srgbClr val="FF0000"/>
                </a:solidFill>
                <a:latin typeface="华文新魏" panose="02010800040101010101" pitchFamily="2" charset="-122"/>
                <a:ea typeface="华文新魏" panose="02010800040101010101" pitchFamily="2" charset="-122"/>
              </a:rPr>
              <a:t>keV</a:t>
            </a:r>
            <a:endParaRPr lang="x-none" altLang="zh-CN" sz="2000" b="1" dirty="0">
              <a:solidFill>
                <a:srgbClr val="FF0000"/>
              </a:solidFill>
              <a:latin typeface="华文新魏" panose="02010800040101010101" pitchFamily="2" charset="-122"/>
              <a:ea typeface="华文新魏" panose="02010800040101010101" pitchFamily="2" charset="-122"/>
            </a:endParaRPr>
          </a:p>
        </p:txBody>
      </p:sp>
      <p:pic>
        <p:nvPicPr>
          <p:cNvPr id="11" name="图片 10" descr="gain_low_threshold"/>
          <p:cNvPicPr>
            <a:picLocks noChangeAspect="1"/>
          </p:cNvPicPr>
          <p:nvPr/>
        </p:nvPicPr>
        <p:blipFill>
          <a:blip r:embed="rId3"/>
          <a:stretch>
            <a:fillRect/>
          </a:stretch>
        </p:blipFill>
        <p:spPr>
          <a:xfrm>
            <a:off x="1491880" y="1404839"/>
            <a:ext cx="6232247" cy="3449994"/>
          </a:xfrm>
          <a:prstGeom prst="rect">
            <a:avLst/>
          </a:prstGeom>
        </p:spPr>
      </p:pic>
    </p:spTree>
    <p:extLst>
      <p:ext uri="{BB962C8B-B14F-4D97-AF65-F5344CB8AC3E}">
        <p14:creationId xmlns:p14="http://schemas.microsoft.com/office/powerpoint/2010/main" val="938303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gain_low_threshold_stat"/>
          <p:cNvPicPr>
            <a:picLocks noChangeAspect="1"/>
          </p:cNvPicPr>
          <p:nvPr/>
        </p:nvPicPr>
        <p:blipFill>
          <a:blip r:embed="rId3"/>
          <a:stretch>
            <a:fillRect/>
          </a:stretch>
        </p:blipFill>
        <p:spPr>
          <a:xfrm>
            <a:off x="1367644" y="1389816"/>
            <a:ext cx="6480720" cy="3587356"/>
          </a:xfrm>
          <a:prstGeom prst="rect">
            <a:avLst/>
          </a:prstGeom>
        </p:spPr>
      </p:pic>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(6) Preliminary in-orbit calibration results after launch</a:t>
            </a:r>
            <a:endParaRPr lang="en-US" altLang="zh-CN" sz="2400" b="1" dirty="0" smtClean="0">
              <a:latin typeface="华文新魏" panose="02010800040101010101" pitchFamily="2" charset="-122"/>
            </a:endParaRPr>
          </a:p>
        </p:txBody>
      </p:sp>
      <p:sp>
        <p:nvSpPr>
          <p:cNvPr id="5" name="文本框 4"/>
          <p:cNvSpPr txBox="1"/>
          <p:nvPr/>
        </p:nvSpPr>
        <p:spPr>
          <a:xfrm>
            <a:off x="1367644" y="4855222"/>
            <a:ext cx="6372708" cy="510011"/>
          </a:xfrm>
          <a:prstGeom prst="rect">
            <a:avLst/>
          </a:prstGeom>
          <a:noFill/>
        </p:spPr>
        <p:txBody>
          <a:bodyPr wrap="square" rtlCol="0">
            <a:spAutoFit/>
          </a:bodyPr>
          <a:lstStyle/>
          <a:p>
            <a:pPr algn="ctr" fontAlgn="auto">
              <a:lnSpc>
                <a:spcPct val="150000"/>
              </a:lnSpc>
            </a:pPr>
            <a:r>
              <a:rPr lang="en-US" altLang="zh-CN" sz="2000" b="1" dirty="0" smtClean="0">
                <a:solidFill>
                  <a:srgbClr val="FF0000"/>
                </a:solidFill>
                <a:latin typeface="华文新魏" panose="02010800040101010101" pitchFamily="2" charset="-122"/>
                <a:ea typeface="华文新魏" panose="02010800040101010101" pitchFamily="2" charset="-122"/>
              </a:rPr>
              <a:t>Top: gain in ADC/</a:t>
            </a:r>
            <a:r>
              <a:rPr lang="en-US" altLang="zh-CN" sz="2000" b="1" dirty="0" err="1" smtClean="0">
                <a:solidFill>
                  <a:srgbClr val="FF0000"/>
                </a:solidFill>
                <a:latin typeface="华文新魏" panose="02010800040101010101" pitchFamily="2" charset="-122"/>
                <a:ea typeface="华文新魏" panose="02010800040101010101" pitchFamily="2" charset="-122"/>
              </a:rPr>
              <a:t>keV</a:t>
            </a:r>
            <a:r>
              <a:rPr lang="en-US" altLang="zh-CN" sz="2000" b="1" dirty="0" smtClean="0">
                <a:solidFill>
                  <a:srgbClr val="FF0000"/>
                </a:solidFill>
                <a:latin typeface="华文新魏" panose="02010800040101010101" pitchFamily="2" charset="-122"/>
                <a:ea typeface="华文新魏" panose="02010800040101010101" pitchFamily="2" charset="-122"/>
              </a:rPr>
              <a:t>; Bottom: low threshold in </a:t>
            </a:r>
            <a:r>
              <a:rPr lang="en-US" altLang="zh-CN" sz="2000" b="1" dirty="0" err="1" smtClean="0">
                <a:solidFill>
                  <a:srgbClr val="FF0000"/>
                </a:solidFill>
                <a:latin typeface="华文新魏" panose="02010800040101010101" pitchFamily="2" charset="-122"/>
                <a:ea typeface="华文新魏" panose="02010800040101010101" pitchFamily="2" charset="-122"/>
              </a:rPr>
              <a:t>keV</a:t>
            </a:r>
            <a:endParaRPr lang="x-none" altLang="zh-CN" sz="2000" b="1" dirty="0">
              <a:solidFill>
                <a:srgbClr val="FF0000"/>
              </a:solidFill>
              <a:latin typeface="华文新魏" panose="02010800040101010101" pitchFamily="2" charset="-122"/>
              <a:ea typeface="华文新魏" panose="02010800040101010101" pitchFamily="2" charset="-122"/>
            </a:endParaRPr>
          </a:p>
        </p:txBody>
      </p:sp>
      <p:sp>
        <p:nvSpPr>
          <p:cNvPr id="7" name="矩形 6"/>
          <p:cNvSpPr/>
          <p:nvPr/>
        </p:nvSpPr>
        <p:spPr>
          <a:xfrm>
            <a:off x="3167844" y="2492896"/>
            <a:ext cx="3924436"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1400" b="1" i="1" dirty="0" smtClean="0">
                <a:ln w="11430"/>
                <a:effectLst>
                  <a:outerShdw blurRad="50800" dist="39000" dir="5460000" algn="tl">
                    <a:srgbClr val="000000">
                      <a:alpha val="38000"/>
                    </a:srgbClr>
                  </a:outerShdw>
                </a:effectLst>
                <a:latin typeface="华文新魏" panose="02010800040101010101" pitchFamily="2" charset="-122"/>
                <a:ea typeface="华文新魏" panose="02010800040101010101" pitchFamily="2" charset="-122"/>
              </a:rPr>
              <a:t>Mean gain of 1600 channels is ~ 13.41 ADC/</a:t>
            </a:r>
            <a:r>
              <a:rPr lang="en-US" altLang="zh-CN" sz="1400" b="1" i="1" dirty="0" err="1" smtClean="0">
                <a:ln w="11430"/>
                <a:effectLst>
                  <a:outerShdw blurRad="50800" dist="39000" dir="5460000" algn="tl">
                    <a:srgbClr val="000000">
                      <a:alpha val="38000"/>
                    </a:srgbClr>
                  </a:outerShdw>
                </a:effectLst>
                <a:latin typeface="华文新魏" panose="02010800040101010101" pitchFamily="2" charset="-122"/>
                <a:ea typeface="华文新魏" panose="02010800040101010101" pitchFamily="2" charset="-122"/>
              </a:rPr>
              <a:t>keV</a:t>
            </a:r>
            <a:endParaRPr lang="zh-CN" altLang="en-US" sz="1400" b="1" i="1" cap="none" spc="0" dirty="0">
              <a:ln w="11430"/>
              <a:effectLst>
                <a:outerShdw blurRad="50800" dist="39000" dir="5460000" algn="tl">
                  <a:srgbClr val="000000">
                    <a:alpha val="38000"/>
                  </a:srgbClr>
                </a:outerShdw>
              </a:effectLst>
              <a:latin typeface="华文新魏" panose="02010800040101010101" pitchFamily="2" charset="-122"/>
              <a:ea typeface="华文新魏" panose="02010800040101010101" pitchFamily="2" charset="-122"/>
            </a:endParaRPr>
          </a:p>
        </p:txBody>
      </p:sp>
      <p:sp>
        <p:nvSpPr>
          <p:cNvPr id="8" name="矩形 7"/>
          <p:cNvSpPr/>
          <p:nvPr/>
        </p:nvSpPr>
        <p:spPr>
          <a:xfrm>
            <a:off x="3167844" y="4237782"/>
            <a:ext cx="3924436"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1400" b="1" i="1" dirty="0" smtClean="0">
                <a:ln w="11430"/>
                <a:effectLst>
                  <a:outerShdw blurRad="50800" dist="39000" dir="5460000" algn="tl">
                    <a:srgbClr val="000000">
                      <a:alpha val="38000"/>
                    </a:srgbClr>
                  </a:outerShdw>
                </a:effectLst>
                <a:latin typeface="华文新魏" panose="02010800040101010101" pitchFamily="2" charset="-122"/>
                <a:ea typeface="华文新魏" panose="02010800040101010101" pitchFamily="2" charset="-122"/>
              </a:rPr>
              <a:t>Mean threshold of 1600 channels is ~ 16.23 </a:t>
            </a:r>
            <a:r>
              <a:rPr lang="en-US" altLang="zh-CN" sz="1400" b="1" i="1" dirty="0" err="1" smtClean="0">
                <a:ln w="11430"/>
                <a:effectLst>
                  <a:outerShdw blurRad="50800" dist="39000" dir="5460000" algn="tl">
                    <a:srgbClr val="000000">
                      <a:alpha val="38000"/>
                    </a:srgbClr>
                  </a:outerShdw>
                </a:effectLst>
                <a:latin typeface="华文新魏" panose="02010800040101010101" pitchFamily="2" charset="-122"/>
                <a:ea typeface="华文新魏" panose="02010800040101010101" pitchFamily="2" charset="-122"/>
              </a:rPr>
              <a:t>keV</a:t>
            </a:r>
            <a:endParaRPr lang="zh-CN" altLang="en-US" sz="1400" b="1" i="1" cap="none" spc="0" dirty="0">
              <a:ln w="11430"/>
              <a:effectLst>
                <a:outerShdw blurRad="50800" dist="39000" dir="5460000" algn="tl">
                  <a:srgbClr val="000000">
                    <a:alpha val="38000"/>
                  </a:srgbClr>
                </a:outerShdw>
              </a:effectLst>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273719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a:latin typeface="Comic Sans MS" panose="030F0702030302020204" pitchFamily="66" charset="0"/>
              </a:rPr>
              <a:t>1</a:t>
            </a:r>
            <a:r>
              <a:rPr lang="en-US" altLang="zh-CN" dirty="0" smtClean="0">
                <a:latin typeface="Comic Sans MS" panose="030F0702030302020204" pitchFamily="66" charset="0"/>
              </a:rPr>
              <a:t>. Overview of POLAR</a:t>
            </a:r>
            <a:endParaRPr lang="zh-CN" altLang="en-US" dirty="0"/>
          </a:p>
        </p:txBody>
      </p:sp>
      <p:sp>
        <p:nvSpPr>
          <p:cNvPr id="5" name="内容占位符 4"/>
          <p:cNvSpPr>
            <a:spLocks noGrp="1"/>
          </p:cNvSpPr>
          <p:nvPr>
            <p:ph idx="1"/>
          </p:nvPr>
        </p:nvSpPr>
        <p:spPr>
          <a:xfrm>
            <a:off x="228600" y="728700"/>
            <a:ext cx="8763000" cy="4681500"/>
          </a:xfrm>
        </p:spPr>
        <p:txBody>
          <a:bodyPr>
            <a:normAutofit/>
          </a:bodyPr>
          <a:lstStyle/>
          <a:p>
            <a:pPr algn="just" fontAlgn="auto">
              <a:spcAft>
                <a:spcPts val="0"/>
              </a:spcAft>
            </a:pPr>
            <a:r>
              <a:rPr lang="en-US" altLang="zh-CN" dirty="0" smtClean="0">
                <a:latin typeface="华文新魏" panose="02010800040101010101" pitchFamily="2" charset="-122"/>
              </a:rPr>
              <a:t>Main scientific goals</a:t>
            </a:r>
            <a:endParaRPr lang="en-US" altLang="zh-CN" dirty="0">
              <a:latin typeface="华文新魏" panose="02010800040101010101" pitchFamily="2" charset="-122"/>
            </a:endParaRPr>
          </a:p>
          <a:p>
            <a:pPr lvl="1" algn="just" fontAlgn="auto">
              <a:spcAft>
                <a:spcPts val="0"/>
              </a:spcAft>
            </a:pPr>
            <a:r>
              <a:rPr lang="en-US" altLang="zh-CN" dirty="0" smtClean="0">
                <a:latin typeface="华文新魏" panose="02010800040101010101" pitchFamily="2" charset="-122"/>
              </a:rPr>
              <a:t>Measure the polarization of the GRB prompt emissions as well as Solar flare emissions, </a:t>
            </a:r>
            <a:r>
              <a:rPr lang="en-US" altLang="zh-CN" dirty="0" smtClean="0">
                <a:solidFill>
                  <a:srgbClr val="FF0000"/>
                </a:solidFill>
                <a:latin typeface="华文新魏" panose="02010800040101010101" pitchFamily="2" charset="-122"/>
              </a:rPr>
              <a:t>to confirm or restrict the </a:t>
            </a:r>
            <a:r>
              <a:rPr lang="en-US" altLang="zh-CN" dirty="0" smtClean="0">
                <a:solidFill>
                  <a:srgbClr val="FF0000"/>
                </a:solidFill>
                <a:latin typeface="华文新魏" panose="02010800040101010101" pitchFamily="2" charset="-122"/>
              </a:rPr>
              <a:t>radiation mechanism model</a:t>
            </a:r>
            <a:endParaRPr lang="en-US" altLang="zh-CN" dirty="0" smtClean="0">
              <a:solidFill>
                <a:srgbClr val="FF0000"/>
              </a:solidFill>
              <a:latin typeface="华文新魏" panose="02010800040101010101" pitchFamily="2" charset="-122"/>
            </a:endParaRPr>
          </a:p>
          <a:p>
            <a:pPr lvl="1" algn="just" fontAlgn="auto">
              <a:spcAft>
                <a:spcPts val="0"/>
              </a:spcAft>
            </a:pPr>
            <a:r>
              <a:rPr lang="en-US" altLang="zh-CN" dirty="0" smtClean="0">
                <a:latin typeface="华文新魏" panose="02010800040101010101" pitchFamily="2" charset="-122"/>
              </a:rPr>
              <a:t>In 2 years of flight lifetime, </a:t>
            </a:r>
            <a:r>
              <a:rPr lang="en-US" altLang="zh-CN" dirty="0" smtClean="0">
                <a:solidFill>
                  <a:schemeClr val="tx1"/>
                </a:solidFill>
                <a:latin typeface="华文新魏" panose="02010800040101010101" pitchFamily="2" charset="-122"/>
              </a:rPr>
              <a:t>be able to measure </a:t>
            </a:r>
            <a:r>
              <a:rPr lang="en-US" altLang="zh-CN" dirty="0" smtClean="0">
                <a:solidFill>
                  <a:srgbClr val="FF0000"/>
                </a:solidFill>
                <a:latin typeface="华文新魏" panose="02010800040101010101" pitchFamily="2" charset="-122"/>
              </a:rPr>
              <a:t>~ 100 GRBs, </a:t>
            </a:r>
            <a:r>
              <a:rPr lang="en-US" altLang="zh-CN" dirty="0" smtClean="0">
                <a:solidFill>
                  <a:schemeClr val="tx1"/>
                </a:solidFill>
                <a:latin typeface="华文新魏" panose="02010800040101010101" pitchFamily="2" charset="-122"/>
              </a:rPr>
              <a:t>contributing to the largest GRB prompt emission polarization observation database</a:t>
            </a:r>
          </a:p>
          <a:p>
            <a:pPr lvl="1" algn="just" fontAlgn="auto">
              <a:spcAft>
                <a:spcPts val="0"/>
              </a:spcAft>
            </a:pPr>
            <a:r>
              <a:rPr lang="en-US" altLang="zh-CN" dirty="0" smtClean="0">
                <a:latin typeface="华文新魏" panose="02010800040101010101" pitchFamily="2" charset="-122"/>
              </a:rPr>
              <a:t>For the GRBs with </a:t>
            </a:r>
            <a:r>
              <a:rPr lang="en-US" altLang="zh-CN" dirty="0" err="1" smtClean="0">
                <a:latin typeface="华文新魏" panose="02010800040101010101" pitchFamily="2" charset="-122"/>
              </a:rPr>
              <a:t>fluence</a:t>
            </a:r>
            <a:r>
              <a:rPr lang="en-US" altLang="zh-CN" dirty="0" smtClean="0">
                <a:latin typeface="华文新魏" panose="02010800040101010101" pitchFamily="2" charset="-122"/>
              </a:rPr>
              <a:t> higher than </a:t>
            </a:r>
            <a:r>
              <a:rPr lang="en-US" altLang="zh-CN" dirty="0" smtClean="0">
                <a:latin typeface="华文新魏" panose="02010800040101010101" pitchFamily="2" charset="-122"/>
              </a:rPr>
              <a:t>3×</a:t>
            </a:r>
            <a:r>
              <a:rPr lang="de-DE" altLang="zh-CN" dirty="0" smtClean="0">
                <a:latin typeface="华文新魏" panose="02010800040101010101" pitchFamily="2" charset="-122"/>
              </a:rPr>
              <a:t>10</a:t>
            </a:r>
            <a:r>
              <a:rPr lang="de-DE" altLang="zh-CN" baseline="30000" dirty="0" smtClean="0">
                <a:latin typeface="华文新魏" panose="02010800040101010101" pitchFamily="2" charset="-122"/>
              </a:rPr>
              <a:t>-5</a:t>
            </a:r>
            <a:r>
              <a:rPr lang="de-DE" altLang="zh-CN" dirty="0" smtClean="0">
                <a:latin typeface="华文新魏" panose="02010800040101010101" pitchFamily="2" charset="-122"/>
              </a:rPr>
              <a:t> </a:t>
            </a:r>
            <a:r>
              <a:rPr lang="de-DE" altLang="zh-CN" dirty="0">
                <a:latin typeface="华文新魏" panose="02010800040101010101" pitchFamily="2" charset="-122"/>
              </a:rPr>
              <a:t>erg cm</a:t>
            </a:r>
            <a:r>
              <a:rPr lang="de-DE" altLang="zh-CN" baseline="30000" dirty="0">
                <a:latin typeface="华文新魏" panose="02010800040101010101" pitchFamily="2" charset="-122"/>
              </a:rPr>
              <a:t>-2</a:t>
            </a:r>
            <a:r>
              <a:rPr lang="en-US" altLang="zh-CN" dirty="0" smtClean="0">
                <a:latin typeface="华文新魏" panose="02010800040101010101" pitchFamily="2" charset="-122"/>
              </a:rPr>
              <a:t>, </a:t>
            </a:r>
            <a:r>
              <a:rPr lang="en-US" altLang="zh-CN" dirty="0" smtClean="0">
                <a:solidFill>
                  <a:schemeClr val="tx1"/>
                </a:solidFill>
                <a:latin typeface="华文新魏" panose="02010800040101010101" pitchFamily="2" charset="-122"/>
              </a:rPr>
              <a:t>the Minimum Detectable Polarization (</a:t>
            </a:r>
            <a:r>
              <a:rPr lang="en-US" altLang="zh-CN" dirty="0" smtClean="0">
                <a:solidFill>
                  <a:srgbClr val="FF0000"/>
                </a:solidFill>
                <a:latin typeface="华文新魏" panose="02010800040101010101" pitchFamily="2" charset="-122"/>
              </a:rPr>
              <a:t>MDP</a:t>
            </a:r>
            <a:r>
              <a:rPr lang="en-US" altLang="zh-CN" dirty="0" smtClean="0">
                <a:solidFill>
                  <a:schemeClr val="tx1"/>
                </a:solidFill>
                <a:latin typeface="华文新魏" panose="02010800040101010101" pitchFamily="2" charset="-122"/>
              </a:rPr>
              <a:t>) of POLAR can </a:t>
            </a:r>
            <a:r>
              <a:rPr lang="en-US" altLang="zh-CN" dirty="0" smtClean="0">
                <a:solidFill>
                  <a:schemeClr val="tx1"/>
                </a:solidFill>
                <a:latin typeface="华文新魏" panose="02010800040101010101" pitchFamily="2" charset="-122"/>
              </a:rPr>
              <a:t>be </a:t>
            </a:r>
            <a:r>
              <a:rPr lang="en-US" altLang="zh-CN" dirty="0" smtClean="0">
                <a:solidFill>
                  <a:srgbClr val="FF0000"/>
                </a:solidFill>
                <a:latin typeface="华文新魏" panose="02010800040101010101" pitchFamily="2" charset="-122"/>
              </a:rPr>
              <a:t>less than 10</a:t>
            </a:r>
            <a:r>
              <a:rPr lang="en-US" altLang="zh-CN" dirty="0" smtClean="0">
                <a:solidFill>
                  <a:srgbClr val="FF0000"/>
                </a:solidFill>
                <a:latin typeface="华文新魏" panose="02010800040101010101" pitchFamily="2" charset="-122"/>
              </a:rPr>
              <a:t>%</a:t>
            </a:r>
          </a:p>
          <a:p>
            <a:pPr marL="342900" lvl="1" indent="-342900" algn="just">
              <a:buFont typeface="Arial" panose="020B0604020202020204" pitchFamily="34" charset="0"/>
              <a:buChar char="•"/>
            </a:pPr>
            <a:r>
              <a:rPr lang="en-US" altLang="zh-CN" sz="2000" b="1" dirty="0" smtClean="0">
                <a:solidFill>
                  <a:srgbClr val="0000FF"/>
                </a:solidFill>
                <a:latin typeface="华文新魏" panose="02010800040101010101" pitchFamily="2" charset="-122"/>
              </a:rPr>
              <a:t>L</a:t>
            </a:r>
            <a:r>
              <a:rPr lang="en-US" altLang="zh-CN" sz="2000" b="1" dirty="0" smtClean="0">
                <a:solidFill>
                  <a:srgbClr val="0000FF"/>
                </a:solidFill>
                <a:latin typeface="华文新魏" panose="02010800040101010101" pitchFamily="2" charset="-122"/>
              </a:rPr>
              <a:t>aunched onboard Chinese Space-Lab “Tiangong-2”on 15</a:t>
            </a:r>
            <a:r>
              <a:rPr lang="en-US" altLang="zh-CN" sz="2000" b="1" baseline="30000" dirty="0" smtClean="0">
                <a:solidFill>
                  <a:srgbClr val="0000FF"/>
                </a:solidFill>
                <a:latin typeface="华文新魏" panose="02010800040101010101" pitchFamily="2" charset="-122"/>
              </a:rPr>
              <a:t>th</a:t>
            </a:r>
            <a:r>
              <a:rPr lang="en-US" altLang="zh-CN" sz="2000" b="1" dirty="0" smtClean="0">
                <a:solidFill>
                  <a:srgbClr val="0000FF"/>
                </a:solidFill>
                <a:latin typeface="华文新魏" panose="02010800040101010101" pitchFamily="2" charset="-122"/>
              </a:rPr>
              <a:t> Sep, 2016</a:t>
            </a:r>
            <a:endParaRPr lang="en-US" altLang="zh-CN" sz="2000" b="1" dirty="0">
              <a:solidFill>
                <a:srgbClr val="0000FF"/>
              </a:solidFill>
              <a:latin typeface="华文新魏" panose="02010800040101010101" pitchFamily="2" charset="-122"/>
            </a:endParaRPr>
          </a:p>
        </p:txBody>
      </p:sp>
      <p:pic>
        <p:nvPicPr>
          <p:cNvPr id="6" name="Picture 1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52" y="3288055"/>
            <a:ext cx="4004828" cy="273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5"/>
          <p:cNvSpPr txBox="1">
            <a:spLocks noChangeArrowheads="1"/>
          </p:cNvSpPr>
          <p:nvPr/>
        </p:nvSpPr>
        <p:spPr bwMode="auto">
          <a:xfrm>
            <a:off x="71500" y="5965539"/>
            <a:ext cx="46972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dirty="0" smtClean="0">
                <a:solidFill>
                  <a:srgbClr val="0000FF"/>
                </a:solidFill>
                <a:latin typeface="华文新魏" pitchFamily="2" charset="-122"/>
              </a:rPr>
              <a:t>Imagined TG-2 model: installation position of POLAR</a:t>
            </a:r>
            <a:endParaRPr lang="en-US" altLang="zh-CN" sz="1400" b="1" dirty="0">
              <a:solidFill>
                <a:srgbClr val="0000FF"/>
              </a:solidFill>
              <a:latin typeface="华文新魏" pitchFamily="2" charset="-122"/>
            </a:endParaRPr>
          </a:p>
        </p:txBody>
      </p:sp>
      <p:pic>
        <p:nvPicPr>
          <p:cNvPr id="32770" name="Picture 2" descr="H:\笔记本资料备份\personal\照片\工作\杂\新闻\POLAR_onboard_tg\POLAR_onboard_tg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2558" y="3260518"/>
            <a:ext cx="3852727" cy="2864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8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(7) Preliminary in-orbit calibration results after launch</a:t>
            </a:r>
            <a:endParaRPr lang="en-US" altLang="zh-CN" sz="2400" b="1" dirty="0" smtClean="0">
              <a:latin typeface="华文新魏" panose="02010800040101010101" pitchFamily="2" charset="-122"/>
            </a:endParaRPr>
          </a:p>
        </p:txBody>
      </p:sp>
      <p:sp>
        <p:nvSpPr>
          <p:cNvPr id="5" name="文本框 4"/>
          <p:cNvSpPr txBox="1"/>
          <p:nvPr/>
        </p:nvSpPr>
        <p:spPr>
          <a:xfrm>
            <a:off x="1367644" y="4855222"/>
            <a:ext cx="6372708" cy="1165127"/>
          </a:xfrm>
          <a:prstGeom prst="rect">
            <a:avLst/>
          </a:prstGeom>
          <a:noFill/>
        </p:spPr>
        <p:txBody>
          <a:bodyPr wrap="square" rtlCol="0">
            <a:spAutoFit/>
          </a:bodyPr>
          <a:lstStyle/>
          <a:p>
            <a:pPr algn="ctr" fontAlgn="auto">
              <a:lnSpc>
                <a:spcPct val="150000"/>
              </a:lnSpc>
            </a:pPr>
            <a:r>
              <a:rPr lang="en-US" altLang="zh-CN" sz="1600" b="1" dirty="0" smtClean="0">
                <a:solidFill>
                  <a:srgbClr val="FF0000"/>
                </a:solidFill>
                <a:latin typeface="华文新魏" panose="02010800040101010101" pitchFamily="2" charset="-122"/>
                <a:ea typeface="华文新魏" panose="02010800040101010101" pitchFamily="2" charset="-122"/>
              </a:rPr>
              <a:t>Detection efficiency calibration with GRB data. Left: MC simulation of the 1600 channels hitting response of GRB 161218B; Right: observation results of the 1600 channels hitting response of GRB 161218B</a:t>
            </a:r>
            <a:endParaRPr lang="x-none" altLang="zh-CN" sz="1600" b="1" dirty="0">
              <a:solidFill>
                <a:srgbClr val="FF0000"/>
              </a:solidFill>
              <a:latin typeface="华文新魏" panose="02010800040101010101" pitchFamily="2" charset="-122"/>
              <a:ea typeface="华文新魏" panose="02010800040101010101" pitchFamily="2" charset="-122"/>
            </a:endParaRPr>
          </a:p>
        </p:txBody>
      </p:sp>
      <p:pic>
        <p:nvPicPr>
          <p:cNvPr id="389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200" y="1458208"/>
            <a:ext cx="6942200" cy="351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561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3</a:t>
            </a:r>
            <a:r>
              <a:rPr lang="en-US" altLang="zh-CN" dirty="0" smtClean="0">
                <a:latin typeface="Comic Sans MS" panose="030F0702030302020204" pitchFamily="66" charset="0"/>
              </a:rPr>
              <a:t>. Preliminary in-orbit calibrations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(8) Summary of the preliminary in-orbit calibration results</a:t>
            </a:r>
          </a:p>
          <a:p>
            <a:pPr>
              <a:lnSpc>
                <a:spcPct val="150000"/>
              </a:lnSpc>
            </a:pPr>
            <a:r>
              <a:rPr lang="x-none" altLang="zh-CN" dirty="0" smtClean="0">
                <a:solidFill>
                  <a:schemeClr val="tx1"/>
                </a:solidFill>
                <a:latin typeface="华文新魏" panose="02010800040101010101" pitchFamily="2" charset="-122"/>
              </a:rPr>
              <a:t>In-orbit </a:t>
            </a:r>
            <a:r>
              <a:rPr lang="x-none" altLang="zh-CN" dirty="0">
                <a:solidFill>
                  <a:schemeClr val="tx1"/>
                </a:solidFill>
                <a:latin typeface="华文新魏" panose="02010800040101010101" pitchFamily="2" charset="-122"/>
              </a:rPr>
              <a:t>calibration results are consistent with the </a:t>
            </a:r>
            <a:r>
              <a:rPr lang="en-US" altLang="zh-CN" dirty="0" smtClean="0">
                <a:solidFill>
                  <a:schemeClr val="tx1"/>
                </a:solidFill>
                <a:latin typeface="华文新魏" panose="02010800040101010101" pitchFamily="2" charset="-122"/>
              </a:rPr>
              <a:t>ground test </a:t>
            </a:r>
            <a:r>
              <a:rPr lang="x-none" altLang="zh-CN" dirty="0" smtClean="0">
                <a:solidFill>
                  <a:schemeClr val="tx1"/>
                </a:solidFill>
                <a:latin typeface="华文新魏" panose="02010800040101010101" pitchFamily="2" charset="-122"/>
              </a:rPr>
              <a:t>results</a:t>
            </a:r>
            <a:endParaRPr lang="x-none" altLang="zh-CN" dirty="0">
              <a:solidFill>
                <a:schemeClr val="tx1"/>
              </a:solidFill>
              <a:latin typeface="华文新魏" panose="02010800040101010101" pitchFamily="2" charset="-122"/>
            </a:endParaRPr>
          </a:p>
          <a:p>
            <a:pPr>
              <a:lnSpc>
                <a:spcPct val="150000"/>
              </a:lnSpc>
            </a:pPr>
            <a:r>
              <a:rPr lang="x-none" altLang="zh-CN" dirty="0" smtClean="0">
                <a:solidFill>
                  <a:schemeClr val="tx1"/>
                </a:solidFill>
                <a:latin typeface="华文新魏" panose="02010800040101010101" pitchFamily="2" charset="-122"/>
                <a:cs typeface="东文宋体" charset="0"/>
                <a:sym typeface="+mn-ea"/>
              </a:rPr>
              <a:t>To </a:t>
            </a:r>
            <a:r>
              <a:rPr lang="x-none" altLang="zh-CN" dirty="0">
                <a:solidFill>
                  <a:schemeClr val="tx1"/>
                </a:solidFill>
                <a:latin typeface="华文新魏" panose="02010800040101010101" pitchFamily="2" charset="-122"/>
                <a:cs typeface="东文宋体" charset="0"/>
                <a:sym typeface="+mn-ea"/>
              </a:rPr>
              <a:t>measure photons with lower energies, we need to increase the HV (then we may lose some high energy events), lower the Vthr (perhaps we need to kill some hot channels, or further use the offset by adjusting this parameter)</a:t>
            </a:r>
          </a:p>
          <a:p>
            <a:pPr>
              <a:lnSpc>
                <a:spcPct val="150000"/>
              </a:lnSpc>
            </a:pPr>
            <a:r>
              <a:rPr lang="x-none" altLang="zh-CN" dirty="0" smtClean="0">
                <a:solidFill>
                  <a:schemeClr val="tx1"/>
                </a:solidFill>
                <a:latin typeface="华文新魏" panose="02010800040101010101" pitchFamily="2" charset="-122"/>
                <a:cs typeface="东文宋体" charset="0"/>
                <a:sym typeface="+mn-ea"/>
              </a:rPr>
              <a:t>Gain-HV-temperature </a:t>
            </a:r>
            <a:r>
              <a:rPr lang="x-none" altLang="zh-CN" dirty="0">
                <a:solidFill>
                  <a:schemeClr val="tx1"/>
                </a:solidFill>
                <a:latin typeface="华文新魏" panose="02010800040101010101" pitchFamily="2" charset="-122"/>
                <a:cs typeface="东文宋体" charset="0"/>
                <a:sym typeface="+mn-ea"/>
              </a:rPr>
              <a:t>calibration has been done and will be done periodically, further data analysis is </a:t>
            </a:r>
            <a:r>
              <a:rPr lang="x-none" altLang="zh-CN" dirty="0" smtClean="0">
                <a:solidFill>
                  <a:schemeClr val="tx1"/>
                </a:solidFill>
                <a:latin typeface="华文新魏" panose="02010800040101010101" pitchFamily="2" charset="-122"/>
                <a:cs typeface="东文宋体" charset="0"/>
                <a:sym typeface="+mn-ea"/>
              </a:rPr>
              <a:t>on-going</a:t>
            </a:r>
            <a:endParaRPr lang="x-none" altLang="zh-CN" dirty="0">
              <a:solidFill>
                <a:schemeClr val="tx1"/>
              </a:solidFill>
              <a:latin typeface="华文新魏" panose="02010800040101010101" pitchFamily="2" charset="-122"/>
              <a:cs typeface="东文宋体" charset="0"/>
              <a:sym typeface="+mn-ea"/>
            </a:endParaRPr>
          </a:p>
        </p:txBody>
      </p:sp>
    </p:spTree>
    <p:extLst>
      <p:ext uri="{BB962C8B-B14F-4D97-AF65-F5344CB8AC3E}">
        <p14:creationId xmlns:p14="http://schemas.microsoft.com/office/powerpoint/2010/main" val="2355691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Comic Sans MS" panose="030F0702030302020204" pitchFamily="66" charset="0"/>
              </a:rPr>
              <a:t>4</a:t>
            </a:r>
            <a:r>
              <a:rPr lang="en-US" altLang="zh-CN" dirty="0" smtClean="0">
                <a:latin typeface="Comic Sans MS" panose="030F0702030302020204" pitchFamily="66" charset="0"/>
              </a:rPr>
              <a:t>. Preliminary in-orbit observation results </a:t>
            </a:r>
            <a:endParaRPr lang="zh-CN" altLang="en-US" dirty="0"/>
          </a:p>
        </p:txBody>
      </p:sp>
      <p:sp>
        <p:nvSpPr>
          <p:cNvPr id="9" name="内容占位符 4"/>
          <p:cNvSpPr>
            <a:spLocks noGrp="1"/>
          </p:cNvSpPr>
          <p:nvPr>
            <p:ph idx="1"/>
          </p:nvPr>
        </p:nvSpPr>
        <p:spPr>
          <a:xfrm>
            <a:off x="228600" y="944724"/>
            <a:ext cx="8763000" cy="5112568"/>
          </a:xfrm>
        </p:spPr>
        <p:txBody>
          <a:bodyPr>
            <a:normAutofit/>
          </a:bodyPr>
          <a:lstStyle/>
          <a:p>
            <a:pPr>
              <a:lnSpc>
                <a:spcPct val="150000"/>
              </a:lnSpc>
            </a:pPr>
            <a:r>
              <a:rPr lang="en-US" altLang="zh-CN" dirty="0" smtClean="0">
                <a:latin typeface="华文新魏" panose="02010800040101010101" pitchFamily="2" charset="-122"/>
              </a:rPr>
              <a:t>POLAR has been running for ~ 5 months after launch, the detector is powered on for ~ 4 months due to the docking of TG-2 and Shenzhou-11</a:t>
            </a:r>
          </a:p>
          <a:p>
            <a:pPr>
              <a:lnSpc>
                <a:spcPct val="150000"/>
              </a:lnSpc>
            </a:pPr>
            <a:r>
              <a:rPr lang="en-US" altLang="zh-CN" dirty="0" smtClean="0">
                <a:latin typeface="华文新魏" panose="02010800040101010101" pitchFamily="2" charset="-122"/>
              </a:rPr>
              <a:t>Raw scientific data: ~ 6 </a:t>
            </a:r>
            <a:r>
              <a:rPr lang="en-US" altLang="zh-CN" dirty="0" err="1" smtClean="0">
                <a:latin typeface="华文新魏" panose="02010800040101010101" pitchFamily="2" charset="-122"/>
              </a:rPr>
              <a:t>TBytes</a:t>
            </a:r>
            <a:endParaRPr lang="en-US" altLang="zh-CN" dirty="0" smtClean="0">
              <a:latin typeface="华文新魏" panose="02010800040101010101" pitchFamily="2" charset="-122"/>
            </a:endParaRPr>
          </a:p>
          <a:p>
            <a:pPr>
              <a:lnSpc>
                <a:spcPct val="150000"/>
              </a:lnSpc>
            </a:pPr>
            <a:r>
              <a:rPr lang="en-US" altLang="zh-CN" dirty="0" smtClean="0">
                <a:latin typeface="华文新魏" panose="02010800040101010101" pitchFamily="2" charset="-122"/>
              </a:rPr>
              <a:t>POLAR has observed  more than 50 GRBs which are confirmed by other satellites until now, and  ~ 50 GCN circulars have been delivered. The related calibration and polarization analysis work are on-going</a:t>
            </a:r>
          </a:p>
          <a:p>
            <a:pPr>
              <a:lnSpc>
                <a:spcPct val="150000"/>
              </a:lnSpc>
            </a:pPr>
            <a:r>
              <a:rPr lang="en-US" altLang="zh-CN" dirty="0" smtClean="0">
                <a:latin typeface="华文新魏" panose="02010800040101010101" pitchFamily="2" charset="-122"/>
              </a:rPr>
              <a:t>Besides, Crab and Solar Flare signals have also been detected by POLAR, data analysis is on-going</a:t>
            </a:r>
          </a:p>
          <a:p>
            <a:pPr>
              <a:lnSpc>
                <a:spcPct val="150000"/>
              </a:lnSpc>
            </a:pPr>
            <a:endParaRPr lang="x-none" altLang="zh-CN" dirty="0">
              <a:latin typeface="华文新魏" panose="02010800040101010101" pitchFamily="2" charset="-122"/>
              <a:cs typeface="东文宋体" charset="0"/>
              <a:sym typeface="+mn-ea"/>
            </a:endParaRPr>
          </a:p>
        </p:txBody>
      </p:sp>
    </p:spTree>
    <p:extLst>
      <p:ext uri="{BB962C8B-B14F-4D97-AF65-F5344CB8AC3E}">
        <p14:creationId xmlns:p14="http://schemas.microsoft.com/office/powerpoint/2010/main" val="3652951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Comic Sans MS" panose="030F0702030302020204" pitchFamily="66" charset="0"/>
              </a:rPr>
              <a:t>4. Preliminary in-orbit observation results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First GRB detected by POLAR</a:t>
            </a:r>
            <a:endParaRPr lang="en-US" altLang="zh-CN" sz="2400" dirty="0" smtClean="0">
              <a:latin typeface="华文新魏" panose="02010800040101010101" pitchFamily="2" charset="-122"/>
            </a:endParaRPr>
          </a:p>
        </p:txBody>
      </p:sp>
      <p:pic>
        <p:nvPicPr>
          <p:cNvPr id="4" name="图片 3"/>
          <p:cNvPicPr>
            <a:picLocks noChangeAspect="1"/>
          </p:cNvPicPr>
          <p:nvPr/>
        </p:nvPicPr>
        <p:blipFill rotWithShape="1">
          <a:blip r:embed="rId3">
            <a:lum bright="-10000"/>
          </a:blip>
          <a:srcRect t="4898"/>
          <a:stretch/>
        </p:blipFill>
        <p:spPr>
          <a:xfrm>
            <a:off x="1646788" y="1268760"/>
            <a:ext cx="5877540" cy="4194398"/>
          </a:xfrm>
          <a:prstGeom prst="rect">
            <a:avLst/>
          </a:prstGeom>
        </p:spPr>
      </p:pic>
      <p:sp>
        <p:nvSpPr>
          <p:cNvPr id="5" name="文本框 4"/>
          <p:cNvSpPr txBox="1"/>
          <p:nvPr/>
        </p:nvSpPr>
        <p:spPr>
          <a:xfrm>
            <a:off x="1367644" y="5367261"/>
            <a:ext cx="6372708" cy="830997"/>
          </a:xfrm>
          <a:prstGeom prst="rect">
            <a:avLst/>
          </a:prstGeom>
          <a:noFill/>
        </p:spPr>
        <p:txBody>
          <a:bodyPr wrap="square" rtlCol="0">
            <a:spAutoFit/>
          </a:bodyPr>
          <a:lstStyle/>
          <a:p>
            <a:pPr algn="ctr" fontAlgn="auto">
              <a:lnSpc>
                <a:spcPct val="150000"/>
              </a:lnSpc>
            </a:pPr>
            <a:r>
              <a:rPr lang="en-US" altLang="zh-CN" sz="1600" b="1" dirty="0" smtClean="0">
                <a:solidFill>
                  <a:srgbClr val="FF0000"/>
                </a:solidFill>
                <a:latin typeface="华文新魏" panose="02010800040101010101" pitchFamily="2" charset="-122"/>
                <a:ea typeface="华文新魏" panose="02010800040101010101" pitchFamily="2" charset="-122"/>
              </a:rPr>
              <a:t>GRB 20160928A light curve. </a:t>
            </a:r>
            <a:r>
              <a:rPr lang="en-US" altLang="zh-CN" sz="1600" b="1" dirty="0" smtClean="0">
                <a:solidFill>
                  <a:srgbClr val="FF0000"/>
                </a:solidFill>
                <a:latin typeface="华文新魏" panose="02010800040101010101" pitchFamily="2" charset="-122"/>
                <a:ea typeface="华文新魏" panose="02010800040101010101" pitchFamily="2" charset="-122"/>
              </a:rPr>
              <a:t>Top: POLAR data with </a:t>
            </a:r>
            <a:r>
              <a:rPr lang="en-US" altLang="zh-CN" sz="1600" b="1" dirty="0" err="1" smtClean="0">
                <a:solidFill>
                  <a:srgbClr val="FF0000"/>
                </a:solidFill>
                <a:latin typeface="华文新魏" panose="02010800040101010101" pitchFamily="2" charset="-122"/>
                <a:ea typeface="华文新魏" panose="02010800040101010101" pitchFamily="2" charset="-122"/>
              </a:rPr>
              <a:t>Bkg</a:t>
            </a:r>
            <a:r>
              <a:rPr lang="en-US" altLang="zh-CN" sz="1600" b="1" dirty="0" smtClean="0">
                <a:solidFill>
                  <a:srgbClr val="FF0000"/>
                </a:solidFill>
                <a:latin typeface="华文新魏" panose="02010800040101010101" pitchFamily="2" charset="-122"/>
                <a:ea typeface="华文新魏" panose="02010800040101010101" pitchFamily="2" charset="-122"/>
              </a:rPr>
              <a:t>; Middle: POLAR data with </a:t>
            </a:r>
            <a:r>
              <a:rPr lang="en-US" altLang="zh-CN" sz="1600" b="1" dirty="0" err="1" smtClean="0">
                <a:solidFill>
                  <a:srgbClr val="FF0000"/>
                </a:solidFill>
                <a:latin typeface="华文新魏" panose="02010800040101010101" pitchFamily="2" charset="-122"/>
                <a:ea typeface="华文新魏" panose="02010800040101010101" pitchFamily="2" charset="-122"/>
              </a:rPr>
              <a:t>Bkg</a:t>
            </a:r>
            <a:r>
              <a:rPr lang="en-US" altLang="zh-CN" sz="1600" b="1" dirty="0" smtClean="0">
                <a:solidFill>
                  <a:srgbClr val="FF0000"/>
                </a:solidFill>
                <a:latin typeface="华文新魏" panose="02010800040101010101" pitchFamily="2" charset="-122"/>
                <a:ea typeface="华文新魏" panose="02010800040101010101" pitchFamily="2" charset="-122"/>
              </a:rPr>
              <a:t> </a:t>
            </a:r>
            <a:r>
              <a:rPr lang="en-US" altLang="zh-CN" sz="1600" b="1" dirty="0" err="1" smtClean="0">
                <a:solidFill>
                  <a:srgbClr val="FF0000"/>
                </a:solidFill>
                <a:latin typeface="华文新魏" panose="02010800040101010101" pitchFamily="2" charset="-122"/>
                <a:ea typeface="华文新魏" panose="02010800040101010101" pitchFamily="2" charset="-122"/>
              </a:rPr>
              <a:t>substracted</a:t>
            </a:r>
            <a:r>
              <a:rPr lang="en-US" altLang="zh-CN" sz="1600" b="1" dirty="0" smtClean="0">
                <a:solidFill>
                  <a:srgbClr val="FF0000"/>
                </a:solidFill>
                <a:latin typeface="华文新魏" panose="02010800040101010101" pitchFamily="2" charset="-122"/>
                <a:ea typeface="华文新魏" panose="02010800040101010101" pitchFamily="2" charset="-122"/>
              </a:rPr>
              <a:t>; Bottom: Fermi/GBM data</a:t>
            </a:r>
            <a:endParaRPr lang="x-none" altLang="zh-CN" sz="1600" b="1" dirty="0">
              <a:solidFill>
                <a:srgbClr val="FF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910136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693" y="3137337"/>
            <a:ext cx="5436604" cy="2055859"/>
          </a:xfrm>
          <a:prstGeom prst="rect">
            <a:avLst/>
          </a:prstGeom>
        </p:spPr>
      </p:pic>
      <p:sp>
        <p:nvSpPr>
          <p:cNvPr id="2" name="标题 1"/>
          <p:cNvSpPr>
            <a:spLocks noGrp="1"/>
          </p:cNvSpPr>
          <p:nvPr>
            <p:ph type="title"/>
          </p:nvPr>
        </p:nvSpPr>
        <p:spPr/>
        <p:txBody>
          <a:bodyPr/>
          <a:lstStyle/>
          <a:p>
            <a:r>
              <a:rPr lang="en-US" altLang="zh-CN" dirty="0">
                <a:latin typeface="Comic Sans MS" panose="030F0702030302020204" pitchFamily="66" charset="0"/>
              </a:rPr>
              <a:t>4. Preliminary in-orbit observation results </a:t>
            </a:r>
            <a:endParaRPr lang="zh-CN" altLang="en-US" dirty="0"/>
          </a:p>
        </p:txBody>
      </p:sp>
      <p:sp>
        <p:nvSpPr>
          <p:cNvPr id="9" name="内容占位符 4"/>
          <p:cNvSpPr>
            <a:spLocks noGrp="1"/>
          </p:cNvSpPr>
          <p:nvPr>
            <p:ph idx="1"/>
          </p:nvPr>
        </p:nvSpPr>
        <p:spPr>
          <a:xfrm>
            <a:off x="228600" y="800708"/>
            <a:ext cx="8763000" cy="5256584"/>
          </a:xfrm>
        </p:spPr>
        <p:txBody>
          <a:bodyPr>
            <a:normAutofit/>
          </a:bodyPr>
          <a:lstStyle/>
          <a:p>
            <a:pPr marL="0" indent="0" algn="just" fontAlgn="auto">
              <a:spcAft>
                <a:spcPts val="0"/>
              </a:spcAft>
              <a:buNone/>
            </a:pPr>
            <a:r>
              <a:rPr lang="en-US" altLang="zh-CN" sz="2400" dirty="0" smtClean="0">
                <a:latin typeface="华文新魏" panose="02010800040101010101" pitchFamily="2" charset="-122"/>
              </a:rPr>
              <a:t>Bright GRBs detected by POLAR</a:t>
            </a:r>
            <a:endParaRPr lang="en-US" altLang="zh-CN" sz="2400" dirty="0" smtClean="0">
              <a:latin typeface="华文新魏" panose="02010800040101010101" pitchFamily="2" charset="-122"/>
            </a:endParaRPr>
          </a:p>
        </p:txBody>
      </p:sp>
      <p:sp>
        <p:nvSpPr>
          <p:cNvPr id="5" name="文本框 4"/>
          <p:cNvSpPr txBox="1"/>
          <p:nvPr/>
        </p:nvSpPr>
        <p:spPr>
          <a:xfrm>
            <a:off x="467544" y="5121188"/>
            <a:ext cx="8424936" cy="795795"/>
          </a:xfrm>
          <a:prstGeom prst="rect">
            <a:avLst/>
          </a:prstGeom>
          <a:noFill/>
        </p:spPr>
        <p:txBody>
          <a:bodyPr wrap="square" rtlCol="0">
            <a:spAutoFit/>
          </a:bodyPr>
          <a:lstStyle/>
          <a:p>
            <a:pPr algn="ctr" fontAlgn="auto">
              <a:lnSpc>
                <a:spcPct val="150000"/>
              </a:lnSpc>
            </a:pPr>
            <a:r>
              <a:rPr lang="en-US" altLang="zh-CN" sz="1600" b="1" dirty="0" smtClean="0">
                <a:solidFill>
                  <a:srgbClr val="FF0000"/>
                </a:solidFill>
                <a:latin typeface="华文新魏" panose="02010800040101010101" pitchFamily="2" charset="-122"/>
                <a:ea typeface="华文新魏" panose="02010800040101010101" pitchFamily="2" charset="-122"/>
              </a:rPr>
              <a:t>POLAR observations. Top: light curve of GRB 20161218A (detected by Swift/BAT); Bottom: light curve of GRB 20161218B (detected by Fermi/GBM)</a:t>
            </a:r>
            <a:endParaRPr lang="x-none" altLang="zh-CN" sz="1600" b="1" dirty="0">
              <a:solidFill>
                <a:srgbClr val="FF0000"/>
              </a:solidFill>
              <a:latin typeface="华文新魏" panose="02010800040101010101" pitchFamily="2" charset="-122"/>
              <a:ea typeface="华文新魏" panose="02010800040101010101" pitchFamily="2"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1700" y="1209339"/>
            <a:ext cx="5256584" cy="2171198"/>
          </a:xfrm>
          <a:prstGeom prst="rect">
            <a:avLst/>
          </a:prstGeom>
        </p:spPr>
      </p:pic>
    </p:spTree>
    <p:extLst>
      <p:ext uri="{BB962C8B-B14F-4D97-AF65-F5344CB8AC3E}">
        <p14:creationId xmlns:p14="http://schemas.microsoft.com/office/powerpoint/2010/main" val="1798837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r>
              <a:rPr lang="en-US" altLang="zh-CN" dirty="0">
                <a:latin typeface="Comic Sans MS" panose="030F0702030302020204" pitchFamily="66" charset="0"/>
              </a:rPr>
              <a:t>5</a:t>
            </a:r>
            <a:r>
              <a:rPr lang="en-US" altLang="zh-CN" dirty="0" smtClean="0">
                <a:latin typeface="Comic Sans MS" panose="030F0702030302020204" pitchFamily="66" charset="0"/>
              </a:rPr>
              <a:t>. Summary </a:t>
            </a:r>
            <a:r>
              <a:rPr lang="en-US" altLang="zh-CN" dirty="0">
                <a:latin typeface="Comic Sans MS" panose="030F0702030302020204" pitchFamily="66" charset="0"/>
              </a:rPr>
              <a:t>and outlook</a:t>
            </a:r>
            <a:endParaRPr lang="zh-CN" altLang="en-US" dirty="0">
              <a:latin typeface="Comic Sans MS" panose="030F0702030302020204" pitchFamily="66" charset="0"/>
            </a:endParaRPr>
          </a:p>
        </p:txBody>
      </p:sp>
      <p:sp>
        <p:nvSpPr>
          <p:cNvPr id="5" name="内容占位符 4"/>
          <p:cNvSpPr>
            <a:spLocks noGrp="1"/>
          </p:cNvSpPr>
          <p:nvPr>
            <p:ph idx="1"/>
          </p:nvPr>
        </p:nvSpPr>
        <p:spPr>
          <a:xfrm>
            <a:off x="228600" y="914400"/>
            <a:ext cx="8555868" cy="5257800"/>
          </a:xfrm>
        </p:spPr>
        <p:txBody>
          <a:bodyPr>
            <a:normAutofit/>
          </a:bodyPr>
          <a:lstStyle/>
          <a:p>
            <a:r>
              <a:rPr lang="en-US" altLang="zh-CN" sz="2400" dirty="0" smtClean="0"/>
              <a:t>Collaboration </a:t>
            </a:r>
            <a:r>
              <a:rPr lang="en-US" altLang="zh-CN" sz="2400" dirty="0" smtClean="0"/>
              <a:t>between China and Europe</a:t>
            </a:r>
            <a:endParaRPr lang="zh-CN" altLang="en-US" sz="2400" dirty="0"/>
          </a:p>
          <a:p>
            <a:r>
              <a:rPr lang="en-US" altLang="zh-CN" sz="2400" dirty="0" smtClean="0"/>
              <a:t>POLAR has been launched on 15th Sep, 2016</a:t>
            </a:r>
          </a:p>
          <a:p>
            <a:r>
              <a:rPr lang="en-US" altLang="zh-CN" sz="2400" dirty="0" smtClean="0"/>
              <a:t>Working for ~ 5 months properly, a series of tests have been performed</a:t>
            </a:r>
          </a:p>
          <a:p>
            <a:r>
              <a:rPr lang="en-US" altLang="zh-CN" sz="2400" dirty="0" smtClean="0"/>
              <a:t>More than 50 GRBs have been detected by POLAR, data analysis work is on-going, polarization results coming later…</a:t>
            </a:r>
          </a:p>
          <a:p>
            <a:r>
              <a:rPr lang="en-US" altLang="zh-CN" sz="2400" dirty="0"/>
              <a:t>POLAR is expected to give prominent observation results on GRB and Solar flare polarization </a:t>
            </a:r>
            <a:r>
              <a:rPr lang="en-US" altLang="zh-CN" sz="2400" dirty="0" smtClean="0"/>
              <a:t>measurement</a:t>
            </a:r>
            <a:endParaRPr lang="en-US" altLang="zh-CN" sz="2400" dirty="0" smtClean="0"/>
          </a:p>
          <a:p>
            <a:r>
              <a:rPr lang="en-US" altLang="zh-CN" sz="2400" dirty="0" smtClean="0"/>
              <a:t>More collaborations on data analysis, calibration and polarization analysis </a:t>
            </a:r>
            <a:r>
              <a:rPr lang="en-US" altLang="zh-CN" sz="2400" dirty="0" smtClean="0"/>
              <a:t>are </a:t>
            </a:r>
            <a:r>
              <a:rPr lang="en-US" altLang="zh-CN" sz="2400" dirty="0" smtClean="0"/>
              <a:t>needed</a:t>
            </a:r>
            <a:endParaRPr lang="zh-CN" altLang="en-US" sz="2400" dirty="0"/>
          </a:p>
        </p:txBody>
      </p:sp>
      <p:sp>
        <p:nvSpPr>
          <p:cNvPr id="13" name="TextBox 12"/>
          <p:cNvSpPr txBox="1"/>
          <p:nvPr/>
        </p:nvSpPr>
        <p:spPr>
          <a:xfrm>
            <a:off x="503548" y="5169966"/>
            <a:ext cx="6696744" cy="923330"/>
          </a:xfrm>
          <a:prstGeom prst="rect">
            <a:avLst/>
          </a:prstGeom>
          <a:solidFill>
            <a:schemeClr val="bg1"/>
          </a:solidFill>
        </p:spPr>
        <p:txBody>
          <a:bodyPr wrap="square" rtlCol="0">
            <a:spAutoFit/>
          </a:bodyPr>
          <a:lstStyle/>
          <a:p>
            <a:r>
              <a:rPr lang="en-US" altLang="zh-CN" b="1" i="1" dirty="0" smtClean="0">
                <a:latin typeface="+mn-lt"/>
              </a:rPr>
              <a:t>For more details, please refer to the following website or contact us.</a:t>
            </a:r>
          </a:p>
          <a:p>
            <a:r>
              <a:rPr lang="en-US" altLang="zh-CN" dirty="0" smtClean="0">
                <a:latin typeface="+mn-lt"/>
                <a:hlinkClick r:id="rId2"/>
              </a:rPr>
              <a:t>http://polar.ihep.ac.cn</a:t>
            </a:r>
            <a:endParaRPr lang="en-US" altLang="zh-CN" dirty="0" smtClean="0">
              <a:latin typeface="+mn-lt"/>
            </a:endParaRPr>
          </a:p>
          <a:p>
            <a:r>
              <a:rPr lang="en-US" altLang="zh-CN" dirty="0" smtClean="0">
                <a:latin typeface="+mn-lt"/>
              </a:rPr>
              <a:t>E-mail: </a:t>
            </a:r>
            <a:r>
              <a:rPr lang="en-US" altLang="zh-CN" dirty="0" smtClean="0">
                <a:latin typeface="+mn-lt"/>
                <a:hlinkClick r:id="rId3"/>
              </a:rPr>
              <a:t>wubb@ihep.ac.cn</a:t>
            </a:r>
            <a:r>
              <a:rPr lang="en-US" altLang="zh-CN" dirty="0" smtClean="0">
                <a:latin typeface="+mn-lt"/>
              </a:rPr>
              <a:t>, or </a:t>
            </a:r>
            <a:r>
              <a:rPr lang="en-US" altLang="zh-CN" dirty="0" smtClean="0">
                <a:latin typeface="+mn-lt"/>
                <a:hlinkClick r:id="rId4"/>
              </a:rPr>
              <a:t>sunjc@ihep.ac.cn</a:t>
            </a:r>
            <a:endParaRPr lang="zh-CN" altLang="en-US" dirty="0">
              <a:latin typeface="+mn-lt"/>
            </a:endParaRPr>
          </a:p>
        </p:txBody>
      </p:sp>
    </p:spTree>
    <p:extLst>
      <p:ext uri="{BB962C8B-B14F-4D97-AF65-F5344CB8AC3E}">
        <p14:creationId xmlns:p14="http://schemas.microsoft.com/office/powerpoint/2010/main" val="3512676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04800" y="228600"/>
            <a:ext cx="7903604" cy="498475"/>
          </a:xfrm>
        </p:spPr>
        <p:txBody>
          <a:bodyPr>
            <a:noAutofit/>
          </a:bodyPr>
          <a:lstStyle/>
          <a:p>
            <a:r>
              <a:rPr lang="en-US" altLang="zh-CN" dirty="0" smtClean="0">
                <a:solidFill>
                  <a:srgbClr val="0000FF"/>
                </a:solidFill>
                <a:latin typeface="Segoe Script" panose="020B0504020000000003" pitchFamily="34" charset="0"/>
              </a:rPr>
              <a:t>Working moments of </a:t>
            </a:r>
            <a:r>
              <a:rPr lang="en-US" altLang="zh-CN" dirty="0" err="1" smtClean="0">
                <a:solidFill>
                  <a:srgbClr val="0000FF"/>
                </a:solidFill>
                <a:latin typeface="Segoe Script" panose="020B0504020000000003" pitchFamily="34" charset="0"/>
              </a:rPr>
              <a:t>POLARers</a:t>
            </a:r>
            <a:endParaRPr lang="zh-CN" altLang="en-US" dirty="0">
              <a:solidFill>
                <a:srgbClr val="0000FF"/>
              </a:solidFill>
              <a:latin typeface="Segoe Script" panose="020B0504020000000003" pitchFamily="34" charset="0"/>
            </a:endParaRPr>
          </a:p>
        </p:txBody>
      </p:sp>
      <p:pic>
        <p:nvPicPr>
          <p:cNvPr id="11" name="Picture 2" descr="H:\笔记本资料备份\personal\照片\工作\POLAR宣传材料_照片\OBOX正样备份件测试_20140505_拍摄于瑞士日内瓦大学_Nic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1052736"/>
            <a:ext cx="2484276" cy="1863207"/>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H:\笔记本资料备份\personal\照片\工作\POLAR宣传材料_照片\POLAR在轨标定源安装_20160426_02_拍摄于高能所4号厅_左Tancredi-右孙建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81128"/>
            <a:ext cx="2484276" cy="1863207"/>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笔记本资料备份\personal\照片\工作\POLAR宣传材料_照片\欧洲同步辐射束流试验_20121211_02_拍摄于法国ESRF_左Dominik-右1Neal-右2Nicol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6288" y="3076368"/>
            <a:ext cx="2486172" cy="186480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descr="H:\笔记本资料备份\personal\照片\工作\POLAR宣传材料_照片\欧洲同步辐射束流试验准备_20121204_拍摄于法国ESRF_左Franck-右王瑞杰.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336508"/>
            <a:ext cx="2486400" cy="186480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H:\笔记本资料备份\personal\照片\工作\POLAR宣传材料_照片\Terni热真空试验_20110606_拍摄于意大利Terni_Silvi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2220" y="4660544"/>
            <a:ext cx="2486172" cy="1864800"/>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descr="H:\笔记本资料备份\personal\照片\工作\POLAR宣传材料_照片\高压电源测试_20150528_拍摄于瑞士PSI_左Radek-右张永杰.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0388" y="2752332"/>
            <a:ext cx="3313800" cy="1864800"/>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H:\笔记本资料备份\personal\照片\工作\POLAR宣传材料_照片\OBOX正样件电测_20150514_拍摄于瑞士日内瓦大学_左Merlin-右张永杰.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7824" y="872716"/>
            <a:ext cx="3313800" cy="1864800"/>
          </a:xfrm>
          <a:prstGeom prst="rect">
            <a:avLst/>
          </a:prstGeom>
          <a:noFill/>
          <a:extLst>
            <a:ext uri="{909E8E84-426E-40DD-AFC4-6F175D3DCCD1}">
              <a14:hiddenFill xmlns:a14="http://schemas.microsoft.com/office/drawing/2010/main">
                <a:solidFill>
                  <a:srgbClr val="FFFFFF"/>
                </a:solidFill>
              </a14:hiddenFill>
            </a:ext>
          </a:extLst>
        </p:spPr>
      </p:pic>
      <p:pic>
        <p:nvPicPr>
          <p:cNvPr id="35851" name="Picture 11" descr="H:\笔记本资料备份\personal\照片\工作\POLAR宣传材料_照片\POLAR正样备份件出所验收评审测试_20140917_拍摄于高能所4号厅.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64188" y="1124744"/>
            <a:ext cx="2794610" cy="1864800"/>
          </a:xfrm>
          <a:prstGeom prst="rect">
            <a:avLst/>
          </a:prstGeom>
          <a:noFill/>
          <a:extLst>
            <a:ext uri="{909E8E84-426E-40DD-AFC4-6F175D3DCCD1}">
              <a14:hiddenFill xmlns:a14="http://schemas.microsoft.com/office/drawing/2010/main">
                <a:solidFill>
                  <a:srgbClr val="FFFFFF"/>
                </a:solidFill>
              </a14:hiddenFill>
            </a:ext>
          </a:extLst>
        </p:spPr>
      </p:pic>
      <p:pic>
        <p:nvPicPr>
          <p:cNvPr id="35852" name="Picture 12" descr="H:\笔记本资料备份\personal\照片\工作\POLAR宣传材料_照片\欧洲同步辐射束流试验_20121211_01_拍摄于法国ESRF_左肖华林-右董永伟.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660" y="2564904"/>
            <a:ext cx="2486172" cy="186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11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8"/>
          <p:cNvSpPr txBox="1">
            <a:spLocks noChangeArrowheads="1"/>
          </p:cNvSpPr>
          <p:nvPr/>
        </p:nvSpPr>
        <p:spPr bwMode="auto">
          <a:xfrm>
            <a:off x="1745686" y="3075057"/>
            <a:ext cx="56526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ern="1200">
                <a:solidFill>
                  <a:schemeClr val="tx1"/>
                </a:solidFill>
                <a:latin typeface="Tahoma" pitchFamily="34" charset="0"/>
                <a:ea typeface="宋体" pitchFamily="2" charset="-122"/>
                <a:cs typeface="+mn-cs"/>
              </a:defRPr>
            </a:lvl5pPr>
            <a:lvl6pPr marL="2286000" algn="l" defTabSz="914400" rtl="0" eaLnBrk="1" latinLnBrk="0" hangingPunct="1">
              <a:defRPr kern="1200">
                <a:solidFill>
                  <a:schemeClr val="tx1"/>
                </a:solidFill>
                <a:latin typeface="Tahoma" pitchFamily="34" charset="0"/>
                <a:ea typeface="宋体" pitchFamily="2" charset="-122"/>
                <a:cs typeface="+mn-cs"/>
              </a:defRPr>
            </a:lvl6pPr>
            <a:lvl7pPr marL="2743200" algn="l" defTabSz="914400" rtl="0" eaLnBrk="1" latinLnBrk="0" hangingPunct="1">
              <a:defRPr kern="1200">
                <a:solidFill>
                  <a:schemeClr val="tx1"/>
                </a:solidFill>
                <a:latin typeface="Tahoma" pitchFamily="34" charset="0"/>
                <a:ea typeface="宋体" pitchFamily="2" charset="-122"/>
                <a:cs typeface="+mn-cs"/>
              </a:defRPr>
            </a:lvl7pPr>
            <a:lvl8pPr marL="3200400" algn="l" defTabSz="914400" rtl="0" eaLnBrk="1" latinLnBrk="0" hangingPunct="1">
              <a:defRPr kern="1200">
                <a:solidFill>
                  <a:schemeClr val="tx1"/>
                </a:solidFill>
                <a:latin typeface="Tahoma" pitchFamily="34" charset="0"/>
                <a:ea typeface="宋体" pitchFamily="2" charset="-122"/>
                <a:cs typeface="+mn-cs"/>
              </a:defRPr>
            </a:lvl8pPr>
            <a:lvl9pPr marL="3657600" algn="l" defTabSz="914400" rtl="0" eaLnBrk="1" latinLnBrk="0" hangingPunct="1">
              <a:defRPr kern="1200">
                <a:solidFill>
                  <a:schemeClr val="tx1"/>
                </a:solidFill>
                <a:latin typeface="Tahoma" pitchFamily="34" charset="0"/>
                <a:ea typeface="宋体" pitchFamily="2" charset="-122"/>
                <a:cs typeface="+mn-cs"/>
              </a:defRPr>
            </a:lvl9pPr>
          </a:lstStyle>
          <a:p>
            <a:pPr algn="ctr">
              <a:spcBef>
                <a:spcPct val="50000"/>
              </a:spcBef>
            </a:pPr>
            <a:r>
              <a:rPr lang="en-US" altLang="zh-CN" sz="4000" b="1" i="1" dirty="0" smtClean="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Thanks for your attention</a:t>
            </a:r>
            <a:r>
              <a:rPr lang="zh-CN" altLang="en-US" sz="4000" b="1" i="1" dirty="0" smtClean="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a:t>
            </a:r>
            <a:endParaRPr lang="en-US" altLang="zh-CN" sz="4000" b="1" i="1" dirty="0">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407470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笔记本资料备份\personal\照片\工作\会议\Scientific_MOU_signature\800px-Signature_DPN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8264" y="872716"/>
            <a:ext cx="3161928" cy="23714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h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533" y="3825044"/>
            <a:ext cx="1645043" cy="1081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uis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956" y="381415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ol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1946" y="3814158"/>
            <a:ext cx="1594550" cy="10630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2" descr="PSI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5402098"/>
            <a:ext cx="11001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isdc_logo_trans_notext.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55876" y="5402223"/>
            <a:ext cx="1581150" cy="727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6" descr="http://web.ihep.ac.cn/images/cxwh/bsln/2010/03/26/097A0967840D007A13F63CE5BB25480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5402225"/>
            <a:ext cx="18430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9465" y="5402097"/>
            <a:ext cx="11795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左大括号 17"/>
          <p:cNvSpPr/>
          <p:nvPr/>
        </p:nvSpPr>
        <p:spPr>
          <a:xfrm rot="5400000">
            <a:off x="4511956" y="20584"/>
            <a:ext cx="401233" cy="7135679"/>
          </a:xfrm>
          <a:prstGeom prst="leftBrace">
            <a:avLst/>
          </a:prstGeom>
          <a:ln w="28575">
            <a:solidFill>
              <a:srgbClr val="0070C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20" name="左大括号 19"/>
          <p:cNvSpPr/>
          <p:nvPr/>
        </p:nvSpPr>
        <p:spPr>
          <a:xfrm rot="5400000">
            <a:off x="4531509" y="3095660"/>
            <a:ext cx="401233" cy="4092253"/>
          </a:xfrm>
          <a:prstGeom prst="leftBrace">
            <a:avLst/>
          </a:prstGeom>
          <a:ln w="28575">
            <a:solidFill>
              <a:srgbClr val="0070C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21" name="左大括号 20"/>
          <p:cNvSpPr/>
          <p:nvPr/>
        </p:nvSpPr>
        <p:spPr>
          <a:xfrm rot="5400000">
            <a:off x="921883" y="4709737"/>
            <a:ext cx="401233" cy="864095"/>
          </a:xfrm>
          <a:prstGeom prst="leftBrace">
            <a:avLst/>
          </a:prstGeom>
          <a:ln w="28575">
            <a:solidFill>
              <a:srgbClr val="0070C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22" name="左大括号 21"/>
          <p:cNvSpPr/>
          <p:nvPr/>
        </p:nvSpPr>
        <p:spPr>
          <a:xfrm rot="5400000">
            <a:off x="8038604" y="4709739"/>
            <a:ext cx="401233" cy="864095"/>
          </a:xfrm>
          <a:prstGeom prst="leftBrace">
            <a:avLst/>
          </a:prstGeom>
          <a:ln w="28575">
            <a:solidFill>
              <a:srgbClr val="0070C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23" name="矩形 22"/>
          <p:cNvSpPr/>
          <p:nvPr/>
        </p:nvSpPr>
        <p:spPr>
          <a:xfrm>
            <a:off x="387980" y="260648"/>
            <a:ext cx="4504013"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2400" b="1" cap="none" spc="0" dirty="0" smtClean="0">
                <a:ln w="11430"/>
                <a:solidFill>
                  <a:srgbClr val="0000FF"/>
                </a:solidFill>
                <a:effectLst>
                  <a:outerShdw blurRad="50800" dist="39000" dir="5460000" algn="tl">
                    <a:srgbClr val="000000">
                      <a:alpha val="38000"/>
                    </a:srgbClr>
                  </a:outerShdw>
                </a:effectLst>
                <a:latin typeface="Segoe Script" panose="020B0504020000000003" pitchFamily="34" charset="0"/>
              </a:rPr>
              <a:t>Collaborations of POLAR</a:t>
            </a:r>
            <a:endParaRPr lang="zh-CN" altLang="en-US" sz="2400" b="1" cap="none" spc="0" dirty="0">
              <a:ln w="11430"/>
              <a:solidFill>
                <a:srgbClr val="0000FF"/>
              </a:solidFill>
              <a:effectLst>
                <a:outerShdw blurRad="50800" dist="39000" dir="5460000" algn="tl">
                  <a:srgbClr val="000000">
                    <a:alpha val="38000"/>
                  </a:srgbClr>
                </a:outerShdw>
              </a:effectLst>
              <a:latin typeface="Segoe Script" panose="020B0504020000000003" pitchFamily="34" charset="0"/>
            </a:endParaRPr>
          </a:p>
        </p:txBody>
      </p:sp>
      <p:pic>
        <p:nvPicPr>
          <p:cNvPr id="32771" name="Picture 3" descr="H:\笔记本资料备份\personal\照片\工作\图片\logo\unige\unige_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696" y="5402225"/>
            <a:ext cx="1603995" cy="72720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H:\笔记本资料备份\personal\照片\工作\图片\logo\CAP\CAP_geneva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40052" y="5402225"/>
            <a:ext cx="1218137" cy="7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50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6200000">
            <a:off x="-812080" y="2809712"/>
            <a:ext cx="254749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400" b="1" cap="all" spc="0" dirty="0" smtClean="0">
                <a:ln w="0"/>
                <a:solidFill>
                  <a:srgbClr val="FFC000"/>
                </a:solidFill>
                <a:effectLst>
                  <a:reflection blurRad="12700" stA="50000" endPos="50000" dist="5000" dir="5400000" sy="-100000" rotWithShape="0"/>
                </a:effectLst>
              </a:rPr>
              <a:t>POLAR</a:t>
            </a:r>
            <a:endParaRPr lang="zh-CN" altLang="en-US" sz="5400" b="1" cap="all" spc="0" dirty="0">
              <a:ln w="0"/>
              <a:solidFill>
                <a:srgbClr val="FFC000"/>
              </a:solidFill>
              <a:effectLst>
                <a:reflection blurRad="12700" stA="50000" endPos="50000" dist="5000" dir="5400000" sy="-100000" rotWithShape="0"/>
              </a:effectLst>
            </a:endParaRPr>
          </a:p>
        </p:txBody>
      </p:sp>
      <p:pic>
        <p:nvPicPr>
          <p:cNvPr id="1030" name="Picture 6" descr="J:\笔记本资料备份\personal\照片\工作\欧方\LVPS\低压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5174152"/>
            <a:ext cx="1595204" cy="1063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J:\笔记本资料备份\personal\照片\工作\POLAR\图片\POLAR探测器单体解剖示意图_new\POLAR探测器单体解剖示意图.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15916" y="1125381"/>
            <a:ext cx="3292099" cy="216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J:\笔记本资料备份\personal\照片\工作\欧方\CT\CT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3908" y="2852936"/>
            <a:ext cx="1764196" cy="1303526"/>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3"/>
          <p:cNvSpPr>
            <a:spLocks noGrp="1"/>
          </p:cNvSpPr>
          <p:nvPr>
            <p:ph type="title"/>
          </p:nvPr>
        </p:nvSpPr>
        <p:spPr/>
        <p:txBody>
          <a:bodyPr>
            <a:normAutofit/>
          </a:bodyPr>
          <a:lstStyle/>
          <a:p>
            <a:r>
              <a:rPr lang="en-US" altLang="zh-CN" dirty="0">
                <a:latin typeface="Comic Sans MS" panose="030F0702030302020204" pitchFamily="66" charset="0"/>
              </a:rPr>
              <a:t>POLAR- </a:t>
            </a:r>
            <a:r>
              <a:rPr lang="en-US" altLang="zh-CN" dirty="0" smtClean="0">
                <a:latin typeface="Comic Sans MS" panose="030F0702030302020204" pitchFamily="66" charset="0"/>
              </a:rPr>
              <a:t>detector composition </a:t>
            </a:r>
            <a:r>
              <a:rPr lang="en-US" altLang="zh-CN" dirty="0" smtClean="0">
                <a:latin typeface="Comic Sans MS" panose="030F0702030302020204" pitchFamily="66" charset="0"/>
              </a:rPr>
              <a:t>and construction</a:t>
            </a:r>
            <a:endParaRPr lang="zh-CN" altLang="en-US" dirty="0">
              <a:latin typeface="Comic Sans MS" panose="030F0702030302020204" pitchFamily="66" charset="0"/>
            </a:endParaRPr>
          </a:p>
        </p:txBody>
      </p:sp>
      <p:pic>
        <p:nvPicPr>
          <p:cNvPr id="12" name="Picture 2" descr="J:\笔记本资料备份\personal\照片\工作\中方\单体\POLAR_zy单体装配\zy单体装配 0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4308" y="1171781"/>
            <a:ext cx="1548172" cy="10321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J:\笔记本资料备份\personal\照片\工作\中方\单体\POLAR_zy单体装配\zy单体装配 02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4308" y="2551933"/>
            <a:ext cx="1548172" cy="10321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J:\笔记本资料备份\personal\照片\工作\中方\单体\POLAR_zy单体装配\装配完成\DSC_138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4308" y="5276237"/>
            <a:ext cx="1548172" cy="10321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J:\笔记本资料备份\personal\照片\工作\中方\单体\POLAR_zy单体装配\手机拍摄\IMG_20140104_15143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44308" y="3944089"/>
            <a:ext cx="1548172" cy="1027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J:\笔记本资料备份\personal\照片\工作\中方\单体\POLAR_zy单体装配\装配完成\DSC_137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8104" y="5306156"/>
            <a:ext cx="1521297" cy="10141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笔记本资料备份\personal\照片\工作\欧方\FMS\OBOX_FMS_MLI_install_140903\UpwithCOVER&amp;SUPPORT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42256" y="3162310"/>
            <a:ext cx="2133600" cy="192287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65"/>
          <p:cNvSpPr txBox="1">
            <a:spLocks noChangeArrowheads="1"/>
          </p:cNvSpPr>
          <p:nvPr/>
        </p:nvSpPr>
        <p:spPr bwMode="auto">
          <a:xfrm>
            <a:off x="913656" y="2600908"/>
            <a:ext cx="2590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dirty="0" smtClean="0">
                <a:solidFill>
                  <a:srgbClr val="0000FF"/>
                </a:solidFill>
                <a:latin typeface="华文新魏" pitchFamily="2" charset="-122"/>
              </a:rPr>
              <a:t>Electric cabinet—IBOX</a:t>
            </a:r>
            <a:endParaRPr lang="en-US" altLang="zh-CN" sz="1400" b="1" dirty="0">
              <a:solidFill>
                <a:srgbClr val="0000FF"/>
              </a:solidFill>
              <a:latin typeface="华文新魏" pitchFamily="2" charset="-122"/>
            </a:endParaRPr>
          </a:p>
        </p:txBody>
      </p:sp>
      <p:sp>
        <p:nvSpPr>
          <p:cNvPr id="42" name="Text Box 65"/>
          <p:cNvSpPr txBox="1">
            <a:spLocks noChangeArrowheads="1"/>
          </p:cNvSpPr>
          <p:nvPr/>
        </p:nvSpPr>
        <p:spPr bwMode="auto">
          <a:xfrm>
            <a:off x="913656" y="5115103"/>
            <a:ext cx="2590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dirty="0" smtClean="0">
                <a:solidFill>
                  <a:srgbClr val="0000FF"/>
                </a:solidFill>
                <a:latin typeface="华文新魏" pitchFamily="2" charset="-122"/>
              </a:rPr>
              <a:t>Detector—OBOX</a:t>
            </a:r>
            <a:endParaRPr lang="en-US" altLang="zh-CN" sz="1400" b="1" dirty="0">
              <a:solidFill>
                <a:srgbClr val="0000FF"/>
              </a:solidFill>
              <a:latin typeface="华文新魏" pitchFamily="2" charset="-122"/>
            </a:endParaRPr>
          </a:p>
        </p:txBody>
      </p:sp>
      <p:sp>
        <p:nvSpPr>
          <p:cNvPr id="43" name="右箭头 42"/>
          <p:cNvSpPr/>
          <p:nvPr/>
        </p:nvSpPr>
        <p:spPr>
          <a:xfrm rot="5400000">
            <a:off x="8043904" y="2354382"/>
            <a:ext cx="148978" cy="232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 Box 65"/>
          <p:cNvSpPr txBox="1">
            <a:spLocks noChangeArrowheads="1"/>
          </p:cNvSpPr>
          <p:nvPr/>
        </p:nvSpPr>
        <p:spPr bwMode="auto">
          <a:xfrm>
            <a:off x="3743908" y="3789094"/>
            <a:ext cx="12953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dirty="0" smtClean="0">
                <a:solidFill>
                  <a:srgbClr val="0000FF"/>
                </a:solidFill>
                <a:latin typeface="华文新魏" pitchFamily="2" charset="-122"/>
              </a:rPr>
              <a:t>Central trigger</a:t>
            </a:r>
            <a:endParaRPr lang="en-US" altLang="zh-CN" sz="1400" b="1" dirty="0">
              <a:solidFill>
                <a:srgbClr val="0000FF"/>
              </a:solidFill>
              <a:latin typeface="华文新魏" pitchFamily="2" charset="-122"/>
            </a:endParaRPr>
          </a:p>
        </p:txBody>
      </p:sp>
      <p:sp>
        <p:nvSpPr>
          <p:cNvPr id="47" name="Text Box 65"/>
          <p:cNvSpPr txBox="1">
            <a:spLocks noChangeArrowheads="1"/>
          </p:cNvSpPr>
          <p:nvPr/>
        </p:nvSpPr>
        <p:spPr bwMode="auto">
          <a:xfrm>
            <a:off x="3527884" y="5121188"/>
            <a:ext cx="12191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dirty="0" smtClean="0">
                <a:solidFill>
                  <a:srgbClr val="0000FF"/>
                </a:solidFill>
                <a:latin typeface="华文新魏" pitchFamily="2" charset="-122"/>
              </a:rPr>
              <a:t>HVPS</a:t>
            </a:r>
            <a:endParaRPr lang="en-US" altLang="zh-CN" sz="1400" b="1" dirty="0">
              <a:solidFill>
                <a:srgbClr val="0000FF"/>
              </a:solidFill>
              <a:latin typeface="华文新魏" pitchFamily="2" charset="-122"/>
            </a:endParaRPr>
          </a:p>
        </p:txBody>
      </p:sp>
      <p:sp>
        <p:nvSpPr>
          <p:cNvPr id="48" name="Text Box 65"/>
          <p:cNvSpPr txBox="1">
            <a:spLocks noChangeArrowheads="1"/>
          </p:cNvSpPr>
          <p:nvPr/>
        </p:nvSpPr>
        <p:spPr bwMode="auto">
          <a:xfrm>
            <a:off x="4355976" y="5877272"/>
            <a:ext cx="11429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dirty="0" smtClean="0">
                <a:solidFill>
                  <a:srgbClr val="0000FF"/>
                </a:solidFill>
                <a:latin typeface="华文新魏" pitchFamily="2" charset="-122"/>
              </a:rPr>
              <a:t>LVPS</a:t>
            </a:r>
            <a:endParaRPr lang="en-US" altLang="zh-CN" sz="1400" b="1" dirty="0">
              <a:solidFill>
                <a:srgbClr val="0000FF"/>
              </a:solidFill>
              <a:latin typeface="华文新魏" pitchFamily="2" charset="-122"/>
            </a:endParaRPr>
          </a:p>
        </p:txBody>
      </p:sp>
      <p:sp>
        <p:nvSpPr>
          <p:cNvPr id="49" name="Text Box 65"/>
          <p:cNvSpPr txBox="1">
            <a:spLocks noChangeArrowheads="1"/>
          </p:cNvSpPr>
          <p:nvPr/>
        </p:nvSpPr>
        <p:spPr bwMode="auto">
          <a:xfrm>
            <a:off x="4283968" y="872716"/>
            <a:ext cx="19752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dirty="0" smtClean="0">
                <a:solidFill>
                  <a:srgbClr val="0000FF"/>
                </a:solidFill>
                <a:latin typeface="华文新魏" pitchFamily="2" charset="-122"/>
              </a:rPr>
              <a:t>Detector modular unit</a:t>
            </a:r>
            <a:endParaRPr lang="en-US" altLang="zh-CN" sz="1400" b="1" dirty="0">
              <a:solidFill>
                <a:srgbClr val="0000FF"/>
              </a:solidFill>
              <a:latin typeface="华文新魏" pitchFamily="2" charset="-122"/>
            </a:endParaRPr>
          </a:p>
        </p:txBody>
      </p:sp>
      <p:sp>
        <p:nvSpPr>
          <p:cNvPr id="50" name="Text Box 65"/>
          <p:cNvSpPr txBox="1">
            <a:spLocks noChangeArrowheads="1"/>
          </p:cNvSpPr>
          <p:nvPr/>
        </p:nvSpPr>
        <p:spPr bwMode="auto">
          <a:xfrm>
            <a:off x="7128284" y="2143889"/>
            <a:ext cx="19671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200" b="1" dirty="0" smtClean="0">
                <a:solidFill>
                  <a:srgbClr val="0000FF"/>
                </a:solidFill>
                <a:latin typeface="华文新魏" pitchFamily="2" charset="-122"/>
              </a:rPr>
              <a:t>Plastic scintillator bars</a:t>
            </a:r>
            <a:endParaRPr lang="en-US" altLang="zh-CN" sz="1200" b="1" dirty="0">
              <a:solidFill>
                <a:srgbClr val="0000FF"/>
              </a:solidFill>
              <a:latin typeface="华文新魏" pitchFamily="2" charset="-122"/>
            </a:endParaRPr>
          </a:p>
        </p:txBody>
      </p:sp>
      <p:sp>
        <p:nvSpPr>
          <p:cNvPr id="51" name="Text Box 65"/>
          <p:cNvSpPr txBox="1">
            <a:spLocks noChangeArrowheads="1"/>
          </p:cNvSpPr>
          <p:nvPr/>
        </p:nvSpPr>
        <p:spPr bwMode="auto">
          <a:xfrm>
            <a:off x="6996732" y="3512041"/>
            <a:ext cx="22433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200" b="1" dirty="0" smtClean="0">
                <a:solidFill>
                  <a:srgbClr val="0000FF"/>
                </a:solidFill>
                <a:latin typeface="华文新魏" pitchFamily="2" charset="-122"/>
              </a:rPr>
              <a:t>Assembly of the PS target</a:t>
            </a:r>
            <a:endParaRPr lang="en-US" altLang="zh-CN" sz="1200" b="1" dirty="0">
              <a:solidFill>
                <a:srgbClr val="0000FF"/>
              </a:solidFill>
              <a:latin typeface="华文新魏" pitchFamily="2" charset="-122"/>
            </a:endParaRPr>
          </a:p>
        </p:txBody>
      </p:sp>
      <p:sp>
        <p:nvSpPr>
          <p:cNvPr id="52" name="Text Box 65"/>
          <p:cNvSpPr txBox="1">
            <a:spLocks noChangeArrowheads="1"/>
          </p:cNvSpPr>
          <p:nvPr/>
        </p:nvSpPr>
        <p:spPr bwMode="auto">
          <a:xfrm>
            <a:off x="7546894" y="4899525"/>
            <a:ext cx="1143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200" b="1" dirty="0" smtClean="0">
                <a:solidFill>
                  <a:srgbClr val="0000FF"/>
                </a:solidFill>
                <a:latin typeface="华文新魏" pitchFamily="2" charset="-122"/>
              </a:rPr>
              <a:t>PS targets</a:t>
            </a:r>
            <a:endParaRPr lang="en-US" altLang="zh-CN" sz="1200" b="1" dirty="0">
              <a:solidFill>
                <a:srgbClr val="0000FF"/>
              </a:solidFill>
              <a:latin typeface="华文新魏" pitchFamily="2" charset="-122"/>
            </a:endParaRPr>
          </a:p>
        </p:txBody>
      </p:sp>
      <p:sp>
        <p:nvSpPr>
          <p:cNvPr id="53" name="Text Box 65"/>
          <p:cNvSpPr txBox="1">
            <a:spLocks noChangeArrowheads="1"/>
          </p:cNvSpPr>
          <p:nvPr/>
        </p:nvSpPr>
        <p:spPr bwMode="auto">
          <a:xfrm>
            <a:off x="7569460" y="6248345"/>
            <a:ext cx="1143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200" b="1" dirty="0" smtClean="0">
                <a:solidFill>
                  <a:srgbClr val="0000FF"/>
                </a:solidFill>
                <a:latin typeface="华文新魏" pitchFamily="2" charset="-122"/>
              </a:rPr>
              <a:t>Naked DMU</a:t>
            </a:r>
            <a:endParaRPr lang="en-US" altLang="zh-CN" sz="1200" b="1" dirty="0">
              <a:solidFill>
                <a:srgbClr val="0000FF"/>
              </a:solidFill>
              <a:latin typeface="华文新魏" pitchFamily="2" charset="-122"/>
            </a:endParaRPr>
          </a:p>
        </p:txBody>
      </p:sp>
      <p:sp>
        <p:nvSpPr>
          <p:cNvPr id="54" name="Text Box 65"/>
          <p:cNvSpPr txBox="1">
            <a:spLocks noChangeArrowheads="1"/>
          </p:cNvSpPr>
          <p:nvPr/>
        </p:nvSpPr>
        <p:spPr bwMode="auto">
          <a:xfrm>
            <a:off x="5580112" y="6284349"/>
            <a:ext cx="1371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200" b="1" dirty="0" smtClean="0">
                <a:solidFill>
                  <a:srgbClr val="0000FF"/>
                </a:solidFill>
                <a:latin typeface="华文新魏" pitchFamily="2" charset="-122"/>
              </a:rPr>
              <a:t>Assembled DMUs</a:t>
            </a:r>
            <a:endParaRPr lang="en-US" altLang="zh-CN" sz="1200" b="1" dirty="0">
              <a:solidFill>
                <a:srgbClr val="0000FF"/>
              </a:solidFill>
              <a:latin typeface="华文新魏" pitchFamily="2" charset="-122"/>
            </a:endParaRPr>
          </a:p>
        </p:txBody>
      </p:sp>
      <p:sp>
        <p:nvSpPr>
          <p:cNvPr id="63" name="右箭头 62"/>
          <p:cNvSpPr/>
          <p:nvPr/>
        </p:nvSpPr>
        <p:spPr>
          <a:xfrm rot="19592512" flipV="1">
            <a:off x="3286288" y="3652879"/>
            <a:ext cx="684847" cy="59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9" name="Picture 5" descr="J:\笔记本资料备份\personal\照片\工作\欧方\HVPS\高压.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15916" y="4041068"/>
            <a:ext cx="1666916" cy="1134181"/>
          </a:xfrm>
          <a:prstGeom prst="rect">
            <a:avLst/>
          </a:prstGeom>
          <a:noFill/>
          <a:extLst>
            <a:ext uri="{909E8E84-426E-40DD-AFC4-6F175D3DCCD1}">
              <a14:hiddenFill xmlns:a14="http://schemas.microsoft.com/office/drawing/2010/main">
                <a:solidFill>
                  <a:srgbClr val="FFFFFF"/>
                </a:solidFill>
              </a14:hiddenFill>
            </a:ext>
          </a:extLst>
        </p:spPr>
      </p:pic>
      <p:sp>
        <p:nvSpPr>
          <p:cNvPr id="60" name="右箭头 59"/>
          <p:cNvSpPr/>
          <p:nvPr/>
        </p:nvSpPr>
        <p:spPr>
          <a:xfrm rot="2545068">
            <a:off x="3242618" y="4252796"/>
            <a:ext cx="834624" cy="82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右箭头 60"/>
          <p:cNvSpPr/>
          <p:nvPr/>
        </p:nvSpPr>
        <p:spPr>
          <a:xfrm rot="3787929">
            <a:off x="2855173" y="5005603"/>
            <a:ext cx="1676069" cy="71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右箭头 43"/>
          <p:cNvSpPr/>
          <p:nvPr/>
        </p:nvSpPr>
        <p:spPr>
          <a:xfrm rot="19592512">
            <a:off x="3185502" y="2675398"/>
            <a:ext cx="1362902" cy="92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rot="5400000">
            <a:off x="8053894" y="3717571"/>
            <a:ext cx="148978" cy="232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右箭头 37"/>
          <p:cNvSpPr/>
          <p:nvPr/>
        </p:nvSpPr>
        <p:spPr>
          <a:xfrm rot="5400000">
            <a:off x="8069920" y="5085723"/>
            <a:ext cx="148978" cy="232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右箭头 39"/>
          <p:cNvSpPr/>
          <p:nvPr/>
        </p:nvSpPr>
        <p:spPr>
          <a:xfrm rot="10800000">
            <a:off x="7028655" y="5648949"/>
            <a:ext cx="315653" cy="35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34" descr="G:\笔记本资料备份\personal\照片\工作\中方\电控箱\IBOX实物\IBOX2.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55726" y="980728"/>
            <a:ext cx="2120130" cy="1632434"/>
          </a:xfrm>
          <a:prstGeom prst="rect">
            <a:avLst/>
          </a:prstGeom>
          <a:noFill/>
          <a:ln>
            <a:noFill/>
          </a:ln>
        </p:spPr>
      </p:pic>
    </p:spTree>
    <p:extLst>
      <p:ext uri="{BB962C8B-B14F-4D97-AF65-F5344CB8AC3E}">
        <p14:creationId xmlns:p14="http://schemas.microsoft.com/office/powerpoint/2010/main" val="861644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Comic Sans MS" panose="030F0702030302020204" pitchFamily="66" charset="0"/>
              </a:rPr>
              <a:t>Physics principle</a:t>
            </a:r>
            <a:endParaRPr lang="zh-CN" altLang="en-US" dirty="0">
              <a:latin typeface="Comic Sans MS" panose="030F0702030302020204" pitchFamily="66" charset="0"/>
            </a:endParaRPr>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49" b="2867"/>
          <a:stretch/>
        </p:blipFill>
        <p:spPr bwMode="auto">
          <a:xfrm>
            <a:off x="1223628" y="1088740"/>
            <a:ext cx="6514643" cy="4364687"/>
          </a:xfrm>
          <a:prstGeom prst="rect">
            <a:avLst/>
          </a:prstGeom>
          <a:noFill/>
          <a:ln>
            <a:noFill/>
          </a:ln>
          <a:effectLst/>
          <a:extLst>
            <a:ext uri="{909E8E84-426E-40DD-AFC4-6F175D3DCCD1}">
              <a14:hiddenFill xmlns:a14="http://schemas.microsoft.com/office/drawing/2010/main">
                <a:blipFill dpi="0" rotWithShape="0">
                  <a:blip/>
                  <a:srcRect l="34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Rounded Rectangle 6"/>
          <p:cNvSpPr/>
          <p:nvPr/>
        </p:nvSpPr>
        <p:spPr>
          <a:xfrm>
            <a:off x="2864607" y="1165652"/>
            <a:ext cx="1380572" cy="3670804"/>
          </a:xfrm>
          <a:prstGeom prst="roundRect">
            <a:avLst>
              <a:gd name="adj" fmla="val 0"/>
            </a:avLst>
          </a:prstGeom>
          <a:solidFill>
            <a:srgbClr val="FF00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11"/>
          <p:cNvGrpSpPr/>
          <p:nvPr/>
        </p:nvGrpSpPr>
        <p:grpSpPr>
          <a:xfrm>
            <a:off x="1306244" y="4453505"/>
            <a:ext cx="2926818" cy="1689397"/>
            <a:chOff x="1343756" y="4631874"/>
            <a:chExt cx="2926818" cy="1689397"/>
          </a:xfrm>
        </p:grpSpPr>
        <p:sp>
          <p:nvSpPr>
            <p:cNvPr id="8" name="Rounded Rectangle 7"/>
            <p:cNvSpPr/>
            <p:nvPr/>
          </p:nvSpPr>
          <p:spPr>
            <a:xfrm>
              <a:off x="2913491" y="4631874"/>
              <a:ext cx="1357083" cy="36454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343756" y="5613385"/>
              <a:ext cx="2105264" cy="707886"/>
            </a:xfrm>
            <a:prstGeom prst="rect">
              <a:avLst/>
            </a:prstGeom>
            <a:noFill/>
            <a:ln>
              <a:solidFill>
                <a:schemeClr val="accent1"/>
              </a:solidFill>
            </a:ln>
          </p:spPr>
          <p:txBody>
            <a:bodyPr wrap="none" rtlCol="0">
              <a:spAutoFit/>
            </a:bodyPr>
            <a:lstStyle/>
            <a:p>
              <a:r>
                <a:rPr lang="en-US" sz="2000" dirty="0" smtClean="0">
                  <a:solidFill>
                    <a:schemeClr val="accent1"/>
                  </a:solidFill>
                </a:rPr>
                <a:t>Plastic scintillators</a:t>
              </a:r>
            </a:p>
            <a:p>
              <a:r>
                <a:rPr lang="en-US" sz="2000" dirty="0" smtClean="0">
                  <a:solidFill>
                    <a:schemeClr val="accent1"/>
                  </a:solidFill>
                </a:rPr>
                <a:t>(low Z material)</a:t>
              </a:r>
              <a:endParaRPr lang="en-US" sz="2000" dirty="0">
                <a:solidFill>
                  <a:schemeClr val="accent1"/>
                </a:solidFill>
              </a:endParaRPr>
            </a:p>
          </p:txBody>
        </p:sp>
        <p:cxnSp>
          <p:nvCxnSpPr>
            <p:cNvPr id="10" name="Straight Arrow Connector 10"/>
            <p:cNvCxnSpPr>
              <a:stCxn id="9" idx="0"/>
            </p:cNvCxnSpPr>
            <p:nvPr/>
          </p:nvCxnSpPr>
          <p:spPr>
            <a:xfrm flipV="1">
              <a:off x="2396388" y="4996420"/>
              <a:ext cx="517103" cy="61696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
        <p:nvSpPr>
          <p:cNvPr id="3" name="灯片编号占位符 2"/>
          <p:cNvSpPr>
            <a:spLocks noGrp="1"/>
          </p:cNvSpPr>
          <p:nvPr>
            <p:ph type="sldNum" sz="quarter" idx="12"/>
          </p:nvPr>
        </p:nvSpPr>
        <p:spPr/>
        <p:txBody>
          <a:bodyPr/>
          <a:lstStyle/>
          <a:p>
            <a:fld id="{1D2CA7CF-255A-4519-A8FB-D856E7619CEC}" type="slidenum">
              <a:rPr lang="zh-CN" altLang="en-US" smtClean="0"/>
              <a:pPr/>
              <a:t>6</a:t>
            </a:fld>
            <a:r>
              <a:rPr lang="en-US" altLang="zh-CN" smtClean="0"/>
              <a:t>/21</a:t>
            </a:r>
            <a:endParaRPr lang="en-US" altLang="zh-CN" dirty="0" smtClean="0"/>
          </a:p>
        </p:txBody>
      </p:sp>
      <p:sp>
        <p:nvSpPr>
          <p:cNvPr id="4" name="页脚占位符 3"/>
          <p:cNvSpPr>
            <a:spLocks noGrp="1"/>
          </p:cNvSpPr>
          <p:nvPr>
            <p:ph type="ftr" sz="quarter" idx="11"/>
          </p:nvPr>
        </p:nvSpPr>
        <p:spPr/>
        <p:txBody>
          <a:bodyPr/>
          <a:lstStyle/>
          <a:p>
            <a:r>
              <a:rPr lang="zh-CN" altLang="en-US" smtClean="0"/>
              <a:t>第二十八届全国空间探测学术研讨会</a:t>
            </a:r>
            <a:endParaRPr lang="zh-CN" altLang="en-US" dirty="0"/>
          </a:p>
        </p:txBody>
      </p:sp>
    </p:spTree>
    <p:extLst>
      <p:ext uri="{BB962C8B-B14F-4D97-AF65-F5344CB8AC3E}">
        <p14:creationId xmlns:p14="http://schemas.microsoft.com/office/powerpoint/2010/main" val="1235827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a:latin typeface="Comic Sans MS" panose="030F0702030302020204" pitchFamily="66" charset="0"/>
              </a:rPr>
              <a:t>Detection </a:t>
            </a:r>
            <a:r>
              <a:rPr lang="en-US" altLang="zh-CN" dirty="0" smtClean="0">
                <a:latin typeface="Comic Sans MS" panose="030F0702030302020204" pitchFamily="66" charset="0"/>
              </a:rPr>
              <a:t>principle of POLAR</a:t>
            </a:r>
            <a:endParaRPr lang="zh-CN" altLang="en-US" dirty="0"/>
          </a:p>
        </p:txBody>
      </p:sp>
      <p:pic>
        <p:nvPicPr>
          <p:cNvPr id="6" name="Picture 61" descr="Compton scatter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0962" y="734107"/>
            <a:ext cx="2366962" cy="222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5"/>
          <p:cNvSpPr txBox="1">
            <a:spLocks noChangeArrowheads="1"/>
          </p:cNvSpPr>
          <p:nvPr/>
        </p:nvSpPr>
        <p:spPr bwMode="auto">
          <a:xfrm>
            <a:off x="1141276" y="2869195"/>
            <a:ext cx="32867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dirty="0" smtClean="0">
                <a:solidFill>
                  <a:srgbClr val="0000FF"/>
                </a:solidFill>
                <a:latin typeface="华文新魏" pitchFamily="2" charset="-122"/>
              </a:rPr>
              <a:t>Compton Scattering with polarization</a:t>
            </a:r>
            <a:endParaRPr lang="en-US" altLang="zh-CN" sz="1400" b="1" dirty="0">
              <a:solidFill>
                <a:srgbClr val="0000FF"/>
              </a:solidFill>
              <a:latin typeface="华文新魏" pitchFamily="2" charset="-122"/>
            </a:endParaRPr>
          </a:p>
        </p:txBody>
      </p:sp>
      <p:sp>
        <p:nvSpPr>
          <p:cNvPr id="8" name="Rectangle 64"/>
          <p:cNvSpPr>
            <a:spLocks noChangeArrowheads="1"/>
          </p:cNvSpPr>
          <p:nvPr/>
        </p:nvSpPr>
        <p:spPr bwMode="auto">
          <a:xfrm>
            <a:off x="4603762" y="2061668"/>
            <a:ext cx="2786544" cy="35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ea typeface="宋体" charset="-122"/>
              </a:defRPr>
            </a:lvl1pPr>
            <a:lvl2pPr marL="742950" indent="-285750">
              <a:spcBef>
                <a:spcPct val="20000"/>
              </a:spcBef>
              <a:buChar char="–"/>
              <a:defRPr sz="2800">
                <a:solidFill>
                  <a:schemeClr val="tx1"/>
                </a:solidFill>
                <a:latin typeface="Arial" charset="0"/>
                <a:ea typeface="宋体" charset="-122"/>
              </a:defRPr>
            </a:lvl2pPr>
            <a:lvl3pPr marL="1143000" indent="-228600">
              <a:spcBef>
                <a:spcPct val="20000"/>
              </a:spcBef>
              <a:buChar char="•"/>
              <a:defRPr sz="2400">
                <a:solidFill>
                  <a:schemeClr val="tx1"/>
                </a:solidFill>
                <a:latin typeface="Arial" charset="0"/>
                <a:ea typeface="宋体" charset="-122"/>
              </a:defRPr>
            </a:lvl3pPr>
            <a:lvl4pPr marL="1600200" indent="-228600">
              <a:spcBef>
                <a:spcPct val="20000"/>
              </a:spcBef>
              <a:buChar char="–"/>
              <a:defRPr sz="2000">
                <a:solidFill>
                  <a:schemeClr val="tx1"/>
                </a:solidFill>
                <a:latin typeface="Arial" charset="0"/>
                <a:ea typeface="宋体" charset="-122"/>
              </a:defRPr>
            </a:lvl4pPr>
            <a:lvl5pPr marL="2057400" indent="-228600">
              <a:spcBef>
                <a:spcPct val="20000"/>
              </a:spcBef>
              <a:buChar char="»"/>
              <a:defRPr sz="2000">
                <a:solidFill>
                  <a:schemeClr val="tx1"/>
                </a:solidFill>
                <a:latin typeface="Arial" charset="0"/>
                <a:ea typeface="宋体" charset="-122"/>
              </a:defRPr>
            </a:lvl5pPr>
            <a:lvl6pPr marL="2514600" indent="-228600" fontAlgn="base">
              <a:spcBef>
                <a:spcPct val="20000"/>
              </a:spcBef>
              <a:spcAft>
                <a:spcPct val="0"/>
              </a:spcAft>
              <a:buChar char="»"/>
              <a:defRPr sz="2000">
                <a:solidFill>
                  <a:schemeClr val="tx1"/>
                </a:solidFill>
                <a:latin typeface="Arial" charset="0"/>
                <a:ea typeface="宋体" charset="-122"/>
              </a:defRPr>
            </a:lvl6pPr>
            <a:lvl7pPr marL="2971800" indent="-228600" fontAlgn="base">
              <a:spcBef>
                <a:spcPct val="20000"/>
              </a:spcBef>
              <a:spcAft>
                <a:spcPct val="0"/>
              </a:spcAft>
              <a:buChar char="»"/>
              <a:defRPr sz="2000">
                <a:solidFill>
                  <a:schemeClr val="tx1"/>
                </a:solidFill>
                <a:latin typeface="Arial" charset="0"/>
                <a:ea typeface="宋体" charset="-122"/>
              </a:defRPr>
            </a:lvl7pPr>
            <a:lvl8pPr marL="3429000" indent="-228600" fontAlgn="base">
              <a:spcBef>
                <a:spcPct val="20000"/>
              </a:spcBef>
              <a:spcAft>
                <a:spcPct val="0"/>
              </a:spcAft>
              <a:buChar char="»"/>
              <a:defRPr sz="2000">
                <a:solidFill>
                  <a:schemeClr val="tx1"/>
                </a:solidFill>
                <a:latin typeface="Arial" charset="0"/>
                <a:ea typeface="宋体" charset="-122"/>
              </a:defRPr>
            </a:lvl8pPr>
            <a:lvl9pPr marL="3886200" indent="-228600" fontAlgn="base">
              <a:spcBef>
                <a:spcPct val="20000"/>
              </a:spcBef>
              <a:spcAft>
                <a:spcPct val="0"/>
              </a:spcAft>
              <a:buChar char="»"/>
              <a:defRPr sz="2000">
                <a:solidFill>
                  <a:schemeClr val="tx1"/>
                </a:solidFill>
                <a:latin typeface="Arial" charset="0"/>
                <a:ea typeface="宋体" charset="-122"/>
              </a:defRPr>
            </a:lvl9pPr>
          </a:lstStyle>
          <a:p>
            <a:pPr>
              <a:spcBef>
                <a:spcPct val="0"/>
              </a:spcBef>
              <a:buClrTx/>
              <a:buSzTx/>
              <a:buFontTx/>
              <a:buNone/>
            </a:pPr>
            <a:r>
              <a:rPr lang="en-US" altLang="zh-CN" sz="1600" dirty="0">
                <a:solidFill>
                  <a:srgbClr val="0000FF"/>
                </a:solidFill>
                <a:latin typeface="华文新魏" pitchFamily="2" charset="-122"/>
                <a:ea typeface="华文新魏" pitchFamily="2" charset="-122"/>
              </a:rPr>
              <a:t>Klein-</a:t>
            </a:r>
            <a:r>
              <a:rPr lang="en-US" altLang="zh-CN" sz="1600" dirty="0" err="1">
                <a:solidFill>
                  <a:srgbClr val="0000FF"/>
                </a:solidFill>
                <a:latin typeface="华文新魏" pitchFamily="2" charset="-122"/>
                <a:ea typeface="华文新魏" pitchFamily="2" charset="-122"/>
              </a:rPr>
              <a:t>Nishina</a:t>
            </a:r>
            <a:r>
              <a:rPr lang="en-US" altLang="zh-CN" sz="1600" dirty="0">
                <a:solidFill>
                  <a:srgbClr val="0000FF"/>
                </a:solidFill>
                <a:latin typeface="华文新魏" pitchFamily="2" charset="-122"/>
                <a:ea typeface="华文新魏" pitchFamily="2" charset="-122"/>
              </a:rPr>
              <a:t> equation:</a:t>
            </a:r>
          </a:p>
        </p:txBody>
      </p:sp>
      <p:graphicFrame>
        <p:nvGraphicFramePr>
          <p:cNvPr id="9" name="对象 8"/>
          <p:cNvGraphicFramePr>
            <a:graphicFrameLocks noChangeAspect="1"/>
          </p:cNvGraphicFramePr>
          <p:nvPr>
            <p:extLst/>
          </p:nvPr>
        </p:nvGraphicFramePr>
        <p:xfrm>
          <a:off x="4711774" y="2429706"/>
          <a:ext cx="3676650" cy="603250"/>
        </p:xfrm>
        <a:graphic>
          <a:graphicData uri="http://schemas.openxmlformats.org/presentationml/2006/ole">
            <mc:AlternateContent xmlns:mc="http://schemas.openxmlformats.org/markup-compatibility/2006">
              <mc:Choice xmlns:v="urn:schemas-microsoft-com:vml" Requires="v">
                <p:oleObj spid="_x0000_s38422" name="公式" r:id="rId5" imgW="2400300" imgH="393700" progId="Equation.3">
                  <p:embed/>
                </p:oleObj>
              </mc:Choice>
              <mc:Fallback>
                <p:oleObj name="公式" r:id="rId5" imgW="24003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1774" y="2429706"/>
                        <a:ext cx="3676650" cy="603250"/>
                      </a:xfrm>
                      <a:prstGeom prst="rect">
                        <a:avLst/>
                      </a:prstGeom>
                      <a:solidFill>
                        <a:srgbClr val="66FFFF"/>
                      </a:solidFill>
                      <a:ln w="9525">
                        <a:solidFill>
                          <a:schemeClr val="tx1"/>
                        </a:solidFill>
                        <a:miter lim="800000"/>
                        <a:headEnd/>
                        <a:tailEnd/>
                      </a:ln>
                    </p:spPr>
                  </p:pic>
                </p:oleObj>
              </mc:Fallback>
            </mc:AlternateContent>
          </a:graphicData>
        </a:graphic>
      </p:graphicFrame>
      <p:pic>
        <p:nvPicPr>
          <p:cNvPr id="10" name="Picture 22" descr="POLAR探测原理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3104964"/>
            <a:ext cx="2270840" cy="28167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65"/>
          <p:cNvSpPr txBox="1">
            <a:spLocks noChangeArrowheads="1"/>
          </p:cNvSpPr>
          <p:nvPr/>
        </p:nvSpPr>
        <p:spPr bwMode="auto">
          <a:xfrm>
            <a:off x="107504" y="5841268"/>
            <a:ext cx="2590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华文新魏" pitchFamily="2" charset="-122"/>
              </a:defRPr>
            </a:lvl1pPr>
            <a:lvl2pPr marL="742950" indent="-285750" eaLnBrk="0" hangingPunct="0">
              <a:defRPr>
                <a:solidFill>
                  <a:schemeClr val="tx1"/>
                </a:solidFill>
                <a:latin typeface="Arial" charset="0"/>
                <a:ea typeface="华文新魏" pitchFamily="2" charset="-122"/>
              </a:defRPr>
            </a:lvl2pPr>
            <a:lvl3pPr marL="1143000" indent="-228600" eaLnBrk="0" hangingPunct="0">
              <a:defRPr>
                <a:solidFill>
                  <a:schemeClr val="tx1"/>
                </a:solidFill>
                <a:latin typeface="Arial" charset="0"/>
                <a:ea typeface="华文新魏" pitchFamily="2" charset="-122"/>
              </a:defRPr>
            </a:lvl3pPr>
            <a:lvl4pPr marL="1600200" indent="-228600" eaLnBrk="0" hangingPunct="0">
              <a:defRPr>
                <a:solidFill>
                  <a:schemeClr val="tx1"/>
                </a:solidFill>
                <a:latin typeface="Arial" charset="0"/>
                <a:ea typeface="华文新魏" pitchFamily="2" charset="-122"/>
              </a:defRPr>
            </a:lvl4pPr>
            <a:lvl5pPr marL="2057400" indent="-228600" eaLnBrk="0" hangingPunct="0">
              <a:defRPr>
                <a:solidFill>
                  <a:schemeClr val="tx1"/>
                </a:solidFill>
                <a:latin typeface="Arial" charset="0"/>
                <a:ea typeface="华文新魏" pitchFamily="2" charset="-122"/>
              </a:defRPr>
            </a:lvl5pPr>
            <a:lvl6pPr marL="2514600" indent="-228600" eaLnBrk="0" fontAlgn="base" hangingPunct="0">
              <a:spcBef>
                <a:spcPct val="0"/>
              </a:spcBef>
              <a:spcAft>
                <a:spcPct val="0"/>
              </a:spcAft>
              <a:defRPr>
                <a:solidFill>
                  <a:schemeClr val="tx1"/>
                </a:solidFill>
                <a:latin typeface="Arial" charset="0"/>
                <a:ea typeface="华文新魏" pitchFamily="2" charset="-122"/>
              </a:defRPr>
            </a:lvl6pPr>
            <a:lvl7pPr marL="2971800" indent="-228600" eaLnBrk="0" fontAlgn="base" hangingPunct="0">
              <a:spcBef>
                <a:spcPct val="0"/>
              </a:spcBef>
              <a:spcAft>
                <a:spcPct val="0"/>
              </a:spcAft>
              <a:defRPr>
                <a:solidFill>
                  <a:schemeClr val="tx1"/>
                </a:solidFill>
                <a:latin typeface="Arial" charset="0"/>
                <a:ea typeface="华文新魏" pitchFamily="2" charset="-122"/>
              </a:defRPr>
            </a:lvl7pPr>
            <a:lvl8pPr marL="3429000" indent="-228600" eaLnBrk="0" fontAlgn="base" hangingPunct="0">
              <a:spcBef>
                <a:spcPct val="0"/>
              </a:spcBef>
              <a:spcAft>
                <a:spcPct val="0"/>
              </a:spcAft>
              <a:defRPr>
                <a:solidFill>
                  <a:schemeClr val="tx1"/>
                </a:solidFill>
                <a:latin typeface="Arial" charset="0"/>
                <a:ea typeface="华文新魏" pitchFamily="2" charset="-122"/>
              </a:defRPr>
            </a:lvl8pPr>
            <a:lvl9pPr marL="3886200" indent="-228600" eaLnBrk="0" fontAlgn="base" hangingPunct="0">
              <a:spcBef>
                <a:spcPct val="0"/>
              </a:spcBef>
              <a:spcAft>
                <a:spcPct val="0"/>
              </a:spcAft>
              <a:defRPr>
                <a:solidFill>
                  <a:schemeClr val="tx1"/>
                </a:solidFill>
                <a:latin typeface="Arial" charset="0"/>
                <a:ea typeface="华文新魏" pitchFamily="2" charset="-122"/>
              </a:defRPr>
            </a:lvl9pPr>
          </a:lstStyle>
          <a:p>
            <a:pPr algn="ctr" eaLnBrk="1" hangingPunct="1">
              <a:spcBef>
                <a:spcPct val="50000"/>
              </a:spcBef>
            </a:pPr>
            <a:r>
              <a:rPr lang="en-US" altLang="zh-CN" sz="1400" b="1" dirty="0" smtClean="0">
                <a:solidFill>
                  <a:srgbClr val="0000FF"/>
                </a:solidFill>
                <a:latin typeface="华文新魏" pitchFamily="2" charset="-122"/>
              </a:rPr>
              <a:t>Detection principle of POLAR</a:t>
            </a:r>
            <a:endParaRPr lang="en-US" altLang="zh-CN" sz="1400" b="1" dirty="0">
              <a:solidFill>
                <a:srgbClr val="0000FF"/>
              </a:solidFill>
              <a:latin typeface="华文新魏" pitchFamily="2" charset="-122"/>
            </a:endParaRPr>
          </a:p>
        </p:txBody>
      </p:sp>
      <p:graphicFrame>
        <p:nvGraphicFramePr>
          <p:cNvPr id="13" name="Object 12"/>
          <p:cNvGraphicFramePr>
            <a:graphicFrameLocks noChangeAspect="1"/>
          </p:cNvGraphicFramePr>
          <p:nvPr>
            <p:extLst/>
          </p:nvPr>
        </p:nvGraphicFramePr>
        <p:xfrm>
          <a:off x="5911788" y="3898730"/>
          <a:ext cx="2914650" cy="598488"/>
        </p:xfrm>
        <a:graphic>
          <a:graphicData uri="http://schemas.openxmlformats.org/presentationml/2006/ole">
            <mc:AlternateContent xmlns:mc="http://schemas.openxmlformats.org/markup-compatibility/2006">
              <mc:Choice xmlns:v="urn:schemas-microsoft-com:vml" Requires="v">
                <p:oleObj spid="_x0000_s38423" name="公式" r:id="rId8" imgW="1917360" imgH="393480" progId="Equation.3">
                  <p:embed/>
                </p:oleObj>
              </mc:Choice>
              <mc:Fallback>
                <p:oleObj name="公式" r:id="rId8" imgW="191736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1788" y="3898730"/>
                        <a:ext cx="2914650" cy="598488"/>
                      </a:xfrm>
                      <a:prstGeom prst="rect">
                        <a:avLst/>
                      </a:prstGeom>
                      <a:solidFill>
                        <a:srgbClr val="66FFFF"/>
                      </a:solidFill>
                      <a:ln w="9525">
                        <a:solidFill>
                          <a:schemeClr val="tx1"/>
                        </a:solidFill>
                        <a:miter lim="800000"/>
                        <a:headEnd/>
                        <a:tailEnd/>
                      </a:ln>
                    </p:spPr>
                  </p:pic>
                </p:oleObj>
              </mc:Fallback>
            </mc:AlternateContent>
          </a:graphicData>
        </a:graphic>
      </p:graphicFrame>
      <p:graphicFrame>
        <p:nvGraphicFramePr>
          <p:cNvPr id="14" name="Object 13"/>
          <p:cNvGraphicFramePr>
            <a:graphicFrameLocks noChangeAspect="1"/>
          </p:cNvGraphicFramePr>
          <p:nvPr>
            <p:extLst/>
          </p:nvPr>
        </p:nvGraphicFramePr>
        <p:xfrm>
          <a:off x="5913376" y="4909095"/>
          <a:ext cx="1522412" cy="660400"/>
        </p:xfrm>
        <a:graphic>
          <a:graphicData uri="http://schemas.openxmlformats.org/presentationml/2006/ole">
            <mc:AlternateContent xmlns:mc="http://schemas.openxmlformats.org/markup-compatibility/2006">
              <mc:Choice xmlns:v="urn:schemas-microsoft-com:vml" Requires="v">
                <p:oleObj spid="_x0000_s38424" name="公式" r:id="rId10" imgW="990360" imgH="431640" progId="Equation.3">
                  <p:embed/>
                </p:oleObj>
              </mc:Choice>
              <mc:Fallback>
                <p:oleObj name="公式" r:id="rId10" imgW="99036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3376" y="4909095"/>
                        <a:ext cx="1522412" cy="660400"/>
                      </a:xfrm>
                      <a:prstGeom prst="rect">
                        <a:avLst/>
                      </a:prstGeom>
                      <a:solidFill>
                        <a:srgbClr val="FFCC66"/>
                      </a:solidFill>
                      <a:ln w="9525">
                        <a:solidFill>
                          <a:schemeClr val="tx1"/>
                        </a:solidFill>
                        <a:miter lim="800000"/>
                        <a:headEnd/>
                        <a:tailEnd/>
                      </a:ln>
                    </p:spPr>
                  </p:pic>
                </p:oleObj>
              </mc:Fallback>
            </mc:AlternateContent>
          </a:graphicData>
        </a:graphic>
      </p:graphicFrame>
      <p:graphicFrame>
        <p:nvGraphicFramePr>
          <p:cNvPr id="15" name="Object 14"/>
          <p:cNvGraphicFramePr>
            <a:graphicFrameLocks noChangeAspect="1"/>
          </p:cNvGraphicFramePr>
          <p:nvPr>
            <p:extLst/>
          </p:nvPr>
        </p:nvGraphicFramePr>
        <p:xfrm>
          <a:off x="7969188" y="4926558"/>
          <a:ext cx="838200" cy="642937"/>
        </p:xfrm>
        <a:graphic>
          <a:graphicData uri="http://schemas.openxmlformats.org/presentationml/2006/ole">
            <mc:AlternateContent xmlns:mc="http://schemas.openxmlformats.org/markup-compatibility/2006">
              <mc:Choice xmlns:v="urn:schemas-microsoft-com:vml" Requires="v">
                <p:oleObj spid="_x0000_s38425" name="公式" r:id="rId12" imgW="558720" imgH="431640" progId="Equation.3">
                  <p:embed/>
                </p:oleObj>
              </mc:Choice>
              <mc:Fallback>
                <p:oleObj name="公式" r:id="rId12" imgW="558720" imgH="431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69188" y="4926558"/>
                        <a:ext cx="838200" cy="642937"/>
                      </a:xfrm>
                      <a:prstGeom prst="rect">
                        <a:avLst/>
                      </a:prstGeom>
                      <a:solidFill>
                        <a:srgbClr val="FFCC66"/>
                      </a:solidFill>
                      <a:ln w="9525">
                        <a:solidFill>
                          <a:schemeClr val="tx1"/>
                        </a:solidFill>
                        <a:miter lim="800000"/>
                        <a:headEnd/>
                        <a:tailEnd/>
                      </a:ln>
                    </p:spPr>
                  </p:pic>
                </p:oleObj>
              </mc:Fallback>
            </mc:AlternateContent>
          </a:graphicData>
        </a:graphic>
      </p:graphicFrame>
      <p:sp>
        <p:nvSpPr>
          <p:cNvPr id="16" name="AutoShape 15"/>
          <p:cNvSpPr>
            <a:spLocks noChangeArrowheads="1"/>
          </p:cNvSpPr>
          <p:nvPr/>
        </p:nvSpPr>
        <p:spPr bwMode="auto">
          <a:xfrm>
            <a:off x="7435788" y="5112295"/>
            <a:ext cx="533400" cy="228600"/>
          </a:xfrm>
          <a:prstGeom prst="notchedRightArrow">
            <a:avLst>
              <a:gd name="adj1" fmla="val 50000"/>
              <a:gd name="adj2" fmla="val 58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Text Box 19"/>
          <p:cNvSpPr txBox="1">
            <a:spLocks noChangeArrowheads="1"/>
          </p:cNvSpPr>
          <p:nvPr/>
        </p:nvSpPr>
        <p:spPr bwMode="auto">
          <a:xfrm>
            <a:off x="5832140" y="5569495"/>
            <a:ext cx="16974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1400" b="1" dirty="0" smtClean="0">
                <a:solidFill>
                  <a:srgbClr val="0000FF"/>
                </a:solidFill>
                <a:latin typeface="华文新魏" panose="02010800040101010101" pitchFamily="2" charset="-122"/>
                <a:ea typeface="华文新魏" panose="02010800040101010101" pitchFamily="2" charset="-122"/>
              </a:rPr>
              <a:t>Modulation factor</a:t>
            </a:r>
            <a:endParaRPr lang="zh-CN" altLang="en-US" sz="1400" b="1" dirty="0">
              <a:solidFill>
                <a:srgbClr val="0000FF"/>
              </a:solidFill>
              <a:latin typeface="华文新魏" panose="02010800040101010101" pitchFamily="2" charset="-122"/>
              <a:ea typeface="华文新魏" panose="02010800040101010101" pitchFamily="2" charset="-122"/>
            </a:endParaRPr>
          </a:p>
        </p:txBody>
      </p:sp>
      <p:sp>
        <p:nvSpPr>
          <p:cNvPr id="18" name="Text Box 20"/>
          <p:cNvSpPr txBox="1">
            <a:spLocks noChangeArrowheads="1"/>
          </p:cNvSpPr>
          <p:nvPr/>
        </p:nvSpPr>
        <p:spPr bwMode="auto">
          <a:xfrm>
            <a:off x="7539475" y="5569494"/>
            <a:ext cx="17209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1400" b="1" dirty="0" smtClean="0">
                <a:solidFill>
                  <a:srgbClr val="0000FF"/>
                </a:solidFill>
                <a:latin typeface="华文新魏" panose="02010800040101010101" pitchFamily="2" charset="-122"/>
                <a:ea typeface="华文新魏" panose="02010800040101010101" pitchFamily="2" charset="-122"/>
              </a:rPr>
              <a:t>Polarization level</a:t>
            </a:r>
            <a:endParaRPr lang="zh-CN" altLang="en-US" sz="1400" b="1" dirty="0">
              <a:solidFill>
                <a:srgbClr val="0000FF"/>
              </a:solidFill>
              <a:latin typeface="华文新魏" panose="02010800040101010101" pitchFamily="2" charset="-122"/>
              <a:ea typeface="华文新魏" panose="02010800040101010101" pitchFamily="2" charset="-122"/>
            </a:endParaRPr>
          </a:p>
        </p:txBody>
      </p:sp>
      <p:sp>
        <p:nvSpPr>
          <p:cNvPr id="19" name="Text Box 18"/>
          <p:cNvSpPr txBox="1">
            <a:spLocks noChangeArrowheads="1"/>
          </p:cNvSpPr>
          <p:nvPr/>
        </p:nvSpPr>
        <p:spPr bwMode="auto">
          <a:xfrm>
            <a:off x="3186484" y="5841267"/>
            <a:ext cx="20161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400" b="1" dirty="0" smtClean="0">
                <a:solidFill>
                  <a:srgbClr val="0000FF"/>
                </a:solidFill>
                <a:latin typeface="华文新魏" panose="02010800040101010101" pitchFamily="2" charset="-122"/>
                <a:ea typeface="华文新魏" panose="02010800040101010101" pitchFamily="2" charset="-122"/>
              </a:rPr>
              <a:t>Modulation curve</a:t>
            </a:r>
            <a:endParaRPr lang="zh-CN" altLang="en-US" sz="1400" b="1" dirty="0">
              <a:solidFill>
                <a:srgbClr val="0000FF"/>
              </a:solidFill>
              <a:latin typeface="华文新魏" panose="02010800040101010101" pitchFamily="2" charset="-122"/>
              <a:ea typeface="华文新魏" panose="02010800040101010101" pitchFamily="2" charset="-122"/>
            </a:endParaRPr>
          </a:p>
        </p:txBody>
      </p:sp>
      <p:sp>
        <p:nvSpPr>
          <p:cNvPr id="20" name="Text Box 18"/>
          <p:cNvSpPr txBox="1">
            <a:spLocks noChangeArrowheads="1"/>
          </p:cNvSpPr>
          <p:nvPr/>
        </p:nvSpPr>
        <p:spPr bwMode="auto">
          <a:xfrm>
            <a:off x="6379458" y="3625279"/>
            <a:ext cx="20161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400" b="1" dirty="0" smtClean="0">
                <a:solidFill>
                  <a:srgbClr val="0000FF"/>
                </a:solidFill>
                <a:latin typeface="华文新魏" panose="02010800040101010101" pitchFamily="2" charset="-122"/>
                <a:ea typeface="华文新魏" panose="02010800040101010101" pitchFamily="2" charset="-122"/>
              </a:rPr>
              <a:t>Distribution function</a:t>
            </a:r>
            <a:endParaRPr lang="zh-CN" altLang="en-US" sz="1400" b="1" dirty="0">
              <a:solidFill>
                <a:srgbClr val="0000FF"/>
              </a:solidFill>
              <a:latin typeface="华文新魏" panose="02010800040101010101" pitchFamily="2" charset="-122"/>
              <a:ea typeface="华文新魏" panose="02010800040101010101" pitchFamily="2" charset="-122"/>
            </a:endParaRPr>
          </a:p>
        </p:txBody>
      </p:sp>
      <p:pic>
        <p:nvPicPr>
          <p:cNvPr id="32362" name="图片 206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26859" y="3776656"/>
            <a:ext cx="3132000" cy="210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780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smtClean="0">
                <a:latin typeface="Comic Sans MS" panose="030F0702030302020204" pitchFamily="66" charset="0"/>
              </a:rPr>
              <a:t>Summary </a:t>
            </a:r>
            <a:r>
              <a:rPr lang="en-US" altLang="zh-CN" sz="2000" dirty="0" smtClean="0">
                <a:latin typeface="Comic Sans MS" panose="030F0702030302020204" pitchFamily="66" charset="0"/>
              </a:rPr>
              <a:t>of designed </a:t>
            </a:r>
            <a:r>
              <a:rPr lang="en-US" altLang="zh-CN" sz="2000" dirty="0" smtClean="0">
                <a:latin typeface="Comic Sans MS" panose="030F0702030302020204" pitchFamily="66" charset="0"/>
              </a:rPr>
              <a:t>technical performance</a:t>
            </a:r>
            <a:endParaRPr lang="zh-CN" altLang="en-US" sz="2000" dirty="0">
              <a:latin typeface="Comic Sans MS" panose="030F0702030302020204" pitchFamily="66" charset="0"/>
            </a:endParaRPr>
          </a:p>
        </p:txBody>
      </p:sp>
      <p:graphicFrame>
        <p:nvGraphicFramePr>
          <p:cNvPr id="8" name="Group 58"/>
          <p:cNvGraphicFramePr>
            <a:graphicFrameLocks/>
          </p:cNvGraphicFramePr>
          <p:nvPr>
            <p:extLst/>
          </p:nvPr>
        </p:nvGraphicFramePr>
        <p:xfrm>
          <a:off x="765175" y="1052736"/>
          <a:ext cx="7312025" cy="4968240"/>
        </p:xfrm>
        <a:graphic>
          <a:graphicData uri="http://schemas.openxmlformats.org/drawingml/2006/table">
            <a:tbl>
              <a:tblPr/>
              <a:tblGrid>
                <a:gridCol w="494457"/>
                <a:gridCol w="2916324"/>
                <a:gridCol w="3901244"/>
              </a:tblGrid>
              <a:tr h="0">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Detector material</a:t>
                      </a:r>
                      <a:endParaRPr kumimoji="0" lang="zh-CN" altLang="en-US" sz="1600" b="0" i="0" u="none" strike="noStrike" kern="1200" cap="none" normalizeH="0" baseline="0" dirty="0">
                        <a:ln>
                          <a:noFill/>
                        </a:ln>
                        <a:solidFill>
                          <a:schemeClr val="tx1"/>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Plastic scintillator (EJ-248M)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Yearly detectable GRBs</a:t>
                      </a:r>
                      <a:endParaRPr kumimoji="0" lang="zh-CN" altLang="en-US"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~50 GRBs/year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GRB localization accuracy</a:t>
                      </a:r>
                      <a:endParaRPr kumimoji="0" lang="zh-CN" altLang="en-US"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≤5°(Fluence≥10</a:t>
                      </a:r>
                      <a:r>
                        <a:rPr kumimoji="0" lang="en-US" altLang="zh-CN" sz="1600" b="0" i="0" u="none" strike="noStrike" kern="1200" cap="none" normalizeH="0" baseline="3000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-5</a:t>
                      </a: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 erg cm</a:t>
                      </a:r>
                      <a:r>
                        <a:rPr kumimoji="0" lang="en-US" altLang="zh-CN" sz="1600" b="0" i="0" u="none" strike="noStrike" kern="1200" cap="none" normalizeH="0" baseline="3000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-2</a:t>
                      </a: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548">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Energy detection range</a:t>
                      </a:r>
                      <a:endParaRPr kumimoji="0" lang="zh-CN" altLang="en-US"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a:t>
                      </a: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50</a:t>
                      </a:r>
                      <a:r>
                        <a:rPr kumimoji="0" lang="zh-CN" altLang="en-US"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a:t>
                      </a: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500 </a:t>
                      </a:r>
                      <a:r>
                        <a:rPr kumimoji="0" lang="en-US" altLang="zh-CN" sz="1600" b="0" i="0" u="none" strike="noStrike" kern="1200" cap="none" normalizeH="0" baseline="0" dirty="0" err="1"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keV</a:t>
                      </a:r>
                      <a:endPar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7028">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FOV</a:t>
                      </a:r>
                      <a:endParaRPr kumimoji="0" lang="zh-CN" altLang="en-US"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±70°×±70°</a:t>
                      </a:r>
                      <a:r>
                        <a:rPr kumimoji="0" lang="zh-CN" altLang="en-US"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a:t>
                      </a: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~1/3</a:t>
                      </a:r>
                      <a:r>
                        <a:rPr kumimoji="0" lang="zh-CN" altLang="en-US"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 </a:t>
                      </a: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of the sky</a:t>
                      </a:r>
                      <a:r>
                        <a:rPr kumimoji="0" lang="zh-CN" altLang="en-US"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548">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Modulation factor</a:t>
                      </a:r>
                      <a:endParaRPr kumimoji="0" lang="zh-CN" altLang="en-US" sz="1600" b="0" i="0" u="none" strike="noStrike" kern="1200" cap="none" normalizeH="0" baseline="0" dirty="0">
                        <a:ln>
                          <a:noFill/>
                        </a:ln>
                        <a:solidFill>
                          <a:schemeClr val="tx1"/>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40%@200 </a:t>
                      </a:r>
                      <a:r>
                        <a:rPr kumimoji="0" lang="en-US" altLang="zh-CN" sz="1600" b="0" i="0" u="none" strike="noStrike" kern="1200" cap="none" normalizeH="0" baseline="0" dirty="0" err="1"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keV</a:t>
                      </a:r>
                      <a:endParaRPr kumimoji="0" lang="zh-CN" altLang="en-US" sz="1600" b="0" i="0" u="none" strike="noStrike" kern="1200" cap="none" normalizeH="0" baseline="0" dirty="0">
                        <a:ln>
                          <a:noFill/>
                        </a:ln>
                        <a:solidFill>
                          <a:schemeClr val="tx1"/>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936">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MDP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&lt;10</a:t>
                      </a:r>
                      <a:r>
                        <a:rPr kumimoji="0" lang="zh-CN" altLang="en-US"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 （</a:t>
                      </a:r>
                      <a:r>
                        <a:rPr kumimoji="0" lang="en-US" altLang="zh-CN" sz="1600" b="0" i="0" u="none" strike="noStrike" kern="1200" cap="none" normalizeH="0" baseline="0" dirty="0" err="1"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Fluence</a:t>
                      </a:r>
                      <a:r>
                        <a:rPr kumimoji="0" lang="en-US" altLang="zh-CN" sz="1600" b="0" i="0" u="none" strike="noStrike" kern="1200" cap="none" normalizeH="0" baseline="-25000" dirty="0" err="1"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total</a:t>
                      </a: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 ≥ 3×10</a:t>
                      </a:r>
                      <a:r>
                        <a:rPr kumimoji="0" lang="en-US" altLang="zh-CN" sz="1600" b="0" i="0" u="none" strike="noStrike" kern="1200" cap="none" normalizeH="0" baseline="3000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-5 </a:t>
                      </a:r>
                      <a:r>
                        <a:rPr kumimoji="0" lang="en-US" altLang="zh-CN"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erg cm</a:t>
                      </a:r>
                      <a:r>
                        <a:rPr kumimoji="0" lang="en-US" altLang="zh-CN" sz="1600" b="0" i="0" u="none" strike="noStrike" kern="1200" cap="none" normalizeH="0" baseline="3000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-2</a:t>
                      </a:r>
                      <a:r>
                        <a:rPr kumimoji="0" lang="zh-CN" altLang="en-US" sz="1600" b="0" i="0" u="none" strike="noStrike" kern="1200"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936">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Detector geometry area</a:t>
                      </a:r>
                      <a:endParaRPr kumimoji="0" lang="zh-CN" altLang="de-DE"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a:t>
                      </a:r>
                      <a:r>
                        <a:rPr kumimoji="0" lang="de-DE"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570 cm</a:t>
                      </a:r>
                      <a:r>
                        <a:rPr kumimoji="0" lang="de-DE" altLang="zh-CN" sz="1600" b="0" i="0" u="none" strike="noStrike" kern="1200" cap="none" normalizeH="0" baseline="3000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2</a:t>
                      </a:r>
                      <a:r>
                        <a:rPr kumimoji="0" lang="de-DE"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 (</a:t>
                      </a: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on-axis view</a:t>
                      </a:r>
                      <a:r>
                        <a:rPr kumimoji="0" lang="de-DE"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936">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Mass</a:t>
                      </a:r>
                      <a:endParaRPr kumimoji="0" lang="zh-CN" altLang="en-US"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OBOX: 27.6 kg, IBOX: 3.52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628">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Dimensions</a:t>
                      </a:r>
                      <a:endParaRPr kumimoji="0" lang="zh-CN" altLang="en-US"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OBOX: 462×462×268.5 mm</a:t>
                      </a:r>
                      <a:r>
                        <a:rPr kumimoji="0" lang="en-US" altLang="zh-CN" sz="1600" b="0" i="0" u="none" strike="noStrike" kern="1200" cap="none" normalizeH="0" baseline="3000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3</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IBOX: 247×160×85 mm</a:t>
                      </a:r>
                      <a:r>
                        <a:rPr kumimoji="0" lang="en-US" altLang="zh-CN" sz="1600" b="0" i="0" u="none" strike="noStrike" kern="1200" cap="none" normalizeH="0" baseline="3000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308">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Power consumption</a:t>
                      </a:r>
                      <a:endParaRPr kumimoji="0" lang="zh-CN" altLang="en-US"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a:t>
                      </a: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80 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algn="ctr"/>
                      <a:r>
                        <a:rPr lang="en-US" altLang="zh-CN" sz="1800" dirty="0" smtClean="0"/>
                        <a:t>12</a:t>
                      </a:r>
                      <a:endParaRPr lang="zh-CN" altLang="en-US" sz="1800"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Time accuracy(UTC)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±1 </a:t>
                      </a:r>
                      <a:r>
                        <a:rPr kumimoji="0" lang="en-US" altLang="zh-CN" sz="1600" b="0" i="0" u="none" strike="noStrike" kern="1200" cap="none" normalizeH="0" baseline="0" dirty="0" err="1"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ms</a:t>
                      </a:r>
                      <a:endParaRPr kumimoji="0" lang="zh-CN" altLang="en-US"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936">
                <a:tc>
                  <a:txBody>
                    <a:bodyPr/>
                    <a:lstStyle/>
                    <a:p>
                      <a:pPr algn="ctr"/>
                      <a:r>
                        <a:rPr lang="en-US" altLang="zh-CN" sz="1800" dirty="0" smtClean="0"/>
                        <a:t>13</a:t>
                      </a:r>
                      <a:endParaRPr lang="zh-CN" altLang="en-US" sz="1800"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Reliability</a:t>
                      </a:r>
                      <a:endParaRPr kumimoji="0" lang="zh-CN" altLang="en-US"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buClr>
                          <a:schemeClr val="accent1"/>
                        </a:buClr>
                        <a:buSzPct val="80000"/>
                        <a:defRPr kumimoji="1" sz="2800">
                          <a:solidFill>
                            <a:schemeClr val="tx1"/>
                          </a:solidFill>
                          <a:latin typeface="Arial" charset="0"/>
                          <a:ea typeface="黑体" pitchFamily="2" charset="-122"/>
                        </a:defRPr>
                      </a:lvl1pPr>
                      <a:lvl2pPr marL="742950" indent="-285750" eaLnBrk="0" hangingPunct="0">
                        <a:buClr>
                          <a:schemeClr val="tx2"/>
                        </a:buClr>
                        <a:buSzPct val="70000"/>
                        <a:defRPr kumimoji="1" sz="2400">
                          <a:solidFill>
                            <a:schemeClr val="tx1"/>
                          </a:solidFill>
                          <a:latin typeface="Arial" charset="0"/>
                          <a:ea typeface="黑体" pitchFamily="2" charset="-122"/>
                        </a:defRPr>
                      </a:lvl2pPr>
                      <a:lvl3pPr marL="1143000" indent="-228600" eaLnBrk="0" hangingPunct="0">
                        <a:buClr>
                          <a:schemeClr val="accent1"/>
                        </a:buClr>
                        <a:buSzPct val="65000"/>
                        <a:defRPr kumimoji="1" sz="2000">
                          <a:solidFill>
                            <a:schemeClr val="tx1"/>
                          </a:solidFill>
                          <a:latin typeface="Arial" charset="0"/>
                          <a:ea typeface="黑体" pitchFamily="2" charset="-122"/>
                        </a:defRPr>
                      </a:lvl3pPr>
                      <a:lvl4pPr marL="1600200" indent="-228600" eaLnBrk="0" hangingPunct="0">
                        <a:defRPr kumimoji="1">
                          <a:solidFill>
                            <a:schemeClr val="tx1"/>
                          </a:solidFill>
                          <a:latin typeface="Arial" charset="0"/>
                          <a:ea typeface="黑体" pitchFamily="2" charset="-122"/>
                        </a:defRPr>
                      </a:lvl4pPr>
                      <a:lvl5pPr marL="2057400" indent="-228600" eaLnBrk="0" hangingPunct="0">
                        <a:buClr>
                          <a:schemeClr val="tx2"/>
                        </a:buClr>
                        <a:buSzPct val="55000"/>
                        <a:defRPr kumimoji="1">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55000"/>
                        <a:buFont typeface="Wingdings" pitchFamily="2" charset="2"/>
                        <a:defRPr kumimoji="1">
                          <a:solidFill>
                            <a:schemeClr val="tx1"/>
                          </a:solidFill>
                          <a:latin typeface="Arial" charset="0"/>
                          <a:ea typeface="黑体"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0.90</a:t>
                      </a:r>
                      <a:r>
                        <a:rPr kumimoji="0" lang="zh-CN" altLang="en-US"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a:t>
                      </a:r>
                      <a:r>
                        <a:rPr kumimoji="0" lang="en-US" altLang="zh-CN"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in 2 years lifetime</a:t>
                      </a:r>
                      <a:r>
                        <a:rPr kumimoji="0" lang="zh-CN" altLang="en-US" sz="1600" b="0" i="0" u="none" strike="noStrike" kern="1200"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38212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latin typeface="Comic Sans MS" panose="030F0702030302020204" pitchFamily="66" charset="0"/>
              </a:rPr>
              <a:t>Mission History</a:t>
            </a:r>
            <a:endParaRPr lang="zh-CN" altLang="en-US" dirty="0"/>
          </a:p>
        </p:txBody>
      </p:sp>
      <p:sp>
        <p:nvSpPr>
          <p:cNvPr id="5" name="内容占位符 4"/>
          <p:cNvSpPr>
            <a:spLocks noGrp="1"/>
          </p:cNvSpPr>
          <p:nvPr>
            <p:ph idx="1"/>
          </p:nvPr>
        </p:nvSpPr>
        <p:spPr>
          <a:xfrm>
            <a:off x="228600" y="908720"/>
            <a:ext cx="8763000" cy="4968552"/>
          </a:xfrm>
        </p:spPr>
        <p:txBody>
          <a:bodyPr>
            <a:normAutofit lnSpcReduction="10000"/>
          </a:bodyPr>
          <a:lstStyle/>
          <a:p>
            <a:pPr marL="342900" lvl="1" indent="-342900" algn="just">
              <a:buFont typeface="Arial" panose="020B0604020202020204" pitchFamily="34" charset="0"/>
              <a:buChar char="•"/>
            </a:pPr>
            <a:r>
              <a:rPr lang="en-US" altLang="zh-CN" sz="2000" b="1" dirty="0" smtClean="0">
                <a:solidFill>
                  <a:srgbClr val="0000FF"/>
                </a:solidFill>
                <a:latin typeface="华文新魏" panose="02010800040101010101" pitchFamily="2" charset="-122"/>
              </a:rPr>
              <a:t>2006~2010, detector prototype  construction phase</a:t>
            </a:r>
          </a:p>
          <a:p>
            <a:pPr lvl="1" fontAlgn="auto">
              <a:spcAft>
                <a:spcPts val="0"/>
              </a:spcAft>
            </a:pPr>
            <a:r>
              <a:rPr lang="en-US" altLang="zh-CN" b="1" dirty="0" smtClean="0">
                <a:solidFill>
                  <a:schemeClr val="tx1"/>
                </a:solidFill>
                <a:latin typeface="华文新魏" panose="02010800040101010101" pitchFamily="2" charset="-122"/>
              </a:rPr>
              <a:t>In 2005, POLAR as a concept (</a:t>
            </a:r>
            <a:r>
              <a:rPr lang="en-US" altLang="zh-CN" sz="1400" b="1" i="1" dirty="0" smtClean="0">
                <a:solidFill>
                  <a:schemeClr val="tx1">
                    <a:lumMod val="50000"/>
                    <a:lumOff val="50000"/>
                  </a:schemeClr>
                </a:solidFill>
                <a:latin typeface="华文新魏" panose="02010800040101010101" pitchFamily="2" charset="-122"/>
              </a:rPr>
              <a:t>N. </a:t>
            </a:r>
            <a:r>
              <a:rPr lang="en-US" altLang="zh-CN" sz="1400" b="1" i="1" dirty="0" err="1" smtClean="0">
                <a:solidFill>
                  <a:schemeClr val="tx1">
                    <a:lumMod val="50000"/>
                    <a:lumOff val="50000"/>
                  </a:schemeClr>
                </a:solidFill>
                <a:latin typeface="华文新魏" panose="02010800040101010101" pitchFamily="2" charset="-122"/>
              </a:rPr>
              <a:t>Produit</a:t>
            </a:r>
            <a:r>
              <a:rPr lang="en-US" altLang="zh-CN" sz="1400" b="1" i="1" dirty="0" smtClean="0">
                <a:solidFill>
                  <a:schemeClr val="tx1">
                    <a:lumMod val="50000"/>
                    <a:lumOff val="50000"/>
                  </a:schemeClr>
                </a:solidFill>
                <a:latin typeface="华文新魏" panose="02010800040101010101" pitchFamily="2" charset="-122"/>
              </a:rPr>
              <a:t> et al. 2005, NIMA</a:t>
            </a:r>
            <a:r>
              <a:rPr lang="en-US" altLang="zh-CN" b="1" dirty="0" smtClean="0">
                <a:solidFill>
                  <a:schemeClr val="tx1"/>
                </a:solidFill>
                <a:latin typeface="华文新魏" panose="02010800040101010101" pitchFamily="2" charset="-122"/>
              </a:rPr>
              <a:t>)</a:t>
            </a:r>
          </a:p>
          <a:p>
            <a:pPr lvl="1" fontAlgn="auto">
              <a:spcAft>
                <a:spcPts val="0"/>
              </a:spcAft>
            </a:pPr>
            <a:r>
              <a:rPr lang="en-US" altLang="zh-CN" b="1" dirty="0" smtClean="0">
                <a:solidFill>
                  <a:schemeClr val="tx1"/>
                </a:solidFill>
                <a:latin typeface="华文新魏" panose="02010800040101010101" pitchFamily="2" charset="-122"/>
              </a:rPr>
              <a:t>In </a:t>
            </a:r>
            <a:r>
              <a:rPr lang="en-US" altLang="zh-CN" b="1" dirty="0">
                <a:solidFill>
                  <a:schemeClr val="tx1"/>
                </a:solidFill>
                <a:latin typeface="华文新魏" panose="02010800040101010101" pitchFamily="2" charset="-122"/>
              </a:rPr>
              <a:t>2006, POLAR was selected as one of the flight payload </a:t>
            </a:r>
            <a:r>
              <a:rPr lang="en-US" altLang="zh-CN" b="1" dirty="0" smtClean="0">
                <a:solidFill>
                  <a:schemeClr val="tx1"/>
                </a:solidFill>
                <a:latin typeface="华文新魏" panose="02010800040101010101" pitchFamily="2" charset="-122"/>
              </a:rPr>
              <a:t>candidates of </a:t>
            </a:r>
            <a:r>
              <a:rPr lang="en-US" altLang="zh-CN" b="1" dirty="0">
                <a:solidFill>
                  <a:schemeClr val="tx1"/>
                </a:solidFill>
                <a:latin typeface="华文新魏" panose="02010800040101010101" pitchFamily="2" charset="-122"/>
              </a:rPr>
              <a:t>TG-2</a:t>
            </a:r>
          </a:p>
          <a:p>
            <a:pPr lvl="1"/>
            <a:r>
              <a:rPr lang="en-US" altLang="zh-CN" b="1" dirty="0">
                <a:solidFill>
                  <a:schemeClr val="tx1"/>
                </a:solidFill>
                <a:latin typeface="华文新魏" panose="02010800040101010101" pitchFamily="2" charset="-122"/>
              </a:rPr>
              <a:t>In </a:t>
            </a:r>
            <a:r>
              <a:rPr lang="en-US" altLang="zh-CN" b="1" dirty="0">
                <a:solidFill>
                  <a:schemeClr val="tx1"/>
                </a:solidFill>
                <a:latin typeface="华文新魏" panose="02010800040101010101" pitchFamily="2" charset="-122"/>
              </a:rPr>
              <a:t>2008, POLAR passed the scheme and design </a:t>
            </a:r>
            <a:r>
              <a:rPr lang="en-US" altLang="zh-CN" b="1" dirty="0" smtClean="0">
                <a:solidFill>
                  <a:schemeClr val="tx1"/>
                </a:solidFill>
                <a:latin typeface="华文新魏" panose="02010800040101010101" pitchFamily="2" charset="-122"/>
              </a:rPr>
              <a:t>review (</a:t>
            </a:r>
            <a:r>
              <a:rPr lang="en-US" altLang="zh-CN" sz="1400" b="1" i="1" dirty="0">
                <a:solidFill>
                  <a:schemeClr val="tx1">
                    <a:lumMod val="50000"/>
                    <a:lumOff val="50000"/>
                  </a:schemeClr>
                </a:solidFill>
                <a:latin typeface="华文新魏" panose="02010800040101010101" pitchFamily="2" charset="-122"/>
              </a:rPr>
              <a:t>S. </a:t>
            </a:r>
            <a:r>
              <a:rPr lang="en-US" altLang="zh-CN" sz="1400" b="1" i="1" dirty="0" err="1" smtClean="0">
                <a:solidFill>
                  <a:schemeClr val="tx1">
                    <a:lumMod val="50000"/>
                    <a:lumOff val="50000"/>
                  </a:schemeClr>
                </a:solidFill>
                <a:latin typeface="华文新魏" panose="02010800040101010101" pitchFamily="2" charset="-122"/>
              </a:rPr>
              <a:t>Xiong</a:t>
            </a:r>
            <a:r>
              <a:rPr lang="en-US" altLang="zh-CN" sz="1400" b="1" i="1" dirty="0" smtClean="0">
                <a:solidFill>
                  <a:schemeClr val="tx1">
                    <a:lumMod val="50000"/>
                    <a:lumOff val="50000"/>
                  </a:schemeClr>
                </a:solidFill>
                <a:latin typeface="华文新魏" panose="02010800040101010101" pitchFamily="2" charset="-122"/>
              </a:rPr>
              <a:t> </a:t>
            </a:r>
            <a:r>
              <a:rPr lang="en-US" altLang="zh-CN" sz="1400" b="1" i="1" dirty="0">
                <a:solidFill>
                  <a:schemeClr val="tx1">
                    <a:lumMod val="50000"/>
                    <a:lumOff val="50000"/>
                  </a:schemeClr>
                </a:solidFill>
                <a:latin typeface="华文新魏" panose="02010800040101010101" pitchFamily="2" charset="-122"/>
              </a:rPr>
              <a:t>et al. </a:t>
            </a:r>
            <a:r>
              <a:rPr lang="en-US" altLang="zh-CN" sz="1400" b="1" i="1" dirty="0" smtClean="0">
                <a:solidFill>
                  <a:schemeClr val="tx1">
                    <a:lumMod val="50000"/>
                    <a:lumOff val="50000"/>
                  </a:schemeClr>
                </a:solidFill>
                <a:latin typeface="华文新魏" panose="02010800040101010101" pitchFamily="2" charset="-122"/>
              </a:rPr>
              <a:t>2009, NIMA</a:t>
            </a:r>
            <a:r>
              <a:rPr lang="en-US" altLang="zh-CN" b="1" dirty="0" smtClean="0">
                <a:solidFill>
                  <a:schemeClr val="tx1"/>
                </a:solidFill>
                <a:latin typeface="华文新魏" panose="02010800040101010101" pitchFamily="2" charset="-122"/>
              </a:rPr>
              <a:t>)</a:t>
            </a:r>
          </a:p>
          <a:p>
            <a:pPr lvl="1"/>
            <a:r>
              <a:rPr lang="en-US" altLang="zh-CN" b="1" dirty="0" smtClean="0">
                <a:solidFill>
                  <a:schemeClr val="tx1"/>
                </a:solidFill>
                <a:latin typeface="华文新魏" panose="02010800040101010101" pitchFamily="2" charset="-122"/>
              </a:rPr>
              <a:t>In 2009, first polarization measurement with partially polarized radioactive source and  100% polarized synchrotron radiation (</a:t>
            </a:r>
            <a:r>
              <a:rPr lang="en-US" altLang="zh-CN" sz="1400" b="1" i="1" dirty="0">
                <a:solidFill>
                  <a:schemeClr val="tx1">
                    <a:lumMod val="50000"/>
                    <a:lumOff val="50000"/>
                  </a:schemeClr>
                </a:solidFill>
                <a:latin typeface="华文新魏" panose="02010800040101010101" pitchFamily="2" charset="-122"/>
              </a:rPr>
              <a:t>S. </a:t>
            </a:r>
            <a:r>
              <a:rPr lang="en-US" altLang="zh-CN" sz="1400" b="1" i="1" dirty="0" err="1" smtClean="0">
                <a:solidFill>
                  <a:schemeClr val="tx1">
                    <a:lumMod val="50000"/>
                    <a:lumOff val="50000"/>
                  </a:schemeClr>
                </a:solidFill>
                <a:latin typeface="华文新魏" panose="02010800040101010101" pitchFamily="2" charset="-122"/>
              </a:rPr>
              <a:t>Orsi</a:t>
            </a:r>
            <a:r>
              <a:rPr lang="en-US" altLang="zh-CN" sz="1400" b="1" i="1" dirty="0" smtClean="0">
                <a:solidFill>
                  <a:schemeClr val="tx1">
                    <a:lumMod val="50000"/>
                    <a:lumOff val="50000"/>
                  </a:schemeClr>
                </a:solidFill>
                <a:latin typeface="华文新魏" panose="02010800040101010101" pitchFamily="2" charset="-122"/>
              </a:rPr>
              <a:t> </a:t>
            </a:r>
            <a:r>
              <a:rPr lang="en-US" altLang="zh-CN" sz="1400" b="1" i="1" dirty="0">
                <a:solidFill>
                  <a:schemeClr val="tx1">
                    <a:lumMod val="50000"/>
                    <a:lumOff val="50000"/>
                  </a:schemeClr>
                </a:solidFill>
                <a:latin typeface="华文新魏" panose="02010800040101010101" pitchFamily="2" charset="-122"/>
              </a:rPr>
              <a:t>et al. </a:t>
            </a:r>
            <a:r>
              <a:rPr lang="en-US" altLang="zh-CN" sz="1400" b="1" i="1" dirty="0" smtClean="0">
                <a:solidFill>
                  <a:schemeClr val="tx1">
                    <a:lumMod val="50000"/>
                    <a:lumOff val="50000"/>
                  </a:schemeClr>
                </a:solidFill>
                <a:latin typeface="华文新魏" panose="02010800040101010101" pitchFamily="2" charset="-122"/>
              </a:rPr>
              <a:t>2011, NIMA; E. Suarez-Garcia, 2010, PhD thesis</a:t>
            </a:r>
            <a:r>
              <a:rPr lang="en-US" altLang="zh-CN" b="1" dirty="0" smtClean="0">
                <a:solidFill>
                  <a:schemeClr val="tx1"/>
                </a:solidFill>
                <a:latin typeface="华文新魏" panose="02010800040101010101" pitchFamily="2" charset="-122"/>
              </a:rPr>
              <a:t>)</a:t>
            </a:r>
            <a:endParaRPr lang="en-US" altLang="zh-CN" b="1" dirty="0">
              <a:solidFill>
                <a:schemeClr val="tx1"/>
              </a:solidFill>
              <a:latin typeface="华文新魏" panose="02010800040101010101" pitchFamily="2" charset="-122"/>
            </a:endParaRPr>
          </a:p>
          <a:p>
            <a:pPr marL="342900" lvl="1" indent="-342900" algn="just" fontAlgn="auto">
              <a:spcAft>
                <a:spcPts val="0"/>
              </a:spcAft>
              <a:buFont typeface="Arial" panose="020B0604020202020204" pitchFamily="34" charset="0"/>
              <a:buChar char="•"/>
            </a:pPr>
            <a:r>
              <a:rPr lang="en-US" altLang="zh-CN" sz="2000" b="1" dirty="0" smtClean="0">
                <a:solidFill>
                  <a:srgbClr val="0000FF"/>
                </a:solidFill>
                <a:latin typeface="华文新魏" panose="02010800040101010101" pitchFamily="2" charset="-122"/>
              </a:rPr>
              <a:t>2011~2013, </a:t>
            </a:r>
            <a:r>
              <a:rPr lang="en-US" altLang="zh-CN" sz="2000" b="1" dirty="0">
                <a:solidFill>
                  <a:srgbClr val="0000FF"/>
                </a:solidFill>
                <a:latin typeface="华文新魏" panose="02010800040101010101" pitchFamily="2" charset="-122"/>
              </a:rPr>
              <a:t>qualification model construction </a:t>
            </a:r>
            <a:r>
              <a:rPr lang="en-US" altLang="zh-CN" sz="2000" b="1" dirty="0" smtClean="0">
                <a:solidFill>
                  <a:srgbClr val="0000FF"/>
                </a:solidFill>
                <a:latin typeface="华文新魏" panose="02010800040101010101" pitchFamily="2" charset="-122"/>
              </a:rPr>
              <a:t>phase</a:t>
            </a:r>
          </a:p>
          <a:p>
            <a:pPr lvl="1"/>
            <a:r>
              <a:rPr lang="en-US" altLang="zh-CN" b="1" dirty="0" smtClean="0">
                <a:solidFill>
                  <a:schemeClr val="tx1"/>
                </a:solidFill>
                <a:latin typeface="华文新魏" panose="02010800040101010101" pitchFamily="2" charset="-122"/>
              </a:rPr>
              <a:t>Qualification tests (</a:t>
            </a:r>
            <a:r>
              <a:rPr lang="en-US" altLang="zh-CN" sz="1400" b="1" i="1" dirty="0">
                <a:solidFill>
                  <a:schemeClr val="tx1">
                    <a:lumMod val="50000"/>
                    <a:lumOff val="50000"/>
                  </a:schemeClr>
                </a:solidFill>
                <a:latin typeface="华文新魏" panose="02010800040101010101" pitchFamily="2" charset="-122"/>
              </a:rPr>
              <a:t>S. </a:t>
            </a:r>
            <a:r>
              <a:rPr lang="en-US" altLang="zh-CN" sz="1400" b="1" i="1" dirty="0" err="1">
                <a:solidFill>
                  <a:schemeClr val="tx1">
                    <a:lumMod val="50000"/>
                    <a:lumOff val="50000"/>
                  </a:schemeClr>
                </a:solidFill>
                <a:latin typeface="华文新魏" panose="02010800040101010101" pitchFamily="2" charset="-122"/>
              </a:rPr>
              <a:t>Orsi</a:t>
            </a:r>
            <a:r>
              <a:rPr lang="en-US" altLang="zh-CN" sz="1400" b="1" i="1" dirty="0">
                <a:solidFill>
                  <a:schemeClr val="tx1">
                    <a:lumMod val="50000"/>
                    <a:lumOff val="50000"/>
                  </a:schemeClr>
                </a:solidFill>
                <a:latin typeface="华文新魏" panose="02010800040101010101" pitchFamily="2" charset="-122"/>
              </a:rPr>
              <a:t> </a:t>
            </a:r>
            <a:r>
              <a:rPr lang="en-US" altLang="zh-CN" sz="1400" b="1" i="1" dirty="0">
                <a:solidFill>
                  <a:schemeClr val="tx1">
                    <a:lumMod val="50000"/>
                    <a:lumOff val="50000"/>
                  </a:schemeClr>
                </a:solidFill>
                <a:latin typeface="华文新魏" panose="02010800040101010101" pitchFamily="2" charset="-122"/>
              </a:rPr>
              <a:t>et al. 2014, Proc. of SPIE; J. Sun et al. 2011, Proc. </a:t>
            </a:r>
            <a:r>
              <a:rPr lang="en-US" altLang="zh-CN" sz="1400" b="1" i="1" dirty="0">
                <a:solidFill>
                  <a:schemeClr val="tx1">
                    <a:lumMod val="50000"/>
                    <a:lumOff val="50000"/>
                  </a:schemeClr>
                </a:solidFill>
                <a:latin typeface="华文新魏" panose="02010800040101010101" pitchFamily="2" charset="-122"/>
              </a:rPr>
              <a:t>of ICRC</a:t>
            </a:r>
            <a:r>
              <a:rPr lang="en-US" altLang="zh-CN" b="1" dirty="0" smtClean="0">
                <a:solidFill>
                  <a:schemeClr val="tx1"/>
                </a:solidFill>
                <a:latin typeface="华文新魏" panose="02010800040101010101" pitchFamily="2" charset="-122"/>
              </a:rPr>
              <a:t>)</a:t>
            </a:r>
          </a:p>
          <a:p>
            <a:pPr lvl="1"/>
            <a:r>
              <a:rPr lang="en-US" altLang="zh-CN" b="1" dirty="0" smtClean="0">
                <a:latin typeface="华文新魏" panose="02010800040101010101" pitchFamily="2" charset="-122"/>
              </a:rPr>
              <a:t>In 2011, second polarization measurement with 100% polarized synchrotron radiation (</a:t>
            </a:r>
            <a:r>
              <a:rPr lang="en-US" altLang="zh-CN" sz="1400" b="1" i="1" dirty="0" smtClean="0">
                <a:solidFill>
                  <a:schemeClr val="tx1">
                    <a:lumMod val="50000"/>
                    <a:lumOff val="50000"/>
                  </a:schemeClr>
                </a:solidFill>
                <a:latin typeface="华文新魏" panose="02010800040101010101" pitchFamily="2" charset="-122"/>
              </a:rPr>
              <a:t>J. Sun, 2012, PhD thesis</a:t>
            </a:r>
            <a:r>
              <a:rPr lang="en-US" altLang="zh-CN" b="1" dirty="0" smtClean="0">
                <a:latin typeface="华文新魏" panose="02010800040101010101" pitchFamily="2" charset="-122"/>
              </a:rPr>
              <a:t>)</a:t>
            </a:r>
            <a:endParaRPr lang="en-US" altLang="zh-CN" sz="1800" b="1" dirty="0" smtClean="0">
              <a:latin typeface="华文新魏" panose="02010800040101010101" pitchFamily="2" charset="-122"/>
            </a:endParaRPr>
          </a:p>
          <a:p>
            <a:pPr marL="342900" lvl="1" indent="-342900" algn="just" fontAlgn="auto">
              <a:spcAft>
                <a:spcPts val="0"/>
              </a:spcAft>
              <a:buFont typeface="Arial" panose="020B0604020202020204" pitchFamily="34" charset="0"/>
              <a:buChar char="•"/>
            </a:pPr>
            <a:r>
              <a:rPr lang="en-US" altLang="zh-CN" sz="2000" b="1" dirty="0" smtClean="0">
                <a:solidFill>
                  <a:srgbClr val="0000FF"/>
                </a:solidFill>
                <a:latin typeface="华文新魏" panose="02010800040101010101" pitchFamily="2" charset="-122"/>
              </a:rPr>
              <a:t>2013~2015, flight </a:t>
            </a:r>
            <a:r>
              <a:rPr lang="en-US" altLang="zh-CN" sz="2000" b="1" dirty="0">
                <a:solidFill>
                  <a:srgbClr val="0000FF"/>
                </a:solidFill>
                <a:latin typeface="华文新魏" panose="02010800040101010101" pitchFamily="2" charset="-122"/>
              </a:rPr>
              <a:t>model </a:t>
            </a:r>
            <a:r>
              <a:rPr lang="en-US" altLang="zh-CN" sz="2000" b="1" dirty="0" smtClean="0">
                <a:solidFill>
                  <a:srgbClr val="0000FF"/>
                </a:solidFill>
                <a:latin typeface="华文新魏" panose="02010800040101010101" pitchFamily="2" charset="-122"/>
              </a:rPr>
              <a:t>construction phase</a:t>
            </a:r>
          </a:p>
          <a:p>
            <a:pPr lvl="1" fontAlgn="auto">
              <a:spcAft>
                <a:spcPts val="0"/>
              </a:spcAft>
            </a:pPr>
            <a:r>
              <a:rPr lang="en-US" altLang="zh-CN" b="1" dirty="0" smtClean="0">
                <a:latin typeface="华文新魏" panose="02010800040101010101" pitchFamily="2" charset="-122"/>
              </a:rPr>
              <a:t>Acceptance tests</a:t>
            </a:r>
          </a:p>
          <a:p>
            <a:pPr lvl="1" fontAlgn="auto">
              <a:spcAft>
                <a:spcPts val="0"/>
              </a:spcAft>
            </a:pPr>
            <a:r>
              <a:rPr lang="en-US" altLang="zh-CN" b="1" dirty="0" smtClean="0">
                <a:latin typeface="华文新魏" panose="02010800040101010101" pitchFamily="2" charset="-122"/>
              </a:rPr>
              <a:t>Performance and calibration tests (</a:t>
            </a:r>
            <a:r>
              <a:rPr lang="en-US" altLang="zh-CN" sz="1400" b="1" i="1" dirty="0" smtClean="0">
                <a:solidFill>
                  <a:schemeClr val="tx1">
                    <a:lumMod val="50000"/>
                    <a:lumOff val="50000"/>
                  </a:schemeClr>
                </a:solidFill>
                <a:latin typeface="华文新魏" panose="02010800040101010101" pitchFamily="2" charset="-122"/>
              </a:rPr>
              <a:t>J. Sun et al. 2016, Proc. of SPIE</a:t>
            </a:r>
            <a:r>
              <a:rPr lang="en-US" altLang="zh-CN" b="1" dirty="0" smtClean="0">
                <a:latin typeface="华文新魏" panose="02010800040101010101" pitchFamily="2" charset="-122"/>
              </a:rPr>
              <a:t>)</a:t>
            </a:r>
            <a:endParaRPr lang="en-US" altLang="zh-CN" b="1" dirty="0">
              <a:latin typeface="华文新魏" panose="02010800040101010101" pitchFamily="2" charset="-122"/>
            </a:endParaRPr>
          </a:p>
          <a:p>
            <a:pPr marL="342900" lvl="1" indent="-342900" algn="just" fontAlgn="auto">
              <a:spcAft>
                <a:spcPts val="0"/>
              </a:spcAft>
              <a:buFont typeface="Arial" panose="020B0604020202020204" pitchFamily="34" charset="0"/>
              <a:buChar char="•"/>
            </a:pPr>
            <a:r>
              <a:rPr lang="en-US" altLang="zh-CN" sz="2000" b="1" dirty="0" smtClean="0">
                <a:solidFill>
                  <a:srgbClr val="0000FF"/>
                </a:solidFill>
                <a:latin typeface="华文新魏" panose="02010800040101010101" pitchFamily="2" charset="-122"/>
              </a:rPr>
              <a:t>In 2015, finish the flight model phase and delivered</a:t>
            </a:r>
            <a:endParaRPr lang="en-US" altLang="zh-CN" dirty="0" smtClean="0">
              <a:latin typeface="华文新魏" panose="02010800040101010101" pitchFamily="2" charset="-122"/>
            </a:endParaRPr>
          </a:p>
          <a:p>
            <a:pPr marL="342900" lvl="1" indent="-342900" algn="just">
              <a:buFont typeface="Arial" panose="020B0604020202020204" pitchFamily="34" charset="0"/>
              <a:buChar char="•"/>
            </a:pPr>
            <a:r>
              <a:rPr lang="en-US" altLang="zh-CN" sz="2000" b="1" dirty="0" smtClean="0">
                <a:solidFill>
                  <a:srgbClr val="0000FF"/>
                </a:solidFill>
                <a:latin typeface="华文新魏" panose="02010800040101010101" pitchFamily="2" charset="-122"/>
              </a:rPr>
              <a:t>In 2016, launched onboard TG-2 </a:t>
            </a:r>
            <a:r>
              <a:rPr lang="en-US" altLang="zh-CN" sz="2000" b="1" dirty="0" smtClean="0">
                <a:solidFill>
                  <a:schemeClr val="tx1"/>
                </a:solidFill>
                <a:latin typeface="华文新魏" panose="02010800040101010101" pitchFamily="2" charset="-122"/>
              </a:rPr>
              <a:t>(</a:t>
            </a:r>
            <a:r>
              <a:rPr lang="en-US" altLang="zh-CN" sz="1400" b="1" i="1" dirty="0">
                <a:solidFill>
                  <a:schemeClr val="tx1">
                    <a:lumMod val="50000"/>
                    <a:lumOff val="50000"/>
                  </a:schemeClr>
                </a:solidFill>
                <a:latin typeface="华文新魏" panose="02010800040101010101" pitchFamily="2" charset="-122"/>
              </a:rPr>
              <a:t>M. </a:t>
            </a:r>
            <a:r>
              <a:rPr lang="en-US" altLang="zh-CN" sz="1400" b="1" i="1" dirty="0" err="1">
                <a:solidFill>
                  <a:schemeClr val="tx1">
                    <a:lumMod val="50000"/>
                    <a:lumOff val="50000"/>
                  </a:schemeClr>
                </a:solidFill>
                <a:latin typeface="华文新魏" panose="02010800040101010101" pitchFamily="2" charset="-122"/>
              </a:rPr>
              <a:t>Kole</a:t>
            </a:r>
            <a:r>
              <a:rPr lang="en-US" altLang="zh-CN" sz="1400" b="1" i="1" dirty="0">
                <a:solidFill>
                  <a:schemeClr val="tx1">
                    <a:lumMod val="50000"/>
                    <a:lumOff val="50000"/>
                  </a:schemeClr>
                </a:solidFill>
                <a:latin typeface="华文新魏" panose="02010800040101010101" pitchFamily="2" charset="-122"/>
              </a:rPr>
              <a:t> et al. 2016, Proc. of IEEE</a:t>
            </a:r>
            <a:r>
              <a:rPr lang="en-US" altLang="zh-CN" sz="2000" b="1" dirty="0" smtClean="0">
                <a:solidFill>
                  <a:schemeClr val="tx1"/>
                </a:solidFill>
                <a:latin typeface="华文新魏" panose="02010800040101010101" pitchFamily="2" charset="-122"/>
              </a:rPr>
              <a:t>)</a:t>
            </a:r>
            <a:endParaRPr lang="en-US" altLang="zh-CN" sz="2000" b="1" dirty="0">
              <a:solidFill>
                <a:schemeClr val="tx1"/>
              </a:solidFill>
              <a:latin typeface="华文新魏" panose="02010800040101010101" pitchFamily="2" charset="-122"/>
            </a:endParaRPr>
          </a:p>
        </p:txBody>
      </p:sp>
    </p:spTree>
    <p:extLst>
      <p:ext uri="{BB962C8B-B14F-4D97-AF65-F5344CB8AC3E}">
        <p14:creationId xmlns:p14="http://schemas.microsoft.com/office/powerpoint/2010/main" val="1058383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8035</TotalTime>
  <Words>2697</Words>
  <Application>Microsoft Office PowerPoint</Application>
  <PresentationFormat>全屏显示(4:3)</PresentationFormat>
  <Paragraphs>373</Paragraphs>
  <Slides>37</Slides>
  <Notes>27</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3</vt:i4>
      </vt:variant>
      <vt:variant>
        <vt:lpstr>幻灯片标题</vt:lpstr>
      </vt:variant>
      <vt:variant>
        <vt:i4>37</vt:i4>
      </vt:variant>
    </vt:vector>
  </HeadingPairs>
  <TitlesOfParts>
    <vt:vector size="53" baseType="lpstr">
      <vt:lpstr>东文宋体</vt:lpstr>
      <vt:lpstr>华文楷体</vt:lpstr>
      <vt:lpstr>华文新魏</vt:lpstr>
      <vt:lpstr>宋体</vt:lpstr>
      <vt:lpstr>Arial</vt:lpstr>
      <vt:lpstr>Calibri</vt:lpstr>
      <vt:lpstr>Comic Sans MS</vt:lpstr>
      <vt:lpstr>Segoe Script</vt:lpstr>
      <vt:lpstr>Tahoma</vt:lpstr>
      <vt:lpstr>Times New Roman</vt:lpstr>
      <vt:lpstr>Wingdings</vt:lpstr>
      <vt:lpstr>Compass</vt:lpstr>
      <vt:lpstr>自定义设计方案</vt:lpstr>
      <vt:lpstr>Equation</vt:lpstr>
      <vt:lpstr>Photo Editor Photo</vt:lpstr>
      <vt:lpstr>公式</vt:lpstr>
      <vt:lpstr>Preliminary in-orbit observation results and calibration of POLAR</vt:lpstr>
      <vt:lpstr>Outline</vt:lpstr>
      <vt:lpstr>1. Overview of POLAR</vt:lpstr>
      <vt:lpstr>PowerPoint 演示文稿</vt:lpstr>
      <vt:lpstr>POLAR- detector composition and construction</vt:lpstr>
      <vt:lpstr>Physics principle</vt:lpstr>
      <vt:lpstr>Detection principle of POLAR</vt:lpstr>
      <vt:lpstr>Summary of designed technical performance</vt:lpstr>
      <vt:lpstr>Mission History</vt:lpstr>
      <vt:lpstr>Performance and calibration tests before launch</vt:lpstr>
      <vt:lpstr>Performance and calibration tests before launch</vt:lpstr>
      <vt:lpstr>Performance and calibration tests before launch</vt:lpstr>
      <vt:lpstr>Mission Status</vt:lpstr>
      <vt:lpstr>Mission Status</vt:lpstr>
      <vt:lpstr>2. Science of POLAR</vt:lpstr>
      <vt:lpstr>GRB Models and Polarization</vt:lpstr>
      <vt:lpstr>Summary of Current GRB Polarization Measurement</vt:lpstr>
      <vt:lpstr>3. Preliminary in-orbit calibrations </vt:lpstr>
      <vt:lpstr>3. Preliminary in-orbit calibrations </vt:lpstr>
      <vt:lpstr>3. Preliminary in-orbit calibrations </vt:lpstr>
      <vt:lpstr>3. Preliminary in-orbit calibrations </vt:lpstr>
      <vt:lpstr>3. Preliminary in-orbit calibrations </vt:lpstr>
      <vt:lpstr>3. Preliminary in-orbit calibrations </vt:lpstr>
      <vt:lpstr>3. Preliminary in-orbit calibrations </vt:lpstr>
      <vt:lpstr>3. Preliminary in-orbit calibrations </vt:lpstr>
      <vt:lpstr>3. Preliminary in-orbit calibrations </vt:lpstr>
      <vt:lpstr>3. Preliminary in-orbit calibrations </vt:lpstr>
      <vt:lpstr>3. Preliminary in-orbit calibrations </vt:lpstr>
      <vt:lpstr>3. Preliminary in-orbit calibrations </vt:lpstr>
      <vt:lpstr>3. Preliminary in-orbit calibrations </vt:lpstr>
      <vt:lpstr>3. Preliminary in-orbit calibrations </vt:lpstr>
      <vt:lpstr>4. Preliminary in-orbit observation results </vt:lpstr>
      <vt:lpstr>4. Preliminary in-orbit observation results </vt:lpstr>
      <vt:lpstr>4. Preliminary in-orbit observation results </vt:lpstr>
      <vt:lpstr>5. Summary and outlook</vt:lpstr>
      <vt:lpstr>Working moments of POLARers</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sunjc</dc:creator>
  <cp:lastModifiedBy>sunjc</cp:lastModifiedBy>
  <cp:revision>2002</cp:revision>
  <cp:lastPrinted>1601-01-01T00:00:00Z</cp:lastPrinted>
  <dcterms:created xsi:type="dcterms:W3CDTF">1601-01-01T00:00:00Z</dcterms:created>
  <dcterms:modified xsi:type="dcterms:W3CDTF">2017-03-24T14:33:58Z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