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6"/>
    <p:restoredTop sz="94624"/>
  </p:normalViewPr>
  <p:slideViewPr>
    <p:cSldViewPr snapToGrid="0" snapToObjects="1">
      <p:cViewPr varScale="1">
        <p:scale>
          <a:sx n="120" d="100"/>
          <a:sy n="120" d="100"/>
        </p:scale>
        <p:origin x="216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41BD19-080A-6B46-BA4A-A00C33DB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INTEGRAL/ISGRI Analysis </a:t>
            </a:r>
            <a:br>
              <a:rPr lang="en-US" sz="4000" b="1" dirty="0"/>
            </a:br>
            <a:r>
              <a:rPr lang="en-US" sz="4000" b="1" dirty="0"/>
              <a:t>of PSR B1509-58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8C1F5C-F0E7-854D-908D-DE1C98588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5582903" cy="31242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James </a:t>
            </a:r>
            <a:r>
              <a:rPr lang="en-US" dirty="0" err="1"/>
              <a:t>Rodi</a:t>
            </a:r>
            <a:r>
              <a:rPr lang="en-US" dirty="0"/>
              <a:t>, Lorenzo </a:t>
            </a:r>
            <a:r>
              <a:rPr lang="en-US" dirty="0" err="1"/>
              <a:t>Natalucci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INAF-IAPS Rome, Italy</a:t>
            </a:r>
          </a:p>
          <a:p>
            <a:pPr marL="0" indent="0" algn="ctr">
              <a:buNone/>
            </a:pPr>
            <a:r>
              <a:rPr lang="en-US" dirty="0"/>
              <a:t>IACHEC 2022 Spring Virtual Workshop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0" y="2514600"/>
            <a:ext cx="41148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0879" y="6460414"/>
            <a:ext cx="37193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Image: https://</a:t>
            </a:r>
            <a:r>
              <a:rPr lang="en-US" sz="1000" err="1"/>
              <a:t>chandra.harvard.edu</a:t>
            </a:r>
            <a:r>
              <a:rPr lang="en-US" sz="1000"/>
              <a:t>/photo/2009/b1509/</a:t>
            </a:r>
          </a:p>
        </p:txBody>
      </p:sp>
    </p:spTree>
    <p:extLst>
      <p:ext uri="{BB962C8B-B14F-4D97-AF65-F5344CB8AC3E}">
        <p14:creationId xmlns:p14="http://schemas.microsoft.com/office/powerpoint/2010/main" val="40684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41BD19-080A-6B46-BA4A-A00C33DB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/>
              <a:t>PSR B1509-58 Details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8C1F5C-F0E7-854D-908D-DE1C98588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Young radio Pulsar </a:t>
            </a:r>
          </a:p>
          <a:p>
            <a:r>
              <a:rPr lang="en-US" dirty="0"/>
              <a:t>Period of ~150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  <a:p>
            <a:r>
              <a:rPr lang="en-US" dirty="0"/>
              <a:t>Detected from radio to </a:t>
            </a:r>
            <a:r>
              <a:rPr lang="en-US" dirty="0" err="1"/>
              <a:t>TeV</a:t>
            </a:r>
            <a:r>
              <a:rPr lang="en-US" dirty="0"/>
              <a:t> </a:t>
            </a:r>
          </a:p>
          <a:p>
            <a:r>
              <a:rPr lang="en-US" dirty="0"/>
              <a:t>Observed by instruments from X-ray to gamma-ray</a:t>
            </a:r>
          </a:p>
          <a:p>
            <a:pPr lvl="1"/>
            <a:r>
              <a:rPr lang="en-US" dirty="0"/>
              <a:t>RXTE, XMM, HXMT, </a:t>
            </a:r>
            <a:r>
              <a:rPr lang="en-US" dirty="0" err="1"/>
              <a:t>NuSTAR</a:t>
            </a:r>
            <a:r>
              <a:rPr lang="en-US" dirty="0"/>
              <a:t>, INTEGRAL, </a:t>
            </a:r>
            <a:r>
              <a:rPr lang="en-US" dirty="0" err="1"/>
              <a:t>Suzaku</a:t>
            </a:r>
            <a:r>
              <a:rPr lang="en-US" dirty="0"/>
              <a:t>, and other missions</a:t>
            </a:r>
          </a:p>
          <a:p>
            <a:r>
              <a:rPr lang="en-US" dirty="0"/>
              <a:t>Potentially cross-calibration source for IACHEC</a:t>
            </a:r>
          </a:p>
        </p:txBody>
      </p:sp>
    </p:spTree>
    <p:extLst>
      <p:ext uri="{BB962C8B-B14F-4D97-AF65-F5344CB8AC3E}">
        <p14:creationId xmlns:p14="http://schemas.microsoft.com/office/powerpoint/2010/main" val="4769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41BD19-080A-6B46-BA4A-A00C33DB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/>
              <a:t>PSR B1509-58 Details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8C1F5C-F0E7-854D-908D-DE1C98588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780" y="2666999"/>
            <a:ext cx="4876800" cy="3124201"/>
          </a:xfrm>
        </p:spPr>
        <p:txBody>
          <a:bodyPr>
            <a:normAutofit lnSpcReduction="10000"/>
          </a:bodyPr>
          <a:lstStyle/>
          <a:p>
            <a:r>
              <a:rPr lang="en-US"/>
              <a:t>Difficult to use for timing analysis due to evolving period</a:t>
            </a:r>
          </a:p>
          <a:p>
            <a:pPr lvl="1"/>
            <a:r>
              <a:rPr lang="en-US"/>
              <a:t>RXTE timing analysis from Livingstone &amp; </a:t>
            </a:r>
            <a:r>
              <a:rPr lang="en-US" err="1"/>
              <a:t>Kaspi</a:t>
            </a:r>
            <a:r>
              <a:rPr lang="en-US"/>
              <a:t> (2011) unable to describe timing behavior with 12 derivatives </a:t>
            </a:r>
          </a:p>
          <a:p>
            <a:r>
              <a:rPr lang="en-US"/>
              <a:t>But pulsed flux constant over time</a:t>
            </a:r>
          </a:p>
          <a:p>
            <a:pPr lvl="1"/>
            <a:r>
              <a:rPr lang="en-US"/>
              <a:t>~1.18 x 10</a:t>
            </a:r>
            <a:r>
              <a:rPr lang="en-US" baseline="30000"/>
              <a:t>-10</a:t>
            </a:r>
            <a:r>
              <a:rPr lang="en-US"/>
              <a:t> erg/cm</a:t>
            </a:r>
            <a:r>
              <a:rPr lang="en-US" baseline="30000"/>
              <a:t>2</a:t>
            </a:r>
            <a:r>
              <a:rPr lang="en-US"/>
              <a:t>/s in 2-50 </a:t>
            </a:r>
            <a:r>
              <a:rPr lang="en-US" err="1"/>
              <a:t>keV</a:t>
            </a:r>
            <a:endParaRPr lang="en-US"/>
          </a:p>
          <a:p>
            <a:pPr lvl="1"/>
            <a:r>
              <a:rPr lang="en-US"/>
              <a:t>Linear fit found </a:t>
            </a:r>
            <a:r>
              <a:rPr lang="el-GR"/>
              <a:t>Χ</a:t>
            </a:r>
            <a:r>
              <a:rPr lang="en-US" baseline="30000"/>
              <a:t>2</a:t>
            </a:r>
            <a:r>
              <a:rPr lang="en-US"/>
              <a:t> =52.4 with </a:t>
            </a:r>
            <a:r>
              <a:rPr lang="en-US" err="1"/>
              <a:t>dof</a:t>
            </a:r>
            <a:r>
              <a:rPr lang="en-US"/>
              <a:t> = 150 so consistent with constant flux (Livingstone &amp; </a:t>
            </a:r>
            <a:r>
              <a:rPr lang="en-US" err="1"/>
              <a:t>Kaspi</a:t>
            </a:r>
            <a:r>
              <a:rPr lang="en-US"/>
              <a:t>, 2011)</a:t>
            </a:r>
            <a:endParaRPr lang="en-US" baseline="3000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94" y="2728857"/>
            <a:ext cx="3262343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986" y="2728857"/>
            <a:ext cx="3726014" cy="320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A1BF09-AF40-E146-8346-43F63A18A59E}"/>
              </a:ext>
            </a:extLst>
          </p:cNvPr>
          <p:cNvSpPr txBox="1"/>
          <p:nvPr/>
        </p:nvSpPr>
        <p:spPr>
          <a:xfrm>
            <a:off x="8409482" y="6071016"/>
            <a:ext cx="1778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Livingstone &amp; </a:t>
            </a:r>
            <a:r>
              <a:rPr lang="en-US" sz="1000" dirty="0" err="1"/>
              <a:t>Kaspi</a:t>
            </a:r>
            <a:r>
              <a:rPr lang="en-US" sz="1000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3333864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615E-C718-4A46-96A3-425CF30A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Initial INTEGRAL/ISGRI Analyses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2E456-B70A-3F42-A381-7C4C788EC3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INTEGRAL/ISGRI: </a:t>
            </a:r>
          </a:p>
          <a:p>
            <a:pPr lvl="1"/>
            <a:r>
              <a:rPr lang="en-US"/>
              <a:t>20-1000 </a:t>
            </a:r>
            <a:r>
              <a:rPr lang="en-US" err="1"/>
              <a:t>keV</a:t>
            </a:r>
            <a:r>
              <a:rPr lang="en-US"/>
              <a:t> range </a:t>
            </a:r>
          </a:p>
          <a:p>
            <a:pPr lvl="1"/>
            <a:r>
              <a:rPr lang="en-US"/>
              <a:t>61 </a:t>
            </a:r>
            <a:r>
              <a:rPr lang="en-US" err="1"/>
              <a:t>microsec</a:t>
            </a:r>
            <a:r>
              <a:rPr lang="en-US"/>
              <a:t> timing resolution</a:t>
            </a:r>
          </a:p>
          <a:p>
            <a:r>
              <a:rPr lang="en-US" err="1"/>
              <a:t>Forot</a:t>
            </a:r>
            <a:r>
              <a:rPr lang="en-US"/>
              <a:t> et al (2006) ~ 1.3 </a:t>
            </a:r>
            <a:r>
              <a:rPr lang="en-US" err="1"/>
              <a:t>Ms</a:t>
            </a:r>
            <a:r>
              <a:rPr lang="en-US"/>
              <a:t> of ISGRI, but focused on </a:t>
            </a:r>
            <a:r>
              <a:rPr lang="en-US" err="1"/>
              <a:t>unpulsed</a:t>
            </a:r>
            <a:r>
              <a:rPr lang="en-US"/>
              <a:t> flux</a:t>
            </a:r>
          </a:p>
          <a:p>
            <a:pPr lvl="1"/>
            <a:r>
              <a:rPr lang="en-US"/>
              <a:t>Currently have ~13 </a:t>
            </a:r>
            <a:r>
              <a:rPr lang="en-US" err="1"/>
              <a:t>Ms</a:t>
            </a:r>
            <a:r>
              <a:rPr lang="en-US"/>
              <a:t> </a:t>
            </a:r>
            <a:r>
              <a:rPr lang="en-US" err="1"/>
              <a:t>exp</a:t>
            </a:r>
            <a:r>
              <a:rPr lang="en-US"/>
              <a:t> time</a:t>
            </a:r>
          </a:p>
          <a:p>
            <a:r>
              <a:rPr lang="en-US"/>
              <a:t>Early work with INTEGRAL/ISGRI using observations during MJD 53021-</a:t>
            </a:r>
            <a:r>
              <a:rPr lang="is-IS"/>
              <a:t>53086</a:t>
            </a:r>
            <a:endParaRPr lang="en-US"/>
          </a:p>
          <a:p>
            <a:r>
              <a:rPr lang="en-US"/>
              <a:t>spectrum of pulsed Flux in 30-900 </a:t>
            </a:r>
            <a:r>
              <a:rPr lang="en-US" err="1"/>
              <a:t>keV</a:t>
            </a:r>
            <a:r>
              <a:rPr lang="en-US"/>
              <a:t> range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023068-F966-C04B-9649-B7464793C5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392" y="2028160"/>
            <a:ext cx="424002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618" y="3882360"/>
            <a:ext cx="3860726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with Previous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Compare with results in Chen et al (2016)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319584" y="3290312"/>
            <a:ext cx="4515958" cy="2444281"/>
            <a:chOff x="1701800" y="4102100"/>
            <a:chExt cx="3848100" cy="2082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1800" y="4102100"/>
              <a:ext cx="3848100" cy="2082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01800" y="5974834"/>
              <a:ext cx="3457461" cy="183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INTEGRAL/ISGRI             30-900                        1.3 ± 0.1                                      ~1.9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16993" y="6069112"/>
            <a:ext cx="496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2-50 </a:t>
            </a:r>
            <a:r>
              <a:rPr lang="en-US" err="1"/>
              <a:t>keV</a:t>
            </a:r>
            <a:r>
              <a:rPr lang="en-US"/>
              <a:t> flux ~ 1.14 (ISGRI) vs 1.18 (RXTE) </a:t>
            </a:r>
            <a:endParaRPr lang="en-US" baseline="30000"/>
          </a:p>
        </p:txBody>
      </p:sp>
      <p:sp>
        <p:nvSpPr>
          <p:cNvPr id="14" name="TextBox 13"/>
          <p:cNvSpPr txBox="1"/>
          <p:nvPr/>
        </p:nvSpPr>
        <p:spPr>
          <a:xfrm>
            <a:off x="9072855" y="6110189"/>
            <a:ext cx="1468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Chen et al (2016)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692900" y="3122712"/>
            <a:ext cx="3848100" cy="2946400"/>
            <a:chOff x="6692900" y="3122712"/>
            <a:chExt cx="3848100" cy="2946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2900" y="3122712"/>
              <a:ext cx="3848100" cy="2946400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8178800" y="3632200"/>
              <a:ext cx="914400" cy="64770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178800" y="3632200"/>
              <a:ext cx="505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solidFill>
                    <a:srgbClr val="008000"/>
                  </a:solidFill>
                </a:rPr>
                <a:t>ISGRI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379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Initial work using only ~77 </a:t>
            </a:r>
            <a:r>
              <a:rPr lang="en-US" err="1"/>
              <a:t>ks</a:t>
            </a:r>
            <a:r>
              <a:rPr lang="en-US"/>
              <a:t> / 13 </a:t>
            </a:r>
            <a:r>
              <a:rPr lang="en-US" err="1"/>
              <a:t>Ms</a:t>
            </a:r>
            <a:r>
              <a:rPr lang="en-US"/>
              <a:t> </a:t>
            </a:r>
            <a:r>
              <a:rPr lang="en-US" err="1"/>
              <a:t>exp</a:t>
            </a:r>
            <a:r>
              <a:rPr lang="en-US"/>
              <a:t> time</a:t>
            </a:r>
          </a:p>
          <a:p>
            <a:r>
              <a:rPr lang="en-US"/>
              <a:t>analyze all ISGRI data using recently released OSA v11.2 </a:t>
            </a:r>
          </a:p>
          <a:p>
            <a:pPr lvl="1"/>
            <a:r>
              <a:rPr lang="en-US"/>
              <a:t>Look at pulsed spectrum </a:t>
            </a:r>
          </a:p>
          <a:p>
            <a:pPr lvl="1"/>
            <a:r>
              <a:rPr lang="en-US"/>
              <a:t>Study spectral variability with phase</a:t>
            </a:r>
          </a:p>
          <a:p>
            <a:r>
              <a:rPr lang="en-US"/>
              <a:t>Compare with other instruments, e.g. </a:t>
            </a:r>
            <a:r>
              <a:rPr lang="en-US" err="1"/>
              <a:t>NuSTAR</a:t>
            </a:r>
            <a:r>
              <a:rPr lang="en-US"/>
              <a:t> </a:t>
            </a:r>
          </a:p>
          <a:p>
            <a:r>
              <a:rPr lang="en-US"/>
              <a:t>Compare ISGRI results with broadband                                                                  spectrum from Chen et al (2016)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255000" y="2666999"/>
            <a:ext cx="3670300" cy="3262700"/>
            <a:chOff x="8255000" y="2666999"/>
            <a:chExt cx="3670300" cy="3262700"/>
          </a:xfrm>
        </p:grpSpPr>
        <p:grpSp>
          <p:nvGrpSpPr>
            <p:cNvPr id="8" name="Group 7"/>
            <p:cNvGrpSpPr/>
            <p:nvPr/>
          </p:nvGrpSpPr>
          <p:grpSpPr>
            <a:xfrm>
              <a:off x="8255000" y="2666999"/>
              <a:ext cx="3670300" cy="3262700"/>
              <a:chOff x="7645400" y="2666999"/>
              <a:chExt cx="3670300" cy="32627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645400" y="2666999"/>
                <a:ext cx="3670300" cy="292100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9806927" y="5652700"/>
                <a:ext cx="14681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/>
                  <a:t>Chen et al (2016)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9410700" y="3695700"/>
              <a:ext cx="660400" cy="914400"/>
            </a:xfrm>
            <a:prstGeom prst="rect">
              <a:avLst/>
            </a:prstGeom>
            <a:solidFill>
              <a:srgbClr val="CCFFCC">
                <a:alpha val="48000"/>
              </a:srgbClr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75384" y="3449478"/>
              <a:ext cx="505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solidFill>
                    <a:srgbClr val="008000"/>
                  </a:solidFill>
                </a:rPr>
                <a:t>ISGRI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571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4341</TotalTime>
  <Words>320</Words>
  <Application>Microsoft Macintosh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INTEGRAL/ISGRI Analysis  of PSR B1509-58</vt:lpstr>
      <vt:lpstr>PSR B1509-58 Details</vt:lpstr>
      <vt:lpstr>PSR B1509-58 Details</vt:lpstr>
      <vt:lpstr>Initial INTEGRAL/ISGRI Analyses</vt:lpstr>
      <vt:lpstr>Comparison with Previous results</vt:lpstr>
      <vt:lpstr>Future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Calibration with PSR B1509-58</dc:title>
  <dc:creator>Microsoft Office User</dc:creator>
  <cp:lastModifiedBy>Kristin Madsen</cp:lastModifiedBy>
  <cp:revision>52</cp:revision>
  <cp:lastPrinted>2022-05-26T16:08:24Z</cp:lastPrinted>
  <dcterms:created xsi:type="dcterms:W3CDTF">2021-11-03T15:11:21Z</dcterms:created>
  <dcterms:modified xsi:type="dcterms:W3CDTF">2022-05-26T16:08:28Z</dcterms:modified>
</cp:coreProperties>
</file>