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1066" r:id="rId4"/>
    <p:sldId id="1850" r:id="rId5"/>
    <p:sldId id="1852" r:id="rId6"/>
    <p:sldId id="285" r:id="rId7"/>
    <p:sldId id="316" r:id="rId8"/>
    <p:sldId id="309" r:id="rId9"/>
    <p:sldId id="1853" r:id="rId10"/>
    <p:sldId id="1851" r:id="rId11"/>
    <p:sldId id="1854" r:id="rId12"/>
    <p:sldId id="1981" r:id="rId13"/>
    <p:sldId id="1983" r:id="rId14"/>
    <p:sldId id="1982" r:id="rId15"/>
    <p:sldId id="1856" r:id="rId16"/>
    <p:sldId id="1840" r:id="rId17"/>
    <p:sldId id="1855" r:id="rId18"/>
    <p:sldId id="1979" r:id="rId19"/>
    <p:sldId id="1980" r:id="rId20"/>
    <p:sldId id="1181" r:id="rId21"/>
    <p:sldId id="1351" r:id="rId22"/>
    <p:sldId id="183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9E0000"/>
    <a:srgbClr val="A20000"/>
    <a:srgbClr val="ECE96B"/>
    <a:srgbClr val="71D5E3"/>
    <a:srgbClr val="FCE5C1"/>
    <a:srgbClr val="F39C12"/>
    <a:srgbClr val="F8C471"/>
    <a:srgbClr val="BA7609"/>
    <a:srgbClr val="C74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81928" autoAdjust="0"/>
  </p:normalViewPr>
  <p:slideViewPr>
    <p:cSldViewPr snapToGrid="0">
      <p:cViewPr varScale="1">
        <p:scale>
          <a:sx n="60" d="100"/>
          <a:sy n="60" d="100"/>
        </p:scale>
        <p:origin x="33" y="48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2023/4/24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05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5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 has the forced trigger events, which record the noise amplitude per 32 </a:t>
            </a:r>
            <a:r>
              <a:rPr lang="en-US" altLang="zh-CN" dirty="0" err="1"/>
              <a:t>ms</a:t>
            </a:r>
            <a:r>
              <a:rPr lang="en-US" altLang="zh-CN" dirty="0"/>
              <a:t> of each CCD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87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list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308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/>
              <a:t>时间系统系统误差来源：</a:t>
            </a:r>
            <a:endParaRPr lang="en-US" altLang="zh-CN" sz="1800" dirty="0"/>
          </a:p>
          <a:p>
            <a:pPr lvl="1"/>
            <a:r>
              <a:rPr lang="en-US" altLang="zh-CN" sz="1400" dirty="0"/>
              <a:t>GPS</a:t>
            </a:r>
            <a:r>
              <a:rPr lang="zh-CN" altLang="en-US" sz="1400" dirty="0"/>
              <a:t>晃动</a:t>
            </a:r>
            <a:endParaRPr lang="en-US" altLang="zh-CN" sz="1400" dirty="0"/>
          </a:p>
          <a:p>
            <a:pPr lvl="1"/>
            <a:r>
              <a:rPr lang="zh-CN" altLang="en-US" sz="1400" dirty="0"/>
              <a:t>载荷时间延迟</a:t>
            </a:r>
            <a:endParaRPr lang="en-US" altLang="zh-CN" sz="1400" dirty="0"/>
          </a:p>
          <a:p>
            <a:pPr lvl="1"/>
            <a:r>
              <a:rPr lang="zh-CN" altLang="en-US" sz="1400" dirty="0"/>
              <a:t>晶振精度</a:t>
            </a:r>
            <a:endParaRPr lang="en-US" altLang="zh-CN" sz="1400" dirty="0"/>
          </a:p>
          <a:p>
            <a:pPr lvl="1"/>
            <a:r>
              <a:rPr lang="zh-CN" altLang="en-US" sz="1400" dirty="0"/>
              <a:t>时间解算方法（截断误差）</a:t>
            </a:r>
            <a:endParaRPr lang="en-US" altLang="zh-CN" sz="1400" dirty="0"/>
          </a:p>
          <a:p>
            <a:pPr lvl="1"/>
            <a:r>
              <a:rPr lang="en-US" altLang="zh-CN" sz="1400" dirty="0"/>
              <a:t>Crab</a:t>
            </a:r>
            <a:r>
              <a:rPr lang="zh-CN" altLang="en-US" sz="1400" dirty="0"/>
              <a:t>脉冲星的计时噪声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86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solidFill>
                  <a:srgbClr val="C00000"/>
                </a:solidFill>
              </a:rPr>
              <a:t>HXMT directly detected the strongest magnetic field in the universe.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~90 keV </a:t>
            </a:r>
            <a:r>
              <a:rPr lang="en-US" altLang="zh-CN" b="1" dirty="0">
                <a:solidFill>
                  <a:srgbClr val="FF0000"/>
                </a:solidFill>
              </a:rPr>
              <a:t>Highest-E Neutron star cyclotron(</a:t>
            </a:r>
            <a:r>
              <a:rPr lang="en-US" altLang="zh-CN" b="0" i="0" dirty="0">
                <a:solidFill>
                  <a:srgbClr val="C8C9CC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altLang="zh-CN" b="0" i="0" dirty="0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ˈ</a:t>
            </a:r>
            <a:r>
              <a:rPr lang="en-US" altLang="zh-CN" b="0" i="0" dirty="0" err="1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saɪklətrɑːn</a:t>
            </a:r>
            <a:r>
              <a:rPr lang="en-US" altLang="zh-CN" b="0" i="0" dirty="0">
                <a:solidFill>
                  <a:srgbClr val="C8C9CC"/>
                </a:solidFill>
                <a:effectLst/>
                <a:latin typeface="Arial" panose="020B0604020202020204" pitchFamily="34" charset="0"/>
              </a:rPr>
              <a:t>/  </a:t>
            </a:r>
            <a:r>
              <a:rPr lang="en-US" altLang="zh-CN" sz="1200" b="1" dirty="0"/>
              <a:t>Resonance</a:t>
            </a:r>
            <a:r>
              <a:rPr lang="en-US" altLang="zh-CN" b="0" i="0" dirty="0">
                <a:solidFill>
                  <a:srgbClr val="C8C9CC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altLang="zh-CN" b="0" i="0" dirty="0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ˈ</a:t>
            </a:r>
            <a:r>
              <a:rPr lang="en-US" altLang="zh-CN" b="0" i="0" dirty="0" err="1">
                <a:solidFill>
                  <a:srgbClr val="626469"/>
                </a:solidFill>
                <a:effectLst/>
                <a:latin typeface="Arial" panose="020B0604020202020204" pitchFamily="34" charset="0"/>
              </a:rPr>
              <a:t>rezənəns</a:t>
            </a:r>
            <a:r>
              <a:rPr lang="en-US" altLang="zh-CN" b="0" i="0" dirty="0">
                <a:solidFill>
                  <a:srgbClr val="C8C9CC"/>
                </a:solidFill>
                <a:effectLst/>
                <a:latin typeface="Arial" panose="020B0604020202020204" pitchFamily="34" charset="0"/>
              </a:rPr>
              <a:t>/ </a:t>
            </a:r>
            <a:r>
              <a:rPr lang="en-US" altLang="zh-CN" sz="1200" b="1"/>
              <a:t>Scattering Feature</a:t>
            </a:r>
            <a:r>
              <a:rPr lang="en-US" altLang="zh-CN" b="1">
                <a:solidFill>
                  <a:srgbClr val="FF0000"/>
                </a:solidFill>
              </a:rPr>
              <a:t>) </a:t>
            </a:r>
            <a:r>
              <a:rPr lang="en-US" altLang="zh-CN" b="1" dirty="0">
                <a:solidFill>
                  <a:srgbClr val="FF0000"/>
                </a:solidFill>
              </a:rPr>
              <a:t>absorption line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08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这是电子在磁场中回旋共振散射造成的，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02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7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6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85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trike="noStrik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8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3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60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07FCA-C6EF-4D80-85D9-AD9C54D5D8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2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A3DD89F-DCFF-4301-8FBD-8FE820FFEB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3B7EB"/>
              </a:gs>
              <a:gs pos="50000">
                <a:srgbClr val="B1D7F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0B946A2-B09E-4820-AF63-1A9F79CAD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3932" y="1087577"/>
            <a:ext cx="4721076" cy="4917281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02235A6E-BDA8-477D-9C8F-05B17EA3ECBD}"/>
              </a:ext>
            </a:extLst>
          </p:cNvPr>
          <p:cNvGrpSpPr/>
          <p:nvPr userDrawn="1"/>
        </p:nvGrpSpPr>
        <p:grpSpPr>
          <a:xfrm rot="18672183">
            <a:off x="9485496" y="1654737"/>
            <a:ext cx="1394884" cy="2868084"/>
            <a:chOff x="4048125" y="660400"/>
            <a:chExt cx="1046163" cy="2151063"/>
          </a:xfrm>
        </p:grpSpPr>
        <p:grpSp>
          <p:nvGrpSpPr>
            <p:cNvPr id="9" name="Group 59">
              <a:extLst>
                <a:ext uri="{FF2B5EF4-FFF2-40B4-BE49-F238E27FC236}">
                  <a16:creationId xmlns:a16="http://schemas.microsoft.com/office/drawing/2014/main" id="{3BE23C2D-2D2A-4DAC-8C48-CA04A75ABBB3}"/>
                </a:ext>
              </a:extLst>
            </p:cNvPr>
            <p:cNvGrpSpPr/>
            <p:nvPr/>
          </p:nvGrpSpPr>
          <p:grpSpPr>
            <a:xfrm>
              <a:off x="4328741" y="2203315"/>
              <a:ext cx="486519" cy="608148"/>
              <a:chOff x="3215110" y="1690552"/>
              <a:chExt cx="486519" cy="608148"/>
            </a:xfrm>
          </p:grpSpPr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E0816649-0EDD-4EBD-A5C6-A4053CACF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110" y="1724105"/>
                <a:ext cx="97514" cy="574595"/>
              </a:xfrm>
              <a:custGeom>
                <a:avLst/>
                <a:gdLst/>
                <a:ahLst/>
                <a:cxnLst>
                  <a:cxn ang="0">
                    <a:pos x="0" y="2192"/>
                  </a:cxn>
                  <a:cxn ang="0">
                    <a:pos x="189" y="0"/>
                  </a:cxn>
                  <a:cxn ang="0">
                    <a:pos x="372" y="0"/>
                  </a:cxn>
                  <a:cxn ang="0">
                    <a:pos x="221" y="2192"/>
                  </a:cxn>
                  <a:cxn ang="0">
                    <a:pos x="0" y="2192"/>
                  </a:cxn>
                </a:cxnLst>
                <a:rect l="0" t="0" r="r" b="b"/>
                <a:pathLst>
                  <a:path w="372" h="2192">
                    <a:moveTo>
                      <a:pt x="0" y="2192"/>
                    </a:moveTo>
                    <a:lnTo>
                      <a:pt x="189" y="0"/>
                    </a:lnTo>
                    <a:lnTo>
                      <a:pt x="372" y="0"/>
                    </a:lnTo>
                    <a:lnTo>
                      <a:pt x="221" y="2192"/>
                    </a:lnTo>
                    <a:lnTo>
                      <a:pt x="0" y="21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BFE1C691-EF99-4736-B400-CEBE7CD17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242" y="1690552"/>
                <a:ext cx="116387" cy="608148"/>
              </a:xfrm>
              <a:custGeom>
                <a:avLst/>
                <a:gdLst/>
                <a:ahLst/>
                <a:cxnLst>
                  <a:cxn ang="0">
                    <a:pos x="242" y="0"/>
                  </a:cxn>
                  <a:cxn ang="0">
                    <a:pos x="447" y="2320"/>
                  </a:cxn>
                  <a:cxn ang="0">
                    <a:pos x="101" y="2320"/>
                  </a:cxn>
                  <a:cxn ang="0">
                    <a:pos x="0" y="116"/>
                  </a:cxn>
                  <a:cxn ang="0">
                    <a:pos x="106" y="0"/>
                  </a:cxn>
                  <a:cxn ang="0">
                    <a:pos x="242" y="0"/>
                  </a:cxn>
                </a:cxnLst>
                <a:rect l="0" t="0" r="r" b="b"/>
                <a:pathLst>
                  <a:path w="447" h="2320">
                    <a:moveTo>
                      <a:pt x="242" y="0"/>
                    </a:moveTo>
                    <a:lnTo>
                      <a:pt x="447" y="2320"/>
                    </a:lnTo>
                    <a:lnTo>
                      <a:pt x="101" y="2320"/>
                    </a:lnTo>
                    <a:lnTo>
                      <a:pt x="0" y="116"/>
                    </a:lnTo>
                    <a:lnTo>
                      <a:pt x="106" y="0"/>
                    </a:lnTo>
                    <a:lnTo>
                      <a:pt x="24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012E23B3-F283-432E-846B-0BCCF85C4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233" y="1783627"/>
                <a:ext cx="91223" cy="515073"/>
              </a:xfrm>
              <a:custGeom>
                <a:avLst/>
                <a:gdLst/>
                <a:ahLst/>
                <a:cxnLst>
                  <a:cxn ang="0">
                    <a:pos x="45" y="1711"/>
                  </a:cxn>
                  <a:cxn ang="0">
                    <a:pos x="0" y="0"/>
                  </a:cxn>
                  <a:cxn ang="0">
                    <a:pos x="266" y="0"/>
                  </a:cxn>
                  <a:cxn ang="0">
                    <a:pos x="349" y="1711"/>
                  </a:cxn>
                  <a:cxn ang="0">
                    <a:pos x="45" y="1711"/>
                  </a:cxn>
                </a:cxnLst>
                <a:rect l="0" t="0" r="r" b="b"/>
                <a:pathLst>
                  <a:path w="349" h="1711">
                    <a:moveTo>
                      <a:pt x="45" y="1711"/>
                    </a:moveTo>
                    <a:lnTo>
                      <a:pt x="0" y="0"/>
                    </a:lnTo>
                    <a:lnTo>
                      <a:pt x="266" y="0"/>
                    </a:lnTo>
                    <a:lnTo>
                      <a:pt x="349" y="1711"/>
                    </a:lnTo>
                    <a:lnTo>
                      <a:pt x="45" y="171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85000"/>
                      <a:shade val="30000"/>
                      <a:satMod val="115000"/>
                    </a:srgbClr>
                  </a:gs>
                  <a:gs pos="50000">
                    <a:srgbClr val="FFFFFF">
                      <a:lumMod val="85000"/>
                      <a:shade val="67500"/>
                      <a:satMod val="115000"/>
                    </a:srgbClr>
                  </a:gs>
                  <a:gs pos="100000">
                    <a:srgbClr val="FFFFFF">
                      <a:lumMod val="85000"/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7400716-5569-46BE-BA5A-6DF88260A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4487" y="1849928"/>
                <a:ext cx="157280" cy="448772"/>
              </a:xfrm>
              <a:custGeom>
                <a:avLst/>
                <a:gdLst/>
                <a:ahLst/>
                <a:cxnLst>
                  <a:cxn ang="0">
                    <a:pos x="555" y="0"/>
                  </a:cxn>
                  <a:cxn ang="0">
                    <a:pos x="600" y="1711"/>
                  </a:cxn>
                  <a:cxn ang="0">
                    <a:pos x="0" y="1711"/>
                  </a:cxn>
                  <a:cxn ang="0">
                    <a:pos x="41" y="0"/>
                  </a:cxn>
                  <a:cxn ang="0">
                    <a:pos x="555" y="0"/>
                  </a:cxn>
                </a:cxnLst>
                <a:rect l="0" t="0" r="r" b="b"/>
                <a:pathLst>
                  <a:path w="600" h="1711">
                    <a:moveTo>
                      <a:pt x="555" y="0"/>
                    </a:moveTo>
                    <a:lnTo>
                      <a:pt x="600" y="1711"/>
                    </a:lnTo>
                    <a:lnTo>
                      <a:pt x="0" y="1711"/>
                    </a:lnTo>
                    <a:lnTo>
                      <a:pt x="41" y="0"/>
                    </a:lnTo>
                    <a:lnTo>
                      <a:pt x="55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Freeform 20">
                <a:extLst>
                  <a:ext uri="{FF2B5EF4-FFF2-40B4-BE49-F238E27FC236}">
                    <a16:creationId xmlns:a16="http://schemas.microsoft.com/office/drawing/2014/main" id="{B0E8FA1B-8306-4D85-B184-78ACDF7D1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779" y="1783627"/>
                <a:ext cx="112193" cy="515073"/>
              </a:xfrm>
              <a:custGeom>
                <a:avLst/>
                <a:gdLst/>
                <a:ahLst/>
                <a:cxnLst>
                  <a:cxn ang="0">
                    <a:pos x="386" y="1711"/>
                  </a:cxn>
                  <a:cxn ang="0">
                    <a:pos x="427" y="0"/>
                  </a:cxn>
                  <a:cxn ang="0">
                    <a:pos x="118" y="0"/>
                  </a:cxn>
                  <a:cxn ang="0">
                    <a:pos x="0" y="1711"/>
                  </a:cxn>
                  <a:cxn ang="0">
                    <a:pos x="386" y="1711"/>
                  </a:cxn>
                </a:cxnLst>
                <a:rect l="0" t="0" r="r" b="b"/>
                <a:pathLst>
                  <a:path w="427" h="1711">
                    <a:moveTo>
                      <a:pt x="386" y="1711"/>
                    </a:moveTo>
                    <a:lnTo>
                      <a:pt x="427" y="0"/>
                    </a:lnTo>
                    <a:lnTo>
                      <a:pt x="118" y="0"/>
                    </a:lnTo>
                    <a:lnTo>
                      <a:pt x="0" y="1711"/>
                    </a:lnTo>
                    <a:lnTo>
                      <a:pt x="386" y="171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85000"/>
                      <a:shade val="30000"/>
                      <a:satMod val="115000"/>
                    </a:srgbClr>
                  </a:gs>
                  <a:gs pos="50000">
                    <a:srgbClr val="FFFFFF">
                      <a:lumMod val="85000"/>
                      <a:shade val="67500"/>
                      <a:satMod val="115000"/>
                    </a:srgbClr>
                  </a:gs>
                  <a:gs pos="100000">
                    <a:srgbClr val="FFFFFF">
                      <a:lumMod val="85000"/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77">
              <a:extLst>
                <a:ext uri="{FF2B5EF4-FFF2-40B4-BE49-F238E27FC236}">
                  <a16:creationId xmlns:a16="http://schemas.microsoft.com/office/drawing/2014/main" id="{9F1588A9-21CE-4F79-9356-83BA9EB83900}"/>
                </a:ext>
              </a:extLst>
            </p:cNvPr>
            <p:cNvGrpSpPr/>
            <p:nvPr/>
          </p:nvGrpSpPr>
          <p:grpSpPr>
            <a:xfrm>
              <a:off x="4048125" y="660400"/>
              <a:ext cx="1046163" cy="1893888"/>
              <a:chOff x="4048125" y="660400"/>
              <a:chExt cx="1046163" cy="189388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156CA861-59FB-4E79-BFE5-DECD101F5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1368425"/>
                <a:ext cx="201613" cy="447675"/>
              </a:xfrm>
              <a:custGeom>
                <a:avLst/>
                <a:gdLst>
                  <a:gd name="T0" fmla="*/ 0 w 464"/>
                  <a:gd name="T1" fmla="*/ 279 h 1029"/>
                  <a:gd name="T2" fmla="*/ 464 w 464"/>
                  <a:gd name="T3" fmla="*/ 0 h 1029"/>
                  <a:gd name="T4" fmla="*/ 444 w 464"/>
                  <a:gd name="T5" fmla="*/ 641 h 1029"/>
                  <a:gd name="T6" fmla="*/ 319 w 464"/>
                  <a:gd name="T7" fmla="*/ 802 h 1029"/>
                  <a:gd name="T8" fmla="*/ 205 w 464"/>
                  <a:gd name="T9" fmla="*/ 1029 h 1029"/>
                  <a:gd name="T10" fmla="*/ 59 w 464"/>
                  <a:gd name="T11" fmla="*/ 966 h 1029"/>
                  <a:gd name="T12" fmla="*/ 0 w 464"/>
                  <a:gd name="T13" fmla="*/ 27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4" h="1029">
                    <a:moveTo>
                      <a:pt x="0" y="279"/>
                    </a:moveTo>
                    <a:cubicBezTo>
                      <a:pt x="464" y="0"/>
                      <a:pt x="464" y="0"/>
                      <a:pt x="464" y="0"/>
                    </a:cubicBezTo>
                    <a:cubicBezTo>
                      <a:pt x="444" y="641"/>
                      <a:pt x="444" y="641"/>
                      <a:pt x="444" y="641"/>
                    </a:cubicBezTo>
                    <a:cubicBezTo>
                      <a:pt x="444" y="641"/>
                      <a:pt x="379" y="713"/>
                      <a:pt x="319" y="802"/>
                    </a:cubicBezTo>
                    <a:cubicBezTo>
                      <a:pt x="266" y="881"/>
                      <a:pt x="205" y="1029"/>
                      <a:pt x="205" y="1029"/>
                    </a:cubicBezTo>
                    <a:cubicBezTo>
                      <a:pt x="59" y="966"/>
                      <a:pt x="59" y="966"/>
                      <a:pt x="59" y="966"/>
                    </a:cubicBez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261308A0-82E4-4AE3-BF74-E6D4FDB86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675" y="1368425"/>
                <a:ext cx="201613" cy="447675"/>
              </a:xfrm>
              <a:custGeom>
                <a:avLst/>
                <a:gdLst>
                  <a:gd name="T0" fmla="*/ 464 w 464"/>
                  <a:gd name="T1" fmla="*/ 279 h 1029"/>
                  <a:gd name="T2" fmla="*/ 0 w 464"/>
                  <a:gd name="T3" fmla="*/ 0 h 1029"/>
                  <a:gd name="T4" fmla="*/ 20 w 464"/>
                  <a:gd name="T5" fmla="*/ 641 h 1029"/>
                  <a:gd name="T6" fmla="*/ 145 w 464"/>
                  <a:gd name="T7" fmla="*/ 802 h 1029"/>
                  <a:gd name="T8" fmla="*/ 259 w 464"/>
                  <a:gd name="T9" fmla="*/ 1029 h 1029"/>
                  <a:gd name="T10" fmla="*/ 405 w 464"/>
                  <a:gd name="T11" fmla="*/ 966 h 1029"/>
                  <a:gd name="T12" fmla="*/ 464 w 464"/>
                  <a:gd name="T13" fmla="*/ 27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4" h="1029">
                    <a:moveTo>
                      <a:pt x="464" y="27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0" y="641"/>
                      <a:pt x="20" y="641"/>
                      <a:pt x="20" y="641"/>
                    </a:cubicBezTo>
                    <a:cubicBezTo>
                      <a:pt x="20" y="641"/>
                      <a:pt x="85" y="713"/>
                      <a:pt x="145" y="802"/>
                    </a:cubicBezTo>
                    <a:cubicBezTo>
                      <a:pt x="198" y="881"/>
                      <a:pt x="259" y="1029"/>
                      <a:pt x="259" y="1029"/>
                    </a:cubicBezTo>
                    <a:cubicBezTo>
                      <a:pt x="405" y="966"/>
                      <a:pt x="405" y="966"/>
                      <a:pt x="405" y="966"/>
                    </a:cubicBezTo>
                    <a:lnTo>
                      <a:pt x="464" y="279"/>
                    </a:ln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940FBE45-E3A0-4088-A134-F4A2E2B3E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1679575"/>
                <a:ext cx="322263" cy="106363"/>
              </a:xfrm>
              <a:custGeom>
                <a:avLst/>
                <a:gdLst>
                  <a:gd name="T0" fmla="*/ 209 w 738"/>
                  <a:gd name="T1" fmla="*/ 185 h 246"/>
                  <a:gd name="T2" fmla="*/ 738 w 738"/>
                  <a:gd name="T3" fmla="*/ 213 h 246"/>
                  <a:gd name="T4" fmla="*/ 738 w 738"/>
                  <a:gd name="T5" fmla="*/ 102 h 246"/>
                  <a:gd name="T6" fmla="*/ 323 w 738"/>
                  <a:gd name="T7" fmla="*/ 74 h 246"/>
                  <a:gd name="T8" fmla="*/ 21 w 738"/>
                  <a:gd name="T9" fmla="*/ 0 h 246"/>
                  <a:gd name="T10" fmla="*/ 209 w 738"/>
                  <a:gd name="T11" fmla="*/ 18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8" h="246">
                    <a:moveTo>
                      <a:pt x="209" y="185"/>
                    </a:moveTo>
                    <a:cubicBezTo>
                      <a:pt x="416" y="246"/>
                      <a:pt x="738" y="213"/>
                      <a:pt x="738" y="213"/>
                    </a:cubicBezTo>
                    <a:cubicBezTo>
                      <a:pt x="738" y="102"/>
                      <a:pt x="738" y="102"/>
                      <a:pt x="738" y="102"/>
                    </a:cubicBezTo>
                    <a:cubicBezTo>
                      <a:pt x="738" y="102"/>
                      <a:pt x="477" y="91"/>
                      <a:pt x="323" y="74"/>
                    </a:cubicBezTo>
                    <a:cubicBezTo>
                      <a:pt x="142" y="54"/>
                      <a:pt x="21" y="0"/>
                      <a:pt x="21" y="0"/>
                    </a:cubicBezTo>
                    <a:cubicBezTo>
                      <a:pt x="21" y="0"/>
                      <a:pt x="0" y="123"/>
                      <a:pt x="209" y="185"/>
                    </a:cubicBez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BBB9D95F-507B-4053-B542-67A6B7D04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679575"/>
                <a:ext cx="320675" cy="106363"/>
              </a:xfrm>
              <a:custGeom>
                <a:avLst/>
                <a:gdLst>
                  <a:gd name="T0" fmla="*/ 529 w 738"/>
                  <a:gd name="T1" fmla="*/ 185 h 246"/>
                  <a:gd name="T2" fmla="*/ 0 w 738"/>
                  <a:gd name="T3" fmla="*/ 213 h 246"/>
                  <a:gd name="T4" fmla="*/ 0 w 738"/>
                  <a:gd name="T5" fmla="*/ 102 h 246"/>
                  <a:gd name="T6" fmla="*/ 415 w 738"/>
                  <a:gd name="T7" fmla="*/ 74 h 246"/>
                  <a:gd name="T8" fmla="*/ 717 w 738"/>
                  <a:gd name="T9" fmla="*/ 0 h 246"/>
                  <a:gd name="T10" fmla="*/ 529 w 738"/>
                  <a:gd name="T11" fmla="*/ 18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8" h="246">
                    <a:moveTo>
                      <a:pt x="529" y="185"/>
                    </a:moveTo>
                    <a:cubicBezTo>
                      <a:pt x="322" y="246"/>
                      <a:pt x="0" y="213"/>
                      <a:pt x="0" y="213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261" y="91"/>
                      <a:pt x="415" y="74"/>
                    </a:cubicBezTo>
                    <a:cubicBezTo>
                      <a:pt x="596" y="54"/>
                      <a:pt x="717" y="0"/>
                      <a:pt x="717" y="0"/>
                    </a:cubicBezTo>
                    <a:cubicBezTo>
                      <a:pt x="717" y="0"/>
                      <a:pt x="738" y="123"/>
                      <a:pt x="529" y="185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E5C1A780-BA17-4DD3-A4C3-E9106D228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787525"/>
                <a:ext cx="300038" cy="766763"/>
              </a:xfrm>
              <a:custGeom>
                <a:avLst/>
                <a:gdLst>
                  <a:gd name="T0" fmla="*/ 603 w 690"/>
                  <a:gd name="T1" fmla="*/ 908 h 1762"/>
                  <a:gd name="T2" fmla="*/ 485 w 690"/>
                  <a:gd name="T3" fmla="*/ 686 h 1762"/>
                  <a:gd name="T4" fmla="*/ 434 w 690"/>
                  <a:gd name="T5" fmla="*/ 1060 h 1762"/>
                  <a:gd name="T6" fmla="*/ 0 w 690"/>
                  <a:gd name="T7" fmla="*/ 1762 h 1762"/>
                  <a:gd name="T8" fmla="*/ 0 w 690"/>
                  <a:gd name="T9" fmla="*/ 0 h 1762"/>
                  <a:gd name="T10" fmla="*/ 391 w 690"/>
                  <a:gd name="T11" fmla="*/ 0 h 1762"/>
                  <a:gd name="T12" fmla="*/ 608 w 690"/>
                  <a:gd name="T13" fmla="*/ 416 h 1762"/>
                  <a:gd name="T14" fmla="*/ 603 w 690"/>
                  <a:gd name="T15" fmla="*/ 908 h 1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1762">
                    <a:moveTo>
                      <a:pt x="603" y="908"/>
                    </a:moveTo>
                    <a:cubicBezTo>
                      <a:pt x="485" y="686"/>
                      <a:pt x="485" y="686"/>
                      <a:pt x="485" y="686"/>
                    </a:cubicBezTo>
                    <a:cubicBezTo>
                      <a:pt x="485" y="686"/>
                      <a:pt x="506" y="858"/>
                      <a:pt x="434" y="1060"/>
                    </a:cubicBezTo>
                    <a:cubicBezTo>
                      <a:pt x="343" y="1316"/>
                      <a:pt x="0" y="1762"/>
                      <a:pt x="0" y="17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391" y="0"/>
                      <a:pt x="541" y="213"/>
                      <a:pt x="608" y="416"/>
                    </a:cubicBezTo>
                    <a:cubicBezTo>
                      <a:pt x="690" y="664"/>
                      <a:pt x="603" y="908"/>
                      <a:pt x="603" y="908"/>
                    </a:cubicBezTo>
                    <a:close/>
                  </a:path>
                </a:pathLst>
              </a:custGeom>
              <a:solidFill>
                <a:srgbClr val="F8C47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DDE61E43-D787-48DF-B32A-BC1F0CB66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1787525"/>
                <a:ext cx="301625" cy="766763"/>
              </a:xfrm>
              <a:custGeom>
                <a:avLst/>
                <a:gdLst>
                  <a:gd name="T0" fmla="*/ 87 w 690"/>
                  <a:gd name="T1" fmla="*/ 908 h 1762"/>
                  <a:gd name="T2" fmla="*/ 205 w 690"/>
                  <a:gd name="T3" fmla="*/ 686 h 1762"/>
                  <a:gd name="T4" fmla="*/ 256 w 690"/>
                  <a:gd name="T5" fmla="*/ 1060 h 1762"/>
                  <a:gd name="T6" fmla="*/ 690 w 690"/>
                  <a:gd name="T7" fmla="*/ 1762 h 1762"/>
                  <a:gd name="T8" fmla="*/ 690 w 690"/>
                  <a:gd name="T9" fmla="*/ 0 h 1762"/>
                  <a:gd name="T10" fmla="*/ 299 w 690"/>
                  <a:gd name="T11" fmla="*/ 0 h 1762"/>
                  <a:gd name="T12" fmla="*/ 82 w 690"/>
                  <a:gd name="T13" fmla="*/ 416 h 1762"/>
                  <a:gd name="T14" fmla="*/ 87 w 690"/>
                  <a:gd name="T15" fmla="*/ 908 h 1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1762">
                    <a:moveTo>
                      <a:pt x="87" y="908"/>
                    </a:moveTo>
                    <a:cubicBezTo>
                      <a:pt x="205" y="686"/>
                      <a:pt x="205" y="686"/>
                      <a:pt x="205" y="686"/>
                    </a:cubicBezTo>
                    <a:cubicBezTo>
                      <a:pt x="205" y="686"/>
                      <a:pt x="184" y="858"/>
                      <a:pt x="256" y="1060"/>
                    </a:cubicBezTo>
                    <a:cubicBezTo>
                      <a:pt x="347" y="1316"/>
                      <a:pt x="690" y="1762"/>
                      <a:pt x="690" y="1762"/>
                    </a:cubicBezTo>
                    <a:cubicBezTo>
                      <a:pt x="690" y="0"/>
                      <a:pt x="690" y="0"/>
                      <a:pt x="690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299" y="0"/>
                      <a:pt x="149" y="213"/>
                      <a:pt x="82" y="416"/>
                    </a:cubicBezTo>
                    <a:cubicBezTo>
                      <a:pt x="0" y="664"/>
                      <a:pt x="87" y="908"/>
                      <a:pt x="87" y="908"/>
                    </a:cubicBezTo>
                    <a:close/>
                  </a:path>
                </a:pathLst>
              </a:custGeom>
              <a:solidFill>
                <a:srgbClr val="FCE5C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354C2C10-73A9-455E-BCCC-AD10FB5C9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787525"/>
                <a:ext cx="200025" cy="520700"/>
              </a:xfrm>
              <a:custGeom>
                <a:avLst/>
                <a:gdLst>
                  <a:gd name="T0" fmla="*/ 403 w 462"/>
                  <a:gd name="T1" fmla="*/ 616 h 1196"/>
                  <a:gd name="T2" fmla="*/ 325 w 462"/>
                  <a:gd name="T3" fmla="*/ 465 h 1196"/>
                  <a:gd name="T4" fmla="*/ 290 w 462"/>
                  <a:gd name="T5" fmla="*/ 719 h 1196"/>
                  <a:gd name="T6" fmla="*/ 0 w 462"/>
                  <a:gd name="T7" fmla="*/ 1196 h 1196"/>
                  <a:gd name="T8" fmla="*/ 0 w 462"/>
                  <a:gd name="T9" fmla="*/ 0 h 1196"/>
                  <a:gd name="T10" fmla="*/ 262 w 462"/>
                  <a:gd name="T11" fmla="*/ 0 h 1196"/>
                  <a:gd name="T12" fmla="*/ 407 w 462"/>
                  <a:gd name="T13" fmla="*/ 282 h 1196"/>
                  <a:gd name="T14" fmla="*/ 403 w 462"/>
                  <a:gd name="T15" fmla="*/ 616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2" h="1196">
                    <a:moveTo>
                      <a:pt x="403" y="616"/>
                    </a:moveTo>
                    <a:cubicBezTo>
                      <a:pt x="325" y="465"/>
                      <a:pt x="325" y="465"/>
                      <a:pt x="325" y="465"/>
                    </a:cubicBezTo>
                    <a:cubicBezTo>
                      <a:pt x="325" y="465"/>
                      <a:pt x="339" y="582"/>
                      <a:pt x="290" y="719"/>
                    </a:cubicBezTo>
                    <a:cubicBezTo>
                      <a:pt x="230" y="893"/>
                      <a:pt x="0" y="1196"/>
                      <a:pt x="0" y="119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262" y="0"/>
                      <a:pt x="362" y="145"/>
                      <a:pt x="407" y="282"/>
                    </a:cubicBezTo>
                    <a:cubicBezTo>
                      <a:pt x="462" y="450"/>
                      <a:pt x="403" y="616"/>
                      <a:pt x="403" y="616"/>
                    </a:cubicBezTo>
                    <a:close/>
                  </a:path>
                </a:pathLst>
              </a:custGeom>
              <a:solidFill>
                <a:srgbClr val="BA760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D24852B6-8263-4A9D-ACB6-2A95AB881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0388" y="1787525"/>
                <a:ext cx="201613" cy="520700"/>
              </a:xfrm>
              <a:custGeom>
                <a:avLst/>
                <a:gdLst>
                  <a:gd name="T0" fmla="*/ 59 w 462"/>
                  <a:gd name="T1" fmla="*/ 616 h 1196"/>
                  <a:gd name="T2" fmla="*/ 137 w 462"/>
                  <a:gd name="T3" fmla="*/ 465 h 1196"/>
                  <a:gd name="T4" fmla="*/ 172 w 462"/>
                  <a:gd name="T5" fmla="*/ 719 h 1196"/>
                  <a:gd name="T6" fmla="*/ 462 w 462"/>
                  <a:gd name="T7" fmla="*/ 1196 h 1196"/>
                  <a:gd name="T8" fmla="*/ 462 w 462"/>
                  <a:gd name="T9" fmla="*/ 0 h 1196"/>
                  <a:gd name="T10" fmla="*/ 200 w 462"/>
                  <a:gd name="T11" fmla="*/ 0 h 1196"/>
                  <a:gd name="T12" fmla="*/ 55 w 462"/>
                  <a:gd name="T13" fmla="*/ 282 h 1196"/>
                  <a:gd name="T14" fmla="*/ 59 w 462"/>
                  <a:gd name="T15" fmla="*/ 616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2" h="1196">
                    <a:moveTo>
                      <a:pt x="59" y="616"/>
                    </a:moveTo>
                    <a:cubicBezTo>
                      <a:pt x="137" y="465"/>
                      <a:pt x="137" y="465"/>
                      <a:pt x="137" y="465"/>
                    </a:cubicBezTo>
                    <a:cubicBezTo>
                      <a:pt x="137" y="465"/>
                      <a:pt x="123" y="582"/>
                      <a:pt x="172" y="719"/>
                    </a:cubicBezTo>
                    <a:cubicBezTo>
                      <a:pt x="232" y="893"/>
                      <a:pt x="462" y="1196"/>
                      <a:pt x="462" y="1196"/>
                    </a:cubicBezTo>
                    <a:cubicBezTo>
                      <a:pt x="462" y="0"/>
                      <a:pt x="462" y="0"/>
                      <a:pt x="462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00" y="145"/>
                      <a:pt x="55" y="282"/>
                    </a:cubicBezTo>
                    <a:cubicBezTo>
                      <a:pt x="0" y="450"/>
                      <a:pt x="59" y="616"/>
                      <a:pt x="59" y="616"/>
                    </a:cubicBezTo>
                    <a:close/>
                  </a:path>
                </a:pathLst>
              </a:custGeom>
              <a:solidFill>
                <a:srgbClr val="F39C1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F4C6C8CE-AA65-41EE-B3B6-76182D74A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1725613"/>
                <a:ext cx="293688" cy="109538"/>
              </a:xfrm>
              <a:custGeom>
                <a:avLst/>
                <a:gdLst>
                  <a:gd name="T0" fmla="*/ 207 w 674"/>
                  <a:gd name="T1" fmla="*/ 200 h 253"/>
                  <a:gd name="T2" fmla="*/ 674 w 674"/>
                  <a:gd name="T3" fmla="*/ 245 h 253"/>
                  <a:gd name="T4" fmla="*/ 674 w 674"/>
                  <a:gd name="T5" fmla="*/ 102 h 253"/>
                  <a:gd name="T6" fmla="*/ 280 w 674"/>
                  <a:gd name="T7" fmla="*/ 83 h 253"/>
                  <a:gd name="T8" fmla="*/ 0 w 674"/>
                  <a:gd name="T9" fmla="*/ 0 h 253"/>
                  <a:gd name="T10" fmla="*/ 207 w 674"/>
                  <a:gd name="T11" fmla="*/ 20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4" h="253">
                    <a:moveTo>
                      <a:pt x="207" y="200"/>
                    </a:moveTo>
                    <a:cubicBezTo>
                      <a:pt x="405" y="253"/>
                      <a:pt x="674" y="245"/>
                      <a:pt x="674" y="245"/>
                    </a:cubicBezTo>
                    <a:cubicBezTo>
                      <a:pt x="674" y="102"/>
                      <a:pt x="674" y="102"/>
                      <a:pt x="674" y="102"/>
                    </a:cubicBezTo>
                    <a:cubicBezTo>
                      <a:pt x="674" y="102"/>
                      <a:pt x="425" y="100"/>
                      <a:pt x="280" y="83"/>
                    </a:cubicBezTo>
                    <a:cubicBezTo>
                      <a:pt x="110" y="63"/>
                      <a:pt x="0" y="0"/>
                      <a:pt x="0" y="0"/>
                    </a:cubicBezTo>
                    <a:cubicBezTo>
                      <a:pt x="0" y="0"/>
                      <a:pt x="7" y="146"/>
                      <a:pt x="207" y="200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137D4C0C-3B40-499F-A128-A538B66EF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725613"/>
                <a:ext cx="292100" cy="109538"/>
              </a:xfrm>
              <a:custGeom>
                <a:avLst/>
                <a:gdLst>
                  <a:gd name="T0" fmla="*/ 467 w 674"/>
                  <a:gd name="T1" fmla="*/ 200 h 253"/>
                  <a:gd name="T2" fmla="*/ 0 w 674"/>
                  <a:gd name="T3" fmla="*/ 245 h 253"/>
                  <a:gd name="T4" fmla="*/ 0 w 674"/>
                  <a:gd name="T5" fmla="*/ 102 h 253"/>
                  <a:gd name="T6" fmla="*/ 394 w 674"/>
                  <a:gd name="T7" fmla="*/ 83 h 253"/>
                  <a:gd name="T8" fmla="*/ 674 w 674"/>
                  <a:gd name="T9" fmla="*/ 0 h 253"/>
                  <a:gd name="T10" fmla="*/ 467 w 674"/>
                  <a:gd name="T11" fmla="*/ 20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4" h="253">
                    <a:moveTo>
                      <a:pt x="467" y="200"/>
                    </a:moveTo>
                    <a:cubicBezTo>
                      <a:pt x="269" y="253"/>
                      <a:pt x="0" y="245"/>
                      <a:pt x="0" y="2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249" y="100"/>
                      <a:pt x="394" y="83"/>
                    </a:cubicBezTo>
                    <a:cubicBezTo>
                      <a:pt x="564" y="63"/>
                      <a:pt x="674" y="0"/>
                      <a:pt x="674" y="0"/>
                    </a:cubicBezTo>
                    <a:cubicBezTo>
                      <a:pt x="674" y="0"/>
                      <a:pt x="667" y="146"/>
                      <a:pt x="467" y="200"/>
                    </a:cubicBezTo>
                    <a:close/>
                  </a:path>
                </a:pathLst>
              </a:custGeom>
              <a:solidFill>
                <a:srgbClr val="237DB9">
                  <a:lumMod val="5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4EBD99F4-FB53-4A1F-98B6-9F1536289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450" y="660400"/>
                <a:ext cx="336550" cy="1074738"/>
              </a:xfrm>
              <a:custGeom>
                <a:avLst/>
                <a:gdLst>
                  <a:gd name="T0" fmla="*/ 23 w 773"/>
                  <a:gd name="T1" fmla="*/ 1745 h 2468"/>
                  <a:gd name="T2" fmla="*/ 6 w 773"/>
                  <a:gd name="T3" fmla="*/ 1987 h 2468"/>
                  <a:gd name="T4" fmla="*/ 0 w 773"/>
                  <a:gd name="T5" fmla="*/ 2264 h 2468"/>
                  <a:gd name="T6" fmla="*/ 773 w 773"/>
                  <a:gd name="T7" fmla="*/ 2451 h 2468"/>
                  <a:gd name="T8" fmla="*/ 773 w 773"/>
                  <a:gd name="T9" fmla="*/ 0 h 2468"/>
                  <a:gd name="T10" fmla="*/ 194 w 773"/>
                  <a:gd name="T11" fmla="*/ 900 h 2468"/>
                  <a:gd name="T12" fmla="*/ 23 w 773"/>
                  <a:gd name="T13" fmla="*/ 1745 h 2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3" h="2468">
                    <a:moveTo>
                      <a:pt x="23" y="1745"/>
                    </a:moveTo>
                    <a:cubicBezTo>
                      <a:pt x="21" y="1786"/>
                      <a:pt x="11" y="1882"/>
                      <a:pt x="6" y="1987"/>
                    </a:cubicBezTo>
                    <a:cubicBezTo>
                      <a:pt x="1" y="2093"/>
                      <a:pt x="0" y="2207"/>
                      <a:pt x="0" y="2264"/>
                    </a:cubicBezTo>
                    <a:cubicBezTo>
                      <a:pt x="0" y="2468"/>
                      <a:pt x="773" y="2451"/>
                      <a:pt x="773" y="2451"/>
                    </a:cubicBezTo>
                    <a:cubicBezTo>
                      <a:pt x="773" y="0"/>
                      <a:pt x="773" y="0"/>
                      <a:pt x="773" y="0"/>
                    </a:cubicBezTo>
                    <a:cubicBezTo>
                      <a:pt x="773" y="0"/>
                      <a:pt x="414" y="245"/>
                      <a:pt x="194" y="900"/>
                    </a:cubicBezTo>
                    <a:cubicBezTo>
                      <a:pt x="85" y="1222"/>
                      <a:pt x="33" y="1557"/>
                      <a:pt x="23" y="1745"/>
                    </a:cubicBez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D7212FB-F7ED-49E3-BCFE-7791FEB99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660400"/>
                <a:ext cx="334963" cy="1074738"/>
              </a:xfrm>
              <a:custGeom>
                <a:avLst/>
                <a:gdLst>
                  <a:gd name="T0" fmla="*/ 750 w 773"/>
                  <a:gd name="T1" fmla="*/ 1745 h 2468"/>
                  <a:gd name="T2" fmla="*/ 767 w 773"/>
                  <a:gd name="T3" fmla="*/ 1987 h 2468"/>
                  <a:gd name="T4" fmla="*/ 773 w 773"/>
                  <a:gd name="T5" fmla="*/ 2264 h 2468"/>
                  <a:gd name="T6" fmla="*/ 0 w 773"/>
                  <a:gd name="T7" fmla="*/ 2451 h 2468"/>
                  <a:gd name="T8" fmla="*/ 0 w 773"/>
                  <a:gd name="T9" fmla="*/ 0 h 2468"/>
                  <a:gd name="T10" fmla="*/ 579 w 773"/>
                  <a:gd name="T11" fmla="*/ 900 h 2468"/>
                  <a:gd name="T12" fmla="*/ 750 w 773"/>
                  <a:gd name="T13" fmla="*/ 1745 h 2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3" h="2468">
                    <a:moveTo>
                      <a:pt x="750" y="1745"/>
                    </a:moveTo>
                    <a:cubicBezTo>
                      <a:pt x="752" y="1786"/>
                      <a:pt x="762" y="1882"/>
                      <a:pt x="767" y="1987"/>
                    </a:cubicBezTo>
                    <a:cubicBezTo>
                      <a:pt x="772" y="2093"/>
                      <a:pt x="773" y="2207"/>
                      <a:pt x="773" y="2264"/>
                    </a:cubicBezTo>
                    <a:cubicBezTo>
                      <a:pt x="773" y="2468"/>
                      <a:pt x="0" y="2451"/>
                      <a:pt x="0" y="245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59" y="245"/>
                      <a:pt x="579" y="900"/>
                    </a:cubicBezTo>
                    <a:cubicBezTo>
                      <a:pt x="688" y="1222"/>
                      <a:pt x="740" y="1557"/>
                      <a:pt x="750" y="1745"/>
                    </a:cubicBez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104B7917-3774-412B-8C8C-2868D2AC4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475" y="1114425"/>
                <a:ext cx="271463" cy="2730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FFFFFF">
                      <a:lumMod val="85000"/>
                    </a:srgbClr>
                  </a:gs>
                  <a:gs pos="100000">
                    <a:srgbClr val="FFFFFF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2128BE9A-9709-42C0-99A0-383FD09B1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3088" y="855663"/>
                <a:ext cx="188913" cy="77788"/>
              </a:xfrm>
              <a:custGeom>
                <a:avLst/>
                <a:gdLst>
                  <a:gd name="T0" fmla="*/ 56 w 431"/>
                  <a:gd name="T1" fmla="*/ 0 h 178"/>
                  <a:gd name="T2" fmla="*/ 0 w 431"/>
                  <a:gd name="T3" fmla="*/ 101 h 178"/>
                  <a:gd name="T4" fmla="*/ 431 w 431"/>
                  <a:gd name="T5" fmla="*/ 178 h 178"/>
                  <a:gd name="T6" fmla="*/ 431 w 431"/>
                  <a:gd name="T7" fmla="*/ 178 h 178"/>
                  <a:gd name="T8" fmla="*/ 431 w 431"/>
                  <a:gd name="T9" fmla="*/ 56 h 178"/>
                  <a:gd name="T10" fmla="*/ 431 w 431"/>
                  <a:gd name="T11" fmla="*/ 56 h 178"/>
                  <a:gd name="T12" fmla="*/ 56 w 431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178">
                    <a:moveTo>
                      <a:pt x="56" y="0"/>
                    </a:moveTo>
                    <a:cubicBezTo>
                      <a:pt x="37" y="32"/>
                      <a:pt x="18" y="65"/>
                      <a:pt x="0" y="101"/>
                    </a:cubicBezTo>
                    <a:cubicBezTo>
                      <a:pt x="119" y="149"/>
                      <a:pt x="268" y="178"/>
                      <a:pt x="431" y="178"/>
                    </a:cubicBezTo>
                    <a:cubicBezTo>
                      <a:pt x="431" y="178"/>
                      <a:pt x="431" y="178"/>
                      <a:pt x="431" y="178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293" y="56"/>
                      <a:pt x="164" y="36"/>
                      <a:pt x="56" y="0"/>
                    </a:cubicBez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9816158D-5CD9-415B-897A-5A8B3F6F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855663"/>
                <a:ext cx="187325" cy="77788"/>
              </a:xfrm>
              <a:custGeom>
                <a:avLst/>
                <a:gdLst>
                  <a:gd name="T0" fmla="*/ 0 w 431"/>
                  <a:gd name="T1" fmla="*/ 56 h 178"/>
                  <a:gd name="T2" fmla="*/ 0 w 431"/>
                  <a:gd name="T3" fmla="*/ 178 h 178"/>
                  <a:gd name="T4" fmla="*/ 431 w 431"/>
                  <a:gd name="T5" fmla="*/ 101 h 178"/>
                  <a:gd name="T6" fmla="*/ 375 w 431"/>
                  <a:gd name="T7" fmla="*/ 0 h 178"/>
                  <a:gd name="T8" fmla="*/ 0 w 431"/>
                  <a:gd name="T9" fmla="*/ 5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178">
                    <a:moveTo>
                      <a:pt x="0" y="56"/>
                    </a:moveTo>
                    <a:cubicBezTo>
                      <a:pt x="0" y="178"/>
                      <a:pt x="0" y="178"/>
                      <a:pt x="0" y="178"/>
                    </a:cubicBezTo>
                    <a:cubicBezTo>
                      <a:pt x="163" y="178"/>
                      <a:pt x="312" y="149"/>
                      <a:pt x="431" y="101"/>
                    </a:cubicBezTo>
                    <a:cubicBezTo>
                      <a:pt x="413" y="65"/>
                      <a:pt x="394" y="32"/>
                      <a:pt x="375" y="0"/>
                    </a:cubicBezTo>
                    <a:cubicBezTo>
                      <a:pt x="267" y="36"/>
                      <a:pt x="138" y="56"/>
                      <a:pt x="0" y="56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BF41623-DDC4-4F0F-B6F0-BE6CECD35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093788"/>
                <a:ext cx="155575" cy="312738"/>
              </a:xfrm>
              <a:custGeom>
                <a:avLst/>
                <a:gdLst>
                  <a:gd name="T0" fmla="*/ 0 w 359"/>
                  <a:gd name="T1" fmla="*/ 0 h 717"/>
                  <a:gd name="T2" fmla="*/ 0 w 359"/>
                  <a:gd name="T3" fmla="*/ 0 h 717"/>
                  <a:gd name="T4" fmla="*/ 0 w 359"/>
                  <a:gd name="T5" fmla="*/ 62 h 717"/>
                  <a:gd name="T6" fmla="*/ 0 w 359"/>
                  <a:gd name="T7" fmla="*/ 62 h 717"/>
                  <a:gd name="T8" fmla="*/ 296 w 359"/>
                  <a:gd name="T9" fmla="*/ 359 h 717"/>
                  <a:gd name="T10" fmla="*/ 0 w 359"/>
                  <a:gd name="T11" fmla="*/ 655 h 717"/>
                  <a:gd name="T12" fmla="*/ 0 w 359"/>
                  <a:gd name="T13" fmla="*/ 655 h 717"/>
                  <a:gd name="T14" fmla="*/ 0 w 359"/>
                  <a:gd name="T15" fmla="*/ 717 h 717"/>
                  <a:gd name="T16" fmla="*/ 0 w 359"/>
                  <a:gd name="T17" fmla="*/ 717 h 717"/>
                  <a:gd name="T18" fmla="*/ 359 w 359"/>
                  <a:gd name="T19" fmla="*/ 359 h 717"/>
                  <a:gd name="T20" fmla="*/ 0 w 359"/>
                  <a:gd name="T21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9" h="71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64" y="62"/>
                      <a:pt x="296" y="195"/>
                      <a:pt x="296" y="359"/>
                    </a:cubicBezTo>
                    <a:cubicBezTo>
                      <a:pt x="296" y="522"/>
                      <a:pt x="164" y="655"/>
                      <a:pt x="0" y="655"/>
                    </a:cubicBezTo>
                    <a:cubicBezTo>
                      <a:pt x="0" y="655"/>
                      <a:pt x="0" y="655"/>
                      <a:pt x="0" y="655"/>
                    </a:cubicBezTo>
                    <a:cubicBezTo>
                      <a:pt x="0" y="717"/>
                      <a:pt x="0" y="717"/>
                      <a:pt x="0" y="717"/>
                    </a:cubicBezTo>
                    <a:cubicBezTo>
                      <a:pt x="0" y="717"/>
                      <a:pt x="0" y="717"/>
                      <a:pt x="0" y="717"/>
                    </a:cubicBezTo>
                    <a:cubicBezTo>
                      <a:pt x="198" y="717"/>
                      <a:pt x="359" y="557"/>
                      <a:pt x="359" y="359"/>
                    </a:cubicBezTo>
                    <a:cubicBezTo>
                      <a:pt x="359" y="161"/>
                      <a:pt x="198" y="0"/>
                      <a:pt x="0" y="0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9D1B4C34-0BAF-482E-96B5-D7318306D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838" y="1093788"/>
                <a:ext cx="157163" cy="312738"/>
              </a:xfrm>
              <a:custGeom>
                <a:avLst/>
                <a:gdLst>
                  <a:gd name="T0" fmla="*/ 359 w 359"/>
                  <a:gd name="T1" fmla="*/ 0 h 717"/>
                  <a:gd name="T2" fmla="*/ 359 w 359"/>
                  <a:gd name="T3" fmla="*/ 0 h 717"/>
                  <a:gd name="T4" fmla="*/ 359 w 359"/>
                  <a:gd name="T5" fmla="*/ 62 h 717"/>
                  <a:gd name="T6" fmla="*/ 359 w 359"/>
                  <a:gd name="T7" fmla="*/ 62 h 717"/>
                  <a:gd name="T8" fmla="*/ 63 w 359"/>
                  <a:gd name="T9" fmla="*/ 359 h 717"/>
                  <a:gd name="T10" fmla="*/ 359 w 359"/>
                  <a:gd name="T11" fmla="*/ 655 h 717"/>
                  <a:gd name="T12" fmla="*/ 359 w 359"/>
                  <a:gd name="T13" fmla="*/ 655 h 717"/>
                  <a:gd name="T14" fmla="*/ 359 w 359"/>
                  <a:gd name="T15" fmla="*/ 717 h 717"/>
                  <a:gd name="T16" fmla="*/ 359 w 359"/>
                  <a:gd name="T17" fmla="*/ 717 h 717"/>
                  <a:gd name="T18" fmla="*/ 0 w 359"/>
                  <a:gd name="T19" fmla="*/ 359 h 717"/>
                  <a:gd name="T20" fmla="*/ 359 w 359"/>
                  <a:gd name="T21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9" h="717">
                    <a:moveTo>
                      <a:pt x="359" y="0"/>
                    </a:move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62"/>
                      <a:pt x="359" y="62"/>
                      <a:pt x="359" y="62"/>
                    </a:cubicBezTo>
                    <a:cubicBezTo>
                      <a:pt x="359" y="62"/>
                      <a:pt x="359" y="62"/>
                      <a:pt x="359" y="62"/>
                    </a:cubicBezTo>
                    <a:cubicBezTo>
                      <a:pt x="195" y="62"/>
                      <a:pt x="63" y="195"/>
                      <a:pt x="63" y="359"/>
                    </a:cubicBezTo>
                    <a:cubicBezTo>
                      <a:pt x="63" y="522"/>
                      <a:pt x="195" y="655"/>
                      <a:pt x="359" y="655"/>
                    </a:cubicBezTo>
                    <a:cubicBezTo>
                      <a:pt x="359" y="655"/>
                      <a:pt x="359" y="655"/>
                      <a:pt x="359" y="655"/>
                    </a:cubicBezTo>
                    <a:cubicBezTo>
                      <a:pt x="359" y="717"/>
                      <a:pt x="359" y="717"/>
                      <a:pt x="359" y="717"/>
                    </a:cubicBezTo>
                    <a:cubicBezTo>
                      <a:pt x="359" y="717"/>
                      <a:pt x="359" y="717"/>
                      <a:pt x="359" y="717"/>
                    </a:cubicBezTo>
                    <a:cubicBezTo>
                      <a:pt x="161" y="717"/>
                      <a:pt x="0" y="557"/>
                      <a:pt x="0" y="359"/>
                    </a:cubicBezTo>
                    <a:cubicBezTo>
                      <a:pt x="0" y="161"/>
                      <a:pt x="161" y="0"/>
                      <a:pt x="359" y="0"/>
                    </a:cubicBez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35" name="Freeform 31">
            <a:extLst>
              <a:ext uri="{FF2B5EF4-FFF2-40B4-BE49-F238E27FC236}">
                <a16:creationId xmlns:a16="http://schemas.microsoft.com/office/drawing/2014/main" id="{20114BE4-6DE7-47DD-AA69-2BF8D583128A}"/>
              </a:ext>
            </a:extLst>
          </p:cNvPr>
          <p:cNvSpPr>
            <a:spLocks/>
          </p:cNvSpPr>
          <p:nvPr userDrawn="1"/>
        </p:nvSpPr>
        <p:spPr bwMode="auto">
          <a:xfrm>
            <a:off x="1" y="3049966"/>
            <a:ext cx="12189884" cy="3646326"/>
          </a:xfrm>
          <a:custGeom>
            <a:avLst/>
            <a:gdLst>
              <a:gd name="T0" fmla="*/ 20666 w 20998"/>
              <a:gd name="T1" fmla="*/ 771 h 8016"/>
              <a:gd name="T2" fmla="*/ 20684 w 20998"/>
              <a:gd name="T3" fmla="*/ 964 h 8016"/>
              <a:gd name="T4" fmla="*/ 20317 w 20998"/>
              <a:gd name="T5" fmla="*/ 898 h 8016"/>
              <a:gd name="T6" fmla="*/ 19281 w 20998"/>
              <a:gd name="T7" fmla="*/ 1780 h 8016"/>
              <a:gd name="T8" fmla="*/ 19171 w 20998"/>
              <a:gd name="T9" fmla="*/ 1775 h 8016"/>
              <a:gd name="T10" fmla="*/ 18160 w 20998"/>
              <a:gd name="T11" fmla="*/ 2542 h 8016"/>
              <a:gd name="T12" fmla="*/ 17784 w 20998"/>
              <a:gd name="T13" fmla="*/ 2473 h 8016"/>
              <a:gd name="T14" fmla="*/ 16824 w 20998"/>
              <a:gd name="T15" fmla="*/ 3098 h 8016"/>
              <a:gd name="T16" fmla="*/ 16323 w 20998"/>
              <a:gd name="T17" fmla="*/ 2970 h 8016"/>
              <a:gd name="T18" fmla="*/ 15939 w 20998"/>
              <a:gd name="T19" fmla="*/ 3043 h 8016"/>
              <a:gd name="T20" fmla="*/ 14974 w 20998"/>
              <a:gd name="T21" fmla="*/ 2405 h 8016"/>
              <a:gd name="T22" fmla="*/ 14077 w 20998"/>
              <a:gd name="T23" fmla="*/ 2910 h 8016"/>
              <a:gd name="T24" fmla="*/ 13399 w 20998"/>
              <a:gd name="T25" fmla="*/ 2661 h 8016"/>
              <a:gd name="T26" fmla="*/ 12465 w 20998"/>
              <a:gd name="T27" fmla="*/ 3232 h 8016"/>
              <a:gd name="T28" fmla="*/ 12259 w 20998"/>
              <a:gd name="T29" fmla="*/ 3212 h 8016"/>
              <a:gd name="T30" fmla="*/ 11526 w 20998"/>
              <a:gd name="T31" fmla="*/ 3510 h 8016"/>
              <a:gd name="T32" fmla="*/ 10499 w 20998"/>
              <a:gd name="T33" fmla="*/ 2677 h 8016"/>
              <a:gd name="T34" fmla="*/ 9468 w 20998"/>
              <a:gd name="T35" fmla="*/ 3531 h 8016"/>
              <a:gd name="T36" fmla="*/ 8715 w 20998"/>
              <a:gd name="T37" fmla="*/ 3212 h 8016"/>
              <a:gd name="T38" fmla="*/ 8529 w 20998"/>
              <a:gd name="T39" fmla="*/ 3228 h 8016"/>
              <a:gd name="T40" fmla="*/ 7598 w 20998"/>
              <a:gd name="T41" fmla="*/ 2661 h 8016"/>
              <a:gd name="T42" fmla="*/ 6907 w 20998"/>
              <a:gd name="T43" fmla="*/ 2921 h 8016"/>
              <a:gd name="T44" fmla="*/ 6003 w 20998"/>
              <a:gd name="T45" fmla="*/ 2405 h 8016"/>
              <a:gd name="T46" fmla="*/ 5036 w 20998"/>
              <a:gd name="T47" fmla="*/ 3049 h 8016"/>
              <a:gd name="T48" fmla="*/ 4655 w 20998"/>
              <a:gd name="T49" fmla="*/ 2978 h 8016"/>
              <a:gd name="T50" fmla="*/ 4149 w 20998"/>
              <a:gd name="T51" fmla="*/ 3108 h 8016"/>
              <a:gd name="T52" fmla="*/ 3185 w 20998"/>
              <a:gd name="T53" fmla="*/ 2473 h 8016"/>
              <a:gd name="T54" fmla="*/ 2833 w 20998"/>
              <a:gd name="T55" fmla="*/ 2534 h 8016"/>
              <a:gd name="T56" fmla="*/ 1831 w 20998"/>
              <a:gd name="T57" fmla="*/ 1797 h 8016"/>
              <a:gd name="T58" fmla="*/ 1704 w 20998"/>
              <a:gd name="T59" fmla="*/ 1805 h 8016"/>
              <a:gd name="T60" fmla="*/ 666 w 20998"/>
              <a:gd name="T61" fmla="*/ 905 h 8016"/>
              <a:gd name="T62" fmla="*/ 312 w 20998"/>
              <a:gd name="T63" fmla="*/ 966 h 8016"/>
              <a:gd name="T64" fmla="*/ 332 w 20998"/>
              <a:gd name="T65" fmla="*/ 766 h 8016"/>
              <a:gd name="T66" fmla="*/ 0 w 20998"/>
              <a:gd name="T67" fmla="*/ 0 h 8016"/>
              <a:gd name="T68" fmla="*/ 0 w 20998"/>
              <a:gd name="T69" fmla="*/ 8016 h 8016"/>
              <a:gd name="T70" fmla="*/ 20998 w 20998"/>
              <a:gd name="T71" fmla="*/ 8016 h 8016"/>
              <a:gd name="T72" fmla="*/ 20998 w 20998"/>
              <a:gd name="T73" fmla="*/ 5 h 8016"/>
              <a:gd name="T74" fmla="*/ 20666 w 20998"/>
              <a:gd name="T75" fmla="*/ 771 h 8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998" h="8016">
                <a:moveTo>
                  <a:pt x="20666" y="771"/>
                </a:moveTo>
                <a:cubicBezTo>
                  <a:pt x="20666" y="837"/>
                  <a:pt x="20673" y="901"/>
                  <a:pt x="20684" y="964"/>
                </a:cubicBezTo>
                <a:cubicBezTo>
                  <a:pt x="20570" y="921"/>
                  <a:pt x="20446" y="898"/>
                  <a:pt x="20317" y="898"/>
                </a:cubicBezTo>
                <a:cubicBezTo>
                  <a:pt x="19794" y="898"/>
                  <a:pt x="19360" y="1280"/>
                  <a:pt x="19281" y="1780"/>
                </a:cubicBezTo>
                <a:cubicBezTo>
                  <a:pt x="19245" y="1777"/>
                  <a:pt x="19208" y="1775"/>
                  <a:pt x="19171" y="1775"/>
                </a:cubicBezTo>
                <a:cubicBezTo>
                  <a:pt x="18689" y="1775"/>
                  <a:pt x="18283" y="2100"/>
                  <a:pt x="18160" y="2542"/>
                </a:cubicBezTo>
                <a:cubicBezTo>
                  <a:pt x="18043" y="2498"/>
                  <a:pt x="17917" y="2473"/>
                  <a:pt x="17784" y="2473"/>
                </a:cubicBezTo>
                <a:cubicBezTo>
                  <a:pt x="17356" y="2473"/>
                  <a:pt x="16987" y="2730"/>
                  <a:pt x="16824" y="3098"/>
                </a:cubicBezTo>
                <a:cubicBezTo>
                  <a:pt x="16675" y="3016"/>
                  <a:pt x="16505" y="2970"/>
                  <a:pt x="16323" y="2970"/>
                </a:cubicBezTo>
                <a:cubicBezTo>
                  <a:pt x="16187" y="2970"/>
                  <a:pt x="16058" y="2996"/>
                  <a:pt x="15939" y="3043"/>
                </a:cubicBezTo>
                <a:cubicBezTo>
                  <a:pt x="15779" y="2668"/>
                  <a:pt x="15407" y="2405"/>
                  <a:pt x="14974" y="2405"/>
                </a:cubicBezTo>
                <a:cubicBezTo>
                  <a:pt x="14594" y="2405"/>
                  <a:pt x="14261" y="2607"/>
                  <a:pt x="14077" y="2910"/>
                </a:cubicBezTo>
                <a:cubicBezTo>
                  <a:pt x="13894" y="2755"/>
                  <a:pt x="13657" y="2661"/>
                  <a:pt x="13399" y="2661"/>
                </a:cubicBezTo>
                <a:cubicBezTo>
                  <a:pt x="12992" y="2661"/>
                  <a:pt x="12639" y="2893"/>
                  <a:pt x="12465" y="3232"/>
                </a:cubicBezTo>
                <a:cubicBezTo>
                  <a:pt x="12398" y="3219"/>
                  <a:pt x="12329" y="3212"/>
                  <a:pt x="12259" y="3212"/>
                </a:cubicBezTo>
                <a:cubicBezTo>
                  <a:pt x="11973" y="3212"/>
                  <a:pt x="11715" y="3326"/>
                  <a:pt x="11526" y="3510"/>
                </a:cubicBezTo>
                <a:cubicBezTo>
                  <a:pt x="11426" y="3034"/>
                  <a:pt x="11004" y="2677"/>
                  <a:pt x="10499" y="2677"/>
                </a:cubicBezTo>
                <a:cubicBezTo>
                  <a:pt x="9986" y="2677"/>
                  <a:pt x="9560" y="3045"/>
                  <a:pt x="9468" y="3531"/>
                </a:cubicBezTo>
                <a:cubicBezTo>
                  <a:pt x="9278" y="3334"/>
                  <a:pt x="9011" y="3212"/>
                  <a:pt x="8715" y="3212"/>
                </a:cubicBezTo>
                <a:cubicBezTo>
                  <a:pt x="8652" y="3212"/>
                  <a:pt x="8590" y="3217"/>
                  <a:pt x="8529" y="3228"/>
                </a:cubicBezTo>
                <a:cubicBezTo>
                  <a:pt x="8355" y="2891"/>
                  <a:pt x="8003" y="2661"/>
                  <a:pt x="7598" y="2661"/>
                </a:cubicBezTo>
                <a:cubicBezTo>
                  <a:pt x="7333" y="2661"/>
                  <a:pt x="7091" y="2759"/>
                  <a:pt x="6907" y="2921"/>
                </a:cubicBezTo>
                <a:cubicBezTo>
                  <a:pt x="6724" y="2612"/>
                  <a:pt x="6388" y="2405"/>
                  <a:pt x="6003" y="2405"/>
                </a:cubicBezTo>
                <a:cubicBezTo>
                  <a:pt x="5568" y="2405"/>
                  <a:pt x="5194" y="2671"/>
                  <a:pt x="5036" y="3049"/>
                </a:cubicBezTo>
                <a:cubicBezTo>
                  <a:pt x="4918" y="3003"/>
                  <a:pt x="4789" y="2978"/>
                  <a:pt x="4655" y="2978"/>
                </a:cubicBezTo>
                <a:cubicBezTo>
                  <a:pt x="4472" y="2978"/>
                  <a:pt x="4299" y="3025"/>
                  <a:pt x="4149" y="3108"/>
                </a:cubicBezTo>
                <a:cubicBezTo>
                  <a:pt x="3989" y="2735"/>
                  <a:pt x="3618" y="2473"/>
                  <a:pt x="3185" y="2473"/>
                </a:cubicBezTo>
                <a:cubicBezTo>
                  <a:pt x="3062" y="2473"/>
                  <a:pt x="2943" y="2495"/>
                  <a:pt x="2833" y="2534"/>
                </a:cubicBezTo>
                <a:cubicBezTo>
                  <a:pt x="2700" y="2107"/>
                  <a:pt x="2302" y="1797"/>
                  <a:pt x="1831" y="1797"/>
                </a:cubicBezTo>
                <a:cubicBezTo>
                  <a:pt x="1788" y="1797"/>
                  <a:pt x="1746" y="1800"/>
                  <a:pt x="1704" y="1805"/>
                </a:cubicBezTo>
                <a:cubicBezTo>
                  <a:pt x="1632" y="1296"/>
                  <a:pt x="1195" y="905"/>
                  <a:pt x="666" y="905"/>
                </a:cubicBezTo>
                <a:cubicBezTo>
                  <a:pt x="542" y="905"/>
                  <a:pt x="423" y="927"/>
                  <a:pt x="312" y="966"/>
                </a:cubicBezTo>
                <a:cubicBezTo>
                  <a:pt x="325" y="902"/>
                  <a:pt x="332" y="834"/>
                  <a:pt x="332" y="766"/>
                </a:cubicBezTo>
                <a:cubicBezTo>
                  <a:pt x="332" y="464"/>
                  <a:pt x="204" y="192"/>
                  <a:pt x="0" y="0"/>
                </a:cubicBezTo>
                <a:cubicBezTo>
                  <a:pt x="0" y="8016"/>
                  <a:pt x="0" y="8016"/>
                  <a:pt x="0" y="8016"/>
                </a:cubicBezTo>
                <a:cubicBezTo>
                  <a:pt x="20998" y="8016"/>
                  <a:pt x="20998" y="8016"/>
                  <a:pt x="20998" y="8016"/>
                </a:cubicBezTo>
                <a:cubicBezTo>
                  <a:pt x="20998" y="5"/>
                  <a:pt x="20998" y="5"/>
                  <a:pt x="20998" y="5"/>
                </a:cubicBezTo>
                <a:cubicBezTo>
                  <a:pt x="20794" y="197"/>
                  <a:pt x="20666" y="469"/>
                  <a:pt x="20666" y="771"/>
                </a:cubicBezTo>
                <a:close/>
              </a:path>
            </a:pathLst>
          </a:custGeom>
          <a:solidFill>
            <a:srgbClr val="F9F9F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2CEC427F-C56F-4DDB-B3C3-FDF7E29D4830}"/>
              </a:ext>
            </a:extLst>
          </p:cNvPr>
          <p:cNvSpPr>
            <a:spLocks/>
          </p:cNvSpPr>
          <p:nvPr userDrawn="1"/>
        </p:nvSpPr>
        <p:spPr bwMode="auto">
          <a:xfrm rot="20441023">
            <a:off x="3156818" y="3445497"/>
            <a:ext cx="3424767" cy="1989667"/>
          </a:xfrm>
          <a:custGeom>
            <a:avLst/>
            <a:gdLst>
              <a:gd name="T0" fmla="*/ 4851 w 5900"/>
              <a:gd name="T1" fmla="*/ 1331 h 3429"/>
              <a:gd name="T2" fmla="*/ 4640 w 5900"/>
              <a:gd name="T3" fmla="*/ 1352 h 3429"/>
              <a:gd name="T4" fmla="*/ 3651 w 5900"/>
              <a:gd name="T5" fmla="*/ 653 h 3429"/>
              <a:gd name="T6" fmla="*/ 2946 w 5900"/>
              <a:gd name="T7" fmla="*/ 926 h 3429"/>
              <a:gd name="T8" fmla="*/ 2251 w 5900"/>
              <a:gd name="T9" fmla="*/ 663 h 3429"/>
              <a:gd name="T10" fmla="*/ 2033 w 5900"/>
              <a:gd name="T11" fmla="*/ 686 h 3429"/>
              <a:gd name="T12" fmla="*/ 1049 w 5900"/>
              <a:gd name="T13" fmla="*/ 0 h 3429"/>
              <a:gd name="T14" fmla="*/ 0 w 5900"/>
              <a:gd name="T15" fmla="*/ 1049 h 3429"/>
              <a:gd name="T16" fmla="*/ 1049 w 5900"/>
              <a:gd name="T17" fmla="*/ 2098 h 3429"/>
              <a:gd name="T18" fmla="*/ 1267 w 5900"/>
              <a:gd name="T19" fmla="*/ 2075 h 3429"/>
              <a:gd name="T20" fmla="*/ 2251 w 5900"/>
              <a:gd name="T21" fmla="*/ 2761 h 3429"/>
              <a:gd name="T22" fmla="*/ 2956 w 5900"/>
              <a:gd name="T23" fmla="*/ 2488 h 3429"/>
              <a:gd name="T24" fmla="*/ 3651 w 5900"/>
              <a:gd name="T25" fmla="*/ 2751 h 3429"/>
              <a:gd name="T26" fmla="*/ 3862 w 5900"/>
              <a:gd name="T27" fmla="*/ 2730 h 3429"/>
              <a:gd name="T28" fmla="*/ 4851 w 5900"/>
              <a:gd name="T29" fmla="*/ 3429 h 3429"/>
              <a:gd name="T30" fmla="*/ 5900 w 5900"/>
              <a:gd name="T31" fmla="*/ 2380 h 3429"/>
              <a:gd name="T32" fmla="*/ 4851 w 5900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900" h="3429">
                <a:moveTo>
                  <a:pt x="4851" y="1331"/>
                </a:moveTo>
                <a:cubicBezTo>
                  <a:pt x="4778" y="1331"/>
                  <a:pt x="4708" y="1338"/>
                  <a:pt x="4640" y="1352"/>
                </a:cubicBezTo>
                <a:cubicBezTo>
                  <a:pt x="4495" y="945"/>
                  <a:pt x="4107" y="653"/>
                  <a:pt x="3651" y="653"/>
                </a:cubicBezTo>
                <a:cubicBezTo>
                  <a:pt x="3379" y="653"/>
                  <a:pt x="3132" y="756"/>
                  <a:pt x="2946" y="926"/>
                </a:cubicBezTo>
                <a:cubicBezTo>
                  <a:pt x="2761" y="762"/>
                  <a:pt x="2518" y="663"/>
                  <a:pt x="2251" y="663"/>
                </a:cubicBezTo>
                <a:cubicBezTo>
                  <a:pt x="2177" y="663"/>
                  <a:pt x="2104" y="671"/>
                  <a:pt x="2033" y="686"/>
                </a:cubicBezTo>
                <a:cubicBezTo>
                  <a:pt x="1886" y="286"/>
                  <a:pt x="1501" y="0"/>
                  <a:pt x="1049" y="0"/>
                </a:cubicBezTo>
                <a:cubicBezTo>
                  <a:pt x="470" y="0"/>
                  <a:pt x="0" y="470"/>
                  <a:pt x="0" y="1049"/>
                </a:cubicBezTo>
                <a:cubicBezTo>
                  <a:pt x="0" y="1628"/>
                  <a:pt x="470" y="2098"/>
                  <a:pt x="1049" y="2098"/>
                </a:cubicBezTo>
                <a:cubicBezTo>
                  <a:pt x="1124" y="2098"/>
                  <a:pt x="1197" y="2090"/>
                  <a:pt x="1267" y="2075"/>
                </a:cubicBezTo>
                <a:cubicBezTo>
                  <a:pt x="1415" y="2475"/>
                  <a:pt x="1800" y="2761"/>
                  <a:pt x="2251" y="2761"/>
                </a:cubicBezTo>
                <a:cubicBezTo>
                  <a:pt x="2523" y="2761"/>
                  <a:pt x="2770" y="2658"/>
                  <a:pt x="2956" y="2488"/>
                </a:cubicBezTo>
                <a:cubicBezTo>
                  <a:pt x="3141" y="2652"/>
                  <a:pt x="3384" y="2751"/>
                  <a:pt x="3651" y="2751"/>
                </a:cubicBezTo>
                <a:cubicBezTo>
                  <a:pt x="3723" y="2751"/>
                  <a:pt x="3794" y="2744"/>
                  <a:pt x="3862" y="2730"/>
                </a:cubicBezTo>
                <a:cubicBezTo>
                  <a:pt x="4006" y="3137"/>
                  <a:pt x="4394" y="3429"/>
                  <a:pt x="4851" y="3429"/>
                </a:cubicBezTo>
                <a:cubicBezTo>
                  <a:pt x="5430" y="3429"/>
                  <a:pt x="5900" y="2959"/>
                  <a:pt x="5900" y="2380"/>
                </a:cubicBezTo>
                <a:cubicBezTo>
                  <a:pt x="5900" y="1801"/>
                  <a:pt x="5430" y="1331"/>
                  <a:pt x="4851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FCFFD7F8-B242-445A-91C6-AE0EA9B8DD06}"/>
              </a:ext>
            </a:extLst>
          </p:cNvPr>
          <p:cNvSpPr>
            <a:spLocks/>
          </p:cNvSpPr>
          <p:nvPr userDrawn="1"/>
        </p:nvSpPr>
        <p:spPr bwMode="auto">
          <a:xfrm>
            <a:off x="116451" y="3164154"/>
            <a:ext cx="3424767" cy="1989667"/>
          </a:xfrm>
          <a:custGeom>
            <a:avLst/>
            <a:gdLst>
              <a:gd name="T0" fmla="*/ 4851 w 5900"/>
              <a:gd name="T1" fmla="*/ 1331 h 3429"/>
              <a:gd name="T2" fmla="*/ 4640 w 5900"/>
              <a:gd name="T3" fmla="*/ 1352 h 3429"/>
              <a:gd name="T4" fmla="*/ 3651 w 5900"/>
              <a:gd name="T5" fmla="*/ 653 h 3429"/>
              <a:gd name="T6" fmla="*/ 2946 w 5900"/>
              <a:gd name="T7" fmla="*/ 926 h 3429"/>
              <a:gd name="T8" fmla="*/ 2251 w 5900"/>
              <a:gd name="T9" fmla="*/ 663 h 3429"/>
              <a:gd name="T10" fmla="*/ 2033 w 5900"/>
              <a:gd name="T11" fmla="*/ 686 h 3429"/>
              <a:gd name="T12" fmla="*/ 1049 w 5900"/>
              <a:gd name="T13" fmla="*/ 0 h 3429"/>
              <a:gd name="T14" fmla="*/ 0 w 5900"/>
              <a:gd name="T15" fmla="*/ 1049 h 3429"/>
              <a:gd name="T16" fmla="*/ 1049 w 5900"/>
              <a:gd name="T17" fmla="*/ 2098 h 3429"/>
              <a:gd name="T18" fmla="*/ 1267 w 5900"/>
              <a:gd name="T19" fmla="*/ 2075 h 3429"/>
              <a:gd name="T20" fmla="*/ 2251 w 5900"/>
              <a:gd name="T21" fmla="*/ 2761 h 3429"/>
              <a:gd name="T22" fmla="*/ 2956 w 5900"/>
              <a:gd name="T23" fmla="*/ 2488 h 3429"/>
              <a:gd name="T24" fmla="*/ 3651 w 5900"/>
              <a:gd name="T25" fmla="*/ 2751 h 3429"/>
              <a:gd name="T26" fmla="*/ 3862 w 5900"/>
              <a:gd name="T27" fmla="*/ 2730 h 3429"/>
              <a:gd name="T28" fmla="*/ 4851 w 5900"/>
              <a:gd name="T29" fmla="*/ 3429 h 3429"/>
              <a:gd name="T30" fmla="*/ 5900 w 5900"/>
              <a:gd name="T31" fmla="*/ 2380 h 3429"/>
              <a:gd name="T32" fmla="*/ 4851 w 5900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900" h="3429">
                <a:moveTo>
                  <a:pt x="4851" y="1331"/>
                </a:moveTo>
                <a:cubicBezTo>
                  <a:pt x="4778" y="1331"/>
                  <a:pt x="4708" y="1338"/>
                  <a:pt x="4640" y="1352"/>
                </a:cubicBezTo>
                <a:cubicBezTo>
                  <a:pt x="4495" y="945"/>
                  <a:pt x="4107" y="653"/>
                  <a:pt x="3651" y="653"/>
                </a:cubicBezTo>
                <a:cubicBezTo>
                  <a:pt x="3379" y="653"/>
                  <a:pt x="3132" y="756"/>
                  <a:pt x="2946" y="926"/>
                </a:cubicBezTo>
                <a:cubicBezTo>
                  <a:pt x="2761" y="762"/>
                  <a:pt x="2518" y="663"/>
                  <a:pt x="2251" y="663"/>
                </a:cubicBezTo>
                <a:cubicBezTo>
                  <a:pt x="2177" y="663"/>
                  <a:pt x="2104" y="671"/>
                  <a:pt x="2033" y="686"/>
                </a:cubicBezTo>
                <a:cubicBezTo>
                  <a:pt x="1886" y="286"/>
                  <a:pt x="1501" y="0"/>
                  <a:pt x="1049" y="0"/>
                </a:cubicBezTo>
                <a:cubicBezTo>
                  <a:pt x="470" y="0"/>
                  <a:pt x="0" y="470"/>
                  <a:pt x="0" y="1049"/>
                </a:cubicBezTo>
                <a:cubicBezTo>
                  <a:pt x="0" y="1628"/>
                  <a:pt x="470" y="2098"/>
                  <a:pt x="1049" y="2098"/>
                </a:cubicBezTo>
                <a:cubicBezTo>
                  <a:pt x="1124" y="2098"/>
                  <a:pt x="1197" y="2090"/>
                  <a:pt x="1267" y="2075"/>
                </a:cubicBezTo>
                <a:cubicBezTo>
                  <a:pt x="1415" y="2475"/>
                  <a:pt x="1800" y="2761"/>
                  <a:pt x="2251" y="2761"/>
                </a:cubicBezTo>
                <a:cubicBezTo>
                  <a:pt x="2523" y="2761"/>
                  <a:pt x="2770" y="2658"/>
                  <a:pt x="2956" y="2488"/>
                </a:cubicBezTo>
                <a:cubicBezTo>
                  <a:pt x="3141" y="2652"/>
                  <a:pt x="3384" y="2751"/>
                  <a:pt x="3651" y="2751"/>
                </a:cubicBezTo>
                <a:cubicBezTo>
                  <a:pt x="3723" y="2751"/>
                  <a:pt x="3794" y="2744"/>
                  <a:pt x="3862" y="2730"/>
                </a:cubicBezTo>
                <a:cubicBezTo>
                  <a:pt x="4006" y="3137"/>
                  <a:pt x="4394" y="3429"/>
                  <a:pt x="4851" y="3429"/>
                </a:cubicBezTo>
                <a:cubicBezTo>
                  <a:pt x="5430" y="3429"/>
                  <a:pt x="5900" y="2959"/>
                  <a:pt x="5900" y="2380"/>
                </a:cubicBezTo>
                <a:cubicBezTo>
                  <a:pt x="5900" y="1801"/>
                  <a:pt x="5430" y="1331"/>
                  <a:pt x="4851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F8C8C93E-82AD-4311-AAB0-A8421AA61C13}"/>
              </a:ext>
            </a:extLst>
          </p:cNvPr>
          <p:cNvSpPr>
            <a:spLocks/>
          </p:cNvSpPr>
          <p:nvPr userDrawn="1"/>
        </p:nvSpPr>
        <p:spPr bwMode="auto">
          <a:xfrm>
            <a:off x="8709151" y="3307049"/>
            <a:ext cx="3422651" cy="1989667"/>
          </a:xfrm>
          <a:custGeom>
            <a:avLst/>
            <a:gdLst>
              <a:gd name="T0" fmla="*/ 1049 w 5899"/>
              <a:gd name="T1" fmla="*/ 1331 h 3429"/>
              <a:gd name="T2" fmla="*/ 1260 w 5899"/>
              <a:gd name="T3" fmla="*/ 1352 h 3429"/>
              <a:gd name="T4" fmla="*/ 2249 w 5899"/>
              <a:gd name="T5" fmla="*/ 653 h 3429"/>
              <a:gd name="T6" fmla="*/ 2954 w 5899"/>
              <a:gd name="T7" fmla="*/ 926 h 3429"/>
              <a:gd name="T8" fmla="*/ 3648 w 5899"/>
              <a:gd name="T9" fmla="*/ 663 h 3429"/>
              <a:gd name="T10" fmla="*/ 3866 w 5899"/>
              <a:gd name="T11" fmla="*/ 686 h 3429"/>
              <a:gd name="T12" fmla="*/ 4850 w 5899"/>
              <a:gd name="T13" fmla="*/ 0 h 3429"/>
              <a:gd name="T14" fmla="*/ 5899 w 5899"/>
              <a:gd name="T15" fmla="*/ 1049 h 3429"/>
              <a:gd name="T16" fmla="*/ 4850 w 5899"/>
              <a:gd name="T17" fmla="*/ 2098 h 3429"/>
              <a:gd name="T18" fmla="*/ 4632 w 5899"/>
              <a:gd name="T19" fmla="*/ 2075 h 3429"/>
              <a:gd name="T20" fmla="*/ 3648 w 5899"/>
              <a:gd name="T21" fmla="*/ 2761 h 3429"/>
              <a:gd name="T22" fmla="*/ 2943 w 5899"/>
              <a:gd name="T23" fmla="*/ 2488 h 3429"/>
              <a:gd name="T24" fmla="*/ 2249 w 5899"/>
              <a:gd name="T25" fmla="*/ 2751 h 3429"/>
              <a:gd name="T26" fmla="*/ 2038 w 5899"/>
              <a:gd name="T27" fmla="*/ 2730 h 3429"/>
              <a:gd name="T28" fmla="*/ 1049 w 5899"/>
              <a:gd name="T29" fmla="*/ 3429 h 3429"/>
              <a:gd name="T30" fmla="*/ 0 w 5899"/>
              <a:gd name="T31" fmla="*/ 2380 h 3429"/>
              <a:gd name="T32" fmla="*/ 1049 w 5899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99" h="3429">
                <a:moveTo>
                  <a:pt x="1049" y="1331"/>
                </a:moveTo>
                <a:cubicBezTo>
                  <a:pt x="1121" y="1331"/>
                  <a:pt x="1192" y="1338"/>
                  <a:pt x="1260" y="1352"/>
                </a:cubicBezTo>
                <a:cubicBezTo>
                  <a:pt x="1404" y="945"/>
                  <a:pt x="1792" y="653"/>
                  <a:pt x="2249" y="653"/>
                </a:cubicBezTo>
                <a:cubicBezTo>
                  <a:pt x="2520" y="653"/>
                  <a:pt x="2768" y="756"/>
                  <a:pt x="2954" y="926"/>
                </a:cubicBezTo>
                <a:cubicBezTo>
                  <a:pt x="3139" y="762"/>
                  <a:pt x="3382" y="663"/>
                  <a:pt x="3648" y="663"/>
                </a:cubicBezTo>
                <a:cubicBezTo>
                  <a:pt x="3723" y="663"/>
                  <a:pt x="3796" y="671"/>
                  <a:pt x="3866" y="686"/>
                </a:cubicBezTo>
                <a:cubicBezTo>
                  <a:pt x="4014" y="286"/>
                  <a:pt x="4399" y="0"/>
                  <a:pt x="4850" y="0"/>
                </a:cubicBezTo>
                <a:cubicBezTo>
                  <a:pt x="5430" y="0"/>
                  <a:pt x="5899" y="470"/>
                  <a:pt x="5899" y="1049"/>
                </a:cubicBezTo>
                <a:cubicBezTo>
                  <a:pt x="5899" y="1628"/>
                  <a:pt x="5430" y="2098"/>
                  <a:pt x="4850" y="2098"/>
                </a:cubicBezTo>
                <a:cubicBezTo>
                  <a:pt x="4775" y="2098"/>
                  <a:pt x="4703" y="2090"/>
                  <a:pt x="4632" y="2075"/>
                </a:cubicBezTo>
                <a:cubicBezTo>
                  <a:pt x="4484" y="2475"/>
                  <a:pt x="4100" y="2761"/>
                  <a:pt x="3648" y="2761"/>
                </a:cubicBezTo>
                <a:cubicBezTo>
                  <a:pt x="3377" y="2761"/>
                  <a:pt x="3129" y="2658"/>
                  <a:pt x="2943" y="2488"/>
                </a:cubicBezTo>
                <a:cubicBezTo>
                  <a:pt x="2758" y="2652"/>
                  <a:pt x="2515" y="2751"/>
                  <a:pt x="2249" y="2751"/>
                </a:cubicBezTo>
                <a:cubicBezTo>
                  <a:pt x="2177" y="2751"/>
                  <a:pt x="2106" y="2744"/>
                  <a:pt x="2038" y="2730"/>
                </a:cubicBezTo>
                <a:cubicBezTo>
                  <a:pt x="1894" y="3137"/>
                  <a:pt x="1505" y="3429"/>
                  <a:pt x="1049" y="3429"/>
                </a:cubicBezTo>
                <a:cubicBezTo>
                  <a:pt x="470" y="3429"/>
                  <a:pt x="0" y="2959"/>
                  <a:pt x="0" y="2380"/>
                </a:cubicBezTo>
                <a:cubicBezTo>
                  <a:pt x="0" y="1801"/>
                  <a:pt x="470" y="1331"/>
                  <a:pt x="1049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9" name="Freeform 28">
            <a:extLst>
              <a:ext uri="{FF2B5EF4-FFF2-40B4-BE49-F238E27FC236}">
                <a16:creationId xmlns:a16="http://schemas.microsoft.com/office/drawing/2014/main" id="{06C76D72-2A4D-432B-8269-B63A40238E7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962917" y="3968474"/>
            <a:ext cx="4946651" cy="1540933"/>
          </a:xfrm>
          <a:custGeom>
            <a:avLst/>
            <a:gdLst>
              <a:gd name="T0" fmla="*/ 7472 w 8521"/>
              <a:gd name="T1" fmla="*/ 365 h 2656"/>
              <a:gd name="T2" fmla="*/ 6909 w 8521"/>
              <a:gd name="T3" fmla="*/ 528 h 2656"/>
              <a:gd name="T4" fmla="*/ 6003 w 8521"/>
              <a:gd name="T5" fmla="*/ 7 h 2656"/>
              <a:gd name="T6" fmla="*/ 5079 w 8521"/>
              <a:gd name="T7" fmla="*/ 559 h 2656"/>
              <a:gd name="T8" fmla="*/ 4881 w 8521"/>
              <a:gd name="T9" fmla="*/ 582 h 2656"/>
              <a:gd name="T10" fmla="*/ 4417 w 8521"/>
              <a:gd name="T11" fmla="*/ 474 h 2656"/>
              <a:gd name="T12" fmla="*/ 4261 w 8521"/>
              <a:gd name="T13" fmla="*/ 486 h 2656"/>
              <a:gd name="T14" fmla="*/ 4106 w 8521"/>
              <a:gd name="T15" fmla="*/ 474 h 2656"/>
              <a:gd name="T16" fmla="*/ 3645 w 8521"/>
              <a:gd name="T17" fmla="*/ 580 h 2656"/>
              <a:gd name="T18" fmla="*/ 3441 w 8521"/>
              <a:gd name="T19" fmla="*/ 558 h 2656"/>
              <a:gd name="T20" fmla="*/ 2513 w 8521"/>
              <a:gd name="T21" fmla="*/ 0 h 2656"/>
              <a:gd name="T22" fmla="*/ 1604 w 8521"/>
              <a:gd name="T23" fmla="*/ 524 h 2656"/>
              <a:gd name="T24" fmla="*/ 1049 w 8521"/>
              <a:gd name="T25" fmla="*/ 365 h 2656"/>
              <a:gd name="T26" fmla="*/ 0 w 8521"/>
              <a:gd name="T27" fmla="*/ 1414 h 2656"/>
              <a:gd name="T28" fmla="*/ 1049 w 8521"/>
              <a:gd name="T29" fmla="*/ 2463 h 2656"/>
              <a:gd name="T30" fmla="*/ 1958 w 8521"/>
              <a:gd name="T31" fmla="*/ 1939 h 2656"/>
              <a:gd name="T32" fmla="*/ 2504 w 8521"/>
              <a:gd name="T33" fmla="*/ 2097 h 2656"/>
              <a:gd name="T34" fmla="*/ 3431 w 8521"/>
              <a:gd name="T35" fmla="*/ 2656 h 2656"/>
              <a:gd name="T36" fmla="*/ 3891 w 8521"/>
              <a:gd name="T37" fmla="*/ 2550 h 2656"/>
              <a:gd name="T38" fmla="*/ 4106 w 8521"/>
              <a:gd name="T39" fmla="*/ 2572 h 2656"/>
              <a:gd name="T40" fmla="*/ 4261 w 8521"/>
              <a:gd name="T41" fmla="*/ 2560 h 2656"/>
              <a:gd name="T42" fmla="*/ 4417 w 8521"/>
              <a:gd name="T43" fmla="*/ 2572 h 2656"/>
              <a:gd name="T44" fmla="*/ 4639 w 8521"/>
              <a:gd name="T45" fmla="*/ 2548 h 2656"/>
              <a:gd name="T46" fmla="*/ 5104 w 8521"/>
              <a:gd name="T47" fmla="*/ 2656 h 2656"/>
              <a:gd name="T48" fmla="*/ 6027 w 8521"/>
              <a:gd name="T49" fmla="*/ 2105 h 2656"/>
              <a:gd name="T50" fmla="*/ 6566 w 8521"/>
              <a:gd name="T51" fmla="*/ 1941 h 2656"/>
              <a:gd name="T52" fmla="*/ 7472 w 8521"/>
              <a:gd name="T53" fmla="*/ 2462 h 2656"/>
              <a:gd name="T54" fmla="*/ 8521 w 8521"/>
              <a:gd name="T55" fmla="*/ 1414 h 2656"/>
              <a:gd name="T56" fmla="*/ 7472 w 8521"/>
              <a:gd name="T57" fmla="*/ 365 h 2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21" h="2656">
                <a:moveTo>
                  <a:pt x="7472" y="365"/>
                </a:moveTo>
                <a:cubicBezTo>
                  <a:pt x="7265" y="365"/>
                  <a:pt x="7072" y="425"/>
                  <a:pt x="6909" y="528"/>
                </a:cubicBezTo>
                <a:cubicBezTo>
                  <a:pt x="6728" y="217"/>
                  <a:pt x="6390" y="7"/>
                  <a:pt x="6003" y="7"/>
                </a:cubicBezTo>
                <a:cubicBezTo>
                  <a:pt x="5603" y="7"/>
                  <a:pt x="5256" y="230"/>
                  <a:pt x="5079" y="559"/>
                </a:cubicBezTo>
                <a:cubicBezTo>
                  <a:pt x="5011" y="560"/>
                  <a:pt x="4945" y="568"/>
                  <a:pt x="4881" y="582"/>
                </a:cubicBezTo>
                <a:cubicBezTo>
                  <a:pt x="4741" y="513"/>
                  <a:pt x="4584" y="474"/>
                  <a:pt x="4417" y="474"/>
                </a:cubicBezTo>
                <a:cubicBezTo>
                  <a:pt x="4364" y="474"/>
                  <a:pt x="4312" y="478"/>
                  <a:pt x="4261" y="486"/>
                </a:cubicBezTo>
                <a:cubicBezTo>
                  <a:pt x="4210" y="478"/>
                  <a:pt x="4158" y="474"/>
                  <a:pt x="4106" y="474"/>
                </a:cubicBezTo>
                <a:cubicBezTo>
                  <a:pt x="3940" y="474"/>
                  <a:pt x="3784" y="512"/>
                  <a:pt x="3645" y="580"/>
                </a:cubicBezTo>
                <a:cubicBezTo>
                  <a:pt x="3579" y="567"/>
                  <a:pt x="3511" y="559"/>
                  <a:pt x="3441" y="558"/>
                </a:cubicBezTo>
                <a:cubicBezTo>
                  <a:pt x="3265" y="226"/>
                  <a:pt x="2915" y="0"/>
                  <a:pt x="2513" y="0"/>
                </a:cubicBezTo>
                <a:cubicBezTo>
                  <a:pt x="2125" y="0"/>
                  <a:pt x="1786" y="211"/>
                  <a:pt x="1604" y="524"/>
                </a:cubicBezTo>
                <a:cubicBezTo>
                  <a:pt x="1443" y="424"/>
                  <a:pt x="1253" y="365"/>
                  <a:pt x="1049" y="365"/>
                </a:cubicBezTo>
                <a:cubicBezTo>
                  <a:pt x="470" y="365"/>
                  <a:pt x="0" y="835"/>
                  <a:pt x="0" y="1414"/>
                </a:cubicBezTo>
                <a:cubicBezTo>
                  <a:pt x="0" y="1994"/>
                  <a:pt x="470" y="2463"/>
                  <a:pt x="1049" y="2463"/>
                </a:cubicBezTo>
                <a:cubicBezTo>
                  <a:pt x="1437" y="2463"/>
                  <a:pt x="1776" y="2252"/>
                  <a:pt x="1958" y="1939"/>
                </a:cubicBezTo>
                <a:cubicBezTo>
                  <a:pt x="2116" y="2038"/>
                  <a:pt x="2303" y="2096"/>
                  <a:pt x="2504" y="2097"/>
                </a:cubicBezTo>
                <a:cubicBezTo>
                  <a:pt x="2680" y="2430"/>
                  <a:pt x="3029" y="2656"/>
                  <a:pt x="3431" y="2656"/>
                </a:cubicBezTo>
                <a:cubicBezTo>
                  <a:pt x="3596" y="2656"/>
                  <a:pt x="3752" y="2618"/>
                  <a:pt x="3891" y="2550"/>
                </a:cubicBezTo>
                <a:cubicBezTo>
                  <a:pt x="3961" y="2564"/>
                  <a:pt x="4032" y="2572"/>
                  <a:pt x="4106" y="2572"/>
                </a:cubicBezTo>
                <a:cubicBezTo>
                  <a:pt x="4158" y="2572"/>
                  <a:pt x="4210" y="2568"/>
                  <a:pt x="4261" y="2560"/>
                </a:cubicBezTo>
                <a:cubicBezTo>
                  <a:pt x="4312" y="2568"/>
                  <a:pt x="4364" y="2572"/>
                  <a:pt x="4417" y="2572"/>
                </a:cubicBezTo>
                <a:cubicBezTo>
                  <a:pt x="4493" y="2572"/>
                  <a:pt x="4568" y="2564"/>
                  <a:pt x="4639" y="2548"/>
                </a:cubicBezTo>
                <a:cubicBezTo>
                  <a:pt x="4779" y="2617"/>
                  <a:pt x="4937" y="2656"/>
                  <a:pt x="5104" y="2656"/>
                </a:cubicBezTo>
                <a:cubicBezTo>
                  <a:pt x="5503" y="2656"/>
                  <a:pt x="5850" y="2433"/>
                  <a:pt x="6027" y="2105"/>
                </a:cubicBezTo>
                <a:cubicBezTo>
                  <a:pt x="6225" y="2100"/>
                  <a:pt x="6410" y="2041"/>
                  <a:pt x="6566" y="1941"/>
                </a:cubicBezTo>
                <a:cubicBezTo>
                  <a:pt x="6748" y="2253"/>
                  <a:pt x="7085" y="2462"/>
                  <a:pt x="7472" y="2462"/>
                </a:cubicBezTo>
                <a:cubicBezTo>
                  <a:pt x="8052" y="2462"/>
                  <a:pt x="8521" y="1993"/>
                  <a:pt x="8521" y="1414"/>
                </a:cubicBezTo>
                <a:cubicBezTo>
                  <a:pt x="8521" y="834"/>
                  <a:pt x="8052" y="365"/>
                  <a:pt x="7472" y="36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0" name="Freeform 29">
            <a:extLst>
              <a:ext uri="{FF2B5EF4-FFF2-40B4-BE49-F238E27FC236}">
                <a16:creationId xmlns:a16="http://schemas.microsoft.com/office/drawing/2014/main" id="{82A129A6-AB4E-4C6C-BEC7-4B6772E8E8E5}"/>
              </a:ext>
            </a:extLst>
          </p:cNvPr>
          <p:cNvSpPr>
            <a:spLocks/>
          </p:cNvSpPr>
          <p:nvPr userDrawn="1"/>
        </p:nvSpPr>
        <p:spPr bwMode="auto">
          <a:xfrm rot="20441023">
            <a:off x="6448237" y="3563333"/>
            <a:ext cx="3424767" cy="1989667"/>
          </a:xfrm>
          <a:custGeom>
            <a:avLst/>
            <a:gdLst>
              <a:gd name="T0" fmla="*/ 4851 w 5900"/>
              <a:gd name="T1" fmla="*/ 1331 h 3429"/>
              <a:gd name="T2" fmla="*/ 4640 w 5900"/>
              <a:gd name="T3" fmla="*/ 1352 h 3429"/>
              <a:gd name="T4" fmla="*/ 3651 w 5900"/>
              <a:gd name="T5" fmla="*/ 653 h 3429"/>
              <a:gd name="T6" fmla="*/ 2946 w 5900"/>
              <a:gd name="T7" fmla="*/ 926 h 3429"/>
              <a:gd name="T8" fmla="*/ 2251 w 5900"/>
              <a:gd name="T9" fmla="*/ 663 h 3429"/>
              <a:gd name="T10" fmla="*/ 2033 w 5900"/>
              <a:gd name="T11" fmla="*/ 686 h 3429"/>
              <a:gd name="T12" fmla="*/ 1049 w 5900"/>
              <a:gd name="T13" fmla="*/ 0 h 3429"/>
              <a:gd name="T14" fmla="*/ 0 w 5900"/>
              <a:gd name="T15" fmla="*/ 1049 h 3429"/>
              <a:gd name="T16" fmla="*/ 1049 w 5900"/>
              <a:gd name="T17" fmla="*/ 2098 h 3429"/>
              <a:gd name="T18" fmla="*/ 1267 w 5900"/>
              <a:gd name="T19" fmla="*/ 2075 h 3429"/>
              <a:gd name="T20" fmla="*/ 2251 w 5900"/>
              <a:gd name="T21" fmla="*/ 2761 h 3429"/>
              <a:gd name="T22" fmla="*/ 2956 w 5900"/>
              <a:gd name="T23" fmla="*/ 2488 h 3429"/>
              <a:gd name="T24" fmla="*/ 3651 w 5900"/>
              <a:gd name="T25" fmla="*/ 2751 h 3429"/>
              <a:gd name="T26" fmla="*/ 3862 w 5900"/>
              <a:gd name="T27" fmla="*/ 2730 h 3429"/>
              <a:gd name="T28" fmla="*/ 4851 w 5900"/>
              <a:gd name="T29" fmla="*/ 3429 h 3429"/>
              <a:gd name="T30" fmla="*/ 5900 w 5900"/>
              <a:gd name="T31" fmla="*/ 2380 h 3429"/>
              <a:gd name="T32" fmla="*/ 4851 w 5900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900" h="3429">
                <a:moveTo>
                  <a:pt x="4851" y="1331"/>
                </a:moveTo>
                <a:cubicBezTo>
                  <a:pt x="4778" y="1331"/>
                  <a:pt x="4708" y="1338"/>
                  <a:pt x="4640" y="1352"/>
                </a:cubicBezTo>
                <a:cubicBezTo>
                  <a:pt x="4495" y="945"/>
                  <a:pt x="4107" y="653"/>
                  <a:pt x="3651" y="653"/>
                </a:cubicBezTo>
                <a:cubicBezTo>
                  <a:pt x="3379" y="653"/>
                  <a:pt x="3132" y="756"/>
                  <a:pt x="2946" y="926"/>
                </a:cubicBezTo>
                <a:cubicBezTo>
                  <a:pt x="2761" y="762"/>
                  <a:pt x="2518" y="663"/>
                  <a:pt x="2251" y="663"/>
                </a:cubicBezTo>
                <a:cubicBezTo>
                  <a:pt x="2177" y="663"/>
                  <a:pt x="2104" y="671"/>
                  <a:pt x="2033" y="686"/>
                </a:cubicBezTo>
                <a:cubicBezTo>
                  <a:pt x="1886" y="286"/>
                  <a:pt x="1501" y="0"/>
                  <a:pt x="1049" y="0"/>
                </a:cubicBezTo>
                <a:cubicBezTo>
                  <a:pt x="470" y="0"/>
                  <a:pt x="0" y="470"/>
                  <a:pt x="0" y="1049"/>
                </a:cubicBezTo>
                <a:cubicBezTo>
                  <a:pt x="0" y="1628"/>
                  <a:pt x="470" y="2098"/>
                  <a:pt x="1049" y="2098"/>
                </a:cubicBezTo>
                <a:cubicBezTo>
                  <a:pt x="1124" y="2098"/>
                  <a:pt x="1197" y="2090"/>
                  <a:pt x="1267" y="2075"/>
                </a:cubicBezTo>
                <a:cubicBezTo>
                  <a:pt x="1415" y="2475"/>
                  <a:pt x="1800" y="2761"/>
                  <a:pt x="2251" y="2761"/>
                </a:cubicBezTo>
                <a:cubicBezTo>
                  <a:pt x="2523" y="2761"/>
                  <a:pt x="2770" y="2658"/>
                  <a:pt x="2956" y="2488"/>
                </a:cubicBezTo>
                <a:cubicBezTo>
                  <a:pt x="3141" y="2652"/>
                  <a:pt x="3384" y="2751"/>
                  <a:pt x="3651" y="2751"/>
                </a:cubicBezTo>
                <a:cubicBezTo>
                  <a:pt x="3723" y="2751"/>
                  <a:pt x="3794" y="2744"/>
                  <a:pt x="3862" y="2730"/>
                </a:cubicBezTo>
                <a:cubicBezTo>
                  <a:pt x="4006" y="3137"/>
                  <a:pt x="4394" y="3429"/>
                  <a:pt x="4851" y="3429"/>
                </a:cubicBezTo>
                <a:cubicBezTo>
                  <a:pt x="5430" y="3429"/>
                  <a:pt x="5900" y="2959"/>
                  <a:pt x="5900" y="2380"/>
                </a:cubicBezTo>
                <a:cubicBezTo>
                  <a:pt x="5900" y="1801"/>
                  <a:pt x="5430" y="1331"/>
                  <a:pt x="4851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69924" y="3212193"/>
            <a:ext cx="5426075" cy="4717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9924" y="2072479"/>
            <a:ext cx="5426075" cy="12815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4" y="4940892"/>
            <a:ext cx="5426075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zh-CN" altLang="en-US" dirty="0"/>
              <a:t>署名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4" y="5220292"/>
            <a:ext cx="5426075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zh-CN" altLang="en-US" dirty="0"/>
              <a:t>日期</a:t>
            </a:r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036AA9F-5921-486F-A705-DEFB48A1626A}"/>
              </a:ext>
            </a:extLst>
          </p:cNvPr>
          <p:cNvSpPr/>
          <p:nvPr userDrawn="1"/>
        </p:nvSpPr>
        <p:spPr>
          <a:xfrm>
            <a:off x="0" y="-10457"/>
            <a:ext cx="12192000" cy="5138042"/>
          </a:xfrm>
          <a:prstGeom prst="rect">
            <a:avLst/>
          </a:prstGeom>
          <a:gradFill flip="none" rotWithShape="1">
            <a:gsLst>
              <a:gs pos="0">
                <a:srgbClr val="63B7EB"/>
              </a:gs>
              <a:gs pos="50000">
                <a:srgbClr val="B1D7F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8432F5DB-6BBC-4D3F-A259-2FDE49F206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" y="1797271"/>
            <a:ext cx="4721076" cy="4917281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951085" y="2657929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5945311" y="3629479"/>
            <a:ext cx="5426075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1D6142-24FE-4EFB-87B9-EC57ACF7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4055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2023/4/24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3BEBB4-D7E4-43CF-B75A-E022A928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4055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200F7FCD-F986-4C80-A853-931CD90E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5" name="Group 77">
            <a:extLst>
              <a:ext uri="{FF2B5EF4-FFF2-40B4-BE49-F238E27FC236}">
                <a16:creationId xmlns:a16="http://schemas.microsoft.com/office/drawing/2014/main" id="{085341D1-08D2-418C-9E4A-2600B41C796A}"/>
              </a:ext>
            </a:extLst>
          </p:cNvPr>
          <p:cNvGrpSpPr/>
          <p:nvPr userDrawn="1"/>
        </p:nvGrpSpPr>
        <p:grpSpPr>
          <a:xfrm rot="2249500">
            <a:off x="2928832" y="1929714"/>
            <a:ext cx="1128566" cy="2043062"/>
            <a:chOff x="4048125" y="660400"/>
            <a:chExt cx="1046163" cy="1893888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6BBEEB68-B8A3-400B-A136-F5C663938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1368425"/>
              <a:ext cx="201613" cy="447675"/>
            </a:xfrm>
            <a:custGeom>
              <a:avLst/>
              <a:gdLst>
                <a:gd name="T0" fmla="*/ 0 w 464"/>
                <a:gd name="T1" fmla="*/ 279 h 1029"/>
                <a:gd name="T2" fmla="*/ 464 w 464"/>
                <a:gd name="T3" fmla="*/ 0 h 1029"/>
                <a:gd name="T4" fmla="*/ 444 w 464"/>
                <a:gd name="T5" fmla="*/ 641 h 1029"/>
                <a:gd name="T6" fmla="*/ 319 w 464"/>
                <a:gd name="T7" fmla="*/ 802 h 1029"/>
                <a:gd name="T8" fmla="*/ 205 w 464"/>
                <a:gd name="T9" fmla="*/ 1029 h 1029"/>
                <a:gd name="T10" fmla="*/ 59 w 464"/>
                <a:gd name="T11" fmla="*/ 966 h 1029"/>
                <a:gd name="T12" fmla="*/ 0 w 464"/>
                <a:gd name="T13" fmla="*/ 279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029">
                  <a:moveTo>
                    <a:pt x="0" y="279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444" y="641"/>
                    <a:pt x="444" y="641"/>
                    <a:pt x="444" y="641"/>
                  </a:cubicBezTo>
                  <a:cubicBezTo>
                    <a:pt x="444" y="641"/>
                    <a:pt x="379" y="713"/>
                    <a:pt x="319" y="802"/>
                  </a:cubicBezTo>
                  <a:cubicBezTo>
                    <a:pt x="266" y="881"/>
                    <a:pt x="205" y="1029"/>
                    <a:pt x="205" y="1029"/>
                  </a:cubicBezTo>
                  <a:cubicBezTo>
                    <a:pt x="59" y="966"/>
                    <a:pt x="59" y="966"/>
                    <a:pt x="59" y="966"/>
                  </a:cubicBezTo>
                  <a:lnTo>
                    <a:pt x="0" y="279"/>
                  </a:lnTo>
                  <a:close/>
                </a:path>
              </a:pathLst>
            </a:custGeom>
            <a:solidFill>
              <a:srgbClr val="237DB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8823B28F-37A5-4713-B0C1-7CCD9995F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675" y="1368425"/>
              <a:ext cx="201613" cy="447675"/>
            </a:xfrm>
            <a:custGeom>
              <a:avLst/>
              <a:gdLst>
                <a:gd name="T0" fmla="*/ 464 w 464"/>
                <a:gd name="T1" fmla="*/ 279 h 1029"/>
                <a:gd name="T2" fmla="*/ 0 w 464"/>
                <a:gd name="T3" fmla="*/ 0 h 1029"/>
                <a:gd name="T4" fmla="*/ 20 w 464"/>
                <a:gd name="T5" fmla="*/ 641 h 1029"/>
                <a:gd name="T6" fmla="*/ 145 w 464"/>
                <a:gd name="T7" fmla="*/ 802 h 1029"/>
                <a:gd name="T8" fmla="*/ 259 w 464"/>
                <a:gd name="T9" fmla="*/ 1029 h 1029"/>
                <a:gd name="T10" fmla="*/ 405 w 464"/>
                <a:gd name="T11" fmla="*/ 966 h 1029"/>
                <a:gd name="T12" fmla="*/ 464 w 464"/>
                <a:gd name="T13" fmla="*/ 279 h 1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029">
                  <a:moveTo>
                    <a:pt x="464" y="27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641"/>
                    <a:pt x="20" y="641"/>
                    <a:pt x="20" y="641"/>
                  </a:cubicBezTo>
                  <a:cubicBezTo>
                    <a:pt x="20" y="641"/>
                    <a:pt x="85" y="713"/>
                    <a:pt x="145" y="802"/>
                  </a:cubicBezTo>
                  <a:cubicBezTo>
                    <a:pt x="198" y="881"/>
                    <a:pt x="259" y="1029"/>
                    <a:pt x="259" y="1029"/>
                  </a:cubicBezTo>
                  <a:cubicBezTo>
                    <a:pt x="405" y="966"/>
                    <a:pt x="405" y="966"/>
                    <a:pt x="405" y="966"/>
                  </a:cubicBezTo>
                  <a:lnTo>
                    <a:pt x="464" y="279"/>
                  </a:lnTo>
                  <a:close/>
                </a:path>
              </a:pathLst>
            </a:custGeom>
            <a:solidFill>
              <a:srgbClr val="237DB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06D8BE40-C464-41AA-BFA7-D79DE444F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1679575"/>
              <a:ext cx="322263" cy="106363"/>
            </a:xfrm>
            <a:custGeom>
              <a:avLst/>
              <a:gdLst>
                <a:gd name="T0" fmla="*/ 209 w 738"/>
                <a:gd name="T1" fmla="*/ 185 h 246"/>
                <a:gd name="T2" fmla="*/ 738 w 738"/>
                <a:gd name="T3" fmla="*/ 213 h 246"/>
                <a:gd name="T4" fmla="*/ 738 w 738"/>
                <a:gd name="T5" fmla="*/ 102 h 246"/>
                <a:gd name="T6" fmla="*/ 323 w 738"/>
                <a:gd name="T7" fmla="*/ 74 h 246"/>
                <a:gd name="T8" fmla="*/ 21 w 738"/>
                <a:gd name="T9" fmla="*/ 0 h 246"/>
                <a:gd name="T10" fmla="*/ 209 w 738"/>
                <a:gd name="T11" fmla="*/ 18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8" h="246">
                  <a:moveTo>
                    <a:pt x="209" y="185"/>
                  </a:moveTo>
                  <a:cubicBezTo>
                    <a:pt x="416" y="246"/>
                    <a:pt x="738" y="213"/>
                    <a:pt x="738" y="213"/>
                  </a:cubicBezTo>
                  <a:cubicBezTo>
                    <a:pt x="738" y="102"/>
                    <a:pt x="738" y="102"/>
                    <a:pt x="738" y="102"/>
                  </a:cubicBezTo>
                  <a:cubicBezTo>
                    <a:pt x="738" y="102"/>
                    <a:pt x="477" y="91"/>
                    <a:pt x="323" y="74"/>
                  </a:cubicBezTo>
                  <a:cubicBezTo>
                    <a:pt x="142" y="54"/>
                    <a:pt x="21" y="0"/>
                    <a:pt x="21" y="0"/>
                  </a:cubicBezTo>
                  <a:cubicBezTo>
                    <a:pt x="21" y="0"/>
                    <a:pt x="0" y="123"/>
                    <a:pt x="209" y="185"/>
                  </a:cubicBezTo>
                  <a:close/>
                </a:path>
              </a:pathLst>
            </a:custGeom>
            <a:solidFill>
              <a:srgbClr val="237DB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226C9C4-1715-479A-84A5-F639BD16E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1679575"/>
              <a:ext cx="320675" cy="106363"/>
            </a:xfrm>
            <a:custGeom>
              <a:avLst/>
              <a:gdLst>
                <a:gd name="T0" fmla="*/ 529 w 738"/>
                <a:gd name="T1" fmla="*/ 185 h 246"/>
                <a:gd name="T2" fmla="*/ 0 w 738"/>
                <a:gd name="T3" fmla="*/ 213 h 246"/>
                <a:gd name="T4" fmla="*/ 0 w 738"/>
                <a:gd name="T5" fmla="*/ 102 h 246"/>
                <a:gd name="T6" fmla="*/ 415 w 738"/>
                <a:gd name="T7" fmla="*/ 74 h 246"/>
                <a:gd name="T8" fmla="*/ 717 w 738"/>
                <a:gd name="T9" fmla="*/ 0 h 246"/>
                <a:gd name="T10" fmla="*/ 529 w 738"/>
                <a:gd name="T11" fmla="*/ 18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8" h="246">
                  <a:moveTo>
                    <a:pt x="529" y="185"/>
                  </a:moveTo>
                  <a:cubicBezTo>
                    <a:pt x="322" y="246"/>
                    <a:pt x="0" y="213"/>
                    <a:pt x="0" y="21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261" y="91"/>
                    <a:pt x="415" y="74"/>
                  </a:cubicBezTo>
                  <a:cubicBezTo>
                    <a:pt x="596" y="54"/>
                    <a:pt x="717" y="0"/>
                    <a:pt x="717" y="0"/>
                  </a:cubicBezTo>
                  <a:cubicBezTo>
                    <a:pt x="717" y="0"/>
                    <a:pt x="738" y="123"/>
                    <a:pt x="529" y="185"/>
                  </a:cubicBezTo>
                  <a:close/>
                </a:path>
              </a:pathLst>
            </a:custGeom>
            <a:solidFill>
              <a:srgbClr val="237DB9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37931274-4E66-4825-AFC2-10A4E703C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1787525"/>
              <a:ext cx="300038" cy="766763"/>
            </a:xfrm>
            <a:custGeom>
              <a:avLst/>
              <a:gdLst>
                <a:gd name="T0" fmla="*/ 603 w 690"/>
                <a:gd name="T1" fmla="*/ 908 h 1762"/>
                <a:gd name="T2" fmla="*/ 485 w 690"/>
                <a:gd name="T3" fmla="*/ 686 h 1762"/>
                <a:gd name="T4" fmla="*/ 434 w 690"/>
                <a:gd name="T5" fmla="*/ 1060 h 1762"/>
                <a:gd name="T6" fmla="*/ 0 w 690"/>
                <a:gd name="T7" fmla="*/ 1762 h 1762"/>
                <a:gd name="T8" fmla="*/ 0 w 690"/>
                <a:gd name="T9" fmla="*/ 0 h 1762"/>
                <a:gd name="T10" fmla="*/ 391 w 690"/>
                <a:gd name="T11" fmla="*/ 0 h 1762"/>
                <a:gd name="T12" fmla="*/ 608 w 690"/>
                <a:gd name="T13" fmla="*/ 416 h 1762"/>
                <a:gd name="T14" fmla="*/ 603 w 690"/>
                <a:gd name="T15" fmla="*/ 908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1762">
                  <a:moveTo>
                    <a:pt x="603" y="908"/>
                  </a:moveTo>
                  <a:cubicBezTo>
                    <a:pt x="485" y="686"/>
                    <a:pt x="485" y="686"/>
                    <a:pt x="485" y="686"/>
                  </a:cubicBezTo>
                  <a:cubicBezTo>
                    <a:pt x="485" y="686"/>
                    <a:pt x="506" y="858"/>
                    <a:pt x="434" y="1060"/>
                  </a:cubicBezTo>
                  <a:cubicBezTo>
                    <a:pt x="343" y="1316"/>
                    <a:pt x="0" y="1762"/>
                    <a:pt x="0" y="17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91" y="0"/>
                    <a:pt x="541" y="213"/>
                    <a:pt x="608" y="416"/>
                  </a:cubicBezTo>
                  <a:cubicBezTo>
                    <a:pt x="690" y="664"/>
                    <a:pt x="603" y="908"/>
                    <a:pt x="603" y="908"/>
                  </a:cubicBezTo>
                  <a:close/>
                </a:path>
              </a:pathLst>
            </a:custGeom>
            <a:solidFill>
              <a:srgbClr val="F8C47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FE3326A3-FE0F-436D-900A-A48F07878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1787525"/>
              <a:ext cx="301625" cy="766763"/>
            </a:xfrm>
            <a:custGeom>
              <a:avLst/>
              <a:gdLst>
                <a:gd name="T0" fmla="*/ 87 w 690"/>
                <a:gd name="T1" fmla="*/ 908 h 1762"/>
                <a:gd name="T2" fmla="*/ 205 w 690"/>
                <a:gd name="T3" fmla="*/ 686 h 1762"/>
                <a:gd name="T4" fmla="*/ 256 w 690"/>
                <a:gd name="T5" fmla="*/ 1060 h 1762"/>
                <a:gd name="T6" fmla="*/ 690 w 690"/>
                <a:gd name="T7" fmla="*/ 1762 h 1762"/>
                <a:gd name="T8" fmla="*/ 690 w 690"/>
                <a:gd name="T9" fmla="*/ 0 h 1762"/>
                <a:gd name="T10" fmla="*/ 299 w 690"/>
                <a:gd name="T11" fmla="*/ 0 h 1762"/>
                <a:gd name="T12" fmla="*/ 82 w 690"/>
                <a:gd name="T13" fmla="*/ 416 h 1762"/>
                <a:gd name="T14" fmla="*/ 87 w 690"/>
                <a:gd name="T15" fmla="*/ 908 h 1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0" h="1762">
                  <a:moveTo>
                    <a:pt x="87" y="908"/>
                  </a:moveTo>
                  <a:cubicBezTo>
                    <a:pt x="205" y="686"/>
                    <a:pt x="205" y="686"/>
                    <a:pt x="205" y="686"/>
                  </a:cubicBezTo>
                  <a:cubicBezTo>
                    <a:pt x="205" y="686"/>
                    <a:pt x="184" y="858"/>
                    <a:pt x="256" y="1060"/>
                  </a:cubicBezTo>
                  <a:cubicBezTo>
                    <a:pt x="347" y="1316"/>
                    <a:pt x="690" y="1762"/>
                    <a:pt x="690" y="1762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149" y="213"/>
                    <a:pt x="82" y="416"/>
                  </a:cubicBezTo>
                  <a:cubicBezTo>
                    <a:pt x="0" y="664"/>
                    <a:pt x="87" y="908"/>
                    <a:pt x="87" y="908"/>
                  </a:cubicBezTo>
                  <a:close/>
                </a:path>
              </a:pathLst>
            </a:custGeom>
            <a:solidFill>
              <a:srgbClr val="FCE5C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FF16ECE2-DA26-4E01-A019-D9DCDB9D1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1787525"/>
              <a:ext cx="200025" cy="520700"/>
            </a:xfrm>
            <a:custGeom>
              <a:avLst/>
              <a:gdLst>
                <a:gd name="T0" fmla="*/ 403 w 462"/>
                <a:gd name="T1" fmla="*/ 616 h 1196"/>
                <a:gd name="T2" fmla="*/ 325 w 462"/>
                <a:gd name="T3" fmla="*/ 465 h 1196"/>
                <a:gd name="T4" fmla="*/ 290 w 462"/>
                <a:gd name="T5" fmla="*/ 719 h 1196"/>
                <a:gd name="T6" fmla="*/ 0 w 462"/>
                <a:gd name="T7" fmla="*/ 1196 h 1196"/>
                <a:gd name="T8" fmla="*/ 0 w 462"/>
                <a:gd name="T9" fmla="*/ 0 h 1196"/>
                <a:gd name="T10" fmla="*/ 262 w 462"/>
                <a:gd name="T11" fmla="*/ 0 h 1196"/>
                <a:gd name="T12" fmla="*/ 407 w 462"/>
                <a:gd name="T13" fmla="*/ 282 h 1196"/>
                <a:gd name="T14" fmla="*/ 403 w 462"/>
                <a:gd name="T15" fmla="*/ 61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1196">
                  <a:moveTo>
                    <a:pt x="403" y="616"/>
                  </a:moveTo>
                  <a:cubicBezTo>
                    <a:pt x="325" y="465"/>
                    <a:pt x="325" y="465"/>
                    <a:pt x="325" y="465"/>
                  </a:cubicBezTo>
                  <a:cubicBezTo>
                    <a:pt x="325" y="465"/>
                    <a:pt x="339" y="582"/>
                    <a:pt x="290" y="719"/>
                  </a:cubicBezTo>
                  <a:cubicBezTo>
                    <a:pt x="230" y="893"/>
                    <a:pt x="0" y="1196"/>
                    <a:pt x="0" y="119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62" y="0"/>
                    <a:pt x="362" y="145"/>
                    <a:pt x="407" y="282"/>
                  </a:cubicBezTo>
                  <a:cubicBezTo>
                    <a:pt x="462" y="450"/>
                    <a:pt x="403" y="616"/>
                    <a:pt x="403" y="616"/>
                  </a:cubicBezTo>
                  <a:close/>
                </a:path>
              </a:pathLst>
            </a:custGeom>
            <a:solidFill>
              <a:srgbClr val="BA760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B796E571-B5F1-4DB8-973E-972117DB5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388" y="1787525"/>
              <a:ext cx="201613" cy="520700"/>
            </a:xfrm>
            <a:custGeom>
              <a:avLst/>
              <a:gdLst>
                <a:gd name="T0" fmla="*/ 59 w 462"/>
                <a:gd name="T1" fmla="*/ 616 h 1196"/>
                <a:gd name="T2" fmla="*/ 137 w 462"/>
                <a:gd name="T3" fmla="*/ 465 h 1196"/>
                <a:gd name="T4" fmla="*/ 172 w 462"/>
                <a:gd name="T5" fmla="*/ 719 h 1196"/>
                <a:gd name="T6" fmla="*/ 462 w 462"/>
                <a:gd name="T7" fmla="*/ 1196 h 1196"/>
                <a:gd name="T8" fmla="*/ 462 w 462"/>
                <a:gd name="T9" fmla="*/ 0 h 1196"/>
                <a:gd name="T10" fmla="*/ 200 w 462"/>
                <a:gd name="T11" fmla="*/ 0 h 1196"/>
                <a:gd name="T12" fmla="*/ 55 w 462"/>
                <a:gd name="T13" fmla="*/ 282 h 1196"/>
                <a:gd name="T14" fmla="*/ 59 w 462"/>
                <a:gd name="T15" fmla="*/ 61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2" h="1196">
                  <a:moveTo>
                    <a:pt x="59" y="616"/>
                  </a:moveTo>
                  <a:cubicBezTo>
                    <a:pt x="137" y="465"/>
                    <a:pt x="137" y="465"/>
                    <a:pt x="137" y="465"/>
                  </a:cubicBezTo>
                  <a:cubicBezTo>
                    <a:pt x="137" y="465"/>
                    <a:pt x="123" y="582"/>
                    <a:pt x="172" y="719"/>
                  </a:cubicBezTo>
                  <a:cubicBezTo>
                    <a:pt x="232" y="893"/>
                    <a:pt x="462" y="1196"/>
                    <a:pt x="462" y="1196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00" y="145"/>
                    <a:pt x="55" y="282"/>
                  </a:cubicBezTo>
                  <a:cubicBezTo>
                    <a:pt x="0" y="450"/>
                    <a:pt x="59" y="616"/>
                    <a:pt x="59" y="616"/>
                  </a:cubicBez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924245C4-4A10-4064-B1CF-4D363BEB8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13" y="1725613"/>
              <a:ext cx="293688" cy="109538"/>
            </a:xfrm>
            <a:custGeom>
              <a:avLst/>
              <a:gdLst>
                <a:gd name="T0" fmla="*/ 207 w 674"/>
                <a:gd name="T1" fmla="*/ 200 h 253"/>
                <a:gd name="T2" fmla="*/ 674 w 674"/>
                <a:gd name="T3" fmla="*/ 245 h 253"/>
                <a:gd name="T4" fmla="*/ 674 w 674"/>
                <a:gd name="T5" fmla="*/ 102 h 253"/>
                <a:gd name="T6" fmla="*/ 280 w 674"/>
                <a:gd name="T7" fmla="*/ 83 h 253"/>
                <a:gd name="T8" fmla="*/ 0 w 674"/>
                <a:gd name="T9" fmla="*/ 0 h 253"/>
                <a:gd name="T10" fmla="*/ 207 w 674"/>
                <a:gd name="T11" fmla="*/ 20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253">
                  <a:moveTo>
                    <a:pt x="207" y="200"/>
                  </a:moveTo>
                  <a:cubicBezTo>
                    <a:pt x="405" y="253"/>
                    <a:pt x="674" y="245"/>
                    <a:pt x="674" y="245"/>
                  </a:cubicBezTo>
                  <a:cubicBezTo>
                    <a:pt x="674" y="102"/>
                    <a:pt x="674" y="102"/>
                    <a:pt x="674" y="102"/>
                  </a:cubicBezTo>
                  <a:cubicBezTo>
                    <a:pt x="674" y="102"/>
                    <a:pt x="425" y="100"/>
                    <a:pt x="280" y="83"/>
                  </a:cubicBezTo>
                  <a:cubicBezTo>
                    <a:pt x="110" y="63"/>
                    <a:pt x="0" y="0"/>
                    <a:pt x="0" y="0"/>
                  </a:cubicBezTo>
                  <a:cubicBezTo>
                    <a:pt x="0" y="0"/>
                    <a:pt x="7" y="146"/>
                    <a:pt x="207" y="200"/>
                  </a:cubicBezTo>
                  <a:close/>
                </a:path>
              </a:pathLst>
            </a:custGeom>
            <a:solidFill>
              <a:srgbClr val="237DB9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7BC54533-B21B-476C-A68A-822EA2D1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1725613"/>
              <a:ext cx="292100" cy="109538"/>
            </a:xfrm>
            <a:custGeom>
              <a:avLst/>
              <a:gdLst>
                <a:gd name="T0" fmla="*/ 467 w 674"/>
                <a:gd name="T1" fmla="*/ 200 h 253"/>
                <a:gd name="T2" fmla="*/ 0 w 674"/>
                <a:gd name="T3" fmla="*/ 245 h 253"/>
                <a:gd name="T4" fmla="*/ 0 w 674"/>
                <a:gd name="T5" fmla="*/ 102 h 253"/>
                <a:gd name="T6" fmla="*/ 394 w 674"/>
                <a:gd name="T7" fmla="*/ 83 h 253"/>
                <a:gd name="T8" fmla="*/ 674 w 674"/>
                <a:gd name="T9" fmla="*/ 0 h 253"/>
                <a:gd name="T10" fmla="*/ 467 w 674"/>
                <a:gd name="T11" fmla="*/ 20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253">
                  <a:moveTo>
                    <a:pt x="467" y="200"/>
                  </a:moveTo>
                  <a:cubicBezTo>
                    <a:pt x="269" y="253"/>
                    <a:pt x="0" y="245"/>
                    <a:pt x="0" y="2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249" y="100"/>
                    <a:pt x="394" y="83"/>
                  </a:cubicBezTo>
                  <a:cubicBezTo>
                    <a:pt x="564" y="63"/>
                    <a:pt x="674" y="0"/>
                    <a:pt x="674" y="0"/>
                  </a:cubicBezTo>
                  <a:cubicBezTo>
                    <a:pt x="674" y="0"/>
                    <a:pt x="667" y="146"/>
                    <a:pt x="467" y="200"/>
                  </a:cubicBezTo>
                  <a:close/>
                </a:path>
              </a:pathLst>
            </a:custGeom>
            <a:solidFill>
              <a:srgbClr val="237DB9">
                <a:lumMod val="5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30A1210-E658-496E-AF98-629B535C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0" y="660400"/>
              <a:ext cx="336550" cy="1074738"/>
            </a:xfrm>
            <a:custGeom>
              <a:avLst/>
              <a:gdLst>
                <a:gd name="T0" fmla="*/ 23 w 773"/>
                <a:gd name="T1" fmla="*/ 1745 h 2468"/>
                <a:gd name="T2" fmla="*/ 6 w 773"/>
                <a:gd name="T3" fmla="*/ 1987 h 2468"/>
                <a:gd name="T4" fmla="*/ 0 w 773"/>
                <a:gd name="T5" fmla="*/ 2264 h 2468"/>
                <a:gd name="T6" fmla="*/ 773 w 773"/>
                <a:gd name="T7" fmla="*/ 2451 h 2468"/>
                <a:gd name="T8" fmla="*/ 773 w 773"/>
                <a:gd name="T9" fmla="*/ 0 h 2468"/>
                <a:gd name="T10" fmla="*/ 194 w 773"/>
                <a:gd name="T11" fmla="*/ 900 h 2468"/>
                <a:gd name="T12" fmla="*/ 23 w 773"/>
                <a:gd name="T13" fmla="*/ 1745 h 2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3" h="2468">
                  <a:moveTo>
                    <a:pt x="23" y="1745"/>
                  </a:moveTo>
                  <a:cubicBezTo>
                    <a:pt x="21" y="1786"/>
                    <a:pt x="11" y="1882"/>
                    <a:pt x="6" y="1987"/>
                  </a:cubicBezTo>
                  <a:cubicBezTo>
                    <a:pt x="1" y="2093"/>
                    <a:pt x="0" y="2207"/>
                    <a:pt x="0" y="2264"/>
                  </a:cubicBezTo>
                  <a:cubicBezTo>
                    <a:pt x="0" y="2468"/>
                    <a:pt x="773" y="2451"/>
                    <a:pt x="773" y="2451"/>
                  </a:cubicBezTo>
                  <a:cubicBezTo>
                    <a:pt x="773" y="0"/>
                    <a:pt x="773" y="0"/>
                    <a:pt x="773" y="0"/>
                  </a:cubicBezTo>
                  <a:cubicBezTo>
                    <a:pt x="773" y="0"/>
                    <a:pt x="414" y="245"/>
                    <a:pt x="194" y="900"/>
                  </a:cubicBezTo>
                  <a:cubicBezTo>
                    <a:pt x="85" y="1222"/>
                    <a:pt x="33" y="1557"/>
                    <a:pt x="23" y="1745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D26E5F5A-501E-49AC-86D1-1C26DDFC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660400"/>
              <a:ext cx="334963" cy="1074738"/>
            </a:xfrm>
            <a:custGeom>
              <a:avLst/>
              <a:gdLst>
                <a:gd name="T0" fmla="*/ 750 w 773"/>
                <a:gd name="T1" fmla="*/ 1745 h 2468"/>
                <a:gd name="T2" fmla="*/ 767 w 773"/>
                <a:gd name="T3" fmla="*/ 1987 h 2468"/>
                <a:gd name="T4" fmla="*/ 773 w 773"/>
                <a:gd name="T5" fmla="*/ 2264 h 2468"/>
                <a:gd name="T6" fmla="*/ 0 w 773"/>
                <a:gd name="T7" fmla="*/ 2451 h 2468"/>
                <a:gd name="T8" fmla="*/ 0 w 773"/>
                <a:gd name="T9" fmla="*/ 0 h 2468"/>
                <a:gd name="T10" fmla="*/ 579 w 773"/>
                <a:gd name="T11" fmla="*/ 900 h 2468"/>
                <a:gd name="T12" fmla="*/ 750 w 773"/>
                <a:gd name="T13" fmla="*/ 1745 h 2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3" h="2468">
                  <a:moveTo>
                    <a:pt x="750" y="1745"/>
                  </a:moveTo>
                  <a:cubicBezTo>
                    <a:pt x="752" y="1786"/>
                    <a:pt x="762" y="1882"/>
                    <a:pt x="767" y="1987"/>
                  </a:cubicBezTo>
                  <a:cubicBezTo>
                    <a:pt x="772" y="2093"/>
                    <a:pt x="773" y="2207"/>
                    <a:pt x="773" y="2264"/>
                  </a:cubicBezTo>
                  <a:cubicBezTo>
                    <a:pt x="773" y="2468"/>
                    <a:pt x="0" y="2451"/>
                    <a:pt x="0" y="24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59" y="245"/>
                    <a:pt x="579" y="900"/>
                  </a:cubicBezTo>
                  <a:cubicBezTo>
                    <a:pt x="688" y="1222"/>
                    <a:pt x="740" y="1557"/>
                    <a:pt x="750" y="1745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3145FCB-2225-42CA-A49C-BD2110EAA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475" y="1114425"/>
              <a:ext cx="271463" cy="27305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50000">
                  <a:srgbClr val="FFFFFF">
                    <a:lumMod val="8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410E22CA-1A79-473C-8B1B-66083195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088" y="855663"/>
              <a:ext cx="188913" cy="77788"/>
            </a:xfrm>
            <a:custGeom>
              <a:avLst/>
              <a:gdLst>
                <a:gd name="T0" fmla="*/ 56 w 431"/>
                <a:gd name="T1" fmla="*/ 0 h 178"/>
                <a:gd name="T2" fmla="*/ 0 w 431"/>
                <a:gd name="T3" fmla="*/ 101 h 178"/>
                <a:gd name="T4" fmla="*/ 431 w 431"/>
                <a:gd name="T5" fmla="*/ 178 h 178"/>
                <a:gd name="T6" fmla="*/ 431 w 431"/>
                <a:gd name="T7" fmla="*/ 178 h 178"/>
                <a:gd name="T8" fmla="*/ 431 w 431"/>
                <a:gd name="T9" fmla="*/ 56 h 178"/>
                <a:gd name="T10" fmla="*/ 431 w 431"/>
                <a:gd name="T11" fmla="*/ 56 h 178"/>
                <a:gd name="T12" fmla="*/ 56 w 431"/>
                <a:gd name="T13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1" h="178">
                  <a:moveTo>
                    <a:pt x="56" y="0"/>
                  </a:moveTo>
                  <a:cubicBezTo>
                    <a:pt x="37" y="32"/>
                    <a:pt x="18" y="65"/>
                    <a:pt x="0" y="101"/>
                  </a:cubicBezTo>
                  <a:cubicBezTo>
                    <a:pt x="119" y="149"/>
                    <a:pt x="268" y="178"/>
                    <a:pt x="431" y="178"/>
                  </a:cubicBezTo>
                  <a:cubicBezTo>
                    <a:pt x="431" y="178"/>
                    <a:pt x="431" y="178"/>
                    <a:pt x="431" y="178"/>
                  </a:cubicBezTo>
                  <a:cubicBezTo>
                    <a:pt x="431" y="56"/>
                    <a:pt x="431" y="56"/>
                    <a:pt x="431" y="56"/>
                  </a:cubicBezTo>
                  <a:cubicBezTo>
                    <a:pt x="431" y="56"/>
                    <a:pt x="431" y="56"/>
                    <a:pt x="431" y="56"/>
                  </a:cubicBezTo>
                  <a:cubicBezTo>
                    <a:pt x="293" y="56"/>
                    <a:pt x="164" y="36"/>
                    <a:pt x="56" y="0"/>
                  </a:cubicBezTo>
                  <a:close/>
                </a:path>
              </a:pathLst>
            </a:custGeom>
            <a:solidFill>
              <a:srgbClr val="237DB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57C869E4-6E44-43B5-90C1-039428DE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855663"/>
              <a:ext cx="187325" cy="77788"/>
            </a:xfrm>
            <a:custGeom>
              <a:avLst/>
              <a:gdLst>
                <a:gd name="T0" fmla="*/ 0 w 431"/>
                <a:gd name="T1" fmla="*/ 56 h 178"/>
                <a:gd name="T2" fmla="*/ 0 w 431"/>
                <a:gd name="T3" fmla="*/ 178 h 178"/>
                <a:gd name="T4" fmla="*/ 431 w 431"/>
                <a:gd name="T5" fmla="*/ 101 h 178"/>
                <a:gd name="T6" fmla="*/ 375 w 431"/>
                <a:gd name="T7" fmla="*/ 0 h 178"/>
                <a:gd name="T8" fmla="*/ 0 w 431"/>
                <a:gd name="T9" fmla="*/ 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8">
                  <a:moveTo>
                    <a:pt x="0" y="56"/>
                  </a:moveTo>
                  <a:cubicBezTo>
                    <a:pt x="0" y="178"/>
                    <a:pt x="0" y="178"/>
                    <a:pt x="0" y="178"/>
                  </a:cubicBezTo>
                  <a:cubicBezTo>
                    <a:pt x="163" y="178"/>
                    <a:pt x="312" y="149"/>
                    <a:pt x="431" y="101"/>
                  </a:cubicBezTo>
                  <a:cubicBezTo>
                    <a:pt x="413" y="65"/>
                    <a:pt x="394" y="32"/>
                    <a:pt x="375" y="0"/>
                  </a:cubicBezTo>
                  <a:cubicBezTo>
                    <a:pt x="267" y="36"/>
                    <a:pt x="138" y="56"/>
                    <a:pt x="0" y="56"/>
                  </a:cubicBezTo>
                  <a:close/>
                </a:path>
              </a:pathLst>
            </a:custGeom>
            <a:solidFill>
              <a:srgbClr val="237DB9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D2BF0C6-85AE-473B-A21F-F09838C3B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1093788"/>
              <a:ext cx="155575" cy="312738"/>
            </a:xfrm>
            <a:custGeom>
              <a:avLst/>
              <a:gdLst>
                <a:gd name="T0" fmla="*/ 0 w 359"/>
                <a:gd name="T1" fmla="*/ 0 h 717"/>
                <a:gd name="T2" fmla="*/ 0 w 359"/>
                <a:gd name="T3" fmla="*/ 0 h 717"/>
                <a:gd name="T4" fmla="*/ 0 w 359"/>
                <a:gd name="T5" fmla="*/ 62 h 717"/>
                <a:gd name="T6" fmla="*/ 0 w 359"/>
                <a:gd name="T7" fmla="*/ 62 h 717"/>
                <a:gd name="T8" fmla="*/ 296 w 359"/>
                <a:gd name="T9" fmla="*/ 359 h 717"/>
                <a:gd name="T10" fmla="*/ 0 w 359"/>
                <a:gd name="T11" fmla="*/ 655 h 717"/>
                <a:gd name="T12" fmla="*/ 0 w 359"/>
                <a:gd name="T13" fmla="*/ 655 h 717"/>
                <a:gd name="T14" fmla="*/ 0 w 359"/>
                <a:gd name="T15" fmla="*/ 717 h 717"/>
                <a:gd name="T16" fmla="*/ 0 w 359"/>
                <a:gd name="T17" fmla="*/ 717 h 717"/>
                <a:gd name="T18" fmla="*/ 359 w 359"/>
                <a:gd name="T19" fmla="*/ 359 h 717"/>
                <a:gd name="T20" fmla="*/ 0 w 359"/>
                <a:gd name="T21" fmla="*/ 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" h="71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64" y="62"/>
                    <a:pt x="296" y="195"/>
                    <a:pt x="296" y="359"/>
                  </a:cubicBezTo>
                  <a:cubicBezTo>
                    <a:pt x="296" y="522"/>
                    <a:pt x="164" y="655"/>
                    <a:pt x="0" y="655"/>
                  </a:cubicBezTo>
                  <a:cubicBezTo>
                    <a:pt x="0" y="655"/>
                    <a:pt x="0" y="655"/>
                    <a:pt x="0" y="655"/>
                  </a:cubicBezTo>
                  <a:cubicBezTo>
                    <a:pt x="0" y="717"/>
                    <a:pt x="0" y="717"/>
                    <a:pt x="0" y="717"/>
                  </a:cubicBezTo>
                  <a:cubicBezTo>
                    <a:pt x="0" y="717"/>
                    <a:pt x="0" y="717"/>
                    <a:pt x="0" y="717"/>
                  </a:cubicBezTo>
                  <a:cubicBezTo>
                    <a:pt x="198" y="717"/>
                    <a:pt x="359" y="557"/>
                    <a:pt x="359" y="359"/>
                  </a:cubicBezTo>
                  <a:cubicBezTo>
                    <a:pt x="359" y="161"/>
                    <a:pt x="198" y="0"/>
                    <a:pt x="0" y="0"/>
                  </a:cubicBezTo>
                  <a:close/>
                </a:path>
              </a:pathLst>
            </a:custGeom>
            <a:solidFill>
              <a:srgbClr val="237DB9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FA04063-A1F9-4EE3-8904-EFBFBCC7E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093788"/>
              <a:ext cx="157163" cy="312738"/>
            </a:xfrm>
            <a:custGeom>
              <a:avLst/>
              <a:gdLst>
                <a:gd name="T0" fmla="*/ 359 w 359"/>
                <a:gd name="T1" fmla="*/ 0 h 717"/>
                <a:gd name="T2" fmla="*/ 359 w 359"/>
                <a:gd name="T3" fmla="*/ 0 h 717"/>
                <a:gd name="T4" fmla="*/ 359 w 359"/>
                <a:gd name="T5" fmla="*/ 62 h 717"/>
                <a:gd name="T6" fmla="*/ 359 w 359"/>
                <a:gd name="T7" fmla="*/ 62 h 717"/>
                <a:gd name="T8" fmla="*/ 63 w 359"/>
                <a:gd name="T9" fmla="*/ 359 h 717"/>
                <a:gd name="T10" fmla="*/ 359 w 359"/>
                <a:gd name="T11" fmla="*/ 655 h 717"/>
                <a:gd name="T12" fmla="*/ 359 w 359"/>
                <a:gd name="T13" fmla="*/ 655 h 717"/>
                <a:gd name="T14" fmla="*/ 359 w 359"/>
                <a:gd name="T15" fmla="*/ 717 h 717"/>
                <a:gd name="T16" fmla="*/ 359 w 359"/>
                <a:gd name="T17" fmla="*/ 717 h 717"/>
                <a:gd name="T18" fmla="*/ 0 w 359"/>
                <a:gd name="T19" fmla="*/ 359 h 717"/>
                <a:gd name="T20" fmla="*/ 359 w 359"/>
                <a:gd name="T21" fmla="*/ 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" h="717">
                  <a:moveTo>
                    <a:pt x="359" y="0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359" y="62"/>
                    <a:pt x="359" y="62"/>
                    <a:pt x="359" y="62"/>
                  </a:cubicBezTo>
                  <a:cubicBezTo>
                    <a:pt x="359" y="62"/>
                    <a:pt x="359" y="62"/>
                    <a:pt x="359" y="62"/>
                  </a:cubicBezTo>
                  <a:cubicBezTo>
                    <a:pt x="195" y="62"/>
                    <a:pt x="63" y="195"/>
                    <a:pt x="63" y="359"/>
                  </a:cubicBezTo>
                  <a:cubicBezTo>
                    <a:pt x="63" y="522"/>
                    <a:pt x="195" y="655"/>
                    <a:pt x="359" y="655"/>
                  </a:cubicBezTo>
                  <a:cubicBezTo>
                    <a:pt x="359" y="655"/>
                    <a:pt x="359" y="655"/>
                    <a:pt x="359" y="655"/>
                  </a:cubicBezTo>
                  <a:cubicBezTo>
                    <a:pt x="359" y="717"/>
                    <a:pt x="359" y="717"/>
                    <a:pt x="359" y="717"/>
                  </a:cubicBezTo>
                  <a:cubicBezTo>
                    <a:pt x="359" y="717"/>
                    <a:pt x="359" y="717"/>
                    <a:pt x="359" y="717"/>
                  </a:cubicBezTo>
                  <a:cubicBezTo>
                    <a:pt x="161" y="717"/>
                    <a:pt x="0" y="557"/>
                    <a:pt x="0" y="359"/>
                  </a:cubicBezTo>
                  <a:cubicBezTo>
                    <a:pt x="0" y="161"/>
                    <a:pt x="161" y="0"/>
                    <a:pt x="359" y="0"/>
                  </a:cubicBezTo>
                  <a:close/>
                </a:path>
              </a:pathLst>
            </a:custGeom>
            <a:solidFill>
              <a:srgbClr val="237DB9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8D0FDD-0F66-41AE-B2C4-5D4E9EFA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4055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2023/4/24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9429F4-FA6A-4B41-AE3C-3860BC68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4055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FAE43-7B8D-487A-BEFA-F936847B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7896A58-4FC9-4E0A-85B0-AA979780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4055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2023/4/24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55B17A3-DC1C-427B-8BDB-9C416B14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4055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D47FFF4-57C4-42BE-B0C8-13773E9B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7B5DD786-02CE-4E15-BAD4-243B94FB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055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9C0B006F-F823-4C14-A6B1-143E16F493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63B7EB"/>
              </a:gs>
              <a:gs pos="50000">
                <a:srgbClr val="B1D7F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52AADFD-4E58-48BE-9A75-874025C98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985" y="689506"/>
            <a:ext cx="4721076" cy="4917281"/>
          </a:xfrm>
          <a:prstGeom prst="rect">
            <a:avLst/>
          </a:prstGeom>
        </p:spPr>
      </p:pic>
      <p:sp>
        <p:nvSpPr>
          <p:cNvPr id="35" name="Freeform 31">
            <a:extLst>
              <a:ext uri="{FF2B5EF4-FFF2-40B4-BE49-F238E27FC236}">
                <a16:creationId xmlns:a16="http://schemas.microsoft.com/office/drawing/2014/main" id="{70497AD8-E323-4B60-B5A5-983335814D9A}"/>
              </a:ext>
            </a:extLst>
          </p:cNvPr>
          <p:cNvSpPr>
            <a:spLocks/>
          </p:cNvSpPr>
          <p:nvPr userDrawn="1"/>
        </p:nvSpPr>
        <p:spPr bwMode="auto">
          <a:xfrm>
            <a:off x="1" y="2838811"/>
            <a:ext cx="12189884" cy="3857481"/>
          </a:xfrm>
          <a:custGeom>
            <a:avLst/>
            <a:gdLst>
              <a:gd name="T0" fmla="*/ 20666 w 20998"/>
              <a:gd name="T1" fmla="*/ 771 h 8016"/>
              <a:gd name="T2" fmla="*/ 20684 w 20998"/>
              <a:gd name="T3" fmla="*/ 964 h 8016"/>
              <a:gd name="T4" fmla="*/ 20317 w 20998"/>
              <a:gd name="T5" fmla="*/ 898 h 8016"/>
              <a:gd name="T6" fmla="*/ 19281 w 20998"/>
              <a:gd name="T7" fmla="*/ 1780 h 8016"/>
              <a:gd name="T8" fmla="*/ 19171 w 20998"/>
              <a:gd name="T9" fmla="*/ 1775 h 8016"/>
              <a:gd name="T10" fmla="*/ 18160 w 20998"/>
              <a:gd name="T11" fmla="*/ 2542 h 8016"/>
              <a:gd name="T12" fmla="*/ 17784 w 20998"/>
              <a:gd name="T13" fmla="*/ 2473 h 8016"/>
              <a:gd name="T14" fmla="*/ 16824 w 20998"/>
              <a:gd name="T15" fmla="*/ 3098 h 8016"/>
              <a:gd name="T16" fmla="*/ 16323 w 20998"/>
              <a:gd name="T17" fmla="*/ 2970 h 8016"/>
              <a:gd name="T18" fmla="*/ 15939 w 20998"/>
              <a:gd name="T19" fmla="*/ 3043 h 8016"/>
              <a:gd name="T20" fmla="*/ 14974 w 20998"/>
              <a:gd name="T21" fmla="*/ 2405 h 8016"/>
              <a:gd name="T22" fmla="*/ 14077 w 20998"/>
              <a:gd name="T23" fmla="*/ 2910 h 8016"/>
              <a:gd name="T24" fmla="*/ 13399 w 20998"/>
              <a:gd name="T25" fmla="*/ 2661 h 8016"/>
              <a:gd name="T26" fmla="*/ 12465 w 20998"/>
              <a:gd name="T27" fmla="*/ 3232 h 8016"/>
              <a:gd name="T28" fmla="*/ 12259 w 20998"/>
              <a:gd name="T29" fmla="*/ 3212 h 8016"/>
              <a:gd name="T30" fmla="*/ 11526 w 20998"/>
              <a:gd name="T31" fmla="*/ 3510 h 8016"/>
              <a:gd name="T32" fmla="*/ 10499 w 20998"/>
              <a:gd name="T33" fmla="*/ 2677 h 8016"/>
              <a:gd name="T34" fmla="*/ 9468 w 20998"/>
              <a:gd name="T35" fmla="*/ 3531 h 8016"/>
              <a:gd name="T36" fmla="*/ 8715 w 20998"/>
              <a:gd name="T37" fmla="*/ 3212 h 8016"/>
              <a:gd name="T38" fmla="*/ 8529 w 20998"/>
              <a:gd name="T39" fmla="*/ 3228 h 8016"/>
              <a:gd name="T40" fmla="*/ 7598 w 20998"/>
              <a:gd name="T41" fmla="*/ 2661 h 8016"/>
              <a:gd name="T42" fmla="*/ 6907 w 20998"/>
              <a:gd name="T43" fmla="*/ 2921 h 8016"/>
              <a:gd name="T44" fmla="*/ 6003 w 20998"/>
              <a:gd name="T45" fmla="*/ 2405 h 8016"/>
              <a:gd name="T46" fmla="*/ 5036 w 20998"/>
              <a:gd name="T47" fmla="*/ 3049 h 8016"/>
              <a:gd name="T48" fmla="*/ 4655 w 20998"/>
              <a:gd name="T49" fmla="*/ 2978 h 8016"/>
              <a:gd name="T50" fmla="*/ 4149 w 20998"/>
              <a:gd name="T51" fmla="*/ 3108 h 8016"/>
              <a:gd name="T52" fmla="*/ 3185 w 20998"/>
              <a:gd name="T53" fmla="*/ 2473 h 8016"/>
              <a:gd name="T54" fmla="*/ 2833 w 20998"/>
              <a:gd name="T55" fmla="*/ 2534 h 8016"/>
              <a:gd name="T56" fmla="*/ 1831 w 20998"/>
              <a:gd name="T57" fmla="*/ 1797 h 8016"/>
              <a:gd name="T58" fmla="*/ 1704 w 20998"/>
              <a:gd name="T59" fmla="*/ 1805 h 8016"/>
              <a:gd name="T60" fmla="*/ 666 w 20998"/>
              <a:gd name="T61" fmla="*/ 905 h 8016"/>
              <a:gd name="T62" fmla="*/ 312 w 20998"/>
              <a:gd name="T63" fmla="*/ 966 h 8016"/>
              <a:gd name="T64" fmla="*/ 332 w 20998"/>
              <a:gd name="T65" fmla="*/ 766 h 8016"/>
              <a:gd name="T66" fmla="*/ 0 w 20998"/>
              <a:gd name="T67" fmla="*/ 0 h 8016"/>
              <a:gd name="T68" fmla="*/ 0 w 20998"/>
              <a:gd name="T69" fmla="*/ 8016 h 8016"/>
              <a:gd name="T70" fmla="*/ 20998 w 20998"/>
              <a:gd name="T71" fmla="*/ 8016 h 8016"/>
              <a:gd name="T72" fmla="*/ 20998 w 20998"/>
              <a:gd name="T73" fmla="*/ 5 h 8016"/>
              <a:gd name="T74" fmla="*/ 20666 w 20998"/>
              <a:gd name="T75" fmla="*/ 771 h 8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998" h="8016">
                <a:moveTo>
                  <a:pt x="20666" y="771"/>
                </a:moveTo>
                <a:cubicBezTo>
                  <a:pt x="20666" y="837"/>
                  <a:pt x="20673" y="901"/>
                  <a:pt x="20684" y="964"/>
                </a:cubicBezTo>
                <a:cubicBezTo>
                  <a:pt x="20570" y="921"/>
                  <a:pt x="20446" y="898"/>
                  <a:pt x="20317" y="898"/>
                </a:cubicBezTo>
                <a:cubicBezTo>
                  <a:pt x="19794" y="898"/>
                  <a:pt x="19360" y="1280"/>
                  <a:pt x="19281" y="1780"/>
                </a:cubicBezTo>
                <a:cubicBezTo>
                  <a:pt x="19245" y="1777"/>
                  <a:pt x="19208" y="1775"/>
                  <a:pt x="19171" y="1775"/>
                </a:cubicBezTo>
                <a:cubicBezTo>
                  <a:pt x="18689" y="1775"/>
                  <a:pt x="18283" y="2100"/>
                  <a:pt x="18160" y="2542"/>
                </a:cubicBezTo>
                <a:cubicBezTo>
                  <a:pt x="18043" y="2498"/>
                  <a:pt x="17917" y="2473"/>
                  <a:pt x="17784" y="2473"/>
                </a:cubicBezTo>
                <a:cubicBezTo>
                  <a:pt x="17356" y="2473"/>
                  <a:pt x="16987" y="2730"/>
                  <a:pt x="16824" y="3098"/>
                </a:cubicBezTo>
                <a:cubicBezTo>
                  <a:pt x="16675" y="3016"/>
                  <a:pt x="16505" y="2970"/>
                  <a:pt x="16323" y="2970"/>
                </a:cubicBezTo>
                <a:cubicBezTo>
                  <a:pt x="16187" y="2970"/>
                  <a:pt x="16058" y="2996"/>
                  <a:pt x="15939" y="3043"/>
                </a:cubicBezTo>
                <a:cubicBezTo>
                  <a:pt x="15779" y="2668"/>
                  <a:pt x="15407" y="2405"/>
                  <a:pt x="14974" y="2405"/>
                </a:cubicBezTo>
                <a:cubicBezTo>
                  <a:pt x="14594" y="2405"/>
                  <a:pt x="14261" y="2607"/>
                  <a:pt x="14077" y="2910"/>
                </a:cubicBezTo>
                <a:cubicBezTo>
                  <a:pt x="13894" y="2755"/>
                  <a:pt x="13657" y="2661"/>
                  <a:pt x="13399" y="2661"/>
                </a:cubicBezTo>
                <a:cubicBezTo>
                  <a:pt x="12992" y="2661"/>
                  <a:pt x="12639" y="2893"/>
                  <a:pt x="12465" y="3232"/>
                </a:cubicBezTo>
                <a:cubicBezTo>
                  <a:pt x="12398" y="3219"/>
                  <a:pt x="12329" y="3212"/>
                  <a:pt x="12259" y="3212"/>
                </a:cubicBezTo>
                <a:cubicBezTo>
                  <a:pt x="11973" y="3212"/>
                  <a:pt x="11715" y="3326"/>
                  <a:pt x="11526" y="3510"/>
                </a:cubicBezTo>
                <a:cubicBezTo>
                  <a:pt x="11426" y="3034"/>
                  <a:pt x="11004" y="2677"/>
                  <a:pt x="10499" y="2677"/>
                </a:cubicBezTo>
                <a:cubicBezTo>
                  <a:pt x="9986" y="2677"/>
                  <a:pt x="9560" y="3045"/>
                  <a:pt x="9468" y="3531"/>
                </a:cubicBezTo>
                <a:cubicBezTo>
                  <a:pt x="9278" y="3334"/>
                  <a:pt x="9011" y="3212"/>
                  <a:pt x="8715" y="3212"/>
                </a:cubicBezTo>
                <a:cubicBezTo>
                  <a:pt x="8652" y="3212"/>
                  <a:pt x="8590" y="3217"/>
                  <a:pt x="8529" y="3228"/>
                </a:cubicBezTo>
                <a:cubicBezTo>
                  <a:pt x="8355" y="2891"/>
                  <a:pt x="8003" y="2661"/>
                  <a:pt x="7598" y="2661"/>
                </a:cubicBezTo>
                <a:cubicBezTo>
                  <a:pt x="7333" y="2661"/>
                  <a:pt x="7091" y="2759"/>
                  <a:pt x="6907" y="2921"/>
                </a:cubicBezTo>
                <a:cubicBezTo>
                  <a:pt x="6724" y="2612"/>
                  <a:pt x="6388" y="2405"/>
                  <a:pt x="6003" y="2405"/>
                </a:cubicBezTo>
                <a:cubicBezTo>
                  <a:pt x="5568" y="2405"/>
                  <a:pt x="5194" y="2671"/>
                  <a:pt x="5036" y="3049"/>
                </a:cubicBezTo>
                <a:cubicBezTo>
                  <a:pt x="4918" y="3003"/>
                  <a:pt x="4789" y="2978"/>
                  <a:pt x="4655" y="2978"/>
                </a:cubicBezTo>
                <a:cubicBezTo>
                  <a:pt x="4472" y="2978"/>
                  <a:pt x="4299" y="3025"/>
                  <a:pt x="4149" y="3108"/>
                </a:cubicBezTo>
                <a:cubicBezTo>
                  <a:pt x="3989" y="2735"/>
                  <a:pt x="3618" y="2473"/>
                  <a:pt x="3185" y="2473"/>
                </a:cubicBezTo>
                <a:cubicBezTo>
                  <a:pt x="3062" y="2473"/>
                  <a:pt x="2943" y="2495"/>
                  <a:pt x="2833" y="2534"/>
                </a:cubicBezTo>
                <a:cubicBezTo>
                  <a:pt x="2700" y="2107"/>
                  <a:pt x="2302" y="1797"/>
                  <a:pt x="1831" y="1797"/>
                </a:cubicBezTo>
                <a:cubicBezTo>
                  <a:pt x="1788" y="1797"/>
                  <a:pt x="1746" y="1800"/>
                  <a:pt x="1704" y="1805"/>
                </a:cubicBezTo>
                <a:cubicBezTo>
                  <a:pt x="1632" y="1296"/>
                  <a:pt x="1195" y="905"/>
                  <a:pt x="666" y="905"/>
                </a:cubicBezTo>
                <a:cubicBezTo>
                  <a:pt x="542" y="905"/>
                  <a:pt x="423" y="927"/>
                  <a:pt x="312" y="966"/>
                </a:cubicBezTo>
                <a:cubicBezTo>
                  <a:pt x="325" y="902"/>
                  <a:pt x="332" y="834"/>
                  <a:pt x="332" y="766"/>
                </a:cubicBezTo>
                <a:cubicBezTo>
                  <a:pt x="332" y="464"/>
                  <a:pt x="204" y="192"/>
                  <a:pt x="0" y="0"/>
                </a:cubicBezTo>
                <a:cubicBezTo>
                  <a:pt x="0" y="8016"/>
                  <a:pt x="0" y="8016"/>
                  <a:pt x="0" y="8016"/>
                </a:cubicBezTo>
                <a:cubicBezTo>
                  <a:pt x="20998" y="8016"/>
                  <a:pt x="20998" y="8016"/>
                  <a:pt x="20998" y="8016"/>
                </a:cubicBezTo>
                <a:cubicBezTo>
                  <a:pt x="20998" y="5"/>
                  <a:pt x="20998" y="5"/>
                  <a:pt x="20998" y="5"/>
                </a:cubicBezTo>
                <a:cubicBezTo>
                  <a:pt x="20794" y="197"/>
                  <a:pt x="20666" y="469"/>
                  <a:pt x="20666" y="771"/>
                </a:cubicBezTo>
                <a:close/>
              </a:path>
            </a:pathLst>
          </a:custGeom>
          <a:solidFill>
            <a:srgbClr val="F9F9F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8EB1F51D-7985-4891-80D9-6CE0D492B61D}"/>
              </a:ext>
            </a:extLst>
          </p:cNvPr>
          <p:cNvSpPr>
            <a:spLocks/>
          </p:cNvSpPr>
          <p:nvPr userDrawn="1"/>
        </p:nvSpPr>
        <p:spPr bwMode="auto">
          <a:xfrm rot="20441023">
            <a:off x="4131734" y="3264845"/>
            <a:ext cx="3424767" cy="1989667"/>
          </a:xfrm>
          <a:custGeom>
            <a:avLst/>
            <a:gdLst>
              <a:gd name="T0" fmla="*/ 4851 w 5900"/>
              <a:gd name="T1" fmla="*/ 1331 h 3429"/>
              <a:gd name="T2" fmla="*/ 4640 w 5900"/>
              <a:gd name="T3" fmla="*/ 1352 h 3429"/>
              <a:gd name="T4" fmla="*/ 3651 w 5900"/>
              <a:gd name="T5" fmla="*/ 653 h 3429"/>
              <a:gd name="T6" fmla="*/ 2946 w 5900"/>
              <a:gd name="T7" fmla="*/ 926 h 3429"/>
              <a:gd name="T8" fmla="*/ 2251 w 5900"/>
              <a:gd name="T9" fmla="*/ 663 h 3429"/>
              <a:gd name="T10" fmla="*/ 2033 w 5900"/>
              <a:gd name="T11" fmla="*/ 686 h 3429"/>
              <a:gd name="T12" fmla="*/ 1049 w 5900"/>
              <a:gd name="T13" fmla="*/ 0 h 3429"/>
              <a:gd name="T14" fmla="*/ 0 w 5900"/>
              <a:gd name="T15" fmla="*/ 1049 h 3429"/>
              <a:gd name="T16" fmla="*/ 1049 w 5900"/>
              <a:gd name="T17" fmla="*/ 2098 h 3429"/>
              <a:gd name="T18" fmla="*/ 1267 w 5900"/>
              <a:gd name="T19" fmla="*/ 2075 h 3429"/>
              <a:gd name="T20" fmla="*/ 2251 w 5900"/>
              <a:gd name="T21" fmla="*/ 2761 h 3429"/>
              <a:gd name="T22" fmla="*/ 2956 w 5900"/>
              <a:gd name="T23" fmla="*/ 2488 h 3429"/>
              <a:gd name="T24" fmla="*/ 3651 w 5900"/>
              <a:gd name="T25" fmla="*/ 2751 h 3429"/>
              <a:gd name="T26" fmla="*/ 3862 w 5900"/>
              <a:gd name="T27" fmla="*/ 2730 h 3429"/>
              <a:gd name="T28" fmla="*/ 4851 w 5900"/>
              <a:gd name="T29" fmla="*/ 3429 h 3429"/>
              <a:gd name="T30" fmla="*/ 5900 w 5900"/>
              <a:gd name="T31" fmla="*/ 2380 h 3429"/>
              <a:gd name="T32" fmla="*/ 4851 w 5900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900" h="3429">
                <a:moveTo>
                  <a:pt x="4851" y="1331"/>
                </a:moveTo>
                <a:cubicBezTo>
                  <a:pt x="4778" y="1331"/>
                  <a:pt x="4708" y="1338"/>
                  <a:pt x="4640" y="1352"/>
                </a:cubicBezTo>
                <a:cubicBezTo>
                  <a:pt x="4495" y="945"/>
                  <a:pt x="4107" y="653"/>
                  <a:pt x="3651" y="653"/>
                </a:cubicBezTo>
                <a:cubicBezTo>
                  <a:pt x="3379" y="653"/>
                  <a:pt x="3132" y="756"/>
                  <a:pt x="2946" y="926"/>
                </a:cubicBezTo>
                <a:cubicBezTo>
                  <a:pt x="2761" y="762"/>
                  <a:pt x="2518" y="663"/>
                  <a:pt x="2251" y="663"/>
                </a:cubicBezTo>
                <a:cubicBezTo>
                  <a:pt x="2177" y="663"/>
                  <a:pt x="2104" y="671"/>
                  <a:pt x="2033" y="686"/>
                </a:cubicBezTo>
                <a:cubicBezTo>
                  <a:pt x="1886" y="286"/>
                  <a:pt x="1501" y="0"/>
                  <a:pt x="1049" y="0"/>
                </a:cubicBezTo>
                <a:cubicBezTo>
                  <a:pt x="470" y="0"/>
                  <a:pt x="0" y="470"/>
                  <a:pt x="0" y="1049"/>
                </a:cubicBezTo>
                <a:cubicBezTo>
                  <a:pt x="0" y="1628"/>
                  <a:pt x="470" y="2098"/>
                  <a:pt x="1049" y="2098"/>
                </a:cubicBezTo>
                <a:cubicBezTo>
                  <a:pt x="1124" y="2098"/>
                  <a:pt x="1197" y="2090"/>
                  <a:pt x="1267" y="2075"/>
                </a:cubicBezTo>
                <a:cubicBezTo>
                  <a:pt x="1415" y="2475"/>
                  <a:pt x="1800" y="2761"/>
                  <a:pt x="2251" y="2761"/>
                </a:cubicBezTo>
                <a:cubicBezTo>
                  <a:pt x="2523" y="2761"/>
                  <a:pt x="2770" y="2658"/>
                  <a:pt x="2956" y="2488"/>
                </a:cubicBezTo>
                <a:cubicBezTo>
                  <a:pt x="3141" y="2652"/>
                  <a:pt x="3384" y="2751"/>
                  <a:pt x="3651" y="2751"/>
                </a:cubicBezTo>
                <a:cubicBezTo>
                  <a:pt x="3723" y="2751"/>
                  <a:pt x="3794" y="2744"/>
                  <a:pt x="3862" y="2730"/>
                </a:cubicBezTo>
                <a:cubicBezTo>
                  <a:pt x="4006" y="3137"/>
                  <a:pt x="4394" y="3429"/>
                  <a:pt x="4851" y="3429"/>
                </a:cubicBezTo>
                <a:cubicBezTo>
                  <a:pt x="5430" y="3429"/>
                  <a:pt x="5900" y="2959"/>
                  <a:pt x="5900" y="2380"/>
                </a:cubicBezTo>
                <a:cubicBezTo>
                  <a:pt x="5900" y="1801"/>
                  <a:pt x="5430" y="1331"/>
                  <a:pt x="4851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364F9D42-884A-4019-B6A3-8A2700FC16C2}"/>
              </a:ext>
            </a:extLst>
          </p:cNvPr>
          <p:cNvSpPr>
            <a:spLocks/>
          </p:cNvSpPr>
          <p:nvPr userDrawn="1"/>
        </p:nvSpPr>
        <p:spPr bwMode="auto">
          <a:xfrm>
            <a:off x="234951" y="2948517"/>
            <a:ext cx="3424767" cy="1989667"/>
          </a:xfrm>
          <a:custGeom>
            <a:avLst/>
            <a:gdLst>
              <a:gd name="T0" fmla="*/ 4851 w 5900"/>
              <a:gd name="T1" fmla="*/ 1331 h 3429"/>
              <a:gd name="T2" fmla="*/ 4640 w 5900"/>
              <a:gd name="T3" fmla="*/ 1352 h 3429"/>
              <a:gd name="T4" fmla="*/ 3651 w 5900"/>
              <a:gd name="T5" fmla="*/ 653 h 3429"/>
              <a:gd name="T6" fmla="*/ 2946 w 5900"/>
              <a:gd name="T7" fmla="*/ 926 h 3429"/>
              <a:gd name="T8" fmla="*/ 2251 w 5900"/>
              <a:gd name="T9" fmla="*/ 663 h 3429"/>
              <a:gd name="T10" fmla="*/ 2033 w 5900"/>
              <a:gd name="T11" fmla="*/ 686 h 3429"/>
              <a:gd name="T12" fmla="*/ 1049 w 5900"/>
              <a:gd name="T13" fmla="*/ 0 h 3429"/>
              <a:gd name="T14" fmla="*/ 0 w 5900"/>
              <a:gd name="T15" fmla="*/ 1049 h 3429"/>
              <a:gd name="T16" fmla="*/ 1049 w 5900"/>
              <a:gd name="T17" fmla="*/ 2098 h 3429"/>
              <a:gd name="T18" fmla="*/ 1267 w 5900"/>
              <a:gd name="T19" fmla="*/ 2075 h 3429"/>
              <a:gd name="T20" fmla="*/ 2251 w 5900"/>
              <a:gd name="T21" fmla="*/ 2761 h 3429"/>
              <a:gd name="T22" fmla="*/ 2956 w 5900"/>
              <a:gd name="T23" fmla="*/ 2488 h 3429"/>
              <a:gd name="T24" fmla="*/ 3651 w 5900"/>
              <a:gd name="T25" fmla="*/ 2751 h 3429"/>
              <a:gd name="T26" fmla="*/ 3862 w 5900"/>
              <a:gd name="T27" fmla="*/ 2730 h 3429"/>
              <a:gd name="T28" fmla="*/ 4851 w 5900"/>
              <a:gd name="T29" fmla="*/ 3429 h 3429"/>
              <a:gd name="T30" fmla="*/ 5900 w 5900"/>
              <a:gd name="T31" fmla="*/ 2380 h 3429"/>
              <a:gd name="T32" fmla="*/ 4851 w 5900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900" h="3429">
                <a:moveTo>
                  <a:pt x="4851" y="1331"/>
                </a:moveTo>
                <a:cubicBezTo>
                  <a:pt x="4778" y="1331"/>
                  <a:pt x="4708" y="1338"/>
                  <a:pt x="4640" y="1352"/>
                </a:cubicBezTo>
                <a:cubicBezTo>
                  <a:pt x="4495" y="945"/>
                  <a:pt x="4107" y="653"/>
                  <a:pt x="3651" y="653"/>
                </a:cubicBezTo>
                <a:cubicBezTo>
                  <a:pt x="3379" y="653"/>
                  <a:pt x="3132" y="756"/>
                  <a:pt x="2946" y="926"/>
                </a:cubicBezTo>
                <a:cubicBezTo>
                  <a:pt x="2761" y="762"/>
                  <a:pt x="2518" y="663"/>
                  <a:pt x="2251" y="663"/>
                </a:cubicBezTo>
                <a:cubicBezTo>
                  <a:pt x="2177" y="663"/>
                  <a:pt x="2104" y="671"/>
                  <a:pt x="2033" y="686"/>
                </a:cubicBezTo>
                <a:cubicBezTo>
                  <a:pt x="1886" y="286"/>
                  <a:pt x="1501" y="0"/>
                  <a:pt x="1049" y="0"/>
                </a:cubicBezTo>
                <a:cubicBezTo>
                  <a:pt x="470" y="0"/>
                  <a:pt x="0" y="470"/>
                  <a:pt x="0" y="1049"/>
                </a:cubicBezTo>
                <a:cubicBezTo>
                  <a:pt x="0" y="1628"/>
                  <a:pt x="470" y="2098"/>
                  <a:pt x="1049" y="2098"/>
                </a:cubicBezTo>
                <a:cubicBezTo>
                  <a:pt x="1124" y="2098"/>
                  <a:pt x="1197" y="2090"/>
                  <a:pt x="1267" y="2075"/>
                </a:cubicBezTo>
                <a:cubicBezTo>
                  <a:pt x="1415" y="2475"/>
                  <a:pt x="1800" y="2761"/>
                  <a:pt x="2251" y="2761"/>
                </a:cubicBezTo>
                <a:cubicBezTo>
                  <a:pt x="2523" y="2761"/>
                  <a:pt x="2770" y="2658"/>
                  <a:pt x="2956" y="2488"/>
                </a:cubicBezTo>
                <a:cubicBezTo>
                  <a:pt x="3141" y="2652"/>
                  <a:pt x="3384" y="2751"/>
                  <a:pt x="3651" y="2751"/>
                </a:cubicBezTo>
                <a:cubicBezTo>
                  <a:pt x="3723" y="2751"/>
                  <a:pt x="3794" y="2744"/>
                  <a:pt x="3862" y="2730"/>
                </a:cubicBezTo>
                <a:cubicBezTo>
                  <a:pt x="4006" y="3137"/>
                  <a:pt x="4394" y="3429"/>
                  <a:pt x="4851" y="3429"/>
                </a:cubicBezTo>
                <a:cubicBezTo>
                  <a:pt x="5430" y="3429"/>
                  <a:pt x="5900" y="2959"/>
                  <a:pt x="5900" y="2380"/>
                </a:cubicBezTo>
                <a:cubicBezTo>
                  <a:pt x="5900" y="1801"/>
                  <a:pt x="5430" y="1331"/>
                  <a:pt x="4851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750C97AF-BF9D-4BCF-B31B-1A728DFFC057}"/>
              </a:ext>
            </a:extLst>
          </p:cNvPr>
          <p:cNvSpPr>
            <a:spLocks/>
          </p:cNvSpPr>
          <p:nvPr userDrawn="1"/>
        </p:nvSpPr>
        <p:spPr bwMode="auto">
          <a:xfrm>
            <a:off x="8528051" y="2948517"/>
            <a:ext cx="3422651" cy="1989667"/>
          </a:xfrm>
          <a:custGeom>
            <a:avLst/>
            <a:gdLst>
              <a:gd name="T0" fmla="*/ 1049 w 5899"/>
              <a:gd name="T1" fmla="*/ 1331 h 3429"/>
              <a:gd name="T2" fmla="*/ 1260 w 5899"/>
              <a:gd name="T3" fmla="*/ 1352 h 3429"/>
              <a:gd name="T4" fmla="*/ 2249 w 5899"/>
              <a:gd name="T5" fmla="*/ 653 h 3429"/>
              <a:gd name="T6" fmla="*/ 2954 w 5899"/>
              <a:gd name="T7" fmla="*/ 926 h 3429"/>
              <a:gd name="T8" fmla="*/ 3648 w 5899"/>
              <a:gd name="T9" fmla="*/ 663 h 3429"/>
              <a:gd name="T10" fmla="*/ 3866 w 5899"/>
              <a:gd name="T11" fmla="*/ 686 h 3429"/>
              <a:gd name="T12" fmla="*/ 4850 w 5899"/>
              <a:gd name="T13" fmla="*/ 0 h 3429"/>
              <a:gd name="T14" fmla="*/ 5899 w 5899"/>
              <a:gd name="T15" fmla="*/ 1049 h 3429"/>
              <a:gd name="T16" fmla="*/ 4850 w 5899"/>
              <a:gd name="T17" fmla="*/ 2098 h 3429"/>
              <a:gd name="T18" fmla="*/ 4632 w 5899"/>
              <a:gd name="T19" fmla="*/ 2075 h 3429"/>
              <a:gd name="T20" fmla="*/ 3648 w 5899"/>
              <a:gd name="T21" fmla="*/ 2761 h 3429"/>
              <a:gd name="T22" fmla="*/ 2943 w 5899"/>
              <a:gd name="T23" fmla="*/ 2488 h 3429"/>
              <a:gd name="T24" fmla="*/ 2249 w 5899"/>
              <a:gd name="T25" fmla="*/ 2751 h 3429"/>
              <a:gd name="T26" fmla="*/ 2038 w 5899"/>
              <a:gd name="T27" fmla="*/ 2730 h 3429"/>
              <a:gd name="T28" fmla="*/ 1049 w 5899"/>
              <a:gd name="T29" fmla="*/ 3429 h 3429"/>
              <a:gd name="T30" fmla="*/ 0 w 5899"/>
              <a:gd name="T31" fmla="*/ 2380 h 3429"/>
              <a:gd name="T32" fmla="*/ 1049 w 5899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99" h="3429">
                <a:moveTo>
                  <a:pt x="1049" y="1331"/>
                </a:moveTo>
                <a:cubicBezTo>
                  <a:pt x="1121" y="1331"/>
                  <a:pt x="1192" y="1338"/>
                  <a:pt x="1260" y="1352"/>
                </a:cubicBezTo>
                <a:cubicBezTo>
                  <a:pt x="1404" y="945"/>
                  <a:pt x="1792" y="653"/>
                  <a:pt x="2249" y="653"/>
                </a:cubicBezTo>
                <a:cubicBezTo>
                  <a:pt x="2520" y="653"/>
                  <a:pt x="2768" y="756"/>
                  <a:pt x="2954" y="926"/>
                </a:cubicBezTo>
                <a:cubicBezTo>
                  <a:pt x="3139" y="762"/>
                  <a:pt x="3382" y="663"/>
                  <a:pt x="3648" y="663"/>
                </a:cubicBezTo>
                <a:cubicBezTo>
                  <a:pt x="3723" y="663"/>
                  <a:pt x="3796" y="671"/>
                  <a:pt x="3866" y="686"/>
                </a:cubicBezTo>
                <a:cubicBezTo>
                  <a:pt x="4014" y="286"/>
                  <a:pt x="4399" y="0"/>
                  <a:pt x="4850" y="0"/>
                </a:cubicBezTo>
                <a:cubicBezTo>
                  <a:pt x="5430" y="0"/>
                  <a:pt x="5899" y="470"/>
                  <a:pt x="5899" y="1049"/>
                </a:cubicBezTo>
                <a:cubicBezTo>
                  <a:pt x="5899" y="1628"/>
                  <a:pt x="5430" y="2098"/>
                  <a:pt x="4850" y="2098"/>
                </a:cubicBezTo>
                <a:cubicBezTo>
                  <a:pt x="4775" y="2098"/>
                  <a:pt x="4703" y="2090"/>
                  <a:pt x="4632" y="2075"/>
                </a:cubicBezTo>
                <a:cubicBezTo>
                  <a:pt x="4484" y="2475"/>
                  <a:pt x="4100" y="2761"/>
                  <a:pt x="3648" y="2761"/>
                </a:cubicBezTo>
                <a:cubicBezTo>
                  <a:pt x="3377" y="2761"/>
                  <a:pt x="3129" y="2658"/>
                  <a:pt x="2943" y="2488"/>
                </a:cubicBezTo>
                <a:cubicBezTo>
                  <a:pt x="2758" y="2652"/>
                  <a:pt x="2515" y="2751"/>
                  <a:pt x="2249" y="2751"/>
                </a:cubicBezTo>
                <a:cubicBezTo>
                  <a:pt x="2177" y="2751"/>
                  <a:pt x="2106" y="2744"/>
                  <a:pt x="2038" y="2730"/>
                </a:cubicBezTo>
                <a:cubicBezTo>
                  <a:pt x="1894" y="3137"/>
                  <a:pt x="1505" y="3429"/>
                  <a:pt x="1049" y="3429"/>
                </a:cubicBezTo>
                <a:cubicBezTo>
                  <a:pt x="470" y="3429"/>
                  <a:pt x="0" y="2959"/>
                  <a:pt x="0" y="2380"/>
                </a:cubicBezTo>
                <a:cubicBezTo>
                  <a:pt x="0" y="1801"/>
                  <a:pt x="470" y="1331"/>
                  <a:pt x="1049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9" name="Freeform 28">
            <a:extLst>
              <a:ext uri="{FF2B5EF4-FFF2-40B4-BE49-F238E27FC236}">
                <a16:creationId xmlns:a16="http://schemas.microsoft.com/office/drawing/2014/main" id="{3D4A90E0-51C5-4899-A5C8-A8751A388B9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962917" y="3087314"/>
            <a:ext cx="4946651" cy="1540933"/>
          </a:xfrm>
          <a:custGeom>
            <a:avLst/>
            <a:gdLst>
              <a:gd name="T0" fmla="*/ 7472 w 8521"/>
              <a:gd name="T1" fmla="*/ 365 h 2656"/>
              <a:gd name="T2" fmla="*/ 6909 w 8521"/>
              <a:gd name="T3" fmla="*/ 528 h 2656"/>
              <a:gd name="T4" fmla="*/ 6003 w 8521"/>
              <a:gd name="T5" fmla="*/ 7 h 2656"/>
              <a:gd name="T6" fmla="*/ 5079 w 8521"/>
              <a:gd name="T7" fmla="*/ 559 h 2656"/>
              <a:gd name="T8" fmla="*/ 4881 w 8521"/>
              <a:gd name="T9" fmla="*/ 582 h 2656"/>
              <a:gd name="T10" fmla="*/ 4417 w 8521"/>
              <a:gd name="T11" fmla="*/ 474 h 2656"/>
              <a:gd name="T12" fmla="*/ 4261 w 8521"/>
              <a:gd name="T13" fmla="*/ 486 h 2656"/>
              <a:gd name="T14" fmla="*/ 4106 w 8521"/>
              <a:gd name="T15" fmla="*/ 474 h 2656"/>
              <a:gd name="T16" fmla="*/ 3645 w 8521"/>
              <a:gd name="T17" fmla="*/ 580 h 2656"/>
              <a:gd name="T18" fmla="*/ 3441 w 8521"/>
              <a:gd name="T19" fmla="*/ 558 h 2656"/>
              <a:gd name="T20" fmla="*/ 2513 w 8521"/>
              <a:gd name="T21" fmla="*/ 0 h 2656"/>
              <a:gd name="T22" fmla="*/ 1604 w 8521"/>
              <a:gd name="T23" fmla="*/ 524 h 2656"/>
              <a:gd name="T24" fmla="*/ 1049 w 8521"/>
              <a:gd name="T25" fmla="*/ 365 h 2656"/>
              <a:gd name="T26" fmla="*/ 0 w 8521"/>
              <a:gd name="T27" fmla="*/ 1414 h 2656"/>
              <a:gd name="T28" fmla="*/ 1049 w 8521"/>
              <a:gd name="T29" fmla="*/ 2463 h 2656"/>
              <a:gd name="T30" fmla="*/ 1958 w 8521"/>
              <a:gd name="T31" fmla="*/ 1939 h 2656"/>
              <a:gd name="T32" fmla="*/ 2504 w 8521"/>
              <a:gd name="T33" fmla="*/ 2097 h 2656"/>
              <a:gd name="T34" fmla="*/ 3431 w 8521"/>
              <a:gd name="T35" fmla="*/ 2656 h 2656"/>
              <a:gd name="T36" fmla="*/ 3891 w 8521"/>
              <a:gd name="T37" fmla="*/ 2550 h 2656"/>
              <a:gd name="T38" fmla="*/ 4106 w 8521"/>
              <a:gd name="T39" fmla="*/ 2572 h 2656"/>
              <a:gd name="T40" fmla="*/ 4261 w 8521"/>
              <a:gd name="T41" fmla="*/ 2560 h 2656"/>
              <a:gd name="T42" fmla="*/ 4417 w 8521"/>
              <a:gd name="T43" fmla="*/ 2572 h 2656"/>
              <a:gd name="T44" fmla="*/ 4639 w 8521"/>
              <a:gd name="T45" fmla="*/ 2548 h 2656"/>
              <a:gd name="T46" fmla="*/ 5104 w 8521"/>
              <a:gd name="T47" fmla="*/ 2656 h 2656"/>
              <a:gd name="T48" fmla="*/ 6027 w 8521"/>
              <a:gd name="T49" fmla="*/ 2105 h 2656"/>
              <a:gd name="T50" fmla="*/ 6566 w 8521"/>
              <a:gd name="T51" fmla="*/ 1941 h 2656"/>
              <a:gd name="T52" fmla="*/ 7472 w 8521"/>
              <a:gd name="T53" fmla="*/ 2462 h 2656"/>
              <a:gd name="T54" fmla="*/ 8521 w 8521"/>
              <a:gd name="T55" fmla="*/ 1414 h 2656"/>
              <a:gd name="T56" fmla="*/ 7472 w 8521"/>
              <a:gd name="T57" fmla="*/ 365 h 2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21" h="2656">
                <a:moveTo>
                  <a:pt x="7472" y="365"/>
                </a:moveTo>
                <a:cubicBezTo>
                  <a:pt x="7265" y="365"/>
                  <a:pt x="7072" y="425"/>
                  <a:pt x="6909" y="528"/>
                </a:cubicBezTo>
                <a:cubicBezTo>
                  <a:pt x="6728" y="217"/>
                  <a:pt x="6390" y="7"/>
                  <a:pt x="6003" y="7"/>
                </a:cubicBezTo>
                <a:cubicBezTo>
                  <a:pt x="5603" y="7"/>
                  <a:pt x="5256" y="230"/>
                  <a:pt x="5079" y="559"/>
                </a:cubicBezTo>
                <a:cubicBezTo>
                  <a:pt x="5011" y="560"/>
                  <a:pt x="4945" y="568"/>
                  <a:pt x="4881" y="582"/>
                </a:cubicBezTo>
                <a:cubicBezTo>
                  <a:pt x="4741" y="513"/>
                  <a:pt x="4584" y="474"/>
                  <a:pt x="4417" y="474"/>
                </a:cubicBezTo>
                <a:cubicBezTo>
                  <a:pt x="4364" y="474"/>
                  <a:pt x="4312" y="478"/>
                  <a:pt x="4261" y="486"/>
                </a:cubicBezTo>
                <a:cubicBezTo>
                  <a:pt x="4210" y="478"/>
                  <a:pt x="4158" y="474"/>
                  <a:pt x="4106" y="474"/>
                </a:cubicBezTo>
                <a:cubicBezTo>
                  <a:pt x="3940" y="474"/>
                  <a:pt x="3784" y="512"/>
                  <a:pt x="3645" y="580"/>
                </a:cubicBezTo>
                <a:cubicBezTo>
                  <a:pt x="3579" y="567"/>
                  <a:pt x="3511" y="559"/>
                  <a:pt x="3441" y="558"/>
                </a:cubicBezTo>
                <a:cubicBezTo>
                  <a:pt x="3265" y="226"/>
                  <a:pt x="2915" y="0"/>
                  <a:pt x="2513" y="0"/>
                </a:cubicBezTo>
                <a:cubicBezTo>
                  <a:pt x="2125" y="0"/>
                  <a:pt x="1786" y="211"/>
                  <a:pt x="1604" y="524"/>
                </a:cubicBezTo>
                <a:cubicBezTo>
                  <a:pt x="1443" y="424"/>
                  <a:pt x="1253" y="365"/>
                  <a:pt x="1049" y="365"/>
                </a:cubicBezTo>
                <a:cubicBezTo>
                  <a:pt x="470" y="365"/>
                  <a:pt x="0" y="835"/>
                  <a:pt x="0" y="1414"/>
                </a:cubicBezTo>
                <a:cubicBezTo>
                  <a:pt x="0" y="1994"/>
                  <a:pt x="470" y="2463"/>
                  <a:pt x="1049" y="2463"/>
                </a:cubicBezTo>
                <a:cubicBezTo>
                  <a:pt x="1437" y="2463"/>
                  <a:pt x="1776" y="2252"/>
                  <a:pt x="1958" y="1939"/>
                </a:cubicBezTo>
                <a:cubicBezTo>
                  <a:pt x="2116" y="2038"/>
                  <a:pt x="2303" y="2096"/>
                  <a:pt x="2504" y="2097"/>
                </a:cubicBezTo>
                <a:cubicBezTo>
                  <a:pt x="2680" y="2430"/>
                  <a:pt x="3029" y="2656"/>
                  <a:pt x="3431" y="2656"/>
                </a:cubicBezTo>
                <a:cubicBezTo>
                  <a:pt x="3596" y="2656"/>
                  <a:pt x="3752" y="2618"/>
                  <a:pt x="3891" y="2550"/>
                </a:cubicBezTo>
                <a:cubicBezTo>
                  <a:pt x="3961" y="2564"/>
                  <a:pt x="4032" y="2572"/>
                  <a:pt x="4106" y="2572"/>
                </a:cubicBezTo>
                <a:cubicBezTo>
                  <a:pt x="4158" y="2572"/>
                  <a:pt x="4210" y="2568"/>
                  <a:pt x="4261" y="2560"/>
                </a:cubicBezTo>
                <a:cubicBezTo>
                  <a:pt x="4312" y="2568"/>
                  <a:pt x="4364" y="2572"/>
                  <a:pt x="4417" y="2572"/>
                </a:cubicBezTo>
                <a:cubicBezTo>
                  <a:pt x="4493" y="2572"/>
                  <a:pt x="4568" y="2564"/>
                  <a:pt x="4639" y="2548"/>
                </a:cubicBezTo>
                <a:cubicBezTo>
                  <a:pt x="4779" y="2617"/>
                  <a:pt x="4937" y="2656"/>
                  <a:pt x="5104" y="2656"/>
                </a:cubicBezTo>
                <a:cubicBezTo>
                  <a:pt x="5503" y="2656"/>
                  <a:pt x="5850" y="2433"/>
                  <a:pt x="6027" y="2105"/>
                </a:cubicBezTo>
                <a:cubicBezTo>
                  <a:pt x="6225" y="2100"/>
                  <a:pt x="6410" y="2041"/>
                  <a:pt x="6566" y="1941"/>
                </a:cubicBezTo>
                <a:cubicBezTo>
                  <a:pt x="6748" y="2253"/>
                  <a:pt x="7085" y="2462"/>
                  <a:pt x="7472" y="2462"/>
                </a:cubicBezTo>
                <a:cubicBezTo>
                  <a:pt x="8052" y="2462"/>
                  <a:pt x="8521" y="1993"/>
                  <a:pt x="8521" y="1414"/>
                </a:cubicBezTo>
                <a:cubicBezTo>
                  <a:pt x="8521" y="834"/>
                  <a:pt x="8052" y="365"/>
                  <a:pt x="7472" y="36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0" name="Freeform 29">
            <a:extLst>
              <a:ext uri="{FF2B5EF4-FFF2-40B4-BE49-F238E27FC236}">
                <a16:creationId xmlns:a16="http://schemas.microsoft.com/office/drawing/2014/main" id="{CD97869C-71AE-4134-8810-A272730B8547}"/>
              </a:ext>
            </a:extLst>
          </p:cNvPr>
          <p:cNvSpPr>
            <a:spLocks/>
          </p:cNvSpPr>
          <p:nvPr userDrawn="1"/>
        </p:nvSpPr>
        <p:spPr bwMode="auto">
          <a:xfrm rot="20441023">
            <a:off x="7164499" y="2753786"/>
            <a:ext cx="3424767" cy="1989667"/>
          </a:xfrm>
          <a:custGeom>
            <a:avLst/>
            <a:gdLst>
              <a:gd name="T0" fmla="*/ 4851 w 5900"/>
              <a:gd name="T1" fmla="*/ 1331 h 3429"/>
              <a:gd name="T2" fmla="*/ 4640 w 5900"/>
              <a:gd name="T3" fmla="*/ 1352 h 3429"/>
              <a:gd name="T4" fmla="*/ 3651 w 5900"/>
              <a:gd name="T5" fmla="*/ 653 h 3429"/>
              <a:gd name="T6" fmla="*/ 2946 w 5900"/>
              <a:gd name="T7" fmla="*/ 926 h 3429"/>
              <a:gd name="T8" fmla="*/ 2251 w 5900"/>
              <a:gd name="T9" fmla="*/ 663 h 3429"/>
              <a:gd name="T10" fmla="*/ 2033 w 5900"/>
              <a:gd name="T11" fmla="*/ 686 h 3429"/>
              <a:gd name="T12" fmla="*/ 1049 w 5900"/>
              <a:gd name="T13" fmla="*/ 0 h 3429"/>
              <a:gd name="T14" fmla="*/ 0 w 5900"/>
              <a:gd name="T15" fmla="*/ 1049 h 3429"/>
              <a:gd name="T16" fmla="*/ 1049 w 5900"/>
              <a:gd name="T17" fmla="*/ 2098 h 3429"/>
              <a:gd name="T18" fmla="*/ 1267 w 5900"/>
              <a:gd name="T19" fmla="*/ 2075 h 3429"/>
              <a:gd name="T20" fmla="*/ 2251 w 5900"/>
              <a:gd name="T21" fmla="*/ 2761 h 3429"/>
              <a:gd name="T22" fmla="*/ 2956 w 5900"/>
              <a:gd name="T23" fmla="*/ 2488 h 3429"/>
              <a:gd name="T24" fmla="*/ 3651 w 5900"/>
              <a:gd name="T25" fmla="*/ 2751 h 3429"/>
              <a:gd name="T26" fmla="*/ 3862 w 5900"/>
              <a:gd name="T27" fmla="*/ 2730 h 3429"/>
              <a:gd name="T28" fmla="*/ 4851 w 5900"/>
              <a:gd name="T29" fmla="*/ 3429 h 3429"/>
              <a:gd name="T30" fmla="*/ 5900 w 5900"/>
              <a:gd name="T31" fmla="*/ 2380 h 3429"/>
              <a:gd name="T32" fmla="*/ 4851 w 5900"/>
              <a:gd name="T33" fmla="*/ 1331 h 3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900" h="3429">
                <a:moveTo>
                  <a:pt x="4851" y="1331"/>
                </a:moveTo>
                <a:cubicBezTo>
                  <a:pt x="4778" y="1331"/>
                  <a:pt x="4708" y="1338"/>
                  <a:pt x="4640" y="1352"/>
                </a:cubicBezTo>
                <a:cubicBezTo>
                  <a:pt x="4495" y="945"/>
                  <a:pt x="4107" y="653"/>
                  <a:pt x="3651" y="653"/>
                </a:cubicBezTo>
                <a:cubicBezTo>
                  <a:pt x="3379" y="653"/>
                  <a:pt x="3132" y="756"/>
                  <a:pt x="2946" y="926"/>
                </a:cubicBezTo>
                <a:cubicBezTo>
                  <a:pt x="2761" y="762"/>
                  <a:pt x="2518" y="663"/>
                  <a:pt x="2251" y="663"/>
                </a:cubicBezTo>
                <a:cubicBezTo>
                  <a:pt x="2177" y="663"/>
                  <a:pt x="2104" y="671"/>
                  <a:pt x="2033" y="686"/>
                </a:cubicBezTo>
                <a:cubicBezTo>
                  <a:pt x="1886" y="286"/>
                  <a:pt x="1501" y="0"/>
                  <a:pt x="1049" y="0"/>
                </a:cubicBezTo>
                <a:cubicBezTo>
                  <a:pt x="470" y="0"/>
                  <a:pt x="0" y="470"/>
                  <a:pt x="0" y="1049"/>
                </a:cubicBezTo>
                <a:cubicBezTo>
                  <a:pt x="0" y="1628"/>
                  <a:pt x="470" y="2098"/>
                  <a:pt x="1049" y="2098"/>
                </a:cubicBezTo>
                <a:cubicBezTo>
                  <a:pt x="1124" y="2098"/>
                  <a:pt x="1197" y="2090"/>
                  <a:pt x="1267" y="2075"/>
                </a:cubicBezTo>
                <a:cubicBezTo>
                  <a:pt x="1415" y="2475"/>
                  <a:pt x="1800" y="2761"/>
                  <a:pt x="2251" y="2761"/>
                </a:cubicBezTo>
                <a:cubicBezTo>
                  <a:pt x="2523" y="2761"/>
                  <a:pt x="2770" y="2658"/>
                  <a:pt x="2956" y="2488"/>
                </a:cubicBezTo>
                <a:cubicBezTo>
                  <a:pt x="3141" y="2652"/>
                  <a:pt x="3384" y="2751"/>
                  <a:pt x="3651" y="2751"/>
                </a:cubicBezTo>
                <a:cubicBezTo>
                  <a:pt x="3723" y="2751"/>
                  <a:pt x="3794" y="2744"/>
                  <a:pt x="3862" y="2730"/>
                </a:cubicBezTo>
                <a:cubicBezTo>
                  <a:pt x="4006" y="3137"/>
                  <a:pt x="4394" y="3429"/>
                  <a:pt x="4851" y="3429"/>
                </a:cubicBezTo>
                <a:cubicBezTo>
                  <a:pt x="5430" y="3429"/>
                  <a:pt x="5900" y="2959"/>
                  <a:pt x="5900" y="2380"/>
                </a:cubicBezTo>
                <a:cubicBezTo>
                  <a:pt x="5900" y="1801"/>
                  <a:pt x="5430" y="1331"/>
                  <a:pt x="4851" y="133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4" y="11350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9924" y="3130428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4" y="3441299"/>
            <a:ext cx="5426076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时间日期</a:t>
            </a:r>
            <a:endParaRPr lang="en-US" altLang="zh-CN" dirty="0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6B1B140-22BA-4AA3-BC54-DBE60CB7C9B2}"/>
              </a:ext>
            </a:extLst>
          </p:cNvPr>
          <p:cNvGrpSpPr/>
          <p:nvPr userDrawn="1"/>
        </p:nvGrpSpPr>
        <p:grpSpPr>
          <a:xfrm rot="18672183">
            <a:off x="8989833" y="1653272"/>
            <a:ext cx="1394884" cy="2868084"/>
            <a:chOff x="4048125" y="660400"/>
            <a:chExt cx="1046163" cy="2151063"/>
          </a:xfrm>
        </p:grpSpPr>
        <p:grpSp>
          <p:nvGrpSpPr>
            <p:cNvPr id="8" name="Group 59">
              <a:extLst>
                <a:ext uri="{FF2B5EF4-FFF2-40B4-BE49-F238E27FC236}">
                  <a16:creationId xmlns:a16="http://schemas.microsoft.com/office/drawing/2014/main" id="{89798995-2B7C-4C1E-AA86-3F46C3FCEC9C}"/>
                </a:ext>
              </a:extLst>
            </p:cNvPr>
            <p:cNvGrpSpPr/>
            <p:nvPr/>
          </p:nvGrpSpPr>
          <p:grpSpPr>
            <a:xfrm>
              <a:off x="4328741" y="2203315"/>
              <a:ext cx="486519" cy="608148"/>
              <a:chOff x="3215110" y="1690552"/>
              <a:chExt cx="486519" cy="608148"/>
            </a:xfrm>
          </p:grpSpPr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FFE0CB8C-0E10-4D54-8E18-08319D5E8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110" y="1724105"/>
                <a:ext cx="97514" cy="574595"/>
              </a:xfrm>
              <a:custGeom>
                <a:avLst/>
                <a:gdLst/>
                <a:ahLst/>
                <a:cxnLst>
                  <a:cxn ang="0">
                    <a:pos x="0" y="2192"/>
                  </a:cxn>
                  <a:cxn ang="0">
                    <a:pos x="189" y="0"/>
                  </a:cxn>
                  <a:cxn ang="0">
                    <a:pos x="372" y="0"/>
                  </a:cxn>
                  <a:cxn ang="0">
                    <a:pos x="221" y="2192"/>
                  </a:cxn>
                  <a:cxn ang="0">
                    <a:pos x="0" y="2192"/>
                  </a:cxn>
                </a:cxnLst>
                <a:rect l="0" t="0" r="r" b="b"/>
                <a:pathLst>
                  <a:path w="372" h="2192">
                    <a:moveTo>
                      <a:pt x="0" y="2192"/>
                    </a:moveTo>
                    <a:lnTo>
                      <a:pt x="189" y="0"/>
                    </a:lnTo>
                    <a:lnTo>
                      <a:pt x="372" y="0"/>
                    </a:lnTo>
                    <a:lnTo>
                      <a:pt x="221" y="2192"/>
                    </a:lnTo>
                    <a:lnTo>
                      <a:pt x="0" y="21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AC3BB512-B0F3-4C21-AC31-986A5659E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242" y="1690552"/>
                <a:ext cx="116387" cy="608148"/>
              </a:xfrm>
              <a:custGeom>
                <a:avLst/>
                <a:gdLst/>
                <a:ahLst/>
                <a:cxnLst>
                  <a:cxn ang="0">
                    <a:pos x="242" y="0"/>
                  </a:cxn>
                  <a:cxn ang="0">
                    <a:pos x="447" y="2320"/>
                  </a:cxn>
                  <a:cxn ang="0">
                    <a:pos x="101" y="2320"/>
                  </a:cxn>
                  <a:cxn ang="0">
                    <a:pos x="0" y="116"/>
                  </a:cxn>
                  <a:cxn ang="0">
                    <a:pos x="106" y="0"/>
                  </a:cxn>
                  <a:cxn ang="0">
                    <a:pos x="242" y="0"/>
                  </a:cxn>
                </a:cxnLst>
                <a:rect l="0" t="0" r="r" b="b"/>
                <a:pathLst>
                  <a:path w="447" h="2320">
                    <a:moveTo>
                      <a:pt x="242" y="0"/>
                    </a:moveTo>
                    <a:lnTo>
                      <a:pt x="447" y="2320"/>
                    </a:lnTo>
                    <a:lnTo>
                      <a:pt x="101" y="2320"/>
                    </a:lnTo>
                    <a:lnTo>
                      <a:pt x="0" y="116"/>
                    </a:lnTo>
                    <a:lnTo>
                      <a:pt x="106" y="0"/>
                    </a:lnTo>
                    <a:lnTo>
                      <a:pt x="24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F8DB1051-3E58-4110-BC55-30F340B11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233" y="1783627"/>
                <a:ext cx="91223" cy="515073"/>
              </a:xfrm>
              <a:custGeom>
                <a:avLst/>
                <a:gdLst/>
                <a:ahLst/>
                <a:cxnLst>
                  <a:cxn ang="0">
                    <a:pos x="45" y="1711"/>
                  </a:cxn>
                  <a:cxn ang="0">
                    <a:pos x="0" y="0"/>
                  </a:cxn>
                  <a:cxn ang="0">
                    <a:pos x="266" y="0"/>
                  </a:cxn>
                  <a:cxn ang="0">
                    <a:pos x="349" y="1711"/>
                  </a:cxn>
                  <a:cxn ang="0">
                    <a:pos x="45" y="1711"/>
                  </a:cxn>
                </a:cxnLst>
                <a:rect l="0" t="0" r="r" b="b"/>
                <a:pathLst>
                  <a:path w="349" h="1711">
                    <a:moveTo>
                      <a:pt x="45" y="1711"/>
                    </a:moveTo>
                    <a:lnTo>
                      <a:pt x="0" y="0"/>
                    </a:lnTo>
                    <a:lnTo>
                      <a:pt x="266" y="0"/>
                    </a:lnTo>
                    <a:lnTo>
                      <a:pt x="349" y="1711"/>
                    </a:lnTo>
                    <a:lnTo>
                      <a:pt x="45" y="171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85000"/>
                      <a:shade val="30000"/>
                      <a:satMod val="115000"/>
                    </a:srgbClr>
                  </a:gs>
                  <a:gs pos="50000">
                    <a:srgbClr val="FFFFFF">
                      <a:lumMod val="85000"/>
                      <a:shade val="67500"/>
                      <a:satMod val="115000"/>
                    </a:srgbClr>
                  </a:gs>
                  <a:gs pos="100000">
                    <a:srgbClr val="FFFFFF">
                      <a:lumMod val="85000"/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227C1D33-F2E4-4292-BC12-3944DB2B1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4487" y="1849928"/>
                <a:ext cx="157280" cy="448772"/>
              </a:xfrm>
              <a:custGeom>
                <a:avLst/>
                <a:gdLst/>
                <a:ahLst/>
                <a:cxnLst>
                  <a:cxn ang="0">
                    <a:pos x="555" y="0"/>
                  </a:cxn>
                  <a:cxn ang="0">
                    <a:pos x="600" y="1711"/>
                  </a:cxn>
                  <a:cxn ang="0">
                    <a:pos x="0" y="1711"/>
                  </a:cxn>
                  <a:cxn ang="0">
                    <a:pos x="41" y="0"/>
                  </a:cxn>
                  <a:cxn ang="0">
                    <a:pos x="555" y="0"/>
                  </a:cxn>
                </a:cxnLst>
                <a:rect l="0" t="0" r="r" b="b"/>
                <a:pathLst>
                  <a:path w="600" h="1711">
                    <a:moveTo>
                      <a:pt x="555" y="0"/>
                    </a:moveTo>
                    <a:lnTo>
                      <a:pt x="600" y="1711"/>
                    </a:lnTo>
                    <a:lnTo>
                      <a:pt x="0" y="1711"/>
                    </a:lnTo>
                    <a:lnTo>
                      <a:pt x="41" y="0"/>
                    </a:lnTo>
                    <a:lnTo>
                      <a:pt x="55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Freeform 20">
                <a:extLst>
                  <a:ext uri="{FF2B5EF4-FFF2-40B4-BE49-F238E27FC236}">
                    <a16:creationId xmlns:a16="http://schemas.microsoft.com/office/drawing/2014/main" id="{3953FED9-3B8F-4365-915D-2F513ED85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779" y="1783627"/>
                <a:ext cx="112193" cy="515073"/>
              </a:xfrm>
              <a:custGeom>
                <a:avLst/>
                <a:gdLst/>
                <a:ahLst/>
                <a:cxnLst>
                  <a:cxn ang="0">
                    <a:pos x="386" y="1711"/>
                  </a:cxn>
                  <a:cxn ang="0">
                    <a:pos x="427" y="0"/>
                  </a:cxn>
                  <a:cxn ang="0">
                    <a:pos x="118" y="0"/>
                  </a:cxn>
                  <a:cxn ang="0">
                    <a:pos x="0" y="1711"/>
                  </a:cxn>
                  <a:cxn ang="0">
                    <a:pos x="386" y="1711"/>
                  </a:cxn>
                </a:cxnLst>
                <a:rect l="0" t="0" r="r" b="b"/>
                <a:pathLst>
                  <a:path w="427" h="1711">
                    <a:moveTo>
                      <a:pt x="386" y="1711"/>
                    </a:moveTo>
                    <a:lnTo>
                      <a:pt x="427" y="0"/>
                    </a:lnTo>
                    <a:lnTo>
                      <a:pt x="118" y="0"/>
                    </a:lnTo>
                    <a:lnTo>
                      <a:pt x="0" y="1711"/>
                    </a:lnTo>
                    <a:lnTo>
                      <a:pt x="386" y="171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85000"/>
                      <a:shade val="30000"/>
                      <a:satMod val="115000"/>
                    </a:srgbClr>
                  </a:gs>
                  <a:gs pos="50000">
                    <a:srgbClr val="FFFFFF">
                      <a:lumMod val="85000"/>
                      <a:shade val="67500"/>
                      <a:satMod val="115000"/>
                    </a:srgbClr>
                  </a:gs>
                  <a:gs pos="100000">
                    <a:srgbClr val="FFFFFF">
                      <a:lumMod val="85000"/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77">
              <a:extLst>
                <a:ext uri="{FF2B5EF4-FFF2-40B4-BE49-F238E27FC236}">
                  <a16:creationId xmlns:a16="http://schemas.microsoft.com/office/drawing/2014/main" id="{30EEC7A2-8A45-49EE-8714-2C30E42ECD35}"/>
                </a:ext>
              </a:extLst>
            </p:cNvPr>
            <p:cNvGrpSpPr/>
            <p:nvPr/>
          </p:nvGrpSpPr>
          <p:grpSpPr>
            <a:xfrm>
              <a:off x="4048125" y="660400"/>
              <a:ext cx="1046163" cy="1893888"/>
              <a:chOff x="4048125" y="660400"/>
              <a:chExt cx="1046163" cy="1893888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4701795-2528-40AB-BD32-D8634F355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1368425"/>
                <a:ext cx="201613" cy="447675"/>
              </a:xfrm>
              <a:custGeom>
                <a:avLst/>
                <a:gdLst>
                  <a:gd name="T0" fmla="*/ 0 w 464"/>
                  <a:gd name="T1" fmla="*/ 279 h 1029"/>
                  <a:gd name="T2" fmla="*/ 464 w 464"/>
                  <a:gd name="T3" fmla="*/ 0 h 1029"/>
                  <a:gd name="T4" fmla="*/ 444 w 464"/>
                  <a:gd name="T5" fmla="*/ 641 h 1029"/>
                  <a:gd name="T6" fmla="*/ 319 w 464"/>
                  <a:gd name="T7" fmla="*/ 802 h 1029"/>
                  <a:gd name="T8" fmla="*/ 205 w 464"/>
                  <a:gd name="T9" fmla="*/ 1029 h 1029"/>
                  <a:gd name="T10" fmla="*/ 59 w 464"/>
                  <a:gd name="T11" fmla="*/ 966 h 1029"/>
                  <a:gd name="T12" fmla="*/ 0 w 464"/>
                  <a:gd name="T13" fmla="*/ 27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4" h="1029">
                    <a:moveTo>
                      <a:pt x="0" y="279"/>
                    </a:moveTo>
                    <a:cubicBezTo>
                      <a:pt x="464" y="0"/>
                      <a:pt x="464" y="0"/>
                      <a:pt x="464" y="0"/>
                    </a:cubicBezTo>
                    <a:cubicBezTo>
                      <a:pt x="444" y="641"/>
                      <a:pt x="444" y="641"/>
                      <a:pt x="444" y="641"/>
                    </a:cubicBezTo>
                    <a:cubicBezTo>
                      <a:pt x="444" y="641"/>
                      <a:pt x="379" y="713"/>
                      <a:pt x="319" y="802"/>
                    </a:cubicBezTo>
                    <a:cubicBezTo>
                      <a:pt x="266" y="881"/>
                      <a:pt x="205" y="1029"/>
                      <a:pt x="205" y="1029"/>
                    </a:cubicBezTo>
                    <a:cubicBezTo>
                      <a:pt x="59" y="966"/>
                      <a:pt x="59" y="966"/>
                      <a:pt x="59" y="966"/>
                    </a:cubicBez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09C9A0F1-7672-4167-9810-7C8856C2F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675" y="1368425"/>
                <a:ext cx="201613" cy="447675"/>
              </a:xfrm>
              <a:custGeom>
                <a:avLst/>
                <a:gdLst>
                  <a:gd name="T0" fmla="*/ 464 w 464"/>
                  <a:gd name="T1" fmla="*/ 279 h 1029"/>
                  <a:gd name="T2" fmla="*/ 0 w 464"/>
                  <a:gd name="T3" fmla="*/ 0 h 1029"/>
                  <a:gd name="T4" fmla="*/ 20 w 464"/>
                  <a:gd name="T5" fmla="*/ 641 h 1029"/>
                  <a:gd name="T6" fmla="*/ 145 w 464"/>
                  <a:gd name="T7" fmla="*/ 802 h 1029"/>
                  <a:gd name="T8" fmla="*/ 259 w 464"/>
                  <a:gd name="T9" fmla="*/ 1029 h 1029"/>
                  <a:gd name="T10" fmla="*/ 405 w 464"/>
                  <a:gd name="T11" fmla="*/ 966 h 1029"/>
                  <a:gd name="T12" fmla="*/ 464 w 464"/>
                  <a:gd name="T13" fmla="*/ 279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4" h="1029">
                    <a:moveTo>
                      <a:pt x="464" y="27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0" y="641"/>
                      <a:pt x="20" y="641"/>
                      <a:pt x="20" y="641"/>
                    </a:cubicBezTo>
                    <a:cubicBezTo>
                      <a:pt x="20" y="641"/>
                      <a:pt x="85" y="713"/>
                      <a:pt x="145" y="802"/>
                    </a:cubicBezTo>
                    <a:cubicBezTo>
                      <a:pt x="198" y="881"/>
                      <a:pt x="259" y="1029"/>
                      <a:pt x="259" y="1029"/>
                    </a:cubicBezTo>
                    <a:cubicBezTo>
                      <a:pt x="405" y="966"/>
                      <a:pt x="405" y="966"/>
                      <a:pt x="405" y="966"/>
                    </a:cubicBezTo>
                    <a:lnTo>
                      <a:pt x="464" y="279"/>
                    </a:ln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A3581A7-BFE8-4A7F-8608-888122814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738" y="1679575"/>
                <a:ext cx="322263" cy="106363"/>
              </a:xfrm>
              <a:custGeom>
                <a:avLst/>
                <a:gdLst>
                  <a:gd name="T0" fmla="*/ 209 w 738"/>
                  <a:gd name="T1" fmla="*/ 185 h 246"/>
                  <a:gd name="T2" fmla="*/ 738 w 738"/>
                  <a:gd name="T3" fmla="*/ 213 h 246"/>
                  <a:gd name="T4" fmla="*/ 738 w 738"/>
                  <a:gd name="T5" fmla="*/ 102 h 246"/>
                  <a:gd name="T6" fmla="*/ 323 w 738"/>
                  <a:gd name="T7" fmla="*/ 74 h 246"/>
                  <a:gd name="T8" fmla="*/ 21 w 738"/>
                  <a:gd name="T9" fmla="*/ 0 h 246"/>
                  <a:gd name="T10" fmla="*/ 209 w 738"/>
                  <a:gd name="T11" fmla="*/ 18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8" h="246">
                    <a:moveTo>
                      <a:pt x="209" y="185"/>
                    </a:moveTo>
                    <a:cubicBezTo>
                      <a:pt x="416" y="246"/>
                      <a:pt x="738" y="213"/>
                      <a:pt x="738" y="213"/>
                    </a:cubicBezTo>
                    <a:cubicBezTo>
                      <a:pt x="738" y="102"/>
                      <a:pt x="738" y="102"/>
                      <a:pt x="738" y="102"/>
                    </a:cubicBezTo>
                    <a:cubicBezTo>
                      <a:pt x="738" y="102"/>
                      <a:pt x="477" y="91"/>
                      <a:pt x="323" y="74"/>
                    </a:cubicBezTo>
                    <a:cubicBezTo>
                      <a:pt x="142" y="54"/>
                      <a:pt x="21" y="0"/>
                      <a:pt x="21" y="0"/>
                    </a:cubicBezTo>
                    <a:cubicBezTo>
                      <a:pt x="21" y="0"/>
                      <a:pt x="0" y="123"/>
                      <a:pt x="209" y="185"/>
                    </a:cubicBez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252F5E74-5DA9-4028-ADFE-11986B8B1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679575"/>
                <a:ext cx="320675" cy="106363"/>
              </a:xfrm>
              <a:custGeom>
                <a:avLst/>
                <a:gdLst>
                  <a:gd name="T0" fmla="*/ 529 w 738"/>
                  <a:gd name="T1" fmla="*/ 185 h 246"/>
                  <a:gd name="T2" fmla="*/ 0 w 738"/>
                  <a:gd name="T3" fmla="*/ 213 h 246"/>
                  <a:gd name="T4" fmla="*/ 0 w 738"/>
                  <a:gd name="T5" fmla="*/ 102 h 246"/>
                  <a:gd name="T6" fmla="*/ 415 w 738"/>
                  <a:gd name="T7" fmla="*/ 74 h 246"/>
                  <a:gd name="T8" fmla="*/ 717 w 738"/>
                  <a:gd name="T9" fmla="*/ 0 h 246"/>
                  <a:gd name="T10" fmla="*/ 529 w 738"/>
                  <a:gd name="T11" fmla="*/ 18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8" h="246">
                    <a:moveTo>
                      <a:pt x="529" y="185"/>
                    </a:moveTo>
                    <a:cubicBezTo>
                      <a:pt x="322" y="246"/>
                      <a:pt x="0" y="213"/>
                      <a:pt x="0" y="213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261" y="91"/>
                      <a:pt x="415" y="74"/>
                    </a:cubicBezTo>
                    <a:cubicBezTo>
                      <a:pt x="596" y="54"/>
                      <a:pt x="717" y="0"/>
                      <a:pt x="717" y="0"/>
                    </a:cubicBezTo>
                    <a:cubicBezTo>
                      <a:pt x="717" y="0"/>
                      <a:pt x="738" y="123"/>
                      <a:pt x="529" y="185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769BE5D0-E2D5-49B8-81CC-61C4FBB02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787525"/>
                <a:ext cx="300038" cy="766763"/>
              </a:xfrm>
              <a:custGeom>
                <a:avLst/>
                <a:gdLst>
                  <a:gd name="T0" fmla="*/ 603 w 690"/>
                  <a:gd name="T1" fmla="*/ 908 h 1762"/>
                  <a:gd name="T2" fmla="*/ 485 w 690"/>
                  <a:gd name="T3" fmla="*/ 686 h 1762"/>
                  <a:gd name="T4" fmla="*/ 434 w 690"/>
                  <a:gd name="T5" fmla="*/ 1060 h 1762"/>
                  <a:gd name="T6" fmla="*/ 0 w 690"/>
                  <a:gd name="T7" fmla="*/ 1762 h 1762"/>
                  <a:gd name="T8" fmla="*/ 0 w 690"/>
                  <a:gd name="T9" fmla="*/ 0 h 1762"/>
                  <a:gd name="T10" fmla="*/ 391 w 690"/>
                  <a:gd name="T11" fmla="*/ 0 h 1762"/>
                  <a:gd name="T12" fmla="*/ 608 w 690"/>
                  <a:gd name="T13" fmla="*/ 416 h 1762"/>
                  <a:gd name="T14" fmla="*/ 603 w 690"/>
                  <a:gd name="T15" fmla="*/ 908 h 1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1762">
                    <a:moveTo>
                      <a:pt x="603" y="908"/>
                    </a:moveTo>
                    <a:cubicBezTo>
                      <a:pt x="485" y="686"/>
                      <a:pt x="485" y="686"/>
                      <a:pt x="485" y="686"/>
                    </a:cubicBezTo>
                    <a:cubicBezTo>
                      <a:pt x="485" y="686"/>
                      <a:pt x="506" y="858"/>
                      <a:pt x="434" y="1060"/>
                    </a:cubicBezTo>
                    <a:cubicBezTo>
                      <a:pt x="343" y="1316"/>
                      <a:pt x="0" y="1762"/>
                      <a:pt x="0" y="17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391" y="0"/>
                      <a:pt x="541" y="213"/>
                      <a:pt x="608" y="416"/>
                    </a:cubicBezTo>
                    <a:cubicBezTo>
                      <a:pt x="690" y="664"/>
                      <a:pt x="603" y="908"/>
                      <a:pt x="603" y="908"/>
                    </a:cubicBezTo>
                    <a:close/>
                  </a:path>
                </a:pathLst>
              </a:custGeom>
              <a:solidFill>
                <a:srgbClr val="F8C47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40D2E5CF-D750-478D-80B8-6CEA1FCBD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1787525"/>
                <a:ext cx="301625" cy="766763"/>
              </a:xfrm>
              <a:custGeom>
                <a:avLst/>
                <a:gdLst>
                  <a:gd name="T0" fmla="*/ 87 w 690"/>
                  <a:gd name="T1" fmla="*/ 908 h 1762"/>
                  <a:gd name="T2" fmla="*/ 205 w 690"/>
                  <a:gd name="T3" fmla="*/ 686 h 1762"/>
                  <a:gd name="T4" fmla="*/ 256 w 690"/>
                  <a:gd name="T5" fmla="*/ 1060 h 1762"/>
                  <a:gd name="T6" fmla="*/ 690 w 690"/>
                  <a:gd name="T7" fmla="*/ 1762 h 1762"/>
                  <a:gd name="T8" fmla="*/ 690 w 690"/>
                  <a:gd name="T9" fmla="*/ 0 h 1762"/>
                  <a:gd name="T10" fmla="*/ 299 w 690"/>
                  <a:gd name="T11" fmla="*/ 0 h 1762"/>
                  <a:gd name="T12" fmla="*/ 82 w 690"/>
                  <a:gd name="T13" fmla="*/ 416 h 1762"/>
                  <a:gd name="T14" fmla="*/ 87 w 690"/>
                  <a:gd name="T15" fmla="*/ 908 h 1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1762">
                    <a:moveTo>
                      <a:pt x="87" y="908"/>
                    </a:moveTo>
                    <a:cubicBezTo>
                      <a:pt x="205" y="686"/>
                      <a:pt x="205" y="686"/>
                      <a:pt x="205" y="686"/>
                    </a:cubicBezTo>
                    <a:cubicBezTo>
                      <a:pt x="205" y="686"/>
                      <a:pt x="184" y="858"/>
                      <a:pt x="256" y="1060"/>
                    </a:cubicBezTo>
                    <a:cubicBezTo>
                      <a:pt x="347" y="1316"/>
                      <a:pt x="690" y="1762"/>
                      <a:pt x="690" y="1762"/>
                    </a:cubicBezTo>
                    <a:cubicBezTo>
                      <a:pt x="690" y="0"/>
                      <a:pt x="690" y="0"/>
                      <a:pt x="690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299" y="0"/>
                      <a:pt x="149" y="213"/>
                      <a:pt x="82" y="416"/>
                    </a:cubicBezTo>
                    <a:cubicBezTo>
                      <a:pt x="0" y="664"/>
                      <a:pt x="87" y="908"/>
                      <a:pt x="87" y="908"/>
                    </a:cubicBezTo>
                    <a:close/>
                  </a:path>
                </a:pathLst>
              </a:custGeom>
              <a:solidFill>
                <a:srgbClr val="FCE5C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560717B3-3CD9-4899-ADCB-750811053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787525"/>
                <a:ext cx="200025" cy="520700"/>
              </a:xfrm>
              <a:custGeom>
                <a:avLst/>
                <a:gdLst>
                  <a:gd name="T0" fmla="*/ 403 w 462"/>
                  <a:gd name="T1" fmla="*/ 616 h 1196"/>
                  <a:gd name="T2" fmla="*/ 325 w 462"/>
                  <a:gd name="T3" fmla="*/ 465 h 1196"/>
                  <a:gd name="T4" fmla="*/ 290 w 462"/>
                  <a:gd name="T5" fmla="*/ 719 h 1196"/>
                  <a:gd name="T6" fmla="*/ 0 w 462"/>
                  <a:gd name="T7" fmla="*/ 1196 h 1196"/>
                  <a:gd name="T8" fmla="*/ 0 w 462"/>
                  <a:gd name="T9" fmla="*/ 0 h 1196"/>
                  <a:gd name="T10" fmla="*/ 262 w 462"/>
                  <a:gd name="T11" fmla="*/ 0 h 1196"/>
                  <a:gd name="T12" fmla="*/ 407 w 462"/>
                  <a:gd name="T13" fmla="*/ 282 h 1196"/>
                  <a:gd name="T14" fmla="*/ 403 w 462"/>
                  <a:gd name="T15" fmla="*/ 616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2" h="1196">
                    <a:moveTo>
                      <a:pt x="403" y="616"/>
                    </a:moveTo>
                    <a:cubicBezTo>
                      <a:pt x="325" y="465"/>
                      <a:pt x="325" y="465"/>
                      <a:pt x="325" y="465"/>
                    </a:cubicBezTo>
                    <a:cubicBezTo>
                      <a:pt x="325" y="465"/>
                      <a:pt x="339" y="582"/>
                      <a:pt x="290" y="719"/>
                    </a:cubicBezTo>
                    <a:cubicBezTo>
                      <a:pt x="230" y="893"/>
                      <a:pt x="0" y="1196"/>
                      <a:pt x="0" y="119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262" y="0"/>
                      <a:pt x="362" y="145"/>
                      <a:pt x="407" y="282"/>
                    </a:cubicBezTo>
                    <a:cubicBezTo>
                      <a:pt x="462" y="450"/>
                      <a:pt x="403" y="616"/>
                      <a:pt x="403" y="616"/>
                    </a:cubicBezTo>
                    <a:close/>
                  </a:path>
                </a:pathLst>
              </a:custGeom>
              <a:solidFill>
                <a:srgbClr val="BA760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11B13ECC-54E1-4FA2-B482-D2FD48AAB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0388" y="1787525"/>
                <a:ext cx="201613" cy="520700"/>
              </a:xfrm>
              <a:custGeom>
                <a:avLst/>
                <a:gdLst>
                  <a:gd name="T0" fmla="*/ 59 w 462"/>
                  <a:gd name="T1" fmla="*/ 616 h 1196"/>
                  <a:gd name="T2" fmla="*/ 137 w 462"/>
                  <a:gd name="T3" fmla="*/ 465 h 1196"/>
                  <a:gd name="T4" fmla="*/ 172 w 462"/>
                  <a:gd name="T5" fmla="*/ 719 h 1196"/>
                  <a:gd name="T6" fmla="*/ 462 w 462"/>
                  <a:gd name="T7" fmla="*/ 1196 h 1196"/>
                  <a:gd name="T8" fmla="*/ 462 w 462"/>
                  <a:gd name="T9" fmla="*/ 0 h 1196"/>
                  <a:gd name="T10" fmla="*/ 200 w 462"/>
                  <a:gd name="T11" fmla="*/ 0 h 1196"/>
                  <a:gd name="T12" fmla="*/ 55 w 462"/>
                  <a:gd name="T13" fmla="*/ 282 h 1196"/>
                  <a:gd name="T14" fmla="*/ 59 w 462"/>
                  <a:gd name="T15" fmla="*/ 616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2" h="1196">
                    <a:moveTo>
                      <a:pt x="59" y="616"/>
                    </a:moveTo>
                    <a:cubicBezTo>
                      <a:pt x="137" y="465"/>
                      <a:pt x="137" y="465"/>
                      <a:pt x="137" y="465"/>
                    </a:cubicBezTo>
                    <a:cubicBezTo>
                      <a:pt x="137" y="465"/>
                      <a:pt x="123" y="582"/>
                      <a:pt x="172" y="719"/>
                    </a:cubicBezTo>
                    <a:cubicBezTo>
                      <a:pt x="232" y="893"/>
                      <a:pt x="462" y="1196"/>
                      <a:pt x="462" y="1196"/>
                    </a:cubicBezTo>
                    <a:cubicBezTo>
                      <a:pt x="462" y="0"/>
                      <a:pt x="462" y="0"/>
                      <a:pt x="462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00" y="145"/>
                      <a:pt x="55" y="282"/>
                    </a:cubicBezTo>
                    <a:cubicBezTo>
                      <a:pt x="0" y="450"/>
                      <a:pt x="59" y="616"/>
                      <a:pt x="59" y="616"/>
                    </a:cubicBezTo>
                    <a:close/>
                  </a:path>
                </a:pathLst>
              </a:custGeom>
              <a:solidFill>
                <a:srgbClr val="F39C1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D87DB817-90E5-4934-94C5-D51987E73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1725613"/>
                <a:ext cx="293688" cy="109538"/>
              </a:xfrm>
              <a:custGeom>
                <a:avLst/>
                <a:gdLst>
                  <a:gd name="T0" fmla="*/ 207 w 674"/>
                  <a:gd name="T1" fmla="*/ 200 h 253"/>
                  <a:gd name="T2" fmla="*/ 674 w 674"/>
                  <a:gd name="T3" fmla="*/ 245 h 253"/>
                  <a:gd name="T4" fmla="*/ 674 w 674"/>
                  <a:gd name="T5" fmla="*/ 102 h 253"/>
                  <a:gd name="T6" fmla="*/ 280 w 674"/>
                  <a:gd name="T7" fmla="*/ 83 h 253"/>
                  <a:gd name="T8" fmla="*/ 0 w 674"/>
                  <a:gd name="T9" fmla="*/ 0 h 253"/>
                  <a:gd name="T10" fmla="*/ 207 w 674"/>
                  <a:gd name="T11" fmla="*/ 20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4" h="253">
                    <a:moveTo>
                      <a:pt x="207" y="200"/>
                    </a:moveTo>
                    <a:cubicBezTo>
                      <a:pt x="405" y="253"/>
                      <a:pt x="674" y="245"/>
                      <a:pt x="674" y="245"/>
                    </a:cubicBezTo>
                    <a:cubicBezTo>
                      <a:pt x="674" y="102"/>
                      <a:pt x="674" y="102"/>
                      <a:pt x="674" y="102"/>
                    </a:cubicBezTo>
                    <a:cubicBezTo>
                      <a:pt x="674" y="102"/>
                      <a:pt x="425" y="100"/>
                      <a:pt x="280" y="83"/>
                    </a:cubicBezTo>
                    <a:cubicBezTo>
                      <a:pt x="110" y="63"/>
                      <a:pt x="0" y="0"/>
                      <a:pt x="0" y="0"/>
                    </a:cubicBezTo>
                    <a:cubicBezTo>
                      <a:pt x="0" y="0"/>
                      <a:pt x="7" y="146"/>
                      <a:pt x="207" y="200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9CA8AC4E-377D-4B53-8928-1B28D8896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725613"/>
                <a:ext cx="292100" cy="109538"/>
              </a:xfrm>
              <a:custGeom>
                <a:avLst/>
                <a:gdLst>
                  <a:gd name="T0" fmla="*/ 467 w 674"/>
                  <a:gd name="T1" fmla="*/ 200 h 253"/>
                  <a:gd name="T2" fmla="*/ 0 w 674"/>
                  <a:gd name="T3" fmla="*/ 245 h 253"/>
                  <a:gd name="T4" fmla="*/ 0 w 674"/>
                  <a:gd name="T5" fmla="*/ 102 h 253"/>
                  <a:gd name="T6" fmla="*/ 394 w 674"/>
                  <a:gd name="T7" fmla="*/ 83 h 253"/>
                  <a:gd name="T8" fmla="*/ 674 w 674"/>
                  <a:gd name="T9" fmla="*/ 0 h 253"/>
                  <a:gd name="T10" fmla="*/ 467 w 674"/>
                  <a:gd name="T11" fmla="*/ 20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4" h="253">
                    <a:moveTo>
                      <a:pt x="467" y="200"/>
                    </a:moveTo>
                    <a:cubicBezTo>
                      <a:pt x="269" y="253"/>
                      <a:pt x="0" y="245"/>
                      <a:pt x="0" y="2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2"/>
                      <a:pt x="249" y="100"/>
                      <a:pt x="394" y="83"/>
                    </a:cubicBezTo>
                    <a:cubicBezTo>
                      <a:pt x="564" y="63"/>
                      <a:pt x="674" y="0"/>
                      <a:pt x="674" y="0"/>
                    </a:cubicBezTo>
                    <a:cubicBezTo>
                      <a:pt x="674" y="0"/>
                      <a:pt x="667" y="146"/>
                      <a:pt x="467" y="200"/>
                    </a:cubicBezTo>
                    <a:close/>
                  </a:path>
                </a:pathLst>
              </a:custGeom>
              <a:solidFill>
                <a:srgbClr val="237DB9">
                  <a:lumMod val="5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A8BDA585-BD54-43EA-8B96-74931CB74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450" y="660400"/>
                <a:ext cx="336550" cy="1074738"/>
              </a:xfrm>
              <a:custGeom>
                <a:avLst/>
                <a:gdLst>
                  <a:gd name="T0" fmla="*/ 23 w 773"/>
                  <a:gd name="T1" fmla="*/ 1745 h 2468"/>
                  <a:gd name="T2" fmla="*/ 6 w 773"/>
                  <a:gd name="T3" fmla="*/ 1987 h 2468"/>
                  <a:gd name="T4" fmla="*/ 0 w 773"/>
                  <a:gd name="T5" fmla="*/ 2264 h 2468"/>
                  <a:gd name="T6" fmla="*/ 773 w 773"/>
                  <a:gd name="T7" fmla="*/ 2451 h 2468"/>
                  <a:gd name="T8" fmla="*/ 773 w 773"/>
                  <a:gd name="T9" fmla="*/ 0 h 2468"/>
                  <a:gd name="T10" fmla="*/ 194 w 773"/>
                  <a:gd name="T11" fmla="*/ 900 h 2468"/>
                  <a:gd name="T12" fmla="*/ 23 w 773"/>
                  <a:gd name="T13" fmla="*/ 1745 h 2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3" h="2468">
                    <a:moveTo>
                      <a:pt x="23" y="1745"/>
                    </a:moveTo>
                    <a:cubicBezTo>
                      <a:pt x="21" y="1786"/>
                      <a:pt x="11" y="1882"/>
                      <a:pt x="6" y="1987"/>
                    </a:cubicBezTo>
                    <a:cubicBezTo>
                      <a:pt x="1" y="2093"/>
                      <a:pt x="0" y="2207"/>
                      <a:pt x="0" y="2264"/>
                    </a:cubicBezTo>
                    <a:cubicBezTo>
                      <a:pt x="0" y="2468"/>
                      <a:pt x="773" y="2451"/>
                      <a:pt x="773" y="2451"/>
                    </a:cubicBezTo>
                    <a:cubicBezTo>
                      <a:pt x="773" y="0"/>
                      <a:pt x="773" y="0"/>
                      <a:pt x="773" y="0"/>
                    </a:cubicBezTo>
                    <a:cubicBezTo>
                      <a:pt x="773" y="0"/>
                      <a:pt x="414" y="245"/>
                      <a:pt x="194" y="900"/>
                    </a:cubicBezTo>
                    <a:cubicBezTo>
                      <a:pt x="85" y="1222"/>
                      <a:pt x="33" y="1557"/>
                      <a:pt x="23" y="1745"/>
                    </a:cubicBez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9A80D12B-4607-427F-B40A-423C8884C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660400"/>
                <a:ext cx="334963" cy="1074738"/>
              </a:xfrm>
              <a:custGeom>
                <a:avLst/>
                <a:gdLst>
                  <a:gd name="T0" fmla="*/ 750 w 773"/>
                  <a:gd name="T1" fmla="*/ 1745 h 2468"/>
                  <a:gd name="T2" fmla="*/ 767 w 773"/>
                  <a:gd name="T3" fmla="*/ 1987 h 2468"/>
                  <a:gd name="T4" fmla="*/ 773 w 773"/>
                  <a:gd name="T5" fmla="*/ 2264 h 2468"/>
                  <a:gd name="T6" fmla="*/ 0 w 773"/>
                  <a:gd name="T7" fmla="*/ 2451 h 2468"/>
                  <a:gd name="T8" fmla="*/ 0 w 773"/>
                  <a:gd name="T9" fmla="*/ 0 h 2468"/>
                  <a:gd name="T10" fmla="*/ 579 w 773"/>
                  <a:gd name="T11" fmla="*/ 900 h 2468"/>
                  <a:gd name="T12" fmla="*/ 750 w 773"/>
                  <a:gd name="T13" fmla="*/ 1745 h 2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3" h="2468">
                    <a:moveTo>
                      <a:pt x="750" y="1745"/>
                    </a:moveTo>
                    <a:cubicBezTo>
                      <a:pt x="752" y="1786"/>
                      <a:pt x="762" y="1882"/>
                      <a:pt x="767" y="1987"/>
                    </a:cubicBezTo>
                    <a:cubicBezTo>
                      <a:pt x="772" y="2093"/>
                      <a:pt x="773" y="2207"/>
                      <a:pt x="773" y="2264"/>
                    </a:cubicBezTo>
                    <a:cubicBezTo>
                      <a:pt x="773" y="2468"/>
                      <a:pt x="0" y="2451"/>
                      <a:pt x="0" y="245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59" y="245"/>
                      <a:pt x="579" y="900"/>
                    </a:cubicBezTo>
                    <a:cubicBezTo>
                      <a:pt x="688" y="1222"/>
                      <a:pt x="740" y="1557"/>
                      <a:pt x="750" y="1745"/>
                    </a:cubicBez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22EA18D8-3C9D-44F0-92D2-1B88A70BE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475" y="1114425"/>
                <a:ext cx="271463" cy="2730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50000">
                    <a:srgbClr val="FFFFFF">
                      <a:lumMod val="85000"/>
                    </a:srgbClr>
                  </a:gs>
                  <a:gs pos="100000">
                    <a:srgbClr val="FFFFFF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3F19E541-08E0-41A5-8117-69AB57527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3088" y="855663"/>
                <a:ext cx="188913" cy="77788"/>
              </a:xfrm>
              <a:custGeom>
                <a:avLst/>
                <a:gdLst>
                  <a:gd name="T0" fmla="*/ 56 w 431"/>
                  <a:gd name="T1" fmla="*/ 0 h 178"/>
                  <a:gd name="T2" fmla="*/ 0 w 431"/>
                  <a:gd name="T3" fmla="*/ 101 h 178"/>
                  <a:gd name="T4" fmla="*/ 431 w 431"/>
                  <a:gd name="T5" fmla="*/ 178 h 178"/>
                  <a:gd name="T6" fmla="*/ 431 w 431"/>
                  <a:gd name="T7" fmla="*/ 178 h 178"/>
                  <a:gd name="T8" fmla="*/ 431 w 431"/>
                  <a:gd name="T9" fmla="*/ 56 h 178"/>
                  <a:gd name="T10" fmla="*/ 431 w 431"/>
                  <a:gd name="T11" fmla="*/ 56 h 178"/>
                  <a:gd name="T12" fmla="*/ 56 w 431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178">
                    <a:moveTo>
                      <a:pt x="56" y="0"/>
                    </a:moveTo>
                    <a:cubicBezTo>
                      <a:pt x="37" y="32"/>
                      <a:pt x="18" y="65"/>
                      <a:pt x="0" y="101"/>
                    </a:cubicBezTo>
                    <a:cubicBezTo>
                      <a:pt x="119" y="149"/>
                      <a:pt x="268" y="178"/>
                      <a:pt x="431" y="178"/>
                    </a:cubicBezTo>
                    <a:cubicBezTo>
                      <a:pt x="431" y="178"/>
                      <a:pt x="431" y="178"/>
                      <a:pt x="431" y="178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293" y="56"/>
                      <a:pt x="164" y="36"/>
                      <a:pt x="56" y="0"/>
                    </a:cubicBez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B30FB8EF-B9A6-4161-9217-51E1978D0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855663"/>
                <a:ext cx="187325" cy="77788"/>
              </a:xfrm>
              <a:custGeom>
                <a:avLst/>
                <a:gdLst>
                  <a:gd name="T0" fmla="*/ 0 w 431"/>
                  <a:gd name="T1" fmla="*/ 56 h 178"/>
                  <a:gd name="T2" fmla="*/ 0 w 431"/>
                  <a:gd name="T3" fmla="*/ 178 h 178"/>
                  <a:gd name="T4" fmla="*/ 431 w 431"/>
                  <a:gd name="T5" fmla="*/ 101 h 178"/>
                  <a:gd name="T6" fmla="*/ 375 w 431"/>
                  <a:gd name="T7" fmla="*/ 0 h 178"/>
                  <a:gd name="T8" fmla="*/ 0 w 431"/>
                  <a:gd name="T9" fmla="*/ 56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1" h="178">
                    <a:moveTo>
                      <a:pt x="0" y="56"/>
                    </a:moveTo>
                    <a:cubicBezTo>
                      <a:pt x="0" y="178"/>
                      <a:pt x="0" y="178"/>
                      <a:pt x="0" y="178"/>
                    </a:cubicBezTo>
                    <a:cubicBezTo>
                      <a:pt x="163" y="178"/>
                      <a:pt x="312" y="149"/>
                      <a:pt x="431" y="101"/>
                    </a:cubicBezTo>
                    <a:cubicBezTo>
                      <a:pt x="413" y="65"/>
                      <a:pt x="394" y="32"/>
                      <a:pt x="375" y="0"/>
                    </a:cubicBezTo>
                    <a:cubicBezTo>
                      <a:pt x="267" y="36"/>
                      <a:pt x="138" y="56"/>
                      <a:pt x="0" y="56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A2846474-6146-4517-9F62-7111025EA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0" y="1093788"/>
                <a:ext cx="155575" cy="312738"/>
              </a:xfrm>
              <a:custGeom>
                <a:avLst/>
                <a:gdLst>
                  <a:gd name="T0" fmla="*/ 0 w 359"/>
                  <a:gd name="T1" fmla="*/ 0 h 717"/>
                  <a:gd name="T2" fmla="*/ 0 w 359"/>
                  <a:gd name="T3" fmla="*/ 0 h 717"/>
                  <a:gd name="T4" fmla="*/ 0 w 359"/>
                  <a:gd name="T5" fmla="*/ 62 h 717"/>
                  <a:gd name="T6" fmla="*/ 0 w 359"/>
                  <a:gd name="T7" fmla="*/ 62 h 717"/>
                  <a:gd name="T8" fmla="*/ 296 w 359"/>
                  <a:gd name="T9" fmla="*/ 359 h 717"/>
                  <a:gd name="T10" fmla="*/ 0 w 359"/>
                  <a:gd name="T11" fmla="*/ 655 h 717"/>
                  <a:gd name="T12" fmla="*/ 0 w 359"/>
                  <a:gd name="T13" fmla="*/ 655 h 717"/>
                  <a:gd name="T14" fmla="*/ 0 w 359"/>
                  <a:gd name="T15" fmla="*/ 717 h 717"/>
                  <a:gd name="T16" fmla="*/ 0 w 359"/>
                  <a:gd name="T17" fmla="*/ 717 h 717"/>
                  <a:gd name="T18" fmla="*/ 359 w 359"/>
                  <a:gd name="T19" fmla="*/ 359 h 717"/>
                  <a:gd name="T20" fmla="*/ 0 w 359"/>
                  <a:gd name="T21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9" h="71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64" y="62"/>
                      <a:pt x="296" y="195"/>
                      <a:pt x="296" y="359"/>
                    </a:cubicBezTo>
                    <a:cubicBezTo>
                      <a:pt x="296" y="522"/>
                      <a:pt x="164" y="655"/>
                      <a:pt x="0" y="655"/>
                    </a:cubicBezTo>
                    <a:cubicBezTo>
                      <a:pt x="0" y="655"/>
                      <a:pt x="0" y="655"/>
                      <a:pt x="0" y="655"/>
                    </a:cubicBezTo>
                    <a:cubicBezTo>
                      <a:pt x="0" y="717"/>
                      <a:pt x="0" y="717"/>
                      <a:pt x="0" y="717"/>
                    </a:cubicBezTo>
                    <a:cubicBezTo>
                      <a:pt x="0" y="717"/>
                      <a:pt x="0" y="717"/>
                      <a:pt x="0" y="717"/>
                    </a:cubicBezTo>
                    <a:cubicBezTo>
                      <a:pt x="198" y="717"/>
                      <a:pt x="359" y="557"/>
                      <a:pt x="359" y="359"/>
                    </a:cubicBezTo>
                    <a:cubicBezTo>
                      <a:pt x="359" y="161"/>
                      <a:pt x="198" y="0"/>
                      <a:pt x="0" y="0"/>
                    </a:cubicBezTo>
                    <a:close/>
                  </a:path>
                </a:pathLst>
              </a:custGeom>
              <a:solidFill>
                <a:srgbClr val="237DB9">
                  <a:lumMod val="75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3615AE28-BA6A-478B-89F0-D6BFAF6E8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838" y="1093788"/>
                <a:ext cx="157163" cy="312738"/>
              </a:xfrm>
              <a:custGeom>
                <a:avLst/>
                <a:gdLst>
                  <a:gd name="T0" fmla="*/ 359 w 359"/>
                  <a:gd name="T1" fmla="*/ 0 h 717"/>
                  <a:gd name="T2" fmla="*/ 359 w 359"/>
                  <a:gd name="T3" fmla="*/ 0 h 717"/>
                  <a:gd name="T4" fmla="*/ 359 w 359"/>
                  <a:gd name="T5" fmla="*/ 62 h 717"/>
                  <a:gd name="T6" fmla="*/ 359 w 359"/>
                  <a:gd name="T7" fmla="*/ 62 h 717"/>
                  <a:gd name="T8" fmla="*/ 63 w 359"/>
                  <a:gd name="T9" fmla="*/ 359 h 717"/>
                  <a:gd name="T10" fmla="*/ 359 w 359"/>
                  <a:gd name="T11" fmla="*/ 655 h 717"/>
                  <a:gd name="T12" fmla="*/ 359 w 359"/>
                  <a:gd name="T13" fmla="*/ 655 h 717"/>
                  <a:gd name="T14" fmla="*/ 359 w 359"/>
                  <a:gd name="T15" fmla="*/ 717 h 717"/>
                  <a:gd name="T16" fmla="*/ 359 w 359"/>
                  <a:gd name="T17" fmla="*/ 717 h 717"/>
                  <a:gd name="T18" fmla="*/ 0 w 359"/>
                  <a:gd name="T19" fmla="*/ 359 h 717"/>
                  <a:gd name="T20" fmla="*/ 359 w 359"/>
                  <a:gd name="T21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9" h="717">
                    <a:moveTo>
                      <a:pt x="359" y="0"/>
                    </a:moveTo>
                    <a:cubicBezTo>
                      <a:pt x="359" y="0"/>
                      <a:pt x="359" y="0"/>
                      <a:pt x="359" y="0"/>
                    </a:cubicBezTo>
                    <a:cubicBezTo>
                      <a:pt x="359" y="62"/>
                      <a:pt x="359" y="62"/>
                      <a:pt x="359" y="62"/>
                    </a:cubicBezTo>
                    <a:cubicBezTo>
                      <a:pt x="359" y="62"/>
                      <a:pt x="359" y="62"/>
                      <a:pt x="359" y="62"/>
                    </a:cubicBezTo>
                    <a:cubicBezTo>
                      <a:pt x="195" y="62"/>
                      <a:pt x="63" y="195"/>
                      <a:pt x="63" y="359"/>
                    </a:cubicBezTo>
                    <a:cubicBezTo>
                      <a:pt x="63" y="522"/>
                      <a:pt x="195" y="655"/>
                      <a:pt x="359" y="655"/>
                    </a:cubicBezTo>
                    <a:cubicBezTo>
                      <a:pt x="359" y="655"/>
                      <a:pt x="359" y="655"/>
                      <a:pt x="359" y="655"/>
                    </a:cubicBezTo>
                    <a:cubicBezTo>
                      <a:pt x="359" y="717"/>
                      <a:pt x="359" y="717"/>
                      <a:pt x="359" y="717"/>
                    </a:cubicBezTo>
                    <a:cubicBezTo>
                      <a:pt x="359" y="717"/>
                      <a:pt x="359" y="717"/>
                      <a:pt x="359" y="717"/>
                    </a:cubicBezTo>
                    <a:cubicBezTo>
                      <a:pt x="161" y="717"/>
                      <a:pt x="0" y="557"/>
                      <a:pt x="0" y="359"/>
                    </a:cubicBezTo>
                    <a:cubicBezTo>
                      <a:pt x="0" y="161"/>
                      <a:pt x="161" y="0"/>
                      <a:pt x="359" y="0"/>
                    </a:cubicBezTo>
                    <a:close/>
                  </a:path>
                </a:pathLst>
              </a:custGeom>
              <a:solidFill>
                <a:srgbClr val="237DB9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00"/>
                </a:solidFill>
              </a:defRPr>
            </a:lvl1pPr>
          </a:lstStyle>
          <a:p>
            <a:r>
              <a:rPr lang="zh-CN" altLang="en-US" dirty="0"/>
              <a:t>我是标题</a:t>
            </a: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28D61D8B-70DF-49F9-9E4F-8EC16E7C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055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7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4055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ïSḷîḑe">
            <a:extLst>
              <a:ext uri="{FF2B5EF4-FFF2-40B4-BE49-F238E27FC236}">
                <a16:creationId xmlns:a16="http://schemas.microsoft.com/office/drawing/2014/main" id="{CDB4C3A5-0914-4141-9A1B-60C63FC57F99}"/>
              </a:ext>
            </a:extLst>
          </p:cNvPr>
          <p:cNvSpPr/>
          <p:nvPr userDrawn="1"/>
        </p:nvSpPr>
        <p:spPr>
          <a:xfrm>
            <a:off x="577" y="0"/>
            <a:ext cx="12192000" cy="892957"/>
          </a:xfrm>
          <a:prstGeom prst="rect">
            <a:avLst/>
          </a:prstGeom>
          <a:solidFill>
            <a:schemeClr val="accent1"/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65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s.mit.edu/confluence/display/iachec/Tim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0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hyperlink" Target="http://proposal.ihep.ac.c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hxmten.ihep.ac.cn/LongPlan.jhtml" TargetMode="External"/><Relationship Id="rId5" Type="http://schemas.openxmlformats.org/officeDocument/2006/relationships/hyperlink" Target="http://www.hxmten.ihep.ac.cn/shortPlan.jhtm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hxmt.nssdc.ac.c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xmten.ihep.ac.cn/software.j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524009" y="2327192"/>
            <a:ext cx="9422523" cy="1281567"/>
          </a:xfrm>
        </p:spPr>
        <p:txBody>
          <a:bodyPr>
            <a:noAutofit/>
          </a:bodyPr>
          <a:lstStyle/>
          <a:p>
            <a:r>
              <a:rPr lang="en-US" altLang="zh-CN" sz="4800" b="0" dirty="0"/>
              <a:t>Current status of </a:t>
            </a:r>
            <a:r>
              <a:rPr lang="en-US" altLang="zh-CN" sz="4800" b="0" i="1" dirty="0"/>
              <a:t>Insight</a:t>
            </a:r>
            <a:r>
              <a:rPr lang="en-US" altLang="zh-CN" sz="4800" b="0" dirty="0"/>
              <a:t>-HXMT</a:t>
            </a:r>
            <a:endParaRPr lang="zh-CN" altLang="en-US" sz="4800" b="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663843" y="4261438"/>
            <a:ext cx="6463517" cy="987878"/>
          </a:xfrm>
        </p:spPr>
        <p:txBody>
          <a:bodyPr/>
          <a:lstStyle/>
          <a:p>
            <a:r>
              <a:rPr lang="en-US" altLang="zh-CN" sz="2800" dirty="0"/>
              <a:t>Xiaobo Li (on behalf of HXMT mission)</a:t>
            </a:r>
          </a:p>
          <a:p>
            <a:r>
              <a:rPr lang="en-US" altLang="en-US" sz="2800" dirty="0"/>
              <a:t>2023</a:t>
            </a:r>
            <a:r>
              <a:rPr lang="en-US" altLang="zh-CN" sz="2800" dirty="0"/>
              <a:t>-04-24</a:t>
            </a:r>
            <a:endParaRPr lang="en-US" altLang="en-US" sz="2800" dirty="0"/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A07FB885-DB53-4569-8A88-29C7D6AF4985}"/>
              </a:ext>
            </a:extLst>
          </p:cNvPr>
          <p:cNvGrpSpPr/>
          <p:nvPr/>
        </p:nvGrpSpPr>
        <p:grpSpPr>
          <a:xfrm>
            <a:off x="750424" y="1201501"/>
            <a:ext cx="4043232" cy="861770"/>
            <a:chOff x="7593698" y="731520"/>
            <a:chExt cx="1801762" cy="1096647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0123765-986A-4443-9CA3-8206D5A3DE01}"/>
                </a:ext>
              </a:extLst>
            </p:cNvPr>
            <p:cNvSpPr txBox="1"/>
            <p:nvPr/>
          </p:nvSpPr>
          <p:spPr>
            <a:xfrm>
              <a:off x="7593698" y="1249681"/>
              <a:ext cx="1801762" cy="578486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3200" spc="100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15</a:t>
              </a:r>
              <a:r>
                <a:rPr lang="en-US" altLang="zh-CN" sz="3200" spc="100" baseline="30000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zh-CN" sz="3200" spc="100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IACHEC meeting</a:t>
              </a:r>
              <a:endParaRPr lang="zh-CN" altLang="en-US" sz="3200" spc="1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4EBE788-E21A-4DFA-92B0-262EBB98F311}"/>
                </a:ext>
              </a:extLst>
            </p:cNvPr>
            <p:cNvSpPr txBox="1"/>
            <p:nvPr/>
          </p:nvSpPr>
          <p:spPr>
            <a:xfrm>
              <a:off x="7593698" y="731520"/>
              <a:ext cx="1801762" cy="458889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r>
                <a:rPr lang="en-US" altLang="zh-CN" sz="3600" spc="100" dirty="0">
                  <a:solidFill>
                    <a:schemeClr val="bg1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2023 Seeblick Pelham</a:t>
              </a:r>
              <a:endParaRPr lang="zh-CN" altLang="en-US" sz="3600" spc="1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0C91595-D754-4F48-BF98-2F8FA9C128C3}"/>
              </a:ext>
            </a:extLst>
          </p:cNvPr>
          <p:cNvCxnSpPr>
            <a:cxnSpLocks/>
          </p:cNvCxnSpPr>
          <p:nvPr/>
        </p:nvCxnSpPr>
        <p:spPr>
          <a:xfrm>
            <a:off x="670720" y="2210462"/>
            <a:ext cx="8453825" cy="28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C4A322E-1944-40DB-A864-A7AFD3F4DA01}"/>
              </a:ext>
            </a:extLst>
          </p:cNvPr>
          <p:cNvCxnSpPr>
            <a:cxnSpLocks/>
          </p:cNvCxnSpPr>
          <p:nvPr/>
        </p:nvCxnSpPr>
        <p:spPr>
          <a:xfrm>
            <a:off x="663843" y="3737013"/>
            <a:ext cx="83974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8863B5A5-BCF7-44A1-B62C-0CD7F8A9D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587" y="5507977"/>
            <a:ext cx="1794933" cy="97570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070CF51-1C8A-4501-8A58-62EA0D642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20" y="5507977"/>
            <a:ext cx="5297313" cy="98787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79A7D1-4031-4A11-B964-01B67158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76AED6A5-AACF-41C2-B57E-3D4EAE13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86"/>
            <a:ext cx="12192000" cy="6951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+mj-ea"/>
              </a:rPr>
              <a:t>3</a:t>
            </a:r>
            <a:r>
              <a:rPr lang="en-US" altLang="zh-CN" sz="4000" b="1" dirty="0">
                <a:solidFill>
                  <a:schemeClr val="tx1"/>
                </a:solidFill>
                <a:latin typeface="+mj-ea"/>
              </a:rPr>
              <a:t>.5  Calibration</a:t>
            </a:r>
            <a:endParaRPr lang="zh-CN" altLang="en-US" sz="40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5" name="圆角矩形 6">
            <a:extLst>
              <a:ext uri="{FF2B5EF4-FFF2-40B4-BE49-F238E27FC236}">
                <a16:creationId xmlns:a16="http://schemas.microsoft.com/office/drawing/2014/main" id="{9391915D-C9D5-4F11-94B7-5D0B9C8B790B}"/>
              </a:ext>
            </a:extLst>
          </p:cNvPr>
          <p:cNvSpPr/>
          <p:nvPr/>
        </p:nvSpPr>
        <p:spPr>
          <a:xfrm>
            <a:off x="452688" y="1033564"/>
            <a:ext cx="6053226" cy="2377203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Instruments: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: 5000cm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 28-250 keV, 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NaI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CsI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phoswich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ME: 952cm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 10-35 keV, 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1728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Si-Pin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 : 384cm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 1-10 keV,  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96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SCD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AF77153-ECF9-48C7-8FE8-AE96D84D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11" y="1040022"/>
            <a:ext cx="4746001" cy="33740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69C0594-930A-4DCC-9F31-50549AAA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41" y="4414089"/>
            <a:ext cx="2883672" cy="2306125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5F94280-B1EC-48F1-9B97-8FF659B43529}"/>
              </a:ext>
            </a:extLst>
          </p:cNvPr>
          <p:cNvCxnSpPr>
            <a:cxnSpLocks/>
          </p:cNvCxnSpPr>
          <p:nvPr/>
        </p:nvCxnSpPr>
        <p:spPr>
          <a:xfrm flipH="1">
            <a:off x="9950825" y="3765176"/>
            <a:ext cx="834755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6">
            <a:extLst>
              <a:ext uri="{FF2B5EF4-FFF2-40B4-BE49-F238E27FC236}">
                <a16:creationId xmlns:a16="http://schemas.microsoft.com/office/drawing/2014/main" id="{9F3F60AF-104E-4913-84C2-9A45ADCC821F}"/>
              </a:ext>
            </a:extLst>
          </p:cNvPr>
          <p:cNvSpPr/>
          <p:nvPr/>
        </p:nvSpPr>
        <p:spPr>
          <a:xfrm>
            <a:off x="463220" y="3765176"/>
            <a:ext cx="6373009" cy="284676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Advantages: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energy band: 1-250 keV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areas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 high energy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time resolution 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HE: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µs, ME: 6 µs 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dead time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no pipe up effect</a:t>
            </a:r>
          </a:p>
          <a:p>
            <a:pPr marL="800100" lvl="1" indent="-531813">
              <a:lnSpc>
                <a:spcPct val="13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Unique ability to study bright sources.</a:t>
            </a:r>
          </a:p>
        </p:txBody>
      </p:sp>
    </p:spTree>
    <p:extLst>
      <p:ext uri="{BB962C8B-B14F-4D97-AF65-F5344CB8AC3E}">
        <p14:creationId xmlns:p14="http://schemas.microsoft.com/office/powerpoint/2010/main" val="215530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8139BF-68D0-4FE0-913B-0586F955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375E094F-C179-4A25-9EAB-402754E3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86"/>
            <a:ext cx="12192000" cy="6951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+mj-ea"/>
              </a:rPr>
              <a:t>3</a:t>
            </a:r>
            <a:r>
              <a:rPr lang="en-US" altLang="zh-CN" sz="4000" b="1" dirty="0">
                <a:solidFill>
                  <a:schemeClr val="tx1"/>
                </a:solidFill>
                <a:latin typeface="+mj-ea"/>
              </a:rPr>
              <a:t>.5  Calibration—Collimator Response</a:t>
            </a:r>
            <a:endParaRPr lang="zh-CN" altLang="en-US" sz="4000" b="1" dirty="0">
              <a:solidFill>
                <a:schemeClr val="tx1"/>
              </a:solidFill>
              <a:latin typeface="+mj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8F6F986-71CC-4310-AFBA-870962F85A1B}"/>
              </a:ext>
            </a:extLst>
          </p:cNvPr>
          <p:cNvGrpSpPr/>
          <p:nvPr/>
        </p:nvGrpSpPr>
        <p:grpSpPr>
          <a:xfrm>
            <a:off x="263126" y="1323398"/>
            <a:ext cx="3196873" cy="3205662"/>
            <a:chOff x="494040" y="1473914"/>
            <a:chExt cx="3759201" cy="3716338"/>
          </a:xfrm>
        </p:grpSpPr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9F449C38-9897-4277-83CA-0F36838FB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241" y="1473914"/>
              <a:ext cx="1065213" cy="3716338"/>
            </a:xfrm>
            <a:prstGeom prst="rect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7D14DE97-E15B-42F1-BCA7-225628D4A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40" y="1943814"/>
              <a:ext cx="3759201" cy="2778125"/>
            </a:xfrm>
            <a:custGeom>
              <a:avLst/>
              <a:gdLst>
                <a:gd name="T0" fmla="*/ 0 w 2368"/>
                <a:gd name="T1" fmla="*/ 579 h 1750"/>
                <a:gd name="T2" fmla="*/ 2033 w 2368"/>
                <a:gd name="T3" fmla="*/ 1750 h 1750"/>
                <a:gd name="T4" fmla="*/ 2368 w 2368"/>
                <a:gd name="T5" fmla="*/ 1170 h 1750"/>
                <a:gd name="T6" fmla="*/ 335 w 2368"/>
                <a:gd name="T7" fmla="*/ 0 h 1750"/>
                <a:gd name="T8" fmla="*/ 0 w 2368"/>
                <a:gd name="T9" fmla="*/ 579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1750">
                  <a:moveTo>
                    <a:pt x="0" y="579"/>
                  </a:moveTo>
                  <a:lnTo>
                    <a:pt x="2033" y="1750"/>
                  </a:lnTo>
                  <a:lnTo>
                    <a:pt x="2368" y="1170"/>
                  </a:lnTo>
                  <a:lnTo>
                    <a:pt x="335" y="0"/>
                  </a:lnTo>
                  <a:lnTo>
                    <a:pt x="0" y="579"/>
                  </a:lnTo>
                  <a:close/>
                </a:path>
              </a:pathLst>
            </a:cu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DDE9CD3-3539-4298-A0E1-8F4BD2AF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40" y="1943814"/>
              <a:ext cx="3759201" cy="2778125"/>
            </a:xfrm>
            <a:custGeom>
              <a:avLst/>
              <a:gdLst>
                <a:gd name="T0" fmla="*/ 2033 w 2368"/>
                <a:gd name="T1" fmla="*/ 0 h 1750"/>
                <a:gd name="T2" fmla="*/ 0 w 2368"/>
                <a:gd name="T3" fmla="*/ 1170 h 1750"/>
                <a:gd name="T4" fmla="*/ 335 w 2368"/>
                <a:gd name="T5" fmla="*/ 1750 h 1750"/>
                <a:gd name="T6" fmla="*/ 2368 w 2368"/>
                <a:gd name="T7" fmla="*/ 579 h 1750"/>
                <a:gd name="T8" fmla="*/ 2033 w 2368"/>
                <a:gd name="T9" fmla="*/ 0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1750">
                  <a:moveTo>
                    <a:pt x="2033" y="0"/>
                  </a:moveTo>
                  <a:lnTo>
                    <a:pt x="0" y="1170"/>
                  </a:lnTo>
                  <a:lnTo>
                    <a:pt x="335" y="1750"/>
                  </a:lnTo>
                  <a:lnTo>
                    <a:pt x="2368" y="579"/>
                  </a:lnTo>
                  <a:lnTo>
                    <a:pt x="2033" y="0"/>
                  </a:lnTo>
                  <a:close/>
                </a:path>
              </a:pathLst>
            </a:cu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AF5456A-7496-43A4-BE96-5C0F64C3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841" y="1639014"/>
              <a:ext cx="2386013" cy="3387725"/>
            </a:xfrm>
            <a:custGeom>
              <a:avLst/>
              <a:gdLst>
                <a:gd name="T0" fmla="*/ 0 w 1503"/>
                <a:gd name="T1" fmla="*/ 231 h 2134"/>
                <a:gd name="T2" fmla="*/ 1102 w 1503"/>
                <a:gd name="T3" fmla="*/ 2134 h 2134"/>
                <a:gd name="T4" fmla="*/ 1503 w 1503"/>
                <a:gd name="T5" fmla="*/ 1902 h 2134"/>
                <a:gd name="T6" fmla="*/ 402 w 1503"/>
                <a:gd name="T7" fmla="*/ 0 h 2134"/>
                <a:gd name="T8" fmla="*/ 0 w 1503"/>
                <a:gd name="T9" fmla="*/ 231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3" h="2134">
                  <a:moveTo>
                    <a:pt x="0" y="231"/>
                  </a:moveTo>
                  <a:lnTo>
                    <a:pt x="1102" y="2134"/>
                  </a:lnTo>
                  <a:lnTo>
                    <a:pt x="1503" y="1902"/>
                  </a:lnTo>
                  <a:lnTo>
                    <a:pt x="402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 w="38100" cap="rnd">
              <a:solidFill>
                <a:srgbClr val="27FA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AA4533F7-AE85-4DF4-9145-F8F34D5F0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841" y="1639014"/>
              <a:ext cx="2386013" cy="3387725"/>
            </a:xfrm>
            <a:custGeom>
              <a:avLst/>
              <a:gdLst>
                <a:gd name="T0" fmla="*/ 1102 w 1503"/>
                <a:gd name="T1" fmla="*/ 0 h 2134"/>
                <a:gd name="T2" fmla="*/ 0 w 1503"/>
                <a:gd name="T3" fmla="*/ 1902 h 2134"/>
                <a:gd name="T4" fmla="*/ 402 w 1503"/>
                <a:gd name="T5" fmla="*/ 2134 h 2134"/>
                <a:gd name="T6" fmla="*/ 1503 w 1503"/>
                <a:gd name="T7" fmla="*/ 231 h 2134"/>
                <a:gd name="T8" fmla="*/ 1102 w 1503"/>
                <a:gd name="T9" fmla="*/ 0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3" h="2134">
                  <a:moveTo>
                    <a:pt x="1102" y="0"/>
                  </a:moveTo>
                  <a:lnTo>
                    <a:pt x="0" y="1902"/>
                  </a:lnTo>
                  <a:lnTo>
                    <a:pt x="402" y="2134"/>
                  </a:lnTo>
                  <a:lnTo>
                    <a:pt x="1503" y="231"/>
                  </a:lnTo>
                  <a:lnTo>
                    <a:pt x="1102" y="0"/>
                  </a:lnTo>
                  <a:close/>
                </a:path>
              </a:pathLst>
            </a:custGeom>
            <a:noFill/>
            <a:ln w="38100" cap="rnd">
              <a:solidFill>
                <a:srgbClr val="27FA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842AA214-6987-4D2D-84B4-9F18C3A74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803" y="2966164"/>
              <a:ext cx="3495676" cy="733425"/>
            </a:xfrm>
            <a:prstGeom prst="rect">
              <a:avLst/>
            </a:prstGeom>
            <a:noFill/>
            <a:ln w="38100" cap="rnd">
              <a:solidFill>
                <a:srgbClr val="27FA2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907AC912-299D-4855-B38D-5B7504F94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216" y="2027952"/>
              <a:ext cx="704850" cy="2606675"/>
            </a:xfrm>
            <a:prstGeom prst="rect">
              <a:avLst/>
            </a:prstGeom>
            <a:noFill/>
            <a:ln w="26988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1341F57E-5F45-4DAA-84E2-DEC47C482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541" y="2375614"/>
              <a:ext cx="2616200" cy="1911350"/>
            </a:xfrm>
            <a:custGeom>
              <a:avLst/>
              <a:gdLst>
                <a:gd name="T0" fmla="*/ 0 w 1648"/>
                <a:gd name="T1" fmla="*/ 383 h 1204"/>
                <a:gd name="T2" fmla="*/ 1426 w 1648"/>
                <a:gd name="T3" fmla="*/ 1204 h 1204"/>
                <a:gd name="T4" fmla="*/ 1648 w 1648"/>
                <a:gd name="T5" fmla="*/ 821 h 1204"/>
                <a:gd name="T6" fmla="*/ 222 w 1648"/>
                <a:gd name="T7" fmla="*/ 0 h 1204"/>
                <a:gd name="T8" fmla="*/ 0 w 1648"/>
                <a:gd name="T9" fmla="*/ 383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8" h="1204">
                  <a:moveTo>
                    <a:pt x="0" y="383"/>
                  </a:moveTo>
                  <a:lnTo>
                    <a:pt x="1426" y="1204"/>
                  </a:lnTo>
                  <a:lnTo>
                    <a:pt x="1648" y="821"/>
                  </a:lnTo>
                  <a:lnTo>
                    <a:pt x="222" y="0"/>
                  </a:lnTo>
                  <a:lnTo>
                    <a:pt x="0" y="383"/>
                  </a:lnTo>
                  <a:close/>
                </a:path>
              </a:pathLst>
            </a:custGeom>
            <a:noFill/>
            <a:ln w="26988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61243C8B-A196-45CC-88DD-9025B3E00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541" y="2375614"/>
              <a:ext cx="2616200" cy="1911350"/>
            </a:xfrm>
            <a:custGeom>
              <a:avLst/>
              <a:gdLst>
                <a:gd name="T0" fmla="*/ 1426 w 1648"/>
                <a:gd name="T1" fmla="*/ 0 h 1204"/>
                <a:gd name="T2" fmla="*/ 0 w 1648"/>
                <a:gd name="T3" fmla="*/ 821 h 1204"/>
                <a:gd name="T4" fmla="*/ 222 w 1648"/>
                <a:gd name="T5" fmla="*/ 1204 h 1204"/>
                <a:gd name="T6" fmla="*/ 1648 w 1648"/>
                <a:gd name="T7" fmla="*/ 383 h 1204"/>
                <a:gd name="T8" fmla="*/ 1426 w 1648"/>
                <a:gd name="T9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8" h="1204">
                  <a:moveTo>
                    <a:pt x="1426" y="0"/>
                  </a:moveTo>
                  <a:lnTo>
                    <a:pt x="0" y="821"/>
                  </a:lnTo>
                  <a:lnTo>
                    <a:pt x="222" y="1204"/>
                  </a:lnTo>
                  <a:lnTo>
                    <a:pt x="1648" y="383"/>
                  </a:lnTo>
                  <a:lnTo>
                    <a:pt x="1426" y="0"/>
                  </a:lnTo>
                  <a:close/>
                </a:path>
              </a:pathLst>
            </a:custGeom>
            <a:noFill/>
            <a:ln w="26988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A621A01-D189-4E1C-9292-A40A3C13C9DC}"/>
              </a:ext>
            </a:extLst>
          </p:cNvPr>
          <p:cNvCxnSpPr>
            <a:cxnSpLocks/>
          </p:cNvCxnSpPr>
          <p:nvPr/>
        </p:nvCxnSpPr>
        <p:spPr>
          <a:xfrm flipV="1">
            <a:off x="3400997" y="1785258"/>
            <a:ext cx="528503" cy="3159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7B629A0-A518-4DF2-A43E-9D685E68D53C}"/>
              </a:ext>
            </a:extLst>
          </p:cNvPr>
          <p:cNvCxnSpPr>
            <a:cxnSpLocks/>
          </p:cNvCxnSpPr>
          <p:nvPr/>
        </p:nvCxnSpPr>
        <p:spPr>
          <a:xfrm>
            <a:off x="3444823" y="2969214"/>
            <a:ext cx="551221" cy="93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A4344C2-5264-423A-8BEC-D98DD5DF2A8E}"/>
              </a:ext>
            </a:extLst>
          </p:cNvPr>
          <p:cNvCxnSpPr>
            <a:cxnSpLocks/>
          </p:cNvCxnSpPr>
          <p:nvPr/>
        </p:nvCxnSpPr>
        <p:spPr>
          <a:xfrm>
            <a:off x="3340772" y="3927486"/>
            <a:ext cx="512702" cy="2445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215EF0B-B445-4EF6-A789-FCB9C1992671}"/>
              </a:ext>
            </a:extLst>
          </p:cNvPr>
          <p:cNvSpPr txBox="1"/>
          <p:nvPr/>
        </p:nvSpPr>
        <p:spPr>
          <a:xfrm>
            <a:off x="3920056" y="2793898"/>
            <a:ext cx="59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ECE0258-A11C-4AC2-907A-CCFD5E174E5B}"/>
              </a:ext>
            </a:extLst>
          </p:cNvPr>
          <p:cNvSpPr txBox="1"/>
          <p:nvPr/>
        </p:nvSpPr>
        <p:spPr>
          <a:xfrm>
            <a:off x="3861344" y="1603042"/>
            <a:ext cx="528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353B480-2766-4834-8161-49A67986C3D5}"/>
              </a:ext>
            </a:extLst>
          </p:cNvPr>
          <p:cNvSpPr txBox="1"/>
          <p:nvPr/>
        </p:nvSpPr>
        <p:spPr>
          <a:xfrm>
            <a:off x="3853474" y="4077293"/>
            <a:ext cx="813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D2AD34B-6632-49FA-9CB9-853662E651AB}"/>
              </a:ext>
            </a:extLst>
          </p:cNvPr>
          <p:cNvSpPr txBox="1"/>
          <p:nvPr/>
        </p:nvSpPr>
        <p:spPr>
          <a:xfrm>
            <a:off x="9129540" y="515327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Nang et al, 2020, </a:t>
            </a:r>
            <a:r>
              <a:rPr lang="en-US" altLang="zh-CN" b="1" dirty="0" err="1">
                <a:solidFill>
                  <a:srgbClr val="C00000"/>
                </a:solidFill>
              </a:rPr>
              <a:t>JHEAp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7DB7BF93-DD87-421C-BD2E-B321B984A67F}"/>
              </a:ext>
            </a:extLst>
          </p:cNvPr>
          <p:cNvGrpSpPr/>
          <p:nvPr/>
        </p:nvGrpSpPr>
        <p:grpSpPr>
          <a:xfrm>
            <a:off x="4643352" y="928816"/>
            <a:ext cx="3944984" cy="3718301"/>
            <a:chOff x="4643352" y="1157416"/>
            <a:chExt cx="3944984" cy="3718301"/>
          </a:xfrm>
        </p:grpSpPr>
        <p:sp>
          <p:nvSpPr>
            <p:cNvPr id="85" name="星形: 四角 84">
              <a:extLst>
                <a:ext uri="{FF2B5EF4-FFF2-40B4-BE49-F238E27FC236}">
                  <a16:creationId xmlns:a16="http://schemas.microsoft.com/office/drawing/2014/main" id="{96BC0CC8-F3D1-4B8A-A280-4674E57F31FE}"/>
                </a:ext>
              </a:extLst>
            </p:cNvPr>
            <p:cNvSpPr/>
            <p:nvPr/>
          </p:nvSpPr>
          <p:spPr>
            <a:xfrm>
              <a:off x="6174539" y="3272600"/>
              <a:ext cx="110324" cy="190581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A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4EC2A2E4-0CD3-4C66-B294-F188FC4DB228}"/>
                </a:ext>
              </a:extLst>
            </p:cNvPr>
            <p:cNvSpPr txBox="1"/>
            <p:nvPr/>
          </p:nvSpPr>
          <p:spPr>
            <a:xfrm>
              <a:off x="5960388" y="3369019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+mj-ea"/>
                  <a:ea typeface="+mj-ea"/>
                </a:rPr>
                <a:t>Crab</a:t>
              </a:r>
              <a:endParaRPr lang="zh-CN" altLang="en-US" sz="1400" b="1" dirty="0">
                <a:latin typeface="+mj-ea"/>
                <a:ea typeface="+mj-ea"/>
              </a:endParaRPr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88DD50CC-7FF3-4210-9CF2-A9E9A8E9B47B}"/>
                </a:ext>
              </a:extLst>
            </p:cNvPr>
            <p:cNvGrpSpPr/>
            <p:nvPr/>
          </p:nvGrpSpPr>
          <p:grpSpPr>
            <a:xfrm>
              <a:off x="4643352" y="1157416"/>
              <a:ext cx="3944984" cy="3718301"/>
              <a:chOff x="5435253" y="2445289"/>
              <a:chExt cx="3702534" cy="3511835"/>
            </a:xfrm>
          </p:grpSpPr>
          <p:grpSp>
            <p:nvGrpSpPr>
              <p:cNvPr id="88" name="组合 87">
                <a:extLst>
                  <a:ext uri="{FF2B5EF4-FFF2-40B4-BE49-F238E27FC236}">
                    <a16:creationId xmlns:a16="http://schemas.microsoft.com/office/drawing/2014/main" id="{49CB6144-E667-45A5-A380-844B3D99A648}"/>
                  </a:ext>
                </a:extLst>
              </p:cNvPr>
              <p:cNvGrpSpPr/>
              <p:nvPr/>
            </p:nvGrpSpPr>
            <p:grpSpPr>
              <a:xfrm>
                <a:off x="5435253" y="2445289"/>
                <a:ext cx="3702534" cy="3511835"/>
                <a:chOff x="4907719" y="1593348"/>
                <a:chExt cx="3702534" cy="3511835"/>
              </a:xfrm>
            </p:grpSpPr>
            <p:grpSp>
              <p:nvGrpSpPr>
                <p:cNvPr id="90" name="组合 89">
                  <a:extLst>
                    <a:ext uri="{FF2B5EF4-FFF2-40B4-BE49-F238E27FC236}">
                      <a16:creationId xmlns:a16="http://schemas.microsoft.com/office/drawing/2014/main" id="{3AE63C58-5E06-4F5D-9F61-7C16326FF692}"/>
                    </a:ext>
                  </a:extLst>
                </p:cNvPr>
                <p:cNvGrpSpPr/>
                <p:nvPr/>
              </p:nvGrpSpPr>
              <p:grpSpPr>
                <a:xfrm>
                  <a:off x="4907719" y="1593348"/>
                  <a:ext cx="3702534" cy="3511835"/>
                  <a:chOff x="1094491" y="2460159"/>
                  <a:chExt cx="3702534" cy="3511835"/>
                </a:xfrm>
              </p:grpSpPr>
              <p:grpSp>
                <p:nvGrpSpPr>
                  <p:cNvPr id="92" name="组合 91">
                    <a:extLst>
                      <a:ext uri="{FF2B5EF4-FFF2-40B4-BE49-F238E27FC236}">
                        <a16:creationId xmlns:a16="http://schemas.microsoft.com/office/drawing/2014/main" id="{41662E1C-6BC7-4167-B828-1AD50974C541}"/>
                      </a:ext>
                    </a:extLst>
                  </p:cNvPr>
                  <p:cNvGrpSpPr/>
                  <p:nvPr/>
                </p:nvGrpSpPr>
                <p:grpSpPr>
                  <a:xfrm>
                    <a:off x="1094491" y="2664637"/>
                    <a:ext cx="3702534" cy="3307357"/>
                    <a:chOff x="1094491" y="2664637"/>
                    <a:chExt cx="3702534" cy="3307357"/>
                  </a:xfrm>
                </p:grpSpPr>
                <p:grpSp>
                  <p:nvGrpSpPr>
                    <p:cNvPr id="94" name="组合 93">
                      <a:extLst>
                        <a:ext uri="{FF2B5EF4-FFF2-40B4-BE49-F238E27FC236}">
                          <a16:creationId xmlns:a16="http://schemas.microsoft.com/office/drawing/2014/main" id="{0D6565D1-DA36-4661-A099-F25D8F28B3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4491" y="2849303"/>
                      <a:ext cx="2904878" cy="3122691"/>
                      <a:chOff x="1094491" y="2849303"/>
                      <a:chExt cx="2904878" cy="3122691"/>
                    </a:xfrm>
                  </p:grpSpPr>
                  <p:cxnSp>
                    <p:nvCxnSpPr>
                      <p:cNvPr id="97" name="直接箭头连接符 96">
                        <a:extLst>
                          <a:ext uri="{FF2B5EF4-FFF2-40B4-BE49-F238E27FC236}">
                            <a16:creationId xmlns:a16="http://schemas.microsoft.com/office/drawing/2014/main" id="{B449A026-80AC-4C29-9CC7-7D11253C87EC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119369" y="5971994"/>
                        <a:ext cx="2880000" cy="0"/>
                      </a:xfrm>
                      <a:prstGeom prst="straightConnector1">
                        <a:avLst/>
                      </a:prstGeom>
                      <a:ln w="19050">
                        <a:prstDash val="dash"/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98" name="组合 97">
                        <a:extLst>
                          <a:ext uri="{FF2B5EF4-FFF2-40B4-BE49-F238E27FC236}">
                            <a16:creationId xmlns:a16="http://schemas.microsoft.com/office/drawing/2014/main" id="{BB70712D-C465-4F07-A3B8-DB699932EF1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94491" y="2849303"/>
                        <a:ext cx="2901445" cy="3122691"/>
                        <a:chOff x="1094491" y="2849303"/>
                        <a:chExt cx="2901445" cy="3122691"/>
                      </a:xfrm>
                    </p:grpSpPr>
                    <p:grpSp>
                      <p:nvGrpSpPr>
                        <p:cNvPr id="99" name="组合 98">
                          <a:extLst>
                            <a:ext uri="{FF2B5EF4-FFF2-40B4-BE49-F238E27FC236}">
                              <a16:creationId xmlns:a16="http://schemas.microsoft.com/office/drawing/2014/main" id="{00F281F9-D929-4F49-9AEB-B35AAB1D24D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94491" y="3091994"/>
                          <a:ext cx="2901445" cy="2880000"/>
                          <a:chOff x="1094491" y="3091994"/>
                          <a:chExt cx="2901445" cy="2880000"/>
                        </a:xfrm>
                      </p:grpSpPr>
                      <p:sp>
                        <p:nvSpPr>
                          <p:cNvPr id="101" name="椭圆 100">
                            <a:extLst>
                              <a:ext uri="{FF2B5EF4-FFF2-40B4-BE49-F238E27FC236}">
                                <a16:creationId xmlns:a16="http://schemas.microsoft.com/office/drawing/2014/main" id="{139D702F-A857-471C-9ECD-747CD4B76F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115616" y="3091994"/>
                            <a:ext cx="2880320" cy="2880000"/>
                          </a:xfrm>
                          <a:prstGeom prst="ellipse">
                            <a:avLst/>
                          </a:prstGeom>
                          <a:noFill/>
                          <a:ln w="1270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zh-CN" altLang="en-US"/>
                          </a:p>
                        </p:txBody>
                      </p:sp>
                      <p:cxnSp>
                        <p:nvCxnSpPr>
                          <p:cNvPr id="102" name="直接箭头连接符 101">
                            <a:extLst>
                              <a:ext uri="{FF2B5EF4-FFF2-40B4-BE49-F238E27FC236}">
                                <a16:creationId xmlns:a16="http://schemas.microsoft.com/office/drawing/2014/main" id="{112EF7E2-311B-4696-9988-C9E25330C941}"/>
                              </a:ext>
                            </a:extLst>
                          </p:cNvPr>
                          <p:cNvCxnSpPr>
                            <a:cxnSpLocks/>
                            <a:endCxn id="101" idx="1"/>
                          </p:cNvCxnSpPr>
                          <p:nvPr/>
                        </p:nvCxnSpPr>
                        <p:spPr>
                          <a:xfrm flipH="1" flipV="1">
                            <a:off x="1537429" y="3513760"/>
                            <a:ext cx="997062" cy="1018234"/>
                          </a:xfrm>
                          <a:prstGeom prst="straightConnector1">
                            <a:avLst/>
                          </a:prstGeom>
                          <a:ln w="19050">
                            <a:solidFill>
                              <a:srgbClr val="0066FF"/>
                            </a:solidFill>
                            <a:headEnd type="none" w="med" len="med"/>
                            <a:tailEnd type="triangle" w="med" len="me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03" name="组合 102">
                            <a:extLst>
                              <a:ext uri="{FF2B5EF4-FFF2-40B4-BE49-F238E27FC236}">
                                <a16:creationId xmlns:a16="http://schemas.microsoft.com/office/drawing/2014/main" id="{BE7CC063-947C-4CD8-A9C4-170E2011743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94491" y="3092845"/>
                            <a:ext cx="2883285" cy="2879149"/>
                            <a:chOff x="1094491" y="3092845"/>
                            <a:chExt cx="2883285" cy="2879149"/>
                          </a:xfrm>
                        </p:grpSpPr>
                        <p:grpSp>
                          <p:nvGrpSpPr>
                            <p:cNvPr id="104" name="组合 103">
                              <a:extLst>
                                <a:ext uri="{FF2B5EF4-FFF2-40B4-BE49-F238E27FC236}">
                                  <a16:creationId xmlns:a16="http://schemas.microsoft.com/office/drawing/2014/main" id="{9F5155F3-8B01-47E2-8211-6104285134D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7776" y="3092845"/>
                              <a:ext cx="2880000" cy="480171"/>
                              <a:chOff x="1097776" y="3092845"/>
                              <a:chExt cx="2880000" cy="480171"/>
                            </a:xfrm>
                          </p:grpSpPr>
                          <p:cxnSp>
                            <p:nvCxnSpPr>
                              <p:cNvPr id="130" name="直接箭头连接符 129">
                                <a:extLst>
                                  <a:ext uri="{FF2B5EF4-FFF2-40B4-BE49-F238E27FC236}">
                                    <a16:creationId xmlns:a16="http://schemas.microsoft.com/office/drawing/2014/main" id="{575F64EC-3482-4ED3-B1E1-787B91C603D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09284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31" name="直接箭头连接符 130">
                                <a:extLst>
                                  <a:ext uri="{FF2B5EF4-FFF2-40B4-BE49-F238E27FC236}">
                                    <a16:creationId xmlns:a16="http://schemas.microsoft.com/office/drawing/2014/main" id="{EE1E5D9B-9E75-4FBE-AF2B-13F554D2ACE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32340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triangle" w="med" len="med"/>
                                <a:tailEnd type="non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32" name="直接箭头连接符 131">
                                <a:extLst>
                                  <a:ext uri="{FF2B5EF4-FFF2-40B4-BE49-F238E27FC236}">
                                    <a16:creationId xmlns:a16="http://schemas.microsoft.com/office/drawing/2014/main" id="{E9E42500-7099-4F72-81D8-12C3A02CB7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1097776" y="3140968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33" name="直接箭头连接符 132">
                                <a:extLst>
                                  <a:ext uri="{FF2B5EF4-FFF2-40B4-BE49-F238E27FC236}">
                                    <a16:creationId xmlns:a16="http://schemas.microsoft.com/office/drawing/2014/main" id="{B74836BF-FE78-4DAD-9FEE-A73AC0B58B3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77776" y="3393016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105" name="组合 104">
                              <a:extLst>
                                <a:ext uri="{FF2B5EF4-FFF2-40B4-BE49-F238E27FC236}">
                                  <a16:creationId xmlns:a16="http://schemas.microsoft.com/office/drawing/2014/main" id="{CE2910AA-9EC6-4625-88F6-1268D25857E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7776" y="3589266"/>
                              <a:ext cx="2880000" cy="480171"/>
                              <a:chOff x="1097776" y="3092845"/>
                              <a:chExt cx="2880000" cy="480171"/>
                            </a:xfrm>
                          </p:grpSpPr>
                          <p:cxnSp>
                            <p:nvCxnSpPr>
                              <p:cNvPr id="126" name="直接箭头连接符 125">
                                <a:extLst>
                                  <a:ext uri="{FF2B5EF4-FFF2-40B4-BE49-F238E27FC236}">
                                    <a16:creationId xmlns:a16="http://schemas.microsoft.com/office/drawing/2014/main" id="{4C619C29-0F11-45C2-B9EB-9DEE8D79035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09284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7" name="直接箭头连接符 126">
                                <a:extLst>
                                  <a:ext uri="{FF2B5EF4-FFF2-40B4-BE49-F238E27FC236}">
                                    <a16:creationId xmlns:a16="http://schemas.microsoft.com/office/drawing/2014/main" id="{1846372E-C087-4AF4-9954-EA280936CF5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32340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triangle" w="med" len="med"/>
                                <a:tailEnd type="non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8" name="直接箭头连接符 127">
                                <a:extLst>
                                  <a:ext uri="{FF2B5EF4-FFF2-40B4-BE49-F238E27FC236}">
                                    <a16:creationId xmlns:a16="http://schemas.microsoft.com/office/drawing/2014/main" id="{8E5D8F16-E75B-4BB6-A7A4-2C217FFC721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1097776" y="3140968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9" name="直接箭头连接符 128">
                                <a:extLst>
                                  <a:ext uri="{FF2B5EF4-FFF2-40B4-BE49-F238E27FC236}">
                                    <a16:creationId xmlns:a16="http://schemas.microsoft.com/office/drawing/2014/main" id="{273CCAEE-33DD-4DD2-8F8F-D6062A25B690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77776" y="3393016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106" name="组合 105">
                              <a:extLst>
                                <a:ext uri="{FF2B5EF4-FFF2-40B4-BE49-F238E27FC236}">
                                  <a16:creationId xmlns:a16="http://schemas.microsoft.com/office/drawing/2014/main" id="{1A37D16C-7CD6-4B52-8757-3B76AC90CFA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4491" y="4069437"/>
                              <a:ext cx="2880000" cy="480171"/>
                              <a:chOff x="1097776" y="3092845"/>
                              <a:chExt cx="2880000" cy="480171"/>
                            </a:xfrm>
                          </p:grpSpPr>
                          <p:cxnSp>
                            <p:nvCxnSpPr>
                              <p:cNvPr id="122" name="直接箭头连接符 121">
                                <a:extLst>
                                  <a:ext uri="{FF2B5EF4-FFF2-40B4-BE49-F238E27FC236}">
                                    <a16:creationId xmlns:a16="http://schemas.microsoft.com/office/drawing/2014/main" id="{C4D1EB70-A526-4CF7-8A9E-335425E0BE5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09284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3" name="直接箭头连接符 122">
                                <a:extLst>
                                  <a:ext uri="{FF2B5EF4-FFF2-40B4-BE49-F238E27FC236}">
                                    <a16:creationId xmlns:a16="http://schemas.microsoft.com/office/drawing/2014/main" id="{19ACA068-E18F-4C7E-93DB-75193CAED741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32340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triangle" w="med" len="med"/>
                                <a:tailEnd type="non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4" name="直接箭头连接符 123">
                                <a:extLst>
                                  <a:ext uri="{FF2B5EF4-FFF2-40B4-BE49-F238E27FC236}">
                                    <a16:creationId xmlns:a16="http://schemas.microsoft.com/office/drawing/2014/main" id="{FD86874C-0417-43E3-B655-1FB508F51C05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1097776" y="3140968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5" name="直接箭头连接符 124">
                                <a:extLst>
                                  <a:ext uri="{FF2B5EF4-FFF2-40B4-BE49-F238E27FC236}">
                                    <a16:creationId xmlns:a16="http://schemas.microsoft.com/office/drawing/2014/main" id="{B48A3817-757A-4491-B81F-0189E96C9CC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77776" y="3393016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107" name="组合 106">
                              <a:extLst>
                                <a:ext uri="{FF2B5EF4-FFF2-40B4-BE49-F238E27FC236}">
                                  <a16:creationId xmlns:a16="http://schemas.microsoft.com/office/drawing/2014/main" id="{646134D8-684E-4ABD-9BB3-FA902258D2E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4491" y="4549608"/>
                              <a:ext cx="2880000" cy="480171"/>
                              <a:chOff x="1097776" y="3092845"/>
                              <a:chExt cx="2880000" cy="480171"/>
                            </a:xfrm>
                          </p:grpSpPr>
                          <p:cxnSp>
                            <p:nvCxnSpPr>
                              <p:cNvPr id="118" name="直接箭头连接符 117">
                                <a:extLst>
                                  <a:ext uri="{FF2B5EF4-FFF2-40B4-BE49-F238E27FC236}">
                                    <a16:creationId xmlns:a16="http://schemas.microsoft.com/office/drawing/2014/main" id="{133594ED-FDC1-4271-BE1E-54A478AD99FF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09284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9" name="直接箭头连接符 118">
                                <a:extLst>
                                  <a:ext uri="{FF2B5EF4-FFF2-40B4-BE49-F238E27FC236}">
                                    <a16:creationId xmlns:a16="http://schemas.microsoft.com/office/drawing/2014/main" id="{0ACD0068-79F6-4EEC-825E-42424B5A8B79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32340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triangle" w="med" len="med"/>
                                <a:tailEnd type="non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0" name="直接箭头连接符 119">
                                <a:extLst>
                                  <a:ext uri="{FF2B5EF4-FFF2-40B4-BE49-F238E27FC236}">
                                    <a16:creationId xmlns:a16="http://schemas.microsoft.com/office/drawing/2014/main" id="{E59D8476-3C1D-4524-ADBC-C9E94632C206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1097776" y="3140968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1" name="直接箭头连接符 120">
                                <a:extLst>
                                  <a:ext uri="{FF2B5EF4-FFF2-40B4-BE49-F238E27FC236}">
                                    <a16:creationId xmlns:a16="http://schemas.microsoft.com/office/drawing/2014/main" id="{83DE7F36-0B99-4D18-BC6C-A39D93DBB77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77776" y="3393016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108" name="组合 107">
                              <a:extLst>
                                <a:ext uri="{FF2B5EF4-FFF2-40B4-BE49-F238E27FC236}">
                                  <a16:creationId xmlns:a16="http://schemas.microsoft.com/office/drawing/2014/main" id="{C522D91A-7DF2-4269-B1FE-869DF6BC3C6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4491" y="5029779"/>
                              <a:ext cx="2880000" cy="480171"/>
                              <a:chOff x="1097776" y="3092845"/>
                              <a:chExt cx="2880000" cy="480171"/>
                            </a:xfrm>
                          </p:grpSpPr>
                          <p:cxnSp>
                            <p:nvCxnSpPr>
                              <p:cNvPr id="114" name="直接箭头连接符 113">
                                <a:extLst>
                                  <a:ext uri="{FF2B5EF4-FFF2-40B4-BE49-F238E27FC236}">
                                    <a16:creationId xmlns:a16="http://schemas.microsoft.com/office/drawing/2014/main" id="{3694E10A-0157-4EE1-A19A-48AA4AD3BC7D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09284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5" name="直接箭头连接符 114">
                                <a:extLst>
                                  <a:ext uri="{FF2B5EF4-FFF2-40B4-BE49-F238E27FC236}">
                                    <a16:creationId xmlns:a16="http://schemas.microsoft.com/office/drawing/2014/main" id="{0283884B-65E7-4B6F-B0DC-56A473F41C4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32340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triangle" w="med" len="med"/>
                                <a:tailEnd type="non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6" name="直接箭头连接符 115">
                                <a:extLst>
                                  <a:ext uri="{FF2B5EF4-FFF2-40B4-BE49-F238E27FC236}">
                                    <a16:creationId xmlns:a16="http://schemas.microsoft.com/office/drawing/2014/main" id="{FC71C7E6-7AB4-4814-BD35-C5447114103A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1097776" y="3140968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7" name="直接箭头连接符 116">
                                <a:extLst>
                                  <a:ext uri="{FF2B5EF4-FFF2-40B4-BE49-F238E27FC236}">
                                    <a16:creationId xmlns:a16="http://schemas.microsoft.com/office/drawing/2014/main" id="{6397DBF8-353E-45F9-8B2C-F786EDAF23E3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77776" y="3393016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109" name="组合 108">
                              <a:extLst>
                                <a:ext uri="{FF2B5EF4-FFF2-40B4-BE49-F238E27FC236}">
                                  <a16:creationId xmlns:a16="http://schemas.microsoft.com/office/drawing/2014/main" id="{BB58FA66-53CB-4FEC-8F80-0961E80A54F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94491" y="5491823"/>
                              <a:ext cx="2880000" cy="480171"/>
                              <a:chOff x="1097776" y="3092845"/>
                              <a:chExt cx="2880000" cy="480171"/>
                            </a:xfrm>
                          </p:grpSpPr>
                          <p:cxnSp>
                            <p:nvCxnSpPr>
                              <p:cNvPr id="110" name="直接箭头连接符 109">
                                <a:extLst>
                                  <a:ext uri="{FF2B5EF4-FFF2-40B4-BE49-F238E27FC236}">
                                    <a16:creationId xmlns:a16="http://schemas.microsoft.com/office/drawing/2014/main" id="{DACD1976-D557-4EFD-9B1E-E47A2A3C45E2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09284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1" name="直接箭头连接符 110">
                                <a:extLst>
                                  <a:ext uri="{FF2B5EF4-FFF2-40B4-BE49-F238E27FC236}">
                                    <a16:creationId xmlns:a16="http://schemas.microsoft.com/office/drawing/2014/main" id="{475F1E2E-9563-4A9C-9823-4A3EA85541C0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H="1">
                                <a:off x="1097776" y="3323405"/>
                                <a:ext cx="2880000" cy="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dash"/>
                                <a:headEnd type="triangle" w="med" len="med"/>
                                <a:tailEnd type="none" w="med" len="med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2" name="直接箭头连接符 111">
                                <a:extLst>
                                  <a:ext uri="{FF2B5EF4-FFF2-40B4-BE49-F238E27FC236}">
                                    <a16:creationId xmlns:a16="http://schemas.microsoft.com/office/drawing/2014/main" id="{2A9DF1F5-10A4-4778-8C31-D141706E14F2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1097776" y="3140968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3" name="直接箭头连接符 112">
                                <a:extLst>
                                  <a:ext uri="{FF2B5EF4-FFF2-40B4-BE49-F238E27FC236}">
                                    <a16:creationId xmlns:a16="http://schemas.microsoft.com/office/drawing/2014/main" id="{8DC87134-6FC8-4248-98CD-87AE29BFB0C8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3977776" y="3393016"/>
                                <a:ext cx="0" cy="180000"/>
                              </a:xfrm>
                              <a:prstGeom prst="straightConnector1">
                                <a:avLst/>
                              </a:prstGeom>
                              <a:ln w="19050">
                                <a:prstDash val="solid"/>
                                <a:tailEnd type="arrow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  <p:cxnSp>
                      <p:nvCxnSpPr>
                        <p:cNvPr id="100" name="直接箭头连接符 99">
                          <a:extLst>
                            <a:ext uri="{FF2B5EF4-FFF2-40B4-BE49-F238E27FC236}">
                              <a16:creationId xmlns:a16="http://schemas.microsoft.com/office/drawing/2014/main" id="{AEBC7070-F3D3-4C65-9893-F0ECC595A08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1691680" y="2849303"/>
                          <a:ext cx="1620180" cy="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95" name="五角星 15">
                      <a:extLst>
                        <a:ext uri="{FF2B5EF4-FFF2-40B4-BE49-F238E27FC236}">
                          <a16:creationId xmlns:a16="http://schemas.microsoft.com/office/drawing/2014/main" id="{6EA13427-69BD-4EC5-8A4A-9E0960B865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3936" y="2996960"/>
                      <a:ext cx="144000" cy="144000"/>
                    </a:xfrm>
                    <a:prstGeom prst="star5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96" name="TextBox 16">
                      <a:extLst>
                        <a:ext uri="{FF2B5EF4-FFF2-40B4-BE49-F238E27FC236}">
                          <a16:creationId xmlns:a16="http://schemas.microsoft.com/office/drawing/2014/main" id="{81311F5B-1485-4D1B-805E-C6CA99F7AA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91880" y="2664637"/>
                      <a:ext cx="130514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sz="1400" b="1" dirty="0">
                          <a:solidFill>
                            <a:srgbClr val="0066FF"/>
                          </a:solidFill>
                          <a:latin typeface="Times New Roman" pitchFamily="18" charset="0"/>
                          <a:ea typeface="+mn-ea"/>
                        </a:rPr>
                        <a:t>Starting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sz="1400" b="1" dirty="0">
                          <a:solidFill>
                            <a:srgbClr val="0066FF"/>
                          </a:solidFill>
                          <a:latin typeface="Times New Roman" pitchFamily="18" charset="0"/>
                          <a:ea typeface="+mn-ea"/>
                        </a:rPr>
                        <a:t>Point</a:t>
                      </a:r>
                      <a:endParaRPr lang="zh-CN" altLang="en-US" sz="14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+mn-ea"/>
                      </a:endParaRPr>
                    </a:p>
                  </p:txBody>
                </p:sp>
              </p:grpSp>
              <p:sp>
                <p:nvSpPr>
                  <p:cNvPr id="93" name="TextBox 13">
                    <a:extLst>
                      <a:ext uri="{FF2B5EF4-FFF2-40B4-BE49-F238E27FC236}">
                        <a16:creationId xmlns:a16="http://schemas.microsoft.com/office/drawing/2014/main" id="{2B778D40-8A48-472B-8AFD-51C9BD565688}"/>
                      </a:ext>
                    </a:extLst>
                  </p:cNvPr>
                  <p:cNvSpPr txBox="1"/>
                  <p:nvPr/>
                </p:nvSpPr>
                <p:spPr>
                  <a:xfrm>
                    <a:off x="1856433" y="2460159"/>
                    <a:ext cx="129067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14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+mn-ea"/>
                      </a:rPr>
                      <a:t>Scan</a:t>
                    </a:r>
                    <a:r>
                      <a:rPr lang="en-US" altLang="zh-CN" dirty="0"/>
                      <a:t> </a:t>
                    </a:r>
                    <a:r>
                      <a:rPr lang="en-US" altLang="zh-CN" sz="14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+mn-ea"/>
                      </a:rPr>
                      <a:t>direction</a:t>
                    </a:r>
                    <a:endParaRPr lang="zh-CN" altLang="en-US" sz="1400" b="1" dirty="0">
                      <a:solidFill>
                        <a:srgbClr val="0066FF"/>
                      </a:solidFill>
                      <a:latin typeface="Times New Roman" pitchFamily="18" charset="0"/>
                      <a:ea typeface="+mn-ea"/>
                    </a:endParaRPr>
                  </a:p>
                </p:txBody>
              </p:sp>
            </p:grpSp>
            <p:sp>
              <p:nvSpPr>
                <p:cNvPr id="91" name="流程图: 联系 11">
                  <a:extLst>
                    <a:ext uri="{FF2B5EF4-FFF2-40B4-BE49-F238E27FC236}">
                      <a16:creationId xmlns:a16="http://schemas.microsoft.com/office/drawing/2014/main" id="{5BFB12A1-08E7-495E-B246-E2EB81C68AA7}"/>
                    </a:ext>
                  </a:extLst>
                </p:cNvPr>
                <p:cNvSpPr/>
                <p:nvPr/>
              </p:nvSpPr>
              <p:spPr>
                <a:xfrm>
                  <a:off x="6353640" y="3682797"/>
                  <a:ext cx="18000" cy="18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9" name="TextBox 9">
                <a:extLst>
                  <a:ext uri="{FF2B5EF4-FFF2-40B4-BE49-F238E27FC236}">
                    <a16:creationId xmlns:a16="http://schemas.microsoft.com/office/drawing/2014/main" id="{4748D0E0-378E-419F-AAE5-2A5D4EF64029}"/>
                  </a:ext>
                </a:extLst>
              </p:cNvPr>
              <p:cNvSpPr txBox="1"/>
              <p:nvPr/>
            </p:nvSpPr>
            <p:spPr>
              <a:xfrm>
                <a:off x="6300192" y="3717032"/>
                <a:ext cx="935958" cy="348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7°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35" name="图片 134">
            <a:extLst>
              <a:ext uri="{FF2B5EF4-FFF2-40B4-BE49-F238E27FC236}">
                <a16:creationId xmlns:a16="http://schemas.microsoft.com/office/drawing/2014/main" id="{CBD365E0-5504-4F73-8869-77AEE3C9B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07" y="4847014"/>
            <a:ext cx="5659516" cy="1861959"/>
          </a:xfrm>
          <a:prstGeom prst="rect">
            <a:avLst/>
          </a:prstGeom>
        </p:spPr>
      </p:pic>
      <p:sp>
        <p:nvSpPr>
          <p:cNvPr id="140" name="圆角矩形 6">
            <a:extLst>
              <a:ext uri="{FF2B5EF4-FFF2-40B4-BE49-F238E27FC236}">
                <a16:creationId xmlns:a16="http://schemas.microsoft.com/office/drawing/2014/main" id="{12342D3C-DC7E-4A93-8C0B-ECF0BE8ED118}"/>
              </a:ext>
            </a:extLst>
          </p:cNvPr>
          <p:cNvSpPr/>
          <p:nvPr/>
        </p:nvSpPr>
        <p:spPr>
          <a:xfrm>
            <a:off x="6429460" y="5693813"/>
            <a:ext cx="4663989" cy="89071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collimator response is calibrated by the scan of Crab area.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340F56A7-5950-4089-AA97-2C2C05D6F236}"/>
              </a:ext>
            </a:extLst>
          </p:cNvPr>
          <p:cNvSpPr txBox="1"/>
          <p:nvPr/>
        </p:nvSpPr>
        <p:spPr>
          <a:xfrm>
            <a:off x="263126" y="927496"/>
            <a:ext cx="1494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Small FoV: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43" name="图片 142">
            <a:extLst>
              <a:ext uri="{FF2B5EF4-FFF2-40B4-BE49-F238E27FC236}">
                <a16:creationId xmlns:a16="http://schemas.microsoft.com/office/drawing/2014/main" id="{1D1244ED-963B-4A9E-99FA-6D09FCA9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213" y="937887"/>
            <a:ext cx="3510107" cy="41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6">
            <a:extLst>
              <a:ext uri="{FF2B5EF4-FFF2-40B4-BE49-F238E27FC236}">
                <a16:creationId xmlns:a16="http://schemas.microsoft.com/office/drawing/2014/main" id="{F508A576-7ACC-4D8C-8B70-0837A0F2E6C6}"/>
              </a:ext>
            </a:extLst>
          </p:cNvPr>
          <p:cNvSpPr/>
          <p:nvPr/>
        </p:nvSpPr>
        <p:spPr>
          <a:xfrm>
            <a:off x="413588" y="987211"/>
            <a:ext cx="6934465" cy="2340219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208686" y="1047438"/>
            <a:ext cx="7003483" cy="2210749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Gain and Energy Resolution are calibrated by the background lines.</a:t>
            </a:r>
          </a:p>
          <a:p>
            <a:pPr marL="997176" lvl="2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HE: 31, 56, 67, 191 keV </a:t>
            </a: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(</a:t>
            </a:r>
            <a:r>
              <a:rPr lang="en-US" altLang="zh-CN" sz="2000" b="1" dirty="0">
                <a:solidFill>
                  <a:srgbClr val="A40000"/>
                </a:solidFill>
              </a:rPr>
              <a:t>activation of iodine)</a:t>
            </a:r>
            <a:endParaRPr lang="en-US" altLang="zh-CN" sz="2000" b="1" dirty="0">
              <a:solidFill>
                <a:srgbClr val="A40000"/>
              </a:solidFill>
              <a:ea typeface="微软雅黑" panose="020B0503020204020204" pitchFamily="34" charset="-122"/>
            </a:endParaRPr>
          </a:p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Automatic Gain Controller(AGC): Gain: &lt;1% </a:t>
            </a:r>
          </a:p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FWHM:  slightly getting better</a:t>
            </a:r>
          </a:p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Li et al. 2020, </a:t>
            </a:r>
            <a:r>
              <a:rPr lang="en-US" altLang="zh-CN" sz="2000" b="1" dirty="0" err="1">
                <a:solidFill>
                  <a:srgbClr val="A40000"/>
                </a:solidFill>
                <a:ea typeface="微软雅黑" panose="020B0503020204020204" pitchFamily="34" charset="-122"/>
              </a:rPr>
              <a:t>JHEAp</a:t>
            </a: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, Li et al. 2023, RDTM.</a:t>
            </a:r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CA6C7D26-9FF4-4351-B711-6CCC0D62F446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+mj-ea"/>
              </a:rPr>
              <a:t>3.5  Calibration—HE</a:t>
            </a:r>
            <a:endParaRPr lang="zh-CN" altLang="en-US" sz="4000" dirty="0">
              <a:latin typeface="+mj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C731DA-1ADD-483C-8282-1F6A608A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49" y="3845906"/>
            <a:ext cx="4248749" cy="273006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345691F-7DAA-F4F1-4885-0FE93A87A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754" y="932157"/>
            <a:ext cx="3356450" cy="267877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DFDED58-12F9-8265-959A-EDB8C865E260}"/>
              </a:ext>
            </a:extLst>
          </p:cNvPr>
          <p:cNvSpPr/>
          <p:nvPr/>
        </p:nvSpPr>
        <p:spPr>
          <a:xfrm>
            <a:off x="1244540" y="3492592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HE: Gain vs Time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798ED00-ACFA-F29F-E052-CB70045173AF}"/>
              </a:ext>
            </a:extLst>
          </p:cNvPr>
          <p:cNvSpPr/>
          <p:nvPr/>
        </p:nvSpPr>
        <p:spPr>
          <a:xfrm>
            <a:off x="5186415" y="3490998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HE: FWHM vs Time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3E1B4DD-C58C-DB5E-CCD1-126E77ED6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438" y="3864336"/>
            <a:ext cx="4037180" cy="262010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CE2836A-922E-4E25-BA0C-6C62ACD21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648" y="3691182"/>
            <a:ext cx="3394585" cy="262842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E3697EB-CB06-1CC1-1636-9267C7884EAD}"/>
              </a:ext>
            </a:extLst>
          </p:cNvPr>
          <p:cNvSpPr/>
          <p:nvPr/>
        </p:nvSpPr>
        <p:spPr>
          <a:xfrm>
            <a:off x="10073629" y="4222949"/>
            <a:ext cx="1262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AGC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ACD4FF3F-DA46-7496-9F73-4CFB109D74F8}"/>
              </a:ext>
            </a:extLst>
          </p:cNvPr>
          <p:cNvSpPr/>
          <p:nvPr/>
        </p:nvSpPr>
        <p:spPr>
          <a:xfrm>
            <a:off x="7489064" y="1525817"/>
            <a:ext cx="665689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057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6">
            <a:extLst>
              <a:ext uri="{FF2B5EF4-FFF2-40B4-BE49-F238E27FC236}">
                <a16:creationId xmlns:a16="http://schemas.microsoft.com/office/drawing/2014/main" id="{F508A576-7ACC-4D8C-8B70-0837A0F2E6C6}"/>
              </a:ext>
            </a:extLst>
          </p:cNvPr>
          <p:cNvSpPr/>
          <p:nvPr/>
        </p:nvSpPr>
        <p:spPr>
          <a:xfrm>
            <a:off x="477000" y="952522"/>
            <a:ext cx="7664377" cy="256984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72925" y="3645662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ME: Gain vs Time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197736" y="1006879"/>
            <a:ext cx="7727790" cy="244179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Energy Gain and Resolution are calibrated by radioactive source and Ag line generated in the nearby material.</a:t>
            </a:r>
          </a:p>
          <a:p>
            <a:pPr marL="997176" lvl="2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ME: 13.9, 17.6, 21.3, 26.3 keV </a:t>
            </a:r>
            <a:r>
              <a:rPr lang="en-US" altLang="zh-CN" sz="2000" b="1" dirty="0">
                <a:solidFill>
                  <a:srgbClr val="A40000"/>
                </a:solidFill>
              </a:rPr>
              <a:t>(radioactive source </a:t>
            </a:r>
            <a:r>
              <a:rPr lang="en-US" altLang="zh-CN" sz="2000" b="1" baseline="30000" dirty="0">
                <a:solidFill>
                  <a:srgbClr val="A40000"/>
                </a:solidFill>
              </a:rPr>
              <a:t>241</a:t>
            </a:r>
            <a:r>
              <a:rPr lang="en-US" altLang="zh-CN" sz="2000" b="1" dirty="0">
                <a:solidFill>
                  <a:srgbClr val="A40000"/>
                </a:solidFill>
              </a:rPr>
              <a:t>Am) 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and 22.5 keV </a:t>
            </a:r>
            <a:r>
              <a:rPr lang="en-US" altLang="zh-CN" sz="2000" b="1" dirty="0">
                <a:solidFill>
                  <a:srgbClr val="A40000"/>
                </a:solidFill>
              </a:rPr>
              <a:t>(Ag line)</a:t>
            </a:r>
          </a:p>
          <a:p>
            <a:pPr marL="997176" lvl="2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Variation of gain and resolution are less than 1% and 3%.</a:t>
            </a:r>
          </a:p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Li et al. 2020, </a:t>
            </a:r>
            <a:r>
              <a:rPr lang="en-US" altLang="zh-CN" sz="2000" b="1" dirty="0" err="1">
                <a:solidFill>
                  <a:srgbClr val="A40000"/>
                </a:solidFill>
                <a:ea typeface="微软雅黑" panose="020B0503020204020204" pitchFamily="34" charset="-122"/>
              </a:rPr>
              <a:t>JHEAp</a:t>
            </a: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,  Tan et al. 2023, RDTM.</a:t>
            </a:r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CA6C7D26-9FF4-4351-B711-6CCC0D62F446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+mj-ea"/>
              </a:rPr>
              <a:t>3.5  Calibration—ME</a:t>
            </a:r>
            <a:endParaRPr lang="zh-CN" altLang="en-US" sz="4000" dirty="0">
              <a:latin typeface="+mj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5DE42AE-35EC-7FC5-ACE5-58199E8ED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068" y="4214898"/>
            <a:ext cx="3611655" cy="2391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29B92C9-F30C-EDC5-505F-8D7F33B9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378" y="987211"/>
            <a:ext cx="3548811" cy="289881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B533942-8B48-DD4F-BAC2-034CCD516142}"/>
              </a:ext>
            </a:extLst>
          </p:cNvPr>
          <p:cNvSpPr/>
          <p:nvPr/>
        </p:nvSpPr>
        <p:spPr>
          <a:xfrm>
            <a:off x="8396686" y="3814939"/>
            <a:ext cx="3510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ME: Energy Resolution vs Time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0D8A151-BD24-B501-1399-A1EFB9E08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31" y="4173501"/>
            <a:ext cx="3588956" cy="22758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D6274F-3C0E-C40C-16D1-9E2F2D32C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360" y="4164945"/>
            <a:ext cx="3979950" cy="264112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5AEDA2F-6E64-CE1E-11A1-139DF1AFAD6F}"/>
              </a:ext>
            </a:extLst>
          </p:cNvPr>
          <p:cNvSpPr txBox="1"/>
          <p:nvPr/>
        </p:nvSpPr>
        <p:spPr>
          <a:xfrm>
            <a:off x="8623199" y="1111903"/>
            <a:ext cx="178015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baseline="30000" dirty="0"/>
              <a:t>241</a:t>
            </a:r>
            <a:r>
              <a:rPr lang="en-US" altLang="zh-CN" dirty="0"/>
              <a:t>Am</a:t>
            </a:r>
          </a:p>
          <a:p>
            <a:r>
              <a:rPr lang="en-US" altLang="zh-CN" dirty="0"/>
              <a:t>spectrum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4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6">
            <a:extLst>
              <a:ext uri="{FF2B5EF4-FFF2-40B4-BE49-F238E27FC236}">
                <a16:creationId xmlns:a16="http://schemas.microsoft.com/office/drawing/2014/main" id="{F508A576-7ACC-4D8C-8B70-0837A0F2E6C6}"/>
              </a:ext>
            </a:extLst>
          </p:cNvPr>
          <p:cNvSpPr/>
          <p:nvPr/>
        </p:nvSpPr>
        <p:spPr>
          <a:xfrm>
            <a:off x="413589" y="987210"/>
            <a:ext cx="7511936" cy="2517989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88777" y="3659428"/>
            <a:ext cx="5016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LE: FWHM vs Time and temperature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0644" y="3721120"/>
            <a:ext cx="27529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LE:  Gain vs Time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197736" y="987210"/>
            <a:ext cx="7511936" cy="245741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Gain and Energy Resolution are calibrated by the observations of Cas A and background lines generated in the material near SCD.</a:t>
            </a:r>
          </a:p>
          <a:p>
            <a:pPr marL="997176" lvl="2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Cas A: </a:t>
            </a:r>
            <a:r>
              <a:rPr lang="en-US" altLang="zh-CN" sz="2000" b="1" dirty="0"/>
              <a:t>8 lines</a:t>
            </a:r>
            <a:endParaRPr lang="en-US" altLang="zh-CN" sz="2000" b="1" dirty="0">
              <a:solidFill>
                <a:srgbClr val="002060"/>
              </a:solidFill>
              <a:ea typeface="微软雅黑" panose="020B0503020204020204" pitchFamily="34" charset="-122"/>
            </a:endParaRPr>
          </a:p>
          <a:p>
            <a:pPr marL="997176" lvl="2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Background lines: </a:t>
            </a:r>
            <a:r>
              <a:rPr lang="en-US" altLang="zh-CN" sz="2000" b="1" dirty="0"/>
              <a:t>3 lines, Ni, Cu, Zn line</a:t>
            </a:r>
          </a:p>
          <a:p>
            <a:pPr marL="997176" lvl="2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/>
              <a:t>Gain and resolution are decreasing</a:t>
            </a:r>
          </a:p>
          <a:p>
            <a:pPr marL="540000" lvl="1" indent="-285750" algn="just" defTabSz="914400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Li et al. 2020, </a:t>
            </a:r>
            <a:r>
              <a:rPr lang="en-US" altLang="zh-CN" sz="2000" b="1" dirty="0" err="1">
                <a:solidFill>
                  <a:srgbClr val="A40000"/>
                </a:solidFill>
                <a:ea typeface="微软雅黑" panose="020B0503020204020204" pitchFamily="34" charset="-122"/>
              </a:rPr>
              <a:t>JHEAp</a:t>
            </a: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, Li et al. 2023, RDTM.</a:t>
            </a:r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CA6C7D26-9FF4-4351-B711-6CCC0D62F446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+mj-ea"/>
              </a:rPr>
              <a:t>3.5  Calibration—LE</a:t>
            </a:r>
            <a:endParaRPr lang="zh-CN" altLang="en-US" sz="4000" dirty="0">
              <a:latin typeface="+mj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E8C41E7-4D59-8501-4A36-572C7539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72" y="4059674"/>
            <a:ext cx="3462301" cy="25504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48C8F1F-D728-0148-DC9C-41633B985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22" y="4185814"/>
            <a:ext cx="3453535" cy="25344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5C927F-AC59-66B7-95C8-97D890CBF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825" y="952202"/>
            <a:ext cx="3595586" cy="26034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25543BE-0E33-AD8C-16CC-9F69BCA7D9D9}"/>
              </a:ext>
            </a:extLst>
          </p:cNvPr>
          <p:cNvSpPr txBox="1"/>
          <p:nvPr/>
        </p:nvSpPr>
        <p:spPr>
          <a:xfrm>
            <a:off x="9655251" y="1041941"/>
            <a:ext cx="178015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Cas A spectrum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F9CD1-91CB-EFBB-E5B6-FF0303281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31" y="4101519"/>
            <a:ext cx="3032584" cy="261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4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6">
            <a:extLst>
              <a:ext uri="{FF2B5EF4-FFF2-40B4-BE49-F238E27FC236}">
                <a16:creationId xmlns:a16="http://schemas.microsoft.com/office/drawing/2014/main" id="{8E89F839-5907-4E15-95F6-67EF763A59B0}"/>
              </a:ext>
            </a:extLst>
          </p:cNvPr>
          <p:cNvSpPr/>
          <p:nvPr/>
        </p:nvSpPr>
        <p:spPr>
          <a:xfrm>
            <a:off x="413589" y="987210"/>
            <a:ext cx="7250861" cy="2517989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04EAE9-BDCA-4880-8B8A-1F59B40D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id="{0379C7BA-436E-4977-BB2F-CC4A1FAC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86"/>
            <a:ext cx="12192000" cy="6951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+mj-ea"/>
              </a:rPr>
              <a:t>3</a:t>
            </a:r>
            <a:r>
              <a:rPr lang="en-US" altLang="zh-CN" sz="4000" b="1" dirty="0">
                <a:solidFill>
                  <a:schemeClr val="tx1"/>
                </a:solidFill>
                <a:latin typeface="+mj-ea"/>
              </a:rPr>
              <a:t>.5  Calibration—Effective Areas</a:t>
            </a:r>
            <a:endParaRPr lang="zh-CN" altLang="en-US" sz="4000" b="1" dirty="0">
              <a:solidFill>
                <a:schemeClr val="tx1"/>
              </a:solidFill>
              <a:latin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C1D5F2-6D76-44AE-AD6D-F0FAF627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987210"/>
            <a:ext cx="4126614" cy="3161769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10240329-0102-4567-8726-67F1BF5DD5B8}"/>
              </a:ext>
            </a:extLst>
          </p:cNvPr>
          <p:cNvSpPr txBox="1">
            <a:spLocks/>
          </p:cNvSpPr>
          <p:nvPr/>
        </p:nvSpPr>
        <p:spPr>
          <a:xfrm>
            <a:off x="197736" y="987210"/>
            <a:ext cx="7358811" cy="245741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lvl="1" indent="-285750" algn="just" defTabSz="914400"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The effective areas are calibrated by the pointed observations of Crab nebular.</a:t>
            </a:r>
          </a:p>
          <a:p>
            <a:pPr marL="540000" lvl="1" indent="-285750" algn="just" defTabSz="914400"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The systematic errors are: </a:t>
            </a:r>
          </a:p>
          <a:p>
            <a:pPr marL="997176" lvl="2" indent="-285750" algn="just" defTabSz="914400"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HE:  28—120 keV (&lt;2%), 120—250 keV (2%—10%)</a:t>
            </a:r>
          </a:p>
          <a:p>
            <a:pPr marL="997176" lvl="2" indent="-285750" algn="just" defTabSz="914400"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ME: 10—35 keV (~ 1.5%)</a:t>
            </a:r>
          </a:p>
          <a:p>
            <a:pPr marL="997176" lvl="2" indent="-285750" algn="just" defTabSz="914400">
              <a:spcBef>
                <a:spcPts val="600"/>
              </a:spcBef>
            </a:pP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LE:  1—7 keV  (1.5%), 7—10 keV (2%)</a:t>
            </a:r>
            <a:endParaRPr lang="en-US" altLang="zh-CN" sz="2000" b="1" dirty="0"/>
          </a:p>
          <a:p>
            <a:pPr marL="540000" lvl="1" indent="-285750" algn="just" defTabSz="914400">
              <a:spcBef>
                <a:spcPts val="600"/>
              </a:spcBef>
            </a:pP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Li et al. 2020, </a:t>
            </a:r>
            <a:r>
              <a:rPr lang="en-US" altLang="zh-CN" sz="2000" b="1" dirty="0" err="1">
                <a:solidFill>
                  <a:srgbClr val="A40000"/>
                </a:solidFill>
                <a:ea typeface="微软雅黑" panose="020B0503020204020204" pitchFamily="34" charset="-122"/>
              </a:rPr>
              <a:t>JHEAp</a:t>
            </a:r>
            <a:r>
              <a:rPr lang="en-US" altLang="zh-CN" sz="2000" b="1" dirty="0">
                <a:solidFill>
                  <a:srgbClr val="A40000"/>
                </a:solidFill>
                <a:ea typeface="微软雅黑" panose="020B0503020204020204" pitchFamily="34" charset="-122"/>
              </a:rPr>
              <a:t>, Li et al. 2023, RDTM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03B187-A81B-B787-9CB5-9ED0E48FF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996" y="3828888"/>
            <a:ext cx="3819509" cy="28436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683C64-1F8B-57E5-FCE0-E59839EF3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228" y="4148979"/>
            <a:ext cx="3776353" cy="26337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EBF82B0-BF3C-1A49-1C56-32DEE0386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37" y="3818927"/>
            <a:ext cx="3857442" cy="285363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98EA84B-965D-5BEE-074E-D50983C8D64F}"/>
              </a:ext>
            </a:extLst>
          </p:cNvPr>
          <p:cNvSpPr txBox="1"/>
          <p:nvPr/>
        </p:nvSpPr>
        <p:spPr>
          <a:xfrm>
            <a:off x="10350632" y="981714"/>
            <a:ext cx="178015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Crab nebular spectrum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BAA3150-7A72-3CD5-0461-2A2C4F141E9A}"/>
              </a:ext>
            </a:extLst>
          </p:cNvPr>
          <p:cNvSpPr txBox="1"/>
          <p:nvPr/>
        </p:nvSpPr>
        <p:spPr>
          <a:xfrm>
            <a:off x="1625304" y="4621973"/>
            <a:ext cx="178015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Crab nebular spectrum by LE</a:t>
            </a:r>
          </a:p>
        </p:txBody>
      </p:sp>
    </p:spTree>
    <p:extLst>
      <p:ext uri="{BB962C8B-B14F-4D97-AF65-F5344CB8AC3E}">
        <p14:creationId xmlns:p14="http://schemas.microsoft.com/office/powerpoint/2010/main" val="369926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0663" y="1083482"/>
            <a:ext cx="6783123" cy="301482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The </a:t>
            </a: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timing offset 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is determined by the design of the electronics of the </a:t>
            </a:r>
            <a:r>
              <a:rPr lang="en-US" altLang="zh-CN" b="1">
                <a:solidFill>
                  <a:srgbClr val="002060"/>
                </a:solidFill>
                <a:ea typeface="微软雅黑" panose="020B0503020204020204" pitchFamily="34" charset="-122"/>
              </a:rPr>
              <a:t>three instruments: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endParaRPr lang="en-US" altLang="zh-CN" b="1" dirty="0">
              <a:solidFill>
                <a:srgbClr val="002060"/>
              </a:solidFill>
              <a:ea typeface="微软雅黑" panose="020B0503020204020204" pitchFamily="34" charset="-122"/>
            </a:endParaRPr>
          </a:p>
          <a:p>
            <a:pPr lvl="1"/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HE</a:t>
            </a:r>
            <a:r>
              <a:rPr lang="zh-CN" altLang="en-US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156 ns</a:t>
            </a:r>
            <a:r>
              <a:rPr lang="zh-CN" altLang="en-US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ME</a:t>
            </a:r>
            <a:r>
              <a:rPr lang="zh-CN" altLang="en-US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334 ns</a:t>
            </a:r>
            <a:r>
              <a:rPr lang="zh-CN" altLang="en-US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LE</a:t>
            </a:r>
            <a:r>
              <a:rPr lang="zh-CN" altLang="en-US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2060"/>
                </a:solidFill>
                <a:ea typeface="微软雅黑" panose="020B0503020204020204" pitchFamily="34" charset="-122"/>
              </a:rPr>
              <a:t>864 µs</a:t>
            </a:r>
          </a:p>
          <a:p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The </a:t>
            </a:r>
            <a:r>
              <a:rPr lang="en-US" altLang="zh-CN" b="1" dirty="0">
                <a:solidFill>
                  <a:srgbClr val="C00000"/>
                </a:solidFill>
                <a:ea typeface="微软雅黑" panose="020B0503020204020204" pitchFamily="34" charset="-122"/>
              </a:rPr>
              <a:t>systematic errors 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of the timing systems is obtained by simultaneous observations of the Crab Nebula with NICER.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；</a:t>
            </a:r>
            <a:endParaRPr lang="en-US" altLang="zh-CN" b="1" dirty="0">
              <a:solidFill>
                <a:srgbClr val="002060"/>
              </a:solidFill>
              <a:ea typeface="微软雅黑" panose="020B0503020204020204" pitchFamily="34" charset="-122"/>
            </a:endParaRPr>
          </a:p>
          <a:p>
            <a:pPr lvl="1"/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HE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12 µs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， 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ME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9 µs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， 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LE</a:t>
            </a:r>
            <a:r>
              <a:rPr lang="zh-CN" altLang="en-US" b="1" dirty="0">
                <a:solidFill>
                  <a:srgbClr val="00206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</a:rPr>
              <a:t>16 µs</a:t>
            </a:r>
          </a:p>
          <a:p>
            <a:pPr lvl="1"/>
            <a:r>
              <a:rPr lang="en-US" altLang="zh-CN" sz="1600" b="1" dirty="0">
                <a:hlinkClick r:id="rId3"/>
              </a:rPr>
              <a:t>https://wikis.mit.edu/confluence/display/iachec/Timing</a:t>
            </a:r>
            <a:endParaRPr lang="en-US" altLang="zh-CN" sz="1600" b="1" dirty="0"/>
          </a:p>
          <a:p>
            <a:r>
              <a:rPr lang="en-US" altLang="zh-CN" b="1" dirty="0" err="1">
                <a:solidFill>
                  <a:srgbClr val="C00000"/>
                </a:solidFill>
              </a:rPr>
              <a:t>Tuo</a:t>
            </a:r>
            <a:r>
              <a:rPr lang="en-US" altLang="zh-CN" b="1" dirty="0">
                <a:solidFill>
                  <a:srgbClr val="C00000"/>
                </a:solidFill>
              </a:rPr>
              <a:t> et al, 2022, </a:t>
            </a:r>
            <a:r>
              <a:rPr lang="en-US" altLang="zh-CN" b="1" dirty="0" err="1">
                <a:solidFill>
                  <a:srgbClr val="C00000"/>
                </a:solidFill>
              </a:rPr>
              <a:t>ApJS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  <a:endParaRPr lang="en-US" altLang="zh-CN" dirty="0">
              <a:solidFill>
                <a:srgbClr val="C00000"/>
              </a:solidFill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663" y="1054705"/>
            <a:ext cx="5029939" cy="300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0" y="4101074"/>
            <a:ext cx="3778963" cy="271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86" y="4084837"/>
            <a:ext cx="3370980" cy="26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9064509" y="4956893"/>
            <a:ext cx="2642001" cy="70788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900" b="1" dirty="0">
                <a:solidFill>
                  <a:srgbClr val="9E0000"/>
                </a:solidFill>
              </a:rPr>
              <a:t>Youli’s presentation </a:t>
            </a:r>
          </a:p>
          <a:p>
            <a:r>
              <a:rPr lang="en-US" altLang="zh-CN" sz="1900" b="1" dirty="0">
                <a:solidFill>
                  <a:srgbClr val="9E0000"/>
                </a:solidFill>
              </a:rPr>
              <a:t>in timing WG. </a:t>
            </a:r>
            <a:endParaRPr lang="zh-CN" altLang="en-US" sz="1900" b="1" dirty="0">
              <a:solidFill>
                <a:srgbClr val="9E0000"/>
              </a:solidFill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6052D207-F32E-4D6F-B2B5-A718DF6E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86"/>
            <a:ext cx="12192000" cy="695195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latin typeface="+mj-ea"/>
              </a:rPr>
              <a:t>3</a:t>
            </a:r>
            <a:r>
              <a:rPr lang="en-US" altLang="zh-CN" sz="4000" b="1" dirty="0">
                <a:solidFill>
                  <a:schemeClr val="tx1"/>
                </a:solidFill>
                <a:latin typeface="+mj-ea"/>
              </a:rPr>
              <a:t>.5  Calibration—Timing system</a:t>
            </a:r>
            <a:endParaRPr lang="zh-CN" altLang="en-US" sz="40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51229A1F-9340-4025-A917-9F7E731448CB}"/>
              </a:ext>
            </a:extLst>
          </p:cNvPr>
          <p:cNvSpPr/>
          <p:nvPr/>
        </p:nvSpPr>
        <p:spPr>
          <a:xfrm>
            <a:off x="6513641" y="3369365"/>
            <a:ext cx="516835" cy="11927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8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BCE8F0-33B4-45F7-8A85-A652E5D3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A34E1F11-4DE0-470D-A505-EEC75D28655E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+mj-ea"/>
              </a:rPr>
              <a:t>4. </a:t>
            </a:r>
            <a:r>
              <a:rPr lang="en-US" altLang="zh-CN" sz="4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Highlights of the scientific results </a:t>
            </a:r>
            <a:endParaRPr lang="zh-CN" altLang="en-US" sz="40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4000" dirty="0">
              <a:latin typeface="+mj-ea"/>
            </a:endParaRPr>
          </a:p>
        </p:txBody>
      </p:sp>
      <p:grpSp>
        <p:nvGrpSpPr>
          <p:cNvPr id="8" name="îṩ1ïḍè">
            <a:extLst>
              <a:ext uri="{FF2B5EF4-FFF2-40B4-BE49-F238E27FC236}">
                <a16:creationId xmlns:a16="http://schemas.microsoft.com/office/drawing/2014/main" id="{AFB39F1F-A4A3-4555-8BB9-337DC6054C47}"/>
              </a:ext>
            </a:extLst>
          </p:cNvPr>
          <p:cNvGrpSpPr/>
          <p:nvPr/>
        </p:nvGrpSpPr>
        <p:grpSpPr>
          <a:xfrm>
            <a:off x="473880" y="1856027"/>
            <a:ext cx="9092256" cy="724670"/>
            <a:chOff x="4602148" y="1500188"/>
            <a:chExt cx="3587969" cy="724670"/>
          </a:xfrm>
        </p:grpSpPr>
        <p:sp>
          <p:nvSpPr>
            <p:cNvPr id="9" name="iṧľíďê">
              <a:extLst>
                <a:ext uri="{FF2B5EF4-FFF2-40B4-BE49-F238E27FC236}">
                  <a16:creationId xmlns:a16="http://schemas.microsoft.com/office/drawing/2014/main" id="{3CBE7851-84CE-48D2-A0BC-4C537F6A426B}"/>
                </a:ext>
              </a:extLst>
            </p:cNvPr>
            <p:cNvSpPr/>
            <p:nvPr/>
          </p:nvSpPr>
          <p:spPr>
            <a:xfrm>
              <a:off x="4602148" y="1500188"/>
              <a:ext cx="3587969" cy="724670"/>
            </a:xfrm>
            <a:prstGeom prst="rect">
              <a:avLst/>
            </a:prstGeom>
            <a:solidFill>
              <a:schemeClr val="accent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ïSļîďê">
              <a:extLst>
                <a:ext uri="{FF2B5EF4-FFF2-40B4-BE49-F238E27FC236}">
                  <a16:creationId xmlns:a16="http://schemas.microsoft.com/office/drawing/2014/main" id="{AF966CA4-9151-42E4-BDF8-B9D8C1E670C9}"/>
                </a:ext>
              </a:extLst>
            </p:cNvPr>
            <p:cNvSpPr/>
            <p:nvPr/>
          </p:nvSpPr>
          <p:spPr>
            <a:xfrm>
              <a:off x="4619426" y="1500188"/>
              <a:ext cx="314890" cy="7246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ïṥlîḍè">
              <a:extLst>
                <a:ext uri="{FF2B5EF4-FFF2-40B4-BE49-F238E27FC236}">
                  <a16:creationId xmlns:a16="http://schemas.microsoft.com/office/drawing/2014/main" id="{ABC92ABD-27D7-4D53-9EDB-98344FC42539}"/>
                </a:ext>
              </a:extLst>
            </p:cNvPr>
            <p:cNvSpPr txBox="1"/>
            <p:nvPr/>
          </p:nvSpPr>
          <p:spPr>
            <a:xfrm>
              <a:off x="5002503" y="1616191"/>
              <a:ext cx="30985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>
                <a:buSzPct val="25000"/>
              </a:pPr>
              <a:r>
                <a:rPr lang="en-US" altLang="zh-CN" sz="2400" b="1" dirty="0">
                  <a:solidFill>
                    <a:srgbClr val="C00000"/>
                  </a:solidFill>
                </a:rPr>
                <a:t>Highest-E</a:t>
              </a:r>
              <a:r>
                <a:rPr lang="en-US" altLang="zh-CN" sz="2400" b="1" dirty="0"/>
                <a:t> Neutron star cyclotron absorption line </a:t>
              </a:r>
            </a:p>
          </p:txBody>
        </p:sp>
        <p:sp>
          <p:nvSpPr>
            <p:cNvPr id="12" name="îṧ1ïḋè">
              <a:extLst>
                <a:ext uri="{FF2B5EF4-FFF2-40B4-BE49-F238E27FC236}">
                  <a16:creationId xmlns:a16="http://schemas.microsoft.com/office/drawing/2014/main" id="{C726B518-323E-4EF1-886A-4CB49218CB80}"/>
                </a:ext>
              </a:extLst>
            </p:cNvPr>
            <p:cNvSpPr txBox="1"/>
            <p:nvPr/>
          </p:nvSpPr>
          <p:spPr>
            <a:xfrm>
              <a:off x="4619427" y="1593583"/>
              <a:ext cx="36038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buSzPct val="25000"/>
              </a:pPr>
              <a:r>
                <a:rPr lang="en-US" altLang="zh-CN" sz="2800" b="1" dirty="0">
                  <a:solidFill>
                    <a:schemeClr val="lt1">
                      <a:lumMod val="100000"/>
                    </a:schemeClr>
                  </a:solidFill>
                </a:rPr>
                <a:t>4.1</a:t>
              </a:r>
            </a:p>
          </p:txBody>
        </p:sp>
      </p:grpSp>
      <p:grpSp>
        <p:nvGrpSpPr>
          <p:cNvPr id="13" name="íşľîḓè">
            <a:extLst>
              <a:ext uri="{FF2B5EF4-FFF2-40B4-BE49-F238E27FC236}">
                <a16:creationId xmlns:a16="http://schemas.microsoft.com/office/drawing/2014/main" id="{F0764725-C327-4E37-BAD4-B876E72DCC3C}"/>
              </a:ext>
            </a:extLst>
          </p:cNvPr>
          <p:cNvGrpSpPr/>
          <p:nvPr/>
        </p:nvGrpSpPr>
        <p:grpSpPr>
          <a:xfrm>
            <a:off x="351890" y="3308683"/>
            <a:ext cx="9169747" cy="830997"/>
            <a:chOff x="4597274" y="2752093"/>
            <a:chExt cx="3669840" cy="830997"/>
          </a:xfrm>
        </p:grpSpPr>
        <p:sp>
          <p:nvSpPr>
            <p:cNvPr id="14" name="îşľíďe">
              <a:extLst>
                <a:ext uri="{FF2B5EF4-FFF2-40B4-BE49-F238E27FC236}">
                  <a16:creationId xmlns:a16="http://schemas.microsoft.com/office/drawing/2014/main" id="{BADF363F-8FA7-42F4-8372-4EFEA014EC65}"/>
                </a:ext>
              </a:extLst>
            </p:cNvPr>
            <p:cNvSpPr/>
            <p:nvPr/>
          </p:nvSpPr>
          <p:spPr>
            <a:xfrm>
              <a:off x="4658464" y="2831949"/>
              <a:ext cx="3608650" cy="7246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íSļiďê">
              <a:extLst>
                <a:ext uri="{FF2B5EF4-FFF2-40B4-BE49-F238E27FC236}">
                  <a16:creationId xmlns:a16="http://schemas.microsoft.com/office/drawing/2014/main" id="{8D873219-48B1-4F3D-831B-F6BE3E4DF118}"/>
                </a:ext>
              </a:extLst>
            </p:cNvPr>
            <p:cNvSpPr/>
            <p:nvPr/>
          </p:nvSpPr>
          <p:spPr>
            <a:xfrm>
              <a:off x="4658464" y="2831949"/>
              <a:ext cx="303836" cy="7246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ïṣḷïḋe">
              <a:extLst>
                <a:ext uri="{FF2B5EF4-FFF2-40B4-BE49-F238E27FC236}">
                  <a16:creationId xmlns:a16="http://schemas.microsoft.com/office/drawing/2014/main" id="{A190CC87-91F1-4E09-AF97-C6D178CC7321}"/>
                </a:ext>
              </a:extLst>
            </p:cNvPr>
            <p:cNvSpPr txBox="1"/>
            <p:nvPr/>
          </p:nvSpPr>
          <p:spPr>
            <a:xfrm>
              <a:off x="5030435" y="2752093"/>
              <a:ext cx="319563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>
                <a:buSzPct val="25000"/>
              </a:pPr>
              <a:r>
                <a:rPr lang="en-US" altLang="zh-CN" sz="2400" b="1" dirty="0">
                  <a:solidFill>
                    <a:schemeClr val="tx1"/>
                  </a:solidFill>
                </a:rPr>
                <a:t>Discovery of oscillations </a:t>
              </a:r>
              <a:r>
                <a:rPr lang="en-US" altLang="zh-CN" sz="2400" b="1" dirty="0">
                  <a:solidFill>
                    <a:srgbClr val="C00000"/>
                  </a:solidFill>
                </a:rPr>
                <a:t>above 200 keV </a:t>
              </a:r>
              <a:r>
                <a:rPr lang="en-US" altLang="zh-CN" sz="2400" b="1" dirty="0">
                  <a:solidFill>
                    <a:schemeClr val="tx1"/>
                  </a:solidFill>
                </a:rPr>
                <a:t>in a black hole X-ray binary MAXI J1820+070</a:t>
              </a:r>
              <a:endParaRPr lang="en-US" altLang="zh-CN" sz="2400" b="1" dirty="0"/>
            </a:p>
          </p:txBody>
        </p:sp>
        <p:sp>
          <p:nvSpPr>
            <p:cNvPr id="17" name="íṧḻïḋé">
              <a:extLst>
                <a:ext uri="{FF2B5EF4-FFF2-40B4-BE49-F238E27FC236}">
                  <a16:creationId xmlns:a16="http://schemas.microsoft.com/office/drawing/2014/main" id="{B737E8AD-821E-4997-9EFC-9C78A1FB039A}"/>
                </a:ext>
              </a:extLst>
            </p:cNvPr>
            <p:cNvSpPr txBox="1"/>
            <p:nvPr/>
          </p:nvSpPr>
          <p:spPr>
            <a:xfrm>
              <a:off x="4597274" y="2932671"/>
              <a:ext cx="4349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buSzPct val="25000"/>
              </a:pPr>
              <a:r>
                <a:rPr lang="en-US" altLang="zh-CN" sz="2800" b="1" dirty="0">
                  <a:solidFill>
                    <a:schemeClr val="lt1">
                      <a:lumMod val="100000"/>
                    </a:schemeClr>
                  </a:solidFill>
                </a:rPr>
                <a:t>4.2</a:t>
              </a:r>
            </a:p>
          </p:txBody>
        </p:sp>
      </p:grpSp>
      <p:grpSp>
        <p:nvGrpSpPr>
          <p:cNvPr id="18" name="iṡļiḓê">
            <a:extLst>
              <a:ext uri="{FF2B5EF4-FFF2-40B4-BE49-F238E27FC236}">
                <a16:creationId xmlns:a16="http://schemas.microsoft.com/office/drawing/2014/main" id="{DC319CD1-97A4-4412-AFD4-91D90F65D21F}"/>
              </a:ext>
            </a:extLst>
          </p:cNvPr>
          <p:cNvGrpSpPr/>
          <p:nvPr/>
        </p:nvGrpSpPr>
        <p:grpSpPr>
          <a:xfrm>
            <a:off x="512515" y="4860525"/>
            <a:ext cx="9288307" cy="830997"/>
            <a:chOff x="4600617" y="4121869"/>
            <a:chExt cx="4170489" cy="773380"/>
          </a:xfrm>
        </p:grpSpPr>
        <p:sp>
          <p:nvSpPr>
            <p:cNvPr id="19" name="í$liḋê">
              <a:extLst>
                <a:ext uri="{FF2B5EF4-FFF2-40B4-BE49-F238E27FC236}">
                  <a16:creationId xmlns:a16="http://schemas.microsoft.com/office/drawing/2014/main" id="{5D168FA9-AC85-42B1-A175-C3C715C83FF5}"/>
                </a:ext>
              </a:extLst>
            </p:cNvPr>
            <p:cNvSpPr/>
            <p:nvPr/>
          </p:nvSpPr>
          <p:spPr>
            <a:xfrm>
              <a:off x="4600617" y="4163710"/>
              <a:ext cx="4059994" cy="724670"/>
            </a:xfrm>
            <a:prstGeom prst="rect">
              <a:avLst/>
            </a:prstGeom>
            <a:solidFill>
              <a:schemeClr val="accent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îśļiḍè">
              <a:extLst>
                <a:ext uri="{FF2B5EF4-FFF2-40B4-BE49-F238E27FC236}">
                  <a16:creationId xmlns:a16="http://schemas.microsoft.com/office/drawing/2014/main" id="{F5F19D04-04E7-4D12-92B7-55EF637439DA}"/>
                </a:ext>
              </a:extLst>
            </p:cNvPr>
            <p:cNvSpPr/>
            <p:nvPr/>
          </p:nvSpPr>
          <p:spPr>
            <a:xfrm>
              <a:off x="4607088" y="4163710"/>
              <a:ext cx="340186" cy="7246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îŝḷidé">
              <a:extLst>
                <a:ext uri="{FF2B5EF4-FFF2-40B4-BE49-F238E27FC236}">
                  <a16:creationId xmlns:a16="http://schemas.microsoft.com/office/drawing/2014/main" id="{5B9895DC-1281-4B76-95C2-B5ACD1DD57EC}"/>
                </a:ext>
              </a:extLst>
            </p:cNvPr>
            <p:cNvSpPr txBox="1"/>
            <p:nvPr/>
          </p:nvSpPr>
          <p:spPr>
            <a:xfrm>
              <a:off x="5016467" y="4121869"/>
              <a:ext cx="3754639" cy="773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>
                <a:buSzPct val="25000"/>
              </a:pPr>
              <a:r>
                <a:rPr lang="en-US" altLang="zh-CN" sz="2400" b="1" dirty="0"/>
                <a:t>Identification of a </a:t>
              </a:r>
              <a:r>
                <a:rPr lang="en-US" altLang="zh-CN" sz="2400" b="1" dirty="0">
                  <a:solidFill>
                    <a:srgbClr val="C00000"/>
                  </a:solidFill>
                </a:rPr>
                <a:t>non-thermal X-ray burst </a:t>
              </a:r>
              <a:r>
                <a:rPr lang="en-US" altLang="zh-CN" sz="2400" b="1" dirty="0"/>
                <a:t>from SGR J1935+2154 and associated  with FRB 200428</a:t>
              </a:r>
            </a:p>
          </p:txBody>
        </p:sp>
        <p:sp>
          <p:nvSpPr>
            <p:cNvPr id="22" name="îŝḷíḋê">
              <a:extLst>
                <a:ext uri="{FF2B5EF4-FFF2-40B4-BE49-F238E27FC236}">
                  <a16:creationId xmlns:a16="http://schemas.microsoft.com/office/drawing/2014/main" id="{490B6AAB-93DE-467C-A51C-672D8BAF9FFD}"/>
                </a:ext>
              </a:extLst>
            </p:cNvPr>
            <p:cNvSpPr txBox="1"/>
            <p:nvPr/>
          </p:nvSpPr>
          <p:spPr>
            <a:xfrm>
              <a:off x="4620235" y="4264432"/>
              <a:ext cx="3270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spAutoFit/>
            </a:bodyPr>
            <a:lstStyle/>
            <a:p>
              <a:pPr algn="ctr">
                <a:buSzPct val="25000"/>
              </a:pPr>
              <a:r>
                <a:rPr lang="en-US" altLang="zh-CN" sz="2800" b="1" dirty="0">
                  <a:solidFill>
                    <a:schemeClr val="lt1">
                      <a:lumMod val="100000"/>
                    </a:schemeClr>
                  </a:solidFill>
                </a:rPr>
                <a:t>4.3</a:t>
              </a: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DFC81F88-2BD4-471D-8BF4-48064EEDCBC0}"/>
              </a:ext>
            </a:extLst>
          </p:cNvPr>
          <p:cNvSpPr txBox="1"/>
          <p:nvPr/>
        </p:nvSpPr>
        <p:spPr>
          <a:xfrm>
            <a:off x="9901650" y="1972030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Large Areas</a:t>
            </a:r>
            <a:endParaRPr lang="zh-CN" altLang="en-US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19B1EE5-B84A-4726-B8C7-1DF2C0C19C07}"/>
              </a:ext>
            </a:extLst>
          </p:cNvPr>
          <p:cNvSpPr txBox="1"/>
          <p:nvPr/>
        </p:nvSpPr>
        <p:spPr>
          <a:xfrm>
            <a:off x="9820259" y="3251314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Large Areas</a:t>
            </a:r>
          </a:p>
          <a:p>
            <a:r>
              <a:rPr lang="en-US" altLang="zh-CN" b="1" dirty="0"/>
              <a:t>Broad energy band</a:t>
            </a:r>
          </a:p>
          <a:p>
            <a:r>
              <a:rPr lang="en-US" altLang="zh-CN" b="1" dirty="0"/>
              <a:t>Timing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F0E010D-6976-4AE8-BB78-C3903AE37945}"/>
              </a:ext>
            </a:extLst>
          </p:cNvPr>
          <p:cNvSpPr txBox="1"/>
          <p:nvPr/>
        </p:nvSpPr>
        <p:spPr>
          <a:xfrm>
            <a:off x="9845496" y="4835497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Broad energy band</a:t>
            </a:r>
          </a:p>
          <a:p>
            <a:r>
              <a:rPr lang="en-US" altLang="zh-CN" b="1" dirty="0"/>
              <a:t>Light Curve</a:t>
            </a:r>
          </a:p>
          <a:p>
            <a:r>
              <a:rPr lang="en-US" altLang="zh-CN" b="1" dirty="0"/>
              <a:t>Localization</a:t>
            </a:r>
            <a:endParaRPr lang="zh-CN" altLang="en-US" b="1" dirty="0"/>
          </a:p>
        </p:txBody>
      </p:sp>
      <p:sp>
        <p:nvSpPr>
          <p:cNvPr id="34" name="箭头: 左 33">
            <a:extLst>
              <a:ext uri="{FF2B5EF4-FFF2-40B4-BE49-F238E27FC236}">
                <a16:creationId xmlns:a16="http://schemas.microsoft.com/office/drawing/2014/main" id="{F0E6EF9D-881E-485A-80FC-E3178D1266B2}"/>
              </a:ext>
            </a:extLst>
          </p:cNvPr>
          <p:cNvSpPr/>
          <p:nvPr/>
        </p:nvSpPr>
        <p:spPr>
          <a:xfrm>
            <a:off x="9392191" y="2099666"/>
            <a:ext cx="509459" cy="1477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左 34">
            <a:extLst>
              <a:ext uri="{FF2B5EF4-FFF2-40B4-BE49-F238E27FC236}">
                <a16:creationId xmlns:a16="http://schemas.microsoft.com/office/drawing/2014/main" id="{20C44F2A-3E97-4160-991E-6B636F2D57F5}"/>
              </a:ext>
            </a:extLst>
          </p:cNvPr>
          <p:cNvSpPr/>
          <p:nvPr/>
        </p:nvSpPr>
        <p:spPr>
          <a:xfrm>
            <a:off x="9346215" y="3656690"/>
            <a:ext cx="509459" cy="1477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左 35">
            <a:extLst>
              <a:ext uri="{FF2B5EF4-FFF2-40B4-BE49-F238E27FC236}">
                <a16:creationId xmlns:a16="http://schemas.microsoft.com/office/drawing/2014/main" id="{8944A7AF-C110-4900-BE75-B4F50E3419D7}"/>
              </a:ext>
            </a:extLst>
          </p:cNvPr>
          <p:cNvSpPr/>
          <p:nvPr/>
        </p:nvSpPr>
        <p:spPr>
          <a:xfrm>
            <a:off x="9329599" y="5234404"/>
            <a:ext cx="509459" cy="1477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63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BBE70D4-918B-4B73-AA29-8872238DA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94" y="2203374"/>
            <a:ext cx="5636251" cy="4109538"/>
          </a:xfrm>
          <a:prstGeom prst="rect">
            <a:avLst/>
          </a:prstGeom>
        </p:spPr>
      </p:pic>
      <p:cxnSp>
        <p:nvCxnSpPr>
          <p:cNvPr id="10" name="直接箭头连接符 9"/>
          <p:cNvCxnSpPr>
            <a:cxnSpLocks/>
          </p:cNvCxnSpPr>
          <p:nvPr/>
        </p:nvCxnSpPr>
        <p:spPr bwMode="auto">
          <a:xfrm>
            <a:off x="5952226" y="3411057"/>
            <a:ext cx="0" cy="45436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lgDash"/>
            <a:round/>
            <a:headEnd type="none" w="med" len="med"/>
            <a:tailEnd type="arrow"/>
          </a:ln>
          <a:effectLst/>
        </p:spPr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25B3A3B0-1E9B-4541-96CA-C1C4DE9E7727}"/>
              </a:ext>
            </a:extLst>
          </p:cNvPr>
          <p:cNvSpPr txBox="1"/>
          <p:nvPr/>
        </p:nvSpPr>
        <p:spPr>
          <a:xfrm>
            <a:off x="6480492" y="5642084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buFont typeface="Monotype Sorts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DFFF3"/>
                </a:solidFill>
                <a:effectLst/>
                <a:uLnTx/>
                <a:uFillTx/>
                <a:latin typeface="Times New Roman" pitchFamily="18" charset="0"/>
                <a:ea typeface="黑体" pitchFamily="2" charset="-122"/>
                <a:cs typeface="+mn-cs"/>
              </a:rPr>
              <a:t>吸收深度随中子星转动的调制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83F828-5ACC-46EA-8E3D-1223F9D89A2C}"/>
              </a:ext>
            </a:extLst>
          </p:cNvPr>
          <p:cNvSpPr txBox="1"/>
          <p:nvPr/>
        </p:nvSpPr>
        <p:spPr>
          <a:xfrm>
            <a:off x="5498156" y="299997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buFont typeface="Monotype Sorts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90 keV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黑体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8F071D-BD5E-4C56-BB42-23D49E10CFA7}"/>
              </a:ext>
            </a:extLst>
          </p:cNvPr>
          <p:cNvSpPr txBox="1"/>
          <p:nvPr/>
        </p:nvSpPr>
        <p:spPr>
          <a:xfrm>
            <a:off x="878557" y="1812094"/>
            <a:ext cx="5636250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kumimoji="1" b="1">
                <a:solidFill>
                  <a:srgbClr val="00408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000" dirty="0">
                <a:latin typeface="+mn-ea"/>
              </a:rPr>
              <a:t>Accreting Neutron Star: GRO J1008-57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9C4ABD8-7B7A-4230-B27C-44B225B3A91F}"/>
                  </a:ext>
                </a:extLst>
              </p:cNvPr>
              <p:cNvSpPr txBox="1"/>
              <p:nvPr/>
            </p:nvSpPr>
            <p:spPr>
              <a:xfrm>
                <a:off x="6862312" y="3796153"/>
                <a:ext cx="474787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kumimoji="1" sz="2000" b="1">
                    <a:solidFill>
                      <a:srgbClr val="004080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</a:lstStyle>
              <a:p>
                <a:r>
                  <a:rPr lang="en-US" altLang="zh-CN" dirty="0">
                    <a:solidFill>
                      <a:srgbClr val="A4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 keV </a:t>
                </a:r>
                <a:r>
                  <a:rPr lang="en-US" altLang="zh-CN" dirty="0"/>
                  <a:t>fundamental CRSF </a:t>
                </a:r>
                <a:r>
                  <a:rPr lang="en-US" altLang="zh-CN" dirty="0">
                    <a:sym typeface="Wingdings" panose="05000000000000000000" pitchFamily="2" charset="2"/>
                  </a:rPr>
                  <a:t>Magnetic</a:t>
                </a:r>
                <a:r>
                  <a:rPr lang="zh-CN" altLang="en-US" dirty="0">
                    <a:sym typeface="Wingdings" panose="05000000000000000000" pitchFamily="2" charset="2"/>
                  </a:rPr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field</a:t>
                </a:r>
                <a:r>
                  <a:rPr lang="zh-CN" altLang="en-US" dirty="0">
                    <a:sym typeface="Wingdings" panose="05000000000000000000" pitchFamily="2" charset="2"/>
                  </a:rPr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in</a:t>
                </a:r>
                <a:r>
                  <a:rPr lang="zh-CN" altLang="en-US" dirty="0">
                    <a:sym typeface="Wingdings" panose="05000000000000000000" pitchFamily="2" charset="2"/>
                  </a:rPr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NS</a:t>
                </a:r>
                <a:r>
                  <a:rPr lang="zh-CN" altLang="en-US" dirty="0">
                    <a:sym typeface="Wingdings" panose="05000000000000000000" pitchFamily="2" charset="2"/>
                  </a:rPr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surface: </a:t>
                </a:r>
                <a:r>
                  <a:rPr lang="en-US" altLang="zh-CN" dirty="0">
                    <a:solidFill>
                      <a:srgbClr val="A4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~8</a:t>
                </a:r>
                <a:r>
                  <a:rPr lang="zh-CN" altLang="en-US" dirty="0">
                    <a:solidFill>
                      <a:srgbClr val="A4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rgbClr val="A4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billion Tesla</a:t>
                </a:r>
                <a:r>
                  <a:rPr lang="en-US" altLang="zh-CN" dirty="0"/>
                  <a:t>!</a:t>
                </a:r>
              </a:p>
              <a:p>
                <a:r>
                  <a:rPr lang="en-US" altLang="zh-CN" dirty="0"/>
                  <a:t>Significance:</a:t>
                </a:r>
                <a:r>
                  <a:rPr lang="en-US" altLang="zh-CN" sz="2000" b="1" dirty="0">
                    <a:solidFill>
                      <a:srgbClr val="A4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20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A40000"/>
                        </a:solidFill>
                        <a:latin typeface="Cambria Math"/>
                        <a:ea typeface="微软雅黑" panose="020B0503020204020204" pitchFamily="34" charset="-122"/>
                      </a:rPr>
                      <m:t>𝝈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This is the first time that HXMT has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directly detected </a:t>
                </a:r>
                <a:r>
                  <a:rPr lang="en-US" altLang="zh-CN" dirty="0"/>
                  <a:t>the strongest magnetic field in the universe with high precision.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9C4ABD8-7B7A-4230-B27C-44B225B3A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312" y="3796153"/>
                <a:ext cx="4747878" cy="2246769"/>
              </a:xfrm>
              <a:prstGeom prst="rect">
                <a:avLst/>
              </a:prstGeom>
              <a:blipFill>
                <a:blip r:embed="rId4"/>
                <a:stretch>
                  <a:fillRect t="-1630" b="-40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标题 2">
            <a:extLst>
              <a:ext uri="{FF2B5EF4-FFF2-40B4-BE49-F238E27FC236}">
                <a16:creationId xmlns:a16="http://schemas.microsoft.com/office/drawing/2014/main" id="{5F9E81C9-AEB9-489D-BF87-A369E7BFA0A1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+mj-ea"/>
              </a:rPr>
              <a:t>4.1 Strongest magnetic field in the universe </a:t>
            </a:r>
            <a:endParaRPr lang="zh-CN" altLang="en-US" sz="3600" dirty="0">
              <a:latin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53A565B-B174-4A83-8D91-8178A4505E93}"/>
              </a:ext>
            </a:extLst>
          </p:cNvPr>
          <p:cNvSpPr/>
          <p:nvPr/>
        </p:nvSpPr>
        <p:spPr>
          <a:xfrm>
            <a:off x="2372691" y="6334860"/>
            <a:ext cx="2185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 et al. 2020, </a:t>
            </a:r>
            <a:r>
              <a:rPr kumimoji="1" lang="en-US" altLang="zh-C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ApJL</a:t>
            </a:r>
            <a:endParaRPr kumimoji="1" lang="en-US" altLang="zh-C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68A763F-EAEC-4046-84A4-69D704F80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42" y="2346995"/>
            <a:ext cx="4616481" cy="91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A58155B-E1A7-4122-9F32-C8E4F657F994}"/>
              </a:ext>
            </a:extLst>
          </p:cNvPr>
          <p:cNvSpPr/>
          <p:nvPr/>
        </p:nvSpPr>
        <p:spPr>
          <a:xfrm>
            <a:off x="598632" y="930339"/>
            <a:ext cx="115287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200" b="1" i="1" dirty="0">
                <a:solidFill>
                  <a:srgbClr val="FF0000"/>
                </a:solidFill>
                <a:latin typeface="+mn-ea"/>
              </a:rPr>
              <a:t>Insight</a:t>
            </a:r>
            <a:r>
              <a:rPr lang="en-US" altLang="zh-CN" sz="2200" b="1" dirty="0">
                <a:solidFill>
                  <a:srgbClr val="FF0000"/>
                </a:solidFill>
                <a:latin typeface="+mn-ea"/>
              </a:rPr>
              <a:t>-HXMT firstly directly detected the highest energy Fundamental Cyclotron Resonance Scattering Feature (CRSF).</a:t>
            </a:r>
          </a:p>
        </p:txBody>
      </p:sp>
    </p:spTree>
    <p:extLst>
      <p:ext uri="{BB962C8B-B14F-4D97-AF65-F5344CB8AC3E}">
        <p14:creationId xmlns:p14="http://schemas.microsoft.com/office/powerpoint/2010/main" val="255353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9275FC-D9EE-43A1-8F37-87F61474EEFA}"/>
              </a:ext>
            </a:extLst>
          </p:cNvPr>
          <p:cNvSpPr/>
          <p:nvPr/>
        </p:nvSpPr>
        <p:spPr>
          <a:xfrm>
            <a:off x="559940" y="974151"/>
            <a:ext cx="11528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A new record for the energy of CRSF and the strongest direct measurement of the magnetic field in the universe.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BED48D4-E7DC-49EC-9B35-EBA0685281AB}"/>
              </a:ext>
            </a:extLst>
          </p:cNvPr>
          <p:cNvGrpSpPr/>
          <p:nvPr/>
        </p:nvGrpSpPr>
        <p:grpSpPr>
          <a:xfrm>
            <a:off x="1131327" y="2036577"/>
            <a:ext cx="10477449" cy="4552408"/>
            <a:chOff x="199473" y="764704"/>
            <a:chExt cx="12841300" cy="5633766"/>
          </a:xfrm>
        </p:grpSpPr>
        <p:pic>
          <p:nvPicPr>
            <p:cNvPr id="11" name="内容占位符 3">
              <a:extLst>
                <a:ext uri="{FF2B5EF4-FFF2-40B4-BE49-F238E27FC236}">
                  <a16:creationId xmlns:a16="http://schemas.microsoft.com/office/drawing/2014/main" id="{613E273D-0357-4A5F-AA6C-94AD2A25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473" y="928996"/>
              <a:ext cx="4900460" cy="500000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1E8D33E-C146-40E3-BA8E-38FA0BCE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9936" y="764704"/>
              <a:ext cx="6472591" cy="430706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63D1F9D-99E1-41BC-96F5-BD0CDEBC212C}"/>
                </a:ext>
              </a:extLst>
            </p:cNvPr>
            <p:cNvSpPr/>
            <p:nvPr/>
          </p:nvSpPr>
          <p:spPr>
            <a:xfrm>
              <a:off x="10128448" y="3356992"/>
              <a:ext cx="863600" cy="67056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21">
                  <a:extLst>
                    <a:ext uri="{FF2B5EF4-FFF2-40B4-BE49-F238E27FC236}">
                      <a16:creationId xmlns:a16="http://schemas.microsoft.com/office/drawing/2014/main" id="{0AEA5B6A-5BF9-492D-AD99-89354036A983}"/>
                    </a:ext>
                  </a:extLst>
                </p:cNvPr>
                <p:cNvSpPr txBox="1"/>
                <p:nvPr/>
              </p:nvSpPr>
              <p:spPr>
                <a:xfrm>
                  <a:off x="5687654" y="5179640"/>
                  <a:ext cx="7353119" cy="1218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2000" b="1" dirty="0">
                      <a:solidFill>
                        <a:srgbClr val="004080"/>
                      </a:solidFill>
                      <a:latin typeface="Times New Roman" pitchFamily="18" charset="0"/>
                      <a:cs typeface="Times New Roman" pitchFamily="18" charset="0"/>
                    </a:rPr>
                    <a:t>Significance: 6-18 </a:t>
                  </a:r>
                  <a14:m>
                    <m:oMath xmlns:m="http://schemas.openxmlformats.org/officeDocument/2006/math">
                      <m:r>
                        <a:rPr kumimoji="1" lang="en-US" altLang="zh-CN" sz="2000" b="1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kumimoji="1" lang="en-US" altLang="zh-CN" sz="2000" b="1" i="1">
                          <a:solidFill>
                            <a:srgbClr val="00408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endParaRPr kumimoji="1" lang="en-US" altLang="zh-CN" sz="2000" b="1" dirty="0">
                    <a:solidFill>
                      <a:srgbClr val="00408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kumimoji="1" lang="en-US" altLang="zh-CN" sz="2000" b="1" dirty="0">
                      <a:solidFill>
                        <a:srgbClr val="004080"/>
                      </a:solidFill>
                      <a:latin typeface="Times New Roman" pitchFamily="18" charset="0"/>
                      <a:cs typeface="Times New Roman" pitchFamily="18" charset="0"/>
                    </a:rPr>
                    <a:t>fundamental CRSF </a:t>
                  </a:r>
                  <a:r>
                    <a:rPr kumimoji="1" lang="en-US" altLang="zh-CN" sz="2000" b="1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146 keV</a:t>
                  </a:r>
                  <a:r>
                    <a:rPr kumimoji="1" lang="en-US" altLang="zh-CN" sz="2000" b="1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  <a:sym typeface="Wingdings" panose="05000000000000000000" pitchFamily="2" charset="2"/>
                    </a:rPr>
                    <a:t></a:t>
                  </a:r>
                  <a:r>
                    <a:rPr kumimoji="1" lang="en-US" altLang="zh-CN" sz="2000" b="1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16 billion Tesla</a:t>
                  </a:r>
                </a:p>
                <a:p>
                  <a:endParaRPr kumimoji="1" lang="en-US" altLang="zh-CN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21">
                  <a:extLst>
                    <a:ext uri="{FF2B5EF4-FFF2-40B4-BE49-F238E27FC236}">
                      <a16:creationId xmlns:a16="http://schemas.microsoft.com/office/drawing/2014/main" id="{0AEA5B6A-5BF9-492D-AD99-89354036A9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7654" y="5179640"/>
                  <a:ext cx="7353119" cy="1218830"/>
                </a:xfrm>
                <a:prstGeom prst="rect">
                  <a:avLst/>
                </a:prstGeom>
                <a:blipFill>
                  <a:blip r:embed="rId5"/>
                  <a:stretch>
                    <a:fillRect t="-30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7A62CE9C-4762-4A81-BF82-D504918F4B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7848" y="1196752"/>
              <a:ext cx="5400600" cy="2363292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lgDash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矩形 16"/>
          <p:cNvSpPr/>
          <p:nvPr/>
        </p:nvSpPr>
        <p:spPr>
          <a:xfrm>
            <a:off x="1871162" y="6255373"/>
            <a:ext cx="251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Kong et al. 2022, </a:t>
            </a:r>
            <a:r>
              <a:rPr kumimoji="1" lang="en-US" altLang="zh-C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ApJL</a:t>
            </a:r>
            <a:endParaRPr kumimoji="1" lang="en-US" altLang="zh-C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604790" y="1837790"/>
            <a:ext cx="3249503" cy="4000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rgbClr val="004080"/>
                </a:solidFill>
                <a:latin typeface="Times New Roman" pitchFamily="18" charset="0"/>
                <a:cs typeface="Times New Roman" pitchFamily="18" charset="0"/>
              </a:rPr>
              <a:t>Swift J0243.6+6124</a:t>
            </a: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777685B0-8285-4502-A515-FADC54A516BB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+mj-ea"/>
              </a:rPr>
              <a:t>4.1 Strongest magnetic field in the universe </a:t>
            </a:r>
            <a:endParaRPr lang="zh-CN" altLang="en-US" sz="36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9626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ïSḷîḑe">
            <a:extLst>
              <a:ext uri="{FF2B5EF4-FFF2-40B4-BE49-F238E27FC236}">
                <a16:creationId xmlns:a16="http://schemas.microsoft.com/office/drawing/2014/main" id="{CDB4C3A5-0914-4141-9A1B-60C63FC57F99}"/>
              </a:ext>
            </a:extLst>
          </p:cNvPr>
          <p:cNvSpPr/>
          <p:nvPr/>
        </p:nvSpPr>
        <p:spPr>
          <a:xfrm>
            <a:off x="577" y="8164"/>
            <a:ext cx="12192000" cy="892957"/>
          </a:xfrm>
          <a:prstGeom prst="rect">
            <a:avLst/>
          </a:prstGeom>
          <a:solidFill>
            <a:schemeClr val="accent1"/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4" name="íšliḍê">
            <a:extLst>
              <a:ext uri="{FF2B5EF4-FFF2-40B4-BE49-F238E27FC236}">
                <a16:creationId xmlns:a16="http://schemas.microsoft.com/office/drawing/2014/main" id="{81C2D844-1D6F-4272-A24A-C0136F30C33A}"/>
              </a:ext>
            </a:extLst>
          </p:cNvPr>
          <p:cNvSpPr txBox="1"/>
          <p:nvPr/>
        </p:nvSpPr>
        <p:spPr bwMode="auto">
          <a:xfrm>
            <a:off x="4808022" y="100699"/>
            <a:ext cx="30027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4000" b="1" dirty="0"/>
              <a:t>Outline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6452039D-FE9D-4829-B7C6-F6D5FCF0A9B5}"/>
              </a:ext>
            </a:extLst>
          </p:cNvPr>
          <p:cNvGrpSpPr/>
          <p:nvPr/>
        </p:nvGrpSpPr>
        <p:grpSpPr>
          <a:xfrm>
            <a:off x="2046695" y="2240097"/>
            <a:ext cx="6696080" cy="707886"/>
            <a:chOff x="790619" y="1178673"/>
            <a:chExt cx="6932129" cy="634543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2A5AF9F9-09D9-4C66-B6EC-AEC4AD39D2BF}"/>
                </a:ext>
              </a:extLst>
            </p:cNvPr>
            <p:cNvSpPr/>
            <p:nvPr/>
          </p:nvSpPr>
          <p:spPr bwMode="auto">
            <a:xfrm>
              <a:off x="790619" y="1403186"/>
              <a:ext cx="511547" cy="27588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8B9DC89F-A9FD-4D60-AF23-D84A04650510}"/>
                </a:ext>
              </a:extLst>
            </p:cNvPr>
            <p:cNvSpPr txBox="1"/>
            <p:nvPr/>
          </p:nvSpPr>
          <p:spPr>
            <a:xfrm>
              <a:off x="794997" y="1178673"/>
              <a:ext cx="544652" cy="634543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0" cap="none" spc="0" normalizeH="0" baseline="0" noProof="0" dirty="0">
                  <a:ln w="127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方正综艺简体" pitchFamily="65" charset="-122"/>
                </a:rPr>
                <a:t>2</a:t>
              </a:r>
              <a:endParaRPr kumimoji="1" lang="zh-CN" altLang="en-US" sz="40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方正综艺简体" pitchFamily="65" charset="-122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E7E9C5C3-E13C-45F8-8FDC-F7E429442F80}"/>
                </a:ext>
              </a:extLst>
            </p:cNvPr>
            <p:cNvSpPr/>
            <p:nvPr/>
          </p:nvSpPr>
          <p:spPr>
            <a:xfrm>
              <a:off x="1402547" y="1316424"/>
              <a:ext cx="6320201" cy="4138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/>
                <a:t>Core Sciences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FF13A93-1F67-4E27-90C0-C8C82BCF8D02}"/>
              </a:ext>
            </a:extLst>
          </p:cNvPr>
          <p:cNvGrpSpPr/>
          <p:nvPr/>
        </p:nvGrpSpPr>
        <p:grpSpPr>
          <a:xfrm>
            <a:off x="2046695" y="2962793"/>
            <a:ext cx="7066568" cy="707885"/>
            <a:chOff x="790619" y="1149066"/>
            <a:chExt cx="7315678" cy="634543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5EE6B6B-4D04-4528-B14A-4DB694D2FAD4}"/>
                </a:ext>
              </a:extLst>
            </p:cNvPr>
            <p:cNvSpPr/>
            <p:nvPr/>
          </p:nvSpPr>
          <p:spPr bwMode="auto">
            <a:xfrm>
              <a:off x="790619" y="1403187"/>
              <a:ext cx="511547" cy="275889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69" name="TextBox 44">
              <a:extLst>
                <a:ext uri="{FF2B5EF4-FFF2-40B4-BE49-F238E27FC236}">
                  <a16:creationId xmlns:a16="http://schemas.microsoft.com/office/drawing/2014/main" id="{E50908E8-518A-4E9E-8DF9-F47E606712B8}"/>
                </a:ext>
              </a:extLst>
            </p:cNvPr>
            <p:cNvSpPr txBox="1"/>
            <p:nvPr/>
          </p:nvSpPr>
          <p:spPr>
            <a:xfrm>
              <a:off x="794997" y="1149066"/>
              <a:ext cx="544652" cy="634543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0" cap="none" spc="0" normalizeH="0" baseline="0" noProof="0" dirty="0">
                  <a:ln w="127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方正综艺简体" pitchFamily="65" charset="-122"/>
                </a:rPr>
                <a:t>3</a:t>
              </a:r>
              <a:endParaRPr kumimoji="1" lang="zh-CN" altLang="en-US" sz="40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方正综艺简体" pitchFamily="65" charset="-122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CDB4DCF7-AA0C-47DA-92AB-43D12E3D5D27}"/>
                </a:ext>
              </a:extLst>
            </p:cNvPr>
            <p:cNvSpPr/>
            <p:nvPr/>
          </p:nvSpPr>
          <p:spPr>
            <a:xfrm>
              <a:off x="1395756" y="1300165"/>
              <a:ext cx="6710541" cy="413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Current </a:t>
              </a:r>
              <a:r>
                <a:rPr lang="en-US" altLang="zh-CN" sz="24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status of </a:t>
              </a:r>
              <a:r>
                <a:rPr lang="en-US" altLang="zh-CN" sz="2400" b="1" i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Insight</a:t>
              </a:r>
              <a:r>
                <a:rPr lang="en-US" altLang="zh-CN" sz="2400" b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en-US" altLang="zh-CN" sz="24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HXMT mission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72071F2-522C-4B70-B7B0-467A1940506C}"/>
              </a:ext>
            </a:extLst>
          </p:cNvPr>
          <p:cNvGrpSpPr/>
          <p:nvPr/>
        </p:nvGrpSpPr>
        <p:grpSpPr>
          <a:xfrm>
            <a:off x="2046695" y="3685493"/>
            <a:ext cx="6696080" cy="707886"/>
            <a:chOff x="790619" y="1148181"/>
            <a:chExt cx="6932129" cy="634543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54C6FA8-16A5-46B7-B453-3C27AD354D96}"/>
                </a:ext>
              </a:extLst>
            </p:cNvPr>
            <p:cNvSpPr/>
            <p:nvPr/>
          </p:nvSpPr>
          <p:spPr bwMode="auto">
            <a:xfrm>
              <a:off x="790619" y="1403186"/>
              <a:ext cx="511547" cy="275889"/>
            </a:xfrm>
            <a:prstGeom prst="rect">
              <a:avLst/>
            </a:prstGeom>
            <a:solidFill>
              <a:srgbClr val="8064A2">
                <a:lumMod val="75000"/>
                <a:lumOff val="25000"/>
              </a:srgb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73" name="TextBox 54">
              <a:extLst>
                <a:ext uri="{FF2B5EF4-FFF2-40B4-BE49-F238E27FC236}">
                  <a16:creationId xmlns:a16="http://schemas.microsoft.com/office/drawing/2014/main" id="{A7376F4B-A21A-4701-8512-5270CA5F4421}"/>
                </a:ext>
              </a:extLst>
            </p:cNvPr>
            <p:cNvSpPr txBox="1"/>
            <p:nvPr/>
          </p:nvSpPr>
          <p:spPr>
            <a:xfrm>
              <a:off x="794997" y="1148181"/>
              <a:ext cx="544652" cy="634543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0" cap="none" spc="0" normalizeH="0" baseline="0" noProof="0" dirty="0">
                  <a:ln w="127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方正综艺简体" pitchFamily="65" charset="-122"/>
                </a:rPr>
                <a:t>4</a:t>
              </a:r>
              <a:endParaRPr kumimoji="1" lang="zh-CN" altLang="en-US" sz="40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方正综艺简体" pitchFamily="65" charset="-122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10958BFA-6607-4678-B342-D98AD719DA9E}"/>
                </a:ext>
              </a:extLst>
            </p:cNvPr>
            <p:cNvSpPr/>
            <p:nvPr/>
          </p:nvSpPr>
          <p:spPr>
            <a:xfrm>
              <a:off x="1402547" y="1295298"/>
              <a:ext cx="6320201" cy="413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Highlights of the scientific results </a:t>
              </a:r>
              <a:endPara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88D452CB-6091-40EC-9B80-9CD14D2C0521}"/>
              </a:ext>
            </a:extLst>
          </p:cNvPr>
          <p:cNvGrpSpPr/>
          <p:nvPr/>
        </p:nvGrpSpPr>
        <p:grpSpPr>
          <a:xfrm>
            <a:off x="2046695" y="4408191"/>
            <a:ext cx="6673767" cy="707886"/>
            <a:chOff x="790619" y="1170405"/>
            <a:chExt cx="6909029" cy="634543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0EA7D681-448A-41B9-BE36-1243072C7E8F}"/>
                </a:ext>
              </a:extLst>
            </p:cNvPr>
            <p:cNvSpPr/>
            <p:nvPr/>
          </p:nvSpPr>
          <p:spPr bwMode="auto">
            <a:xfrm>
              <a:off x="790619" y="1403187"/>
              <a:ext cx="511547" cy="275889"/>
            </a:xfrm>
            <a:prstGeom prst="rect">
              <a:avLst/>
            </a:prstGeom>
            <a:solidFill>
              <a:srgbClr val="583600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77" name="TextBox 59">
              <a:extLst>
                <a:ext uri="{FF2B5EF4-FFF2-40B4-BE49-F238E27FC236}">
                  <a16:creationId xmlns:a16="http://schemas.microsoft.com/office/drawing/2014/main" id="{A9578820-CD1F-4A99-8396-63A8F9AEEBDA}"/>
                </a:ext>
              </a:extLst>
            </p:cNvPr>
            <p:cNvSpPr txBox="1"/>
            <p:nvPr/>
          </p:nvSpPr>
          <p:spPr>
            <a:xfrm>
              <a:off x="794997" y="1170405"/>
              <a:ext cx="544652" cy="634543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0" cap="none" spc="0" normalizeH="0" baseline="0" noProof="0" dirty="0">
                  <a:ln w="127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方正综艺简体" pitchFamily="65" charset="-122"/>
                </a:rPr>
                <a:t>5</a:t>
              </a:r>
              <a:endParaRPr kumimoji="1" lang="zh-CN" altLang="en-US" sz="40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方正综艺简体" pitchFamily="65" charset="-122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C3F9E2D8-B5AE-474B-A5EA-89F234EC1620}"/>
                </a:ext>
              </a:extLst>
            </p:cNvPr>
            <p:cNvSpPr/>
            <p:nvPr/>
          </p:nvSpPr>
          <p:spPr>
            <a:xfrm>
              <a:off x="1379447" y="1313100"/>
              <a:ext cx="6320201" cy="4138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BD807F39-DDB5-4632-BE78-5D7A8F52FE60}"/>
              </a:ext>
            </a:extLst>
          </p:cNvPr>
          <p:cNvGrpSpPr/>
          <p:nvPr/>
        </p:nvGrpSpPr>
        <p:grpSpPr>
          <a:xfrm>
            <a:off x="2046695" y="1517399"/>
            <a:ext cx="6696080" cy="707886"/>
            <a:chOff x="790619" y="1178673"/>
            <a:chExt cx="6932129" cy="634543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AA8B0809-63EE-4104-8FFB-76F5E19E6FA7}"/>
                </a:ext>
              </a:extLst>
            </p:cNvPr>
            <p:cNvSpPr/>
            <p:nvPr/>
          </p:nvSpPr>
          <p:spPr bwMode="auto">
            <a:xfrm>
              <a:off x="790619" y="1403187"/>
              <a:ext cx="511547" cy="27588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CC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1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endParaRPr>
            </a:p>
          </p:txBody>
        </p:sp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142A1ED3-0EE1-44AC-BD90-564FB5766C8B}"/>
                </a:ext>
              </a:extLst>
            </p:cNvPr>
            <p:cNvSpPr txBox="1"/>
            <p:nvPr/>
          </p:nvSpPr>
          <p:spPr>
            <a:xfrm>
              <a:off x="794997" y="1178673"/>
              <a:ext cx="544652" cy="634543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0" cap="none" spc="0" normalizeH="0" baseline="0" noProof="0" dirty="0">
                  <a:ln w="127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ea typeface="方正综艺简体" pitchFamily="65" charset="-122"/>
                </a:rPr>
                <a:t>1</a:t>
              </a:r>
              <a:endParaRPr kumimoji="1" lang="zh-CN" altLang="en-US" sz="40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方正综艺简体" pitchFamily="65" charset="-122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0E5BF8C7-81FB-42ED-A796-F3CB2A3BEF6F}"/>
                </a:ext>
              </a:extLst>
            </p:cNvPr>
            <p:cNvSpPr/>
            <p:nvPr/>
          </p:nvSpPr>
          <p:spPr>
            <a:xfrm>
              <a:off x="1402547" y="1320626"/>
              <a:ext cx="6320201" cy="4138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Introduction </a:t>
              </a:r>
              <a:r>
                <a:rPr lang="en-US" altLang="zh-CN" sz="24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to</a:t>
              </a:r>
              <a:r>
                <a:rPr lang="en-US" altLang="zh-CN" sz="2400" b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the </a:t>
              </a:r>
              <a:r>
                <a:rPr lang="en-US" altLang="zh-CN" sz="2400" b="1" i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Insight</a:t>
              </a:r>
              <a:r>
                <a:rPr lang="en-US" altLang="zh-CN" sz="2400" b="1" kern="0" noProof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-HXMT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矩形 90">
            <a:extLst>
              <a:ext uri="{FF2B5EF4-FFF2-40B4-BE49-F238E27FC236}">
                <a16:creationId xmlns:a16="http://schemas.microsoft.com/office/drawing/2014/main" id="{FFE74F7F-C6AD-477A-9CA4-84AAE801F2F2}"/>
              </a:ext>
            </a:extLst>
          </p:cNvPr>
          <p:cNvSpPr/>
          <p:nvPr/>
        </p:nvSpPr>
        <p:spPr>
          <a:xfrm>
            <a:off x="2615472" y="4513991"/>
            <a:ext cx="6104989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24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灯片编号占位符 5">
            <a:extLst>
              <a:ext uri="{FF2B5EF4-FFF2-40B4-BE49-F238E27FC236}">
                <a16:creationId xmlns:a16="http://schemas.microsoft.com/office/drawing/2014/main" id="{AF508C38-1D6D-46E3-8433-CB010F23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055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927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029ADAC-B6B8-497B-8D34-9EA2E9C8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7" y="4331039"/>
            <a:ext cx="3636230" cy="25803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06701E1-3CEC-401F-B600-E760D1EC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97" y="889134"/>
            <a:ext cx="3912983" cy="342856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E6D3A3-91BA-4198-AF56-19E497720163}"/>
              </a:ext>
            </a:extLst>
          </p:cNvPr>
          <p:cNvSpPr txBox="1"/>
          <p:nvPr/>
        </p:nvSpPr>
        <p:spPr>
          <a:xfrm>
            <a:off x="6725745" y="6350882"/>
            <a:ext cx="413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  <a:latin typeface="+mj-ea"/>
                <a:ea typeface="+mj-ea"/>
              </a:rPr>
              <a:t>Ma et al, 2021,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j-ea"/>
                <a:ea typeface="+mj-ea"/>
              </a:rPr>
              <a:t>Nature</a:t>
            </a:r>
            <a:r>
              <a:rPr lang="zh-CN" altLang="en-US" b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j-ea"/>
                <a:ea typeface="+mj-ea"/>
              </a:rPr>
              <a:t>Astronomy</a:t>
            </a:r>
            <a:endParaRPr lang="zh-CN" altLang="en-US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7DDE9E3-8394-4B4B-BCBC-D12B5AA7EFA4}"/>
              </a:ext>
            </a:extLst>
          </p:cNvPr>
          <p:cNvSpPr/>
          <p:nvPr/>
        </p:nvSpPr>
        <p:spPr>
          <a:xfrm>
            <a:off x="7190531" y="5541535"/>
            <a:ext cx="2762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highlight>
                  <a:srgbClr val="FFFF00"/>
                </a:highlight>
              </a:rPr>
              <a:t>New model of BH QPOs: L-T precession Jet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AC155D-0245-4B1C-9CBD-EFBA2328F60E}"/>
              </a:ext>
            </a:extLst>
          </p:cNvPr>
          <p:cNvSpPr/>
          <p:nvPr/>
        </p:nvSpPr>
        <p:spPr>
          <a:xfrm>
            <a:off x="683737" y="875792"/>
            <a:ext cx="41456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b="1" dirty="0">
                <a:solidFill>
                  <a:srgbClr val="C00000"/>
                </a:solidFill>
              </a:rPr>
              <a:t>QPOs of  BH binaries: &lt; 30 keV </a:t>
            </a:r>
            <a:r>
              <a:rPr lang="en-US" altLang="zh-CN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1500" b="1" dirty="0">
                <a:solidFill>
                  <a:srgbClr val="C00000"/>
                </a:solidFill>
              </a:rPr>
              <a:t> &gt;200 keV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34167B-DAE2-4027-BC60-F300E490B36E}"/>
              </a:ext>
            </a:extLst>
          </p:cNvPr>
          <p:cNvSpPr txBox="1"/>
          <p:nvPr/>
        </p:nvSpPr>
        <p:spPr>
          <a:xfrm>
            <a:off x="1233893" y="5633868"/>
            <a:ext cx="2246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rgbClr val="0066FF"/>
                </a:solidFill>
                <a:latin typeface="+mn-lt"/>
              </a:rPr>
              <a:t>Very large &amp; soft lag:</a:t>
            </a:r>
          </a:p>
          <a:p>
            <a:r>
              <a:rPr lang="en-US" altLang="zh-CN" sz="1500" b="1" dirty="0">
                <a:solidFill>
                  <a:srgbClr val="FF0000"/>
                </a:solidFill>
                <a:latin typeface="+mn-lt"/>
              </a:rPr>
              <a:t>not precession corona</a:t>
            </a:r>
            <a:endParaRPr lang="zh-CN" altLang="en-US" sz="15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标题 2">
            <a:extLst>
              <a:ext uri="{FF2B5EF4-FFF2-40B4-BE49-F238E27FC236}">
                <a16:creationId xmlns:a16="http://schemas.microsoft.com/office/drawing/2014/main" id="{0F06EEB3-E40C-4B9F-9180-B44677EC1DC7}"/>
              </a:ext>
            </a:extLst>
          </p:cNvPr>
          <p:cNvSpPr txBox="1">
            <a:spLocks/>
          </p:cNvSpPr>
          <p:nvPr/>
        </p:nvSpPr>
        <p:spPr>
          <a:xfrm>
            <a:off x="0" y="137786"/>
            <a:ext cx="12192000" cy="6951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+mj-ea"/>
              </a:rPr>
              <a:t>4.2  Discovery of QPO above 200 keV in</a:t>
            </a:r>
            <a:r>
              <a:rPr lang="en-US" altLang="zh-CN" sz="3200" b="1" dirty="0">
                <a:solidFill>
                  <a:schemeClr val="tx1"/>
                </a:solidFill>
              </a:rPr>
              <a:t> MAXI J1820+070</a:t>
            </a:r>
            <a:endParaRPr lang="zh-CN" altLang="en-US" sz="3200" dirty="0">
              <a:latin typeface="+mj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6677983-57C8-40D0-B754-84CC7613B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57" y="1040310"/>
            <a:ext cx="6306371" cy="443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13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903070-1F0A-4C4B-8478-28999CF7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744" y="1106559"/>
            <a:ext cx="3841374" cy="36476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3A7A3C-79FB-4AAC-9EC6-0E9250ED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1302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4.3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I</a:t>
            </a:r>
            <a:r>
              <a:rPr lang="en-US" altLang="zh-CN" sz="2800" b="1" dirty="0">
                <a:solidFill>
                  <a:schemeClr val="tx1"/>
                </a:solidFill>
              </a:rPr>
              <a:t>dentification of a non-thermal X-ray burst from SGR J1935+2154 </a:t>
            </a:r>
            <a:br>
              <a:rPr lang="en-US" altLang="zh-CN" sz="2800" b="1" dirty="0">
                <a:solidFill>
                  <a:schemeClr val="tx1"/>
                </a:solidFill>
              </a:rPr>
            </a:br>
            <a:r>
              <a:rPr lang="en-US" altLang="zh-CN" sz="2800" b="1" dirty="0">
                <a:solidFill>
                  <a:schemeClr val="tx1"/>
                </a:solidFill>
              </a:rPr>
              <a:t>associated with FRB 200428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CC8D62-2483-4DF2-8120-D2B7EACB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" y="1591353"/>
            <a:ext cx="3298728" cy="3162898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ABEE507-B880-4019-A825-C0CFB8E123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4736" y="1466127"/>
            <a:ext cx="3946464" cy="662269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C2B90A-414F-4E3E-81D7-E43C1AD66551}"/>
              </a:ext>
            </a:extLst>
          </p:cNvPr>
          <p:cNvCxnSpPr>
            <a:cxnSpLocks/>
          </p:cNvCxnSpPr>
          <p:nvPr/>
        </p:nvCxnSpPr>
        <p:spPr bwMode="auto">
          <a:xfrm flipV="1">
            <a:off x="2547582" y="1231387"/>
            <a:ext cx="3284561" cy="581493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lgDash"/>
            <a:round/>
            <a:headEnd type="none" w="med" len="med"/>
            <a:tailEnd type="triangle"/>
          </a:ln>
          <a:effectLst/>
        </p:spPr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B86825DB-3759-4F4C-BE76-05276099B0E0}"/>
              </a:ext>
            </a:extLst>
          </p:cNvPr>
          <p:cNvSpPr txBox="1"/>
          <p:nvPr/>
        </p:nvSpPr>
        <p:spPr>
          <a:xfrm>
            <a:off x="8328248" y="3725215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buFont typeface="Monotype Sorts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中子星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itchFamily="2" charset="-122"/>
                <a:cs typeface="+mn-cs"/>
              </a:rPr>
              <a:t>（外星人无法生存）</a:t>
            </a:r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C066921A-BEC3-419D-8ABA-1E567C141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DFFF3"/>
              </a:solidFill>
              <a:effectLst/>
              <a:uLnTx/>
              <a:uFillTx/>
              <a:latin typeface="Arial"/>
              <a:ea typeface="宋体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674B18-19AE-4182-B727-F2F0296F1B61}"/>
              </a:ext>
            </a:extLst>
          </p:cNvPr>
          <p:cNvSpPr txBox="1"/>
          <p:nvPr/>
        </p:nvSpPr>
        <p:spPr>
          <a:xfrm>
            <a:off x="7971597" y="2938989"/>
            <a:ext cx="4220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defRPr/>
            </a:pPr>
            <a:r>
              <a:rPr lang="en-US" altLang="zh-CN" sz="1500" b="1" i="1" dirty="0"/>
              <a:t>Insight</a:t>
            </a:r>
            <a:r>
              <a:rPr lang="en-US" altLang="zh-CN" sz="1500" b="1" dirty="0"/>
              <a:t>-HXMT Localization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14400"/>
              </a:buClr>
              <a:buSzPct val="75000"/>
              <a:defRPr/>
            </a:pPr>
            <a:r>
              <a:rPr lang="en-US" altLang="zh-CN" sz="1500" b="1" dirty="0">
                <a:solidFill>
                  <a:srgbClr val="0070C0"/>
                </a:solidFill>
              </a:rPr>
              <a:t>Identification of the X-ray burst with SGR J1935+2154</a:t>
            </a:r>
            <a:endParaRPr lang="en-US" altLang="zh-CN" sz="1500" b="1" dirty="0">
              <a:solidFill>
                <a:srgbClr val="0070C0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5127B1-4AEB-4EF3-89D1-B1264C01ED13}"/>
              </a:ext>
            </a:extLst>
          </p:cNvPr>
          <p:cNvSpPr txBox="1"/>
          <p:nvPr/>
        </p:nvSpPr>
        <p:spPr>
          <a:xfrm>
            <a:off x="789639" y="2508102"/>
            <a:ext cx="10550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200" b="1" dirty="0">
                <a:solidFill>
                  <a:schemeClr val="bg2"/>
                </a:solidFill>
                <a:latin typeface="+mn-lt"/>
              </a:rPr>
              <a:t>CHIME</a:t>
            </a:r>
            <a:endParaRPr lang="zh-CN" altLang="en-US" sz="22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5512CD-19E0-4001-9D03-78105CA690AF}"/>
              </a:ext>
            </a:extLst>
          </p:cNvPr>
          <p:cNvSpPr txBox="1"/>
          <p:nvPr/>
        </p:nvSpPr>
        <p:spPr>
          <a:xfrm>
            <a:off x="65242" y="977909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Historic event on April 28</a:t>
            </a:r>
            <a:r>
              <a:rPr lang="en-US" altLang="zh-CN" b="1" baseline="30000" dirty="0">
                <a:solidFill>
                  <a:srgbClr val="C00000"/>
                </a:solidFill>
              </a:rPr>
              <a:t>th</a:t>
            </a:r>
            <a:r>
              <a:rPr lang="en-US" altLang="zh-CN" b="1" dirty="0">
                <a:solidFill>
                  <a:srgbClr val="C00000"/>
                </a:solidFill>
              </a:rPr>
              <a:t> 2020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3BAD5C2-1B6D-4B0C-BF87-A9EB55E2211B}"/>
              </a:ext>
            </a:extLst>
          </p:cNvPr>
          <p:cNvSpPr txBox="1"/>
          <p:nvPr/>
        </p:nvSpPr>
        <p:spPr>
          <a:xfrm>
            <a:off x="4065425" y="3603235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i="1" dirty="0">
                <a:solidFill>
                  <a:srgbClr val="A20000"/>
                </a:solidFill>
                <a:latin typeface="+mn-lt"/>
              </a:rPr>
              <a:t>Insight</a:t>
            </a:r>
            <a:r>
              <a:rPr lang="en-US" altLang="zh-CN" sz="2000" b="1" dirty="0">
                <a:solidFill>
                  <a:srgbClr val="A20000"/>
                </a:solidFill>
                <a:latin typeface="+mn-lt"/>
              </a:rPr>
              <a:t>-HXMT</a:t>
            </a:r>
            <a:endParaRPr lang="zh-CN" altLang="en-US" sz="2000" b="1" dirty="0">
              <a:solidFill>
                <a:srgbClr val="A20000"/>
              </a:solidFill>
              <a:latin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F721469-95DF-45F9-8D7A-DD6289A79747}"/>
              </a:ext>
            </a:extLst>
          </p:cNvPr>
          <p:cNvSpPr txBox="1"/>
          <p:nvPr/>
        </p:nvSpPr>
        <p:spPr>
          <a:xfrm>
            <a:off x="3794501" y="6334372"/>
            <a:ext cx="4075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Li et al, 2021</a:t>
            </a:r>
            <a:r>
              <a:rPr lang="en-US" altLang="zh-CN" sz="2000" b="1" dirty="0">
                <a:solidFill>
                  <a:srgbClr val="C00000"/>
                </a:solidFill>
                <a:latin typeface="+mn-lt"/>
              </a:rPr>
              <a:t>, Nature Astronomy</a:t>
            </a:r>
            <a:endParaRPr lang="zh-CN" alt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6F49F7C-05B3-4891-B522-21182ACDF78A}"/>
              </a:ext>
            </a:extLst>
          </p:cNvPr>
          <p:cNvSpPr txBox="1"/>
          <p:nvPr/>
        </p:nvSpPr>
        <p:spPr>
          <a:xfrm>
            <a:off x="3571953" y="5004867"/>
            <a:ext cx="4452929" cy="96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i="1" dirty="0"/>
              <a:t>Insight</a:t>
            </a:r>
            <a:r>
              <a:rPr lang="en-US" altLang="zh-CN" sz="1500" b="1" dirty="0"/>
              <a:t>-HXMT broad band light curves</a:t>
            </a:r>
          </a:p>
          <a:p>
            <a:r>
              <a:rPr lang="en-US" altLang="zh-CN" sz="1000" dirty="0">
                <a:solidFill>
                  <a:srgbClr val="002060"/>
                </a:solidFill>
                <a:latin typeface="+mn-lt"/>
              </a:rPr>
              <a:t>Two narrow X-ray peaks coinciding the twin radio pulses (30 ms separation)</a:t>
            </a:r>
          </a:p>
          <a:p>
            <a:r>
              <a:rPr lang="en-US" altLang="zh-CN" sz="1500" b="1" dirty="0">
                <a:solidFill>
                  <a:srgbClr val="0070C0"/>
                </a:solidFill>
                <a:latin typeface="+mn-lt"/>
              </a:rPr>
              <a:t>Identification of the X-ray burst with FRB 200428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78F651-119F-4887-9831-AF6B98F90174}"/>
              </a:ext>
            </a:extLst>
          </p:cNvPr>
          <p:cNvSpPr/>
          <p:nvPr/>
        </p:nvSpPr>
        <p:spPr>
          <a:xfrm>
            <a:off x="10616611" y="3955282"/>
            <a:ext cx="15753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b="1" i="1" dirty="0"/>
              <a:t>Insight</a:t>
            </a:r>
            <a:r>
              <a:rPr lang="en-US" altLang="zh-CN" sz="1500" b="1" dirty="0"/>
              <a:t>-HXMT broad band spectrum</a:t>
            </a:r>
            <a:endParaRPr lang="zh-CN" altLang="en-US" sz="15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7BA56F-5040-414B-8C06-C71B6C99E77E}"/>
              </a:ext>
            </a:extLst>
          </p:cNvPr>
          <p:cNvSpPr/>
          <p:nvPr/>
        </p:nvSpPr>
        <p:spPr>
          <a:xfrm>
            <a:off x="10616610" y="4911699"/>
            <a:ext cx="15753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002060"/>
                </a:solidFill>
              </a:rPr>
              <a:t>CPL: photon index ~1.6,</a:t>
            </a:r>
          </a:p>
          <a:p>
            <a:r>
              <a:rPr lang="en-US" altLang="zh-CN" sz="1000" dirty="0">
                <a:solidFill>
                  <a:srgbClr val="002060"/>
                </a:solidFill>
              </a:rPr>
              <a:t> Ecut~84 keV</a:t>
            </a:r>
          </a:p>
          <a:p>
            <a:endParaRPr lang="en-US" altLang="zh-CN" sz="1000" dirty="0">
              <a:solidFill>
                <a:srgbClr val="002060"/>
              </a:solidFill>
            </a:endParaRPr>
          </a:p>
          <a:p>
            <a:r>
              <a:rPr lang="en-US" altLang="zh-CN" sz="1000" dirty="0">
                <a:solidFill>
                  <a:srgbClr val="002060"/>
                </a:solidFill>
              </a:rPr>
              <a:t>BB+PL: Tbb~11 keV, </a:t>
            </a:r>
          </a:p>
          <a:p>
            <a:r>
              <a:rPr lang="en-US" altLang="zh-CN" sz="1000" dirty="0">
                <a:solidFill>
                  <a:srgbClr val="002060"/>
                </a:solidFill>
              </a:rPr>
              <a:t>photon index ~1.9</a:t>
            </a:r>
            <a:endParaRPr lang="zh-CN" altLang="en-US" sz="1000" dirty="0">
              <a:solidFill>
                <a:srgbClr val="002060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D70FEFC5-5D78-4B1F-B970-DD6C3C09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597" y="3798673"/>
            <a:ext cx="2595756" cy="293119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85DDF091-C145-421D-BD30-0AC3CB649951}"/>
              </a:ext>
            </a:extLst>
          </p:cNvPr>
          <p:cNvSpPr txBox="1"/>
          <p:nvPr/>
        </p:nvSpPr>
        <p:spPr>
          <a:xfrm>
            <a:off x="285470" y="4911699"/>
            <a:ext cx="3238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n-lt"/>
              </a:rPr>
              <a:t>CHIME/FRB Collaboration, 2020 Nature; </a:t>
            </a:r>
            <a:endParaRPr lang="zh-CN" altLang="en-US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8740B2C-BC04-4C21-88AC-B6259E638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882" y="991933"/>
            <a:ext cx="3716741" cy="19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4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z="1200" smtClean="0"/>
              <a:pPr/>
              <a:t>22</a:t>
            </a:fld>
            <a:endParaRPr lang="zh-CN" altLang="en-US" sz="1200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86265" y="76203"/>
            <a:ext cx="9782141" cy="865584"/>
          </a:xfrm>
        </p:spPr>
        <p:txBody>
          <a:bodyPr lIns="121917" tIns="60958" rIns="121917" bIns="60958"/>
          <a:lstStyle/>
          <a:p>
            <a:pPr algn="ctr"/>
            <a:r>
              <a:rPr lang="en-US" altLang="zh-CN" sz="4400" dirty="0"/>
              <a:t>5.</a:t>
            </a:r>
            <a:r>
              <a:rPr lang="zh-CN" altLang="en-US" sz="4400" dirty="0"/>
              <a:t> </a:t>
            </a:r>
            <a:r>
              <a:rPr lang="en-US" altLang="zh-CN" sz="4400" dirty="0"/>
              <a:t>Summary</a:t>
            </a:r>
            <a:endParaRPr lang="zh-CN" altLang="en-US" sz="4400" dirty="0"/>
          </a:p>
        </p:txBody>
      </p:sp>
      <p:sp>
        <p:nvSpPr>
          <p:cNvPr id="28" name="内容占位符 2"/>
          <p:cNvSpPr>
            <a:spLocks noGrp="1"/>
          </p:cNvSpPr>
          <p:nvPr/>
        </p:nvSpPr>
        <p:spPr bwMode="auto">
          <a:xfrm>
            <a:off x="700302" y="950272"/>
            <a:ext cx="10729698" cy="563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zh-CN" sz="2400" b="1" i="1" dirty="0">
                <a:solidFill>
                  <a:srgbClr val="002060"/>
                </a:solidFill>
                <a:latin typeface="+mn-ea"/>
              </a:rPr>
              <a:t>Insight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-HXMT has worked smoothly for ~</a:t>
            </a:r>
            <a:r>
              <a:rPr lang="en-US" altLang="zh-CN" sz="2400" b="1" dirty="0">
                <a:solidFill>
                  <a:srgbClr val="A20000"/>
                </a:solidFill>
                <a:latin typeface="+mn-ea"/>
              </a:rPr>
              <a:t>2100 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days, and all the instruments </a:t>
            </a:r>
            <a:r>
              <a:rPr lang="en-US" altLang="zh-CN" sz="2400" b="1" dirty="0">
                <a:solidFill>
                  <a:srgbClr val="A20000"/>
                </a:solidFill>
                <a:latin typeface="+mn-ea"/>
              </a:rPr>
              <a:t>work well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.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A20000"/>
                </a:solidFill>
                <a:latin typeface="+mn-ea"/>
              </a:rPr>
              <a:t>Five cycles 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of AO have been collected and the scientific observation targets of the five years have been successfully scheduled. AO06 is ongoing.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The pointed data have been </a:t>
            </a:r>
            <a:r>
              <a:rPr lang="en-US" altLang="zh-CN" sz="2400" b="1" dirty="0">
                <a:solidFill>
                  <a:srgbClr val="A20000"/>
                </a:solidFill>
              </a:rPr>
              <a:t>released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 after the protection.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A20000"/>
                </a:solidFill>
              </a:rPr>
              <a:t>HXMTDAS , CALDB and background model 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are continuously updated.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With its combined advantages of large area, broad band, high timing and energy resolution, HXMT has opened </a:t>
            </a:r>
            <a:r>
              <a:rPr lang="en-US" altLang="zh-CN" sz="2400" b="1" dirty="0">
                <a:solidFill>
                  <a:srgbClr val="A20000"/>
                </a:solidFill>
              </a:rPr>
              <a:t>a new window 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for the study of hard X-ray fast timing and energy spectra of black holes and neutron stars. 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A20000"/>
                </a:solidFill>
              </a:rPr>
              <a:t>Homepage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: http://hxmten.ihep.ac.cn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84259" y="6073911"/>
            <a:ext cx="277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</a:rPr>
              <a:t>THANKS</a:t>
            </a:r>
            <a:r>
              <a:rPr lang="zh-CN" altLang="en-US" sz="4000" dirty="0">
                <a:solidFill>
                  <a:srgbClr val="C000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5822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693195" y="1821658"/>
            <a:ext cx="6831806" cy="41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</a:pPr>
            <a:endParaRPr lang="en-US" altLang="zh-CN" sz="2400" b="1">
              <a:solidFill>
                <a:srgbClr val="000000"/>
              </a:solidFill>
              <a:latin typeface="幼圆" pitchFamily="49" charset="-122"/>
              <a:ea typeface="幼圆" pitchFamily="49" charset="-122"/>
            </a:endParaRPr>
          </a:p>
          <a:p>
            <a:pPr marL="675085" lvl="1" indent="-338138">
              <a:lnSpc>
                <a:spcPct val="110000"/>
              </a:lnSpc>
              <a:spcBef>
                <a:spcPct val="20000"/>
              </a:spcBef>
              <a:buFont typeface="Wingdings" pitchFamily="2" charset="2"/>
              <a:buAutoNum type="arabicPeriod"/>
            </a:pPr>
            <a:endParaRPr lang="en-US" altLang="zh-CN" sz="750" b="1">
              <a:solidFill>
                <a:srgbClr val="000000"/>
              </a:solidFill>
              <a:ea typeface="幼圆" pitchFamily="49" charset="-122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667000" y="95131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zh-CN" sz="2400" b="1">
              <a:solidFill>
                <a:srgbClr val="FF3300"/>
              </a:solidFill>
              <a:ea typeface="幼圆" pitchFamily="49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1. Hard X-ray Modulation Telescope</a:t>
            </a:r>
            <a:r>
              <a:rPr lang="zh-CN" altLang="en-US" sz="3200" b="1" dirty="0">
                <a:solidFill>
                  <a:schemeClr val="tx1"/>
                </a:solidFill>
                <a:latin typeface="+mj-ea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(HXMT)</a:t>
            </a:r>
            <a:endParaRPr lang="zh-CN" altLang="en-US" sz="32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194147" y="1012845"/>
            <a:ext cx="8069122" cy="46085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060"/>
                </a:solidFill>
                <a:latin typeface="+mn-lt"/>
                <a:ea typeface="黑体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2060"/>
                </a:solidFill>
                <a:latin typeface="+mn-lt"/>
                <a:ea typeface="黑体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+mn-lt"/>
                <a:ea typeface="黑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+mn-lt"/>
                <a:ea typeface="黑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060"/>
                </a:solidFill>
                <a:latin typeface="+mn-lt"/>
                <a:ea typeface="黑体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34591" lvl="1" indent="-234554">
              <a:buClr>
                <a:srgbClr val="FF0000"/>
              </a:buClr>
              <a:buSzPct val="8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China’s 1</a:t>
            </a:r>
            <a:r>
              <a:rPr lang="en-US" altLang="zh-CN" sz="2400" baseline="30000" dirty="0">
                <a:solidFill>
                  <a:schemeClr val="tx1"/>
                </a:solidFill>
                <a:ea typeface="微软雅黑" panose="020B0503020204020204" pitchFamily="34" charset="-122"/>
              </a:rPr>
              <a:t>st</a:t>
            </a: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 X-ray astronomy satellite</a:t>
            </a:r>
          </a:p>
          <a:p>
            <a:pPr marL="534591" lvl="1" indent="-234554">
              <a:buClr>
                <a:srgbClr val="FF0000"/>
              </a:buClr>
              <a:buSzPct val="8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Selected in 2011</a:t>
            </a:r>
          </a:p>
          <a:p>
            <a:pPr marL="534591" lvl="1" indent="-234554">
              <a:buClr>
                <a:srgbClr val="FF0000"/>
              </a:buClr>
              <a:buSzPct val="8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Launched on June 15th, 2017</a:t>
            </a:r>
          </a:p>
          <a:p>
            <a:pPr marL="534591" lvl="1" indent="-234554">
              <a:buClr>
                <a:srgbClr val="FF0000"/>
              </a:buClr>
              <a:buSzPct val="8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Dubbed </a:t>
            </a:r>
            <a:r>
              <a:rPr lang="en-US" altLang="zh-CN" sz="2400" i="1" dirty="0">
                <a:solidFill>
                  <a:schemeClr val="tx1"/>
                </a:solidFill>
                <a:ea typeface="微软雅黑" panose="020B0503020204020204" pitchFamily="34" charset="-122"/>
              </a:rPr>
              <a:t>“Insight” </a:t>
            </a: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after launch</a:t>
            </a:r>
          </a:p>
          <a:p>
            <a:pPr marL="534591" lvl="1" indent="-234554">
              <a:buClr>
                <a:srgbClr val="FF0000"/>
              </a:buClr>
              <a:buSzPct val="8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Working in-orbit: ~2100 days</a:t>
            </a:r>
          </a:p>
          <a:p>
            <a:pPr marL="1042987" lvl="2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i="1" dirty="0">
                <a:solidFill>
                  <a:schemeClr val="tx1"/>
                </a:solidFill>
                <a:ea typeface="微软雅黑" panose="020B0503020204020204" pitchFamily="34" charset="-122"/>
              </a:rPr>
              <a:t>Designed lifetime </a:t>
            </a:r>
            <a:r>
              <a:rPr lang="en-US" altLang="zh-CN" sz="2000" dirty="0">
                <a:solidFill>
                  <a:schemeClr val="tx1"/>
                </a:solidFill>
                <a:ea typeface="微软雅黑" panose="020B0503020204020204" pitchFamily="34" charset="-122"/>
              </a:rPr>
              <a:t>: 4</a:t>
            </a:r>
            <a:r>
              <a:rPr lang="zh-CN" alt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ea typeface="微软雅黑" panose="020B0503020204020204" pitchFamily="34" charset="-122"/>
              </a:rPr>
              <a:t>years</a:t>
            </a:r>
          </a:p>
          <a:p>
            <a:pPr marL="1042987" lvl="2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i="1" dirty="0">
                <a:solidFill>
                  <a:schemeClr val="tx1"/>
                </a:solidFill>
                <a:ea typeface="微软雅黑" panose="020B0503020204020204" pitchFamily="34" charset="-122"/>
              </a:rPr>
              <a:t>Total weight </a:t>
            </a:r>
            <a:r>
              <a:rPr lang="en-US" altLang="zh-CN" sz="2000" dirty="0">
                <a:solidFill>
                  <a:schemeClr val="tx1"/>
                </a:solidFill>
                <a:ea typeface="微软雅黑" panose="020B0503020204020204" pitchFamily="34" charset="-122"/>
              </a:rPr>
              <a:t>: ~</a:t>
            </a:r>
            <a:r>
              <a:rPr 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2500 kg</a:t>
            </a:r>
          </a:p>
          <a:p>
            <a:pPr marL="1042987" lvl="2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i="1" dirty="0">
                <a:solidFill>
                  <a:schemeClr val="tx1"/>
                </a:solidFill>
                <a:ea typeface="微软雅黑" panose="020B0503020204020204" pitchFamily="34" charset="-122"/>
              </a:rPr>
              <a:t>Cir. Orbit</a:t>
            </a:r>
            <a:r>
              <a:rPr lang="zh-CN" alt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：</a:t>
            </a:r>
            <a:r>
              <a:rPr 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550 km</a:t>
            </a:r>
            <a:r>
              <a:rPr lang="en-US" sz="2000" dirty="0">
                <a:solidFill>
                  <a:schemeClr val="tx1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chemeClr val="tx1"/>
                </a:solidFill>
                <a:ea typeface="微软雅黑" panose="020B0503020204020204" pitchFamily="34" charset="-122"/>
              </a:rPr>
              <a:t>540 km</a:t>
            </a:r>
          </a:p>
          <a:p>
            <a:pPr marL="1042987" lvl="2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ea typeface="微软雅黑" panose="020B0503020204020204" pitchFamily="34" charset="-122"/>
              </a:rPr>
              <a:t>incl. 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微软雅黑" panose="020B0503020204020204" pitchFamily="34" charset="-122"/>
              </a:rPr>
              <a:t>：</a:t>
            </a:r>
            <a:r>
              <a:rPr 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43°</a:t>
            </a:r>
            <a:endParaRPr lang="en-US" altLang="zh-CN" sz="2000" dirty="0">
              <a:solidFill>
                <a:schemeClr val="tx1"/>
              </a:solidFill>
              <a:ea typeface="微软雅黑" panose="020B0503020204020204" pitchFamily="34" charset="-122"/>
            </a:endParaRPr>
          </a:p>
          <a:p>
            <a:pPr marL="1042987" lvl="2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en-US" altLang="zh-CN" sz="2000" b="1" i="1" dirty="0">
                <a:solidFill>
                  <a:schemeClr val="tx1"/>
                </a:solidFill>
                <a:ea typeface="微软雅黑" panose="020B0503020204020204" pitchFamily="34" charset="-122"/>
              </a:rPr>
              <a:t>Mode</a:t>
            </a:r>
            <a:r>
              <a:rPr lang="zh-CN" altLang="en-US" sz="2000" dirty="0">
                <a:solidFill>
                  <a:schemeClr val="tx1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solidFill>
                  <a:schemeClr val="tx1"/>
                </a:solidFill>
                <a:ea typeface="微软雅黑" panose="020B0503020204020204" pitchFamily="34" charset="-122"/>
              </a:rPr>
              <a:t>Pointed, scanning and GRB modes</a:t>
            </a:r>
          </a:p>
          <a:p>
            <a:pPr marL="534591" lvl="1" indent="-234554">
              <a:buClr>
                <a:srgbClr val="FF0000"/>
              </a:buClr>
              <a:buSzPct val="85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tx1"/>
                </a:solidFill>
                <a:ea typeface="微软雅黑" panose="020B0503020204020204" pitchFamily="34" charset="-122"/>
              </a:rPr>
              <a:t>Extended Operation phase</a:t>
            </a:r>
          </a:p>
          <a:p>
            <a:pPr marL="0" indent="0">
              <a:buNone/>
              <a:defRPr/>
            </a:pPr>
            <a:endParaRPr lang="en-US" altLang="zh-CN" sz="1350" dirty="0">
              <a:latin typeface="+mn-ea"/>
              <a:ea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C6F3D2-A050-46F1-AE9F-0A0821BBAD50}"/>
              </a:ext>
            </a:extLst>
          </p:cNvPr>
          <p:cNvSpPr txBox="1"/>
          <p:nvPr/>
        </p:nvSpPr>
        <p:spPr>
          <a:xfrm>
            <a:off x="1536563" y="5882808"/>
            <a:ext cx="9182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The overview of the HXMT mission and payloads are published in </a:t>
            </a:r>
            <a:r>
              <a:rPr lang="en-US" altLang="zh-CN" sz="1600" b="1" dirty="0">
                <a:solidFill>
                  <a:srgbClr val="FF0000"/>
                </a:solidFill>
              </a:rPr>
              <a:t>SCIENCE CHINA.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Zhang, S.-N. et al. Overview to the Hard X-ray Modulation Telescope (Insight-HXMT) Satellite</a:t>
            </a:r>
            <a:r>
              <a:rPr lang="en-US" altLang="zh-CN" sz="1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SCIENCE CHINA: Physics, Mechanics &amp; Astronomy Vol. 63, No.4 , April 2020, 249502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54A9D8-A2C4-4933-BE73-B05D5220F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1998" y="1727336"/>
            <a:ext cx="4145754" cy="3112902"/>
          </a:xfrm>
          <a:prstGeom prst="rect">
            <a:avLst/>
          </a:prstGeom>
        </p:spPr>
      </p:pic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B357E859-9D71-4B74-B03B-DD2C91EB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055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1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2"/>
    </mc:Choice>
    <mc:Fallback xmlns="">
      <p:transition spd="slow" advTm="2575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5" name="íśḻïḋe">
            <a:extLst>
              <a:ext uri="{FF2B5EF4-FFF2-40B4-BE49-F238E27FC236}">
                <a16:creationId xmlns:a16="http://schemas.microsoft.com/office/drawing/2014/main" id="{05F9020B-DCC9-A853-EC56-6FD164A9F473}"/>
              </a:ext>
            </a:extLst>
          </p:cNvPr>
          <p:cNvGrpSpPr/>
          <p:nvPr/>
        </p:nvGrpSpPr>
        <p:grpSpPr>
          <a:xfrm>
            <a:off x="342581" y="1247318"/>
            <a:ext cx="4674972" cy="1314792"/>
            <a:chOff x="515637" y="2774914"/>
            <a:chExt cx="2976863" cy="1224217"/>
          </a:xfrm>
        </p:grpSpPr>
        <p:sp>
          <p:nvSpPr>
            <p:cNvPr id="6" name="íŝľiḋè">
              <a:extLst>
                <a:ext uri="{FF2B5EF4-FFF2-40B4-BE49-F238E27FC236}">
                  <a16:creationId xmlns:a16="http://schemas.microsoft.com/office/drawing/2014/main" id="{5237E4F5-20A7-9819-A535-6126FE719440}"/>
                </a:ext>
              </a:extLst>
            </p:cNvPr>
            <p:cNvSpPr/>
            <p:nvPr/>
          </p:nvSpPr>
          <p:spPr>
            <a:xfrm>
              <a:off x="748829" y="2774914"/>
              <a:ext cx="2743671" cy="118748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400" dirty="0">
                <a:latin typeface="+mn-ea"/>
              </a:endParaRPr>
            </a:p>
          </p:txBody>
        </p:sp>
        <p:grpSp>
          <p:nvGrpSpPr>
            <p:cNvPr id="7" name="íşḻíďe">
              <a:extLst>
                <a:ext uri="{FF2B5EF4-FFF2-40B4-BE49-F238E27FC236}">
                  <a16:creationId xmlns:a16="http://schemas.microsoft.com/office/drawing/2014/main" id="{61F9A812-45D2-6986-93B9-40DCBC7448B0}"/>
                </a:ext>
              </a:extLst>
            </p:cNvPr>
            <p:cNvGrpSpPr/>
            <p:nvPr/>
          </p:nvGrpSpPr>
          <p:grpSpPr>
            <a:xfrm>
              <a:off x="1123319" y="2826246"/>
              <a:ext cx="2323478" cy="1172885"/>
              <a:chOff x="1491619" y="3026321"/>
              <a:chExt cx="2323478" cy="1172885"/>
            </a:xfrm>
          </p:grpSpPr>
          <p:sp>
            <p:nvSpPr>
              <p:cNvPr id="9" name="íSľíḋé">
                <a:extLst>
                  <a:ext uri="{FF2B5EF4-FFF2-40B4-BE49-F238E27FC236}">
                    <a16:creationId xmlns:a16="http://schemas.microsoft.com/office/drawing/2014/main" id="{320A1923-45CA-2A60-45AD-9BCF486E219D}"/>
                  </a:ext>
                </a:extLst>
              </p:cNvPr>
              <p:cNvSpPr/>
              <p:nvPr/>
            </p:nvSpPr>
            <p:spPr>
              <a:xfrm>
                <a:off x="1491619" y="3026321"/>
                <a:ext cx="2035321" cy="3725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0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chemeClr val="tx1"/>
                    </a:solidFill>
                    <a:latin typeface="+mn-ea"/>
                  </a:rPr>
                  <a:t>Galactic plane scan</a:t>
                </a:r>
              </a:p>
            </p:txBody>
          </p:sp>
          <p:sp>
            <p:nvSpPr>
              <p:cNvPr id="10" name="îšļíḑê">
                <a:extLst>
                  <a:ext uri="{FF2B5EF4-FFF2-40B4-BE49-F238E27FC236}">
                    <a16:creationId xmlns:a16="http://schemas.microsoft.com/office/drawing/2014/main" id="{4C29BECA-EAA9-3206-0F4E-A0FF42DE0FD0}"/>
                  </a:ext>
                </a:extLst>
              </p:cNvPr>
              <p:cNvSpPr/>
              <p:nvPr/>
            </p:nvSpPr>
            <p:spPr>
              <a:xfrm>
                <a:off x="1503788" y="3356320"/>
                <a:ext cx="2311309" cy="8428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zh-CN" sz="1400" dirty="0">
                    <a:solidFill>
                      <a:schemeClr val="tx1"/>
                    </a:solidFill>
                    <a:latin typeface="+mn-ea"/>
                  </a:rPr>
                  <a:t>Scan for new transient sources and monitor the known sources in very wide energy band (1-250 keV)</a:t>
                </a:r>
              </a:p>
            </p:txBody>
          </p:sp>
        </p:grpSp>
        <p:sp>
          <p:nvSpPr>
            <p:cNvPr id="8" name="íṥlïdê">
              <a:extLst>
                <a:ext uri="{FF2B5EF4-FFF2-40B4-BE49-F238E27FC236}">
                  <a16:creationId xmlns:a16="http://schemas.microsoft.com/office/drawing/2014/main" id="{978A0C55-DD52-BD92-170C-39495B653852}"/>
                </a:ext>
              </a:extLst>
            </p:cNvPr>
            <p:cNvSpPr txBox="1"/>
            <p:nvPr/>
          </p:nvSpPr>
          <p:spPr>
            <a:xfrm>
              <a:off x="515637" y="3098657"/>
              <a:ext cx="540000" cy="5400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lIns="91440" tIns="45720" rIns="91440" bIns="45720" rtlCol="0" anchor="ctr" anchorCtr="0">
              <a:no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chemeClr val="bg1"/>
                  </a:solidFill>
                </a:rPr>
                <a:t>1.</a:t>
              </a:r>
              <a:endParaRPr kumimoji="1" lang="zh-CN" alt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iṡlïḓê">
            <a:extLst>
              <a:ext uri="{FF2B5EF4-FFF2-40B4-BE49-F238E27FC236}">
                <a16:creationId xmlns:a16="http://schemas.microsoft.com/office/drawing/2014/main" id="{275BE1BF-5426-CCB8-2242-487434B98F41}"/>
              </a:ext>
            </a:extLst>
          </p:cNvPr>
          <p:cNvGrpSpPr/>
          <p:nvPr/>
        </p:nvGrpSpPr>
        <p:grpSpPr>
          <a:xfrm>
            <a:off x="342581" y="3165905"/>
            <a:ext cx="4696347" cy="1484445"/>
            <a:chOff x="4477803" y="2764708"/>
            <a:chExt cx="2976863" cy="1280702"/>
          </a:xfrm>
        </p:grpSpPr>
        <p:sp>
          <p:nvSpPr>
            <p:cNvPr id="12" name="iSḷîḓè">
              <a:extLst>
                <a:ext uri="{FF2B5EF4-FFF2-40B4-BE49-F238E27FC236}">
                  <a16:creationId xmlns:a16="http://schemas.microsoft.com/office/drawing/2014/main" id="{C2261D0D-9DCE-FA68-242F-DEB144DC61A7}"/>
                </a:ext>
              </a:extLst>
            </p:cNvPr>
            <p:cNvSpPr/>
            <p:nvPr/>
          </p:nvSpPr>
          <p:spPr>
            <a:xfrm>
              <a:off x="4710995" y="2764708"/>
              <a:ext cx="2743671" cy="1280702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400" dirty="0"/>
            </a:p>
          </p:txBody>
        </p:sp>
        <p:grpSp>
          <p:nvGrpSpPr>
            <p:cNvPr id="13" name="íṧ1íḍé">
              <a:extLst>
                <a:ext uri="{FF2B5EF4-FFF2-40B4-BE49-F238E27FC236}">
                  <a16:creationId xmlns:a16="http://schemas.microsoft.com/office/drawing/2014/main" id="{E5B7429E-6DB2-C9D7-2623-D03816FDE738}"/>
                </a:ext>
              </a:extLst>
            </p:cNvPr>
            <p:cNvGrpSpPr/>
            <p:nvPr/>
          </p:nvGrpSpPr>
          <p:grpSpPr>
            <a:xfrm>
              <a:off x="5079336" y="2892204"/>
              <a:ext cx="2343100" cy="1153206"/>
              <a:chOff x="5447636" y="3092279"/>
              <a:chExt cx="2343100" cy="1153206"/>
            </a:xfrm>
          </p:grpSpPr>
          <p:sp>
            <p:nvSpPr>
              <p:cNvPr id="15" name="ïs1ídè">
                <a:extLst>
                  <a:ext uri="{FF2B5EF4-FFF2-40B4-BE49-F238E27FC236}">
                    <a16:creationId xmlns:a16="http://schemas.microsoft.com/office/drawing/2014/main" id="{3D565FB1-2E97-A0B8-F70F-75365527EA81}"/>
                  </a:ext>
                </a:extLst>
              </p:cNvPr>
              <p:cNvSpPr/>
              <p:nvPr/>
            </p:nvSpPr>
            <p:spPr>
              <a:xfrm>
                <a:off x="5455016" y="3092279"/>
                <a:ext cx="2254117" cy="3451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0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chemeClr val="tx1"/>
                    </a:solidFill>
                    <a:latin typeface="+mn-ea"/>
                  </a:rPr>
                  <a:t>Pointed</a:t>
                </a:r>
                <a:r>
                  <a:rPr kumimoji="1" lang="zh-CN" altLang="en-US" sz="2000" b="1" dirty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kumimoji="1" lang="en-US" altLang="zh-CN" sz="2000" b="1" dirty="0">
                    <a:solidFill>
                      <a:schemeClr val="tx1"/>
                    </a:solidFill>
                    <a:latin typeface="+mn-ea"/>
                  </a:rPr>
                  <a:t>observations</a:t>
                </a:r>
              </a:p>
            </p:txBody>
          </p:sp>
          <p:sp>
            <p:nvSpPr>
              <p:cNvPr id="16" name="íS1îḓé">
                <a:extLst>
                  <a:ext uri="{FF2B5EF4-FFF2-40B4-BE49-F238E27FC236}">
                    <a16:creationId xmlns:a16="http://schemas.microsoft.com/office/drawing/2014/main" id="{24E92905-81D8-BB34-745B-D3C4C0C0264B}"/>
                  </a:ext>
                </a:extLst>
              </p:cNvPr>
              <p:cNvSpPr/>
              <p:nvPr/>
            </p:nvSpPr>
            <p:spPr>
              <a:xfrm>
                <a:off x="5447636" y="3386219"/>
                <a:ext cx="2343100" cy="8592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en-US" altLang="zh-CN" sz="1400" dirty="0">
                    <a:solidFill>
                      <a:schemeClr val="tx1"/>
                    </a:solidFill>
                    <a:latin typeface="+mn-ea"/>
                  </a:rPr>
                  <a:t>High statistics study of bright sources </a:t>
                </a: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sz="1400" dirty="0">
                    <a:solidFill>
                      <a:schemeClr val="tx1"/>
                    </a:solidFill>
                    <a:latin typeface="+mn-ea"/>
                  </a:rPr>
                  <a:t>and long-term high cadence monitoring of XRB outbursts.</a:t>
                </a:r>
              </a:p>
            </p:txBody>
          </p:sp>
        </p:grpSp>
        <p:sp>
          <p:nvSpPr>
            <p:cNvPr id="14" name="iṥḻïḋè">
              <a:extLst>
                <a:ext uri="{FF2B5EF4-FFF2-40B4-BE49-F238E27FC236}">
                  <a16:creationId xmlns:a16="http://schemas.microsoft.com/office/drawing/2014/main" id="{2F3DBF9E-EBC5-D89C-8ADB-E0C335945972}"/>
                </a:ext>
              </a:extLst>
            </p:cNvPr>
            <p:cNvSpPr txBox="1"/>
            <p:nvPr/>
          </p:nvSpPr>
          <p:spPr>
            <a:xfrm>
              <a:off x="4477803" y="3088452"/>
              <a:ext cx="540000" cy="5091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lIns="91440" tIns="45720" rIns="91440" bIns="45720" rtlCol="0" anchor="ctr" anchorCtr="0">
              <a:no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FFFFFF"/>
                  </a:solidFill>
                </a:rPr>
                <a:t>2.</a:t>
              </a:r>
              <a:endParaRPr kumimoji="1" lang="zh-CN" altLang="en-US" sz="2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îş1ídê">
            <a:extLst>
              <a:ext uri="{FF2B5EF4-FFF2-40B4-BE49-F238E27FC236}">
                <a16:creationId xmlns:a16="http://schemas.microsoft.com/office/drawing/2014/main" id="{9B997EAC-1E18-5DF9-A917-17D8787887C1}"/>
              </a:ext>
            </a:extLst>
          </p:cNvPr>
          <p:cNvGrpSpPr/>
          <p:nvPr/>
        </p:nvGrpSpPr>
        <p:grpSpPr>
          <a:xfrm>
            <a:off x="352782" y="5254144"/>
            <a:ext cx="4686145" cy="1378716"/>
            <a:chOff x="2634604" y="4617035"/>
            <a:chExt cx="2976863" cy="1378716"/>
          </a:xfrm>
        </p:grpSpPr>
        <p:sp>
          <p:nvSpPr>
            <p:cNvPr id="18" name="îS1îďê">
              <a:extLst>
                <a:ext uri="{FF2B5EF4-FFF2-40B4-BE49-F238E27FC236}">
                  <a16:creationId xmlns:a16="http://schemas.microsoft.com/office/drawing/2014/main" id="{5559AC11-5EAB-7C14-DFCD-C6D866769302}"/>
                </a:ext>
              </a:extLst>
            </p:cNvPr>
            <p:cNvSpPr/>
            <p:nvPr/>
          </p:nvSpPr>
          <p:spPr>
            <a:xfrm>
              <a:off x="2873179" y="4617035"/>
              <a:ext cx="2738288" cy="137871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400" dirty="0"/>
            </a:p>
          </p:txBody>
        </p:sp>
        <p:grpSp>
          <p:nvGrpSpPr>
            <p:cNvPr id="19" name="ïšlïḍé">
              <a:extLst>
                <a:ext uri="{FF2B5EF4-FFF2-40B4-BE49-F238E27FC236}">
                  <a16:creationId xmlns:a16="http://schemas.microsoft.com/office/drawing/2014/main" id="{0B81FCF6-8D56-BA8B-93CE-0FFD6D92EFA7}"/>
                </a:ext>
              </a:extLst>
            </p:cNvPr>
            <p:cNvGrpSpPr/>
            <p:nvPr/>
          </p:nvGrpSpPr>
          <p:grpSpPr>
            <a:xfrm>
              <a:off x="3281755" y="4690393"/>
              <a:ext cx="2134367" cy="1305358"/>
              <a:chOff x="3650055" y="4890468"/>
              <a:chExt cx="2134367" cy="1305358"/>
            </a:xfrm>
          </p:grpSpPr>
          <p:sp>
            <p:nvSpPr>
              <p:cNvPr id="21" name="îṡliḑè">
                <a:extLst>
                  <a:ext uri="{FF2B5EF4-FFF2-40B4-BE49-F238E27FC236}">
                    <a16:creationId xmlns:a16="http://schemas.microsoft.com/office/drawing/2014/main" id="{DEA7A942-71E6-4C7B-15A8-ABC22345D731}"/>
                  </a:ext>
                </a:extLst>
              </p:cNvPr>
              <p:cNvSpPr/>
              <p:nvPr/>
            </p:nvSpPr>
            <p:spPr>
              <a:xfrm>
                <a:off x="3650055" y="4890468"/>
                <a:ext cx="2134367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0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chemeClr val="tx1"/>
                    </a:solidFill>
                    <a:latin typeface="+mn-ea"/>
                  </a:rPr>
                  <a:t>High energy outbursts</a:t>
                </a:r>
              </a:p>
            </p:txBody>
          </p:sp>
          <p:sp>
            <p:nvSpPr>
              <p:cNvPr id="22" name="íṡļîḍe">
                <a:extLst>
                  <a:ext uri="{FF2B5EF4-FFF2-40B4-BE49-F238E27FC236}">
                    <a16:creationId xmlns:a16="http://schemas.microsoft.com/office/drawing/2014/main" id="{58782A36-3D56-C87F-2251-B7DC22A78AA5}"/>
                  </a:ext>
                </a:extLst>
              </p:cNvPr>
              <p:cNvSpPr/>
              <p:nvPr/>
            </p:nvSpPr>
            <p:spPr>
              <a:xfrm>
                <a:off x="3650055" y="5290578"/>
                <a:ext cx="2081521" cy="9052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t" anchorCtr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nb-NO" altLang="zh-CN" sz="1400" dirty="0">
                    <a:solidFill>
                      <a:schemeClr val="tx1"/>
                    </a:solidFill>
                    <a:latin typeface="+mn-ea"/>
                  </a:rPr>
                  <a:t>GRBs</a:t>
                </a:r>
                <a:r>
                  <a:rPr kumimoji="1" lang="zh-CN" altLang="en-US" sz="1400" dirty="0">
                    <a:solidFill>
                      <a:schemeClr val="tx1"/>
                    </a:solidFill>
                    <a:latin typeface="+mn-ea"/>
                  </a:rPr>
                  <a:t>，</a:t>
                </a:r>
                <a:r>
                  <a:rPr kumimoji="1" lang="en-US" altLang="zh-CN" sz="1400" dirty="0">
                    <a:solidFill>
                      <a:schemeClr val="tx1"/>
                    </a:solidFill>
                    <a:latin typeface="+mn-ea"/>
                  </a:rPr>
                  <a:t>especially associated with GW, FRB, HEN, etc.</a:t>
                </a: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sz="1400" dirty="0">
                    <a:solidFill>
                      <a:schemeClr val="tx1"/>
                    </a:solidFill>
                    <a:latin typeface="+mn-ea"/>
                  </a:rPr>
                  <a:t>Magnetar flares</a:t>
                </a:r>
              </a:p>
            </p:txBody>
          </p:sp>
        </p:grpSp>
        <p:sp>
          <p:nvSpPr>
            <p:cNvPr id="20" name="iśḷïḑe">
              <a:extLst>
                <a:ext uri="{FF2B5EF4-FFF2-40B4-BE49-F238E27FC236}">
                  <a16:creationId xmlns:a16="http://schemas.microsoft.com/office/drawing/2014/main" id="{EFFF75D6-E05A-3439-2F3B-62DE1A4111A8}"/>
                </a:ext>
              </a:extLst>
            </p:cNvPr>
            <p:cNvSpPr txBox="1"/>
            <p:nvPr/>
          </p:nvSpPr>
          <p:spPr>
            <a:xfrm>
              <a:off x="2634604" y="4960345"/>
              <a:ext cx="540000" cy="5400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lIns="91440" tIns="45720" rIns="91440" bIns="45720" rtlCol="0" anchor="ctr" anchorCtr="0">
              <a:no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chemeClr val="bg1"/>
                  </a:solidFill>
                </a:rPr>
                <a:t>3.</a:t>
              </a:r>
              <a:endParaRPr kumimoji="1" lang="zh-CN" alt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íšliḍê">
            <a:extLst>
              <a:ext uri="{FF2B5EF4-FFF2-40B4-BE49-F238E27FC236}">
                <a16:creationId xmlns:a16="http://schemas.microsoft.com/office/drawing/2014/main" id="{FDC48A2D-C8A4-4FFC-B796-499F3E8D946C}"/>
              </a:ext>
            </a:extLst>
          </p:cNvPr>
          <p:cNvSpPr txBox="1"/>
          <p:nvPr/>
        </p:nvSpPr>
        <p:spPr bwMode="auto">
          <a:xfrm>
            <a:off x="860556" y="127956"/>
            <a:ext cx="94058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sz="4000" b="1" dirty="0"/>
              <a:t>2.Core Sciences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691B31A-D87A-4817-99AB-1C3038DAB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82" y="5004418"/>
            <a:ext cx="3092476" cy="173951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019CFC-39ED-45C7-93BF-CAD15DE3E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173" y="2918490"/>
            <a:ext cx="2294879" cy="173951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9B97537-3339-442F-B70F-2C46ED6EE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353" y="2979500"/>
            <a:ext cx="3048734" cy="1617497"/>
          </a:xfrm>
          <a:prstGeom prst="rect">
            <a:avLst/>
          </a:prstGeom>
        </p:spPr>
      </p:pic>
      <p:pic>
        <p:nvPicPr>
          <p:cNvPr id="35" name="galScan_C">
            <a:hlinkClick r:id="" action="ppaction://media"/>
            <a:extLst>
              <a:ext uri="{FF2B5EF4-FFF2-40B4-BE49-F238E27FC236}">
                <a16:creationId xmlns:a16="http://schemas.microsoft.com/office/drawing/2014/main" id="{1095880C-5E47-496B-AB83-5E4CEC05C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051" r="14712" b="20739"/>
          <a:stretch/>
        </p:blipFill>
        <p:spPr>
          <a:xfrm>
            <a:off x="5358393" y="936099"/>
            <a:ext cx="3609060" cy="18298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62F9408-8EBE-452A-ADBA-9D56318D6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514" y="4811465"/>
            <a:ext cx="1629383" cy="19087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0516EBA-1373-4999-9000-7D58C33D4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5330" y="1030061"/>
            <a:ext cx="1962567" cy="16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672680" y="1218248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zh-CN" sz="2400" b="1">
              <a:solidFill>
                <a:srgbClr val="FF3300"/>
              </a:solidFill>
              <a:ea typeface="幼圆" pitchFamily="49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+mj-ea"/>
              </a:rPr>
              <a:t>3</a:t>
            </a:r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. Current status of HXMT mission </a:t>
            </a:r>
            <a:endParaRPr lang="zh-CN" altLang="en-US" sz="32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B357E859-9D71-4B74-B03B-DD2C91EB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8" y="6528806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9" name="27752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19A269D-9545-4E54-92F6-20007AF1E8A5}"/>
              </a:ext>
            </a:extLst>
          </p:cNvPr>
          <p:cNvGrpSpPr>
            <a:grpSpLocks noChangeAspect="1"/>
          </p:cNvGrpSpPr>
          <p:nvPr/>
        </p:nvGrpSpPr>
        <p:grpSpPr>
          <a:xfrm>
            <a:off x="2649868" y="1263879"/>
            <a:ext cx="6801298" cy="5016500"/>
            <a:chOff x="598641" y="1123950"/>
            <a:chExt cx="7647575" cy="5016500"/>
          </a:xfrm>
        </p:grpSpPr>
        <p:sp>
          <p:nvSpPr>
            <p:cNvPr id="12" name="íṣļîdè">
              <a:extLst>
                <a:ext uri="{FF2B5EF4-FFF2-40B4-BE49-F238E27FC236}">
                  <a16:creationId xmlns:a16="http://schemas.microsoft.com/office/drawing/2014/main" id="{EF2DEB88-9A5D-4601-8E66-43D1CC920ECA}"/>
                </a:ext>
              </a:extLst>
            </p:cNvPr>
            <p:cNvSpPr txBox="1"/>
            <p:nvPr/>
          </p:nvSpPr>
          <p:spPr>
            <a:xfrm>
              <a:off x="4603253" y="1123950"/>
              <a:ext cx="1758545" cy="50165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algn="ctr" defTabSz="913765">
                <a:defRPr sz="1400">
                  <a:solidFill>
                    <a:schemeClr val="lt1"/>
                  </a:solidFill>
                </a:defRPr>
              </a:lvl1pPr>
              <a:lvl2pPr defTabSz="913765">
                <a:defRPr>
                  <a:solidFill>
                    <a:schemeClr val="lt1"/>
                  </a:solidFill>
                </a:defRPr>
              </a:lvl2pPr>
              <a:lvl3pPr defTabSz="913765">
                <a:defRPr>
                  <a:solidFill>
                    <a:schemeClr val="lt1"/>
                  </a:solidFill>
                </a:defRPr>
              </a:lvl3pPr>
              <a:lvl4pPr defTabSz="913765">
                <a:defRPr>
                  <a:solidFill>
                    <a:schemeClr val="lt1"/>
                  </a:solidFill>
                </a:defRPr>
              </a:lvl4pPr>
              <a:lvl5pPr defTabSz="913765">
                <a:defRPr>
                  <a:solidFill>
                    <a:schemeClr val="lt1"/>
                  </a:solidFill>
                </a:defRPr>
              </a:lvl5pPr>
              <a:lvl6pPr defTabSz="913765">
                <a:defRPr>
                  <a:solidFill>
                    <a:schemeClr val="lt1"/>
                  </a:solidFill>
                </a:defRPr>
              </a:lvl6pPr>
              <a:lvl7pPr defTabSz="913765">
                <a:defRPr>
                  <a:solidFill>
                    <a:schemeClr val="lt1"/>
                  </a:solidFill>
                </a:defRPr>
              </a:lvl7pPr>
              <a:lvl8pPr defTabSz="913765">
                <a:defRPr>
                  <a:solidFill>
                    <a:schemeClr val="lt1"/>
                  </a:solidFill>
                </a:defRPr>
              </a:lvl8pPr>
              <a:lvl9pPr defTabSz="913765">
                <a:defRPr>
                  <a:solidFill>
                    <a:schemeClr val="lt1"/>
                  </a:solidFill>
                </a:defRPr>
              </a:lvl9pPr>
            </a:lstStyle>
            <a:p>
              <a:endParaRPr lang="id-ID" sz="1800" b="1" dirty="0">
                <a:solidFill>
                  <a:srgbClr val="002060"/>
                </a:solidFill>
                <a:latin typeface="+mn-ea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917380D6-ED1C-41D9-A0AB-A54E57FCB21E}"/>
                </a:ext>
              </a:extLst>
            </p:cNvPr>
            <p:cNvCxnSpPr>
              <a:cxnSpLocks/>
            </p:cNvCxnSpPr>
            <p:nvPr/>
          </p:nvCxnSpPr>
          <p:spPr>
            <a:xfrm>
              <a:off x="650050" y="2058884"/>
              <a:ext cx="7235745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ís1iḋé">
              <a:extLst>
                <a:ext uri="{FF2B5EF4-FFF2-40B4-BE49-F238E27FC236}">
                  <a16:creationId xmlns:a16="http://schemas.microsoft.com/office/drawing/2014/main" id="{402F9F0A-DFD6-4192-A332-825E8DAF4113}"/>
                </a:ext>
              </a:extLst>
            </p:cNvPr>
            <p:cNvSpPr txBox="1"/>
            <p:nvPr/>
          </p:nvSpPr>
          <p:spPr>
            <a:xfrm>
              <a:off x="1658827" y="1289826"/>
              <a:ext cx="4812786" cy="5976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zh-CN" b="1" dirty="0">
                  <a:solidFill>
                    <a:srgbClr val="002060"/>
                  </a:solidFill>
                  <a:latin typeface="+mn-ea"/>
                </a:rPr>
                <a:t>Proposals</a:t>
              </a:r>
            </a:p>
          </p:txBody>
        </p:sp>
        <p:sp>
          <p:nvSpPr>
            <p:cNvPr id="15" name="ïsḷïḋè">
              <a:extLst>
                <a:ext uri="{FF2B5EF4-FFF2-40B4-BE49-F238E27FC236}">
                  <a16:creationId xmlns:a16="http://schemas.microsoft.com/office/drawing/2014/main" id="{3659AB07-DDA1-4B46-B6DA-D086088B8666}"/>
                </a:ext>
              </a:extLst>
            </p:cNvPr>
            <p:cNvSpPr txBox="1"/>
            <p:nvPr/>
          </p:nvSpPr>
          <p:spPr>
            <a:xfrm>
              <a:off x="1658826" y="2202307"/>
              <a:ext cx="4812786" cy="5976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zh-CN" b="1" dirty="0">
                  <a:solidFill>
                    <a:srgbClr val="002060"/>
                  </a:solidFill>
                  <a:latin typeface="+mn-ea"/>
                </a:rPr>
                <a:t>Observation Schedule</a:t>
              </a:r>
            </a:p>
          </p:txBody>
        </p:sp>
        <p:sp>
          <p:nvSpPr>
            <p:cNvPr id="16" name="îsḷîḓé">
              <a:extLst>
                <a:ext uri="{FF2B5EF4-FFF2-40B4-BE49-F238E27FC236}">
                  <a16:creationId xmlns:a16="http://schemas.microsoft.com/office/drawing/2014/main" id="{1B26C59E-938B-425E-B955-6C6A0C05C496}"/>
                </a:ext>
              </a:extLst>
            </p:cNvPr>
            <p:cNvSpPr txBox="1"/>
            <p:nvPr/>
          </p:nvSpPr>
          <p:spPr>
            <a:xfrm>
              <a:off x="1658829" y="3135764"/>
              <a:ext cx="4812784" cy="5976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zh-CN" b="1" dirty="0">
                  <a:solidFill>
                    <a:srgbClr val="002060"/>
                  </a:solidFill>
                  <a:latin typeface="+mn-ea"/>
                </a:rPr>
                <a:t>Science Data Product</a:t>
              </a:r>
            </a:p>
          </p:txBody>
        </p:sp>
        <p:sp>
          <p:nvSpPr>
            <p:cNvPr id="17" name="iṣḻîḑè">
              <a:extLst>
                <a:ext uri="{FF2B5EF4-FFF2-40B4-BE49-F238E27FC236}">
                  <a16:creationId xmlns:a16="http://schemas.microsoft.com/office/drawing/2014/main" id="{89D16276-7E0E-4DF6-92C3-B7C04A573194}"/>
                </a:ext>
              </a:extLst>
            </p:cNvPr>
            <p:cNvSpPr txBox="1"/>
            <p:nvPr/>
          </p:nvSpPr>
          <p:spPr>
            <a:xfrm>
              <a:off x="1658827" y="3943063"/>
              <a:ext cx="4631240" cy="5976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zh-CN" b="1" dirty="0">
                  <a:solidFill>
                    <a:srgbClr val="002060"/>
                  </a:solidFill>
                  <a:latin typeface="+mn-ea"/>
                </a:rPr>
                <a:t>Data Analysis Software</a:t>
              </a:r>
            </a:p>
          </p:txBody>
        </p:sp>
        <p:sp>
          <p:nvSpPr>
            <p:cNvPr id="18" name="iśľidé">
              <a:extLst>
                <a:ext uri="{FF2B5EF4-FFF2-40B4-BE49-F238E27FC236}">
                  <a16:creationId xmlns:a16="http://schemas.microsoft.com/office/drawing/2014/main" id="{E8BB18C6-2BA2-48CF-B3CF-14B0A2D75ED0}"/>
                </a:ext>
              </a:extLst>
            </p:cNvPr>
            <p:cNvSpPr txBox="1"/>
            <p:nvPr/>
          </p:nvSpPr>
          <p:spPr>
            <a:xfrm>
              <a:off x="1651501" y="4780423"/>
              <a:ext cx="6594715" cy="731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zh-CN" b="1" dirty="0">
                  <a:solidFill>
                    <a:srgbClr val="002060"/>
                  </a:solidFill>
                  <a:latin typeface="+mn-ea"/>
                </a:rPr>
                <a:t>Calibration 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F59BADDB-0A93-4B00-8273-BEC1BC450655}"/>
                </a:ext>
              </a:extLst>
            </p:cNvPr>
            <p:cNvCxnSpPr>
              <a:cxnSpLocks/>
            </p:cNvCxnSpPr>
            <p:nvPr/>
          </p:nvCxnSpPr>
          <p:spPr>
            <a:xfrm>
              <a:off x="598641" y="2942655"/>
              <a:ext cx="723717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324CC562-3096-4F5A-ABA4-622919A5B405}"/>
                </a:ext>
              </a:extLst>
            </p:cNvPr>
            <p:cNvCxnSpPr>
              <a:cxnSpLocks/>
            </p:cNvCxnSpPr>
            <p:nvPr/>
          </p:nvCxnSpPr>
          <p:spPr>
            <a:xfrm>
              <a:off x="672363" y="3858912"/>
              <a:ext cx="7163451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15B9E796-2CD0-4B8A-9D34-EACB76AA75FD}"/>
                </a:ext>
              </a:extLst>
            </p:cNvPr>
            <p:cNvCxnSpPr>
              <a:cxnSpLocks/>
            </p:cNvCxnSpPr>
            <p:nvPr/>
          </p:nvCxnSpPr>
          <p:spPr>
            <a:xfrm>
              <a:off x="668553" y="4650928"/>
              <a:ext cx="736718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388EC46-8DA2-469F-82D6-AEC04B96FEC6}"/>
              </a:ext>
            </a:extLst>
          </p:cNvPr>
          <p:cNvCxnSpPr>
            <a:cxnSpLocks/>
          </p:cNvCxnSpPr>
          <p:nvPr/>
        </p:nvCxnSpPr>
        <p:spPr>
          <a:xfrm flipV="1">
            <a:off x="2790492" y="5652315"/>
            <a:ext cx="6600488" cy="6274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íṥľïḓé">
            <a:extLst>
              <a:ext uri="{FF2B5EF4-FFF2-40B4-BE49-F238E27FC236}">
                <a16:creationId xmlns:a16="http://schemas.microsoft.com/office/drawing/2014/main" id="{E7B796AD-CA45-4D0D-92C3-DE10FEFF29E8}"/>
              </a:ext>
            </a:extLst>
          </p:cNvPr>
          <p:cNvSpPr/>
          <p:nvPr/>
        </p:nvSpPr>
        <p:spPr>
          <a:xfrm>
            <a:off x="2672680" y="1538153"/>
            <a:ext cx="727020" cy="443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3.1</a:t>
            </a:r>
          </a:p>
        </p:txBody>
      </p:sp>
      <p:sp>
        <p:nvSpPr>
          <p:cNvPr id="25" name="ïşľîḓé">
            <a:extLst>
              <a:ext uri="{FF2B5EF4-FFF2-40B4-BE49-F238E27FC236}">
                <a16:creationId xmlns:a16="http://schemas.microsoft.com/office/drawing/2014/main" id="{872914AE-A64C-407C-8223-78352295DF60}"/>
              </a:ext>
            </a:extLst>
          </p:cNvPr>
          <p:cNvSpPr/>
          <p:nvPr/>
        </p:nvSpPr>
        <p:spPr>
          <a:xfrm>
            <a:off x="2710030" y="3312698"/>
            <a:ext cx="700338" cy="47649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3.3</a:t>
            </a:r>
          </a:p>
        </p:txBody>
      </p:sp>
      <p:sp>
        <p:nvSpPr>
          <p:cNvPr id="26" name="íṡľídè">
            <a:extLst>
              <a:ext uri="{FF2B5EF4-FFF2-40B4-BE49-F238E27FC236}">
                <a16:creationId xmlns:a16="http://schemas.microsoft.com/office/drawing/2014/main" id="{4C25BEC7-EC88-4B50-9153-B0A393C2363A}"/>
              </a:ext>
            </a:extLst>
          </p:cNvPr>
          <p:cNvSpPr/>
          <p:nvPr/>
        </p:nvSpPr>
        <p:spPr>
          <a:xfrm>
            <a:off x="2749351" y="5013551"/>
            <a:ext cx="730132" cy="4992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3.5</a:t>
            </a:r>
          </a:p>
        </p:txBody>
      </p:sp>
      <p:sp>
        <p:nvSpPr>
          <p:cNvPr id="27" name="ís1îḋê">
            <a:extLst>
              <a:ext uri="{FF2B5EF4-FFF2-40B4-BE49-F238E27FC236}">
                <a16:creationId xmlns:a16="http://schemas.microsoft.com/office/drawing/2014/main" id="{9FE9B48D-DB87-4A1E-A3E9-E656AEBD83AB}"/>
              </a:ext>
            </a:extLst>
          </p:cNvPr>
          <p:cNvSpPr/>
          <p:nvPr/>
        </p:nvSpPr>
        <p:spPr>
          <a:xfrm>
            <a:off x="2688585" y="2330168"/>
            <a:ext cx="721782" cy="5052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3.2</a:t>
            </a:r>
          </a:p>
        </p:txBody>
      </p:sp>
      <p:sp>
        <p:nvSpPr>
          <p:cNvPr id="28" name="ïṧlîḓe">
            <a:extLst>
              <a:ext uri="{FF2B5EF4-FFF2-40B4-BE49-F238E27FC236}">
                <a16:creationId xmlns:a16="http://schemas.microsoft.com/office/drawing/2014/main" id="{8D449A15-11E0-4E90-B33E-FE751CB91C3F}"/>
              </a:ext>
            </a:extLst>
          </p:cNvPr>
          <p:cNvSpPr/>
          <p:nvPr/>
        </p:nvSpPr>
        <p:spPr>
          <a:xfrm>
            <a:off x="2702216" y="4165141"/>
            <a:ext cx="747365" cy="45941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3.4</a:t>
            </a:r>
          </a:p>
        </p:txBody>
      </p:sp>
    </p:spTree>
    <p:extLst>
      <p:ext uri="{BB962C8B-B14F-4D97-AF65-F5344CB8AC3E}">
        <p14:creationId xmlns:p14="http://schemas.microsoft.com/office/powerpoint/2010/main" val="384668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2"/>
    </mc:Choice>
    <mc:Fallback xmlns="">
      <p:transition spd="slow" advTm="257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953B3631-06AF-495E-AD88-6B28CFA9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73" y="151882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+mj-ea"/>
              </a:rPr>
              <a:t>3</a:t>
            </a:r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.1 Proposals</a:t>
            </a:r>
            <a:endParaRPr lang="zh-CN" altLang="en-US" sz="3200" b="1" dirty="0">
              <a:solidFill>
                <a:schemeClr val="tx1"/>
              </a:solidFill>
              <a:latin typeface="+mj-ea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74CE058-DBB6-42C3-B47A-14635360F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45162"/>
              </p:ext>
            </p:extLst>
          </p:nvPr>
        </p:nvGraphicFramePr>
        <p:xfrm>
          <a:off x="1011936" y="1030722"/>
          <a:ext cx="9880182" cy="2695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26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0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1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1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Cycle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Submission Period</a:t>
                      </a:r>
                      <a:r>
                        <a:rPr lang="zh-CN" altLang="en-US" sz="1800" dirty="0"/>
                        <a:t>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Proposals Amount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Observation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Amount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Observation Period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/>
                        <a:t>ToO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AO01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2016.8-9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 90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517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2017.11-2019.06 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39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AO02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2019.1-2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 35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349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2019.07-2020.07 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26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AO03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2020.4-5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 34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329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2020.08-2021.07 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/>
                        <a:t>16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AO04</a:t>
                      </a:r>
                      <a:endParaRPr lang="en-US" altLang="zh-CN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2021.4-5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 33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333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2021.08-2022.08 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0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AO05</a:t>
                      </a:r>
                      <a:endParaRPr lang="en-US" altLang="zh-CN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2022.4-5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</a:rPr>
                        <a:t> 43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339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2022.09-2023.08 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/>
                        <a:t>/</a:t>
                      </a:r>
                      <a:endParaRPr lang="en-US" altLang="zh-CN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786465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B43D7278-9144-4AF1-95B4-894FACAE8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358" y="3808249"/>
            <a:ext cx="5162540" cy="29698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FC254E-44A2-4C49-9590-6168886408BB}"/>
              </a:ext>
            </a:extLst>
          </p:cNvPr>
          <p:cNvSpPr txBox="1"/>
          <p:nvPr/>
        </p:nvSpPr>
        <p:spPr>
          <a:xfrm>
            <a:off x="8645318" y="5927747"/>
            <a:ext cx="3653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A40000"/>
                </a:solidFill>
                <a:latin typeface="微软雅黑" pitchFamily="34" charset="-122"/>
                <a:ea typeface="微软雅黑" pitchFamily="34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http://proposal.ihep.ac.cn</a:t>
            </a:r>
            <a:r>
              <a:rPr lang="en-US" altLang="zh-CN" dirty="0">
                <a:solidFill>
                  <a:srgbClr val="A40000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dirty="0">
                <a:solidFill>
                  <a:srgbClr val="A4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A40000"/>
                </a:solidFill>
                <a:latin typeface="微软雅黑" pitchFamily="34" charset="-122"/>
                <a:ea typeface="微软雅黑" pitchFamily="34" charset="-122"/>
              </a:rPr>
              <a:t>AO06 is ongoing!</a:t>
            </a:r>
          </a:p>
        </p:txBody>
      </p:sp>
      <p:sp>
        <p:nvSpPr>
          <p:cNvPr id="19" name="圆角矩形 6">
            <a:extLst>
              <a:ext uri="{FF2B5EF4-FFF2-40B4-BE49-F238E27FC236}">
                <a16:creationId xmlns:a16="http://schemas.microsoft.com/office/drawing/2014/main" id="{B083051B-C0EE-42EB-93A1-A4A0144EAF5B}"/>
              </a:ext>
            </a:extLst>
          </p:cNvPr>
          <p:cNvSpPr/>
          <p:nvPr/>
        </p:nvSpPr>
        <p:spPr>
          <a:xfrm>
            <a:off x="800303" y="3843861"/>
            <a:ext cx="4188715" cy="502196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Proposals from 40 Universities or Institutes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782A2A7-224C-422A-9655-CFF878266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331" y="4288020"/>
            <a:ext cx="3588589" cy="24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6">
            <a:extLst>
              <a:ext uri="{FF2B5EF4-FFF2-40B4-BE49-F238E27FC236}">
                <a16:creationId xmlns:a16="http://schemas.microsoft.com/office/drawing/2014/main" id="{86CC3EAF-0C23-4B00-8564-E324A4DDF486}"/>
              </a:ext>
            </a:extLst>
          </p:cNvPr>
          <p:cNvSpPr/>
          <p:nvPr/>
        </p:nvSpPr>
        <p:spPr>
          <a:xfrm>
            <a:off x="8063604" y="1138278"/>
            <a:ext cx="3946505" cy="220127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7" y="1063571"/>
            <a:ext cx="7699521" cy="368683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420597" y="5288505"/>
            <a:ext cx="5044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stars:          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Pointed observations</a:t>
            </a:r>
          </a:p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Green regions:  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area scans</a:t>
            </a:r>
          </a:p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 lines:    	   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Tracks of slew</a:t>
            </a:r>
          </a:p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ECE9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Yellow belts:      </a:t>
            </a:r>
            <a:r>
              <a:rPr lang="en-US" altLang="zh-CN" sz="2000" dirty="0">
                <a:solidFill>
                  <a:srgbClr val="ECE96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sky survey</a:t>
            </a:r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id="{CA61F4E6-3189-48F8-A86B-7A90A01C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73" y="151882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+mj-ea"/>
              </a:rPr>
              <a:t>3</a:t>
            </a:r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.2 Observation Schedule</a:t>
            </a:r>
            <a:endParaRPr lang="zh-CN" altLang="en-US" sz="3200" b="1" dirty="0">
              <a:solidFill>
                <a:schemeClr val="tx1"/>
              </a:solidFill>
              <a:latin typeface="+mj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7A9DDC-4F18-4BB1-8CDF-0E285FED6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60" y="3753031"/>
            <a:ext cx="3887153" cy="2953087"/>
          </a:xfrm>
          <a:prstGeom prst="rect">
            <a:avLst/>
          </a:prstGeom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179F3F46-B66D-4FE9-8A69-A6BF3B8008CB}"/>
              </a:ext>
            </a:extLst>
          </p:cNvPr>
          <p:cNvSpPr/>
          <p:nvPr/>
        </p:nvSpPr>
        <p:spPr>
          <a:xfrm>
            <a:off x="6379031" y="5386225"/>
            <a:ext cx="1136277" cy="1844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93DBEE4-7DB1-4002-9B5A-17CBF19B085E}"/>
              </a:ext>
            </a:extLst>
          </p:cNvPr>
          <p:cNvSpPr txBox="1"/>
          <p:nvPr/>
        </p:nvSpPr>
        <p:spPr>
          <a:xfrm>
            <a:off x="8173941" y="1232452"/>
            <a:ext cx="37328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Short Term Schedule: </a:t>
            </a:r>
            <a:r>
              <a:rPr lang="en-US" altLang="zh-CN" b="1" dirty="0">
                <a:hlinkClick r:id="rId5"/>
              </a:rPr>
              <a:t>http://www.hxmten.ihep.ac.cn/shortPlan.jhtml</a:t>
            </a:r>
            <a:endParaRPr lang="en-US" altLang="zh-CN" b="1" dirty="0"/>
          </a:p>
          <a:p>
            <a:endParaRPr lang="en-US" altLang="zh-CN" dirty="0"/>
          </a:p>
          <a:p>
            <a:r>
              <a:rPr lang="en-US" altLang="zh-CN" dirty="0"/>
              <a:t>Long Term Schedule:</a:t>
            </a:r>
          </a:p>
          <a:p>
            <a:r>
              <a:rPr lang="en-US" altLang="zh-CN" b="1" dirty="0">
                <a:hlinkClick r:id="rId6"/>
              </a:rPr>
              <a:t>http://www.hxmten.ihep.ac.cn/LongPlan.jhtml</a:t>
            </a:r>
            <a:endParaRPr lang="en-US" altLang="zh-CN" b="1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37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6C96656-A4B5-4F4F-99BD-E2D9A3BEC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6" y="1470376"/>
            <a:ext cx="5201376" cy="503942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ACFD-DB01-4098-A5C4-35F2344AF3B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0E650A03-8865-46DE-BC4A-A7317D3F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73" y="151882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+mj-ea"/>
              </a:rPr>
              <a:t>3</a:t>
            </a:r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.3 Science Data Product</a:t>
            </a:r>
            <a:endParaRPr lang="zh-CN" altLang="en-US" sz="32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8" name="圆角矩形 6">
            <a:extLst>
              <a:ext uri="{FF2B5EF4-FFF2-40B4-BE49-F238E27FC236}">
                <a16:creationId xmlns:a16="http://schemas.microsoft.com/office/drawing/2014/main" id="{7D46395E-9318-4185-B68C-2BBEF6203525}"/>
              </a:ext>
            </a:extLst>
          </p:cNvPr>
          <p:cNvSpPr/>
          <p:nvPr/>
        </p:nvSpPr>
        <p:spPr>
          <a:xfrm>
            <a:off x="480384" y="1339933"/>
            <a:ext cx="6203802" cy="2202406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algn="l">
              <a:lnSpc>
                <a:spcPct val="13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Level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published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users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format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FITS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release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Pointed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Observations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Download: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http://archive.hxmt.cn/proposal 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ïślïḍè">
            <a:extLst>
              <a:ext uri="{FF2B5EF4-FFF2-40B4-BE49-F238E27FC236}">
                <a16:creationId xmlns:a16="http://schemas.microsoft.com/office/drawing/2014/main" id="{46838317-C6E8-4B11-8504-6B8295DF087C}"/>
              </a:ext>
            </a:extLst>
          </p:cNvPr>
          <p:cNvSpPr>
            <a:spLocks/>
          </p:cNvSpPr>
          <p:nvPr/>
        </p:nvSpPr>
        <p:spPr>
          <a:xfrm>
            <a:off x="1705708" y="1033747"/>
            <a:ext cx="2991312" cy="4366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Data</a:t>
            </a:r>
            <a:r>
              <a:rPr lang="zh-CN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Product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ïślïḍè">
            <a:extLst>
              <a:ext uri="{FF2B5EF4-FFF2-40B4-BE49-F238E27FC236}">
                <a16:creationId xmlns:a16="http://schemas.microsoft.com/office/drawing/2014/main" id="{E0F7F84D-F4B4-4AFE-A9CD-776B468A8075}"/>
              </a:ext>
            </a:extLst>
          </p:cNvPr>
          <p:cNvSpPr>
            <a:spLocks/>
          </p:cNvSpPr>
          <p:nvPr/>
        </p:nvSpPr>
        <p:spPr>
          <a:xfrm>
            <a:off x="6926247" y="950900"/>
            <a:ext cx="3786525" cy="4366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Data Structure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圆角矩形 6">
            <a:extLst>
              <a:ext uri="{FF2B5EF4-FFF2-40B4-BE49-F238E27FC236}">
                <a16:creationId xmlns:a16="http://schemas.microsoft.com/office/drawing/2014/main" id="{343FE3F2-CB03-4645-866C-F5878CCE94D1}"/>
              </a:ext>
            </a:extLst>
          </p:cNvPr>
          <p:cNvSpPr/>
          <p:nvPr/>
        </p:nvSpPr>
        <p:spPr>
          <a:xfrm>
            <a:off x="530310" y="4174061"/>
            <a:ext cx="6700366" cy="198248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regular proposals (Core/Guest): 365 days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Pre-approved </a:t>
            </a:r>
            <a:r>
              <a:rPr lang="en-US" altLang="zh-CN" sz="2000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proposals: 90 days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Temporary </a:t>
            </a:r>
            <a:r>
              <a:rPr lang="en-US" altLang="zh-CN" sz="2000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ToO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proposals: 0 days</a:t>
            </a:r>
          </a:p>
        </p:txBody>
      </p:sp>
      <p:sp>
        <p:nvSpPr>
          <p:cNvPr id="13" name="ïślïḍè">
            <a:extLst>
              <a:ext uri="{FF2B5EF4-FFF2-40B4-BE49-F238E27FC236}">
                <a16:creationId xmlns:a16="http://schemas.microsoft.com/office/drawing/2014/main" id="{72F26FC1-41A2-42B1-B9E5-A457B31560D5}"/>
              </a:ext>
            </a:extLst>
          </p:cNvPr>
          <p:cNvSpPr>
            <a:spLocks/>
          </p:cNvSpPr>
          <p:nvPr/>
        </p:nvSpPr>
        <p:spPr>
          <a:xfrm>
            <a:off x="2185938" y="3867875"/>
            <a:ext cx="2991312" cy="4366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Data</a:t>
            </a:r>
            <a:r>
              <a:rPr lang="zh-CN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Protected Period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8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441888" y="1248816"/>
            <a:ext cx="6622300" cy="2619267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HXMTDAS:</a:t>
            </a:r>
          </a:p>
          <a:p>
            <a:pPr marL="742944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ea typeface="ＭＳ Ｐゴシック" charset="0"/>
                <a:cs typeface="Arial"/>
              </a:rPr>
              <a:t>Task Style: </a:t>
            </a:r>
            <a:r>
              <a:rPr lang="en-US" altLang="zh-CN" dirty="0">
                <a:ea typeface="ＭＳ Ｐゴシック" charset="0"/>
                <a:cs typeface="Arial"/>
              </a:rPr>
              <a:t>FTOOLs style (Compatible with </a:t>
            </a:r>
            <a:r>
              <a:rPr lang="en-US" altLang="zh-CN" dirty="0" err="1">
                <a:ea typeface="ＭＳ Ｐゴシック" charset="0"/>
                <a:cs typeface="Arial"/>
              </a:rPr>
              <a:t>HEASoft</a:t>
            </a:r>
            <a:r>
              <a:rPr lang="en-US" altLang="zh-CN" dirty="0">
                <a:ea typeface="ＭＳ Ｐゴシック" charset="0"/>
                <a:cs typeface="Arial"/>
              </a:rPr>
              <a:t>)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CALDB :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HEASARC CALDB format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 :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Level 1 data product &amp; CALDB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Output </a:t>
            </a:r>
            <a:r>
              <a:rPr lang="zh-CN" altLang="en-US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Response files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 files, event files, spectra, light-curves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282545" y="1273481"/>
            <a:ext cx="4640514" cy="2547171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-5675477"/>
              <a:satOff val="8616"/>
              <a:lumOff val="-1509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38" tIns="45719" rIns="91438" bIns="45719"/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Calibration: 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Calibrate the unfiltered event files;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Screening: 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filter the calibrated event files by GTI and other parameters;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i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Extraction:  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extract spectrum and LC.</a:t>
            </a:r>
          </a:p>
        </p:txBody>
      </p:sp>
      <p:sp>
        <p:nvSpPr>
          <p:cNvPr id="21" name="圆角矩形 6"/>
          <p:cNvSpPr/>
          <p:nvPr/>
        </p:nvSpPr>
        <p:spPr>
          <a:xfrm>
            <a:off x="8572959" y="998423"/>
            <a:ext cx="2156804" cy="4812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7625" tIns="31750" rIns="47625" bIns="31750" numCol="1" spcCol="1270" anchor="ctr" anchorCtr="0">
            <a:noAutofit/>
          </a:bodyPr>
          <a:lstStyle/>
          <a:p>
            <a:pPr defTabSz="1111223">
              <a:lnSpc>
                <a:spcPct val="90000"/>
              </a:lnSpc>
              <a:spcAft>
                <a:spcPct val="35000"/>
              </a:spcAft>
            </a:pP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用户培训</a:t>
            </a:r>
          </a:p>
        </p:txBody>
      </p:sp>
      <p:sp>
        <p:nvSpPr>
          <p:cNvPr id="3" name="矩形 2"/>
          <p:cNvSpPr/>
          <p:nvPr/>
        </p:nvSpPr>
        <p:spPr>
          <a:xfrm>
            <a:off x="498441" y="6328473"/>
            <a:ext cx="4704523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http://hxmten.ihep.ac.cn/software.jhtml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87772" y="3868084"/>
            <a:ext cx="11518900" cy="2684688"/>
            <a:chOff x="0" y="3068012"/>
            <a:chExt cx="11518900" cy="2684688"/>
          </a:xfrm>
        </p:grpSpPr>
        <p:grpSp>
          <p:nvGrpSpPr>
            <p:cNvPr id="24" name="25961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7AAD0E78-0F31-41A8-9B03-9A89F647EA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068012"/>
              <a:ext cx="11518900" cy="2041556"/>
              <a:chOff x="0" y="3068012"/>
              <a:chExt cx="11518900" cy="2041556"/>
            </a:xfrm>
          </p:grpSpPr>
          <p:sp>
            <p:nvSpPr>
              <p:cNvPr id="41" name="íŝļïḋé">
                <a:extLst>
                  <a:ext uri="{FF2B5EF4-FFF2-40B4-BE49-F238E27FC236}">
                    <a16:creationId xmlns:a16="http://schemas.microsoft.com/office/drawing/2014/main" id="{96DEECCE-278A-4BAD-A3FB-E20552585B9A}"/>
                  </a:ext>
                </a:extLst>
              </p:cNvPr>
              <p:cNvSpPr/>
              <p:nvPr/>
            </p:nvSpPr>
            <p:spPr>
              <a:xfrm>
                <a:off x="0" y="3514505"/>
                <a:ext cx="11518900" cy="235390"/>
              </a:xfrm>
              <a:prstGeom prst="rightArrow">
                <a:avLst>
                  <a:gd name="adj1" fmla="val 50000"/>
                  <a:gd name="adj2" fmla="val 111538"/>
                </a:avLst>
              </a:prstGeom>
              <a:solidFill>
                <a:srgbClr val="0070C0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 defTabSz="914354"/>
                <a:endParaRPr lang="zh-CN" altLang="en-US" sz="2000" b="1" i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î$ḻiḋè">
                <a:extLst>
                  <a:ext uri="{FF2B5EF4-FFF2-40B4-BE49-F238E27FC236}">
                    <a16:creationId xmlns:a16="http://schemas.microsoft.com/office/drawing/2014/main" id="{FAC0CCC9-6076-4F4E-B6EC-732AC754C53A}"/>
                  </a:ext>
                </a:extLst>
              </p:cNvPr>
              <p:cNvGrpSpPr/>
              <p:nvPr/>
            </p:nvGrpSpPr>
            <p:grpSpPr>
              <a:xfrm>
                <a:off x="1066440" y="3494700"/>
                <a:ext cx="1395168" cy="1614868"/>
                <a:chOff x="1066440" y="3494700"/>
                <a:chExt cx="1395168" cy="1614868"/>
              </a:xfrm>
            </p:grpSpPr>
            <p:grpSp>
              <p:nvGrpSpPr>
                <p:cNvPr id="60" name="îṣ1íḋé">
                  <a:extLst>
                    <a:ext uri="{FF2B5EF4-FFF2-40B4-BE49-F238E27FC236}">
                      <a16:creationId xmlns:a16="http://schemas.microsoft.com/office/drawing/2014/main" id="{4132E7B3-4D9C-4B99-9AD6-71CAFADBC977}"/>
                    </a:ext>
                  </a:extLst>
                </p:cNvPr>
                <p:cNvGrpSpPr/>
                <p:nvPr/>
              </p:nvGrpSpPr>
              <p:grpSpPr>
                <a:xfrm>
                  <a:off x="1066440" y="3494700"/>
                  <a:ext cx="275000" cy="275000"/>
                  <a:chOff x="733788" y="4342267"/>
                  <a:chExt cx="275000" cy="275000"/>
                </a:xfrm>
              </p:grpSpPr>
              <p:sp>
                <p:nvSpPr>
                  <p:cNvPr id="62" name="îśḷiḍe">
                    <a:extLst>
                      <a:ext uri="{FF2B5EF4-FFF2-40B4-BE49-F238E27FC236}">
                        <a16:creationId xmlns:a16="http://schemas.microsoft.com/office/drawing/2014/main" id="{6CE5C4A3-A27F-4CF2-AB12-34D8750A600A}"/>
                      </a:ext>
                    </a:extLst>
                  </p:cNvPr>
                  <p:cNvSpPr/>
                  <p:nvPr/>
                </p:nvSpPr>
                <p:spPr>
                  <a:xfrm>
                    <a:off x="733788" y="4342267"/>
                    <a:ext cx="275000" cy="275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 cap="rnd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îsḻidé">
                    <a:extLst>
                      <a:ext uri="{FF2B5EF4-FFF2-40B4-BE49-F238E27FC236}">
                        <a16:creationId xmlns:a16="http://schemas.microsoft.com/office/drawing/2014/main" id="{EAD245F0-B95D-4AA7-B2D2-48361346ED84}"/>
                      </a:ext>
                    </a:extLst>
                  </p:cNvPr>
                  <p:cNvSpPr/>
                  <p:nvPr/>
                </p:nvSpPr>
                <p:spPr>
                  <a:xfrm>
                    <a:off x="783560" y="4392039"/>
                    <a:ext cx="175456" cy="1754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rnd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1" name="îṡḻíḓè">
                  <a:extLst>
                    <a:ext uri="{FF2B5EF4-FFF2-40B4-BE49-F238E27FC236}">
                      <a16:creationId xmlns:a16="http://schemas.microsoft.com/office/drawing/2014/main" id="{F29B8C60-FE24-4C9E-854E-3BB576656541}"/>
                    </a:ext>
                  </a:extLst>
                </p:cNvPr>
                <p:cNvSpPr txBox="1"/>
                <p:nvPr/>
              </p:nvSpPr>
              <p:spPr bwMode="auto">
                <a:xfrm>
                  <a:off x="1116212" y="3788852"/>
                  <a:ext cx="1345396" cy="1320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 b="1" dirty="0"/>
                    <a:t>2017.07</a:t>
                  </a:r>
                  <a:r>
                    <a:rPr lang="zh-CN" altLang="en-US" sz="1600" b="1" dirty="0"/>
                    <a:t>：</a:t>
                  </a:r>
                  <a:endParaRPr lang="en-US" altLang="zh-CN" sz="1600" b="1" dirty="0"/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 b="1" dirty="0"/>
                    <a:t>hxmtsoftv1</a:t>
                  </a:r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 b="1" dirty="0"/>
                    <a:t>CALDBv1</a:t>
                  </a:r>
                </a:p>
                <a:p>
                  <a:pPr algn="ctr">
                    <a:spcBef>
                      <a:spcPct val="0"/>
                    </a:spcBef>
                  </a:pPr>
                  <a:endParaRPr lang="en-US" altLang="zh-CN" sz="1600" b="1" dirty="0"/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 b="1" dirty="0"/>
                    <a:t>2017.12</a:t>
                  </a:r>
                  <a:r>
                    <a:rPr lang="zh-CN" altLang="en-US" sz="1600" b="1" dirty="0"/>
                    <a:t>：</a:t>
                  </a:r>
                  <a:endParaRPr lang="en-US" altLang="zh-CN" sz="1600" b="1" dirty="0"/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 b="1" dirty="0"/>
                    <a:t>hxmtsoftv2</a:t>
                  </a:r>
                </a:p>
                <a:p>
                  <a:pPr algn="ctr">
                    <a:spcBef>
                      <a:spcPct val="0"/>
                    </a:spcBef>
                  </a:pPr>
                  <a:r>
                    <a:rPr lang="en-US" altLang="zh-CN" sz="1600" b="1" dirty="0"/>
                    <a:t>CALDBv2</a:t>
                  </a:r>
                </a:p>
              </p:txBody>
            </p:sp>
          </p:grpSp>
          <p:grpSp>
            <p:nvGrpSpPr>
              <p:cNvPr id="43" name="ísļïḋê">
                <a:extLst>
                  <a:ext uri="{FF2B5EF4-FFF2-40B4-BE49-F238E27FC236}">
                    <a16:creationId xmlns:a16="http://schemas.microsoft.com/office/drawing/2014/main" id="{12977898-94E3-4E13-895E-60162CA645C8}"/>
                  </a:ext>
                </a:extLst>
              </p:cNvPr>
              <p:cNvGrpSpPr/>
              <p:nvPr/>
            </p:nvGrpSpPr>
            <p:grpSpPr>
              <a:xfrm>
                <a:off x="2336449" y="3068012"/>
                <a:ext cx="1206831" cy="2041556"/>
                <a:chOff x="2505447" y="3068012"/>
                <a:chExt cx="1206831" cy="2041556"/>
              </a:xfrm>
            </p:grpSpPr>
            <p:cxnSp>
              <p:nvCxnSpPr>
                <p:cNvPr id="55" name="直接连接符 54">
                  <a:extLst>
                    <a:ext uri="{FF2B5EF4-FFF2-40B4-BE49-F238E27FC236}">
                      <a16:creationId xmlns:a16="http://schemas.microsoft.com/office/drawing/2014/main" id="{E8292741-8583-4DEA-BBD0-7FA79F4698CB}"/>
                    </a:ext>
                  </a:extLst>
                </p:cNvPr>
                <p:cNvCxnSpPr>
                  <a:endCxn id="58" idx="4"/>
                </p:cNvCxnSpPr>
                <p:nvPr/>
              </p:nvCxnSpPr>
              <p:spPr>
                <a:xfrm flipV="1">
                  <a:off x="3108863" y="3769700"/>
                  <a:ext cx="0" cy="1339868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iṣľiďè">
                  <a:extLst>
                    <a:ext uri="{FF2B5EF4-FFF2-40B4-BE49-F238E27FC236}">
                      <a16:creationId xmlns:a16="http://schemas.microsoft.com/office/drawing/2014/main" id="{3C3134B7-B990-4B67-B293-08F4D3B4CD94}"/>
                    </a:ext>
                  </a:extLst>
                </p:cNvPr>
                <p:cNvGrpSpPr/>
                <p:nvPr/>
              </p:nvGrpSpPr>
              <p:grpSpPr>
                <a:xfrm>
                  <a:off x="2971363" y="3494700"/>
                  <a:ext cx="275000" cy="275000"/>
                  <a:chOff x="-205041" y="4342267"/>
                  <a:chExt cx="275000" cy="275000"/>
                </a:xfrm>
              </p:grpSpPr>
              <p:sp>
                <p:nvSpPr>
                  <p:cNvPr id="58" name="îšļïḓê">
                    <a:extLst>
                      <a:ext uri="{FF2B5EF4-FFF2-40B4-BE49-F238E27FC236}">
                        <a16:creationId xmlns:a16="http://schemas.microsoft.com/office/drawing/2014/main" id="{10F33E0F-7F49-4C02-B667-D8C36E88992A}"/>
                      </a:ext>
                    </a:extLst>
                  </p:cNvPr>
                  <p:cNvSpPr/>
                  <p:nvPr/>
                </p:nvSpPr>
                <p:spPr>
                  <a:xfrm>
                    <a:off x="-205041" y="4342267"/>
                    <a:ext cx="275000" cy="275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 cap="rnd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ïslíḍe">
                    <a:extLst>
                      <a:ext uri="{FF2B5EF4-FFF2-40B4-BE49-F238E27FC236}">
                        <a16:creationId xmlns:a16="http://schemas.microsoft.com/office/drawing/2014/main" id="{FC115A1D-0A0C-46A0-9DDE-62A5137CF3D8}"/>
                      </a:ext>
                    </a:extLst>
                  </p:cNvPr>
                  <p:cNvSpPr/>
                  <p:nvPr/>
                </p:nvSpPr>
                <p:spPr>
                  <a:xfrm>
                    <a:off x="-155269" y="4392039"/>
                    <a:ext cx="175456" cy="17545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3175" cap="rnd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7" name="îṡļidè">
                  <a:extLst>
                    <a:ext uri="{FF2B5EF4-FFF2-40B4-BE49-F238E27FC236}">
                      <a16:creationId xmlns:a16="http://schemas.microsoft.com/office/drawing/2014/main" id="{F29B8C60-FE24-4C9E-854E-3BB576656541}"/>
                    </a:ext>
                  </a:extLst>
                </p:cNvPr>
                <p:cNvSpPr txBox="1"/>
                <p:nvPr/>
              </p:nvSpPr>
              <p:spPr bwMode="auto">
                <a:xfrm>
                  <a:off x="2505447" y="3068012"/>
                  <a:ext cx="1206831" cy="3900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b="1" dirty="0"/>
                    <a:t>2018</a:t>
                  </a:r>
                </a:p>
              </p:txBody>
            </p:sp>
          </p:grpSp>
          <p:grpSp>
            <p:nvGrpSpPr>
              <p:cNvPr id="44" name="iŝḻïḋè">
                <a:extLst>
                  <a:ext uri="{FF2B5EF4-FFF2-40B4-BE49-F238E27FC236}">
                    <a16:creationId xmlns:a16="http://schemas.microsoft.com/office/drawing/2014/main" id="{3614DBA1-321F-4D78-8EE3-08E378B02176}"/>
                  </a:ext>
                </a:extLst>
              </p:cNvPr>
              <p:cNvGrpSpPr/>
              <p:nvPr/>
            </p:nvGrpSpPr>
            <p:grpSpPr>
              <a:xfrm>
                <a:off x="6023358" y="3088925"/>
                <a:ext cx="1071414" cy="680775"/>
                <a:chOff x="6361354" y="3088925"/>
                <a:chExt cx="1071414" cy="680775"/>
              </a:xfrm>
            </p:grpSpPr>
            <p:grpSp>
              <p:nvGrpSpPr>
                <p:cNvPr id="51" name="is1iḓê">
                  <a:extLst>
                    <a:ext uri="{FF2B5EF4-FFF2-40B4-BE49-F238E27FC236}">
                      <a16:creationId xmlns:a16="http://schemas.microsoft.com/office/drawing/2014/main" id="{DE0184CE-84F1-4996-BECC-EE0A3A0D18DC}"/>
                    </a:ext>
                  </a:extLst>
                </p:cNvPr>
                <p:cNvGrpSpPr/>
                <p:nvPr/>
              </p:nvGrpSpPr>
              <p:grpSpPr>
                <a:xfrm>
                  <a:off x="6737647" y="3494700"/>
                  <a:ext cx="275000" cy="275000"/>
                  <a:chOff x="717491" y="4342267"/>
                  <a:chExt cx="275000" cy="275000"/>
                </a:xfrm>
              </p:grpSpPr>
              <p:sp>
                <p:nvSpPr>
                  <p:cNvPr id="53" name="ïŝ1ïḑe">
                    <a:extLst>
                      <a:ext uri="{FF2B5EF4-FFF2-40B4-BE49-F238E27FC236}">
                        <a16:creationId xmlns:a16="http://schemas.microsoft.com/office/drawing/2014/main" id="{661DA7ED-E194-4853-80C1-99ADECE04A1C}"/>
                      </a:ext>
                    </a:extLst>
                  </p:cNvPr>
                  <p:cNvSpPr/>
                  <p:nvPr/>
                </p:nvSpPr>
                <p:spPr>
                  <a:xfrm>
                    <a:off x="717491" y="4342267"/>
                    <a:ext cx="275000" cy="275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 cap="rnd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iṧļiḑé">
                    <a:extLst>
                      <a:ext uri="{FF2B5EF4-FFF2-40B4-BE49-F238E27FC236}">
                        <a16:creationId xmlns:a16="http://schemas.microsoft.com/office/drawing/2014/main" id="{12422AFE-B386-4AE9-9C36-DE53DF6C2B62}"/>
                      </a:ext>
                    </a:extLst>
                  </p:cNvPr>
                  <p:cNvSpPr/>
                  <p:nvPr/>
                </p:nvSpPr>
                <p:spPr>
                  <a:xfrm>
                    <a:off x="767263" y="4392039"/>
                    <a:ext cx="175456" cy="175456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3175" cap="rnd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" name="ïşļiḑê">
                  <a:extLst>
                    <a:ext uri="{FF2B5EF4-FFF2-40B4-BE49-F238E27FC236}">
                      <a16:creationId xmlns:a16="http://schemas.microsoft.com/office/drawing/2014/main" id="{F29B8C60-FE24-4C9E-854E-3BB576656541}"/>
                    </a:ext>
                  </a:extLst>
                </p:cNvPr>
                <p:cNvSpPr txBox="1"/>
                <p:nvPr/>
              </p:nvSpPr>
              <p:spPr bwMode="auto">
                <a:xfrm>
                  <a:off x="6361354" y="3088925"/>
                  <a:ext cx="1071414" cy="3900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b="1" dirty="0"/>
                    <a:t>2020</a:t>
                  </a:r>
                </a:p>
              </p:txBody>
            </p:sp>
          </p:grpSp>
          <p:grpSp>
            <p:nvGrpSpPr>
              <p:cNvPr id="45" name="ïŝ1ide">
                <a:extLst>
                  <a:ext uri="{FF2B5EF4-FFF2-40B4-BE49-F238E27FC236}">
                    <a16:creationId xmlns:a16="http://schemas.microsoft.com/office/drawing/2014/main" id="{CB663C44-907E-44A3-882F-A6B1C0CBCCC6}"/>
                  </a:ext>
                </a:extLst>
              </p:cNvPr>
              <p:cNvGrpSpPr/>
              <p:nvPr/>
            </p:nvGrpSpPr>
            <p:grpSpPr>
              <a:xfrm>
                <a:off x="7987833" y="3104647"/>
                <a:ext cx="1007127" cy="1615807"/>
                <a:chOff x="7987833" y="3104647"/>
                <a:chExt cx="1007127" cy="1615807"/>
              </a:xfrm>
            </p:grpSpPr>
            <p:cxnSp>
              <p:nvCxnSpPr>
                <p:cNvPr id="46" name="直接连接符 45">
                  <a:extLst>
                    <a:ext uri="{FF2B5EF4-FFF2-40B4-BE49-F238E27FC236}">
                      <a16:creationId xmlns:a16="http://schemas.microsoft.com/office/drawing/2014/main" id="{433D071E-3ECF-45D0-9BEA-D6E0230D471B}"/>
                    </a:ext>
                  </a:extLst>
                </p:cNvPr>
                <p:cNvCxnSpPr>
                  <a:endCxn id="49" idx="4"/>
                </p:cNvCxnSpPr>
                <p:nvPr/>
              </p:nvCxnSpPr>
              <p:spPr>
                <a:xfrm flipV="1">
                  <a:off x="8485309" y="3769700"/>
                  <a:ext cx="0" cy="950754"/>
                </a:xfrm>
                <a:prstGeom prst="line">
                  <a:avLst/>
                </a:prstGeom>
                <a:ln w="28575" cap="rnd">
                  <a:solidFill>
                    <a:schemeClr val="bg1">
                      <a:lumMod val="75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îṥḷïḋé">
                  <a:extLst>
                    <a:ext uri="{FF2B5EF4-FFF2-40B4-BE49-F238E27FC236}">
                      <a16:creationId xmlns:a16="http://schemas.microsoft.com/office/drawing/2014/main" id="{403CFBF6-2CA4-4548-80F1-923835015FC3}"/>
                    </a:ext>
                  </a:extLst>
                </p:cNvPr>
                <p:cNvGrpSpPr/>
                <p:nvPr/>
              </p:nvGrpSpPr>
              <p:grpSpPr>
                <a:xfrm>
                  <a:off x="8347809" y="3494700"/>
                  <a:ext cx="275000" cy="275000"/>
                  <a:chOff x="-9105" y="4342267"/>
                  <a:chExt cx="275000" cy="275000"/>
                </a:xfrm>
              </p:grpSpPr>
              <p:sp>
                <p:nvSpPr>
                  <p:cNvPr id="49" name="ïsľïḍé">
                    <a:extLst>
                      <a:ext uri="{FF2B5EF4-FFF2-40B4-BE49-F238E27FC236}">
                        <a16:creationId xmlns:a16="http://schemas.microsoft.com/office/drawing/2014/main" id="{38CFB6F8-B98F-4757-AAC6-6A3D08EAD8D1}"/>
                      </a:ext>
                    </a:extLst>
                  </p:cNvPr>
                  <p:cNvSpPr/>
                  <p:nvPr/>
                </p:nvSpPr>
                <p:spPr>
                  <a:xfrm>
                    <a:off x="-9105" y="4342267"/>
                    <a:ext cx="275000" cy="275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 cap="rnd">
                    <a:solidFill>
                      <a:schemeClr val="bg1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" name="ïṧḷídè">
                    <a:extLst>
                      <a:ext uri="{FF2B5EF4-FFF2-40B4-BE49-F238E27FC236}">
                        <a16:creationId xmlns:a16="http://schemas.microsoft.com/office/drawing/2014/main" id="{3639E3CB-0D67-4026-A767-5B52D1C8684A}"/>
                      </a:ext>
                    </a:extLst>
                  </p:cNvPr>
                  <p:cNvSpPr/>
                  <p:nvPr/>
                </p:nvSpPr>
                <p:spPr>
                  <a:xfrm>
                    <a:off x="40667" y="4392039"/>
                    <a:ext cx="175456" cy="175456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3175" cap="rnd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354"/>
                    <a:endParaRPr lang="zh-CN" altLang="en-US" sz="2000" b="1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8" name="îśļïdè">
                  <a:extLst>
                    <a:ext uri="{FF2B5EF4-FFF2-40B4-BE49-F238E27FC236}">
                      <a16:creationId xmlns:a16="http://schemas.microsoft.com/office/drawing/2014/main" id="{F29B8C60-FE24-4C9E-854E-3BB576656541}"/>
                    </a:ext>
                  </a:extLst>
                </p:cNvPr>
                <p:cNvSpPr txBox="1"/>
                <p:nvPr/>
              </p:nvSpPr>
              <p:spPr bwMode="auto">
                <a:xfrm>
                  <a:off x="7987833" y="3104647"/>
                  <a:ext cx="1007127" cy="3900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zh-CN" b="1" dirty="0"/>
                    <a:t>2021</a:t>
                  </a:r>
                </a:p>
              </p:txBody>
            </p:sp>
          </p:grpSp>
        </p:grp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33D071E-3ECF-45D0-9BEA-D6E0230D471B}"/>
                </a:ext>
              </a:extLst>
            </p:cNvPr>
            <p:cNvCxnSpPr/>
            <p:nvPr/>
          </p:nvCxnSpPr>
          <p:spPr>
            <a:xfrm flipV="1">
              <a:off x="1203940" y="3769701"/>
              <a:ext cx="0" cy="1363047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îṡļid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684986" y="3068013"/>
              <a:ext cx="1095760" cy="39005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b="1" dirty="0"/>
                <a:t>2017</a:t>
              </a: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33D071E-3ECF-45D0-9BEA-D6E0230D471B}"/>
                </a:ext>
              </a:extLst>
            </p:cNvPr>
            <p:cNvCxnSpPr/>
            <p:nvPr/>
          </p:nvCxnSpPr>
          <p:spPr>
            <a:xfrm flipV="1">
              <a:off x="4659925" y="3721930"/>
              <a:ext cx="0" cy="1635876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îṡļid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4158194" y="3080034"/>
              <a:ext cx="1019790" cy="39005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b="1" dirty="0"/>
                <a:t>2019</a:t>
              </a:r>
            </a:p>
          </p:txBody>
        </p:sp>
        <p:sp>
          <p:nvSpPr>
            <p:cNvPr id="29" name="îšļïḓê">
              <a:extLst>
                <a:ext uri="{FF2B5EF4-FFF2-40B4-BE49-F238E27FC236}">
                  <a16:creationId xmlns:a16="http://schemas.microsoft.com/office/drawing/2014/main" id="{10F33E0F-7F49-4C02-B667-D8C36E88992A}"/>
                </a:ext>
              </a:extLst>
            </p:cNvPr>
            <p:cNvSpPr/>
            <p:nvPr/>
          </p:nvSpPr>
          <p:spPr>
            <a:xfrm>
              <a:off x="4522425" y="3486415"/>
              <a:ext cx="275000" cy="2750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0" name="îsḻidé">
              <a:extLst>
                <a:ext uri="{FF2B5EF4-FFF2-40B4-BE49-F238E27FC236}">
                  <a16:creationId xmlns:a16="http://schemas.microsoft.com/office/drawing/2014/main" id="{EAD245F0-B95D-4AA7-B2D2-48361346ED84}"/>
                </a:ext>
              </a:extLst>
            </p:cNvPr>
            <p:cNvSpPr/>
            <p:nvPr/>
          </p:nvSpPr>
          <p:spPr>
            <a:xfrm>
              <a:off x="4572197" y="3546473"/>
              <a:ext cx="175456" cy="175456"/>
            </a:xfrm>
            <a:prstGeom prst="ellipse">
              <a:avLst/>
            </a:prstGeom>
            <a:solidFill>
              <a:schemeClr val="accent1"/>
            </a:solidFill>
            <a:ln w="3175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1" name="îṡḻíḓ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2888804" y="3702357"/>
              <a:ext cx="1430109" cy="13207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2018.12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hxmtsoftv2.00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CALDBv2.00</a:t>
              </a:r>
            </a:p>
            <a:p>
              <a:pPr algn="ctr">
                <a:spcBef>
                  <a:spcPct val="0"/>
                </a:spcBef>
              </a:pPr>
              <a:endParaRPr lang="en-US" altLang="zh-CN" sz="1400" b="1" dirty="0"/>
            </a:p>
          </p:txBody>
        </p:sp>
        <p:sp>
          <p:nvSpPr>
            <p:cNvPr id="32" name="îṡḻíḓ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4529301" y="3894361"/>
              <a:ext cx="1544958" cy="13207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2019.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06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hxmtsoftv2.01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CALDBv2.01</a:t>
              </a:r>
            </a:p>
            <a:p>
              <a:pPr algn="ctr">
                <a:spcBef>
                  <a:spcPct val="0"/>
                </a:spcBef>
              </a:pP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2019.12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hxmtsoftv2.02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CALDBv2.02</a:t>
              </a:r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433D071E-3ECF-45D0-9BEA-D6E0230D471B}"/>
                </a:ext>
              </a:extLst>
            </p:cNvPr>
            <p:cNvCxnSpPr/>
            <p:nvPr/>
          </p:nvCxnSpPr>
          <p:spPr>
            <a:xfrm flipV="1">
              <a:off x="6537151" y="3758060"/>
              <a:ext cx="0" cy="1916119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îṡḻíḓ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6308610" y="3707395"/>
              <a:ext cx="1742719" cy="20453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2020.05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hxmtsoftv2.03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CALDBv2.03</a:t>
              </a:r>
            </a:p>
            <a:p>
              <a:pPr algn="ctr">
                <a:spcBef>
                  <a:spcPct val="0"/>
                </a:spcBef>
              </a:pP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2020.10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CALDBv2.04</a:t>
              </a:r>
            </a:p>
            <a:p>
              <a:pPr algn="ctr">
                <a:spcBef>
                  <a:spcPct val="0"/>
                </a:spcBef>
              </a:pP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2020.11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hxmtsoftv2.04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433D071E-3ECF-45D0-9BEA-D6E0230D471B}"/>
                </a:ext>
              </a:extLst>
            </p:cNvPr>
            <p:cNvCxnSpPr>
              <a:endCxn id="36" idx="4"/>
            </p:cNvCxnSpPr>
            <p:nvPr/>
          </p:nvCxnSpPr>
          <p:spPr>
            <a:xfrm flipV="1">
              <a:off x="9992980" y="3747574"/>
              <a:ext cx="0" cy="97288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ïsľïḍé">
              <a:extLst>
                <a:ext uri="{FF2B5EF4-FFF2-40B4-BE49-F238E27FC236}">
                  <a16:creationId xmlns:a16="http://schemas.microsoft.com/office/drawing/2014/main" id="{38CFB6F8-B98F-4757-AAC6-6A3D08EAD8D1}"/>
                </a:ext>
              </a:extLst>
            </p:cNvPr>
            <p:cNvSpPr/>
            <p:nvPr/>
          </p:nvSpPr>
          <p:spPr>
            <a:xfrm>
              <a:off x="9855480" y="3472574"/>
              <a:ext cx="275000" cy="2750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7" name="ïṧḷídè">
              <a:extLst>
                <a:ext uri="{FF2B5EF4-FFF2-40B4-BE49-F238E27FC236}">
                  <a16:creationId xmlns:a16="http://schemas.microsoft.com/office/drawing/2014/main" id="{3639E3CB-0D67-4026-A767-5B52D1C8684A}"/>
                </a:ext>
              </a:extLst>
            </p:cNvPr>
            <p:cNvSpPr/>
            <p:nvPr/>
          </p:nvSpPr>
          <p:spPr>
            <a:xfrm>
              <a:off x="9905252" y="3522346"/>
              <a:ext cx="175456" cy="175456"/>
            </a:xfrm>
            <a:prstGeom prst="ellipse">
              <a:avLst/>
            </a:prstGeom>
            <a:solidFill>
              <a:schemeClr val="accent4"/>
            </a:solidFill>
            <a:ln w="3175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 i="1">
                <a:solidFill>
                  <a:schemeClr val="tx1"/>
                </a:solidFill>
              </a:endParaRPr>
            </a:p>
          </p:txBody>
        </p:sp>
        <p:sp>
          <p:nvSpPr>
            <p:cNvPr id="38" name="îśļïd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9554739" y="3082521"/>
              <a:ext cx="969028" cy="39005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b="1" dirty="0"/>
                <a:t>2022</a:t>
              </a:r>
            </a:p>
          </p:txBody>
        </p:sp>
        <p:sp>
          <p:nvSpPr>
            <p:cNvPr id="39" name="îṡḻíḓ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8411833" y="3862299"/>
              <a:ext cx="1345396" cy="72929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2021.03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CALDBv2.05</a:t>
              </a:r>
            </a:p>
            <a:p>
              <a:pPr algn="ctr">
                <a:spcBef>
                  <a:spcPct val="0"/>
                </a:spcBef>
              </a:pPr>
              <a:endParaRPr lang="en-US" altLang="zh-CN" sz="1400" b="1" dirty="0"/>
            </a:p>
          </p:txBody>
        </p:sp>
        <p:sp>
          <p:nvSpPr>
            <p:cNvPr id="40" name="îṡḻíḓè">
              <a:extLst>
                <a:ext uri="{FF2B5EF4-FFF2-40B4-BE49-F238E27FC236}">
                  <a16:creationId xmlns:a16="http://schemas.microsoft.com/office/drawing/2014/main" id="{F29B8C60-FE24-4C9E-854E-3BB576656541}"/>
                </a:ext>
              </a:extLst>
            </p:cNvPr>
            <p:cNvSpPr txBox="1"/>
            <p:nvPr/>
          </p:nvSpPr>
          <p:spPr bwMode="auto">
            <a:xfrm>
              <a:off x="9913416" y="3699019"/>
              <a:ext cx="1461518" cy="113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2022.02</a:t>
              </a:r>
              <a:r>
                <a:rPr lang="zh-CN" altLang="en-US" sz="1400" b="1" dirty="0"/>
                <a:t>：</a:t>
              </a:r>
              <a:endParaRPr lang="en-US" altLang="zh-CN" sz="1400" b="1" dirty="0"/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hxmtsoftV2.05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sz="1400" b="1" dirty="0"/>
                <a:t>CALDBv2.06</a:t>
              </a:r>
            </a:p>
            <a:p>
              <a:pPr algn="ctr">
                <a:spcBef>
                  <a:spcPct val="0"/>
                </a:spcBef>
              </a:pPr>
              <a:endParaRPr lang="en-US" altLang="zh-CN" sz="1400" b="1" dirty="0"/>
            </a:p>
          </p:txBody>
        </p:sp>
      </p:grpSp>
      <p:sp>
        <p:nvSpPr>
          <p:cNvPr id="67" name="ïślïḍè">
            <a:extLst>
              <a:ext uri="{FF2B5EF4-FFF2-40B4-BE49-F238E27FC236}">
                <a16:creationId xmlns:a16="http://schemas.microsoft.com/office/drawing/2014/main" id="{FC5E79D8-906B-4E97-889C-D5622688FE3C}"/>
              </a:ext>
            </a:extLst>
          </p:cNvPr>
          <p:cNvSpPr>
            <a:spLocks/>
          </p:cNvSpPr>
          <p:nvPr/>
        </p:nvSpPr>
        <p:spPr>
          <a:xfrm>
            <a:off x="1667211" y="942631"/>
            <a:ext cx="3786525" cy="4366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HXMTDAS</a:t>
            </a:r>
            <a:r>
              <a:rPr lang="zh-CN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and</a:t>
            </a:r>
            <a:r>
              <a:rPr lang="zh-CN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CALDB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ïślïḍè">
            <a:extLst>
              <a:ext uri="{FF2B5EF4-FFF2-40B4-BE49-F238E27FC236}">
                <a16:creationId xmlns:a16="http://schemas.microsoft.com/office/drawing/2014/main" id="{FC5E79D8-906B-4E97-889C-D5622688FE3C}"/>
              </a:ext>
            </a:extLst>
          </p:cNvPr>
          <p:cNvSpPr>
            <a:spLocks/>
          </p:cNvSpPr>
          <p:nvPr/>
        </p:nvSpPr>
        <p:spPr>
          <a:xfrm>
            <a:off x="8535581" y="958958"/>
            <a:ext cx="2567848" cy="4366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Data</a:t>
            </a:r>
            <a:r>
              <a:rPr lang="zh-CN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Processing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ïślïḍè">
            <a:extLst>
              <a:ext uri="{FF2B5EF4-FFF2-40B4-BE49-F238E27FC236}">
                <a16:creationId xmlns:a16="http://schemas.microsoft.com/office/drawing/2014/main" id="{FC5E79D8-906B-4E97-889C-D5622688FE3C}"/>
              </a:ext>
            </a:extLst>
          </p:cNvPr>
          <p:cNvSpPr>
            <a:spLocks/>
          </p:cNvSpPr>
          <p:nvPr/>
        </p:nvSpPr>
        <p:spPr>
          <a:xfrm>
            <a:off x="8175605" y="5748545"/>
            <a:ext cx="3919972" cy="76459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46800" rIns="90000" bIns="468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Released versions of software and CALDB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标题 2">
            <a:extLst>
              <a:ext uri="{FF2B5EF4-FFF2-40B4-BE49-F238E27FC236}">
                <a16:creationId xmlns:a16="http://schemas.microsoft.com/office/drawing/2014/main" id="{7A9D76FE-0970-479A-8D09-785ABFBF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473" y="151882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+mj-ea"/>
              </a:rPr>
              <a:t>3</a:t>
            </a:r>
            <a:r>
              <a:rPr lang="en-US" altLang="zh-CN" sz="3200" b="1" dirty="0">
                <a:solidFill>
                  <a:schemeClr val="tx1"/>
                </a:solidFill>
                <a:latin typeface="+mj-ea"/>
              </a:rPr>
              <a:t>.4 HXMT Data Analysis Software--HXMTDAS</a:t>
            </a:r>
            <a:endParaRPr lang="zh-CN" altLang="en-US" sz="3200" b="1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298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4"/>
    </mc:Choice>
    <mc:Fallback xmlns="">
      <p:transition spd="slow" advTm="6292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#3491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9EB"/>
      </a:accent1>
      <a:accent2>
        <a:srgbClr val="69EA69"/>
      </a:accent2>
      <a:accent3>
        <a:srgbClr val="69BFEA"/>
      </a:accent3>
      <a:accent4>
        <a:srgbClr val="0F5489"/>
      </a:accent4>
      <a:accent5>
        <a:srgbClr val="2B8E3C"/>
      </a:accent5>
      <a:accent6>
        <a:srgbClr val="2BB3C6"/>
      </a:accent6>
      <a:hlink>
        <a:srgbClr val="046CB9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69B9EB"/>
    </a:accent1>
    <a:accent2>
      <a:srgbClr val="69EA69"/>
    </a:accent2>
    <a:accent3>
      <a:srgbClr val="69BFEA"/>
    </a:accent3>
    <a:accent4>
      <a:srgbClr val="0F5489"/>
    </a:accent4>
    <a:accent5>
      <a:srgbClr val="2B8E3C"/>
    </a:accent5>
    <a:accent6>
      <a:srgbClr val="2BB3C6"/>
    </a:accent6>
    <a:hlink>
      <a:srgbClr val="046CB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13903</TotalTime>
  <Words>1707</Words>
  <Application>Microsoft Office PowerPoint</Application>
  <PresentationFormat>宽屏</PresentationFormat>
  <Paragraphs>332</Paragraphs>
  <Slides>22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Monotype Sorts</vt:lpstr>
      <vt:lpstr>微软雅黑</vt:lpstr>
      <vt:lpstr>幼圆</vt:lpstr>
      <vt:lpstr>Arial</vt:lpstr>
      <vt:lpstr>Arial Black</vt:lpstr>
      <vt:lpstr>Calibri</vt:lpstr>
      <vt:lpstr>Cambria Math</vt:lpstr>
      <vt:lpstr>Century Gothic</vt:lpstr>
      <vt:lpstr>Impact</vt:lpstr>
      <vt:lpstr>Times New Roman</vt:lpstr>
      <vt:lpstr>Wingdings</vt:lpstr>
      <vt:lpstr>主题5</vt:lpstr>
      <vt:lpstr>Current status of Insight-HXMT</vt:lpstr>
      <vt:lpstr>PowerPoint 演示文稿</vt:lpstr>
      <vt:lpstr>1. Hard X-ray Modulation Telescope (HXMT)</vt:lpstr>
      <vt:lpstr>PowerPoint 演示文稿</vt:lpstr>
      <vt:lpstr>3. Current status of HXMT mission </vt:lpstr>
      <vt:lpstr>3.1 Proposals</vt:lpstr>
      <vt:lpstr>3.2 Observation Schedule</vt:lpstr>
      <vt:lpstr>3.3 Science Data Product</vt:lpstr>
      <vt:lpstr>3.4 HXMT Data Analysis Software--HXMTDAS</vt:lpstr>
      <vt:lpstr>3.5  Calibration</vt:lpstr>
      <vt:lpstr>3.5  Calibration—Collimator Response</vt:lpstr>
      <vt:lpstr>PowerPoint 演示文稿</vt:lpstr>
      <vt:lpstr>PowerPoint 演示文稿</vt:lpstr>
      <vt:lpstr>PowerPoint 演示文稿</vt:lpstr>
      <vt:lpstr>3.5  Calibration—Effective Areas</vt:lpstr>
      <vt:lpstr>3.5  Calibration—Timing system</vt:lpstr>
      <vt:lpstr>PowerPoint 演示文稿</vt:lpstr>
      <vt:lpstr>PowerPoint 演示文稿</vt:lpstr>
      <vt:lpstr>PowerPoint 演示文稿</vt:lpstr>
      <vt:lpstr>PowerPoint 演示文稿</vt:lpstr>
      <vt:lpstr>4.3 Identification of a non-thermal X-ray burst from SGR J1935+2154  associated with FRB 200428</vt:lpstr>
      <vt:lpstr>5. Summary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lixb@ihep.ac.cn</cp:lastModifiedBy>
  <cp:revision>328</cp:revision>
  <cp:lastPrinted>2020-01-02T16:00:00Z</cp:lastPrinted>
  <dcterms:created xsi:type="dcterms:W3CDTF">2020-01-02T16:00:00Z</dcterms:created>
  <dcterms:modified xsi:type="dcterms:W3CDTF">2023-04-24T06:13:38Z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</Properties>
</file>