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79" r:id="rId2"/>
    <p:sldId id="280" r:id="rId3"/>
    <p:sldId id="259" r:id="rId4"/>
    <p:sldId id="260" r:id="rId5"/>
    <p:sldId id="283" r:id="rId6"/>
    <p:sldId id="264" r:id="rId7"/>
    <p:sldId id="282" r:id="rId8"/>
    <p:sldId id="284" r:id="rId9"/>
    <p:sldId id="262" r:id="rId10"/>
    <p:sldId id="286" r:id="rId11"/>
    <p:sldId id="287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885"/>
    <a:srgbClr val="8EFA00"/>
    <a:srgbClr val="FF40FF"/>
    <a:srgbClr val="C1BDA8"/>
    <a:srgbClr val="F3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1"/>
    <p:restoredTop sz="96868"/>
  </p:normalViewPr>
  <p:slideViewPr>
    <p:cSldViewPr snapToGrid="0" snapToObjects="1">
      <p:cViewPr varScale="1">
        <p:scale>
          <a:sx n="116" d="100"/>
          <a:sy n="116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33798-0CFB-47FE-A761-1E96D8D9C8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73261B-E578-2F41-B3FF-E4FD935F8600}">
      <dgm:prSet/>
      <dgm:spPr/>
      <dgm:t>
        <a:bodyPr/>
        <a:lstStyle/>
        <a:p>
          <a:r>
            <a:rPr lang="en-US" dirty="0"/>
            <a:t>coordinate new observations jointly among different telescopes</a:t>
          </a:r>
        </a:p>
      </dgm:t>
    </dgm:pt>
    <dgm:pt modelId="{FE0ED995-D2E3-2C4F-9EED-1C71260DB2A7}" type="parTrans" cxnId="{F184F507-6DDE-AF4F-BBD1-6F7CB4CFAE92}">
      <dgm:prSet/>
      <dgm:spPr/>
      <dgm:t>
        <a:bodyPr/>
        <a:lstStyle/>
        <a:p>
          <a:endParaRPr lang="en-US"/>
        </a:p>
      </dgm:t>
    </dgm:pt>
    <dgm:pt modelId="{7EBDE4C7-5006-104B-83C6-3ABC88443119}" type="sibTrans" cxnId="{F184F507-6DDE-AF4F-BBD1-6F7CB4CFAE92}">
      <dgm:prSet/>
      <dgm:spPr/>
      <dgm:t>
        <a:bodyPr/>
        <a:lstStyle/>
        <a:p>
          <a:endParaRPr lang="en-US"/>
        </a:p>
      </dgm:t>
    </dgm:pt>
    <dgm:pt modelId="{9DD19B8C-3572-CF41-9FC9-DC84293C8197}">
      <dgm:prSet/>
      <dgm:spPr/>
      <dgm:t>
        <a:bodyPr/>
        <a:lstStyle/>
        <a:p>
          <a:r>
            <a:rPr lang="en-US" dirty="0"/>
            <a:t>analyze those observations</a:t>
          </a:r>
        </a:p>
      </dgm:t>
    </dgm:pt>
    <dgm:pt modelId="{B8898FD9-33A6-C546-9E2E-0E49394A086A}" type="parTrans" cxnId="{58A5369C-7E58-2147-9426-C7F491E3FD48}">
      <dgm:prSet/>
      <dgm:spPr/>
      <dgm:t>
        <a:bodyPr/>
        <a:lstStyle/>
        <a:p>
          <a:endParaRPr lang="en-US"/>
        </a:p>
      </dgm:t>
    </dgm:pt>
    <dgm:pt modelId="{FB590AF4-CD8D-D94B-A036-6590D170FDB5}" type="sibTrans" cxnId="{58A5369C-7E58-2147-9426-C7F491E3FD48}">
      <dgm:prSet/>
      <dgm:spPr/>
      <dgm:t>
        <a:bodyPr/>
        <a:lstStyle/>
        <a:p>
          <a:endParaRPr lang="en-US"/>
        </a:p>
      </dgm:t>
    </dgm:pt>
    <dgm:pt modelId="{92A00318-AD26-B343-91C6-A7882C6E91B5}">
      <dgm:prSet/>
      <dgm:spPr/>
      <dgm:t>
        <a:bodyPr/>
        <a:lstStyle/>
        <a:p>
          <a:r>
            <a:rPr lang="en-US" dirty="0"/>
            <a:t>and publish the results. </a:t>
          </a:r>
        </a:p>
      </dgm:t>
    </dgm:pt>
    <dgm:pt modelId="{60D1ADDF-D435-A64F-8DC7-83D11B89352F}" type="parTrans" cxnId="{8E746188-13AB-794A-8F7F-B239B3613FC2}">
      <dgm:prSet/>
      <dgm:spPr/>
      <dgm:t>
        <a:bodyPr/>
        <a:lstStyle/>
        <a:p>
          <a:endParaRPr lang="en-US"/>
        </a:p>
      </dgm:t>
    </dgm:pt>
    <dgm:pt modelId="{E11CF36F-EEA2-9F40-989D-263582891A73}" type="sibTrans" cxnId="{8E746188-13AB-794A-8F7F-B239B3613FC2}">
      <dgm:prSet/>
      <dgm:spPr/>
      <dgm:t>
        <a:bodyPr/>
        <a:lstStyle/>
        <a:p>
          <a:endParaRPr lang="en-US"/>
        </a:p>
      </dgm:t>
    </dgm:pt>
    <dgm:pt modelId="{279F7935-DE0E-604B-B2EA-AC3027E3508B}" type="pres">
      <dgm:prSet presAssocID="{DA433798-0CFB-47FE-A761-1E96D8D9C8A4}" presName="linear" presStyleCnt="0">
        <dgm:presLayoutVars>
          <dgm:animLvl val="lvl"/>
          <dgm:resizeHandles val="exact"/>
        </dgm:presLayoutVars>
      </dgm:prSet>
      <dgm:spPr/>
    </dgm:pt>
    <dgm:pt modelId="{43F8AC09-1BF2-544F-B705-ECA1B575ECCD}" type="pres">
      <dgm:prSet presAssocID="{FB73261B-E578-2F41-B3FF-E4FD935F8600}" presName="parentText" presStyleLbl="node1" presStyleIdx="0" presStyleCnt="3" custAng="171572">
        <dgm:presLayoutVars>
          <dgm:chMax val="0"/>
          <dgm:bulletEnabled val="1"/>
        </dgm:presLayoutVars>
      </dgm:prSet>
      <dgm:spPr/>
    </dgm:pt>
    <dgm:pt modelId="{0A0B0854-BF8C-B941-B2EA-A8B86282AD3D}" type="pres">
      <dgm:prSet presAssocID="{7EBDE4C7-5006-104B-83C6-3ABC88443119}" presName="spacer" presStyleCnt="0"/>
      <dgm:spPr/>
    </dgm:pt>
    <dgm:pt modelId="{FC98EF0A-36A2-4341-9157-710634D53465}" type="pres">
      <dgm:prSet presAssocID="{9DD19B8C-3572-CF41-9FC9-DC84293C8197}" presName="parentText" presStyleLbl="node1" presStyleIdx="1" presStyleCnt="3" custAng="194686" custLinFactY="16038" custLinFactNeighborY="100000">
        <dgm:presLayoutVars>
          <dgm:chMax val="0"/>
          <dgm:bulletEnabled val="1"/>
        </dgm:presLayoutVars>
      </dgm:prSet>
      <dgm:spPr/>
    </dgm:pt>
    <dgm:pt modelId="{71045AB6-E8E1-B04F-A362-02CEBF53CCD3}" type="pres">
      <dgm:prSet presAssocID="{FB590AF4-CD8D-D94B-A036-6590D170FDB5}" presName="spacer" presStyleCnt="0"/>
      <dgm:spPr/>
    </dgm:pt>
    <dgm:pt modelId="{880FE9A3-1CDA-784F-B667-41671497898F}" type="pres">
      <dgm:prSet presAssocID="{92A00318-AD26-B343-91C6-A7882C6E91B5}" presName="parentText" presStyleLbl="node1" presStyleIdx="2" presStyleCnt="3" custAng="171656" custLinFactY="32489" custLinFactNeighborY="100000">
        <dgm:presLayoutVars>
          <dgm:chMax val="0"/>
          <dgm:bulletEnabled val="1"/>
        </dgm:presLayoutVars>
      </dgm:prSet>
      <dgm:spPr/>
    </dgm:pt>
  </dgm:ptLst>
  <dgm:cxnLst>
    <dgm:cxn modelId="{F184F507-6DDE-AF4F-BBD1-6F7CB4CFAE92}" srcId="{DA433798-0CFB-47FE-A761-1E96D8D9C8A4}" destId="{FB73261B-E578-2F41-B3FF-E4FD935F8600}" srcOrd="0" destOrd="0" parTransId="{FE0ED995-D2E3-2C4F-9EED-1C71260DB2A7}" sibTransId="{7EBDE4C7-5006-104B-83C6-3ABC88443119}"/>
    <dgm:cxn modelId="{7E3F4F51-88F3-1044-9380-D640B025C42C}" type="presOf" srcId="{92A00318-AD26-B343-91C6-A7882C6E91B5}" destId="{880FE9A3-1CDA-784F-B667-41671497898F}" srcOrd="0" destOrd="0" presId="urn:microsoft.com/office/officeart/2005/8/layout/vList2"/>
    <dgm:cxn modelId="{5D23EE6E-8A87-EB4F-8524-25C983C409FA}" type="presOf" srcId="{9DD19B8C-3572-CF41-9FC9-DC84293C8197}" destId="{FC98EF0A-36A2-4341-9157-710634D53465}" srcOrd="0" destOrd="0" presId="urn:microsoft.com/office/officeart/2005/8/layout/vList2"/>
    <dgm:cxn modelId="{8E746188-13AB-794A-8F7F-B239B3613FC2}" srcId="{DA433798-0CFB-47FE-A761-1E96D8D9C8A4}" destId="{92A00318-AD26-B343-91C6-A7882C6E91B5}" srcOrd="2" destOrd="0" parTransId="{60D1ADDF-D435-A64F-8DC7-83D11B89352F}" sibTransId="{E11CF36F-EEA2-9F40-989D-263582891A73}"/>
    <dgm:cxn modelId="{58A5369C-7E58-2147-9426-C7F491E3FD48}" srcId="{DA433798-0CFB-47FE-A761-1E96D8D9C8A4}" destId="{9DD19B8C-3572-CF41-9FC9-DC84293C8197}" srcOrd="1" destOrd="0" parTransId="{B8898FD9-33A6-C546-9E2E-0E49394A086A}" sibTransId="{FB590AF4-CD8D-D94B-A036-6590D170FDB5}"/>
    <dgm:cxn modelId="{C5C93CA7-80A7-DC48-81E7-B8ABFD63173E}" type="presOf" srcId="{DA433798-0CFB-47FE-A761-1E96D8D9C8A4}" destId="{279F7935-DE0E-604B-B2EA-AC3027E3508B}" srcOrd="0" destOrd="0" presId="urn:microsoft.com/office/officeart/2005/8/layout/vList2"/>
    <dgm:cxn modelId="{9375B7AE-7F1A-D14E-9396-F13A7C84F005}" type="presOf" srcId="{FB73261B-E578-2F41-B3FF-E4FD935F8600}" destId="{43F8AC09-1BF2-544F-B705-ECA1B575ECCD}" srcOrd="0" destOrd="0" presId="urn:microsoft.com/office/officeart/2005/8/layout/vList2"/>
    <dgm:cxn modelId="{D2C988C9-AA7A-DD4B-A09D-0CE613B09895}" type="presParOf" srcId="{279F7935-DE0E-604B-B2EA-AC3027E3508B}" destId="{43F8AC09-1BF2-544F-B705-ECA1B575ECCD}" srcOrd="0" destOrd="0" presId="urn:microsoft.com/office/officeart/2005/8/layout/vList2"/>
    <dgm:cxn modelId="{A0587C52-CBB2-9144-B535-3B0B99BEC538}" type="presParOf" srcId="{279F7935-DE0E-604B-B2EA-AC3027E3508B}" destId="{0A0B0854-BF8C-B941-B2EA-A8B86282AD3D}" srcOrd="1" destOrd="0" presId="urn:microsoft.com/office/officeart/2005/8/layout/vList2"/>
    <dgm:cxn modelId="{D58C3897-FC91-3044-8039-083BDAE499A8}" type="presParOf" srcId="{279F7935-DE0E-604B-B2EA-AC3027E3508B}" destId="{FC98EF0A-36A2-4341-9157-710634D53465}" srcOrd="2" destOrd="0" presId="urn:microsoft.com/office/officeart/2005/8/layout/vList2"/>
    <dgm:cxn modelId="{412F826E-372B-DB4E-9863-33376BAC57BA}" type="presParOf" srcId="{279F7935-DE0E-604B-B2EA-AC3027E3508B}" destId="{71045AB6-E8E1-B04F-A362-02CEBF53CCD3}" srcOrd="3" destOrd="0" presId="urn:microsoft.com/office/officeart/2005/8/layout/vList2"/>
    <dgm:cxn modelId="{C278D166-81FF-B442-A137-A5013E29BE10}" type="presParOf" srcId="{279F7935-DE0E-604B-B2EA-AC3027E3508B}" destId="{880FE9A3-1CDA-784F-B667-4167149789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8AC09-1BF2-544F-B705-ECA1B575ECCD}">
      <dsp:nvSpPr>
        <dsp:cNvPr id="0" name=""/>
        <dsp:cNvSpPr/>
      </dsp:nvSpPr>
      <dsp:spPr>
        <a:xfrm rot="171572">
          <a:off x="0" y="427347"/>
          <a:ext cx="4718431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coordinate new observations jointly among different telescopes</a:t>
          </a:r>
        </a:p>
      </dsp:txBody>
      <dsp:txXfrm>
        <a:off x="33926" y="461273"/>
        <a:ext cx="4650579" cy="627128"/>
      </dsp:txXfrm>
    </dsp:sp>
    <dsp:sp modelId="{FC98EF0A-36A2-4341-9157-710634D53465}">
      <dsp:nvSpPr>
        <dsp:cNvPr id="0" name=""/>
        <dsp:cNvSpPr/>
      </dsp:nvSpPr>
      <dsp:spPr>
        <a:xfrm rot="194686">
          <a:off x="0" y="1337468"/>
          <a:ext cx="4718431" cy="694980"/>
        </a:xfrm>
        <a:prstGeom prst="roundRect">
          <a:avLst/>
        </a:prstGeom>
        <a:solidFill>
          <a:schemeClr val="accent2">
            <a:hueOff val="-1340899"/>
            <a:satOff val="150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those observations</a:t>
          </a:r>
        </a:p>
      </dsp:txBody>
      <dsp:txXfrm>
        <a:off x="33926" y="1371394"/>
        <a:ext cx="4650579" cy="627128"/>
      </dsp:txXfrm>
    </dsp:sp>
    <dsp:sp modelId="{880FE9A3-1CDA-784F-B667-41671497898F}">
      <dsp:nvSpPr>
        <dsp:cNvPr id="0" name=""/>
        <dsp:cNvSpPr/>
      </dsp:nvSpPr>
      <dsp:spPr>
        <a:xfrm rot="171656">
          <a:off x="0" y="2198619"/>
          <a:ext cx="4718431" cy="694980"/>
        </a:xfrm>
        <a:prstGeom prst="roundRect">
          <a:avLst/>
        </a:prstGeom>
        <a:solidFill>
          <a:schemeClr val="accent2">
            <a:hueOff val="-2681797"/>
            <a:satOff val="3018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and publish the results. </a:t>
          </a:r>
        </a:p>
      </dsp:txBody>
      <dsp:txXfrm>
        <a:off x="33926" y="2232545"/>
        <a:ext cx="4650579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7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0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3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4/26/23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8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03" r:id="rId7"/>
    <p:sldLayoutId id="2147483804" r:id="rId8"/>
    <p:sldLayoutId id="2147483805" r:id="rId9"/>
    <p:sldLayoutId id="2147483806" r:id="rId10"/>
    <p:sldLayoutId id="214748381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achec-co-obs@lists.srl.caltech.eduChan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digitallibrary.org/conference-proceedings-of-spie/11444/2561608/Planning-in-flight-calibration-for-XRISM/10.1117/12.2561608.full?SSO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B5FC8-2239-48E5-9264-FC8EE38E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38767-8ED3-453A-8BCE-74CA205D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815" y="4067"/>
            <a:ext cx="10816185" cy="6721987"/>
          </a:xfrm>
          <a:custGeom>
            <a:avLst/>
            <a:gdLst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68898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29710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5" fmla="*/ 221942 w 10854022"/>
              <a:gd name="connsiteY5" fmla="*/ 0 h 6734599"/>
              <a:gd name="connsiteX0" fmla="*/ 221942 w 10854022"/>
              <a:gd name="connsiteY0" fmla="*/ 0 h 6734599"/>
              <a:gd name="connsiteX1" fmla="*/ 10854022 w 10854022"/>
              <a:gd name="connsiteY1" fmla="*/ 29710 h 6734599"/>
              <a:gd name="connsiteX2" fmla="*/ 10854022 w 10854022"/>
              <a:gd name="connsiteY2" fmla="*/ 6734599 h 6734599"/>
              <a:gd name="connsiteX3" fmla="*/ 0 w 10854022"/>
              <a:gd name="connsiteY3" fmla="*/ 6355568 h 6734599"/>
              <a:gd name="connsiteX4" fmla="*/ 221942 w 10854022"/>
              <a:gd name="connsiteY4" fmla="*/ 0 h 6734599"/>
              <a:gd name="connsiteX0" fmla="*/ 184105 w 10816185"/>
              <a:gd name="connsiteY0" fmla="*/ 0 h 6734599"/>
              <a:gd name="connsiteX1" fmla="*/ 10816185 w 10816185"/>
              <a:gd name="connsiteY1" fmla="*/ 29710 h 6734599"/>
              <a:gd name="connsiteX2" fmla="*/ 10816185 w 10816185"/>
              <a:gd name="connsiteY2" fmla="*/ 6734599 h 6734599"/>
              <a:gd name="connsiteX3" fmla="*/ 0 w 10816185"/>
              <a:gd name="connsiteY3" fmla="*/ 6355568 h 6734599"/>
              <a:gd name="connsiteX4" fmla="*/ 184105 w 10816185"/>
              <a:gd name="connsiteY4" fmla="*/ 0 h 6734599"/>
              <a:gd name="connsiteX0" fmla="*/ 209330 w 10816185"/>
              <a:gd name="connsiteY0" fmla="*/ 0 h 6721987"/>
              <a:gd name="connsiteX1" fmla="*/ 10816185 w 10816185"/>
              <a:gd name="connsiteY1" fmla="*/ 17098 h 6721987"/>
              <a:gd name="connsiteX2" fmla="*/ 10816185 w 10816185"/>
              <a:gd name="connsiteY2" fmla="*/ 6721987 h 6721987"/>
              <a:gd name="connsiteX3" fmla="*/ 0 w 10816185"/>
              <a:gd name="connsiteY3" fmla="*/ 6342956 h 6721987"/>
              <a:gd name="connsiteX4" fmla="*/ 209330 w 10816185"/>
              <a:gd name="connsiteY4" fmla="*/ 0 h 6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185" h="6721987">
                <a:moveTo>
                  <a:pt x="209330" y="0"/>
                </a:moveTo>
                <a:lnTo>
                  <a:pt x="10816185" y="17098"/>
                </a:lnTo>
                <a:lnTo>
                  <a:pt x="10816185" y="6721987"/>
                </a:lnTo>
                <a:lnTo>
                  <a:pt x="0" y="6342956"/>
                </a:lnTo>
                <a:lnTo>
                  <a:pt x="20933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bstract glowing blue wireframe">
            <a:extLst>
              <a:ext uri="{FF2B5EF4-FFF2-40B4-BE49-F238E27FC236}">
                <a16:creationId xmlns:a16="http://schemas.microsoft.com/office/drawing/2014/main" id="{0FFF7F36-977F-4701-9295-5FCC0ABA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74C5D-5AB8-1A4F-8A9C-A572B20A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6" y="1892595"/>
            <a:ext cx="5550195" cy="24018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/>
              <a:t>Coordinated Observations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68A7F-135B-554B-BBBA-25BE760B1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912" y="5230134"/>
            <a:ext cx="8628698" cy="95280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Report for 15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 IACHEC meeting,     Pelham am See, Germany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Karl Forster                                        Apr 27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, 2023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D8FF9F-AB75-4BE7-AF4F-CCE1382B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E1DCD8-15E9-4BB3-A804-F7A4EFA56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9807CA1-E734-4098-AD21-A378B0679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03C8D4-0909-4692-92C6-BF40B34BF0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F33EB9-5EB1-4F52-80B4-375BDD93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F2B6EB-7B98-BB41-874B-294A02DD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35" b="3614"/>
          <a:stretch/>
        </p:blipFill>
        <p:spPr>
          <a:xfrm>
            <a:off x="4042611" y="278036"/>
            <a:ext cx="7858665" cy="10943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230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6D52C-BD1A-6340-8282-0B53C5F4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507" y="4630208"/>
            <a:ext cx="4737255" cy="14488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Working Group Communications</a:t>
            </a:r>
            <a:endParaRPr lang="en-US" sz="2800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88EE9FE5-C5E4-9F44-B2E8-DEBB6F33C2D3}"/>
              </a:ext>
            </a:extLst>
          </p:cNvPr>
          <p:cNvSpPr txBox="1">
            <a:spLocks/>
          </p:cNvSpPr>
          <p:nvPr/>
        </p:nvSpPr>
        <p:spPr>
          <a:xfrm>
            <a:off x="6952284" y="600264"/>
            <a:ext cx="4424974" cy="1448873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Mailing list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iachec-co-obs@lists.srl.caltech.edu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41 members</a:t>
            </a:r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00483-E30D-6551-50E9-8502399F4C93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784A286-ED40-386B-C1DF-FD8C3AB24BE2}"/>
              </a:ext>
            </a:extLst>
          </p:cNvPr>
          <p:cNvSpPr txBox="1">
            <a:spLocks/>
          </p:cNvSpPr>
          <p:nvPr/>
        </p:nvSpPr>
        <p:spPr>
          <a:xfrm>
            <a:off x="6952284" y="2502685"/>
            <a:ext cx="4424974" cy="1448873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Slack Channel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IACHEC slack site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#coordinated-</a:t>
            </a:r>
            <a:r>
              <a:rPr lang="en-US" sz="1400" dirty="0" err="1"/>
              <a:t>obs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77 members</a:t>
            </a:r>
            <a:endParaRPr lang="en-US" sz="1200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D642AB-4FF0-A4B0-7B2F-A76D8EFBE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842357" y="739138"/>
            <a:ext cx="4684087" cy="2729797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11E01B-1133-F952-4A45-0B3814FEC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0000">
            <a:off x="835001" y="3097354"/>
            <a:ext cx="2540221" cy="2831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C13030-2E1D-6D23-B7BF-A2BA0046BC93}"/>
              </a:ext>
            </a:extLst>
          </p:cNvPr>
          <p:cNvSpPr txBox="1"/>
          <p:nvPr/>
        </p:nvSpPr>
        <p:spPr>
          <a:xfrm rot="-180000">
            <a:off x="3455320" y="5364102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CoObs</a:t>
            </a:r>
            <a:r>
              <a:rPr lang="en-US" sz="1600" b="1" dirty="0">
                <a:solidFill>
                  <a:srgbClr val="0070C0"/>
                </a:solidFill>
              </a:rPr>
              <a:t> WG wiki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BEFE8-4A6F-6AD2-FF2D-13AECF49A7C8}"/>
              </a:ext>
            </a:extLst>
          </p:cNvPr>
          <p:cNvSpPr txBox="1"/>
          <p:nvPr/>
        </p:nvSpPr>
        <p:spPr>
          <a:xfrm rot="-180000">
            <a:off x="3539435" y="3446543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CoObs</a:t>
            </a:r>
            <a:r>
              <a:rPr lang="en-US" sz="1600" b="1" dirty="0">
                <a:solidFill>
                  <a:srgbClr val="0070C0"/>
                </a:solidFill>
              </a:rPr>
              <a:t> google sheets</a:t>
            </a:r>
          </a:p>
        </p:txBody>
      </p:sp>
    </p:spTree>
    <p:extLst>
      <p:ext uri="{BB962C8B-B14F-4D97-AF65-F5344CB8AC3E}">
        <p14:creationId xmlns:p14="http://schemas.microsoft.com/office/powerpoint/2010/main" val="271746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ACC573A-BA13-A949-A9CA-5F83D3B18A05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EDDB0B-175B-9B73-D56D-9B64E3FEC650}"/>
              </a:ext>
            </a:extLst>
          </p:cNvPr>
          <p:cNvSpPr txBox="1">
            <a:spLocks/>
          </p:cNvSpPr>
          <p:nvPr/>
        </p:nvSpPr>
        <p:spPr>
          <a:xfrm>
            <a:off x="567468" y="177134"/>
            <a:ext cx="4451132" cy="1212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3C 273 cross-calibration paper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599834-75E1-F34B-BF12-F0CA1F6DCC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5186986" y="892158"/>
            <a:ext cx="6300571" cy="3547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4A126-E146-E4DB-626C-11FD5A5194F3}"/>
              </a:ext>
            </a:extLst>
          </p:cNvPr>
          <p:cNvSpPr txBox="1"/>
          <p:nvPr/>
        </p:nvSpPr>
        <p:spPr>
          <a:xfrm rot="21720000">
            <a:off x="5131035" y="557954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cs typeface="Futura Medium" panose="020B0602020204020303" pitchFamily="34" charset="-79"/>
              </a:rPr>
              <a:t>from Jeremy Hare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168" y="1561083"/>
            <a:ext cx="5001451" cy="4513622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b="1" dirty="0"/>
              <a:t>Plans for new cross-calibration paper </a:t>
            </a:r>
            <a:r>
              <a:rPr lang="en-US" sz="1400" dirty="0"/>
              <a:t>– Led by Jeremy 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2017 observations during 3C 273 IACHEC campaign 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Including first NICER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Contacts for analysis check: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XMM – Felix </a:t>
            </a:r>
            <a:r>
              <a:rPr lang="en-US" dirty="0" err="1"/>
              <a:t>Fuerst</a:t>
            </a:r>
            <a:endParaRPr lang="en-US" dirty="0"/>
          </a:p>
          <a:p>
            <a:pPr marL="742950" lvl="1" indent="-285750">
              <a:buFont typeface="System Font Regular"/>
              <a:buChar char="+"/>
            </a:pPr>
            <a:r>
              <a:rPr lang="en-US" dirty="0" err="1"/>
              <a:t>NuSTAR</a:t>
            </a:r>
            <a:r>
              <a:rPr lang="en-US" dirty="0"/>
              <a:t> – Kristin Madsen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Chandra – Herman Marshal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Swift – Andy Beardmore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similar presentation to        Madsen et al. 2017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Possibly include analysis of cross-calibration using XRISM observation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plots!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F4EADB-D4AB-9D6F-764F-9FB22DDC6C0A}"/>
              </a:ext>
            </a:extLst>
          </p:cNvPr>
          <p:cNvSpPr txBox="1">
            <a:spLocks/>
          </p:cNvSpPr>
          <p:nvPr/>
        </p:nvSpPr>
        <p:spPr>
          <a:xfrm>
            <a:off x="6096000" y="4602616"/>
            <a:ext cx="3599570" cy="1786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/>
              <a:t>Plans for data storage and sharing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IACHEC wiki webpage has enough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Eventually transfer to HEASARC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Plan to start up discussions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generate concordance format data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Fluxes in bands</a:t>
            </a:r>
          </a:p>
        </p:txBody>
      </p:sp>
    </p:spTree>
    <p:extLst>
      <p:ext uri="{BB962C8B-B14F-4D97-AF65-F5344CB8AC3E}">
        <p14:creationId xmlns:p14="http://schemas.microsoft.com/office/powerpoint/2010/main" val="35304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glowing blue wireframe">
            <a:extLst>
              <a:ext uri="{FF2B5EF4-FFF2-40B4-BE49-F238E27FC236}">
                <a16:creationId xmlns:a16="http://schemas.microsoft.com/office/drawing/2014/main" id="{0FFF7F36-977F-4701-9295-5FCC0ABA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74C5D-5AB8-1A4F-8A9C-A572B20A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6" y="1892595"/>
            <a:ext cx="5550195" cy="24018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/>
              <a:t>Coordinated Observations Working Group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F2B6EB-7B98-BB41-874B-294A02DD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35" b="3614"/>
          <a:stretch/>
        </p:blipFill>
        <p:spPr>
          <a:xfrm>
            <a:off x="4042611" y="278036"/>
            <a:ext cx="7858665" cy="1094346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E37D87-0D83-4E45-B306-07B8715CA27D}"/>
              </a:ext>
            </a:extLst>
          </p:cNvPr>
          <p:cNvSpPr/>
          <p:nvPr/>
        </p:nvSpPr>
        <p:spPr>
          <a:xfrm rot="20617230">
            <a:off x="4013763" y="3409825"/>
            <a:ext cx="79592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8EFA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live in exciting times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8EFA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...again!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0CCC18-5D1C-B29D-AF8A-BD87BBC4FC69}"/>
              </a:ext>
            </a:extLst>
          </p:cNvPr>
          <p:cNvSpPr txBox="1">
            <a:spLocks/>
          </p:cNvSpPr>
          <p:nvPr/>
        </p:nvSpPr>
        <p:spPr>
          <a:xfrm>
            <a:off x="2047912" y="5230134"/>
            <a:ext cx="8628698" cy="95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Report for 15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 IACHEC meeting,     Pelham am See, Germany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Karl Forster                                        Apr 27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, 2023</a:t>
            </a:r>
          </a:p>
        </p:txBody>
      </p:sp>
      <p:pic>
        <p:nvPicPr>
          <p:cNvPr id="3" name="Picture 2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991CC321-E9E9-7559-F53C-B2EB4C2EF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9" y="1436177"/>
            <a:ext cx="1533635" cy="1022424"/>
          </a:xfrm>
          <a:prstGeom prst="rect">
            <a:avLst/>
          </a:prstGeom>
          <a:effectLst/>
        </p:spPr>
      </p:pic>
      <p:pic>
        <p:nvPicPr>
          <p:cNvPr id="7" name="Picture 6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882C33E2-1594-E8DA-1E10-C039F28CC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299" y="1429140"/>
            <a:ext cx="2387179" cy="10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B5FC8-2239-48E5-9264-FC8EE38E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38767-8ED3-453A-8BCE-74CA205D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815" y="4067"/>
            <a:ext cx="10816185" cy="6721987"/>
          </a:xfrm>
          <a:custGeom>
            <a:avLst/>
            <a:gdLst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68898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29710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5" fmla="*/ 221942 w 10854022"/>
              <a:gd name="connsiteY5" fmla="*/ 0 h 6734599"/>
              <a:gd name="connsiteX0" fmla="*/ 221942 w 10854022"/>
              <a:gd name="connsiteY0" fmla="*/ 0 h 6734599"/>
              <a:gd name="connsiteX1" fmla="*/ 10854022 w 10854022"/>
              <a:gd name="connsiteY1" fmla="*/ 29710 h 6734599"/>
              <a:gd name="connsiteX2" fmla="*/ 10854022 w 10854022"/>
              <a:gd name="connsiteY2" fmla="*/ 6734599 h 6734599"/>
              <a:gd name="connsiteX3" fmla="*/ 0 w 10854022"/>
              <a:gd name="connsiteY3" fmla="*/ 6355568 h 6734599"/>
              <a:gd name="connsiteX4" fmla="*/ 221942 w 10854022"/>
              <a:gd name="connsiteY4" fmla="*/ 0 h 6734599"/>
              <a:gd name="connsiteX0" fmla="*/ 184105 w 10816185"/>
              <a:gd name="connsiteY0" fmla="*/ 0 h 6734599"/>
              <a:gd name="connsiteX1" fmla="*/ 10816185 w 10816185"/>
              <a:gd name="connsiteY1" fmla="*/ 29710 h 6734599"/>
              <a:gd name="connsiteX2" fmla="*/ 10816185 w 10816185"/>
              <a:gd name="connsiteY2" fmla="*/ 6734599 h 6734599"/>
              <a:gd name="connsiteX3" fmla="*/ 0 w 10816185"/>
              <a:gd name="connsiteY3" fmla="*/ 6355568 h 6734599"/>
              <a:gd name="connsiteX4" fmla="*/ 184105 w 10816185"/>
              <a:gd name="connsiteY4" fmla="*/ 0 h 6734599"/>
              <a:gd name="connsiteX0" fmla="*/ 209330 w 10816185"/>
              <a:gd name="connsiteY0" fmla="*/ 0 h 6721987"/>
              <a:gd name="connsiteX1" fmla="*/ 10816185 w 10816185"/>
              <a:gd name="connsiteY1" fmla="*/ 17098 h 6721987"/>
              <a:gd name="connsiteX2" fmla="*/ 10816185 w 10816185"/>
              <a:gd name="connsiteY2" fmla="*/ 6721987 h 6721987"/>
              <a:gd name="connsiteX3" fmla="*/ 0 w 10816185"/>
              <a:gd name="connsiteY3" fmla="*/ 6342956 h 6721987"/>
              <a:gd name="connsiteX4" fmla="*/ 209330 w 10816185"/>
              <a:gd name="connsiteY4" fmla="*/ 0 h 6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185" h="6721987">
                <a:moveTo>
                  <a:pt x="209330" y="0"/>
                </a:moveTo>
                <a:lnTo>
                  <a:pt x="10816185" y="17098"/>
                </a:lnTo>
                <a:lnTo>
                  <a:pt x="10816185" y="6721987"/>
                </a:lnTo>
                <a:lnTo>
                  <a:pt x="0" y="6342956"/>
                </a:lnTo>
                <a:lnTo>
                  <a:pt x="20933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bstract glowing blue wireframe">
            <a:extLst>
              <a:ext uri="{FF2B5EF4-FFF2-40B4-BE49-F238E27FC236}">
                <a16:creationId xmlns:a16="http://schemas.microsoft.com/office/drawing/2014/main" id="{0FFF7F36-977F-4701-9295-5FCC0ABA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74C5D-5AB8-1A4F-8A9C-A572B20A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6" y="1892595"/>
            <a:ext cx="5550195" cy="24018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/>
              <a:t>Coordinated Observations Working Group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D8FF9F-AB75-4BE7-AF4F-CCE1382B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E1DCD8-15E9-4BB3-A804-F7A4EFA56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9807CA1-E734-4098-AD21-A378B0679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03C8D4-0909-4692-92C6-BF40B34BF0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F33EB9-5EB1-4F52-80B4-375BDD93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F2B6EB-7B98-BB41-874B-294A02DD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35" b="3614"/>
          <a:stretch/>
        </p:blipFill>
        <p:spPr>
          <a:xfrm>
            <a:off x="4042611" y="278036"/>
            <a:ext cx="7858665" cy="1094346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E37D87-0D83-4E45-B306-07B8715CA27D}"/>
              </a:ext>
            </a:extLst>
          </p:cNvPr>
          <p:cNvSpPr/>
          <p:nvPr/>
        </p:nvSpPr>
        <p:spPr>
          <a:xfrm rot="20617230">
            <a:off x="4013763" y="3307703"/>
            <a:ext cx="7959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8EFA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live in exciting times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0CCC18-5D1C-B29D-AF8A-BD87BBC4FC69}"/>
              </a:ext>
            </a:extLst>
          </p:cNvPr>
          <p:cNvSpPr txBox="1">
            <a:spLocks/>
          </p:cNvSpPr>
          <p:nvPr/>
        </p:nvSpPr>
        <p:spPr>
          <a:xfrm>
            <a:off x="2047912" y="5230134"/>
            <a:ext cx="8628698" cy="95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Report for 15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 IACHEC meeting,     Pelham am See, Germany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Karl Forster                                        Apr 27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3273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4C5D-5AB8-1A4F-8A9C-A572B20A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29" y="4876636"/>
            <a:ext cx="10286999" cy="112429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Scope of the Co-Obs Working Group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6072978" y="1008483"/>
            <a:ext cx="5269757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7019473" y="280459"/>
            <a:ext cx="3380924" cy="5046285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5390">
            <a:off x="843810" y="615980"/>
            <a:ext cx="5269757" cy="3586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E0F80A2-6611-465C-80A5-6ADAE3F0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45390">
            <a:off x="1797496" y="-121443"/>
            <a:ext cx="3369162" cy="506214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4" name="Picture 3" descr="Abstract glowing blue wireframe">
            <a:extLst>
              <a:ext uri="{FF2B5EF4-FFF2-40B4-BE49-F238E27FC236}">
                <a16:creationId xmlns:a16="http://schemas.microsoft.com/office/drawing/2014/main" id="{0FFF7F36-977F-4701-9295-5FCC0ABA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1225">
            <a:off x="1129173" y="961307"/>
            <a:ext cx="4699029" cy="289598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658755">
            <a:off x="10976603" y="237613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1B7FDF-FF70-42C1-8843-C5590946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B2CDC06-C442-466B-8A76-3D5E1EE54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C247DEB-8314-4DFE-BAD0-937EDB94D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9A1CFE8-45D8-4B4F-BAAC-0F1BFC041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334D3F-33A5-415B-A94D-53FDDAA49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A4EB76F6-D833-B345-90FB-4B53C6354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730229"/>
              </p:ext>
            </p:extLst>
          </p:nvPr>
        </p:nvGraphicFramePr>
        <p:xfrm>
          <a:off x="6362699" y="1214564"/>
          <a:ext cx="4718431" cy="304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A595F66-856E-414E-9E8A-B09CC3141D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047">
            <a:off x="1222264" y="1263111"/>
            <a:ext cx="1950795" cy="1529646"/>
          </a:xfrm>
          <a:prstGeom prst="rect">
            <a:avLst/>
          </a:prstGeom>
          <a:effectLst/>
        </p:spPr>
      </p:pic>
      <p:pic>
        <p:nvPicPr>
          <p:cNvPr id="28" name="Picture 27" descr="Chart, bubble chart&#10;&#10;Description automatically generated">
            <a:extLst>
              <a:ext uri="{FF2B5EF4-FFF2-40B4-BE49-F238E27FC236}">
                <a16:creationId xmlns:a16="http://schemas.microsoft.com/office/drawing/2014/main" id="{A512845F-6B64-3744-BF2C-C794634C79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1640">
            <a:off x="3048761" y="1131364"/>
            <a:ext cx="1451664" cy="1139046"/>
          </a:xfrm>
          <a:prstGeom prst="rect">
            <a:avLst/>
          </a:prstGeom>
          <a:effectLst/>
        </p:spPr>
      </p:pic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76C35A9E-E039-B242-AB0F-76937BB417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2853">
            <a:off x="4064397" y="1619812"/>
            <a:ext cx="1528639" cy="1126466"/>
          </a:xfrm>
          <a:prstGeom prst="rect">
            <a:avLst/>
          </a:prstGeom>
          <a:effectLst/>
        </p:spPr>
      </p:pic>
      <p:pic>
        <p:nvPicPr>
          <p:cNvPr id="30" name="Picture 29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7ED17682-B9FF-7841-A161-D577EB43F8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817">
            <a:off x="1695361" y="2229026"/>
            <a:ext cx="2886978" cy="15084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EDE05C2-5C2E-95D6-EB88-2432C4F357FB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</p:spTree>
    <p:extLst>
      <p:ext uri="{BB962C8B-B14F-4D97-AF65-F5344CB8AC3E}">
        <p14:creationId xmlns:p14="http://schemas.microsoft.com/office/powerpoint/2010/main" val="11630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64333"/>
            <a:ext cx="9753599" cy="837257"/>
          </a:xfrm>
        </p:spPr>
        <p:txBody>
          <a:bodyPr/>
          <a:lstStyle/>
          <a:p>
            <a:r>
              <a:rPr lang="en-US" dirty="0"/>
              <a:t> Activity in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A8902-FDCD-4247-ABF2-D41D0660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893" y="984326"/>
            <a:ext cx="4901737" cy="11867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Working group virtual meeting</a:t>
            </a:r>
          </a:p>
          <a:p>
            <a:r>
              <a:rPr lang="en-US" sz="1400" dirty="0"/>
              <a:t>Feb 10</a:t>
            </a:r>
            <a:r>
              <a:rPr lang="en-US" sz="1400" baseline="30000" dirty="0"/>
              <a:t>th</a:t>
            </a:r>
            <a:r>
              <a:rPr lang="en-US" sz="1400" dirty="0"/>
              <a:t> on zoom</a:t>
            </a:r>
          </a:p>
          <a:p>
            <a:pPr lvl="1"/>
            <a:r>
              <a:rPr lang="en-US" sz="1200" dirty="0"/>
              <a:t>18 working group members attended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F1E5E-8F47-E449-86CA-CCD9FCD53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6872" y="745025"/>
            <a:ext cx="4679611" cy="390409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XRISM scheduling process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– Chris </a:t>
            </a:r>
            <a:r>
              <a:rPr lang="en-US" sz="1400" dirty="0" err="1"/>
              <a:t>Baluta</a:t>
            </a:r>
            <a:endParaRPr lang="en-US" sz="1400" b="1" dirty="0"/>
          </a:p>
          <a:p>
            <a:r>
              <a:rPr lang="en-US" sz="1400" dirty="0"/>
              <a:t>Weekly schedule upload to spacecraft</a:t>
            </a:r>
          </a:p>
          <a:p>
            <a:pPr lvl="1"/>
            <a:r>
              <a:rPr lang="en-US" sz="1200" dirty="0"/>
              <a:t>Posted online ~3 weeks in advance</a:t>
            </a:r>
          </a:p>
          <a:p>
            <a:r>
              <a:rPr lang="en-US" sz="1400" dirty="0"/>
              <a:t>Minimum 2 days response time for </a:t>
            </a:r>
            <a:r>
              <a:rPr lang="en-US" sz="1400" dirty="0" err="1"/>
              <a:t>ToO’s</a:t>
            </a:r>
            <a:endParaRPr lang="en-US" sz="1400" dirty="0"/>
          </a:p>
          <a:p>
            <a:pPr lvl="1"/>
            <a:r>
              <a:rPr lang="en-US" sz="1200" dirty="0"/>
              <a:t>(3 days over weekends)</a:t>
            </a:r>
          </a:p>
          <a:p>
            <a:r>
              <a:rPr lang="en-US" sz="1400" dirty="0"/>
              <a:t>Contact information for scheduling teams</a:t>
            </a:r>
          </a:p>
          <a:p>
            <a:r>
              <a:rPr lang="en-US" sz="1400" dirty="0"/>
              <a:t>Routine calibration observations during mission</a:t>
            </a:r>
          </a:p>
          <a:p>
            <a:pPr lvl="1"/>
            <a:r>
              <a:rPr lang="en-US" sz="1200" dirty="0"/>
              <a:t>E0102 / Perseus cluster for low / high energy calibration and contamination monitoring</a:t>
            </a:r>
          </a:p>
          <a:p>
            <a:pPr lvl="1"/>
            <a:r>
              <a:rPr lang="en-US" sz="1200" dirty="0"/>
              <a:t>Plan to join annual IACHEC cross-calibration campaign on 3C 273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2D75D3-4888-A14F-8CE0-54A2308328F0}"/>
              </a:ext>
            </a:extLst>
          </p:cNvPr>
          <p:cNvSpPr txBox="1">
            <a:spLocks/>
          </p:cNvSpPr>
          <p:nvPr/>
        </p:nvSpPr>
        <p:spPr>
          <a:xfrm>
            <a:off x="1053893" y="2494567"/>
            <a:ext cx="4901738" cy="37979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</a:rPr>
              <a:t>XRISM calibration plans </a:t>
            </a:r>
            <a:r>
              <a:rPr lang="en-US" sz="1400" b="1" dirty="0"/>
              <a:t>– Eric Miller</a:t>
            </a:r>
          </a:p>
          <a:p>
            <a:r>
              <a:rPr lang="en-US" sz="1400" dirty="0"/>
              <a:t>1-month of in-flight calibration </a:t>
            </a:r>
          </a:p>
          <a:p>
            <a:pPr lvl="1"/>
            <a:r>
              <a:rPr lang="en-US" sz="1200" dirty="0"/>
              <a:t>starting at launch +3 months</a:t>
            </a:r>
            <a:endParaRPr lang="en-US" sz="1000" dirty="0"/>
          </a:p>
          <a:p>
            <a:pPr lvl="1"/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see "Planning in-flight calibration of XRISM" E.D. Miller et al. (2020) </a:t>
            </a:r>
            <a:r>
              <a:rPr lang="en-US" sz="1200" b="0" i="0" u="sng" strike="noStrike" dirty="0">
                <a:solidFill>
                  <a:srgbClr val="326CA6"/>
                </a:solidFill>
                <a:effectLst/>
                <a:hlinkClick r:id="rId3"/>
              </a:rPr>
              <a:t>SPIE online paper</a:t>
            </a:r>
            <a:endParaRPr lang="en-US" sz="1200" b="0" i="0" u="sng" strike="noStrike" dirty="0">
              <a:solidFill>
                <a:srgbClr val="326CA6"/>
              </a:solidFill>
              <a:effectLst/>
            </a:endParaRPr>
          </a:p>
          <a:p>
            <a:r>
              <a:rPr lang="en-US" sz="1400" dirty="0"/>
              <a:t>Calibration plans include requests for coordinated observations by</a:t>
            </a:r>
          </a:p>
          <a:p>
            <a:pPr lvl="1"/>
            <a:r>
              <a:rPr lang="en-US" sz="1200" b="0" i="0" strike="noStrike" dirty="0" err="1">
                <a:effectLst/>
              </a:rPr>
              <a:t>NuSTAR</a:t>
            </a:r>
            <a:r>
              <a:rPr lang="en-US" sz="1200" b="0" i="0" strike="noStrike" dirty="0">
                <a:effectLst/>
              </a:rPr>
              <a:t> – on-axis </a:t>
            </a:r>
            <a:r>
              <a:rPr lang="en-US" sz="1200" b="0" i="0" strike="noStrike" dirty="0" err="1">
                <a:effectLst/>
              </a:rPr>
              <a:t>Aeff</a:t>
            </a:r>
            <a:r>
              <a:rPr lang="en-US" sz="1200" b="0" i="0" strike="noStrike" dirty="0">
                <a:effectLst/>
              </a:rPr>
              <a:t>, optical axis</a:t>
            </a:r>
          </a:p>
          <a:p>
            <a:pPr lvl="1"/>
            <a:r>
              <a:rPr lang="en-US" sz="1200" dirty="0"/>
              <a:t>Chandra – Resolve gain</a:t>
            </a:r>
          </a:p>
          <a:p>
            <a:pPr lvl="1"/>
            <a:r>
              <a:rPr lang="en-US" sz="1200" b="0" i="0" strike="noStrike" dirty="0">
                <a:effectLst/>
              </a:rPr>
              <a:t>XMM, Swift, NICER – off-axis PSF, timing</a:t>
            </a:r>
          </a:p>
          <a:p>
            <a:r>
              <a:rPr lang="en-US" sz="1400" dirty="0"/>
              <a:t>Calibration observations begin Sept 2023</a:t>
            </a:r>
          </a:p>
          <a:p>
            <a:pPr lvl="1"/>
            <a:r>
              <a:rPr lang="en-US" sz="1200" dirty="0"/>
              <a:t>Assuming late May Launch</a:t>
            </a:r>
            <a:endParaRPr lang="en-US" sz="1200" b="0" i="0" strike="noStrike" dirty="0">
              <a:effectLst/>
            </a:endParaRPr>
          </a:p>
          <a:p>
            <a:endParaRPr lang="en-US" sz="14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D641B9D-BD30-48EF-6C42-7BA2B03D7E8E}"/>
              </a:ext>
            </a:extLst>
          </p:cNvPr>
          <p:cNvSpPr txBox="1">
            <a:spLocks/>
          </p:cNvSpPr>
          <p:nvPr/>
        </p:nvSpPr>
        <p:spPr>
          <a:xfrm>
            <a:off x="6734010" y="4839324"/>
            <a:ext cx="5076072" cy="1453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</a:rPr>
              <a:t>Delay of 2023-June 3C 273 campaign</a:t>
            </a:r>
          </a:p>
          <a:p>
            <a:r>
              <a:rPr lang="en-US" sz="1400" dirty="0"/>
              <a:t>Chandra, XMM, Swift, NICER, INTEGRAL, </a:t>
            </a:r>
            <a:r>
              <a:rPr lang="en-US" sz="1400" dirty="0" err="1"/>
              <a:t>NuSTAR</a:t>
            </a:r>
            <a:endParaRPr lang="en-US" sz="1400" dirty="0"/>
          </a:p>
          <a:p>
            <a:r>
              <a:rPr lang="en-US" sz="1400" dirty="0"/>
              <a:t>Discuss at IACHEC meeting a delay to early January to allow XRISM to join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AAC2A1-24E5-1BBB-4227-C700AF61E793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</p:spTree>
    <p:extLst>
      <p:ext uri="{BB962C8B-B14F-4D97-AF65-F5344CB8AC3E}">
        <p14:creationId xmlns:p14="http://schemas.microsoft.com/office/powerpoint/2010/main" val="22289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bstract glowing blue wireframe">
            <a:extLst>
              <a:ext uri="{FF2B5EF4-FFF2-40B4-BE49-F238E27FC236}">
                <a16:creationId xmlns:a16="http://schemas.microsoft.com/office/drawing/2014/main" id="{65081700-545C-DE43-B1B2-66A8B08D8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5D421-2A1F-F847-B7F3-A59CE223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64333"/>
            <a:ext cx="9753599" cy="837257"/>
          </a:xfrm>
        </p:spPr>
        <p:txBody>
          <a:bodyPr/>
          <a:lstStyle/>
          <a:p>
            <a:r>
              <a:rPr lang="en-US" dirty="0"/>
              <a:t> Working group session – April 27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2D75D3-4888-A14F-8CE0-54A2308328F0}"/>
              </a:ext>
            </a:extLst>
          </p:cNvPr>
          <p:cNvSpPr txBox="1">
            <a:spLocks/>
          </p:cNvSpPr>
          <p:nvPr/>
        </p:nvSpPr>
        <p:spPr>
          <a:xfrm>
            <a:off x="1064962" y="1136650"/>
            <a:ext cx="4901738" cy="436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18 attended in person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   +7 on zoom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Agenda</a:t>
            </a:r>
          </a:p>
          <a:p>
            <a:r>
              <a:rPr lang="en-US" sz="1400" dirty="0"/>
              <a:t>XRISM in-flight calibration adjustment after launch delay</a:t>
            </a:r>
          </a:p>
          <a:p>
            <a:r>
              <a:rPr lang="en-US" sz="1400" dirty="0"/>
              <a:t>Possible support for Einstein Probe in-flight calibration</a:t>
            </a:r>
          </a:p>
          <a:p>
            <a:r>
              <a:rPr lang="en-US" sz="1400" dirty="0"/>
              <a:t>Delay of IACHEC 3C 273 coordinated cross-calibration observations to January 2024</a:t>
            </a:r>
          </a:p>
          <a:p>
            <a:r>
              <a:rPr lang="en-US" sz="1400" dirty="0"/>
              <a:t>Support for continuing coordinated  calibration observations</a:t>
            </a:r>
          </a:p>
          <a:p>
            <a:r>
              <a:rPr lang="en-US" sz="1400" dirty="0"/>
              <a:t>Working group communications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AAC2A1-24E5-1BBB-4227-C700AF61E793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pic>
        <p:nvPicPr>
          <p:cNvPr id="11" name="Picture 10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A0D0CB11-7711-F83B-0F3F-3A13BD94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9502">
            <a:off x="6214358" y="1680556"/>
            <a:ext cx="5544385" cy="29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ACC573A-BA13-A949-A9CA-5F83D3B18A05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pic>
        <p:nvPicPr>
          <p:cNvPr id="5" name="Picture 4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8E715CFB-4D07-5E43-5C95-2223074B5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6318855" y="3352301"/>
            <a:ext cx="5253179" cy="2249927"/>
          </a:xfrm>
          <a:prstGeom prst="rect">
            <a:avLst/>
          </a:prstGeom>
        </p:spPr>
      </p:pic>
      <p:pic>
        <p:nvPicPr>
          <p:cNvPr id="8" name="Picture 7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80708FB3-4251-BE63-DC07-A36F84393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485">
            <a:off x="5484162" y="908918"/>
            <a:ext cx="3596696" cy="2397797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4672A-083C-1D1F-6284-B1C8002A9BBA}"/>
              </a:ext>
            </a:extLst>
          </p:cNvPr>
          <p:cNvSpPr txBox="1"/>
          <p:nvPr/>
        </p:nvSpPr>
        <p:spPr>
          <a:xfrm rot="21379524">
            <a:off x="8265008" y="267255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Futura Medium" panose="020B0602020204020303" pitchFamily="34" charset="-79"/>
              </a:rPr>
              <a:t>XRISM</a:t>
            </a:r>
            <a:endParaRPr lang="en-US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A0D86-D931-33DA-8BA0-E7FC1C6793A6}"/>
              </a:ext>
            </a:extLst>
          </p:cNvPr>
          <p:cNvSpPr txBox="1"/>
          <p:nvPr/>
        </p:nvSpPr>
        <p:spPr>
          <a:xfrm rot="21360000">
            <a:off x="6590184" y="5272203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Futura Medium" panose="020B0602020204020303" pitchFamily="34" charset="-79"/>
              </a:rPr>
              <a:t>Einstein Probe</a:t>
            </a:r>
            <a:endParaRPr lang="en-US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2DBE133-7C40-1DFB-947A-C31A4F822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FD5E18A-D8C6-E56A-4FDE-20659A2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16" y="227437"/>
            <a:ext cx="4451132" cy="19698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Support for in-flight calibration of new missions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4AA2D9C-1279-CD5E-689B-17F9B68E7F0B}"/>
              </a:ext>
            </a:extLst>
          </p:cNvPr>
          <p:cNvSpPr txBox="1">
            <a:spLocks/>
          </p:cNvSpPr>
          <p:nvPr/>
        </p:nvSpPr>
        <p:spPr>
          <a:xfrm>
            <a:off x="673558" y="2335805"/>
            <a:ext cx="4301740" cy="38925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 no earlier than the end of August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observations from 2023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continue during 6-month PV-phase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Launch date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Coordinated calibration targets approved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NuSTAR</a:t>
            </a:r>
            <a:r>
              <a:rPr lang="en-US" dirty="0"/>
              <a:t> and Chandra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XMM, Swift, &amp; NICER obtained as DDT requests</a:t>
            </a:r>
          </a:p>
          <a:p>
            <a:r>
              <a:rPr lang="en-US" sz="2000" b="1" dirty="0"/>
              <a:t>Einstein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launch date early November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observations begin late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Launch date TBD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Will discuss possible coordinated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D48F8-7D93-4845-917B-CB307E14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16" y="227437"/>
            <a:ext cx="4451132" cy="19698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Support for in-flight calibration of new missions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558" y="2335805"/>
            <a:ext cx="4301740" cy="3892501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000" b="1" dirty="0"/>
              <a:t>XRISM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 no earlier than the end of August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observations from 2023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continue during 6-month PV-phase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Launch date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Coordinated calibration targets approved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NuSTAR</a:t>
            </a:r>
            <a:r>
              <a:rPr lang="en-US" dirty="0"/>
              <a:t> and Chandra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XMM, Swift, &amp; NICER DDT requests</a:t>
            </a:r>
          </a:p>
          <a:p>
            <a:r>
              <a:rPr lang="en-US" sz="2000" b="1" dirty="0"/>
              <a:t>Einstein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launch date early November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observations begin late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Launch date TBD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Will discuss possible coordinated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ACC573A-BA13-A949-A9CA-5F83D3B18A05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A0D86-D931-33DA-8BA0-E7FC1C6793A6}"/>
              </a:ext>
            </a:extLst>
          </p:cNvPr>
          <p:cNvSpPr txBox="1"/>
          <p:nvPr/>
        </p:nvSpPr>
        <p:spPr>
          <a:xfrm rot="21360000">
            <a:off x="9273205" y="193072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Futura Medium" panose="020B0602020204020303" pitchFamily="34" charset="-79"/>
              </a:rPr>
              <a:t>EP-FXT CAL Plan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1DCBAB7-D637-DFBF-0057-1EAD7602C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000">
            <a:off x="5246262" y="863030"/>
            <a:ext cx="3358429" cy="3286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4672A-083C-1D1F-6284-B1C8002A9BBA}"/>
              </a:ext>
            </a:extLst>
          </p:cNvPr>
          <p:cNvSpPr txBox="1"/>
          <p:nvPr/>
        </p:nvSpPr>
        <p:spPr>
          <a:xfrm rot="21379524">
            <a:off x="5282079" y="598842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Futura Medium" panose="020B0602020204020303" pitchFamily="34" charset="-79"/>
              </a:rPr>
              <a:t>XRISM CAL targets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280CB4D2-4D18-8202-A9F4-A232084F8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000">
            <a:off x="8310543" y="2314125"/>
            <a:ext cx="3136677" cy="3415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AE892F-3DBC-2670-615D-0AEDF1D9A962}"/>
              </a:ext>
            </a:extLst>
          </p:cNvPr>
          <p:cNvSpPr txBox="1"/>
          <p:nvPr/>
        </p:nvSpPr>
        <p:spPr>
          <a:xfrm rot="21379524">
            <a:off x="5636683" y="4205397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cs typeface="Futura Medium" panose="020B0602020204020303" pitchFamily="34" charset="-79"/>
              </a:rPr>
              <a:t>courtesy of Eric Miller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321F7-9600-5863-630A-6D8403C21FEC}"/>
              </a:ext>
            </a:extLst>
          </p:cNvPr>
          <p:cNvSpPr txBox="1"/>
          <p:nvPr/>
        </p:nvSpPr>
        <p:spPr>
          <a:xfrm rot="21379524">
            <a:off x="9054575" y="5667949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cs typeface="Futura Medium" panose="020B0602020204020303" pitchFamily="34" charset="-79"/>
              </a:rPr>
              <a:t>from </a:t>
            </a:r>
            <a:r>
              <a:rPr lang="en-US" sz="1200" dirty="0" err="1">
                <a:solidFill>
                  <a:srgbClr val="0070C0"/>
                </a:solidFill>
                <a:cs typeface="Futura Medium" panose="020B0602020204020303" pitchFamily="34" charset="-79"/>
              </a:rPr>
              <a:t>Chengkui</a:t>
            </a:r>
            <a:r>
              <a:rPr lang="en-US" sz="1200" dirty="0">
                <a:solidFill>
                  <a:srgbClr val="0070C0"/>
                </a:solidFill>
                <a:cs typeface="Futura Medium" panose="020B0602020204020303" pitchFamily="34" charset="-79"/>
              </a:rPr>
              <a:t> Li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1E12A-AABF-6B44-8989-5979A265EB09}"/>
              </a:ext>
            </a:extLst>
          </p:cNvPr>
          <p:cNvSpPr txBox="1"/>
          <p:nvPr/>
        </p:nvSpPr>
        <p:spPr>
          <a:xfrm>
            <a:off x="2551994" y="4550647"/>
            <a:ext cx="235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Coordination/communication via ESA/MPE co-investigator teams</a:t>
            </a:r>
          </a:p>
        </p:txBody>
      </p:sp>
    </p:spTree>
    <p:extLst>
      <p:ext uri="{BB962C8B-B14F-4D97-AF65-F5344CB8AC3E}">
        <p14:creationId xmlns:p14="http://schemas.microsoft.com/office/powerpoint/2010/main" val="322291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81674" y="478435"/>
            <a:ext cx="7411319" cy="56121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5313971" y="-448352"/>
            <a:ext cx="5762562" cy="7461412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7715" h="7476434">
                <a:moveTo>
                  <a:pt x="51" y="7156095"/>
                </a:moveTo>
                <a:cubicBezTo>
                  <a:pt x="124190" y="4787390"/>
                  <a:pt x="248330" y="2418685"/>
                  <a:pt x="372468" y="49980"/>
                </a:cubicBezTo>
                <a:cubicBezTo>
                  <a:pt x="373654" y="27351"/>
                  <a:pt x="405522" y="-1158"/>
                  <a:pt x="428298" y="36"/>
                </a:cubicBezTo>
                <a:lnTo>
                  <a:pt x="1260896" y="43670"/>
                </a:lnTo>
                <a:lnTo>
                  <a:pt x="1260903" y="43667"/>
                </a:lnTo>
                <a:lnTo>
                  <a:pt x="5703188" y="276477"/>
                </a:lnTo>
                <a:cubicBezTo>
                  <a:pt x="5714585" y="277107"/>
                  <a:pt x="5724660" y="282250"/>
                  <a:pt x="5731744" y="290068"/>
                </a:cubicBezTo>
                <a:lnTo>
                  <a:pt x="5737944" y="307379"/>
                </a:lnTo>
                <a:lnTo>
                  <a:pt x="5747715" y="310316"/>
                </a:lnTo>
                <a:cubicBezTo>
                  <a:pt x="5746977" y="322786"/>
                  <a:pt x="5743096" y="355617"/>
                  <a:pt x="5742359" y="368088"/>
                </a:cubicBezTo>
                <a:lnTo>
                  <a:pt x="5729800" y="582441"/>
                </a:lnTo>
                <a:lnTo>
                  <a:pt x="5729763" y="583226"/>
                </a:lnTo>
                <a:cubicBezTo>
                  <a:pt x="5722428" y="733989"/>
                  <a:pt x="5713606" y="911960"/>
                  <a:pt x="5703604" y="1111310"/>
                </a:cubicBezTo>
                <a:lnTo>
                  <a:pt x="5701408" y="1154921"/>
                </a:lnTo>
                <a:lnTo>
                  <a:pt x="5702723" y="1160573"/>
                </a:lnTo>
                <a:cubicBezTo>
                  <a:pt x="5703803" y="1166988"/>
                  <a:pt x="5704640" y="1175774"/>
                  <a:pt x="5704569" y="1189001"/>
                </a:cubicBezTo>
                <a:cubicBezTo>
                  <a:pt x="5691019" y="1221169"/>
                  <a:pt x="5716594" y="1265177"/>
                  <a:pt x="5698571" y="1305093"/>
                </a:cubicBezTo>
                <a:cubicBezTo>
                  <a:pt x="5693911" y="1319772"/>
                  <a:pt x="5691545" y="1365200"/>
                  <a:pt x="5698439" y="1373782"/>
                </a:cubicBezTo>
                <a:cubicBezTo>
                  <a:pt x="5699458" y="1383251"/>
                  <a:pt x="5696136" y="1394305"/>
                  <a:pt x="5703819" y="1398663"/>
                </a:cubicBezTo>
                <a:cubicBezTo>
                  <a:pt x="5704940" y="1430445"/>
                  <a:pt x="5706050" y="1527461"/>
                  <a:pt x="5705163" y="1564478"/>
                </a:cubicBezTo>
                <a:cubicBezTo>
                  <a:pt x="5704796" y="1577686"/>
                  <a:pt x="5698864" y="1607559"/>
                  <a:pt x="5698497" y="1620768"/>
                </a:cubicBezTo>
                <a:cubicBezTo>
                  <a:pt x="5692571" y="1683165"/>
                  <a:pt x="5688920" y="1698353"/>
                  <a:pt x="5682815" y="1736849"/>
                </a:cubicBezTo>
                <a:cubicBezTo>
                  <a:pt x="5683151" y="1766510"/>
                  <a:pt x="5683487" y="1796170"/>
                  <a:pt x="5683823" y="1825831"/>
                </a:cubicBezTo>
                <a:lnTo>
                  <a:pt x="5677720" y="1838743"/>
                </a:lnTo>
                <a:cubicBezTo>
                  <a:pt x="5673913" y="1853643"/>
                  <a:pt x="5672993" y="1870248"/>
                  <a:pt x="5671230" y="1885441"/>
                </a:cubicBezTo>
                <a:lnTo>
                  <a:pt x="5662929" y="1912918"/>
                </a:lnTo>
                <a:lnTo>
                  <a:pt x="5658020" y="2008900"/>
                </a:lnTo>
                <a:lnTo>
                  <a:pt x="5650780" y="2149876"/>
                </a:lnTo>
                <a:lnTo>
                  <a:pt x="5651025" y="2150933"/>
                </a:lnTo>
                <a:cubicBezTo>
                  <a:pt x="5652105" y="2157348"/>
                  <a:pt x="5652942" y="2166133"/>
                  <a:pt x="5652871" y="2179360"/>
                </a:cubicBezTo>
                <a:cubicBezTo>
                  <a:pt x="5639321" y="2211528"/>
                  <a:pt x="5664896" y="2255536"/>
                  <a:pt x="5646872" y="2295452"/>
                </a:cubicBezTo>
                <a:cubicBezTo>
                  <a:pt x="5642213" y="2310133"/>
                  <a:pt x="5639848" y="2355559"/>
                  <a:pt x="5646741" y="2364141"/>
                </a:cubicBezTo>
                <a:cubicBezTo>
                  <a:pt x="5647760" y="2373611"/>
                  <a:pt x="5650256" y="2384651"/>
                  <a:pt x="5657938" y="2389009"/>
                </a:cubicBezTo>
                <a:cubicBezTo>
                  <a:pt x="5636135" y="2742946"/>
                  <a:pt x="5586710" y="3553874"/>
                  <a:pt x="5533444" y="4422183"/>
                </a:cubicBezTo>
                <a:lnTo>
                  <a:pt x="5526370" y="4537395"/>
                </a:lnTo>
                <a:lnTo>
                  <a:pt x="5503188" y="4975984"/>
                </a:lnTo>
                <a:cubicBezTo>
                  <a:pt x="5446496" y="6045372"/>
                  <a:pt x="5395355" y="6990311"/>
                  <a:pt x="5369324" y="7437603"/>
                </a:cubicBezTo>
                <a:cubicBezTo>
                  <a:pt x="5368009" y="7460204"/>
                  <a:pt x="5348609" y="7477516"/>
                  <a:pt x="5325855" y="7476382"/>
                </a:cubicBezTo>
                <a:lnTo>
                  <a:pt x="4493251" y="7432748"/>
                </a:lnTo>
                <a:lnTo>
                  <a:pt x="4493249" y="7432748"/>
                </a:lnTo>
                <a:lnTo>
                  <a:pt x="39226" y="7199323"/>
                </a:lnTo>
                <a:lnTo>
                  <a:pt x="28872" y="7194396"/>
                </a:lnTo>
                <a:lnTo>
                  <a:pt x="23220" y="7194103"/>
                </a:lnTo>
                <a:lnTo>
                  <a:pt x="23354" y="7191771"/>
                </a:lnTo>
                <a:lnTo>
                  <a:pt x="10670" y="7185736"/>
                </a:lnTo>
                <a:cubicBezTo>
                  <a:pt x="3585" y="7177918"/>
                  <a:pt x="-510" y="7167425"/>
                  <a:pt x="51" y="71560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1653-F08A-4A4B-AE34-4A243DA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558" y="2335805"/>
            <a:ext cx="4301740" cy="3892501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Confirmed decision to delay observations to January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date January 14</a:t>
            </a:r>
            <a:r>
              <a:rPr lang="en-US" baseline="30000" dirty="0"/>
              <a:t>th</a:t>
            </a:r>
            <a:r>
              <a:rPr lang="en-US" dirty="0"/>
              <a:t> due to XMM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Einstein Probe (FXT) could join in campaign because Solar aspect angle is &gt; 90 degrees starting 2023 December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on FXT calibration target list</a:t>
            </a:r>
          </a:p>
          <a:p>
            <a:pPr marL="742950" lvl="1" indent="-285750">
              <a:buFont typeface="System Font Regular"/>
              <a:buChar char="+"/>
            </a:pPr>
            <a:r>
              <a:rPr lang="en-US" dirty="0"/>
              <a:t>EP team will discuss</a:t>
            </a:r>
          </a:p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EA892B-8C13-4097-9211-8894FB81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246142">
            <a:off x="10976334" y="-447338"/>
            <a:ext cx="444795" cy="205837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64AF36-4E8E-4205-B8DE-FFA5665C9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9823D03-625A-44AF-9047-BEBE5E2D6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61FA53-1B2D-42E4-917A-1EFD6335A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68A989-D930-4AD4-B238-66F018914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729635-CDB3-4134-BFCD-E66EF4736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ACC573A-BA13-A949-A9CA-5F83D3B18A05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1DCBAB7-D637-DFBF-0057-1EAD7602C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0000">
            <a:off x="5295533" y="789470"/>
            <a:ext cx="5676005" cy="4761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14672A-083C-1D1F-6284-B1C8002A9BBA}"/>
              </a:ext>
            </a:extLst>
          </p:cNvPr>
          <p:cNvSpPr txBox="1"/>
          <p:nvPr/>
        </p:nvSpPr>
        <p:spPr>
          <a:xfrm rot="21379524">
            <a:off x="5140763" y="942794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Futura Medium" panose="020B0602020204020303" pitchFamily="34" charset="-79"/>
              </a:rPr>
              <a:t>XRISM CAL targets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EDDB0B-175B-9B73-D56D-9B64E3FEC650}"/>
              </a:ext>
            </a:extLst>
          </p:cNvPr>
          <p:cNvSpPr txBox="1">
            <a:spLocks/>
          </p:cNvSpPr>
          <p:nvPr/>
        </p:nvSpPr>
        <p:spPr>
          <a:xfrm>
            <a:off x="957942" y="581850"/>
            <a:ext cx="4451132" cy="1615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3C 273 cross calibration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71BF4-B55C-6650-CED7-545571C743F4}"/>
              </a:ext>
            </a:extLst>
          </p:cNvPr>
          <p:cNvSpPr/>
          <p:nvPr/>
        </p:nvSpPr>
        <p:spPr>
          <a:xfrm rot="-240000">
            <a:off x="5268607" y="2675950"/>
            <a:ext cx="5879489" cy="2938702"/>
          </a:xfrm>
          <a:prstGeom prst="rect">
            <a:avLst/>
          </a:prstGeom>
          <a:solidFill>
            <a:schemeClr val="bg1">
              <a:alpha val="8526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6F7428-A0FE-0C5E-EB4A-C013F07C8894}"/>
              </a:ext>
            </a:extLst>
          </p:cNvPr>
          <p:cNvSpPr/>
          <p:nvPr/>
        </p:nvSpPr>
        <p:spPr>
          <a:xfrm rot="-240000">
            <a:off x="5274134" y="1322672"/>
            <a:ext cx="5633886" cy="1058984"/>
          </a:xfrm>
          <a:prstGeom prst="rect">
            <a:avLst/>
          </a:prstGeom>
          <a:solidFill>
            <a:schemeClr val="bg1">
              <a:alpha val="8526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B1E738FF-E83D-A92A-3E3B-D31335AB0EC2}"/>
              </a:ext>
            </a:extLst>
          </p:cNvPr>
          <p:cNvSpPr/>
          <p:nvPr/>
        </p:nvSpPr>
        <p:spPr>
          <a:xfrm rot="-180000">
            <a:off x="9468350" y="2250178"/>
            <a:ext cx="630774" cy="381553"/>
          </a:xfrm>
          <a:prstGeom prst="donut">
            <a:avLst>
              <a:gd name="adj" fmla="val 99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6D52C-BD1A-6340-8282-0B53C5F4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747" y="4915121"/>
            <a:ext cx="5594049" cy="12642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XRISM Calibration</a:t>
            </a:r>
            <a:br>
              <a:rPr lang="en-US" sz="2800" dirty="0"/>
            </a:br>
            <a:r>
              <a:rPr lang="en-US" sz="2800" dirty="0"/>
              <a:t>coordinated observation targets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6C00483-E30D-6551-50E9-8502399F4C93}"/>
              </a:ext>
            </a:extLst>
          </p:cNvPr>
          <p:cNvSpPr txBox="1">
            <a:spLocks/>
          </p:cNvSpPr>
          <p:nvPr/>
        </p:nvSpPr>
        <p:spPr>
          <a:xfrm>
            <a:off x="855522" y="6521122"/>
            <a:ext cx="11143971" cy="22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0" dirty="0"/>
              <a:t>Co-Obs report for IACHEC meeting, Pelham am See – April 27, 2023                   Karl Forster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373C5F-889B-5D4F-F833-ADC90FAC179B}"/>
              </a:ext>
            </a:extLst>
          </p:cNvPr>
          <p:cNvSpPr txBox="1">
            <a:spLocks/>
          </p:cNvSpPr>
          <p:nvPr/>
        </p:nvSpPr>
        <p:spPr>
          <a:xfrm>
            <a:off x="7261942" y="510880"/>
            <a:ext cx="4424974" cy="4404241"/>
          </a:xfrm>
          <a:prstGeom prst="rect">
            <a:avLst/>
          </a:prstGeom>
          <a:solidFill>
            <a:srgbClr val="C1BDA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</a:pPr>
            <a:r>
              <a:rPr lang="en-US" sz="1800" b="1" u="sng" dirty="0"/>
              <a:t>Coordinated Calibration Targets</a:t>
            </a:r>
            <a:r>
              <a:rPr lang="en-US" sz="1400" dirty="0"/>
              <a:t>    Eric Miller and Chris </a:t>
            </a:r>
            <a:r>
              <a:rPr lang="en-US" sz="1400" dirty="0" err="1"/>
              <a:t>Baluta</a:t>
            </a:r>
            <a:endParaRPr lang="en-US" sz="1400" dirty="0"/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NuSTAR</a:t>
            </a:r>
            <a:r>
              <a:rPr lang="en-US" sz="1400" dirty="0"/>
              <a:t> observations approved</a:t>
            </a:r>
          </a:p>
          <a:p>
            <a:pPr marL="685800" lvl="1" indent="-171450">
              <a:lnSpc>
                <a:spcPct val="110000"/>
              </a:lnSpc>
              <a:buFont typeface="System Font Regular"/>
              <a:buChar char="+"/>
            </a:pPr>
            <a:r>
              <a:rPr lang="en-US" sz="1200" dirty="0"/>
              <a:t>Including </a:t>
            </a:r>
            <a:r>
              <a:rPr lang="en-US" sz="1200" dirty="0" err="1"/>
              <a:t>NuSTAR</a:t>
            </a:r>
            <a:r>
              <a:rPr lang="en-US" sz="1200" dirty="0"/>
              <a:t> Crab stray light observation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Chandra observation of Capella approved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To obtain a baseline of binary system phase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IACHEC campaign simultaneous with XRISM open filter 3C 273 observation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Will hold a meeting after launch date has been determined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After a preliminary calibration schedule has been developed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Calibration implementation plan being developed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47787A-AB23-91FC-8201-1E750EA52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51481"/>
              </p:ext>
            </p:extLst>
          </p:nvPr>
        </p:nvGraphicFramePr>
        <p:xfrm>
          <a:off x="240676" y="1429103"/>
          <a:ext cx="7112000" cy="3352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12543">
                  <a:extLst>
                    <a:ext uri="{9D8B030D-6E8A-4147-A177-3AD203B41FA5}">
                      <a16:colId xmlns:a16="http://schemas.microsoft.com/office/drawing/2014/main" val="36557984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82457179"/>
                    </a:ext>
                  </a:extLst>
                </a:gridCol>
                <a:gridCol w="605928">
                  <a:extLst>
                    <a:ext uri="{9D8B030D-6E8A-4147-A177-3AD203B41FA5}">
                      <a16:colId xmlns:a16="http://schemas.microsoft.com/office/drawing/2014/main" val="3315518029"/>
                    </a:ext>
                  </a:extLst>
                </a:gridCol>
                <a:gridCol w="947450">
                  <a:extLst>
                    <a:ext uri="{9D8B030D-6E8A-4147-A177-3AD203B41FA5}">
                      <a16:colId xmlns:a16="http://schemas.microsoft.com/office/drawing/2014/main" val="2912564450"/>
                    </a:ext>
                  </a:extLst>
                </a:gridCol>
                <a:gridCol w="881350">
                  <a:extLst>
                    <a:ext uri="{9D8B030D-6E8A-4147-A177-3AD203B41FA5}">
                      <a16:colId xmlns:a16="http://schemas.microsoft.com/office/drawing/2014/main" val="1885190901"/>
                    </a:ext>
                  </a:extLst>
                </a:gridCol>
                <a:gridCol w="848299">
                  <a:extLst>
                    <a:ext uri="{9D8B030D-6E8A-4147-A177-3AD203B41FA5}">
                      <a16:colId xmlns:a16="http://schemas.microsoft.com/office/drawing/2014/main" val="1346488235"/>
                    </a:ext>
                  </a:extLst>
                </a:gridCol>
                <a:gridCol w="1702030">
                  <a:extLst>
                    <a:ext uri="{9D8B030D-6E8A-4147-A177-3AD203B41FA5}">
                      <a16:colId xmlns:a16="http://schemas.microsoft.com/office/drawing/2014/main" val="3859927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NuSTAR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XMM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Chandra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Swift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NICER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0917937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1ES0033+595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9447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3c273  (x3)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IACHEC campaign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6352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LMC X-1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96215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Capella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inc. raster scan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996883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Crab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NuSTAR</a:t>
                      </a:r>
                      <a:r>
                        <a:rPr lang="en-US" sz="1200" dirty="0"/>
                        <a:t> stray light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443807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Cyg X-2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03252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PKS 2155-304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55920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296116"/>
                  </a:ext>
                </a:extLst>
              </a:tr>
              <a:tr h="181787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 (not visible)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30697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1ES 0033+595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74884"/>
                  </a:ext>
                </a:extLst>
              </a:tr>
              <a:tr h="181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HR 1099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8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43308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1000</Words>
  <Application>Microsoft Macintosh PowerPoint</Application>
  <PresentationFormat>Widescreen</PresentationFormat>
  <Paragraphs>216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Franklin Gothic Heavy</vt:lpstr>
      <vt:lpstr>System Font Regular</vt:lpstr>
      <vt:lpstr>StreetscapeVTI</vt:lpstr>
      <vt:lpstr>Coordinated Observations Working Group</vt:lpstr>
      <vt:lpstr>Coordinated Observations Working Group</vt:lpstr>
      <vt:lpstr>Scope of the Co-Obs Working Group</vt:lpstr>
      <vt:lpstr> Activity in 2023</vt:lpstr>
      <vt:lpstr> Working group session – April 27 </vt:lpstr>
      <vt:lpstr>Support for in-flight calibration of new missions</vt:lpstr>
      <vt:lpstr>Support for in-flight calibration of new missions</vt:lpstr>
      <vt:lpstr>PowerPoint Presentation</vt:lpstr>
      <vt:lpstr>XRISM Calibration coordinated observation targets</vt:lpstr>
      <vt:lpstr>Working Group Communications</vt:lpstr>
      <vt:lpstr>PowerPoint Presentation</vt:lpstr>
      <vt:lpstr>Coordinated Observations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IACHEC Coordinated Observations Working Group</dc:title>
  <dc:creator>Forster, Karl</dc:creator>
  <cp:lastModifiedBy>Forster, Karl</cp:lastModifiedBy>
  <cp:revision>41</cp:revision>
  <dcterms:created xsi:type="dcterms:W3CDTF">2021-11-08T14:07:40Z</dcterms:created>
  <dcterms:modified xsi:type="dcterms:W3CDTF">2023-04-27T01:14:31Z</dcterms:modified>
</cp:coreProperties>
</file>