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/>
          <p:nvPr>
            <p:ph type="pic" sz="quarter" idx="21"/>
          </p:nvPr>
        </p:nvSpPr>
        <p:spPr>
          <a:xfrm>
            <a:off x="13138546" y="3571875"/>
            <a:ext cx="5768579" cy="8658535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1" name="Body Level One…"/>
          <p:cNvSpPr txBox="1"/>
          <p:nvPr>
            <p:ph type="body" sz="quarter" idx="1"/>
          </p:nvPr>
        </p:nvSpPr>
        <p:spPr>
          <a:xfrm>
            <a:off x="4833937" y="3893343"/>
            <a:ext cx="7090173" cy="8036720"/>
          </a:xfrm>
          <a:prstGeom prst="rect">
            <a:avLst/>
          </a:prstGeom>
        </p:spPr>
        <p:txBody>
          <a:bodyPr/>
          <a:lstStyle>
            <a:lvl1pPr marL="997603" indent="-680103">
              <a:spcBef>
                <a:spcPts val="5300"/>
              </a:spcBef>
              <a:defRPr sz="4400"/>
            </a:lvl1pPr>
            <a:lvl2pPr marL="1442103" indent="-680103">
              <a:spcBef>
                <a:spcPts val="5300"/>
              </a:spcBef>
              <a:defRPr sz="4400"/>
            </a:lvl2pPr>
            <a:lvl3pPr marL="1886603" indent="-680103">
              <a:spcBef>
                <a:spcPts val="5300"/>
              </a:spcBef>
              <a:defRPr sz="4400"/>
            </a:lvl3pPr>
            <a:lvl4pPr marL="2331103" indent="-680103">
              <a:spcBef>
                <a:spcPts val="5300"/>
              </a:spcBef>
              <a:defRPr sz="4400"/>
            </a:lvl4pPr>
            <a:lvl5pPr marL="2775603" indent="-680103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0" name="Body Level One…"/>
          <p:cNvSpPr txBox="1"/>
          <p:nvPr>
            <p:ph type="body" sz="quarter" idx="1"/>
          </p:nvPr>
        </p:nvSpPr>
        <p:spPr>
          <a:xfrm>
            <a:off x="4833937" y="3893343"/>
            <a:ext cx="7090173" cy="8036720"/>
          </a:xfrm>
          <a:prstGeom prst="rect">
            <a:avLst/>
          </a:prstGeom>
        </p:spPr>
        <p:txBody>
          <a:bodyPr/>
          <a:lstStyle>
            <a:lvl1pPr marL="997603" indent="-680103">
              <a:spcBef>
                <a:spcPts val="5300"/>
              </a:spcBef>
              <a:defRPr sz="4400"/>
            </a:lvl1pPr>
            <a:lvl2pPr marL="1442103" indent="-680103">
              <a:spcBef>
                <a:spcPts val="5300"/>
              </a:spcBef>
              <a:defRPr sz="4400"/>
            </a:lvl2pPr>
            <a:lvl3pPr marL="1886603" indent="-680103">
              <a:spcBef>
                <a:spcPts val="5300"/>
              </a:spcBef>
              <a:defRPr sz="4400"/>
            </a:lvl3pPr>
            <a:lvl4pPr marL="2331103" indent="-680103">
              <a:spcBef>
                <a:spcPts val="5300"/>
              </a:spcBef>
              <a:defRPr sz="4400"/>
            </a:lvl4pPr>
            <a:lvl5pPr marL="2775603" indent="-680103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quarter" idx="1"/>
          </p:nvPr>
        </p:nvSpPr>
        <p:spPr>
          <a:xfrm>
            <a:off x="13977937" y="3893343"/>
            <a:ext cx="5572126" cy="8036720"/>
          </a:xfrm>
          <a:prstGeom prst="rect">
            <a:avLst/>
          </a:prstGeom>
        </p:spPr>
        <p:txBody>
          <a:bodyPr/>
          <a:lstStyle>
            <a:lvl1pPr marL="997603" indent="-680103">
              <a:spcBef>
                <a:spcPts val="5300"/>
              </a:spcBef>
              <a:defRPr sz="4400"/>
            </a:lvl1pPr>
            <a:lvl2pPr marL="1442103" indent="-680103">
              <a:spcBef>
                <a:spcPts val="5300"/>
              </a:spcBef>
              <a:defRPr sz="4400"/>
            </a:lvl2pPr>
            <a:lvl3pPr marL="1886603" indent="-680103">
              <a:spcBef>
                <a:spcPts val="5300"/>
              </a:spcBef>
              <a:defRPr sz="4400"/>
            </a:lvl3pPr>
            <a:lvl4pPr marL="2331103" indent="-680103">
              <a:spcBef>
                <a:spcPts val="5300"/>
              </a:spcBef>
              <a:defRPr sz="4400"/>
            </a:lvl4pPr>
            <a:lvl5pPr marL="2775603" indent="-680103">
              <a:spcBef>
                <a:spcPts val="5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11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608263" indent="-608263">
              <a:spcBef>
                <a:spcPts val="5900"/>
              </a:spcBef>
              <a:buSzPct val="75000"/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052763" indent="-608263">
              <a:spcBef>
                <a:spcPts val="5900"/>
              </a:spcBef>
              <a:buSzPct val="75000"/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497263" indent="-608263">
              <a:spcBef>
                <a:spcPts val="5900"/>
              </a:spcBef>
              <a:buSzPct val="75000"/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941763" indent="-608263">
              <a:spcBef>
                <a:spcPts val="5900"/>
              </a:spcBef>
              <a:buSzPct val="75000"/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386263" indent="-608263">
              <a:spcBef>
                <a:spcPts val="5900"/>
              </a:spcBef>
              <a:buSzPct val="75000"/>
              <a:defRPr sz="5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935814" y="13019484"/>
            <a:ext cx="494513" cy="511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IACHEC 2023"/>
          <p:cNvSpPr txBox="1"/>
          <p:nvPr/>
        </p:nvSpPr>
        <p:spPr>
          <a:xfrm>
            <a:off x="24994" y="12889110"/>
            <a:ext cx="5888013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200"/>
            </a:lvl1pPr>
          </a:lstStyle>
          <a:p>
            <a:pPr/>
            <a:r>
              <a:t>IACHEC 2023</a:t>
            </a:r>
          </a:p>
        </p:txBody>
      </p:sp>
      <p:sp>
        <p:nvSpPr>
          <p:cNvPr id="127" name="Title Text"/>
          <p:cNvSpPr txBox="1"/>
          <p:nvPr>
            <p:ph type="title"/>
          </p:nvPr>
        </p:nvSpPr>
        <p:spPr>
          <a:xfrm>
            <a:off x="4833937" y="357187"/>
            <a:ext cx="14716126" cy="1717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8" name="Body Level One…"/>
          <p:cNvSpPr txBox="1"/>
          <p:nvPr>
            <p:ph type="body" idx="1"/>
          </p:nvPr>
        </p:nvSpPr>
        <p:spPr>
          <a:xfrm>
            <a:off x="3337656" y="2193633"/>
            <a:ext cx="17403334" cy="10555101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</a:lvl1pPr>
            <a:lvl2pPr marL="1547812" indent="-785812">
              <a:spcBef>
                <a:spcPts val="3300"/>
              </a:spcBef>
              <a:defRPr sz="4400"/>
            </a:lvl2pPr>
            <a:lvl3pPr marL="1992312" indent="-785812">
              <a:spcBef>
                <a:spcPts val="3300"/>
              </a:spcBef>
              <a:defRPr sz="4400"/>
            </a:lvl3pPr>
            <a:lvl4pPr marL="2436812" indent="-785812">
              <a:spcBef>
                <a:spcPts val="3300"/>
              </a:spcBef>
              <a:defRPr sz="4400"/>
            </a:lvl4pPr>
            <a:lvl5pPr marL="2881312" indent="-785812">
              <a:spcBef>
                <a:spcPts val="3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/>
          <p:nvPr>
            <p:ph type="sldNum" sz="quarter" idx="2"/>
          </p:nvPr>
        </p:nvSpPr>
        <p:spPr>
          <a:xfrm>
            <a:off x="11935023" y="13019484"/>
            <a:ext cx="460376" cy="49847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0" name="/9"/>
          <p:cNvSpPr txBox="1"/>
          <p:nvPr/>
        </p:nvSpPr>
        <p:spPr>
          <a:xfrm>
            <a:off x="12240493" y="13016507"/>
            <a:ext cx="393552" cy="49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/>
            </a:lvl1pPr>
          </a:lstStyle>
          <a:p>
            <a:pPr/>
            <a:r>
              <a:t>/9</a:t>
            </a:r>
          </a:p>
        </p:txBody>
      </p:sp>
      <p:sp>
        <p:nvSpPr>
          <p:cNvPr id="131" name="Concordance Review"/>
          <p:cNvSpPr txBox="1"/>
          <p:nvPr/>
        </p:nvSpPr>
        <p:spPr>
          <a:xfrm>
            <a:off x="18472008" y="12978407"/>
            <a:ext cx="5888014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200"/>
            </a:lvl1pPr>
          </a:lstStyle>
          <a:p>
            <a:pPr/>
            <a:r>
              <a:t>Concordance Review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>
              <a:defRPr sz="11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 marL="0" indent="0" algn="ctr">
              <a:spcBef>
                <a:spcPts val="0"/>
              </a:spcBef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 algn="ctr">
              <a:spcBef>
                <a:spcPts val="0"/>
              </a:spcBef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 algn="ctr">
              <a:spcBef>
                <a:spcPts val="0"/>
              </a:spcBef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 algn="ctr">
              <a:spcBef>
                <a:spcPts val="0"/>
              </a:spcBef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 algn="ctr">
              <a:spcBef>
                <a:spcPts val="0"/>
              </a:spcBef>
              <a:buSzTx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lide Number"/>
          <p:cNvSpPr txBox="1"/>
          <p:nvPr>
            <p:ph type="sldNum" sz="quarter" idx="2"/>
          </p:nvPr>
        </p:nvSpPr>
        <p:spPr>
          <a:xfrm>
            <a:off x="11935814" y="13019484"/>
            <a:ext cx="494513" cy="5111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HLM — 11/10/21 IACHEC"/>
          <p:cNvSpPr txBox="1"/>
          <p:nvPr/>
        </p:nvSpPr>
        <p:spPr>
          <a:xfrm>
            <a:off x="24994" y="12889110"/>
            <a:ext cx="5888013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200"/>
            </a:lvl1pPr>
          </a:lstStyle>
          <a:p>
            <a:pPr/>
            <a:r>
              <a:t>HLM — 11/10/21 IACHEC</a:t>
            </a:r>
          </a:p>
        </p:txBody>
      </p:sp>
      <p:sp>
        <p:nvSpPr>
          <p:cNvPr id="155" name="Title Text"/>
          <p:cNvSpPr txBox="1"/>
          <p:nvPr>
            <p:ph type="title"/>
          </p:nvPr>
        </p:nvSpPr>
        <p:spPr>
          <a:xfrm>
            <a:off x="4833937" y="357187"/>
            <a:ext cx="14716126" cy="17175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6" name="Body Level One…"/>
          <p:cNvSpPr txBox="1"/>
          <p:nvPr>
            <p:ph type="body" idx="1"/>
          </p:nvPr>
        </p:nvSpPr>
        <p:spPr>
          <a:xfrm>
            <a:off x="3337656" y="2193633"/>
            <a:ext cx="17403334" cy="10555101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</a:lvl1pPr>
            <a:lvl2pPr marL="1547812" indent="-785812">
              <a:spcBef>
                <a:spcPts val="3300"/>
              </a:spcBef>
              <a:defRPr sz="4400"/>
            </a:lvl2pPr>
            <a:lvl3pPr marL="1992312" indent="-785812">
              <a:spcBef>
                <a:spcPts val="3300"/>
              </a:spcBef>
              <a:defRPr sz="4400"/>
            </a:lvl3pPr>
            <a:lvl4pPr marL="2436812" indent="-785812">
              <a:spcBef>
                <a:spcPts val="3300"/>
              </a:spcBef>
              <a:defRPr sz="4400"/>
            </a:lvl4pPr>
            <a:lvl5pPr marL="2881312" indent="-785812">
              <a:spcBef>
                <a:spcPts val="3300"/>
              </a:spcBef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11935023" y="13019484"/>
            <a:ext cx="460376" cy="498476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8" name="/8"/>
          <p:cNvSpPr txBox="1"/>
          <p:nvPr/>
        </p:nvSpPr>
        <p:spPr>
          <a:xfrm>
            <a:off x="12202393" y="13016507"/>
            <a:ext cx="393552" cy="49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2400"/>
            </a:lvl1pPr>
          </a:lstStyle>
          <a:p>
            <a:pPr/>
            <a:r>
              <a:t>/8</a:t>
            </a:r>
          </a:p>
        </p:txBody>
      </p:sp>
      <p:sp>
        <p:nvSpPr>
          <p:cNvPr id="159" name="Concordance Overview"/>
          <p:cNvSpPr txBox="1"/>
          <p:nvPr/>
        </p:nvSpPr>
        <p:spPr>
          <a:xfrm>
            <a:off x="18472008" y="12978407"/>
            <a:ext cx="5888014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3200"/>
            </a:lvl1pPr>
          </a:lstStyle>
          <a:p>
            <a:pPr/>
            <a:r>
              <a:t>Concordance Overview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4833937" y="4179093"/>
            <a:ext cx="14716126" cy="535781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mage"/>
          <p:cNvSpPr/>
          <p:nvPr>
            <p:ph type="pic" sz="half" idx="21"/>
          </p:nvPr>
        </p:nvSpPr>
        <p:spPr>
          <a:xfrm>
            <a:off x="6477000" y="2303859"/>
            <a:ext cx="11430000" cy="7090603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4833937" y="10358437"/>
            <a:ext cx="14716126" cy="239315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Image"/>
          <p:cNvSpPr/>
          <p:nvPr>
            <p:ph type="pic" sz="half" idx="21"/>
          </p:nvPr>
        </p:nvSpPr>
        <p:spPr>
          <a:xfrm>
            <a:off x="6477000" y="2303859"/>
            <a:ext cx="11430000" cy="7090603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1" name="Title Text"/>
          <p:cNvSpPr txBox="1"/>
          <p:nvPr>
            <p:ph type="title"/>
          </p:nvPr>
        </p:nvSpPr>
        <p:spPr>
          <a:xfrm>
            <a:off x="4833937" y="10358437"/>
            <a:ext cx="14716126" cy="239315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quarter" idx="21"/>
          </p:nvPr>
        </p:nvSpPr>
        <p:spPr>
          <a:xfrm>
            <a:off x="13067109" y="2268140"/>
            <a:ext cx="5929313" cy="8899794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3940968" y="1982390"/>
            <a:ext cx="8251032" cy="4643439"/>
          </a:xfrm>
          <a:prstGeom prst="rect">
            <a:avLst/>
          </a:prstGeom>
        </p:spPr>
        <p:txBody>
          <a:bodyPr anchor="b"/>
          <a:lstStyle>
            <a:lvl1pPr>
              <a:defRPr sz="9800"/>
            </a:lvl1pPr>
          </a:lstStyle>
          <a:p>
            <a:pPr/>
            <a:r>
              <a:t>Title Text</a:t>
            </a:r>
          </a:p>
        </p:txBody>
      </p:sp>
      <p:sp>
        <p:nvSpPr>
          <p:cNvPr id="71" name="Body Level One…"/>
          <p:cNvSpPr txBox="1"/>
          <p:nvPr>
            <p:ph type="body" sz="quarter" idx="1"/>
          </p:nvPr>
        </p:nvSpPr>
        <p:spPr>
          <a:xfrm>
            <a:off x="3940968" y="6732984"/>
            <a:ext cx="8251032" cy="4643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/>
          <p:nvPr>
            <p:ph type="pic" sz="quarter" idx="21"/>
          </p:nvPr>
        </p:nvSpPr>
        <p:spPr>
          <a:xfrm>
            <a:off x="13067109" y="2268140"/>
            <a:ext cx="5929313" cy="8899794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0" name="Title Text"/>
          <p:cNvSpPr txBox="1"/>
          <p:nvPr>
            <p:ph type="title"/>
          </p:nvPr>
        </p:nvSpPr>
        <p:spPr>
          <a:xfrm>
            <a:off x="3940968" y="1982390"/>
            <a:ext cx="8251032" cy="4643439"/>
          </a:xfrm>
          <a:prstGeom prst="rect">
            <a:avLst/>
          </a:prstGeom>
        </p:spPr>
        <p:txBody>
          <a:bodyPr anchor="b"/>
          <a:lstStyle>
            <a:lvl1pPr>
              <a:defRPr sz="9800"/>
            </a:lvl1pPr>
          </a:lstStyle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sz="quarter" idx="1"/>
          </p:nvPr>
        </p:nvSpPr>
        <p:spPr>
          <a:xfrm>
            <a:off x="3940968" y="6732984"/>
            <a:ext cx="8251032" cy="4643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0" algn="ctr">
              <a:spcBef>
                <a:spcPts val="0"/>
              </a:spcBef>
              <a:buSzTx/>
              <a:buNone/>
              <a:defRPr sz="4600"/>
            </a:lvl2pPr>
            <a:lvl3pPr marL="0" indent="0" algn="ctr">
              <a:spcBef>
                <a:spcPts val="0"/>
              </a:spcBef>
              <a:buSzTx/>
              <a:buNone/>
              <a:defRPr sz="4600"/>
            </a:lvl3pPr>
            <a:lvl4pPr marL="0" indent="0" algn="ctr">
              <a:spcBef>
                <a:spcPts val="0"/>
              </a:spcBef>
              <a:buSzTx/>
              <a:buNone/>
              <a:defRPr sz="4600"/>
            </a:lvl4pPr>
            <a:lvl5pPr marL="0" indent="0" algn="ctr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4833937" y="1785937"/>
            <a:ext cx="14716126" cy="1014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833937" y="357187"/>
            <a:ext cx="14716126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2882" y="13019484"/>
            <a:ext cx="460376" cy="4984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1106714" marR="0" indent="-789214" algn="l" defTabSz="821531" rtl="0" latinLnBrk="0">
        <a:lnSpc>
          <a:spcPct val="100000"/>
        </a:lnSpc>
        <a:spcBef>
          <a:spcPts val="6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551214" marR="0" indent="-789214" algn="l" defTabSz="821531" rtl="0" latinLnBrk="0">
        <a:lnSpc>
          <a:spcPct val="100000"/>
        </a:lnSpc>
        <a:spcBef>
          <a:spcPts val="6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995714" marR="0" indent="-789214" algn="l" defTabSz="821531" rtl="0" latinLnBrk="0">
        <a:lnSpc>
          <a:spcPct val="100000"/>
        </a:lnSpc>
        <a:spcBef>
          <a:spcPts val="6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440214" marR="0" indent="-789214" algn="l" defTabSz="821531" rtl="0" latinLnBrk="0">
        <a:lnSpc>
          <a:spcPct val="100000"/>
        </a:lnSpc>
        <a:spcBef>
          <a:spcPts val="6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884714" marR="0" indent="-789214" algn="l" defTabSz="821531" rtl="0" latinLnBrk="0">
        <a:lnSpc>
          <a:spcPct val="100000"/>
        </a:lnSpc>
        <a:spcBef>
          <a:spcPts val="6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240314" marR="0" indent="-789214" algn="l" defTabSz="821531" rtl="0" latinLnBrk="0">
        <a:lnSpc>
          <a:spcPct val="100000"/>
        </a:lnSpc>
        <a:spcBef>
          <a:spcPts val="6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595914" marR="0" indent="-789214" algn="l" defTabSz="821531" rtl="0" latinLnBrk="0">
        <a:lnSpc>
          <a:spcPct val="100000"/>
        </a:lnSpc>
        <a:spcBef>
          <a:spcPts val="6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951514" marR="0" indent="-789214" algn="l" defTabSz="821531" rtl="0" latinLnBrk="0">
        <a:lnSpc>
          <a:spcPct val="100000"/>
        </a:lnSpc>
        <a:spcBef>
          <a:spcPts val="6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307114" marR="0" indent="-789214" algn="l" defTabSz="821531" rtl="0" latinLnBrk="0">
        <a:lnSpc>
          <a:spcPct val="100000"/>
        </a:lnSpc>
        <a:spcBef>
          <a:spcPts val="67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8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IACHEC Concordance &amp;…"/>
          <p:cNvSpPr txBox="1"/>
          <p:nvPr>
            <p:ph type="ctrTitle"/>
          </p:nvPr>
        </p:nvSpPr>
        <p:spPr>
          <a:xfrm>
            <a:off x="981487" y="229997"/>
            <a:ext cx="23017724" cy="7193306"/>
          </a:xfrm>
          <a:prstGeom prst="rect">
            <a:avLst/>
          </a:prstGeom>
        </p:spPr>
        <p:txBody>
          <a:bodyPr/>
          <a:lstStyle/>
          <a:p>
            <a:pPr>
              <a:defRPr sz="9000"/>
            </a:pPr>
            <a:r>
              <a:t>IACHEC Concordance &amp; </a:t>
            </a:r>
          </a:p>
          <a:p>
            <a:pPr>
              <a:defRPr sz="9000"/>
            </a:pPr>
            <a:r>
              <a:t>XMM Calibration Implications:</a:t>
            </a:r>
          </a:p>
          <a:p>
            <a:pPr>
              <a:defRPr sz="9000"/>
            </a:pPr>
            <a:r>
              <a:t>In-Flight Calibration of X-ray Telescopes</a:t>
            </a:r>
          </a:p>
          <a:p>
            <a:pPr>
              <a:defRPr sz="9000">
                <a:solidFill>
                  <a:srgbClr val="FF2600"/>
                </a:solidFill>
              </a:defRPr>
            </a:pPr>
            <a:r>
              <a:t>without </a:t>
            </a:r>
            <a:r>
              <a:rPr>
                <a:solidFill>
                  <a:srgbClr val="000000"/>
                </a:solidFill>
              </a:rPr>
              <a:t>Absolute References</a:t>
            </a:r>
          </a:p>
        </p:txBody>
      </p:sp>
      <p:sp>
        <p:nvSpPr>
          <p:cNvPr id="169" name="Herman L. Marshall (MIT), Vinay Kashyap, Jeremy Drake, Pete Ratzlaff, Paul Plucinsky (SAO), Matteo Guainazzi (ESA)…"/>
          <p:cNvSpPr txBox="1"/>
          <p:nvPr>
            <p:ph type="subTitle" sz="half" idx="1"/>
          </p:nvPr>
        </p:nvSpPr>
        <p:spPr>
          <a:xfrm>
            <a:off x="160264" y="8958522"/>
            <a:ext cx="23742094" cy="4577396"/>
          </a:xfrm>
          <a:prstGeom prst="rect">
            <a:avLst/>
          </a:prstGeom>
        </p:spPr>
        <p:txBody>
          <a:bodyPr/>
          <a:lstStyle/>
          <a:p>
            <a:pPr/>
            <a:r>
              <a:t>Herman L. Marshall (MIT), Vinay Kashyap, Jeremy Drake, Pete Ratzlaff, Paul Plucinsky (SAO), Matteo Guainazzi (ESA)</a:t>
            </a:r>
          </a:p>
          <a:p>
            <a:pPr/>
          </a:p>
          <a:p>
            <a:pPr/>
            <a:r>
              <a:t>Yang Chen (Harvard, UMich.), Xiao-Li Meng, Xufei Wang (Harvard), David van Dyk (ICL)</a:t>
            </a:r>
          </a:p>
          <a:p>
            <a:pPr>
              <a:spcBef>
                <a:spcPts val="3300"/>
              </a:spcBef>
              <a:defRPr sz="4000"/>
            </a:pPr>
            <a:r>
              <a:t>(Marshall+, 2021, </a:t>
            </a:r>
            <a:r>
              <a:rPr i="1"/>
              <a:t>AJ</a:t>
            </a:r>
            <a:r>
              <a:t>, 162, 254; see also IACHEC May 2022)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oncordance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Concordance Results</a:t>
            </a:r>
          </a:p>
        </p:txBody>
      </p:sp>
      <p:sp>
        <p:nvSpPr>
          <p:cNvPr id="278" name="SNR 1E0102: Correlations change results, tau values matter…"/>
          <p:cNvSpPr txBox="1"/>
          <p:nvPr>
            <p:ph type="body" sz="half" idx="1"/>
          </p:nvPr>
        </p:nvSpPr>
        <p:spPr>
          <a:xfrm>
            <a:off x="255790" y="2108966"/>
            <a:ext cx="12035467" cy="10334968"/>
          </a:xfrm>
          <a:prstGeom prst="rect">
            <a:avLst/>
          </a:prstGeom>
        </p:spPr>
        <p:txBody>
          <a:bodyPr/>
          <a:lstStyle/>
          <a:p>
            <a:pPr/>
            <a:r>
              <a:t>SNR 1E0102: Correlations change results, tau values matter</a:t>
            </a:r>
          </a:p>
          <a:p>
            <a:pPr/>
            <a:r>
              <a:t>2XMM sample: slight changes when taus are assigned</a:t>
            </a:r>
          </a:p>
          <a:p>
            <a:pPr/>
            <a:r>
              <a:t>XCAL: same as 2XMM</a:t>
            </a:r>
          </a:p>
          <a:p>
            <a:pPr/>
            <a:r>
              <a:t>Capella, Chandra TGs: ±1 orders agree, LETG is low of HETG</a:t>
            </a:r>
          </a:p>
        </p:txBody>
      </p:sp>
      <p:sp>
        <p:nvSpPr>
          <p:cNvPr id="279" name="Slide Number"/>
          <p:cNvSpPr txBox="1"/>
          <p:nvPr>
            <p:ph type="sldNum" sz="quarter" idx="2"/>
          </p:nvPr>
        </p:nvSpPr>
        <p:spPr>
          <a:xfrm>
            <a:off x="12011223" y="13019484"/>
            <a:ext cx="3079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71548" y="1845120"/>
            <a:ext cx="7960766" cy="4746004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Rectangle"/>
          <p:cNvSpPr/>
          <p:nvPr/>
        </p:nvSpPr>
        <p:spPr>
          <a:xfrm>
            <a:off x="16221868" y="3675083"/>
            <a:ext cx="563977" cy="1499407"/>
          </a:xfrm>
          <a:prstGeom prst="rect">
            <a:avLst/>
          </a:prstGeom>
          <a:solidFill>
            <a:srgbClr val="53585F">
              <a:alpha val="25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2" name="Rectangle"/>
          <p:cNvSpPr/>
          <p:nvPr/>
        </p:nvSpPr>
        <p:spPr>
          <a:xfrm>
            <a:off x="14412565" y="2563065"/>
            <a:ext cx="1674568" cy="1237914"/>
          </a:xfrm>
          <a:prstGeom prst="rect">
            <a:avLst/>
          </a:prstGeom>
          <a:solidFill>
            <a:srgbClr val="53585F">
              <a:alpha val="25000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pic>
        <p:nvPicPr>
          <p:cNvPr id="28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09069" y="4887383"/>
            <a:ext cx="6520283" cy="3843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685183" y="6692509"/>
            <a:ext cx="6325635" cy="38431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Capella_results_compare_2020Halloween.pdf" descr="Capella_results_compare_2020Halloween.pdf"/>
          <p:cNvPicPr>
            <a:picLocks noChangeAspect="1"/>
          </p:cNvPicPr>
          <p:nvPr/>
        </p:nvPicPr>
        <p:blipFill>
          <a:blip r:embed="rId5">
            <a:extLst/>
          </a:blip>
          <a:srcRect l="0" t="72376" r="0" b="0"/>
          <a:stretch>
            <a:fillRect/>
          </a:stretch>
        </p:blipFill>
        <p:spPr>
          <a:xfrm>
            <a:off x="14901333" y="9736666"/>
            <a:ext cx="9144001" cy="3031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Validation Simulation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Validation Simulation 1</a:t>
            </a:r>
          </a:p>
        </p:txBody>
      </p:sp>
      <p:sp>
        <p:nvSpPr>
          <p:cNvPr id="288" name="5 Instruments,   = [0, 1, -1, 2, -2], t=1…"/>
          <p:cNvSpPr txBox="1"/>
          <p:nvPr>
            <p:ph type="body" sz="quarter" idx="1"/>
          </p:nvPr>
        </p:nvSpPr>
        <p:spPr>
          <a:xfrm>
            <a:off x="526723" y="2125900"/>
            <a:ext cx="17403334" cy="3561634"/>
          </a:xfrm>
          <a:prstGeom prst="rect">
            <a:avLst/>
          </a:prstGeom>
        </p:spPr>
        <p:txBody>
          <a:bodyPr/>
          <a:lstStyle/>
          <a:p>
            <a:pPr/>
            <a:r>
              <a:t>5 Instruments, </a:t>
            </a:r>
            <a14:m>
              <m:oMath>
                <m:r>
                  <m:rPr>
                    <m:sty m:val="p"/>
                  </m:rPr>
                  <a:rPr xmlns:a="http://schemas.openxmlformats.org/drawingml/2006/main" sz="6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sSub>
                  <m:e>
                    <m:r>
                      <a:rPr xmlns:a="http://schemas.openxmlformats.org/drawingml/2006/main" sz="6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6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6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sSub>
                  <m:e>
                    <m:r>
                      <a:rPr xmlns:a="http://schemas.openxmlformats.org/drawingml/2006/main" sz="6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6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= [0, 1, -1, 2, -2], </a:t>
            </a:r>
            <a:r>
              <a:rPr>
                <a:latin typeface="SymbolPi-Normal"/>
                <a:ea typeface="SymbolPi-Normal"/>
                <a:cs typeface="SymbolPi-Normal"/>
                <a:sym typeface="SymbolPi-Normal"/>
              </a:rPr>
              <a:t>t</a:t>
            </a:r>
            <a:r>
              <a:t>=1</a:t>
            </a:r>
          </a:p>
          <a:p>
            <a:pPr/>
            <a:r>
              <a:t>40 sources, </a:t>
            </a:r>
            <a14:m>
              <m:oMath>
                <m:sSub>
                  <m:e>
                    <m:r>
                      <a:rPr xmlns:a="http://schemas.openxmlformats.org/drawingml/2006/main" sz="6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σ</m:t>
                    </m:r>
                  </m:e>
                  <m:sub>
                    <m:r>
                      <a:rPr xmlns:a="http://schemas.openxmlformats.org/drawingml/2006/main" sz="6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6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6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r>
                  <a:rPr xmlns:a="http://schemas.openxmlformats.org/drawingml/2006/main" sz="6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0.5,0.5,0.5,0.5,0.1</m:t>
                </m:r>
                <m:r>
                  <a:rPr xmlns:a="http://schemas.openxmlformats.org/drawingml/2006/main" sz="6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</m:oMath>
            </a14:m>
            <a:r>
              <a:t> (on </a:t>
            </a:r>
            <a14:m>
              <m:oMath>
                <m:r>
                  <m:rPr>
                    <m:sty m:val="p"/>
                  </m:rPr>
                  <a:rPr xmlns:a="http://schemas.openxmlformats.org/drawingml/2006/main" sz="61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sSub>
                  <m:e>
                    <m:r>
                      <a:rPr xmlns:a="http://schemas.openxmlformats.org/drawingml/2006/main" sz="6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6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6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  <a:r>
              <a:t>)</a:t>
            </a:r>
          </a:p>
        </p:txBody>
      </p:sp>
      <p:sp>
        <p:nvSpPr>
          <p:cNvPr id="289" name="Slide Number"/>
          <p:cNvSpPr txBox="1"/>
          <p:nvPr>
            <p:ph type="sldNum" sz="quarter" idx="2"/>
          </p:nvPr>
        </p:nvSpPr>
        <p:spPr>
          <a:xfrm>
            <a:off x="11979523" y="13019484"/>
            <a:ext cx="3713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0" name="example_simplot_colors_new-1.pdf" descr="example_simplot_colors_new-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8221" y="5867400"/>
            <a:ext cx="16814032" cy="6725613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Concordance: unbiased   posteriors, good   posteriors…"/>
          <p:cNvSpPr txBox="1"/>
          <p:nvPr/>
        </p:nvSpPr>
        <p:spPr>
          <a:xfrm>
            <a:off x="499775" y="6162361"/>
            <a:ext cx="7208880" cy="6519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marL="1106714" indent="-789214" algn="l">
              <a:spcBef>
                <a:spcPts val="3300"/>
              </a:spcBef>
              <a:buSzPct val="171000"/>
              <a:buChar char="•"/>
            </a:pPr>
            <a:r>
              <a:t>Concordance: unbiased </a:t>
            </a:r>
            <a14:m>
              <m:oMath>
                <m:r>
                  <a:rPr xmlns:a="http://schemas.openxmlformats.org/drawingml/2006/main" sz="6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posteriors, good </a:t>
            </a:r>
            <a14:m>
              <m:oMath>
                <m:r>
                  <a:rPr xmlns:a="http://schemas.openxmlformats.org/drawingml/2006/main" sz="5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F</m:t>
                </m:r>
              </m:oMath>
            </a14:m>
            <a:r>
              <a:t> posteriors</a:t>
            </a:r>
          </a:p>
          <a:p>
            <a:pPr marL="1106714" indent="-789214" algn="l">
              <a:spcBef>
                <a:spcPts val="3300"/>
              </a:spcBef>
              <a:buSzPct val="171000"/>
              <a:buChar char="•"/>
            </a:pPr>
            <a:r>
              <a:t>Ratio estimates: wide flux ranges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Validation Simulation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Validation Simulation 2</a:t>
            </a:r>
          </a:p>
        </p:txBody>
      </p:sp>
      <p:sp>
        <p:nvSpPr>
          <p:cNvPr id="294" name="3 instruments, 20 sources, 3% stats,   = [1.0,1.0,0.9]…"/>
          <p:cNvSpPr txBox="1"/>
          <p:nvPr>
            <p:ph type="body" sz="half" idx="1"/>
          </p:nvPr>
        </p:nvSpPr>
        <p:spPr>
          <a:xfrm>
            <a:off x="746856" y="1669350"/>
            <a:ext cx="21822934" cy="3527767"/>
          </a:xfrm>
          <a:prstGeom prst="rect">
            <a:avLst/>
          </a:prstGeom>
        </p:spPr>
        <p:txBody>
          <a:bodyPr/>
          <a:lstStyle/>
          <a:p>
            <a:pPr/>
            <a:r>
              <a:t>3 instruments, 20 sources, 3% stats, </a:t>
            </a:r>
            <a14:m>
              <m:oMath>
                <m:f>
                  <m:fPr>
                    <m:ctrlPr>
                      <a:rPr xmlns:a="http://schemas.openxmlformats.org/drawingml/2006/main" sz="5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lin"/>
                  </m:fPr>
                  <m:num>
                    <m:sSub>
                      <m:e>
                        <m:r>
                          <a:rPr xmlns:a="http://schemas.openxmlformats.org/drawingml/2006/main" sz="5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5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num>
                  <m:den>
                    <m:sSub>
                      <m:e>
                        <m:r>
                          <a:rPr xmlns:a="http://schemas.openxmlformats.org/drawingml/2006/main" sz="5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59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den>
                </m:f>
              </m:oMath>
            </a14:m>
            <a:r>
              <a:t> = [1.0,1.0,0.9]</a:t>
            </a:r>
          </a:p>
          <a:p>
            <a:pPr/>
            <a:r>
              <a:t>Sim 1: poor flux error range coverage but good with Concordance</a:t>
            </a: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xfrm>
            <a:off x="11979523" y="13019484"/>
            <a:ext cx="3713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6" name="Screen Shot 2021-10-31 at 10.49.41 PM.png" descr="Screen Shot 2021-10-31 at 10.49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8050" y="5772150"/>
            <a:ext cx="15678899" cy="6926863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im 2: same setup but 0.3% stats for…"/>
          <p:cNvSpPr txBox="1"/>
          <p:nvPr/>
        </p:nvSpPr>
        <p:spPr>
          <a:xfrm>
            <a:off x="653564" y="6447935"/>
            <a:ext cx="8165098" cy="599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marL="1106714" indent="-789214" algn="l">
              <a:spcBef>
                <a:spcPts val="3300"/>
              </a:spcBef>
              <a:buSzPct val="171000"/>
              <a:buChar char="•"/>
            </a:pPr>
            <a:r>
              <a:t>Sim 2: same setup but 0.3% stats for </a:t>
            </a:r>
            <a14:m>
              <m:oMath>
                <m:r>
                  <a:rPr xmlns:a="http://schemas.openxmlformats.org/drawingml/2006/main" sz="6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6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6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3</m:t>
                </m:r>
              </m:oMath>
            </a14:m>
          </a:p>
          <a:p>
            <a:pPr marL="1106714" indent="-789214" algn="l">
              <a:spcBef>
                <a:spcPts val="3300"/>
              </a:spcBef>
              <a:buSzPct val="171000"/>
              <a:buChar char="•"/>
            </a:pPr>
            <a:r>
              <a:t>Concordance is still good</a:t>
            </a:r>
          </a:p>
          <a:p>
            <a:pPr marL="1106714" indent="-789214" algn="l">
              <a:spcBef>
                <a:spcPts val="3300"/>
              </a:spcBef>
              <a:buSzPct val="171000"/>
              <a:buChar char="•"/>
            </a:pPr>
            <a:r>
              <a:t>Ratio estimator ranges don’t cover true fluxes</a:t>
            </a:r>
          </a:p>
        </p:txBody>
      </p:sp>
      <p:sp>
        <p:nvSpPr>
          <p:cNvPr id="298" name="Rectangle"/>
          <p:cNvSpPr/>
          <p:nvPr/>
        </p:nvSpPr>
        <p:spPr>
          <a:xfrm>
            <a:off x="17788466" y="9999133"/>
            <a:ext cx="6223001" cy="762001"/>
          </a:xfrm>
          <a:prstGeom prst="rect">
            <a:avLst/>
          </a:prstGeom>
          <a:solidFill>
            <a:srgbClr val="FF40FF">
              <a:alpha val="35862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9" name="Rectangle"/>
          <p:cNvSpPr/>
          <p:nvPr/>
        </p:nvSpPr>
        <p:spPr>
          <a:xfrm>
            <a:off x="17788466" y="11506200"/>
            <a:ext cx="6223001" cy="762000"/>
          </a:xfrm>
          <a:prstGeom prst="rect">
            <a:avLst/>
          </a:prstGeom>
          <a:solidFill>
            <a:srgbClr val="FF2600">
              <a:alpha val="48965"/>
            </a:srgb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5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2"/>
      <p:bldP build="whole" bldLvl="1" animBg="1" rev="0" advAuto="0" spid="299" grpId="3"/>
      <p:bldP build="whole" bldLvl="1" animBg="1" rev="0" advAuto="0" spid="29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Next: XMM/Chandra XCAL"/>
          <p:cNvSpPr txBox="1"/>
          <p:nvPr>
            <p:ph type="title"/>
          </p:nvPr>
        </p:nvSpPr>
        <p:spPr>
          <a:xfrm>
            <a:off x="3078295" y="-97963"/>
            <a:ext cx="18227410" cy="1969451"/>
          </a:xfrm>
          <a:prstGeom prst="rect">
            <a:avLst/>
          </a:prstGeom>
        </p:spPr>
        <p:txBody>
          <a:bodyPr/>
          <a:lstStyle/>
          <a:p>
            <a:pPr/>
            <a:r>
              <a:t>Next: XMM/Chandra XCAL</a:t>
            </a:r>
          </a:p>
        </p:txBody>
      </p:sp>
      <p:sp>
        <p:nvSpPr>
          <p:cNvPr id="302" name="Slide Number"/>
          <p:cNvSpPr txBox="1"/>
          <p:nvPr>
            <p:ph type="sldNum" sz="quarter" idx="2"/>
          </p:nvPr>
        </p:nvSpPr>
        <p:spPr>
          <a:xfrm>
            <a:off x="12011223" y="13019484"/>
            <a:ext cx="3079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6098" y="1911186"/>
            <a:ext cx="15475537" cy="11182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XCAL Time-Dependence"/>
          <p:cNvSpPr txBox="1"/>
          <p:nvPr>
            <p:ph type="title"/>
          </p:nvPr>
        </p:nvSpPr>
        <p:spPr>
          <a:xfrm>
            <a:off x="3078295" y="-470496"/>
            <a:ext cx="18227410" cy="2206517"/>
          </a:xfrm>
          <a:prstGeom prst="rect">
            <a:avLst/>
          </a:prstGeom>
        </p:spPr>
        <p:txBody>
          <a:bodyPr/>
          <a:lstStyle/>
          <a:p>
            <a:pPr/>
            <a:r>
              <a:t>XCAL Time-Dependence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xfrm>
            <a:off x="12011223" y="13019484"/>
            <a:ext cx="3079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45078" y="2215144"/>
            <a:ext cx="13866203" cy="10188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516" y="2305833"/>
            <a:ext cx="11019320" cy="101321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2234" y="2372170"/>
            <a:ext cx="11914266" cy="10567014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Conclu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Conclusions</a:t>
            </a:r>
          </a:p>
        </p:txBody>
      </p:sp>
      <p:sp>
        <p:nvSpPr>
          <p:cNvPr id="312" name="Concordance is “operational”…"/>
          <p:cNvSpPr txBox="1"/>
          <p:nvPr>
            <p:ph type="body" sz="half" idx="1"/>
          </p:nvPr>
        </p:nvSpPr>
        <p:spPr>
          <a:xfrm>
            <a:off x="204990" y="1990433"/>
            <a:ext cx="12306400" cy="105551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600"/>
              </a:spcBef>
            </a:pPr>
            <a:r>
              <a:t>Concordance is “operational” </a:t>
            </a:r>
          </a:p>
          <a:p>
            <a:pPr>
              <a:spcBef>
                <a:spcPts val="2600"/>
              </a:spcBef>
            </a:pPr>
            <a:r>
              <a:t>Simple situations an simulations give reasonable answers</a:t>
            </a:r>
          </a:p>
          <a:p>
            <a:pPr>
              <a:spcBef>
                <a:spcPts val="2600"/>
              </a:spcBef>
            </a:pPr>
            <a:r>
              <a:t>Possible improvements</a:t>
            </a:r>
          </a:p>
          <a:p>
            <a:pPr lvl="1">
              <a:spcBef>
                <a:spcPts val="2600"/>
              </a:spcBef>
            </a:pPr>
            <a:r>
              <a:t>Outliers handled with t distribution</a:t>
            </a:r>
          </a:p>
          <a:p>
            <a:pPr lvl="1">
              <a:spcBef>
                <a:spcPts val="2600"/>
              </a:spcBef>
            </a:pPr>
            <a:r>
              <a:t>Fluxes in bands are related globally, not independent</a:t>
            </a:r>
          </a:p>
          <a:p>
            <a:pPr lvl="1">
              <a:spcBef>
                <a:spcPts val="2600"/>
              </a:spcBef>
            </a:pPr>
            <a:r>
              <a:t>Instrument areas are time-dependent</a:t>
            </a:r>
          </a:p>
          <a:p>
            <a:pPr>
              <a:spcBef>
                <a:spcPts val="2600"/>
              </a:spcBef>
            </a:pPr>
            <a:r>
              <a:t>Upcoming: XMM/Chandra cross-cal</a:t>
            </a:r>
          </a:p>
        </p:txBody>
      </p:sp>
      <p:sp>
        <p:nvSpPr>
          <p:cNvPr id="313" name="Slide Number"/>
          <p:cNvSpPr txBox="1"/>
          <p:nvPr>
            <p:ph type="sldNum" sz="quarter" idx="2"/>
          </p:nvPr>
        </p:nvSpPr>
        <p:spPr>
          <a:xfrm>
            <a:off x="12011223" y="13019484"/>
            <a:ext cx="3079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e Go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Goal</a:t>
            </a:r>
          </a:p>
        </p:txBody>
      </p:sp>
      <p:sp>
        <p:nvSpPr>
          <p:cNvPr id="172" name="The problems…"/>
          <p:cNvSpPr txBox="1"/>
          <p:nvPr>
            <p:ph type="body" idx="1"/>
          </p:nvPr>
        </p:nvSpPr>
        <p:spPr>
          <a:xfrm>
            <a:off x="364393" y="2193633"/>
            <a:ext cx="16904146" cy="10613702"/>
          </a:xfrm>
          <a:prstGeom prst="rect">
            <a:avLst/>
          </a:prstGeom>
        </p:spPr>
        <p:txBody>
          <a:bodyPr/>
          <a:lstStyle/>
          <a:p>
            <a:pPr marL="508000" indent="-508000">
              <a:spcBef>
                <a:spcPts val="2100"/>
              </a:spcBef>
              <a:buSzPct val="100000"/>
              <a:defRPr sz="5000"/>
            </a:pPr>
            <a:r>
              <a:t>The problems</a:t>
            </a:r>
          </a:p>
          <a:p>
            <a:pPr lvl="1" marL="1029368" indent="-584868">
              <a:spcBef>
                <a:spcPts val="2100"/>
              </a:spcBef>
              <a:buSzPct val="75000"/>
              <a:defRPr sz="5000"/>
            </a:pPr>
            <a:r>
              <a:t>Discrepant results from X-ray observatories in orbit</a:t>
            </a:r>
          </a:p>
          <a:p>
            <a:pPr lvl="2" marL="1473868" indent="-584868">
              <a:spcBef>
                <a:spcPts val="2100"/>
              </a:spcBef>
              <a:buSzPct val="75000"/>
              <a:defRPr sz="5000"/>
            </a:pPr>
            <a:r>
              <a:t>Cluster temperatures and fluxes</a:t>
            </a:r>
          </a:p>
          <a:p>
            <a:pPr lvl="2" marL="1473868" indent="-584868">
              <a:spcBef>
                <a:spcPts val="2100"/>
              </a:spcBef>
              <a:buSzPct val="75000"/>
              <a:defRPr sz="5000"/>
            </a:pPr>
            <a:r>
              <a:t>Blazar fluxes from simultaneous observations</a:t>
            </a:r>
          </a:p>
          <a:p>
            <a:pPr lvl="2" marL="1473868" indent="-584868">
              <a:spcBef>
                <a:spcPts val="2100"/>
              </a:spcBef>
              <a:buSzPct val="75000"/>
              <a:defRPr sz="5000"/>
            </a:pPr>
            <a:r>
              <a:t>SNR line fluxes</a:t>
            </a:r>
          </a:p>
          <a:p>
            <a:pPr lvl="1" marL="1029368" indent="-584868">
              <a:spcBef>
                <a:spcPts val="2100"/>
              </a:spcBef>
              <a:buSzPct val="75000"/>
              <a:defRPr sz="5000"/>
            </a:pPr>
            <a:r>
              <a:t>Imperfect ground cal, performance changes in flight</a:t>
            </a:r>
          </a:p>
          <a:p>
            <a:pPr lvl="2" marL="1473868" indent="-584868">
              <a:spcBef>
                <a:spcPts val="3900"/>
              </a:spcBef>
              <a:buSzPct val="75000"/>
              <a:buChar char="‣"/>
              <a:defRPr sz="5000"/>
            </a:pPr>
            <a:r>
              <a:t>Instrument area priors </a:t>
            </a:r>
            <a14:m>
              <m:oMath>
                <m:sSub>
                  <m:e>
                    <m:r>
                      <a:rPr xmlns:a="http://schemas.openxmlformats.org/drawingml/2006/main" sz="5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5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differ from “true values” </a:t>
            </a:r>
            <a14:m>
              <m:oMath>
                <m:sSub>
                  <m:e>
                    <m:r>
                      <a:rPr xmlns:a="http://schemas.openxmlformats.org/drawingml/2006/main" sz="4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  <a:p>
            <a:pPr lvl="1" marL="1029368" indent="-584868">
              <a:spcBef>
                <a:spcPts val="2100"/>
              </a:spcBef>
              <a:buSzPct val="75000"/>
              <a:defRPr sz="5000"/>
            </a:pPr>
            <a:r>
              <a:t>No absolute calibrators across all bands in flight: no “true” </a:t>
            </a:r>
            <a14:m>
              <m:oMath>
                <m:sSub>
                  <m:e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5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  <a:p>
            <a:pPr marL="508000" indent="-508000">
              <a:spcBef>
                <a:spcPts val="3900"/>
              </a:spcBef>
              <a:buSzPct val="100000"/>
              <a:defRPr sz="5000"/>
            </a:pPr>
            <a:r>
              <a:t>Specific task: derive </a:t>
            </a:r>
            <a14:m>
              <m:oMath>
                <m:limUpp>
                  <m:e>
                    <m:sSub>
                      <m:e>
                        <m:r>
                          <a:rPr xmlns:a="http://schemas.openxmlformats.org/drawingml/2006/main" sz="4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xmlns:a="http://schemas.openxmlformats.org/drawingml/2006/main" sz="4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e>
                  <m:lim>
                    <m:r>
                      <a:rPr xmlns:a="http://schemas.openxmlformats.org/drawingml/2006/main" sz="49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</m:oMath>
            </a14:m>
            <a:r>
              <a:t> for optimal agreement</a:t>
            </a:r>
          </a:p>
        </p:txBody>
      </p:sp>
      <p:sp>
        <p:nvSpPr>
          <p:cNvPr id="173" name="Slide Number"/>
          <p:cNvSpPr txBox="1"/>
          <p:nvPr>
            <p:ph type="sldNum" sz="quarter" idx="2"/>
          </p:nvPr>
        </p:nvSpPr>
        <p:spPr>
          <a:xfrm>
            <a:off x="12011223" y="13019484"/>
            <a:ext cx="3079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4" name="Let flux…"/>
          <p:cNvSpPr txBox="1"/>
          <p:nvPr/>
        </p:nvSpPr>
        <p:spPr>
          <a:xfrm>
            <a:off x="17254001" y="5170830"/>
            <a:ext cx="6692968" cy="3927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marL="889000" indent="-571500" algn="l" defTabSz="584200">
              <a:spcBef>
                <a:spcPts val="2400"/>
              </a:spcBef>
              <a:buSzPct val="171000"/>
              <a:buChar char="➡"/>
              <a:defRPr sz="4200"/>
            </a:pPr>
            <a:r>
              <a:t>Let flux </a:t>
            </a:r>
            <a14:m>
              <m:oMath>
                <m:sSub>
                  <m:e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sSub>
                  <m:e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/</m:t>
                </m:r>
                <m:sSub>
                  <m:e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endParaRPr baseline="-5999"/>
          </a:p>
          <a:p>
            <a:pPr lvl="1" indent="685800" algn="l" defTabSz="584200">
              <a:spcBef>
                <a:spcPts val="2400"/>
              </a:spcBef>
              <a:defRPr sz="4200"/>
            </a:pPr>
            <a:r>
              <a:t>where </a:t>
            </a:r>
            <a14:m>
              <m:oMath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= prior on </a:t>
            </a:r>
            <a14:m>
              <m:oMath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</a:p>
          <a:p>
            <a:pPr lvl="1" indent="685800" algn="l" defTabSz="584200">
              <a:spcBef>
                <a:spcPts val="2400"/>
              </a:spcBef>
              <a:defRPr sz="4200"/>
            </a:pPr>
            <a14:m>
              <m:oMath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  <a:r>
              <a:t> = observed counts</a:t>
            </a:r>
          </a:p>
          <a:p>
            <a:pPr lvl="1" indent="685800" algn="l" defTabSz="584200">
              <a:spcBef>
                <a:spcPts val="2400"/>
              </a:spcBef>
              <a:defRPr sz="4200"/>
            </a:pPr>
            <a14:m>
              <m:oMath>
                <m:sSub>
                  <m:e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7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  <a:r>
              <a:t> = known exposure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ome Previous Cross-Cal Work"/>
          <p:cNvSpPr txBox="1"/>
          <p:nvPr>
            <p:ph type="title"/>
          </p:nvPr>
        </p:nvSpPr>
        <p:spPr>
          <a:xfrm>
            <a:off x="245070" y="357187"/>
            <a:ext cx="23893860" cy="1717501"/>
          </a:xfrm>
          <a:prstGeom prst="rect">
            <a:avLst/>
          </a:prstGeom>
        </p:spPr>
        <p:txBody>
          <a:bodyPr/>
          <a:lstStyle/>
          <a:p>
            <a:pPr/>
            <a:r>
              <a:t>Some Previous Cross-Cal Work</a:t>
            </a:r>
          </a:p>
        </p:txBody>
      </p:sp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11979523" y="13019484"/>
            <a:ext cx="3713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8" name="fig14.pdf" descr="fig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94725" y="2971800"/>
            <a:ext cx="10058401" cy="7772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81433" y="3581400"/>
            <a:ext cx="5054601" cy="5080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1E0102 (Plucinsky+ ’17)"/>
          <p:cNvSpPr txBox="1"/>
          <p:nvPr/>
        </p:nvSpPr>
        <p:spPr>
          <a:xfrm>
            <a:off x="16876447" y="3907895"/>
            <a:ext cx="4094957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/>
            </a:lvl1pPr>
          </a:lstStyle>
          <a:p>
            <a:pPr/>
            <a:r>
              <a:t>1E0102 (Plucinsky+ ’17)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64521" y="9412816"/>
            <a:ext cx="4953001" cy="318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74200" y="9501716"/>
            <a:ext cx="4826000" cy="300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3C 273 (Kruse Madsen + ’17)"/>
          <p:cNvSpPr txBox="1"/>
          <p:nvPr/>
        </p:nvSpPr>
        <p:spPr>
          <a:xfrm>
            <a:off x="7212574" y="8759295"/>
            <a:ext cx="5050037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/>
            </a:lvl1pPr>
          </a:lstStyle>
          <a:p>
            <a:pPr/>
            <a:r>
              <a:t>3C 273 (Kruse Madsen + ’17)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4866" y="3445933"/>
            <a:ext cx="6654801" cy="472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G21.5-0.9 (Tsujimoto + ’10)"/>
          <p:cNvSpPr txBox="1"/>
          <p:nvPr/>
        </p:nvSpPr>
        <p:spPr>
          <a:xfrm>
            <a:off x="1343950" y="8293628"/>
            <a:ext cx="4796633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/>
            </a:lvl1pPr>
          </a:lstStyle>
          <a:p>
            <a:pPr/>
            <a:r>
              <a:t>G21.5-0.9 (Tsujimoto + ’10)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he Problem, Graphically"/>
          <p:cNvSpPr txBox="1"/>
          <p:nvPr>
            <p:ph type="title"/>
          </p:nvPr>
        </p:nvSpPr>
        <p:spPr>
          <a:xfrm>
            <a:off x="3729760" y="95249"/>
            <a:ext cx="16924481" cy="1717501"/>
          </a:xfrm>
          <a:prstGeom prst="rect">
            <a:avLst/>
          </a:prstGeom>
        </p:spPr>
        <p:txBody>
          <a:bodyPr/>
          <a:lstStyle/>
          <a:p>
            <a:pPr/>
            <a:r>
              <a:t>The Problem, Graphically</a:t>
            </a:r>
          </a:p>
        </p:txBody>
      </p:sp>
      <p:sp>
        <p:nvSpPr>
          <p:cNvPr id="188" name="Slide Number"/>
          <p:cNvSpPr txBox="1"/>
          <p:nvPr>
            <p:ph type="sldNum" sz="quarter" idx="2"/>
          </p:nvPr>
        </p:nvSpPr>
        <p:spPr>
          <a:xfrm>
            <a:off x="12011223" y="13019484"/>
            <a:ext cx="3079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32" name="Group"/>
          <p:cNvGrpSpPr/>
          <p:nvPr/>
        </p:nvGrpSpPr>
        <p:grpSpPr>
          <a:xfrm>
            <a:off x="6500812" y="2665643"/>
            <a:ext cx="11914189" cy="10664032"/>
            <a:chOff x="1173035" y="0"/>
            <a:chExt cx="11914187" cy="10664031"/>
          </a:xfrm>
        </p:grpSpPr>
        <p:sp>
          <p:nvSpPr>
            <p:cNvPr id="189" name="Line"/>
            <p:cNvSpPr/>
            <p:nvPr/>
          </p:nvSpPr>
          <p:spPr>
            <a:xfrm flipV="1">
              <a:off x="2528394" y="-1"/>
              <a:ext cx="1" cy="892648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2492675" y="8926478"/>
              <a:ext cx="9860330" cy="1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 flipV="1">
              <a:off x="2523133" y="4739419"/>
              <a:ext cx="9377837" cy="417528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 flipV="1">
              <a:off x="2518409" y="1799591"/>
              <a:ext cx="8480713" cy="711616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 flipV="1">
              <a:off x="2510143" y="22902"/>
              <a:ext cx="5549261" cy="888067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4" name="Source Flux"/>
            <p:cNvSpPr/>
            <p:nvPr/>
          </p:nvSpPr>
          <p:spPr>
            <a:xfrm>
              <a:off x="11817222" y="939403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Source Flux</a:t>
              </a:r>
            </a:p>
          </p:txBody>
        </p:sp>
        <p:sp>
          <p:nvSpPr>
            <p:cNvPr id="195" name="Observed…"/>
            <p:cNvSpPr/>
            <p:nvPr/>
          </p:nvSpPr>
          <p:spPr>
            <a:xfrm>
              <a:off x="1173035" y="67865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Observed</a:t>
              </a:r>
            </a:p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Count Rate</a:t>
              </a:r>
            </a:p>
          </p:txBody>
        </p:sp>
        <p:sp>
          <p:nvSpPr>
            <p:cNvPr id="196" name="A1"/>
            <p:cNvSpPr/>
            <p:nvPr/>
          </p:nvSpPr>
          <p:spPr>
            <a:xfrm>
              <a:off x="9373518" y="2195098"/>
              <a:ext cx="1794846" cy="65815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A</a:t>
              </a:r>
              <a:r>
                <a:rPr baseline="-5999"/>
                <a:t>1</a:t>
              </a:r>
            </a:p>
          </p:txBody>
        </p:sp>
        <p:sp>
          <p:nvSpPr>
            <p:cNvPr id="197" name="a3 = A3"/>
            <p:cNvSpPr/>
            <p:nvPr/>
          </p:nvSpPr>
          <p:spPr>
            <a:xfrm>
              <a:off x="9102597" y="5679281"/>
              <a:ext cx="1676760" cy="643648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a</a:t>
              </a:r>
              <a:r>
                <a:rPr baseline="-5999"/>
                <a:t>3</a:t>
              </a:r>
              <a:r>
                <a:t> = A</a:t>
              </a:r>
              <a:r>
                <a:rPr baseline="-5999"/>
                <a:t>3</a:t>
              </a:r>
            </a:p>
          </p:txBody>
        </p:sp>
        <p:sp>
          <p:nvSpPr>
            <p:cNvPr id="198" name="A2"/>
            <p:cNvSpPr/>
            <p:nvPr/>
          </p:nvSpPr>
          <p:spPr>
            <a:xfrm flipV="1">
              <a:off x="8388222" y="645523"/>
              <a:ext cx="1772949" cy="287155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A</a:t>
              </a:r>
              <a:r>
                <a:rPr baseline="-5999"/>
                <a:t>2</a:t>
              </a:r>
            </a:p>
          </p:txBody>
        </p:sp>
        <p:sp>
          <p:nvSpPr>
            <p:cNvPr id="199" name="Square"/>
            <p:cNvSpPr/>
            <p:nvPr/>
          </p:nvSpPr>
          <p:spPr>
            <a:xfrm>
              <a:off x="4003578" y="8129587"/>
              <a:ext cx="300039" cy="300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0" name="Square"/>
            <p:cNvSpPr/>
            <p:nvPr/>
          </p:nvSpPr>
          <p:spPr>
            <a:xfrm>
              <a:off x="6034867" y="7104459"/>
              <a:ext cx="300039" cy="300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1" name="Square"/>
            <p:cNvSpPr/>
            <p:nvPr/>
          </p:nvSpPr>
          <p:spPr>
            <a:xfrm>
              <a:off x="7062031" y="6825853"/>
              <a:ext cx="300039" cy="300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2" name="Circle"/>
            <p:cNvSpPr/>
            <p:nvPr/>
          </p:nvSpPr>
          <p:spPr>
            <a:xfrm>
              <a:off x="4196460" y="7254478"/>
              <a:ext cx="300038" cy="300038"/>
            </a:xfrm>
            <a:prstGeom prst="ellipse">
              <a:avLst/>
            </a:prstGeom>
            <a:solidFill>
              <a:srgbClr val="000102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3" name="Circle"/>
            <p:cNvSpPr/>
            <p:nvPr/>
          </p:nvSpPr>
          <p:spPr>
            <a:xfrm>
              <a:off x="6376435" y="5357812"/>
              <a:ext cx="300038" cy="300038"/>
            </a:xfrm>
            <a:prstGeom prst="ellipse">
              <a:avLst/>
            </a:prstGeom>
            <a:solidFill>
              <a:srgbClr val="000102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4" name="Circle"/>
            <p:cNvSpPr/>
            <p:nvPr/>
          </p:nvSpPr>
          <p:spPr>
            <a:xfrm>
              <a:off x="7576381" y="4402517"/>
              <a:ext cx="300039" cy="300038"/>
            </a:xfrm>
            <a:prstGeom prst="ellipse">
              <a:avLst/>
            </a:prstGeom>
            <a:solidFill>
              <a:srgbClr val="000102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5" name="Shape"/>
            <p:cNvSpPr/>
            <p:nvPr/>
          </p:nvSpPr>
          <p:spPr>
            <a:xfrm>
              <a:off x="7062031" y="2045080"/>
              <a:ext cx="300039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25400" cap="flat">
              <a:solidFill>
                <a:srgbClr val="05050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 flipV="1">
              <a:off x="2510143" y="384695"/>
              <a:ext cx="6039136" cy="8518881"/>
            </a:xfrm>
            <a:prstGeom prst="line">
              <a:avLst/>
            </a:prstGeom>
            <a:noFill/>
            <a:ln w="25400" cap="flat">
              <a:solidFill>
                <a:srgbClr val="010101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7" name="Circle"/>
            <p:cNvSpPr/>
            <p:nvPr/>
          </p:nvSpPr>
          <p:spPr>
            <a:xfrm>
              <a:off x="4003578" y="7254478"/>
              <a:ext cx="300039" cy="300038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8" name="Shape"/>
            <p:cNvSpPr/>
            <p:nvPr/>
          </p:nvSpPr>
          <p:spPr>
            <a:xfrm>
              <a:off x="3771406" y="6493668"/>
              <a:ext cx="300039" cy="30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9" name="Shape"/>
            <p:cNvSpPr/>
            <p:nvPr/>
          </p:nvSpPr>
          <p:spPr>
            <a:xfrm>
              <a:off x="5605754" y="3563126"/>
              <a:ext cx="300039" cy="30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0" name="Shape"/>
            <p:cNvSpPr/>
            <p:nvPr/>
          </p:nvSpPr>
          <p:spPr>
            <a:xfrm>
              <a:off x="6537308" y="2045080"/>
              <a:ext cx="300039" cy="30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1" name="Shape"/>
            <p:cNvSpPr/>
            <p:nvPr/>
          </p:nvSpPr>
          <p:spPr>
            <a:xfrm>
              <a:off x="6034867" y="3557587"/>
              <a:ext cx="300039" cy="30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25400" cap="flat">
              <a:solidFill>
                <a:srgbClr val="05050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2" name="Shape"/>
            <p:cNvSpPr/>
            <p:nvPr/>
          </p:nvSpPr>
          <p:spPr>
            <a:xfrm>
              <a:off x="4003578" y="6493668"/>
              <a:ext cx="300039" cy="300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noFill/>
            <a:ln w="25400" cap="flat">
              <a:solidFill>
                <a:srgbClr val="050505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 flipV="1">
              <a:off x="2518409" y="1460473"/>
              <a:ext cx="8016089" cy="745528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4" name="Circle"/>
            <p:cNvSpPr/>
            <p:nvPr/>
          </p:nvSpPr>
          <p:spPr>
            <a:xfrm>
              <a:off x="6034867" y="5357812"/>
              <a:ext cx="300039" cy="300038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5" name="Circle"/>
            <p:cNvSpPr/>
            <p:nvPr/>
          </p:nvSpPr>
          <p:spPr>
            <a:xfrm>
              <a:off x="7062031" y="4402517"/>
              <a:ext cx="300039" cy="300038"/>
            </a:xfrm>
            <a:prstGeom prst="ellips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 flipV="1">
              <a:off x="7212050" y="2104686"/>
              <a:ext cx="1" cy="680629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7" name="F3"/>
            <p:cNvSpPr/>
            <p:nvPr/>
          </p:nvSpPr>
          <p:spPr>
            <a:xfrm>
              <a:off x="7212050" y="920866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F</a:t>
              </a:r>
              <a:r>
                <a:rPr baseline="-5999"/>
                <a:t>3</a:t>
              </a:r>
            </a:p>
          </p:txBody>
        </p:sp>
        <p:sp>
          <p:nvSpPr>
            <p:cNvPr id="218" name="Line"/>
            <p:cNvSpPr/>
            <p:nvPr/>
          </p:nvSpPr>
          <p:spPr>
            <a:xfrm>
              <a:off x="2539537" y="4552536"/>
              <a:ext cx="5180811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9" name="C13/T13"/>
            <p:cNvSpPr/>
            <p:nvPr/>
          </p:nvSpPr>
          <p:spPr>
            <a:xfrm>
              <a:off x="1647567" y="4552536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C</a:t>
              </a:r>
              <a:r>
                <a:rPr baseline="-5999"/>
                <a:t>13</a:t>
              </a:r>
              <a:r>
                <a:t>/T</a:t>
              </a:r>
              <a:r>
                <a:rPr baseline="-5999"/>
                <a:t>13</a:t>
              </a:r>
            </a:p>
          </p:txBody>
        </p:sp>
        <p:sp>
          <p:nvSpPr>
            <p:cNvPr id="220" name="a2"/>
            <p:cNvSpPr/>
            <p:nvPr/>
          </p:nvSpPr>
          <p:spPr>
            <a:xfrm flipV="1">
              <a:off x="7212050" y="528654"/>
              <a:ext cx="1750019" cy="404024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a</a:t>
              </a:r>
              <a:r>
                <a:rPr baseline="-5999"/>
                <a:t>2</a:t>
              </a:r>
            </a:p>
          </p:txBody>
        </p:sp>
        <p:sp>
          <p:nvSpPr>
            <p:cNvPr id="221" name="a1"/>
            <p:cNvSpPr/>
            <p:nvPr/>
          </p:nvSpPr>
          <p:spPr>
            <a:xfrm>
              <a:off x="10014300" y="2893646"/>
              <a:ext cx="1789218" cy="156537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a</a:t>
              </a:r>
              <a:r>
                <a:rPr baseline="-5999"/>
                <a:t>1</a:t>
              </a:r>
            </a:p>
          </p:txBody>
        </p:sp>
        <p:sp>
          <p:nvSpPr>
            <p:cNvPr id="222" name="Line"/>
            <p:cNvSpPr/>
            <p:nvPr/>
          </p:nvSpPr>
          <p:spPr>
            <a:xfrm flipV="1">
              <a:off x="4153597" y="6624721"/>
              <a:ext cx="1" cy="2286255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3" name="F1"/>
            <p:cNvSpPr/>
            <p:nvPr/>
          </p:nvSpPr>
          <p:spPr>
            <a:xfrm>
              <a:off x="4153597" y="920866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F</a:t>
              </a:r>
              <a:r>
                <a:rPr baseline="-5999"/>
                <a:t>1</a:t>
              </a:r>
            </a:p>
          </p:txBody>
        </p:sp>
        <p:sp>
          <p:nvSpPr>
            <p:cNvPr id="224" name="Line"/>
            <p:cNvSpPr/>
            <p:nvPr/>
          </p:nvSpPr>
          <p:spPr>
            <a:xfrm flipV="1">
              <a:off x="6184886" y="3780447"/>
              <a:ext cx="1" cy="5130529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5" name="F2"/>
            <p:cNvSpPr/>
            <p:nvPr/>
          </p:nvSpPr>
          <p:spPr>
            <a:xfrm>
              <a:off x="6184886" y="920866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/>
            <a:p>
              <a:pPr>
                <a:defRPr b="1" sz="32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F</a:t>
              </a:r>
              <a:r>
                <a:rPr baseline="-5999"/>
                <a:t>2</a:t>
              </a:r>
            </a:p>
          </p:txBody>
        </p:sp>
        <p:grpSp>
          <p:nvGrpSpPr>
            <p:cNvPr id="231" name="Group"/>
            <p:cNvGrpSpPr/>
            <p:nvPr/>
          </p:nvGrpSpPr>
          <p:grpSpPr>
            <a:xfrm>
              <a:off x="8087776" y="7015449"/>
              <a:ext cx="3853048" cy="2385959"/>
              <a:chOff x="0" y="0"/>
              <a:chExt cx="3853046" cy="2385958"/>
            </a:xfrm>
          </p:grpSpPr>
          <p:sp>
            <p:nvSpPr>
              <p:cNvPr id="226" name="Rectangle"/>
              <p:cNvSpPr/>
              <p:nvPr/>
            </p:nvSpPr>
            <p:spPr>
              <a:xfrm>
                <a:off x="0" y="0"/>
                <a:ext cx="3853047" cy="1505214"/>
              </a:xfrm>
              <a:prstGeom prst="rect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7" name="Line"/>
              <p:cNvSpPr/>
              <p:nvPr/>
            </p:nvSpPr>
            <p:spPr>
              <a:xfrm>
                <a:off x="171674" y="1115958"/>
                <a:ext cx="926480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custDash>
                  <a:ds d="600000" sp="600000"/>
                </a:custDash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8" name="Line"/>
              <p:cNvSpPr/>
              <p:nvPr/>
            </p:nvSpPr>
            <p:spPr>
              <a:xfrm>
                <a:off x="142835" y="323981"/>
                <a:ext cx="984158" cy="1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</a:p>
            </p:txBody>
          </p:sp>
          <p:sp>
            <p:nvSpPr>
              <p:cNvPr id="229" name="Estimated EA"/>
              <p:cNvSpPr/>
              <p:nvPr/>
            </p:nvSpPr>
            <p:spPr>
              <a:xfrm>
                <a:off x="2433269" y="323981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32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/>
                <a:r>
                  <a:t>Estimated EA</a:t>
                </a:r>
              </a:p>
            </p:txBody>
          </p:sp>
          <p:sp>
            <p:nvSpPr>
              <p:cNvPr id="230" name="Ideal EA"/>
              <p:cNvSpPr/>
              <p:nvPr/>
            </p:nvSpPr>
            <p:spPr>
              <a:xfrm>
                <a:off x="2433269" y="1115958"/>
                <a:ext cx="1270001" cy="127000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numCol="1" anchor="ctr">
                <a:spAutoFit/>
              </a:bodyPr>
              <a:lstStyle>
                <a:lvl1pPr>
                  <a:defRPr sz="3200">
                    <a:latin typeface="Helvetica Neue"/>
                    <a:ea typeface="Helvetica Neue"/>
                    <a:cs typeface="Helvetica Neue"/>
                    <a:sym typeface="Helvetica Neue"/>
                  </a:defRPr>
                </a:lvl1pPr>
              </a:lstStyle>
              <a:p>
                <a:pPr/>
                <a:r>
                  <a:t>Ideal EA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Multiplicative Shrinkage (Chen+ ’19, JASA)"/>
          <p:cNvSpPr txBox="1"/>
          <p:nvPr>
            <p:ph type="title"/>
          </p:nvPr>
        </p:nvSpPr>
        <p:spPr>
          <a:xfrm>
            <a:off x="1557337" y="340254"/>
            <a:ext cx="21269326" cy="1903767"/>
          </a:xfrm>
          <a:prstGeom prst="rect">
            <a:avLst/>
          </a:prstGeom>
        </p:spPr>
        <p:txBody>
          <a:bodyPr/>
          <a:lstStyle/>
          <a:p>
            <a:pPr/>
            <a:r>
              <a:t>Multiplicative Shrinkage </a:t>
            </a:r>
            <a:r>
              <a:rPr sz="6400"/>
              <a:t>(Chen+ ’19, JASA)</a:t>
            </a:r>
          </a:p>
        </p:txBody>
      </p:sp>
      <p:sp>
        <p:nvSpPr>
          <p:cNvPr id="235" name="Slide Number"/>
          <p:cNvSpPr txBox="1"/>
          <p:nvPr>
            <p:ph type="sldNum" sz="quarter" idx="2"/>
          </p:nvPr>
        </p:nvSpPr>
        <p:spPr>
          <a:xfrm>
            <a:off x="11979523" y="13019484"/>
            <a:ext cx="3713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" name="Equation"/>
          <p:cNvSpPr txBox="1"/>
          <p:nvPr/>
        </p:nvSpPr>
        <p:spPr>
          <a:xfrm>
            <a:off x="2359394" y="2701946"/>
            <a:ext cx="21277513" cy="172841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f>
                    <m:fPr>
                      <m:ctrlP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5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5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num>
                    <m:den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den>
                  </m:f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≡</m:t>
                  </m:r>
                  <m:r>
                    <m:rPr>
                      <m:sty m:val="p"/>
                    </m:rP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≡</m:t>
                  </m:r>
                  <m:r>
                    <m:rPr>
                      <m:sty m:val="p"/>
                    </m:rP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≡</m:t>
                  </m:r>
                  <m:r>
                    <m:rPr>
                      <m:sty m:val="p"/>
                    </m:rPr>
                    <a:rPr xmlns:a="http://schemas.openxmlformats.org/drawingml/2006/main" sz="5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log</m:t>
                  </m:r>
                  <m:sSub>
                    <m:e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5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</m:oMath>
              </m:oMathPara>
            </a14:m>
            <a:endParaRPr sz="5800"/>
          </a:p>
        </p:txBody>
      </p:sp>
      <p:sp>
        <p:nvSpPr>
          <p:cNvPr id="237" name="Equation"/>
          <p:cNvSpPr txBox="1"/>
          <p:nvPr/>
        </p:nvSpPr>
        <p:spPr>
          <a:xfrm>
            <a:off x="-1" y="6989058"/>
            <a:ext cx="24189579" cy="226067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bSup>
                    <m:e>
                      <m:limUpp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  <m:sup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limUpp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lim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˜</m:t>
                          </m:r>
                        </m:lim>
                      </m:limUpp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0.5</m:t>
                  </m:r>
                  <m:sSubSup>
                    <m:e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bSup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Sup>
                    <m:e>
                      <m:bar>
                        <m:barPr>
                          <m:ctrlP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ba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</m:sub>
                    <m:sup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bSup>
                      <m:sSubSup>
                        <m:e>
                          <m:limUpp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lim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˜</m:t>
                              </m:r>
                            </m:lim>
                          </m:limUpp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num>
                    <m:den>
                      <m:nary>
                        <m:naryPr>
                          <m:ctrlP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Sup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den>
                  </m:f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Sup>
                    <m:e>
                      <m:bar>
                        <m:barPr>
                          <m:ctrlP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ba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  <m:sup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sSubSup>
                        <m:e>
                          <m:limUpp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lim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˜</m:t>
                              </m:r>
                            </m:lim>
                          </m:limUpp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num>
                    <m:den>
                      <m:nary>
                        <m:naryPr>
                          <m:ctrlP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sSubSup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den>
                  </m:f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bar>
                        <m:barPr>
                          <m:ctrlP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</m:ba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</m:sSubSup>
                      <m:limUpp>
                        <m:e>
                          <m:sSub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e>
                        <m:lim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num>
                    <m:den>
                      <m:nary>
                        <m:naryPr>
                          <m:ctrlP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ff"/>
                        </m:naryPr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p>
                        <m:e>
                          <m:sSubSup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den>
                  </m:f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bar>
                        <m:barPr>
                          <m:ctrlP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pos m:val="top"/>
                        </m:barPr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bar>
                    </m:e>
                    <m:sub>
                      <m: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sub>
                  </m:sSub>
                  <m:r>
                    <a:rPr xmlns:a="http://schemas.openxmlformats.org/drawingml/2006/main" sz="5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5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</m:sSubSup>
                      <m:limUpp>
                        <m:e>
                          <m:sSub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e>
                            <m:sub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</m:e>
                        <m:lim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̂</m:t>
                          </m:r>
                        </m:lim>
                      </m:limUpp>
                      <m:sSubSup>
                        <m:e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num>
                    <m:den>
                      <m:nary>
                        <m:naryPr>
                          <m:ctrlP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  <m:chr m:val="∑"/>
                          <m:limLoc m:val="subSup"/>
                          <m:grow m:val="1"/>
                          <m:subHide m:val="off"/>
                          <m:supHide m:val="on"/>
                        </m:naryPr>
                        <m:sub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5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  <m:sub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</m:sub>
                          </m:sSub>
                        </m:sub>
                        <m:sup/>
                        <m:e>
                          <m:sSubSup>
                            <m:e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  <m:sup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r>
                                <a:rPr xmlns:a="http://schemas.openxmlformats.org/drawingml/2006/main" sz="5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den>
                  </m:f>
                </m:oMath>
              </m:oMathPara>
            </a14:m>
            <a:endParaRPr sz="5000"/>
          </a:p>
        </p:txBody>
      </p:sp>
      <p:grpSp>
        <p:nvGrpSpPr>
          <p:cNvPr id="240" name="Group"/>
          <p:cNvGrpSpPr/>
          <p:nvPr/>
        </p:nvGrpSpPr>
        <p:grpSpPr>
          <a:xfrm>
            <a:off x="4209609" y="5240387"/>
            <a:ext cx="15153044" cy="6750126"/>
            <a:chOff x="0" y="0"/>
            <a:chExt cx="15153042" cy="6750124"/>
          </a:xfrm>
        </p:grpSpPr>
        <p:sp>
          <p:nvSpPr>
            <p:cNvPr id="238" name="Equation"/>
            <p:cNvSpPr txBox="1"/>
            <p:nvPr/>
          </p:nvSpPr>
          <p:spPr>
            <a:xfrm>
              <a:off x="0" y="0"/>
              <a:ext cx="15153043" cy="976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/>
              </a:pPr>
              <a14:m>
                <m:oMathPara>
                  <m:oMathParaPr>
                    <m:jc m:val="centerGroup"/>
                  </m:oMathParaPr>
                  <m:oMath>
                    <m:limUpp>
                      <m:e>
                        <m:sSub>
                          <m:e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  <m:sub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lim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e>
                        <m:bar>
                          <m:barPr>
                            <m:ctrlP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pos m:val="top"/>
                          </m:barPr>
                          <m:e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ba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</m:sub>
                      <m:sup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b>
                      <m:e>
                        <m:bar>
                          <m:barPr>
                            <m:ctrlP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pos m:val="top"/>
                          </m:barPr>
                          <m:e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</m:ba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b>
                      <m:e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e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limUpp>
                      <m:e>
                        <m:sSub>
                          <m:e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  <m:lim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e>
                        <m:bar>
                          <m:barPr>
                            <m:ctrlP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pos m:val="top"/>
                          </m:barPr>
                          <m:e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ba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  <m:sup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b>
                      <m:e>
                        <m:bar>
                          <m:barPr>
                            <m:ctrlP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pos m:val="top"/>
                          </m:barPr>
                          <m:e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ba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m:oMathPara>
              </a14:m>
              <a:endParaRPr sz="5800"/>
            </a:p>
          </p:txBody>
        </p:sp>
        <p:sp>
          <p:nvSpPr>
            <p:cNvPr id="239" name="Equation"/>
            <p:cNvSpPr txBox="1"/>
            <p:nvPr/>
          </p:nvSpPr>
          <p:spPr>
            <a:xfrm>
              <a:off x="5362317" y="4816299"/>
              <a:ext cx="5186568" cy="19338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defTabSz="914400" latinLnBrk="1">
                <a:defRPr sz="1800"/>
              </a:pPr>
              <a14:m>
                <m:oMathPara>
                  <m:oMathParaPr>
                    <m:jc m:val="centerGroup"/>
                  </m:oMathParaPr>
                  <m:oMath>
                    <m:sSub>
                      <m:e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5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type m:val="bar"/>
                      </m:fPr>
                      <m:num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bSup>
                          <m:e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e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xmlns:a="http://schemas.openxmlformats.org/drawingml/2006/main" sz="5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sSubSup>
                          <m:e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-</m:t>
                            </m:r>
                            <m:r>
                              <a:rPr xmlns:a="http://schemas.openxmlformats.org/drawingml/2006/main" sz="5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m:oMathPara>
              </a14:m>
              <a:endParaRPr sz="5800"/>
            </a:p>
          </p:txBody>
        </p:sp>
      </p:grpSp>
      <p:grpSp>
        <p:nvGrpSpPr>
          <p:cNvPr id="243" name="Group"/>
          <p:cNvGrpSpPr/>
          <p:nvPr/>
        </p:nvGrpSpPr>
        <p:grpSpPr>
          <a:xfrm>
            <a:off x="2994810" y="11116733"/>
            <a:ext cx="9261682" cy="1075267"/>
            <a:chOff x="0" y="0"/>
            <a:chExt cx="9261680" cy="1075266"/>
          </a:xfrm>
        </p:grpSpPr>
        <p:sp>
          <p:nvSpPr>
            <p:cNvPr id="241" name="Rectangle"/>
            <p:cNvSpPr/>
            <p:nvPr/>
          </p:nvSpPr>
          <p:spPr>
            <a:xfrm>
              <a:off x="8020322" y="0"/>
              <a:ext cx="1241359" cy="1075267"/>
            </a:xfrm>
            <a:prstGeom prst="rect">
              <a:avLst/>
            </a:prstGeom>
            <a:solidFill>
              <a:srgbClr val="FF2600">
                <a:alpha val="19568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42" name="EA prior uncertainties"/>
            <p:cNvSpPr txBox="1"/>
            <p:nvPr/>
          </p:nvSpPr>
          <p:spPr>
            <a:xfrm>
              <a:off x="0" y="47095"/>
              <a:ext cx="6795046" cy="981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>
                  <a:solidFill>
                    <a:srgbClr val="FF2600"/>
                  </a:solidFill>
                </a:defRPr>
              </a:lvl1pPr>
            </a:lstStyle>
            <a:p>
              <a:pPr/>
              <a:r>
                <a:t>EA prior uncertainties</a:t>
              </a:r>
            </a:p>
          </p:txBody>
        </p:sp>
      </p:grpSp>
      <p:grpSp>
        <p:nvGrpSpPr>
          <p:cNvPr id="246" name="Group"/>
          <p:cNvGrpSpPr/>
          <p:nvPr/>
        </p:nvGrpSpPr>
        <p:grpSpPr>
          <a:xfrm>
            <a:off x="12970933" y="11116733"/>
            <a:ext cx="8034285" cy="1075267"/>
            <a:chOff x="0" y="0"/>
            <a:chExt cx="8034283" cy="1075266"/>
          </a:xfrm>
        </p:grpSpPr>
        <p:sp>
          <p:nvSpPr>
            <p:cNvPr id="244" name="Data uncertainties"/>
            <p:cNvSpPr txBox="1"/>
            <p:nvPr/>
          </p:nvSpPr>
          <p:spPr>
            <a:xfrm>
              <a:off x="2396649" y="47095"/>
              <a:ext cx="5637635" cy="981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>
                  <a:solidFill>
                    <a:srgbClr val="0096FF"/>
                  </a:solidFill>
                </a:defRPr>
              </a:lvl1pPr>
            </a:lstStyle>
            <a:p>
              <a:pPr/>
              <a:r>
                <a:t>Data uncertainties</a:t>
              </a:r>
            </a:p>
          </p:txBody>
        </p:sp>
        <p:sp>
          <p:nvSpPr>
            <p:cNvPr id="245" name="Rectangle"/>
            <p:cNvSpPr/>
            <p:nvPr/>
          </p:nvSpPr>
          <p:spPr>
            <a:xfrm>
              <a:off x="0" y="0"/>
              <a:ext cx="1768740" cy="1075267"/>
            </a:xfrm>
            <a:prstGeom prst="rect">
              <a:avLst/>
            </a:prstGeom>
            <a:solidFill>
              <a:srgbClr val="0096FF">
                <a:alpha val="20961"/>
              </a:srgbClr>
            </a:solidFill>
            <a:ln w="12700" cap="flat">
              <a:noFill/>
              <a:miter lim="400000"/>
            </a:ln>
            <a:effectLst>
              <a:outerShdw sx="100000" sy="100000" kx="0" ky="0" algn="b" rotWithShape="0" blurRad="50800" dist="25400" dir="5400000">
                <a:srgbClr val="000000">
                  <a:alpha val="50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omplications I: Flux Measurements"/>
          <p:cNvSpPr txBox="1"/>
          <p:nvPr>
            <p:ph type="title"/>
          </p:nvPr>
        </p:nvSpPr>
        <p:spPr>
          <a:xfrm>
            <a:off x="270470" y="153987"/>
            <a:ext cx="23843060" cy="1717501"/>
          </a:xfrm>
          <a:prstGeom prst="rect">
            <a:avLst/>
          </a:prstGeom>
        </p:spPr>
        <p:txBody>
          <a:bodyPr/>
          <a:lstStyle/>
          <a:p>
            <a:pPr/>
            <a:r>
              <a:t>Complications I: Flux Measurements</a:t>
            </a:r>
          </a:p>
        </p:txBody>
      </p:sp>
      <p:sp>
        <p:nvSpPr>
          <p:cNvPr id="249" name="Concordance: find   where…"/>
          <p:cNvSpPr txBox="1"/>
          <p:nvPr>
            <p:ph type="body" idx="1"/>
          </p:nvPr>
        </p:nvSpPr>
        <p:spPr>
          <a:xfrm>
            <a:off x="154189" y="1870511"/>
            <a:ext cx="16564606" cy="10737730"/>
          </a:xfrm>
          <a:prstGeom prst="rect">
            <a:avLst/>
          </a:prstGeom>
        </p:spPr>
        <p:txBody>
          <a:bodyPr/>
          <a:lstStyle/>
          <a:p>
            <a:pPr lvl="2" marL="0" indent="457200">
              <a:buSzTx/>
              <a:buNone/>
              <a:defRPr sz="4000"/>
            </a:pPr>
            <a:r>
              <a:t>Concordance: find </a:t>
            </a:r>
            <a14:m>
              <m:oMath>
                <m:sSub>
                  <m:e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39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where </a:t>
            </a:r>
            <a14:m>
              <m:oMath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sSub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>
              <a:defRPr sz="4000"/>
            </a:pPr>
            <a:r>
              <a:t>Fluxes in band </a:t>
            </a:r>
            <a14:m>
              <m:oMath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b>
                    <m:r>
                      <a:rPr xmlns:a="http://schemas.openxmlformats.org/drawingml/2006/main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b>
                    <m:r>
                      <a:rPr xmlns:a="http://schemas.openxmlformats.org/drawingml/2006/main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derived by an inversion process</a:t>
            </a:r>
          </a:p>
          <a:p>
            <a:pPr lvl="1">
              <a:defRPr sz="4000"/>
            </a:pPr>
            <a:r>
              <a:t>Input: observation </a:t>
            </a:r>
            <a14:m>
              <m:oMath>
                <m:sSub>
                  <m:e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4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  <a:r>
              <a:t> for counts in channel k</a:t>
            </a:r>
          </a:p>
          <a:p>
            <a:pPr lvl="1">
              <a:defRPr sz="4000"/>
            </a:pPr>
            <a:r>
              <a:t>Then fit to model </a:t>
            </a:r>
            <a14:m>
              <m:oMath>
                <m:sSubSu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  <m:sup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bSup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f>
                  <m:fPr>
                    <m:ctrlP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sSubSup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sSub>
                          <m:e>
                            <m:r>
                              <a:rPr xmlns:a="http://schemas.openxmlformats.org/drawingml/2006/main" sz="4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xmlns:a="http://schemas.openxmlformats.org/drawingml/2006/main" sz="4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e>
                            <m:r>
                              <a:rPr xmlns:a="http://schemas.openxmlformats.org/drawingml/2006/main" sz="4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xmlns:a="http://schemas.openxmlformats.org/drawingml/2006/main" sz="4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e>
                        <m:r>
                          <m:rPr>
                            <m:sty m:val="p"/>
                          </m:rP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num>
                  <m:den>
                    <m:sSubSup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sSub>
                          <m:e>
                            <m:r>
                              <a:rPr xmlns:a="http://schemas.openxmlformats.org/drawingml/2006/main" sz="4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xmlns:a="http://schemas.openxmlformats.org/drawingml/2006/main" sz="4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sSub>
                          <m:e>
                            <m:r>
                              <a:rPr xmlns:a="http://schemas.openxmlformats.org/drawingml/2006/main" sz="4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xmlns:a="http://schemas.openxmlformats.org/drawingml/2006/main" sz="41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den>
                </m:f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limUpp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lim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˜</m:t>
                        </m:r>
                      </m:lim>
                    </m:limUpp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</m:oMath>
            </a14:m>
          </a:p>
          <a:p>
            <a:pPr lvl="2" marL="0" indent="457200">
              <a:buSzTx/>
              <a:buNone/>
              <a:defRPr sz="4000"/>
            </a:pPr>
            <a:r>
              <a:t>where </a:t>
            </a:r>
            <a14:m>
              <m:oMath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Su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∫</m:t>
                    </m:r>
                  </m:e>
                  <m:sub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  <m:sup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sup>
                </m:sSubSup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Θ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sSubSu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∫</m:t>
                    </m:r>
                  </m:e>
                  <m:sub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sub>
                  <m:sup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sup>
                </m:sSubSup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  <a:r>
              <a:t> and </a:t>
            </a:r>
            <a14:m>
              <m:oMath>
                <m:limUp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define shape functions </a:t>
            </a:r>
            <a14:m>
              <m:oMath>
                <m:sSub>
                  <m:e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q</m:t>
                    </m:r>
                  </m:e>
                  <m: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e>
                  <m:sub>
                    <m:r>
                      <a:rPr xmlns:a="http://schemas.openxmlformats.org/drawingml/2006/main" sz="43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3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, the detector response is </a:t>
            </a:r>
            <a14:m>
              <m:oMath>
                <m:sSub>
                  <m:e>
                    <m:r>
                      <m:rPr>
                        <m:sty m:val="p"/>
                      </m:rPr>
                      <a:rPr xmlns:a="http://schemas.openxmlformats.org/drawingml/2006/main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</m:e>
                  <m:sub>
                    <m:r>
                      <a:rPr xmlns:a="http://schemas.openxmlformats.org/drawingml/2006/main" sz="43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3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, and </a:t>
            </a:r>
            <a14:m>
              <m:oMath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lim>
                </m:limLow>
                <m:sSub>
                  <m:e>
                    <m:r>
                      <m:rPr>
                        <m:sty m:val="p"/>
                      </m:rP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Φ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</m:oMath>
            </a14:m>
          </a:p>
          <a:p>
            <a:pPr lvl="2" marL="0" indent="457200">
              <a:buSzTx/>
              <a:buNone/>
              <a:defRPr sz="4000"/>
            </a:pPr>
            <a:r>
              <a:t>Now, </a:t>
            </a:r>
            <a14:m>
              <m:oMath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lim>
                </m:limLow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lim>
                </m:limLow>
                <m:sSub>
                  <m:e>
                    <m:limUpp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lim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˜</m:t>
                        </m:r>
                      </m:lim>
                    </m:limUpp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j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</m:t>
                    </m:r>
                  </m:sub>
                </m:sSub>
              </m:oMath>
            </a14:m>
          </a:p>
        </p:txBody>
      </p:sp>
      <p:sp>
        <p:nvSpPr>
          <p:cNvPr id="250" name="Slide Number"/>
          <p:cNvSpPr txBox="1"/>
          <p:nvPr>
            <p:ph type="sldNum" sz="quarter" idx="2"/>
          </p:nvPr>
        </p:nvSpPr>
        <p:spPr>
          <a:xfrm>
            <a:off x="11979523" y="13019484"/>
            <a:ext cx="3713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53" name="Group"/>
          <p:cNvGrpSpPr/>
          <p:nvPr/>
        </p:nvGrpSpPr>
        <p:grpSpPr>
          <a:xfrm>
            <a:off x="17542747" y="7310570"/>
            <a:ext cx="6390403" cy="5306880"/>
            <a:chOff x="0" y="0"/>
            <a:chExt cx="6390402" cy="5306879"/>
          </a:xfrm>
        </p:grpSpPr>
        <p:pic>
          <p:nvPicPr>
            <p:cNvPr id="25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9304"/>
              <a:ext cx="6390403" cy="52175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2" name="Rectangle"/>
            <p:cNvSpPr/>
            <p:nvPr/>
          </p:nvSpPr>
          <p:spPr>
            <a:xfrm>
              <a:off x="2023718" y="0"/>
              <a:ext cx="3078626" cy="47029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sp>
        <p:nvSpPr>
          <p:cNvPr id="254" name="ACIS RMF"/>
          <p:cNvSpPr txBox="1"/>
          <p:nvPr/>
        </p:nvSpPr>
        <p:spPr>
          <a:xfrm>
            <a:off x="19122581" y="8704262"/>
            <a:ext cx="3230737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/>
            <a:r>
              <a:t>ACIS RMF</a:t>
            </a:r>
          </a:p>
        </p:txBody>
      </p:sp>
      <p:sp>
        <p:nvSpPr>
          <p:cNvPr id="255" name="Bautz+ ‘99"/>
          <p:cNvSpPr txBox="1"/>
          <p:nvPr/>
        </p:nvSpPr>
        <p:spPr>
          <a:xfrm>
            <a:off x="19802515" y="7870295"/>
            <a:ext cx="1870870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/>
            </a:lvl1pPr>
          </a:lstStyle>
          <a:p>
            <a:pPr/>
            <a:r>
              <a:t>Bautz+ ‘99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474016" y="2095500"/>
            <a:ext cx="7658101" cy="535940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G21.5-0.9 (Tsujimoto + ’10)"/>
          <p:cNvSpPr txBox="1"/>
          <p:nvPr/>
        </p:nvSpPr>
        <p:spPr>
          <a:xfrm>
            <a:off x="18463550" y="4475162"/>
            <a:ext cx="4796632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/>
            </a:lvl1pPr>
          </a:lstStyle>
          <a:p>
            <a:pPr/>
            <a:r>
              <a:t>G21.5-0.9 (Tsujimoto + ’10)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omplications II: Eff. Area Correlations"/>
          <p:cNvSpPr txBox="1"/>
          <p:nvPr>
            <p:ph type="title"/>
          </p:nvPr>
        </p:nvSpPr>
        <p:spPr>
          <a:xfrm>
            <a:off x="11112" y="357187"/>
            <a:ext cx="24361776" cy="1717501"/>
          </a:xfrm>
          <a:prstGeom prst="rect">
            <a:avLst/>
          </a:prstGeom>
        </p:spPr>
        <p:txBody>
          <a:bodyPr/>
          <a:lstStyle/>
          <a:p>
            <a:pPr/>
            <a:r>
              <a:t>Complications II: Eff. Area Correlations</a:t>
            </a:r>
          </a:p>
        </p:txBody>
      </p:sp>
      <p:sp>
        <p:nvSpPr>
          <p:cNvPr id="260" name="Assume we have EA parameters   giving   with…"/>
          <p:cNvSpPr txBox="1"/>
          <p:nvPr>
            <p:ph type="body" idx="1"/>
          </p:nvPr>
        </p:nvSpPr>
        <p:spPr>
          <a:xfrm>
            <a:off x="49811" y="1922700"/>
            <a:ext cx="17563010" cy="10667285"/>
          </a:xfrm>
          <a:prstGeom prst="rect">
            <a:avLst/>
          </a:prstGeom>
        </p:spPr>
        <p:txBody>
          <a:bodyPr/>
          <a:lstStyle/>
          <a:p>
            <a:pPr lvl="1" marL="1039812"/>
            <a:r>
              <a:t>Assume we have EA parameters </a:t>
            </a:r>
            <a14:m>
              <m:oMath>
                <m:limUp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</m:oMath>
            </a14:m>
            <a:r>
              <a:t> giving </a:t>
            </a:r>
            <a14:m>
              <m:oMath>
                <m:r>
                  <m:rPr>
                    <m:sty m:val="p"/>
                  </m:rP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limUpp>
                  <m:e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e>
                  <m:lim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limUpp>
                  <m:e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Upp>
                  <m:e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limUpp>
                  <m:e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46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with </a:t>
            </a:r>
            <a14:m>
              <m:oMath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1039812"/>
            <a:r>
              <a:t>Then </a:t>
            </a:r>
            <a14:m>
              <m:oMath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∫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</m:oMath>
            </a14:m>
            <a:r>
              <a:t> is the best (prior) estimate of B and </a:t>
            </a:r>
            <a14:m>
              <m:oMath>
                <m:sSu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τ</m:t>
                    </m:r>
                  </m:e>
                  <m:sup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∫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sSu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e>
                  <m:sup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sup>
                </m:sSu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</m:oMath>
            </a14:m>
            <a:r>
              <a:t> should be the prior’s variance</a:t>
            </a:r>
          </a:p>
          <a:p>
            <a:pPr lvl="1" marL="1039812"/>
            <a:r>
              <a:t>Consider two energies, </a:t>
            </a:r>
            <a14:m>
              <m:oMath>
                <m:sSub>
                  <m:e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b>
                    <m:r>
                      <a:rPr xmlns:a="http://schemas.openxmlformats.org/drawingml/2006/main" sz="46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44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b>
                    <m:sSup>
                      <m:e>
                        <m: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xmlns:a="http://schemas.openxmlformats.org/drawingml/2006/main" sz="44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sub>
                </m:sSub>
              </m:oMath>
            </a14:m>
            <a:r>
              <a:t>, then the correlation between these is </a:t>
            </a:r>
            <a14:m>
              <m:oMath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ρ</m:t>
                    </m:r>
                  </m:e>
                  <m:sub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e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sub>
                </m:sSub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num>
                  <m:den>
                    <m:rad>
                      <m:radPr>
                        <m:ctrlP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degHide m:val="on"/>
                      </m:radPr>
                      <m:deg/>
                      <m:e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e>
                            <m:r>
                              <a:rPr xmlns:a="http://schemas.openxmlformats.org/drawingml/2006/main" sz="4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xmlns:a="http://schemas.openxmlformats.org/drawingml/2006/main" sz="4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e>
                            <m:r>
                              <a:rPr xmlns:a="http://schemas.openxmlformats.org/drawingml/2006/main" sz="455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sSup>
                              <m:e>
                                <m:r>
                                  <a:rPr xmlns:a="http://schemas.openxmlformats.org/drawingml/2006/main" sz="4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p>
                                <m:r>
                                  <a:rPr xmlns:a="http://schemas.openxmlformats.org/drawingml/2006/main" sz="455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den>
                </m:f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∫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b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b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[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˜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b>
                    <m:sSup>
                      <m:e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sub>
                </m:sSub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;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̂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</m:t>
                    </m:r>
                  </m:e>
                  <m:sub>
                    <m:sSup>
                      <m:e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xmlns:a="http://schemas.openxmlformats.org/drawingml/2006/main" sz="4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sub>
                </m:sSub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]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limUpp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ξ</m:t>
                    </m:r>
                  </m:e>
                  <m:lim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⃗</m:t>
                    </m:r>
                  </m:lim>
                </m:limUpp>
              </m:oMath>
            </a14:m>
          </a:p>
          <a:p>
            <a:pPr lvl="1" marL="1039812"/>
            <a:r>
              <a:t>In reality, a Monte Carlo method is used to compute the correlations…</a:t>
            </a:r>
          </a:p>
        </p:txBody>
      </p:sp>
      <p:sp>
        <p:nvSpPr>
          <p:cNvPr id="261" name="Slide Number"/>
          <p:cNvSpPr txBox="1"/>
          <p:nvPr>
            <p:ph type="sldNum" sz="quarter" idx="2"/>
          </p:nvPr>
        </p:nvSpPr>
        <p:spPr>
          <a:xfrm>
            <a:off x="11979523" y="13019484"/>
            <a:ext cx="3713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65477" y="2628113"/>
            <a:ext cx="6426942" cy="5294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48397" y="9256183"/>
            <a:ext cx="6261101" cy="306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Assessing Priors"/>
          <p:cNvSpPr txBox="1"/>
          <p:nvPr>
            <p:ph type="title"/>
          </p:nvPr>
        </p:nvSpPr>
        <p:spPr>
          <a:xfrm>
            <a:off x="79705" y="205845"/>
            <a:ext cx="24224590" cy="1868843"/>
          </a:xfrm>
          <a:prstGeom prst="rect">
            <a:avLst/>
          </a:prstGeom>
        </p:spPr>
        <p:txBody>
          <a:bodyPr/>
          <a:lstStyle/>
          <a:p>
            <a:pPr/>
            <a:r>
              <a:t>Assessing Priors</a:t>
            </a:r>
          </a:p>
        </p:txBody>
      </p:sp>
      <p:sp>
        <p:nvSpPr>
          <p:cNvPr id="266" name="Collecting prior (fractional) uncertainties on effective areas…"/>
          <p:cNvSpPr txBox="1"/>
          <p:nvPr>
            <p:ph type="body" sz="quarter" idx="1"/>
          </p:nvPr>
        </p:nvSpPr>
        <p:spPr>
          <a:xfrm>
            <a:off x="1652128" y="2193633"/>
            <a:ext cx="20401593" cy="2973333"/>
          </a:xfrm>
          <a:prstGeom prst="rect">
            <a:avLst/>
          </a:prstGeom>
        </p:spPr>
        <p:txBody>
          <a:bodyPr/>
          <a:lstStyle/>
          <a:p>
            <a:pPr/>
            <a:r>
              <a:t>Collecting </a:t>
            </a:r>
            <a:r>
              <a:rPr b="1" i="1"/>
              <a:t>prior</a:t>
            </a:r>
            <a:r>
              <a:t> (fractional) uncertainties on effective areas</a:t>
            </a:r>
          </a:p>
          <a:p>
            <a:pPr/>
            <a:r>
              <a:t>Cal scientists assessed their instruments</a:t>
            </a:r>
          </a:p>
        </p:txBody>
      </p:sp>
      <p:sp>
        <p:nvSpPr>
          <p:cNvPr id="267" name="Slide Number"/>
          <p:cNvSpPr txBox="1"/>
          <p:nvPr>
            <p:ph type="sldNum" sz="quarter" idx="2"/>
          </p:nvPr>
        </p:nvSpPr>
        <p:spPr>
          <a:xfrm>
            <a:off x="12011223" y="13019484"/>
            <a:ext cx="3079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1866" y="5071585"/>
            <a:ext cx="11558467" cy="74675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66927" y="4873817"/>
            <a:ext cx="10811657" cy="7570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Input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Input Data</a:t>
            </a:r>
          </a:p>
        </p:txBody>
      </p:sp>
      <p:sp>
        <p:nvSpPr>
          <p:cNvPr id="272" name="Paper I (Chen+, 2019, JASA)…"/>
          <p:cNvSpPr txBox="1"/>
          <p:nvPr>
            <p:ph type="body" idx="1"/>
          </p:nvPr>
        </p:nvSpPr>
        <p:spPr>
          <a:xfrm>
            <a:off x="143805" y="1961197"/>
            <a:ext cx="14539484" cy="10857364"/>
          </a:xfrm>
          <a:prstGeom prst="rect">
            <a:avLst/>
          </a:prstGeom>
        </p:spPr>
        <p:txBody>
          <a:bodyPr/>
          <a:lstStyle/>
          <a:p>
            <a:pPr/>
            <a:r>
              <a:t>Paper I (Chen+, 2019, JASA)</a:t>
            </a:r>
          </a:p>
          <a:p>
            <a:pPr lvl="1"/>
            <a:r>
              <a:t>1E0102 with 13 instruments (N=13), O &amp; Ne (M=2)</a:t>
            </a:r>
          </a:p>
          <a:p>
            <a:pPr lvl="1"/>
            <a:r>
              <a:t>2XMM catalog targets, N=3, M=41; soft, medium, hard</a:t>
            </a:r>
          </a:p>
          <a:p>
            <a:pPr lvl="1"/>
            <a:r>
              <a:t>XCAL bright targets, N=3, M=94-108; soft, medium, hard</a:t>
            </a:r>
          </a:p>
          <a:p>
            <a:pPr/>
            <a:r>
              <a:t>Paper 2 (Marshall+, 2021, </a:t>
            </a:r>
            <a:r>
              <a:rPr i="1"/>
              <a:t>AJ</a:t>
            </a:r>
            <a:r>
              <a:t>, 162, 254)</a:t>
            </a:r>
          </a:p>
          <a:p>
            <a:pPr lvl="1"/>
            <a:r>
              <a:t>Same 3 sets as in Paper I</a:t>
            </a:r>
          </a:p>
          <a:p>
            <a:pPr lvl="1"/>
            <a:r>
              <a:t>Also Capella with Chandra gratings, N=8, M=15</a:t>
            </a:r>
          </a:p>
          <a:p>
            <a:pPr lvl="1"/>
            <a:r>
              <a:t>Added correlations of XMM hard, medium, soft</a:t>
            </a:r>
          </a:p>
          <a:p>
            <a:pPr lvl="1"/>
            <a:r>
              <a:t>Added corrlations of O, Ne fluxes of 1E0102</a:t>
            </a:r>
          </a:p>
          <a:p>
            <a:pPr lvl="1"/>
            <a:r>
              <a:t>Used heterogeneous tau values</a:t>
            </a: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xfrm>
            <a:off x="12011223" y="13019484"/>
            <a:ext cx="307976" cy="4984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43300" y="1171421"/>
            <a:ext cx="7531973" cy="10640144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Sample Data (Marshall+ 2021)"/>
          <p:cNvSpPr txBox="1"/>
          <p:nvPr/>
        </p:nvSpPr>
        <p:spPr>
          <a:xfrm>
            <a:off x="17778477" y="11773429"/>
            <a:ext cx="5116911" cy="6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3200"/>
            </a:lvl1pPr>
          </a:lstStyle>
          <a:p>
            <a:pPr/>
            <a:r>
              <a:t>Sample Data (Marshall+ 2021)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