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1712269" y="0"/>
            <a:ext cx="20959462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lide Number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ntamination Update — 2/17/21"/>
          <p:cNvSpPr txBox="1"/>
          <p:nvPr/>
        </p:nvSpPr>
        <p:spPr>
          <a:xfrm>
            <a:off x="14016722" y="12954595"/>
            <a:ext cx="58013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Contamination Update — 2/17/21</a:t>
            </a:r>
          </a:p>
        </p:txBody>
      </p:sp>
      <p:sp>
        <p:nvSpPr>
          <p:cNvPr id="126" name="/12"/>
          <p:cNvSpPr txBox="1"/>
          <p:nvPr/>
        </p:nvSpPr>
        <p:spPr>
          <a:xfrm>
            <a:off x="12268860" y="13018095"/>
            <a:ext cx="54595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/12</a:t>
            </a:r>
          </a:p>
        </p:txBody>
      </p:sp>
      <p:sp>
        <p:nvSpPr>
          <p:cNvPr id="127" name="Herman L. Marshall"/>
          <p:cNvSpPr txBox="1"/>
          <p:nvPr/>
        </p:nvSpPr>
        <p:spPr>
          <a:xfrm>
            <a:off x="5191869" y="12954595"/>
            <a:ext cx="33337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Herman L. Marshall</a:t>
            </a:r>
          </a:p>
        </p:txBody>
      </p:sp>
      <p:sp>
        <p:nvSpPr>
          <p:cNvPr id="128" name="Title Text"/>
          <p:cNvSpPr txBox="1"/>
          <p:nvPr>
            <p:ph type="title"/>
          </p:nvPr>
        </p:nvSpPr>
        <p:spPr>
          <a:xfrm>
            <a:off x="4833937" y="357187"/>
            <a:ext cx="14716126" cy="16966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9" name="Body Level One…"/>
          <p:cNvSpPr txBox="1"/>
          <p:nvPr>
            <p:ph type="body" idx="1"/>
          </p:nvPr>
        </p:nvSpPr>
        <p:spPr>
          <a:xfrm>
            <a:off x="4833937" y="2107406"/>
            <a:ext cx="14716126" cy="10795993"/>
          </a:xfrm>
          <a:prstGeom prst="rect">
            <a:avLst/>
          </a:prstGeom>
        </p:spPr>
        <p:txBody>
          <a:bodyPr>
            <a:noAutofit/>
          </a:bodyPr>
          <a:lstStyle>
            <a:lvl1pPr marL="1106714" indent="-789214">
              <a:spcBef>
                <a:spcPts val="3300"/>
              </a:spcBef>
              <a:buSzPct val="171000"/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  <a:lvl2pPr marL="1555750" indent="-793750">
              <a:spcBef>
                <a:spcPts val="3300"/>
              </a:spcBef>
              <a:buSzPct val="171000"/>
              <a:defRPr sz="5000">
                <a:latin typeface="Gill Sans"/>
                <a:ea typeface="Gill Sans"/>
                <a:cs typeface="Gill Sans"/>
                <a:sym typeface="Gill Sans"/>
              </a:defRPr>
            </a:lvl2pPr>
            <a:lvl3pPr marL="1968500" indent="-762000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3pPr>
            <a:lvl4pPr marL="2413000" indent="-762000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4pPr>
            <a:lvl5pPr marL="2857500" indent="-762000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ACHEC Contamination WG Summary — 4/27/23"/>
          <p:cNvSpPr txBox="1"/>
          <p:nvPr/>
        </p:nvSpPr>
        <p:spPr>
          <a:xfrm>
            <a:off x="14196307" y="12954595"/>
            <a:ext cx="8470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IACHEC Contamination WG Summary — 4/27/23</a:t>
            </a:r>
          </a:p>
        </p:txBody>
      </p:sp>
      <p:sp>
        <p:nvSpPr>
          <p:cNvPr id="138" name="/3"/>
          <p:cNvSpPr txBox="1"/>
          <p:nvPr/>
        </p:nvSpPr>
        <p:spPr>
          <a:xfrm>
            <a:off x="12210958" y="13005395"/>
            <a:ext cx="41172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/3</a:t>
            </a:r>
          </a:p>
        </p:txBody>
      </p:sp>
      <p:sp>
        <p:nvSpPr>
          <p:cNvPr id="139" name="Herman L. Marshall"/>
          <p:cNvSpPr txBox="1"/>
          <p:nvPr/>
        </p:nvSpPr>
        <p:spPr>
          <a:xfrm>
            <a:off x="4293511" y="12941895"/>
            <a:ext cx="33337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Herman L. Marshall</a:t>
            </a:r>
          </a:p>
        </p:txBody>
      </p:sp>
      <p:sp>
        <p:nvSpPr>
          <p:cNvPr id="140" name="Title Text"/>
          <p:cNvSpPr txBox="1"/>
          <p:nvPr>
            <p:ph type="title"/>
          </p:nvPr>
        </p:nvSpPr>
        <p:spPr>
          <a:xfrm>
            <a:off x="4833937" y="357187"/>
            <a:ext cx="14716126" cy="16966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1" name="Body Level One…"/>
          <p:cNvSpPr txBox="1"/>
          <p:nvPr>
            <p:ph type="body" idx="1"/>
          </p:nvPr>
        </p:nvSpPr>
        <p:spPr>
          <a:xfrm>
            <a:off x="4833937" y="2107406"/>
            <a:ext cx="14716126" cy="10795993"/>
          </a:xfrm>
          <a:prstGeom prst="rect">
            <a:avLst/>
          </a:prstGeom>
        </p:spPr>
        <p:txBody>
          <a:bodyPr>
            <a:noAutofit/>
          </a:bodyPr>
          <a:lstStyle>
            <a:lvl1pPr marL="677333" indent="-613833">
              <a:spcBef>
                <a:spcPts val="3300"/>
              </a:spcBef>
              <a:buSzPct val="171000"/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  <a:lvl2pPr marL="1044927" indent="-511527">
              <a:spcBef>
                <a:spcPts val="3300"/>
              </a:spcBef>
              <a:buSzPct val="171000"/>
              <a:defRPr sz="5000">
                <a:latin typeface="Gill Sans"/>
                <a:ea typeface="Gill Sans"/>
                <a:cs typeface="Gill Sans"/>
                <a:sym typeface="Gill Sans"/>
              </a:defRPr>
            </a:lvl2pPr>
            <a:lvl3pPr marL="1341966" indent="-389466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3pPr>
            <a:lvl4pPr marL="2413000" indent="-762000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4pPr>
            <a:lvl5pPr marL="2857500" indent="-762000">
              <a:spcBef>
                <a:spcPts val="3300"/>
              </a:spcBef>
              <a:buSzPct val="171000"/>
              <a:defRPr sz="3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6231433" y="863203"/>
            <a:ext cx="17439681" cy="1162645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91704" y="1250156"/>
            <a:ext cx="16850321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tamination Working Group: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714732">
              <a:defRPr sz="9744"/>
            </a:pPr>
            <a:r>
              <a:t>Contamination Working Group:</a:t>
            </a:r>
          </a:p>
          <a:p>
            <a:pPr defTabSz="714732">
              <a:defRPr sz="9744"/>
            </a:pPr>
            <a:r>
              <a:t>Status &amp; Plans</a:t>
            </a:r>
          </a:p>
        </p:txBody>
      </p:sp>
      <p:sp>
        <p:nvSpPr>
          <p:cNvPr id="152" name="Herman L. Marshall…"/>
          <p:cNvSpPr txBox="1"/>
          <p:nvPr>
            <p:ph type="subTitle" sz="quarter" idx="1"/>
          </p:nvPr>
        </p:nvSpPr>
        <p:spPr>
          <a:xfrm>
            <a:off x="4833937" y="8590359"/>
            <a:ext cx="14716126" cy="1839516"/>
          </a:xfrm>
          <a:prstGeom prst="rect">
            <a:avLst/>
          </a:prstGeom>
        </p:spPr>
        <p:txBody>
          <a:bodyPr/>
          <a:lstStyle/>
          <a:p>
            <a:pPr/>
            <a:r>
              <a:t>Herman L. Marshall</a:t>
            </a:r>
          </a:p>
          <a:p>
            <a:pPr/>
            <a:r>
              <a:t>April 27, 2023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als and Status"/>
          <p:cNvSpPr txBox="1"/>
          <p:nvPr>
            <p:ph type="title"/>
          </p:nvPr>
        </p:nvSpPr>
        <p:spPr>
          <a:xfrm>
            <a:off x="4833937" y="-214313"/>
            <a:ext cx="14716126" cy="1643063"/>
          </a:xfrm>
          <a:prstGeom prst="rect">
            <a:avLst/>
          </a:prstGeom>
        </p:spPr>
        <p:txBody>
          <a:bodyPr/>
          <a:lstStyle/>
          <a:p>
            <a:pPr/>
            <a:r>
              <a:t>Goals and Status</a:t>
            </a:r>
          </a:p>
        </p:txBody>
      </p:sp>
      <p:sp>
        <p:nvSpPr>
          <p:cNvPr id="155" name="Goals…"/>
          <p:cNvSpPr txBox="1"/>
          <p:nvPr>
            <p:ph type="body" idx="1"/>
          </p:nvPr>
        </p:nvSpPr>
        <p:spPr>
          <a:xfrm>
            <a:off x="4512468" y="1446609"/>
            <a:ext cx="14876861" cy="11153181"/>
          </a:xfrm>
          <a:prstGeom prst="rect">
            <a:avLst/>
          </a:prstGeom>
        </p:spPr>
        <p:txBody>
          <a:bodyPr/>
          <a:lstStyle/>
          <a:p>
            <a:pPr marL="557823" indent="-494323">
              <a:spcBef>
                <a:spcPts val="2500"/>
              </a:spcBef>
              <a:defRPr sz="5400"/>
            </a:pPr>
            <a:r>
              <a:t>Goals</a:t>
            </a:r>
          </a:p>
          <a:p>
            <a:pPr lvl="1" marL="1256323" indent="-494323">
              <a:spcBef>
                <a:spcPts val="2500"/>
              </a:spcBef>
              <a:defRPr sz="5400"/>
            </a:pPr>
            <a:r>
              <a:t>Update and compare contamination models</a:t>
            </a:r>
          </a:p>
          <a:p>
            <a:pPr lvl="1" marL="1256323" indent="-494323">
              <a:spcBef>
                <a:spcPts val="2500"/>
              </a:spcBef>
              <a:defRPr sz="5400"/>
            </a:pPr>
            <a:r>
              <a:t>Generate a white paper on mitigation and analysis</a:t>
            </a:r>
          </a:p>
          <a:p>
            <a:pPr marL="557823" indent="-494323">
              <a:spcBef>
                <a:spcPts val="2500"/>
              </a:spcBef>
              <a:defRPr sz="5400"/>
            </a:pPr>
            <a:r>
              <a:t>Updates since WG meeting of Nov. 2021</a:t>
            </a:r>
          </a:p>
          <a:p>
            <a:pPr lvl="1" marL="1254369" indent="-492369">
              <a:spcBef>
                <a:spcPts val="2500"/>
              </a:spcBef>
              <a:defRPr sz="5400"/>
            </a:pPr>
            <a:r>
              <a:t>Chandra ACIS (H. Marshall,  A. Bogdan)</a:t>
            </a:r>
          </a:p>
          <a:p>
            <a:pPr lvl="2" marL="1698869" indent="-492369">
              <a:spcBef>
                <a:spcPts val="2500"/>
              </a:spcBef>
              <a:defRPr sz="5400"/>
            </a:pPr>
            <a:r>
              <a:t>contamination is still growing</a:t>
            </a:r>
          </a:p>
          <a:p>
            <a:pPr lvl="2" marL="1698869" indent="-492369">
              <a:spcBef>
                <a:spcPts val="2500"/>
              </a:spcBef>
              <a:defRPr sz="5400"/>
            </a:pPr>
            <a:r>
              <a:t>model was updated in late 2022</a:t>
            </a:r>
          </a:p>
          <a:p>
            <a:pPr lvl="2" marL="1698869" indent="-492369">
              <a:spcBef>
                <a:spcPts val="2500"/>
              </a:spcBef>
              <a:defRPr sz="5400"/>
            </a:pPr>
            <a:r>
              <a:t>the model is still good!</a:t>
            </a:r>
          </a:p>
          <a:p>
            <a:pPr marL="555869" indent="-492369">
              <a:spcBef>
                <a:spcPts val="2500"/>
              </a:spcBef>
              <a:defRPr sz="5400"/>
            </a:pPr>
            <a:r>
              <a:t>No progress on white paper after WG meeting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12029082" y="13019484"/>
            <a:ext cx="307976" cy="4984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White Paper 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White Paper Plan</a:t>
            </a:r>
          </a:p>
        </p:txBody>
      </p:sp>
      <p:sp>
        <p:nvSpPr>
          <p:cNvPr id="159" name="Develop on overleaf, link to edit was distributed…"/>
          <p:cNvSpPr txBox="1"/>
          <p:nvPr>
            <p:ph type="body" sz="half" idx="1"/>
          </p:nvPr>
        </p:nvSpPr>
        <p:spPr>
          <a:xfrm>
            <a:off x="860884" y="2107406"/>
            <a:ext cx="13287376" cy="5473899"/>
          </a:xfrm>
          <a:prstGeom prst="rect">
            <a:avLst/>
          </a:prstGeom>
        </p:spPr>
        <p:txBody>
          <a:bodyPr/>
          <a:lstStyle/>
          <a:p>
            <a:pPr marL="664882" indent="-601382">
              <a:defRPr sz="4600"/>
            </a:pPr>
            <a:r>
              <a:t>Develop on overleaf, link to edit was distributed</a:t>
            </a:r>
          </a:p>
          <a:p>
            <a:pPr marL="664882" indent="-601382">
              <a:defRPr sz="4600"/>
            </a:pPr>
            <a:r>
              <a:t>Review progress monthly</a:t>
            </a:r>
          </a:p>
          <a:p>
            <a:pPr marL="664882" indent="-601382">
              <a:defRPr sz="4600"/>
            </a:pPr>
            <a:r>
              <a:t>Target completion by next IACHEC Plenary</a:t>
            </a:r>
          </a:p>
          <a:p>
            <a:pPr marL="664882" indent="-601382">
              <a:defRPr sz="4600"/>
            </a:pPr>
            <a:r>
              <a:t>Initiate as white paper, decide on journal later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2029082" y="13019484"/>
            <a:ext cx="307976" cy="4984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3848" y="7498817"/>
            <a:ext cx="11528242" cy="5374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822997" y="2166636"/>
            <a:ext cx="4196955" cy="102155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What ChatGPT can 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ChatGPT can do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2029082" y="13019484"/>
            <a:ext cx="307976" cy="4984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Response to Vinay’s prompt: ”A chorus about Chandra Optics&quot;…"/>
          <p:cNvSpPr txBox="1"/>
          <p:nvPr/>
        </p:nvSpPr>
        <p:spPr>
          <a:xfrm>
            <a:off x="4257484" y="4482985"/>
            <a:ext cx="15869032" cy="4750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b="0" sz="4400"/>
            </a:pPr>
            <a:r>
              <a:t>Response to Vinay’s prompt: ”A chorus about Chandra Optics"</a:t>
            </a:r>
          </a:p>
          <a:p>
            <a:pPr>
              <a:defRPr b="0" sz="4400"/>
            </a:pPr>
          </a:p>
          <a:p>
            <a:pPr>
              <a:defRPr b="0" sz="4400"/>
            </a:pPr>
            <a:r>
              <a:t>With mirrors coated oh so fine</a:t>
            </a:r>
          </a:p>
          <a:p>
            <a:pPr>
              <a:defRPr b="0" sz="4400"/>
            </a:pPr>
            <a:r>
              <a:t>Chandra's optics capture every line</a:t>
            </a:r>
          </a:p>
          <a:p>
            <a:pPr>
              <a:defRPr b="0" sz="4400"/>
            </a:pPr>
            <a:r>
              <a:t>X-rays focussed with unparalleled care</a:t>
            </a:r>
          </a:p>
          <a:p>
            <a:pPr>
              <a:defRPr b="0" sz="4400"/>
            </a:pPr>
            <a:r>
              <a:t>Revealing details beyond compare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What Humans can do!"/>
          <p:cNvSpPr txBox="1"/>
          <p:nvPr>
            <p:ph type="title"/>
          </p:nvPr>
        </p:nvSpPr>
        <p:spPr>
          <a:xfrm>
            <a:off x="4833937" y="-285750"/>
            <a:ext cx="14716126" cy="1696641"/>
          </a:xfrm>
          <a:prstGeom prst="rect">
            <a:avLst/>
          </a:prstGeom>
        </p:spPr>
        <p:txBody>
          <a:bodyPr/>
          <a:lstStyle/>
          <a:p>
            <a:pPr/>
            <a:r>
              <a:t>What Humans can do!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2029082" y="13019484"/>
            <a:ext cx="307976" cy="4984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0" name="A Few of our Favorite Things…"/>
          <p:cNvSpPr txBox="1"/>
          <p:nvPr/>
        </p:nvSpPr>
        <p:spPr>
          <a:xfrm>
            <a:off x="770682" y="1135113"/>
            <a:ext cx="10817937" cy="11445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b="0" sz="6200"/>
            </a:pPr>
            <a:r>
              <a:t>A Few of our Favorite Things</a:t>
            </a:r>
          </a:p>
          <a:p>
            <a:pPr>
              <a:defRPr b="0" sz="3600"/>
            </a:pPr>
          </a:p>
          <a:p>
            <a:pPr>
              <a:defRPr b="0" sz="3600"/>
            </a:pPr>
            <a:r>
              <a:t>ChatGPT, Herman Marshall, and Bev LaMarr</a:t>
            </a:r>
          </a:p>
          <a:p>
            <a:pPr>
              <a:defRPr b="0" sz="3600"/>
            </a:pPr>
            <a:r>
              <a:t>(apologies to Rodgers and Hammerstein)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Polishing mirrors was done so precisely</a:t>
            </a:r>
          </a:p>
          <a:p>
            <a:pPr algn="l">
              <a:defRPr b="0" sz="3600"/>
            </a:pPr>
            <a:r>
              <a:t>Chandra finds sources so very concisely.</a:t>
            </a:r>
          </a:p>
          <a:p>
            <a:pPr algn="l">
              <a:defRPr b="0" sz="3600"/>
            </a:pPr>
            <a:r>
              <a:t>X-rays are focused with unparalled care</a:t>
            </a:r>
          </a:p>
          <a:p>
            <a:pPr algn="l">
              <a:defRPr b="0" sz="3600"/>
            </a:pPr>
            <a:r>
              <a:t>Finding fine details beyond all compare.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Trap maps and gain curves and in-flight cal sources,</a:t>
            </a:r>
          </a:p>
          <a:p>
            <a:pPr algn="l">
              <a:defRPr b="0" sz="3600"/>
            </a:pPr>
            <a:r>
              <a:t>Cross-calibration and statistics courses,</a:t>
            </a:r>
          </a:p>
          <a:p>
            <a:pPr algn="l">
              <a:defRPr b="0" sz="3600"/>
            </a:pPr>
            <a:r>
              <a:t>New background models in processing strings,</a:t>
            </a:r>
          </a:p>
          <a:p>
            <a:pPr algn="l">
              <a:defRPr b="0" sz="3600"/>
            </a:pPr>
            <a:r>
              <a:t>These are a few of our favorite things!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When the sun flares,</a:t>
            </a:r>
          </a:p>
          <a:p>
            <a:pPr algn="l">
              <a:defRPr b="0" sz="3600"/>
            </a:pPr>
            <a:r>
              <a:t>	when the gain drifts</a:t>
            </a:r>
          </a:p>
          <a:p>
            <a:pPr algn="l">
              <a:defRPr b="0" sz="3600"/>
            </a:pPr>
            <a:r>
              <a:t>	when the temps get hot;</a:t>
            </a:r>
          </a:p>
          <a:p>
            <a:pPr algn="l">
              <a:defRPr b="0" sz="3600"/>
            </a:pPr>
            <a:r>
              <a:t>You simply remember your favorite things</a:t>
            </a:r>
          </a:p>
          <a:p>
            <a:pPr algn="l">
              <a:defRPr b="0" sz="3600"/>
            </a:pPr>
            <a:r>
              <a:t>and then you can fix your plot!</a:t>
            </a:r>
          </a:p>
        </p:txBody>
      </p:sp>
      <p:sp>
        <p:nvSpPr>
          <p:cNvPr id="171" name="While Insight and Swift, eROSITA exposing,…"/>
          <p:cNvSpPr txBox="1"/>
          <p:nvPr/>
        </p:nvSpPr>
        <p:spPr>
          <a:xfrm>
            <a:off x="13560469" y="1549734"/>
            <a:ext cx="9773692" cy="11052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>
              <a:defRPr b="0" sz="3600"/>
            </a:pPr>
            <a:r>
              <a:t>While Insight and Swift, eROSITA exposing,</a:t>
            </a:r>
          </a:p>
          <a:p>
            <a:pPr algn="l">
              <a:defRPr b="0" sz="3600"/>
            </a:pPr>
            <a:r>
              <a:t>World-wide scientists; all are proposing.</a:t>
            </a:r>
          </a:p>
          <a:p>
            <a:pPr algn="l">
              <a:defRPr b="0" sz="3600"/>
            </a:pPr>
            <a:r>
              <a:t>At low E there's NICER with count rates galore,</a:t>
            </a:r>
          </a:p>
          <a:p>
            <a:pPr algn="l">
              <a:defRPr b="0" sz="3600"/>
            </a:pPr>
            <a:r>
              <a:t>Use NuSTAR if high E you want to explore.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With XMM, IXPE, and Integral flying,</a:t>
            </a:r>
          </a:p>
          <a:p>
            <a:pPr algn="l">
              <a:defRPr b="0" sz="3600"/>
            </a:pPr>
            <a:r>
              <a:t>These are the good times for us -- no denying.</a:t>
            </a:r>
          </a:p>
          <a:p>
            <a:pPr algn="l">
              <a:defRPr b="0" sz="3600"/>
            </a:pPr>
            <a:r>
              <a:t>Athena and XRISM are part of our hopes,</a:t>
            </a:r>
          </a:p>
          <a:p>
            <a:pPr algn="l">
              <a:defRPr b="0" sz="3600"/>
            </a:pPr>
            <a:r>
              <a:t>These will be two of our favorite ‘scopes!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SNRs, nebulae, all matched with Hubble,</a:t>
            </a:r>
          </a:p>
          <a:p>
            <a:pPr algn="l">
              <a:defRPr b="0" sz="3600"/>
            </a:pPr>
            <a:r>
              <a:t>A galaxy cluster with inflated bubble;</a:t>
            </a:r>
          </a:p>
          <a:p>
            <a:pPr algn="l">
              <a:defRPr b="0" sz="3600"/>
            </a:pPr>
            <a:r>
              <a:t>Praises for X-rays now everyone sings,</a:t>
            </a:r>
          </a:p>
          <a:p>
            <a:pPr algn="l">
              <a:defRPr b="0" sz="3600"/>
            </a:pPr>
            <a:r>
              <a:t>These are a few of our favorite things!</a:t>
            </a:r>
          </a:p>
          <a:p>
            <a:pPr algn="l">
              <a:defRPr b="0" sz="3600"/>
            </a:pPr>
          </a:p>
          <a:p>
            <a:pPr algn="l">
              <a:defRPr b="0" sz="3600"/>
            </a:pPr>
            <a:r>
              <a:t>When the source fades,</a:t>
            </a:r>
          </a:p>
          <a:p>
            <a:pPr algn="l">
              <a:defRPr b="0" sz="3600"/>
            </a:pPr>
            <a:r>
              <a:t>	if high background,</a:t>
            </a:r>
          </a:p>
          <a:p>
            <a:pPr algn="l">
              <a:defRPr b="0" sz="3600"/>
            </a:pPr>
            <a:r>
              <a:t>	when your fit is bad;</a:t>
            </a:r>
          </a:p>
          <a:p>
            <a:pPr algn="l">
              <a:defRPr b="0" sz="3600"/>
            </a:pPr>
            <a:r>
              <a:t>You simply remember your favorite things</a:t>
            </a:r>
          </a:p>
          <a:p>
            <a:pPr algn="l">
              <a:defRPr b="0" sz="3600"/>
            </a:pPr>
            <a:r>
              <a:t>And then you don't feel so sad.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