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1" r:id="rId25"/>
    <p:sldId id="290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87F5E4-1CAA-234A-8ABE-84890C56ACC6}" v="2" dt="2023-04-17T13:13:34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45"/>
    <p:restoredTop sz="83216"/>
  </p:normalViewPr>
  <p:slideViewPr>
    <p:cSldViewPr snapToGrid="0">
      <p:cViewPr varScale="1">
        <p:scale>
          <a:sx n="135" d="100"/>
          <a:sy n="135" d="100"/>
        </p:scale>
        <p:origin x="143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 Valtchanov" userId="924a1d18-8ae7-43d5-84d5-dc993977c39c" providerId="ADAL" clId="{6887F5E4-1CAA-234A-8ABE-84890C56ACC6}"/>
    <pc:docChg chg="custSel addSld modSld">
      <pc:chgData name="Ivan Valtchanov" userId="924a1d18-8ae7-43d5-84d5-dc993977c39c" providerId="ADAL" clId="{6887F5E4-1CAA-234A-8ABE-84890C56ACC6}" dt="2023-04-23T19:44:38.819" v="878" actId="20577"/>
      <pc:docMkLst>
        <pc:docMk/>
      </pc:docMkLst>
      <pc:sldChg chg="addSp modSp mod modNotesTx">
        <pc:chgData name="Ivan Valtchanov" userId="924a1d18-8ae7-43d5-84d5-dc993977c39c" providerId="ADAL" clId="{6887F5E4-1CAA-234A-8ABE-84890C56ACC6}" dt="2023-04-21T11:39:43.860" v="473" actId="207"/>
        <pc:sldMkLst>
          <pc:docMk/>
          <pc:sldMk cId="0" sldId="256"/>
        </pc:sldMkLst>
        <pc:spChg chg="add mod">
          <ac:chgData name="Ivan Valtchanov" userId="924a1d18-8ae7-43d5-84d5-dc993977c39c" providerId="ADAL" clId="{6887F5E4-1CAA-234A-8ABE-84890C56ACC6}" dt="2023-04-17T13:13:54.508" v="76" actId="20577"/>
          <ac:spMkLst>
            <pc:docMk/>
            <pc:sldMk cId="0" sldId="256"/>
            <ac:spMk id="2" creationId="{9E528C71-07F9-9746-27A6-EF09C81E12FB}"/>
          </ac:spMkLst>
        </pc:spChg>
        <pc:spChg chg="mod">
          <ac:chgData name="Ivan Valtchanov" userId="924a1d18-8ae7-43d5-84d5-dc993977c39c" providerId="ADAL" clId="{6887F5E4-1CAA-234A-8ABE-84890C56ACC6}" dt="2023-04-20T14:47:14.542" v="367" actId="207"/>
          <ac:spMkLst>
            <pc:docMk/>
            <pc:sldMk cId="0" sldId="256"/>
            <ac:spMk id="99" creationId="{00000000-0000-0000-0000-000000000000}"/>
          </ac:spMkLst>
        </pc:spChg>
        <pc:spChg chg="mod">
          <ac:chgData name="Ivan Valtchanov" userId="924a1d18-8ae7-43d5-84d5-dc993977c39c" providerId="ADAL" clId="{6887F5E4-1CAA-234A-8ABE-84890C56ACC6}" dt="2023-04-21T11:39:43.860" v="473" actId="207"/>
          <ac:spMkLst>
            <pc:docMk/>
            <pc:sldMk cId="0" sldId="256"/>
            <ac:spMk id="100" creationId="{00000000-0000-0000-0000-000000000000}"/>
          </ac:spMkLst>
        </pc:spChg>
        <pc:spChg chg="mod">
          <ac:chgData name="Ivan Valtchanov" userId="924a1d18-8ae7-43d5-84d5-dc993977c39c" providerId="ADAL" clId="{6887F5E4-1CAA-234A-8ABE-84890C56ACC6}" dt="2023-04-20T14:47:05.450" v="317" actId="207"/>
          <ac:spMkLst>
            <pc:docMk/>
            <pc:sldMk cId="0" sldId="256"/>
            <ac:spMk id="101" creationId="{00000000-0000-0000-0000-000000000000}"/>
          </ac:spMkLst>
        </pc:spChg>
        <pc:picChg chg="mod">
          <ac:chgData name="Ivan Valtchanov" userId="924a1d18-8ae7-43d5-84d5-dc993977c39c" providerId="ADAL" clId="{6887F5E4-1CAA-234A-8ABE-84890C56ACC6}" dt="2023-04-20T14:45:37.403" v="153" actId="1076"/>
          <ac:picMkLst>
            <pc:docMk/>
            <pc:sldMk cId="0" sldId="256"/>
            <ac:picMk id="98" creationId="{00000000-0000-0000-0000-000000000000}"/>
          </ac:picMkLst>
        </pc:picChg>
      </pc:sldChg>
      <pc:sldChg chg="modSp mod modNotesTx">
        <pc:chgData name="Ivan Valtchanov" userId="924a1d18-8ae7-43d5-84d5-dc993977c39c" providerId="ADAL" clId="{6887F5E4-1CAA-234A-8ABE-84890C56ACC6}" dt="2023-04-20T15:11:05.257" v="373" actId="20577"/>
        <pc:sldMkLst>
          <pc:docMk/>
          <pc:sldMk cId="0" sldId="257"/>
        </pc:sldMkLst>
        <pc:spChg chg="mod">
          <ac:chgData name="Ivan Valtchanov" userId="924a1d18-8ae7-43d5-84d5-dc993977c39c" providerId="ADAL" clId="{6887F5E4-1CAA-234A-8ABE-84890C56ACC6}" dt="2023-04-17T13:14:19.099" v="87" actId="20577"/>
          <ac:spMkLst>
            <pc:docMk/>
            <pc:sldMk cId="0" sldId="257"/>
            <ac:spMk id="106" creationId="{00000000-0000-0000-0000-000000000000}"/>
          </ac:spMkLst>
        </pc:spChg>
      </pc:sldChg>
      <pc:sldChg chg="modSp mod">
        <pc:chgData name="Ivan Valtchanov" userId="924a1d18-8ae7-43d5-84d5-dc993977c39c" providerId="ADAL" clId="{6887F5E4-1CAA-234A-8ABE-84890C56ACC6}" dt="2023-04-20T15:13:13.302" v="452" actId="5793"/>
        <pc:sldMkLst>
          <pc:docMk/>
          <pc:sldMk cId="0" sldId="258"/>
        </pc:sldMkLst>
        <pc:spChg chg="mod">
          <ac:chgData name="Ivan Valtchanov" userId="924a1d18-8ae7-43d5-84d5-dc993977c39c" providerId="ADAL" clId="{6887F5E4-1CAA-234A-8ABE-84890C56ACC6}" dt="2023-04-20T15:12:00.228" v="390" actId="20577"/>
          <ac:spMkLst>
            <pc:docMk/>
            <pc:sldMk cId="0" sldId="258"/>
            <ac:spMk id="119" creationId="{00000000-0000-0000-0000-000000000000}"/>
          </ac:spMkLst>
        </pc:spChg>
        <pc:spChg chg="mod">
          <ac:chgData name="Ivan Valtchanov" userId="924a1d18-8ae7-43d5-84d5-dc993977c39c" providerId="ADAL" clId="{6887F5E4-1CAA-234A-8ABE-84890C56ACC6}" dt="2023-04-20T15:13:13.302" v="452" actId="5793"/>
          <ac:spMkLst>
            <pc:docMk/>
            <pc:sldMk cId="0" sldId="258"/>
            <ac:spMk id="127" creationId="{00000000-0000-0000-0000-000000000000}"/>
          </ac:spMkLst>
        </pc:spChg>
      </pc:sldChg>
      <pc:sldChg chg="modSp mod modNotesTx">
        <pc:chgData name="Ivan Valtchanov" userId="924a1d18-8ae7-43d5-84d5-dc993977c39c" providerId="ADAL" clId="{6887F5E4-1CAA-234A-8ABE-84890C56ACC6}" dt="2023-04-20T15:14:05.877" v="455" actId="20577"/>
        <pc:sldMkLst>
          <pc:docMk/>
          <pc:sldMk cId="0" sldId="259"/>
        </pc:sldMkLst>
        <pc:spChg chg="mod">
          <ac:chgData name="Ivan Valtchanov" userId="924a1d18-8ae7-43d5-84d5-dc993977c39c" providerId="ADAL" clId="{6887F5E4-1CAA-234A-8ABE-84890C56ACC6}" dt="2023-04-20T15:13:52.816" v="454" actId="20577"/>
          <ac:spMkLst>
            <pc:docMk/>
            <pc:sldMk cId="0" sldId="259"/>
            <ac:spMk id="145" creationId="{00000000-0000-0000-0000-000000000000}"/>
          </ac:spMkLst>
        </pc:spChg>
      </pc:sldChg>
      <pc:sldChg chg="modSp mod">
        <pc:chgData name="Ivan Valtchanov" userId="924a1d18-8ae7-43d5-84d5-dc993977c39c" providerId="ADAL" clId="{6887F5E4-1CAA-234A-8ABE-84890C56ACC6}" dt="2023-04-20T15:17:02.580" v="461" actId="20577"/>
        <pc:sldMkLst>
          <pc:docMk/>
          <pc:sldMk cId="0" sldId="262"/>
        </pc:sldMkLst>
        <pc:spChg chg="mod">
          <ac:chgData name="Ivan Valtchanov" userId="924a1d18-8ae7-43d5-84d5-dc993977c39c" providerId="ADAL" clId="{6887F5E4-1CAA-234A-8ABE-84890C56ACC6}" dt="2023-04-20T15:17:02.580" v="461" actId="20577"/>
          <ac:spMkLst>
            <pc:docMk/>
            <pc:sldMk cId="0" sldId="262"/>
            <ac:spMk id="178" creationId="{00000000-0000-0000-0000-000000000000}"/>
          </ac:spMkLst>
        </pc:spChg>
      </pc:sldChg>
      <pc:sldChg chg="modSp mod">
        <pc:chgData name="Ivan Valtchanov" userId="924a1d18-8ae7-43d5-84d5-dc993977c39c" providerId="ADAL" clId="{6887F5E4-1CAA-234A-8ABE-84890C56ACC6}" dt="2023-04-20T15:18:09.552" v="462" actId="20577"/>
        <pc:sldMkLst>
          <pc:docMk/>
          <pc:sldMk cId="0" sldId="263"/>
        </pc:sldMkLst>
        <pc:spChg chg="mod">
          <ac:chgData name="Ivan Valtchanov" userId="924a1d18-8ae7-43d5-84d5-dc993977c39c" providerId="ADAL" clId="{6887F5E4-1CAA-234A-8ABE-84890C56ACC6}" dt="2023-04-20T15:18:09.552" v="462" actId="20577"/>
          <ac:spMkLst>
            <pc:docMk/>
            <pc:sldMk cId="0" sldId="263"/>
            <ac:spMk id="185" creationId="{00000000-0000-0000-0000-000000000000}"/>
          </ac:spMkLst>
        </pc:spChg>
      </pc:sldChg>
      <pc:sldChg chg="modSp mod">
        <pc:chgData name="Ivan Valtchanov" userId="924a1d18-8ae7-43d5-84d5-dc993977c39c" providerId="ADAL" clId="{6887F5E4-1CAA-234A-8ABE-84890C56ACC6}" dt="2023-04-20T15:18:42.020" v="463" actId="207"/>
        <pc:sldMkLst>
          <pc:docMk/>
          <pc:sldMk cId="0" sldId="264"/>
        </pc:sldMkLst>
        <pc:spChg chg="mod">
          <ac:chgData name="Ivan Valtchanov" userId="924a1d18-8ae7-43d5-84d5-dc993977c39c" providerId="ADAL" clId="{6887F5E4-1CAA-234A-8ABE-84890C56ACC6}" dt="2023-04-20T15:18:42.020" v="463" actId="207"/>
          <ac:spMkLst>
            <pc:docMk/>
            <pc:sldMk cId="0" sldId="264"/>
            <ac:spMk id="198" creationId="{00000000-0000-0000-0000-000000000000}"/>
          </ac:spMkLst>
        </pc:spChg>
      </pc:sldChg>
      <pc:sldChg chg="modSp mod">
        <pc:chgData name="Ivan Valtchanov" userId="924a1d18-8ae7-43d5-84d5-dc993977c39c" providerId="ADAL" clId="{6887F5E4-1CAA-234A-8ABE-84890C56ACC6}" dt="2023-04-17T13:17:37.180" v="134" actId="20577"/>
        <pc:sldMkLst>
          <pc:docMk/>
          <pc:sldMk cId="0" sldId="268"/>
        </pc:sldMkLst>
        <pc:spChg chg="mod">
          <ac:chgData name="Ivan Valtchanov" userId="924a1d18-8ae7-43d5-84d5-dc993977c39c" providerId="ADAL" clId="{6887F5E4-1CAA-234A-8ABE-84890C56ACC6}" dt="2023-04-17T13:17:37.180" v="134" actId="20577"/>
          <ac:spMkLst>
            <pc:docMk/>
            <pc:sldMk cId="0" sldId="268"/>
            <ac:spMk id="246" creationId="{00000000-0000-0000-0000-000000000000}"/>
          </ac:spMkLst>
        </pc:spChg>
      </pc:sldChg>
      <pc:sldChg chg="delSp modSp new mod modClrScheme chgLayout">
        <pc:chgData name="Ivan Valtchanov" userId="924a1d18-8ae7-43d5-84d5-dc993977c39c" providerId="ADAL" clId="{6887F5E4-1CAA-234A-8ABE-84890C56ACC6}" dt="2023-04-20T15:28:28.813" v="472" actId="700"/>
        <pc:sldMkLst>
          <pc:docMk/>
          <pc:sldMk cId="4165090503" sldId="290"/>
        </pc:sldMkLst>
        <pc:spChg chg="mod ord">
          <ac:chgData name="Ivan Valtchanov" userId="924a1d18-8ae7-43d5-84d5-dc993977c39c" providerId="ADAL" clId="{6887F5E4-1CAA-234A-8ABE-84890C56ACC6}" dt="2023-04-20T15:28:28.813" v="472" actId="700"/>
          <ac:spMkLst>
            <pc:docMk/>
            <pc:sldMk cId="4165090503" sldId="290"/>
            <ac:spMk id="2" creationId="{3761E0DB-5A30-1B8F-9D75-C4C767531959}"/>
          </ac:spMkLst>
        </pc:spChg>
        <pc:spChg chg="del">
          <ac:chgData name="Ivan Valtchanov" userId="924a1d18-8ae7-43d5-84d5-dc993977c39c" providerId="ADAL" clId="{6887F5E4-1CAA-234A-8ABE-84890C56ACC6}" dt="2023-04-20T15:28:28.813" v="472" actId="700"/>
          <ac:spMkLst>
            <pc:docMk/>
            <pc:sldMk cId="4165090503" sldId="290"/>
            <ac:spMk id="3" creationId="{E509DFED-0139-7B5A-2F59-20E7E014485D}"/>
          </ac:spMkLst>
        </pc:spChg>
      </pc:sldChg>
      <pc:sldChg chg="modSp new mod">
        <pc:chgData name="Ivan Valtchanov" userId="924a1d18-8ae7-43d5-84d5-dc993977c39c" providerId="ADAL" clId="{6887F5E4-1CAA-234A-8ABE-84890C56ACC6}" dt="2023-04-23T19:44:38.819" v="878" actId="20577"/>
        <pc:sldMkLst>
          <pc:docMk/>
          <pc:sldMk cId="1749603615" sldId="291"/>
        </pc:sldMkLst>
        <pc:spChg chg="mod">
          <ac:chgData name="Ivan Valtchanov" userId="924a1d18-8ae7-43d5-84d5-dc993977c39c" providerId="ADAL" clId="{6887F5E4-1CAA-234A-8ABE-84890C56ACC6}" dt="2023-04-23T19:42:21.539" v="491" actId="20577"/>
          <ac:spMkLst>
            <pc:docMk/>
            <pc:sldMk cId="1749603615" sldId="291"/>
            <ac:spMk id="2" creationId="{2AFF97BA-21F0-3D95-4AE0-E991E2955D62}"/>
          </ac:spMkLst>
        </pc:spChg>
        <pc:spChg chg="mod">
          <ac:chgData name="Ivan Valtchanov" userId="924a1d18-8ae7-43d5-84d5-dc993977c39c" providerId="ADAL" clId="{6887F5E4-1CAA-234A-8ABE-84890C56ACC6}" dt="2023-04-23T19:44:38.819" v="878" actId="20577"/>
          <ac:spMkLst>
            <pc:docMk/>
            <pc:sldMk cId="1749603615" sldId="291"/>
            <ac:spMk id="3" creationId="{68D70CB0-8C92-FFCB-FD34-A3D23D00CEC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471c9d090_1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471c9d090_1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1d9fd45b8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1d9fd45b8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Note challenges, cross through solved challenges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1d9fd45b81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1d9fd45b81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 dynamic range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Clipping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Mention loss function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is the output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Linear data scale vs sqrt data scale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PSNR combined with MS\_SSIM: Best performing run based on the PSNR and Poisson metrics, visually more similar to the label image.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2c6021d72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2c6021d72c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 dynamic range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Clipping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Mention loss function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is the output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Linear data scale vs sqrt data scale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PSNR combined with MS\_SSIM: Best performing run based on the PSNR and Poisson metrics, visually more similar to the label image.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1d9fd45b81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1d9fd45b81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Mention Hyper-Paramter Tuning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Fine-tuning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 possible image, i.e. 100ks exposure, no background, twice spatial resolution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1d9fd45b81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1d9fd45b81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1d9fd45b81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1d9fd45b81_2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Fine-tuning worked best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Supernova Remnant W49B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M51 galaxy cluster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PSNR by 8.2% and reduced the L1 by 38%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1d9fd45b81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1d9fd45b81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27.5 min in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d9fd45b81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1d9fd45b81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2c6021d72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2c6021d72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1d9fd45b81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1d9fd45b81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generated images are smoother than the input and target images; therefore, we smooth the input and target images using 1d convolution with a Gaussian kernel of size 5 and 𝜎 = 1.0 for a fairer comparison.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The predicted XMM-SuperRes image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(red) bares better resemblance to the target brightness in comparison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 the input image.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1d9fd45b81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1d9fd45b81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d9fd45b81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1d9fd45b81_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Our first case study is the Bullet cluster (Figure 11) a well know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system of two interacting galaxy clusters. The cavity between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two X-ray components is enhanced in both the Chandra and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generated SR image in comparison to the input XMM-Newton image.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Looking at the real XMM-Newton image and the SR-generated one,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with white contours from Chandra overlayed, we can see that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cavity between the two clusters is much better defined in the SR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and DN image compared to the original XMM-Newton image,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Chandra image also clearly contains this feature.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1d9fd45b81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1d9fd45b81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Messier 51 (M5̇1) is an interacting spiral galaxy with an active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galactic nuclei, and it is another useful case study to see how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network performs (Figure 13). In this example we see that the gener-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ated image has point sources that are better defined compared to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real XMM-Newton image. For example, the faint source at the bot-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tom left of the centre is clearly visible in the SR and Chandra image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but are barely in the real XMM-Newton image. Looking at the real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XMM-Newton image and generated SR XMM-Newton with in white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the contours of Chandra overlayed. We can also see that in the top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left of the SR image an extended feature is visible that matches with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the contours of Chandra, this extended feature is harder to be seen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in the real XMM-Newton image. However, the SR image also does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sometimes mis-predict features, for example on the right side the 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 circular blob visible in the Chandra contours. In the real XMM-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Newton image it is hard to tell if there is anything present. However,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SR model predicted almost no counts in that area.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d9fd45b81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d9fd45b81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1d9fd45b81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1d9fd45b81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In conclusion, we have demonstrated the feasibility of using deep-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learning models to improve the spatial resolution and denoising of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XMM-Newton EPIC-pn X-ray astronomy images to increase their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scientific value. The XMM-SuperRes and XMM-DeNoise models de-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veloped in this paper could be used as a proof-of-concept to create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more elaborated methods. Such as creating a model that can output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 range of possible SR and DN images to more directly tackle the ill-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posed nature of the problem. In the future, the training of the models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could be extended to more instruments, more X-ray telescopes, and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incorporating more energy ranges and exposure times.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increase the resolution of the observations and de-noise to improve the noise properties and enhance features that are challenging to locate in the original XMM-Newton images.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influence of the model architecture parameters, data pre-processing, and loss functions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data scaling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combined loss function consisting of both PSRN and MS SSIM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PSNR by 8.2% and reduced the L1 by 38%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1d9fd45b81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1d9fd45b81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PSNR by 8.2% and reduced the L1 by 38%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1d9fd45b8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1d9fd45b81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e471c9d090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e471c9d090_2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XXX Find better example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1d9fd45b81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1d9fd45b81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 metric corresponded perfectly with visual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1d9fd45b81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1d9fd45b81_2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Bullet Cluster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1d9fd45b81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1d9fd45b81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Remember, no target. Sharper peaks, lower noise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6811990be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e6811990be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DD not applicable to xmm because of a non constant psf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Maggie showed an example of classical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1d9fd45b81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1d9fd45b81_2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1d9fd45b81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1d9fd45b81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Send to Maggie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1d9fd45b81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1d9fd45b81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d9fd45b81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d9fd45b81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1d9fd45b81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1d9fd45b81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1d9fd45b81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1d9fd45b81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03b99a1807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03b99a1807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500 000 paramters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03b99a18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03b99a18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Easier to learn.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1d9fd45b81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1d9fd45b81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834 real images, 583 training images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6811990be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e6811990be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1d9fd45b81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1d9fd45b81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dk1"/>
                </a:solidFill>
              </a:rPr>
              <a:t>The </a:t>
            </a:r>
            <a:r>
              <a:rPr lang="en-GB" dirty="0" err="1">
                <a:solidFill>
                  <a:schemeClr val="dk1"/>
                </a:solidFill>
              </a:rPr>
              <a:t>IllustrisTNG</a:t>
            </a:r>
            <a:r>
              <a:rPr lang="en-GB" dirty="0">
                <a:solidFill>
                  <a:schemeClr val="dk1"/>
                </a:solidFill>
              </a:rPr>
              <a:t> suite consists of a series of large, state-of-the-art cosmological magnetohydrodynamical simulations of galaxy formation. They simulate a mock Universe starting from soon after the Big Bang until the present day, taking into account a large range of physical processes that drive galaxy formation.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chemeClr val="dk1"/>
                </a:solidFill>
              </a:rPr>
              <a:t>Sixte was made for </a:t>
            </a:r>
            <a:r>
              <a:rPr lang="en-GB" b="1" dirty="0" err="1">
                <a:solidFill>
                  <a:schemeClr val="dk1"/>
                </a:solidFill>
              </a:rPr>
              <a:t>athena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chemeClr val="dk1"/>
                </a:solidFill>
              </a:rPr>
              <a:t>TNG300-1</a:t>
            </a:r>
            <a:r>
              <a:rPr lang="en-GB" dirty="0">
                <a:solidFill>
                  <a:schemeClr val="dk1"/>
                </a:solidFill>
              </a:rPr>
              <a:t> has </a:t>
            </a:r>
            <a:r>
              <a:rPr lang="en-GB" b="1" dirty="0">
                <a:solidFill>
                  <a:schemeClr val="dk1"/>
                </a:solidFill>
              </a:rPr>
              <a:t>[100]</a:t>
            </a:r>
            <a:r>
              <a:rPr lang="en-GB" dirty="0">
                <a:solidFill>
                  <a:schemeClr val="dk1"/>
                </a:solidFill>
              </a:rPr>
              <a:t> snapshots available, with </a:t>
            </a:r>
            <a:r>
              <a:rPr lang="en-GB" b="1" dirty="0">
                <a:solidFill>
                  <a:schemeClr val="dk1"/>
                </a:solidFill>
              </a:rPr>
              <a:t>201.5 TB</a:t>
            </a:r>
            <a:r>
              <a:rPr lang="en-GB" dirty="0">
                <a:solidFill>
                  <a:schemeClr val="dk1"/>
                </a:solidFill>
              </a:rPr>
              <a:t> total data volume.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dk1"/>
                </a:solidFill>
              </a:rPr>
              <a:t>Over all snapshots, have </a:t>
            </a:r>
            <a:r>
              <a:rPr lang="en-GB" b="1" dirty="0">
                <a:solidFill>
                  <a:schemeClr val="dk1"/>
                </a:solidFill>
              </a:rPr>
              <a:t>1,696,057,751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FoF</a:t>
            </a:r>
            <a:r>
              <a:rPr lang="en-GB" dirty="0">
                <a:solidFill>
                  <a:schemeClr val="dk1"/>
                </a:solidFill>
              </a:rPr>
              <a:t> groups, </a:t>
            </a:r>
            <a:r>
              <a:rPr lang="en-GB" b="1" dirty="0">
                <a:solidFill>
                  <a:schemeClr val="dk1"/>
                </a:solidFill>
              </a:rPr>
              <a:t>1,478,735,255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Subfind</a:t>
            </a:r>
            <a:r>
              <a:rPr lang="en-GB" dirty="0">
                <a:solidFill>
                  <a:schemeClr val="dk1"/>
                </a:solidFill>
              </a:rPr>
              <a:t> groups, and </a:t>
            </a:r>
            <a:r>
              <a:rPr lang="en-GB" b="1" dirty="0">
                <a:solidFill>
                  <a:schemeClr val="dk1"/>
                </a:solidFill>
              </a:rPr>
              <a:t>3,092,931,362,649</a:t>
            </a:r>
            <a:r>
              <a:rPr lang="en-GB" dirty="0">
                <a:solidFill>
                  <a:schemeClr val="dk1"/>
                </a:solidFill>
              </a:rPr>
              <a:t> particles.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 err="1">
                <a:solidFill>
                  <a:schemeClr val="dk1"/>
                </a:solidFill>
              </a:rPr>
              <a:t>Agn</a:t>
            </a:r>
            <a:r>
              <a:rPr lang="en-GB" dirty="0">
                <a:solidFill>
                  <a:schemeClr val="dk1"/>
                </a:solidFill>
              </a:rPr>
              <a:t> log n log s, random, absorption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</a:rPr>
              <a:t>Training numbers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</a:rPr>
              <a:t>30000 images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</a:rPr>
              <a:t>25000 </a:t>
            </a:r>
            <a:r>
              <a:rPr lang="en-GB" b="1" dirty="0" err="1">
                <a:solidFill>
                  <a:schemeClr val="dk1"/>
                </a:solidFill>
              </a:rPr>
              <a:t>agn</a:t>
            </a:r>
            <a:r>
              <a:rPr lang="en-GB" b="1" dirty="0">
                <a:solidFill>
                  <a:schemeClr val="dk1"/>
                </a:solidFill>
              </a:rPr>
              <a:t> + background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</a:rPr>
              <a:t>10^13 possible unique simulated XMM observations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dk1"/>
                </a:solidFill>
              </a:rPr>
              <a:t>6000 </a:t>
            </a:r>
            <a:r>
              <a:rPr lang="en-GB" b="1" dirty="0" err="1">
                <a:solidFill>
                  <a:schemeClr val="dk1"/>
                </a:solidFill>
              </a:rPr>
              <a:t>cpu</a:t>
            </a:r>
            <a:r>
              <a:rPr lang="en-GB" b="1" dirty="0">
                <a:solidFill>
                  <a:schemeClr val="dk1"/>
                </a:solidFill>
              </a:rPr>
              <a:t> hours to simulate</a:t>
            </a:r>
            <a:endParaRPr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photo Randwijck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64587" y="189852"/>
            <a:ext cx="7377000" cy="1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64588" y="1829639"/>
            <a:ext cx="41967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800"/>
              <a:buNone/>
              <a:defRPr>
                <a:solidFill>
                  <a:srgbClr val="88898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400"/>
              <a:buNone/>
              <a:defRPr>
                <a:solidFill>
                  <a:srgbClr val="88898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9pPr>
          </a:lstStyle>
          <a:p>
            <a:endParaRPr/>
          </a:p>
        </p:txBody>
      </p:sp>
      <p:pic>
        <p:nvPicPr>
          <p:cNvPr id="14" name="Google Shape;14;p2" descr="UM40_RGB_B_diap.png"/>
          <p:cNvPicPr preferRelativeResize="0"/>
          <p:nvPr/>
        </p:nvPicPr>
        <p:blipFill rotWithShape="1">
          <a:blip r:embed="rId3">
            <a:alphaModFix/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dark blue">
  <p:cSld name="Text slide dark blue">
    <p:bg>
      <p:bgPr>
        <a:solidFill>
          <a:schemeClr val="accent3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1pPr>
            <a:lvl2pPr marL="914400" lvl="1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-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-"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dt" idx="10"/>
          </p:nvPr>
        </p:nvSpPr>
        <p:spPr>
          <a:xfrm>
            <a:off x="3234468" y="4738971"/>
            <a:ext cx="914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ftr" idx="11"/>
          </p:nvPr>
        </p:nvSpPr>
        <p:spPr>
          <a:xfrm>
            <a:off x="4273246" y="4738971"/>
            <a:ext cx="3977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316142" y="4738800"/>
            <a:ext cx="370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2" name="Google Shape;62;p11" descr="UM40_RGB_B_diap.png"/>
          <p:cNvPicPr preferRelativeResize="0"/>
          <p:nvPr/>
        </p:nvPicPr>
        <p:blipFill rotWithShape="1">
          <a:blip r:embed="rId2">
            <a:alphaModFix/>
          </a:blip>
          <a:srcRect r="21234"/>
          <a:stretch/>
        </p:blipFill>
        <p:spPr>
          <a:xfrm>
            <a:off x="360001" y="4630499"/>
            <a:ext cx="1572406" cy="381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/photo slide">
  <p:cSld name="Text/photo slid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title"/>
          </p:nvPr>
        </p:nvSpPr>
        <p:spPr>
          <a:xfrm>
            <a:off x="360001" y="310695"/>
            <a:ext cx="3934500" cy="11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body" idx="1"/>
          </p:nvPr>
        </p:nvSpPr>
        <p:spPr>
          <a:xfrm>
            <a:off x="360001" y="1485117"/>
            <a:ext cx="3934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dt" idx="10"/>
          </p:nvPr>
        </p:nvSpPr>
        <p:spPr>
          <a:xfrm>
            <a:off x="4595043" y="4738971"/>
            <a:ext cx="550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ftr" idx="11"/>
          </p:nvPr>
        </p:nvSpPr>
        <p:spPr>
          <a:xfrm>
            <a:off x="4745252" y="4738971"/>
            <a:ext cx="345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sldNum" idx="12"/>
          </p:nvPr>
        </p:nvSpPr>
        <p:spPr>
          <a:xfrm>
            <a:off x="8195205" y="4738800"/>
            <a:ext cx="57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" name="Google Shape;69;p12"/>
          <p:cNvSpPr>
            <a:spLocks noGrp="1"/>
          </p:cNvSpPr>
          <p:nvPr>
            <p:ph type="pic" idx="2"/>
          </p:nvPr>
        </p:nvSpPr>
        <p:spPr>
          <a:xfrm>
            <a:off x="4595044" y="0"/>
            <a:ext cx="45489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Char char="-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0" name="Google Shape;70;p12"/>
          <p:cNvPicPr preferRelativeResize="0"/>
          <p:nvPr/>
        </p:nvPicPr>
        <p:blipFill rotWithShape="1">
          <a:blip r:embed="rId2">
            <a:alphaModFix/>
          </a:blip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Char char="-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dt" idx="10"/>
          </p:nvPr>
        </p:nvSpPr>
        <p:spPr>
          <a:xfrm>
            <a:off x="3234468" y="4738971"/>
            <a:ext cx="914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ftr" idx="11"/>
          </p:nvPr>
        </p:nvSpPr>
        <p:spPr>
          <a:xfrm>
            <a:off x="4359967" y="4738800"/>
            <a:ext cx="3741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8316142" y="4738800"/>
            <a:ext cx="370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>
            <a:off x="358700" y="4686937"/>
            <a:ext cx="1533600" cy="233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slide">
  <p:cSld name="Table slid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dt" idx="10"/>
          </p:nvPr>
        </p:nvSpPr>
        <p:spPr>
          <a:xfrm>
            <a:off x="3234468" y="4738971"/>
            <a:ext cx="914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ftr" idx="11"/>
          </p:nvPr>
        </p:nvSpPr>
        <p:spPr>
          <a:xfrm>
            <a:off x="4273246" y="4738971"/>
            <a:ext cx="3977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ldNum" idx="12"/>
          </p:nvPr>
        </p:nvSpPr>
        <p:spPr>
          <a:xfrm>
            <a:off x="8316142" y="4738800"/>
            <a:ext cx="370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 rotWithShape="1">
          <a:blip r:embed="rId2">
            <a:alphaModFix/>
          </a:blip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/>
          <p:nvPr/>
        </p:nvSpPr>
        <p:spPr>
          <a:xfrm>
            <a:off x="0" y="503100"/>
            <a:ext cx="109800" cy="4602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rtl="0">
              <a:spcBef>
                <a:spcPts val="0"/>
              </a:spcBef>
              <a:spcAft>
                <a:spcPts val="0"/>
              </a:spcAft>
              <a:buSzPts val="2800"/>
              <a:buChar char="-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/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8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3234468" y="4738971"/>
            <a:ext cx="914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316142" y="4738800"/>
            <a:ext cx="370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350700"/>
            <a:ext cx="109800" cy="4602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light blue">
  <p:cSld name="Text slide light blue">
    <p:bg>
      <p:bgPr>
        <a:solidFill>
          <a:schemeClr val="dk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1pPr>
            <a:lvl2pPr marL="914400" lvl="1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-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-"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3234468" y="4738971"/>
            <a:ext cx="914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273246" y="4738971"/>
            <a:ext cx="3977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316142" y="4738800"/>
            <a:ext cx="370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" name="Google Shape;29;p5" descr="UM40_RGB_B_blauw.png"/>
          <p:cNvPicPr preferRelativeResize="0"/>
          <p:nvPr/>
        </p:nvPicPr>
        <p:blipFill rotWithShape="1">
          <a:blip r:embed="rId2">
            <a:alphaModFix/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light blue">
  <p:cSld name="Title slide light blue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ctrTitle"/>
          </p:nvPr>
        </p:nvSpPr>
        <p:spPr>
          <a:xfrm>
            <a:off x="564588" y="189852"/>
            <a:ext cx="6598200" cy="1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1"/>
          </p:nvPr>
        </p:nvSpPr>
        <p:spPr>
          <a:xfrm>
            <a:off x="564588" y="1829639"/>
            <a:ext cx="41967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800"/>
              <a:buNone/>
              <a:defRPr>
                <a:solidFill>
                  <a:srgbClr val="88898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400"/>
              <a:buNone/>
              <a:defRPr>
                <a:solidFill>
                  <a:srgbClr val="88898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9pPr>
          </a:lstStyle>
          <a:p>
            <a:endParaRPr/>
          </a:p>
        </p:txBody>
      </p:sp>
      <p:pic>
        <p:nvPicPr>
          <p:cNvPr id="33" name="Google Shape;33;p6" descr="UM40_RGB_B_blauw.png"/>
          <p:cNvPicPr preferRelativeResize="0"/>
          <p:nvPr/>
        </p:nvPicPr>
        <p:blipFill rotWithShape="1">
          <a:blip r:embed="rId2">
            <a:alphaModFix/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+ illustration">
  <p:cSld name="Title slide + illustration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ctrTitle"/>
          </p:nvPr>
        </p:nvSpPr>
        <p:spPr>
          <a:xfrm>
            <a:off x="564588" y="189852"/>
            <a:ext cx="6598200" cy="1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ubTitle" idx="1"/>
          </p:nvPr>
        </p:nvSpPr>
        <p:spPr>
          <a:xfrm>
            <a:off x="564588" y="1829639"/>
            <a:ext cx="41967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800"/>
              <a:buNone/>
              <a:defRPr>
                <a:solidFill>
                  <a:srgbClr val="88898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400"/>
              <a:buNone/>
              <a:defRPr>
                <a:solidFill>
                  <a:srgbClr val="88898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9pPr>
          </a:lstStyle>
          <a:p>
            <a:endParaRPr/>
          </a:p>
        </p:txBody>
      </p:sp>
      <p:pic>
        <p:nvPicPr>
          <p:cNvPr id="38" name="Google Shape;38;p7" descr="UM40_RGB_B_blauw.png"/>
          <p:cNvPicPr preferRelativeResize="0"/>
          <p:nvPr/>
        </p:nvPicPr>
        <p:blipFill rotWithShape="1">
          <a:blip r:embed="rId2">
            <a:alphaModFix/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 descr="Future look.png"/>
          <p:cNvSpPr/>
          <p:nvPr/>
        </p:nvSpPr>
        <p:spPr>
          <a:xfrm>
            <a:off x="5396488" y="1884997"/>
            <a:ext cx="3532800" cy="326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photo inner city">
  <p:cSld name="Title slide photo inner cit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ctrTitle"/>
          </p:nvPr>
        </p:nvSpPr>
        <p:spPr>
          <a:xfrm>
            <a:off x="564588" y="189852"/>
            <a:ext cx="3948000" cy="1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defRPr sz="4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ubTitle" idx="1"/>
          </p:nvPr>
        </p:nvSpPr>
        <p:spPr>
          <a:xfrm>
            <a:off x="564588" y="1702639"/>
            <a:ext cx="39480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800"/>
              <a:buNone/>
              <a:defRPr>
                <a:solidFill>
                  <a:srgbClr val="88898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400"/>
              <a:buNone/>
              <a:defRPr>
                <a:solidFill>
                  <a:srgbClr val="88898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9pPr>
          </a:lstStyle>
          <a:p>
            <a:endParaRPr/>
          </a:p>
        </p:txBody>
      </p:sp>
      <p:pic>
        <p:nvPicPr>
          <p:cNvPr id="44" name="Google Shape;44;p8" descr="UM40_RGB_B_diap.png"/>
          <p:cNvPicPr preferRelativeResize="0"/>
          <p:nvPr/>
        </p:nvPicPr>
        <p:blipFill rotWithShape="1">
          <a:blip r:embed="rId3">
            <a:alphaModFix/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dark blue">
  <p:cSld name="Title slide dark blue">
    <p:bg>
      <p:bgPr>
        <a:solidFill>
          <a:schemeClr val="dk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9" descr="UM40_RGB_B_diap.png"/>
          <p:cNvPicPr preferRelativeResize="0"/>
          <p:nvPr/>
        </p:nvPicPr>
        <p:blipFill rotWithShape="1">
          <a:blip r:embed="rId2">
            <a:alphaModFix/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9"/>
          <p:cNvSpPr txBox="1">
            <a:spLocks noGrp="1"/>
          </p:cNvSpPr>
          <p:nvPr>
            <p:ph type="ctrTitle"/>
          </p:nvPr>
        </p:nvSpPr>
        <p:spPr>
          <a:xfrm>
            <a:off x="564588" y="189852"/>
            <a:ext cx="6598200" cy="1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564588" y="1829639"/>
            <a:ext cx="41967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800"/>
              <a:buNone/>
              <a:defRPr>
                <a:solidFill>
                  <a:srgbClr val="88898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400"/>
              <a:buNone/>
              <a:defRPr>
                <a:solidFill>
                  <a:srgbClr val="88898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orange">
  <p:cSld name="Title slide orange">
    <p:bg>
      <p:bgPr>
        <a:solidFill>
          <a:schemeClr val="accen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0" descr="UM40_RGB_B_diap.png"/>
          <p:cNvPicPr preferRelativeResize="0"/>
          <p:nvPr/>
        </p:nvPicPr>
        <p:blipFill rotWithShape="1">
          <a:blip r:embed="rId2">
            <a:alphaModFix/>
          </a:blip>
          <a:srcRect r="20929"/>
          <a:stretch/>
        </p:blipFill>
        <p:spPr>
          <a:xfrm>
            <a:off x="360001" y="4630499"/>
            <a:ext cx="1578481" cy="38185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ctrTitle"/>
          </p:nvPr>
        </p:nvSpPr>
        <p:spPr>
          <a:xfrm>
            <a:off x="564588" y="189852"/>
            <a:ext cx="6598200" cy="1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ubTitle" idx="1"/>
          </p:nvPr>
        </p:nvSpPr>
        <p:spPr>
          <a:xfrm>
            <a:off x="564588" y="1829639"/>
            <a:ext cx="41967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800"/>
              <a:buNone/>
              <a:defRPr>
                <a:solidFill>
                  <a:srgbClr val="88898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400"/>
              <a:buNone/>
              <a:defRPr>
                <a:solidFill>
                  <a:srgbClr val="88898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98F"/>
              </a:buClr>
              <a:buSzPts val="2000"/>
              <a:buNone/>
              <a:defRPr>
                <a:solidFill>
                  <a:srgbClr val="88898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Char char="-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234468" y="4738971"/>
            <a:ext cx="914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273246" y="4738971"/>
            <a:ext cx="3977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316142" y="4738800"/>
            <a:ext cx="370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arxiv.org/abs/2205.0115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r="2075"/>
          <a:stretch/>
        </p:blipFill>
        <p:spPr>
          <a:xfrm>
            <a:off x="2585375" y="-486829"/>
            <a:ext cx="6532926" cy="60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/>
          <p:nvPr/>
        </p:nvSpPr>
        <p:spPr>
          <a:xfrm rot="5400000">
            <a:off x="1837250" y="-425100"/>
            <a:ext cx="3456600" cy="5993700"/>
          </a:xfrm>
          <a:prstGeom prst="rect">
            <a:avLst/>
          </a:prstGeom>
          <a:solidFill>
            <a:srgbClr val="7F8D9E">
              <a:alpha val="6202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1"/>
          </p:nvPr>
        </p:nvSpPr>
        <p:spPr>
          <a:xfrm>
            <a:off x="896925" y="2848325"/>
            <a:ext cx="5361000" cy="1316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i="1" dirty="0">
                <a:solidFill>
                  <a:schemeClr val="tx1"/>
                </a:solidFill>
              </a:rPr>
              <a:t>Ivan Valtchanov, XMM SOC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800" i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i="1" dirty="0">
                <a:solidFill>
                  <a:schemeClr val="tx1"/>
                </a:solidFill>
                <a:highlight>
                  <a:srgbClr val="FFFF00"/>
                </a:highlight>
              </a:rPr>
              <a:t>Sam </a:t>
            </a:r>
            <a:r>
              <a:rPr lang="en-GB" sz="1800" b="1" i="1" dirty="0" err="1">
                <a:solidFill>
                  <a:schemeClr val="tx1"/>
                </a:solidFill>
                <a:highlight>
                  <a:srgbClr val="FFFF00"/>
                </a:highlight>
              </a:rPr>
              <a:t>Sweere</a:t>
            </a:r>
            <a:r>
              <a:rPr lang="en-GB" sz="1800" i="1" dirty="0">
                <a:solidFill>
                  <a:schemeClr val="lt1"/>
                </a:solidFill>
              </a:rPr>
              <a:t>, Maggie Lieu, Eva </a:t>
            </a:r>
            <a:r>
              <a:rPr lang="en-GB" sz="1800" i="1" dirty="0" err="1">
                <a:solidFill>
                  <a:schemeClr val="lt1"/>
                </a:solidFill>
              </a:rPr>
              <a:t>Verdugo</a:t>
            </a:r>
            <a:r>
              <a:rPr lang="en-GB" sz="1800" i="1" dirty="0">
                <a:solidFill>
                  <a:schemeClr val="lt1"/>
                </a:solidFill>
              </a:rPr>
              <a:t>, </a:t>
            </a:r>
            <a:r>
              <a:rPr lang="en-GB" sz="1800" i="1" dirty="0" err="1">
                <a:solidFill>
                  <a:schemeClr val="lt1"/>
                </a:solidFill>
              </a:rPr>
              <a:t>Antónia</a:t>
            </a:r>
            <a:r>
              <a:rPr lang="en-GB" sz="1800" i="1" dirty="0">
                <a:solidFill>
                  <a:schemeClr val="lt1"/>
                </a:solidFill>
              </a:rPr>
              <a:t> </a:t>
            </a:r>
            <a:r>
              <a:rPr lang="en-GB" sz="1800" i="1" dirty="0" err="1">
                <a:solidFill>
                  <a:schemeClr val="lt1"/>
                </a:solidFill>
              </a:rPr>
              <a:t>Vojtekova</a:t>
            </a:r>
            <a:r>
              <a:rPr lang="en-GB" sz="1800" i="1" dirty="0">
                <a:solidFill>
                  <a:schemeClr val="lt1"/>
                </a:solidFill>
              </a:rPr>
              <a:t>, Maria Santos-</a:t>
            </a:r>
            <a:r>
              <a:rPr lang="en-GB" sz="1800" i="1" dirty="0" err="1">
                <a:solidFill>
                  <a:schemeClr val="lt1"/>
                </a:solidFill>
              </a:rPr>
              <a:t>Lleo</a:t>
            </a:r>
            <a:r>
              <a:rPr lang="en-GB" sz="1800" i="1" dirty="0">
                <a:solidFill>
                  <a:schemeClr val="lt1"/>
                </a:solidFill>
              </a:rPr>
              <a:t>, Florian </a:t>
            </a:r>
            <a:r>
              <a:rPr lang="en-GB" sz="1800" i="1" dirty="0" err="1">
                <a:solidFill>
                  <a:schemeClr val="lt1"/>
                </a:solidFill>
              </a:rPr>
              <a:t>Pacaud</a:t>
            </a:r>
            <a:r>
              <a:rPr lang="en-GB" sz="1800" i="1" dirty="0">
                <a:solidFill>
                  <a:schemeClr val="lt1"/>
                </a:solidFill>
              </a:rPr>
              <a:t>, Alexia </a:t>
            </a:r>
            <a:r>
              <a:rPr lang="en-GB" sz="1800" i="1" dirty="0" err="1">
                <a:solidFill>
                  <a:schemeClr val="lt1"/>
                </a:solidFill>
              </a:rPr>
              <a:t>Briassouli</a:t>
            </a:r>
            <a:r>
              <a:rPr lang="en-GB" sz="1800" i="1" dirty="0">
                <a:solidFill>
                  <a:schemeClr val="lt1"/>
                </a:solidFill>
              </a:rPr>
              <a:t> and Daniel </a:t>
            </a:r>
            <a:r>
              <a:rPr lang="en-GB" sz="1800" i="1" dirty="0" err="1">
                <a:solidFill>
                  <a:schemeClr val="lt1"/>
                </a:solidFill>
              </a:rPr>
              <a:t>Cámpora</a:t>
            </a:r>
            <a:r>
              <a:rPr lang="en-GB" sz="1800" i="1" dirty="0">
                <a:solidFill>
                  <a:schemeClr val="lt1"/>
                </a:solidFill>
              </a:rPr>
              <a:t> Pérez</a:t>
            </a:r>
            <a:endParaRPr sz="1800" i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i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i="1" dirty="0">
                <a:solidFill>
                  <a:schemeClr val="bg1"/>
                </a:solidFill>
              </a:rPr>
              <a:t>MNRAS 2022, </a:t>
            </a:r>
            <a:r>
              <a:rPr lang="en-GB" sz="1800" i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arXiv:2205.01152</a:t>
            </a:r>
            <a:endParaRPr sz="1800" i="1" dirty="0">
              <a:solidFill>
                <a:schemeClr val="bg1"/>
              </a:solidFill>
            </a:endParaRPr>
          </a:p>
        </p:txBody>
      </p:sp>
      <p:sp>
        <p:nvSpPr>
          <p:cNvPr id="101" name="Google Shape;101;p18"/>
          <p:cNvSpPr txBox="1">
            <a:spLocks noGrp="1"/>
          </p:cNvSpPr>
          <p:nvPr>
            <p:ph type="ctrTitle"/>
          </p:nvPr>
        </p:nvSpPr>
        <p:spPr>
          <a:xfrm>
            <a:off x="896775" y="-183200"/>
            <a:ext cx="5551800" cy="228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solidFill>
                  <a:schemeClr val="bg1"/>
                </a:solidFill>
              </a:rPr>
              <a:t>Deep Learning-Based Super-Resolution and De-Noising for XMM-Newton Images</a:t>
            </a:r>
            <a:endParaRPr sz="25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528C71-07F9-9746-27A6-EF09C81E12FB}"/>
              </a:ext>
            </a:extLst>
          </p:cNvPr>
          <p:cNvSpPr txBox="1"/>
          <p:nvPr/>
        </p:nvSpPr>
        <p:spPr>
          <a:xfrm>
            <a:off x="25699" y="4675367"/>
            <a:ext cx="2117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IACHEC 2023, Pelham, </a:t>
            </a:r>
            <a:br>
              <a:rPr lang="en-ES" dirty="0"/>
            </a:br>
            <a:r>
              <a:rPr lang="en-ES" dirty="0"/>
              <a:t>Germany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Training Challenges: High Dynamic Range</a:t>
            </a:r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5" name="Google Shape;205;p27"/>
          <p:cNvPicPr preferRelativeResize="0"/>
          <p:nvPr/>
        </p:nvPicPr>
        <p:blipFill rotWithShape="1">
          <a:blip r:embed="rId3">
            <a:alphaModFix/>
          </a:blip>
          <a:srcRect b="4251"/>
          <a:stretch/>
        </p:blipFill>
        <p:spPr>
          <a:xfrm>
            <a:off x="2829750" y="904800"/>
            <a:ext cx="3387304" cy="333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 preferRelativeResize="0"/>
          <p:nvPr/>
        </p:nvPicPr>
        <p:blipFill rotWithShape="1">
          <a:blip r:embed="rId3">
            <a:alphaModFix/>
          </a:blip>
          <a:srcRect l="149" t="96084" b="165"/>
          <a:stretch/>
        </p:blipFill>
        <p:spPr>
          <a:xfrm>
            <a:off x="414813" y="4467300"/>
            <a:ext cx="8314375" cy="3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 txBox="1"/>
          <p:nvPr/>
        </p:nvSpPr>
        <p:spPr>
          <a:xfrm>
            <a:off x="1970700" y="4866600"/>
            <a:ext cx="5105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/>
              <a:t>Source ID: 1E 1613-5055</a:t>
            </a:r>
            <a:endParaRPr sz="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Training Challenges: Faint Artifacts</a:t>
            </a:r>
            <a:endParaRPr/>
          </a:p>
        </p:txBody>
      </p:sp>
      <p:pic>
        <p:nvPicPr>
          <p:cNvPr id="213" name="Google Shape;21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1050" y="1087000"/>
            <a:ext cx="1562727" cy="156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5157" y="1087000"/>
            <a:ext cx="1562727" cy="156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9246" y="1087000"/>
            <a:ext cx="1562727" cy="156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3348" y="1087003"/>
            <a:ext cx="1562727" cy="156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8"/>
          <p:cNvSpPr txBox="1"/>
          <p:nvPr/>
        </p:nvSpPr>
        <p:spPr>
          <a:xfrm>
            <a:off x="1751700" y="2682450"/>
            <a:ext cx="154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Linear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8"/>
          <p:cNvSpPr txBox="1"/>
          <p:nvPr/>
        </p:nvSpPr>
        <p:spPr>
          <a:xfrm>
            <a:off x="78262" y="1560563"/>
            <a:ext cx="154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Trained on linearly scaled data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8"/>
          <p:cNvSpPr txBox="1"/>
          <p:nvPr/>
        </p:nvSpPr>
        <p:spPr>
          <a:xfrm>
            <a:off x="3446475" y="2682450"/>
            <a:ext cx="154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Square root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8"/>
          <p:cNvSpPr txBox="1"/>
          <p:nvPr/>
        </p:nvSpPr>
        <p:spPr>
          <a:xfrm>
            <a:off x="5130575" y="2682450"/>
            <a:ext cx="154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Asinh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8"/>
          <p:cNvSpPr txBox="1"/>
          <p:nvPr/>
        </p:nvSpPr>
        <p:spPr>
          <a:xfrm>
            <a:off x="6814675" y="2696725"/>
            <a:ext cx="154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Logarithm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Training Challenges: Artifacts in Faint Areas</a:t>
            </a:r>
            <a:endParaRPr/>
          </a:p>
        </p:txBody>
      </p:sp>
      <p:pic>
        <p:nvPicPr>
          <p:cNvPr id="227" name="Google Shape;22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1050" y="1087000"/>
            <a:ext cx="1562727" cy="156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5157" y="1087000"/>
            <a:ext cx="1562727" cy="156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9246" y="1087000"/>
            <a:ext cx="1562727" cy="156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3348" y="1087003"/>
            <a:ext cx="1562727" cy="156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1049" y="2747917"/>
            <a:ext cx="1562727" cy="156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25144" y="2747919"/>
            <a:ext cx="1562727" cy="156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09244" y="2747913"/>
            <a:ext cx="1562727" cy="156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93341" y="2747921"/>
            <a:ext cx="1562727" cy="156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9"/>
          <p:cNvSpPr txBox="1"/>
          <p:nvPr/>
        </p:nvSpPr>
        <p:spPr>
          <a:xfrm>
            <a:off x="1751700" y="4358850"/>
            <a:ext cx="154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Linear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9"/>
          <p:cNvSpPr txBox="1"/>
          <p:nvPr/>
        </p:nvSpPr>
        <p:spPr>
          <a:xfrm>
            <a:off x="78262" y="3221488"/>
            <a:ext cx="154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Trained on square root scaled data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9"/>
          <p:cNvSpPr txBox="1"/>
          <p:nvPr/>
        </p:nvSpPr>
        <p:spPr>
          <a:xfrm>
            <a:off x="78262" y="1560563"/>
            <a:ext cx="154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Trained on linearly scaled data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9"/>
          <p:cNvSpPr txBox="1"/>
          <p:nvPr/>
        </p:nvSpPr>
        <p:spPr>
          <a:xfrm>
            <a:off x="3446475" y="4358850"/>
            <a:ext cx="154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Square root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9"/>
          <p:cNvSpPr txBox="1"/>
          <p:nvPr/>
        </p:nvSpPr>
        <p:spPr>
          <a:xfrm>
            <a:off x="5130575" y="4358850"/>
            <a:ext cx="154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Asinh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9"/>
          <p:cNvSpPr txBox="1"/>
          <p:nvPr/>
        </p:nvSpPr>
        <p:spPr>
          <a:xfrm>
            <a:off x="6814675" y="4373125"/>
            <a:ext cx="154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Logarithm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0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Final Models</a:t>
            </a:r>
            <a:endParaRPr/>
          </a:p>
        </p:txBody>
      </p:sp>
      <p:sp>
        <p:nvSpPr>
          <p:cNvPr id="246" name="Google Shape;246;p30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dirty="0"/>
              <a:t>Data scaling: SQRT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dirty="0"/>
              <a:t>Loss function: PSNR combined with MS_SSIM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dirty="0"/>
              <a:t>De-noising model (</a:t>
            </a:r>
            <a:r>
              <a:rPr lang="en-GB" sz="2400" i="1" dirty="0"/>
              <a:t>XMM-</a:t>
            </a:r>
            <a:r>
              <a:rPr lang="en-GB" sz="2400" i="1" dirty="0" err="1"/>
              <a:t>DeNoise</a:t>
            </a:r>
            <a:r>
              <a:rPr lang="en-GB" sz="2400" dirty="0"/>
              <a:t>):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GB" sz="2400" dirty="0"/>
              <a:t>Pre-trained on simulated data, fine-tuned on real data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GB" sz="2400" dirty="0"/>
              <a:t>Input: 20ks exposure</a:t>
            </a:r>
            <a:endParaRPr sz="2400" i="1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GB" sz="2400" dirty="0"/>
              <a:t>Target: 50ks exposure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dirty="0"/>
              <a:t>Super-resolution model (</a:t>
            </a:r>
            <a:r>
              <a:rPr lang="en-GB" sz="2400" i="1" dirty="0"/>
              <a:t>XMM-</a:t>
            </a:r>
            <a:r>
              <a:rPr lang="en-GB" sz="2400" i="1" dirty="0" err="1"/>
              <a:t>SuperRes</a:t>
            </a:r>
            <a:r>
              <a:rPr lang="en-GB" sz="2400" dirty="0"/>
              <a:t>):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GB" sz="2400" dirty="0"/>
              <a:t>Trained on simulated data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GB" sz="2400" dirty="0"/>
              <a:t>Input: 20ks exposure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GB" sz="2400" dirty="0"/>
              <a:t>Target: 100ks exposure, no background, double spatial resolution</a:t>
            </a:r>
            <a:endParaRPr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 De-Noising Model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XMM-DeNoise</a:t>
            </a:r>
            <a:endParaRPr i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XMM-DeNoise </a:t>
            </a:r>
            <a:r>
              <a:rPr lang="en-GB"/>
              <a:t>on Real Data</a:t>
            </a:r>
            <a:endParaRPr/>
          </a:p>
        </p:txBody>
      </p:sp>
      <p:sp>
        <p:nvSpPr>
          <p:cNvPr id="257" name="Google Shape;257;p32"/>
          <p:cNvSpPr txBox="1"/>
          <p:nvPr/>
        </p:nvSpPr>
        <p:spPr>
          <a:xfrm>
            <a:off x="5612638" y="4426000"/>
            <a:ext cx="154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Target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50ks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2"/>
          <p:cNvSpPr txBox="1"/>
          <p:nvPr/>
        </p:nvSpPr>
        <p:spPr>
          <a:xfrm>
            <a:off x="1980538" y="4426000"/>
            <a:ext cx="1541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Input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2"/>
          <p:cNvSpPr txBox="1"/>
          <p:nvPr/>
        </p:nvSpPr>
        <p:spPr>
          <a:xfrm>
            <a:off x="3798175" y="4426000"/>
            <a:ext cx="154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Predicted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50ks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9899" y="877702"/>
            <a:ext cx="1724197" cy="1724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0639" y="877700"/>
            <a:ext cx="1724197" cy="1724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4358" y="2704555"/>
            <a:ext cx="1715290" cy="170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5102" y="2704568"/>
            <a:ext cx="1715290" cy="170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2"/>
          <p:cNvPicPr preferRelativeResize="0"/>
          <p:nvPr/>
        </p:nvPicPr>
        <p:blipFill rotWithShape="1">
          <a:blip r:embed="rId7">
            <a:alphaModFix/>
          </a:blip>
          <a:srcRect l="552" t="397" r="740" b="238"/>
          <a:stretch/>
        </p:blipFill>
        <p:spPr>
          <a:xfrm>
            <a:off x="1889163" y="878556"/>
            <a:ext cx="1724194" cy="172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2"/>
          <p:cNvPicPr preferRelativeResize="0"/>
          <p:nvPr/>
        </p:nvPicPr>
        <p:blipFill rotWithShape="1">
          <a:blip r:embed="rId8">
            <a:alphaModFix/>
          </a:blip>
          <a:srcRect l="523" t="328" r="622"/>
          <a:stretch/>
        </p:blipFill>
        <p:spPr>
          <a:xfrm>
            <a:off x="1893609" y="2692794"/>
            <a:ext cx="1715289" cy="1724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 Super-Resolution Model </a:t>
            </a:r>
            <a:r>
              <a:rPr lang="en-GB" i="1"/>
              <a:t>XMM-SuperRes</a:t>
            </a:r>
            <a:endParaRPr i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XMM-SuperRes</a:t>
            </a:r>
            <a:r>
              <a:rPr lang="en-GB"/>
              <a:t> on Simulated Data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4"/>
          <p:cNvSpPr txBox="1"/>
          <p:nvPr/>
        </p:nvSpPr>
        <p:spPr>
          <a:xfrm>
            <a:off x="1174625" y="3707675"/>
            <a:ext cx="1541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1x resolution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4"/>
          <p:cNvSpPr txBox="1"/>
          <p:nvPr/>
        </p:nvSpPr>
        <p:spPr>
          <a:xfrm>
            <a:off x="3752688" y="3707675"/>
            <a:ext cx="1541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Predicted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2x resolution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100ks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4"/>
          <p:cNvSpPr txBox="1"/>
          <p:nvPr/>
        </p:nvSpPr>
        <p:spPr>
          <a:xfrm>
            <a:off x="6330775" y="3707675"/>
            <a:ext cx="15414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Target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2x resolution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100ks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8854" y="1126725"/>
            <a:ext cx="2469097" cy="246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6916" y="1126735"/>
            <a:ext cx="2469097" cy="246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4"/>
          <p:cNvPicPr preferRelativeResize="0"/>
          <p:nvPr/>
        </p:nvPicPr>
        <p:blipFill rotWithShape="1">
          <a:blip r:embed="rId5">
            <a:alphaModFix/>
          </a:blip>
          <a:srcRect b="189"/>
          <a:stretch/>
        </p:blipFill>
        <p:spPr>
          <a:xfrm>
            <a:off x="710775" y="1123331"/>
            <a:ext cx="2469094" cy="2475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5838" y="1134313"/>
            <a:ext cx="2446449" cy="245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775" y="1131739"/>
            <a:ext cx="2469099" cy="245907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5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Strip Plot on Simulated Data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5"/>
          <p:cNvSpPr txBox="1"/>
          <p:nvPr/>
        </p:nvSpPr>
        <p:spPr>
          <a:xfrm>
            <a:off x="1174625" y="3707675"/>
            <a:ext cx="1541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1x resolution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5"/>
          <p:cNvSpPr txBox="1"/>
          <p:nvPr/>
        </p:nvSpPr>
        <p:spPr>
          <a:xfrm>
            <a:off x="3752688" y="3707675"/>
            <a:ext cx="1541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Predicted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2x resolution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100ks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5"/>
          <p:cNvSpPr txBox="1"/>
          <p:nvPr/>
        </p:nvSpPr>
        <p:spPr>
          <a:xfrm>
            <a:off x="6330775" y="3707675"/>
            <a:ext cx="15414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Target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2x resolution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100ks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8250" y="1135575"/>
            <a:ext cx="2446450" cy="2451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6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Strip Plot on Simulated Data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8" name="Google Shape;2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9699" y="976000"/>
            <a:ext cx="6147399" cy="366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idea</a:t>
            </a:r>
            <a:endParaRPr dirty="0"/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Increase the scientific exploratory value of </a:t>
            </a:r>
            <a:r>
              <a:rPr lang="en-GB" sz="2400" i="1"/>
              <a:t>XMM-Newton</a:t>
            </a:r>
            <a:r>
              <a:rPr lang="en-GB" sz="2400"/>
              <a:t> data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GB" sz="2400"/>
              <a:t>Improve spatial resolution (</a:t>
            </a:r>
            <a:r>
              <a:rPr lang="en-GB" sz="2400" i="1"/>
              <a:t>super-resolution</a:t>
            </a:r>
            <a:r>
              <a:rPr lang="en-GB" sz="2400"/>
              <a:t>)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GB" sz="2400"/>
              <a:t>Decrease noise (</a:t>
            </a:r>
            <a:r>
              <a:rPr lang="en-GB" sz="2400" i="1"/>
              <a:t>de-noising</a:t>
            </a:r>
            <a:r>
              <a:rPr lang="en-GB" sz="2400"/>
              <a:t>)</a:t>
            </a:r>
            <a:endParaRPr sz="24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9"/>
          <p:cNvSpPr txBox="1"/>
          <p:nvPr/>
        </p:nvSpPr>
        <p:spPr>
          <a:xfrm>
            <a:off x="2019300" y="4866600"/>
            <a:ext cx="5105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/>
              <a:t>Source ID: SNR 292.0+01.8</a:t>
            </a:r>
            <a:endParaRPr sz="600"/>
          </a:p>
        </p:txBody>
      </p:sp>
      <p:sp>
        <p:nvSpPr>
          <p:cNvPr id="109" name="Google Shape;109;p19"/>
          <p:cNvSpPr txBox="1"/>
          <p:nvPr/>
        </p:nvSpPr>
        <p:spPr>
          <a:xfrm>
            <a:off x="1716698" y="4441375"/>
            <a:ext cx="2354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XMM-Newton</a:t>
            </a:r>
            <a:endParaRPr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/>
              <a:t>(6`` FWHM PSF)</a:t>
            </a:r>
            <a:endParaRPr sz="1200" i="1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9"/>
          <p:cNvSpPr txBox="1"/>
          <p:nvPr/>
        </p:nvSpPr>
        <p:spPr>
          <a:xfrm>
            <a:off x="5072561" y="4441363"/>
            <a:ext cx="2354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Chandra</a:t>
            </a:r>
            <a:endParaRPr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/>
              <a:t>(0.5`` FWHM PSF)</a:t>
            </a:r>
            <a:endParaRPr sz="1200" i="1"/>
          </a:p>
        </p:txBody>
      </p:sp>
      <p:sp>
        <p:nvSpPr>
          <p:cNvPr id="111" name="Google Shape;111;p19"/>
          <p:cNvSpPr/>
          <p:nvPr/>
        </p:nvSpPr>
        <p:spPr>
          <a:xfrm>
            <a:off x="4343675" y="3227325"/>
            <a:ext cx="456600" cy="228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0" y="2317762"/>
            <a:ext cx="2215101" cy="204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2350" y="2317763"/>
            <a:ext cx="2215101" cy="2047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Chandra</a:t>
            </a:r>
            <a:r>
              <a:rPr lang="en-GB"/>
              <a:t> Comparison: Bullet Cluster</a:t>
            </a:r>
            <a:endParaRPr/>
          </a:p>
        </p:txBody>
      </p:sp>
      <p:pic>
        <p:nvPicPr>
          <p:cNvPr id="304" name="Google Shape;304;p37"/>
          <p:cNvPicPr preferRelativeResize="0"/>
          <p:nvPr/>
        </p:nvPicPr>
        <p:blipFill rotWithShape="1">
          <a:blip r:embed="rId3">
            <a:alphaModFix/>
          </a:blip>
          <a:srcRect l="33914"/>
          <a:stretch/>
        </p:blipFill>
        <p:spPr>
          <a:xfrm>
            <a:off x="344438" y="1110900"/>
            <a:ext cx="5607757" cy="275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7"/>
          <p:cNvPicPr preferRelativeResize="0"/>
          <p:nvPr/>
        </p:nvPicPr>
        <p:blipFill rotWithShape="1">
          <a:blip r:embed="rId3">
            <a:alphaModFix/>
          </a:blip>
          <a:srcRect r="67744"/>
          <a:stretch/>
        </p:blipFill>
        <p:spPr>
          <a:xfrm>
            <a:off x="6062373" y="1110900"/>
            <a:ext cx="2737188" cy="275130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7"/>
          <p:cNvSpPr txBox="1"/>
          <p:nvPr/>
        </p:nvSpPr>
        <p:spPr>
          <a:xfrm>
            <a:off x="6660263" y="3862200"/>
            <a:ext cx="1541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Reference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latin typeface="Calibri"/>
                <a:ea typeface="Calibri"/>
                <a:cs typeface="Calibri"/>
                <a:sym typeface="Calibri"/>
              </a:rPr>
              <a:t>Chandra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12x resolution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88ks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7"/>
          <p:cNvSpPr txBox="1"/>
          <p:nvPr/>
        </p:nvSpPr>
        <p:spPr>
          <a:xfrm>
            <a:off x="957938" y="3862200"/>
            <a:ext cx="1541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1x resolution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7"/>
          <p:cNvSpPr txBox="1"/>
          <p:nvPr/>
        </p:nvSpPr>
        <p:spPr>
          <a:xfrm>
            <a:off x="3752700" y="3862200"/>
            <a:ext cx="1541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Predicted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2x resolution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100ks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Chandra</a:t>
            </a:r>
            <a:r>
              <a:rPr lang="en-GB"/>
              <a:t> Comparison: Galaxy Group M51</a:t>
            </a:r>
            <a:endParaRPr/>
          </a:p>
        </p:txBody>
      </p:sp>
      <p:pic>
        <p:nvPicPr>
          <p:cNvPr id="314" name="Google Shape;314;p38"/>
          <p:cNvPicPr preferRelativeResize="0"/>
          <p:nvPr/>
        </p:nvPicPr>
        <p:blipFill rotWithShape="1">
          <a:blip r:embed="rId3">
            <a:alphaModFix/>
          </a:blip>
          <a:srcRect r="69345"/>
          <a:stretch/>
        </p:blipFill>
        <p:spPr>
          <a:xfrm>
            <a:off x="6129100" y="1174750"/>
            <a:ext cx="2603745" cy="279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8"/>
          <p:cNvPicPr preferRelativeResize="0"/>
          <p:nvPr/>
        </p:nvPicPr>
        <p:blipFill rotWithShape="1">
          <a:blip r:embed="rId3">
            <a:alphaModFix/>
          </a:blip>
          <a:srcRect l="33137"/>
          <a:stretch/>
        </p:blipFill>
        <p:spPr>
          <a:xfrm>
            <a:off x="359991" y="1174750"/>
            <a:ext cx="5679196" cy="279125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8"/>
          <p:cNvSpPr txBox="1"/>
          <p:nvPr/>
        </p:nvSpPr>
        <p:spPr>
          <a:xfrm>
            <a:off x="6660263" y="3862200"/>
            <a:ext cx="1541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Reference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latin typeface="Calibri"/>
                <a:ea typeface="Calibri"/>
                <a:cs typeface="Calibri"/>
                <a:sym typeface="Calibri"/>
              </a:rPr>
              <a:t>Chandra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12x resolution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190ks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8"/>
          <p:cNvSpPr txBox="1"/>
          <p:nvPr/>
        </p:nvSpPr>
        <p:spPr>
          <a:xfrm>
            <a:off x="957938" y="3862200"/>
            <a:ext cx="1541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1x resolution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8"/>
          <p:cNvSpPr txBox="1"/>
          <p:nvPr/>
        </p:nvSpPr>
        <p:spPr>
          <a:xfrm>
            <a:off x="3752700" y="3862200"/>
            <a:ext cx="1541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Predicted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2x resolution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100ks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9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Limitations</a:t>
            </a:r>
            <a:endParaRPr/>
          </a:p>
        </p:txBody>
      </p:sp>
      <p:sp>
        <p:nvSpPr>
          <p:cNvPr id="324" name="Google Shape;324;p39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Super-resolution and de-noising are ill-posed problems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Clipping limits method to faint sources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Super-resolution bound by the quality of the simulations </a:t>
            </a:r>
            <a:endParaRPr sz="2400"/>
          </a:p>
        </p:txBody>
      </p:sp>
      <p:pic>
        <p:nvPicPr>
          <p:cNvPr id="325" name="Google Shape;32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9038" y="2179325"/>
            <a:ext cx="2126561" cy="2126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8403" y="2179334"/>
            <a:ext cx="2126561" cy="2126567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9"/>
          <p:cNvSpPr txBox="1"/>
          <p:nvPr/>
        </p:nvSpPr>
        <p:spPr>
          <a:xfrm>
            <a:off x="2521170" y="4305900"/>
            <a:ext cx="1602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1x resolution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9"/>
          <p:cNvSpPr txBox="1"/>
          <p:nvPr/>
        </p:nvSpPr>
        <p:spPr>
          <a:xfrm>
            <a:off x="5119399" y="4305900"/>
            <a:ext cx="1404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Predicted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2x resolution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100ks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9"/>
          <p:cNvSpPr txBox="1"/>
          <p:nvPr/>
        </p:nvSpPr>
        <p:spPr>
          <a:xfrm>
            <a:off x="1970700" y="4866600"/>
            <a:ext cx="5105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/>
              <a:t>Source ID: M87</a:t>
            </a:r>
            <a:endParaRPr sz="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</a:t>
            </a:r>
            <a:endParaRPr/>
          </a:p>
        </p:txBody>
      </p:sp>
      <p:sp>
        <p:nvSpPr>
          <p:cNvPr id="335" name="Google Shape;335;p40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i="1"/>
              <a:t>XMM-SuperRes</a:t>
            </a:r>
            <a:r>
              <a:rPr lang="en-GB" sz="2400"/>
              <a:t> and </a:t>
            </a:r>
            <a:r>
              <a:rPr lang="en-GB" sz="2400" i="1"/>
              <a:t>XMM-DeNoise</a:t>
            </a:r>
            <a:r>
              <a:rPr lang="en-GB" sz="2400"/>
              <a:t> models: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GB" sz="2400"/>
              <a:t>Improved visual clarity and noise properties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GB" sz="2400"/>
              <a:t>Proof-of-concept for more elaborated methods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GB" sz="2400"/>
              <a:t>Follow-up observations/further analysis</a:t>
            </a:r>
            <a:endParaRPr sz="2400"/>
          </a:p>
        </p:txBody>
      </p:sp>
      <p:pic>
        <p:nvPicPr>
          <p:cNvPr id="336" name="Google Shape;33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8275" y="2571743"/>
            <a:ext cx="1805169" cy="1805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0556" y="2571750"/>
            <a:ext cx="1805169" cy="1805184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0"/>
          <p:cNvSpPr txBox="1"/>
          <p:nvPr/>
        </p:nvSpPr>
        <p:spPr>
          <a:xfrm>
            <a:off x="2349708" y="4382100"/>
            <a:ext cx="160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40"/>
          <p:cNvSpPr txBox="1"/>
          <p:nvPr/>
        </p:nvSpPr>
        <p:spPr>
          <a:xfrm>
            <a:off x="5290836" y="4382100"/>
            <a:ext cx="1404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Predicted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40"/>
          <p:cNvSpPr txBox="1"/>
          <p:nvPr/>
        </p:nvSpPr>
        <p:spPr>
          <a:xfrm>
            <a:off x="1970700" y="4866600"/>
            <a:ext cx="5105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/>
              <a:t>Source ID: Bullet cluster</a:t>
            </a:r>
            <a:endParaRPr sz="600"/>
          </a:p>
        </p:txBody>
      </p:sp>
      <p:sp>
        <p:nvSpPr>
          <p:cNvPr id="341" name="Google Shape;341;p40"/>
          <p:cNvSpPr/>
          <p:nvPr/>
        </p:nvSpPr>
        <p:spPr>
          <a:xfrm>
            <a:off x="4343700" y="3360188"/>
            <a:ext cx="456600" cy="228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F97BA-21F0-3D95-4AE0-E991E2955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Code availability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70CB0-8C92-FFCB-FD34-A3D23D00C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Inference code is available in ESA GitLab </a:t>
            </a:r>
            <a:br>
              <a:rPr lang="en-ES" dirty="0"/>
            </a:br>
            <a:r>
              <a:rPr lang="en-ES" dirty="0"/>
              <a:t>(not public yet)</a:t>
            </a:r>
          </a:p>
          <a:p>
            <a:r>
              <a:rPr lang="en-ES" dirty="0"/>
              <a:t>Full code + training/validation/testing datasets:</a:t>
            </a:r>
          </a:p>
          <a:p>
            <a:pPr lvl="1"/>
            <a:r>
              <a:rPr lang="en-ES" dirty="0"/>
              <a:t>available in GitHub</a:t>
            </a:r>
          </a:p>
          <a:p>
            <a:pPr lvl="1"/>
            <a:r>
              <a:rPr lang="en-ES" dirty="0"/>
              <a:t>data sharing (~300-400 GB) not solved yet.</a:t>
            </a:r>
          </a:p>
          <a:p>
            <a:pPr marL="571500" lvl="1" indent="0">
              <a:buNone/>
            </a:pPr>
            <a:r>
              <a:rPr lang="en-ES" dirty="0"/>
              <a:t>(stay tuned for ESA Datalabs) </a:t>
            </a:r>
          </a:p>
        </p:txBody>
      </p:sp>
    </p:spTree>
    <p:extLst>
      <p:ext uri="{BB962C8B-B14F-4D97-AF65-F5344CB8AC3E}">
        <p14:creationId xmlns:p14="http://schemas.microsoft.com/office/powerpoint/2010/main" val="1749603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1E0DB-5A30-1B8F-9D75-C4C767531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165090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1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De-Noising Performance on Real Data</a:t>
            </a:r>
            <a:endParaRPr/>
          </a:p>
        </p:txBody>
      </p:sp>
      <p:sp>
        <p:nvSpPr>
          <p:cNvPr id="347" name="Google Shape;347;p41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8" name="Google Shape;34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638" y="1213148"/>
            <a:ext cx="6624724" cy="358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2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/>
              <a:t>Super-Resolution Performance on Simulated Data</a:t>
            </a:r>
            <a:endParaRPr sz="3100"/>
          </a:p>
        </p:txBody>
      </p:sp>
      <p:sp>
        <p:nvSpPr>
          <p:cNvPr id="354" name="Google Shape;354;p42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5" name="Google Shape;35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5339" y="972000"/>
            <a:ext cx="4093325" cy="356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3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L1 Loss vs Adversarial Loss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1" name="Google Shape;361;p43"/>
          <p:cNvPicPr preferRelativeResize="0"/>
          <p:nvPr/>
        </p:nvPicPr>
        <p:blipFill rotWithShape="1">
          <a:blip r:embed="rId3">
            <a:alphaModFix/>
          </a:blip>
          <a:srcRect l="892" t="47109" r="78017"/>
          <a:stretch/>
        </p:blipFill>
        <p:spPr>
          <a:xfrm rot="10800000">
            <a:off x="2990434" y="2978865"/>
            <a:ext cx="1395027" cy="116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3"/>
          <p:cNvPicPr preferRelativeResize="0"/>
          <p:nvPr/>
        </p:nvPicPr>
        <p:blipFill rotWithShape="1">
          <a:blip r:embed="rId3">
            <a:alphaModFix/>
          </a:blip>
          <a:srcRect l="37307" t="53168" r="44128"/>
          <a:stretch/>
        </p:blipFill>
        <p:spPr>
          <a:xfrm rot="10800000">
            <a:off x="4967012" y="2976787"/>
            <a:ext cx="1391725" cy="117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3"/>
          <p:cNvPicPr preferRelativeResize="0"/>
          <p:nvPr/>
        </p:nvPicPr>
        <p:blipFill rotWithShape="1">
          <a:blip r:embed="rId3">
            <a:alphaModFix/>
          </a:blip>
          <a:srcRect l="68640" t="48667" r="12259"/>
          <a:stretch/>
        </p:blipFill>
        <p:spPr>
          <a:xfrm rot="10800000">
            <a:off x="6940300" y="2977700"/>
            <a:ext cx="1304350" cy="116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3"/>
          <p:cNvSpPr txBox="1"/>
          <p:nvPr/>
        </p:nvSpPr>
        <p:spPr>
          <a:xfrm>
            <a:off x="311700" y="3413975"/>
            <a:ext cx="263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L1 + Adversarial Loss:</a:t>
            </a:r>
            <a:endParaRPr/>
          </a:p>
        </p:txBody>
      </p:sp>
      <p:sp>
        <p:nvSpPr>
          <p:cNvPr id="365" name="Google Shape;365;p43"/>
          <p:cNvSpPr txBox="1"/>
          <p:nvPr/>
        </p:nvSpPr>
        <p:spPr>
          <a:xfrm>
            <a:off x="420138" y="1662550"/>
            <a:ext cx="184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L1 Loss:</a:t>
            </a:r>
            <a:endParaRPr/>
          </a:p>
        </p:txBody>
      </p:sp>
      <p:sp>
        <p:nvSpPr>
          <p:cNvPr id="366" name="Google Shape;366;p43"/>
          <p:cNvSpPr/>
          <p:nvPr/>
        </p:nvSpPr>
        <p:spPr>
          <a:xfrm>
            <a:off x="311700" y="2707575"/>
            <a:ext cx="8520600" cy="267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7" name="Google Shape;367;p43"/>
          <p:cNvPicPr preferRelativeResize="0"/>
          <p:nvPr/>
        </p:nvPicPr>
        <p:blipFill rotWithShape="1">
          <a:blip r:embed="rId4">
            <a:alphaModFix/>
          </a:blip>
          <a:srcRect l="7238" r="71650" b="50102"/>
          <a:stretch/>
        </p:blipFill>
        <p:spPr>
          <a:xfrm>
            <a:off x="2968325" y="1304875"/>
            <a:ext cx="1395025" cy="10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3"/>
          <p:cNvPicPr preferRelativeResize="0"/>
          <p:nvPr/>
        </p:nvPicPr>
        <p:blipFill rotWithShape="1">
          <a:blip r:embed="rId4">
            <a:alphaModFix/>
          </a:blip>
          <a:srcRect l="74437" r="5968" b="50102"/>
          <a:stretch/>
        </p:blipFill>
        <p:spPr>
          <a:xfrm>
            <a:off x="6962425" y="1312325"/>
            <a:ext cx="1296650" cy="110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3"/>
          <p:cNvPicPr preferRelativeResize="0"/>
          <p:nvPr/>
        </p:nvPicPr>
        <p:blipFill rotWithShape="1">
          <a:blip r:embed="rId4">
            <a:alphaModFix/>
          </a:blip>
          <a:srcRect l="41694" r="37195" b="50102"/>
          <a:stretch/>
        </p:blipFill>
        <p:spPr>
          <a:xfrm>
            <a:off x="4965363" y="1313100"/>
            <a:ext cx="1395025" cy="109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3"/>
          <p:cNvSpPr txBox="1"/>
          <p:nvPr/>
        </p:nvSpPr>
        <p:spPr>
          <a:xfrm>
            <a:off x="2917238" y="4252725"/>
            <a:ext cx="1541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1x resolution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3"/>
          <p:cNvSpPr txBox="1"/>
          <p:nvPr/>
        </p:nvSpPr>
        <p:spPr>
          <a:xfrm>
            <a:off x="4892175" y="4252725"/>
            <a:ext cx="154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Predicted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2x resolution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3"/>
          <p:cNvSpPr txBox="1"/>
          <p:nvPr/>
        </p:nvSpPr>
        <p:spPr>
          <a:xfrm>
            <a:off x="6867100" y="4252725"/>
            <a:ext cx="154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Target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2x resolution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4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Image Quality Metrics and Loss Functions</a:t>
            </a:r>
            <a:endParaRPr/>
          </a:p>
        </p:txBody>
      </p:sp>
      <p:sp>
        <p:nvSpPr>
          <p:cNvPr id="378" name="Google Shape;378;p44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261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b="1"/>
              <a:t>L1</a:t>
            </a:r>
            <a:r>
              <a:rPr lang="en-GB" sz="2400"/>
              <a:t>: Mean absolute difference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b="1"/>
              <a:t>PSNR</a:t>
            </a:r>
            <a:r>
              <a:rPr lang="en-GB" sz="2400"/>
              <a:t>: Peak-Signal-to-Noise-Ratio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b="1"/>
              <a:t>Poisson</a:t>
            </a:r>
            <a:r>
              <a:rPr lang="en-GB" sz="2400"/>
              <a:t>: Likelihood assuming Poisson distribution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b="1"/>
              <a:t>SSIM</a:t>
            </a:r>
            <a:r>
              <a:rPr lang="en-GB" sz="2400"/>
              <a:t>: Structural Similarity Index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b="1"/>
              <a:t>MS_SSIM</a:t>
            </a:r>
            <a:r>
              <a:rPr lang="en-GB" sz="2400"/>
              <a:t>: Multi Scale Structural Similarity Index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b="1"/>
              <a:t>FSIM</a:t>
            </a:r>
            <a:r>
              <a:rPr lang="en-GB" sz="2400"/>
              <a:t>: Feature Similarity Index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b="1"/>
              <a:t>HaarPSI</a:t>
            </a:r>
            <a:r>
              <a:rPr lang="en-GB" sz="2400"/>
              <a:t>: Haar wavelet-based Perceptual Similarity Index</a:t>
            </a:r>
            <a:endParaRPr sz="2400" b="1"/>
          </a:p>
        </p:txBody>
      </p:sp>
      <p:sp>
        <p:nvSpPr>
          <p:cNvPr id="379" name="Google Shape;379;p44"/>
          <p:cNvSpPr txBox="1">
            <a:spLocks noGrp="1"/>
          </p:cNvSpPr>
          <p:nvPr>
            <p:ph type="body" idx="1"/>
          </p:nvPr>
        </p:nvSpPr>
        <p:spPr>
          <a:xfrm>
            <a:off x="360000" y="3792600"/>
            <a:ext cx="8326800" cy="60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b="1"/>
              <a:t>Final loss function:</a:t>
            </a:r>
            <a:r>
              <a:rPr lang="en-GB" sz="2400"/>
              <a:t> </a:t>
            </a:r>
            <a:r>
              <a:rPr lang="en-GB" sz="2400" b="1"/>
              <a:t>PSNR</a:t>
            </a:r>
            <a:r>
              <a:rPr lang="en-GB" sz="2400"/>
              <a:t> combined with </a:t>
            </a:r>
            <a:r>
              <a:rPr lang="en-GB" sz="2400" b="1"/>
              <a:t>MS_SSIM</a:t>
            </a:r>
            <a:endParaRPr sz="2400" b="1"/>
          </a:p>
        </p:txBody>
      </p:sp>
      <p:pic>
        <p:nvPicPr>
          <p:cNvPr id="380" name="Google Shape;38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800" y="4248150"/>
            <a:ext cx="6611548" cy="4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Traditional Approach for Super-Resolution</a:t>
            </a: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dirty="0"/>
              <a:t>Direct Demodulation (DD) or Deconvolution</a:t>
            </a:r>
            <a:endParaRPr sz="2400" dirty="0"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50" y="2605850"/>
            <a:ext cx="21907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8500" y="2596325"/>
            <a:ext cx="2209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4225" y="2577275"/>
            <a:ext cx="224790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851275" y="4420975"/>
            <a:ext cx="2211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latin typeface="Calibri"/>
                <a:ea typeface="Calibri"/>
                <a:cs typeface="Calibri"/>
                <a:sym typeface="Calibri"/>
              </a:rPr>
              <a:t>XMM-Newton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(2.5`` pixel size)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3308850" y="4420975"/>
            <a:ext cx="242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latin typeface="Calibri"/>
                <a:ea typeface="Calibri"/>
                <a:cs typeface="Calibri"/>
                <a:sym typeface="Calibri"/>
              </a:rPr>
              <a:t>XMM-Newton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 DD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(0.5`` pixel size)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5984225" y="4420975"/>
            <a:ext cx="2211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latin typeface="Calibri"/>
                <a:ea typeface="Calibri"/>
                <a:cs typeface="Calibri"/>
                <a:sym typeface="Calibri"/>
              </a:rPr>
              <a:t>Chandra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(1.2`` pixel size)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1643100" y="4921425"/>
            <a:ext cx="5857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/>
              <a:t>Source:</a:t>
            </a:r>
            <a:r>
              <a:rPr lang="en-GB" sz="600" i="1"/>
              <a:t> Improving the spatial resolution of xmm-newton epic images by direct demodulation technique</a:t>
            </a:r>
            <a:r>
              <a:rPr lang="en-GB" sz="600"/>
              <a:t>; H. Feng, et. al.</a:t>
            </a:r>
            <a:endParaRPr sz="600"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1"/>
          </p:nvPr>
        </p:nvSpPr>
        <p:spPr>
          <a:xfrm>
            <a:off x="360000" y="1353000"/>
            <a:ext cx="8326800" cy="112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dirty="0"/>
              <a:t>Difficult for </a:t>
            </a:r>
            <a:r>
              <a:rPr lang="en-GB" sz="2400" i="1" dirty="0"/>
              <a:t>XMM-Newton</a:t>
            </a:r>
            <a:r>
              <a:rPr lang="en-GB" sz="2400" dirty="0"/>
              <a:t> because of changing PSF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dirty="0"/>
              <a:t>Needs high S/N and to be hand tuned</a:t>
            </a:r>
          </a:p>
          <a:p>
            <a:pPr marL="76200" indent="0">
              <a:buSzPts val="2400"/>
              <a:buNone/>
            </a:pPr>
            <a:r>
              <a:rPr lang="en-GB" sz="2400" dirty="0">
                <a:sym typeface="Wingdings" pitchFamily="2" charset="2"/>
              </a:rPr>
              <a:t> </a:t>
            </a:r>
            <a:r>
              <a:rPr lang="en-GB" sz="2400" dirty="0"/>
              <a:t>Machine Learning</a:t>
            </a:r>
            <a:endParaRPr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5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Strip Plot on Real Data</a:t>
            </a:r>
            <a:endParaRPr/>
          </a:p>
        </p:txBody>
      </p:sp>
      <p:pic>
        <p:nvPicPr>
          <p:cNvPr id="386" name="Google Shape;38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600" y="1201912"/>
            <a:ext cx="2823793" cy="2739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2400" y="1201888"/>
            <a:ext cx="2823798" cy="273971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5"/>
          <p:cNvSpPr txBox="1"/>
          <p:nvPr/>
        </p:nvSpPr>
        <p:spPr>
          <a:xfrm>
            <a:off x="2144188" y="3941600"/>
            <a:ext cx="1541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1x resolution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45"/>
          <p:cNvSpPr txBox="1"/>
          <p:nvPr/>
        </p:nvSpPr>
        <p:spPr>
          <a:xfrm>
            <a:off x="5666000" y="3941600"/>
            <a:ext cx="1541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Predicted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2x resolution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100ks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6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Strip Plot on Real Data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6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6" name="Google Shape;39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402" y="972000"/>
            <a:ext cx="6317199" cy="376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7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Chandra Comparison: Supernova Remnant W49B</a:t>
            </a:r>
            <a:endParaRPr/>
          </a:p>
        </p:txBody>
      </p:sp>
      <p:pic>
        <p:nvPicPr>
          <p:cNvPr id="402" name="Google Shape;402;p47"/>
          <p:cNvPicPr preferRelativeResize="0"/>
          <p:nvPr/>
        </p:nvPicPr>
        <p:blipFill rotWithShape="1">
          <a:blip r:embed="rId3">
            <a:alphaModFix/>
          </a:blip>
          <a:srcRect l="33805"/>
          <a:stretch/>
        </p:blipFill>
        <p:spPr>
          <a:xfrm>
            <a:off x="456875" y="1214309"/>
            <a:ext cx="5542958" cy="271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7"/>
          <p:cNvPicPr preferRelativeResize="0"/>
          <p:nvPr/>
        </p:nvPicPr>
        <p:blipFill rotWithShape="1">
          <a:blip r:embed="rId3">
            <a:alphaModFix/>
          </a:blip>
          <a:srcRect r="67637"/>
          <a:stretch/>
        </p:blipFill>
        <p:spPr>
          <a:xfrm>
            <a:off x="6076031" y="1214309"/>
            <a:ext cx="2709893" cy="271487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7"/>
          <p:cNvSpPr txBox="1"/>
          <p:nvPr/>
        </p:nvSpPr>
        <p:spPr>
          <a:xfrm>
            <a:off x="6660263" y="3862200"/>
            <a:ext cx="1541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Reference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latin typeface="Calibri"/>
                <a:ea typeface="Calibri"/>
                <a:cs typeface="Calibri"/>
                <a:sym typeface="Calibri"/>
              </a:rPr>
              <a:t>Chandra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12x resolution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158ks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7"/>
          <p:cNvSpPr txBox="1"/>
          <p:nvPr/>
        </p:nvSpPr>
        <p:spPr>
          <a:xfrm>
            <a:off x="957938" y="3862200"/>
            <a:ext cx="1541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1x resolution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7"/>
          <p:cNvSpPr txBox="1"/>
          <p:nvPr/>
        </p:nvSpPr>
        <p:spPr>
          <a:xfrm>
            <a:off x="3752700" y="3862200"/>
            <a:ext cx="1541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Predicted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2x resolution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100ks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8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Traditional Approaches for De-Noising</a:t>
            </a:r>
            <a:endParaRPr/>
          </a:p>
        </p:txBody>
      </p:sp>
      <p:sp>
        <p:nvSpPr>
          <p:cNvPr id="412" name="Google Shape;412;p48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Gaussian blurring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Wavelet transform</a:t>
            </a:r>
            <a:endParaRPr sz="2400"/>
          </a:p>
        </p:txBody>
      </p:sp>
      <p:pic>
        <p:nvPicPr>
          <p:cNvPr id="413" name="Google Shape;41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050" y="2181551"/>
            <a:ext cx="7895900" cy="212435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8"/>
          <p:cNvSpPr txBox="1"/>
          <p:nvPr/>
        </p:nvSpPr>
        <p:spPr>
          <a:xfrm>
            <a:off x="498850" y="4292500"/>
            <a:ext cx="2211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Input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20ks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48"/>
          <p:cNvSpPr txBox="1"/>
          <p:nvPr/>
        </p:nvSpPr>
        <p:spPr>
          <a:xfrm>
            <a:off x="2427375" y="4305900"/>
            <a:ext cx="221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Gaussian Blurred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8"/>
          <p:cNvSpPr txBox="1"/>
          <p:nvPr/>
        </p:nvSpPr>
        <p:spPr>
          <a:xfrm>
            <a:off x="4423150" y="4305900"/>
            <a:ext cx="221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Wavelet Transformed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48"/>
          <p:cNvSpPr txBox="1"/>
          <p:nvPr/>
        </p:nvSpPr>
        <p:spPr>
          <a:xfrm>
            <a:off x="6427875" y="4292500"/>
            <a:ext cx="2211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Reference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119ks exposure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9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PSNR combined with MS_SSIM Loss</a:t>
            </a:r>
            <a:endParaRPr/>
          </a:p>
        </p:txBody>
      </p:sp>
      <p:sp>
        <p:nvSpPr>
          <p:cNvPr id="423" name="Google Shape;423;p49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4" name="Google Shape;42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600" y="2571750"/>
            <a:ext cx="7372800" cy="53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0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Scaling Correlations</a:t>
            </a:r>
            <a:endParaRPr/>
          </a:p>
        </p:txBody>
      </p:sp>
      <p:sp>
        <p:nvSpPr>
          <p:cNvPr id="430" name="Google Shape;430;p50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1" name="Google Shape;43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1727" y="1030100"/>
            <a:ext cx="5943327" cy="400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1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Loss Function Correlation</a:t>
            </a:r>
            <a:endParaRPr/>
          </a:p>
        </p:txBody>
      </p:sp>
      <p:sp>
        <p:nvSpPr>
          <p:cNvPr id="437" name="Google Shape;437;p51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8" name="Google Shape;43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8376" y="972000"/>
            <a:ext cx="6127248" cy="410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XMM-Newton</a:t>
            </a:r>
            <a:r>
              <a:rPr lang="en-GB"/>
              <a:t> Super-Resolution and De-Noising</a:t>
            </a:r>
            <a:endParaRPr/>
          </a:p>
        </p:txBody>
      </p:sp>
      <p:grpSp>
        <p:nvGrpSpPr>
          <p:cNvPr id="133" name="Google Shape;133;p21"/>
          <p:cNvGrpSpPr/>
          <p:nvPr/>
        </p:nvGrpSpPr>
        <p:grpSpPr>
          <a:xfrm>
            <a:off x="1310562" y="1036725"/>
            <a:ext cx="2135700" cy="1742889"/>
            <a:chOff x="1310562" y="1036725"/>
            <a:chExt cx="2135700" cy="1742889"/>
          </a:xfrm>
        </p:grpSpPr>
        <p:pic>
          <p:nvPicPr>
            <p:cNvPr id="134" name="Google Shape;134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10275" y="1036725"/>
              <a:ext cx="1536249" cy="1419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21"/>
            <p:cNvSpPr txBox="1"/>
            <p:nvPr/>
          </p:nvSpPr>
          <p:spPr>
            <a:xfrm>
              <a:off x="1310562" y="2502714"/>
              <a:ext cx="2135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i="1"/>
                <a:t>XMM-Newton</a:t>
              </a:r>
              <a:endParaRPr sz="800" i="1"/>
            </a:p>
          </p:txBody>
        </p:sp>
      </p:grpSp>
      <p:grpSp>
        <p:nvGrpSpPr>
          <p:cNvPr id="136" name="Google Shape;136;p21"/>
          <p:cNvGrpSpPr/>
          <p:nvPr/>
        </p:nvGrpSpPr>
        <p:grpSpPr>
          <a:xfrm>
            <a:off x="5724552" y="1012214"/>
            <a:ext cx="2135700" cy="1789702"/>
            <a:chOff x="5724552" y="1012214"/>
            <a:chExt cx="2135700" cy="1789702"/>
          </a:xfrm>
        </p:grpSpPr>
        <p:pic>
          <p:nvPicPr>
            <p:cNvPr id="137" name="Google Shape;137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97775" y="1012214"/>
              <a:ext cx="1589275" cy="14689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Google Shape;138;p21"/>
            <p:cNvSpPr txBox="1"/>
            <p:nvPr/>
          </p:nvSpPr>
          <p:spPr>
            <a:xfrm>
              <a:off x="5724552" y="2525016"/>
              <a:ext cx="2135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i="1"/>
                <a:t>Chandra</a:t>
              </a:r>
              <a:endParaRPr sz="800"/>
            </a:p>
          </p:txBody>
        </p:sp>
      </p:grpSp>
      <p:grpSp>
        <p:nvGrpSpPr>
          <p:cNvPr id="139" name="Google Shape;139;p21"/>
          <p:cNvGrpSpPr/>
          <p:nvPr/>
        </p:nvGrpSpPr>
        <p:grpSpPr>
          <a:xfrm>
            <a:off x="3410246" y="1077193"/>
            <a:ext cx="2323802" cy="1339004"/>
            <a:chOff x="2944425" y="2095400"/>
            <a:chExt cx="2562075" cy="1476300"/>
          </a:xfrm>
        </p:grpSpPr>
        <p:sp>
          <p:nvSpPr>
            <p:cNvPr id="140" name="Google Shape;140;p21"/>
            <p:cNvSpPr/>
            <p:nvPr/>
          </p:nvSpPr>
          <p:spPr>
            <a:xfrm>
              <a:off x="3487325" y="2095400"/>
              <a:ext cx="1476300" cy="1476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dirty="0"/>
                <a:t>Super-</a:t>
              </a:r>
              <a:endParaRPr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dirty="0"/>
                <a:t>Resolution</a:t>
              </a:r>
              <a:endParaRPr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dirty="0"/>
                <a:t>Model</a:t>
              </a:r>
              <a:endParaRPr dirty="0"/>
            </a:p>
          </p:txBody>
        </p:sp>
        <p:sp>
          <p:nvSpPr>
            <p:cNvPr id="141" name="Google Shape;141;p21"/>
            <p:cNvSpPr/>
            <p:nvPr/>
          </p:nvSpPr>
          <p:spPr>
            <a:xfrm>
              <a:off x="2944425" y="2719400"/>
              <a:ext cx="456600" cy="228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1"/>
            <p:cNvSpPr/>
            <p:nvPr/>
          </p:nvSpPr>
          <p:spPr>
            <a:xfrm>
              <a:off x="5049900" y="2719400"/>
              <a:ext cx="456600" cy="228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21"/>
          <p:cNvSpPr txBox="1"/>
          <p:nvPr/>
        </p:nvSpPr>
        <p:spPr>
          <a:xfrm>
            <a:off x="1970700" y="4884800"/>
            <a:ext cx="5105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/>
              <a:t>Source ID: SNR 292.0+01.8 and 3x397</a:t>
            </a:r>
            <a:endParaRPr sz="600"/>
          </a:p>
        </p:txBody>
      </p:sp>
      <p:grpSp>
        <p:nvGrpSpPr>
          <p:cNvPr id="144" name="Google Shape;144;p21"/>
          <p:cNvGrpSpPr/>
          <p:nvPr/>
        </p:nvGrpSpPr>
        <p:grpSpPr>
          <a:xfrm>
            <a:off x="3410096" y="3101918"/>
            <a:ext cx="2323802" cy="1339004"/>
            <a:chOff x="2944425" y="2095400"/>
            <a:chExt cx="2562075" cy="1476300"/>
          </a:xfrm>
        </p:grpSpPr>
        <p:sp>
          <p:nvSpPr>
            <p:cNvPr id="145" name="Google Shape;145;p21"/>
            <p:cNvSpPr/>
            <p:nvPr/>
          </p:nvSpPr>
          <p:spPr>
            <a:xfrm>
              <a:off x="3487325" y="2095400"/>
              <a:ext cx="1476300" cy="1476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/>
                <a:t>De-Noising Model</a:t>
              </a:r>
              <a:endParaRPr sz="1200" dirty="0"/>
            </a:p>
          </p:txBody>
        </p:sp>
        <p:sp>
          <p:nvSpPr>
            <p:cNvPr id="146" name="Google Shape;146;p21"/>
            <p:cNvSpPr/>
            <p:nvPr/>
          </p:nvSpPr>
          <p:spPr>
            <a:xfrm>
              <a:off x="2944425" y="2719400"/>
              <a:ext cx="456600" cy="228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1"/>
            <p:cNvSpPr/>
            <p:nvPr/>
          </p:nvSpPr>
          <p:spPr>
            <a:xfrm>
              <a:off x="5049900" y="2719400"/>
              <a:ext cx="456600" cy="228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21"/>
          <p:cNvGrpSpPr/>
          <p:nvPr/>
        </p:nvGrpSpPr>
        <p:grpSpPr>
          <a:xfrm>
            <a:off x="1310575" y="3061450"/>
            <a:ext cx="2135700" cy="1855439"/>
            <a:chOff x="1310575" y="3061450"/>
            <a:chExt cx="2135700" cy="1855439"/>
          </a:xfrm>
        </p:grpSpPr>
        <p:pic>
          <p:nvPicPr>
            <p:cNvPr id="149" name="Google Shape;149;p21"/>
            <p:cNvPicPr preferRelativeResize="0"/>
            <p:nvPr/>
          </p:nvPicPr>
          <p:blipFill rotWithShape="1">
            <a:blip r:embed="rId5">
              <a:alphaModFix/>
            </a:blip>
            <a:srcRect t="10241"/>
            <a:stretch/>
          </p:blipFill>
          <p:spPr>
            <a:xfrm>
              <a:off x="1629400" y="3061450"/>
              <a:ext cx="1485000" cy="1419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21"/>
            <p:cNvSpPr txBox="1"/>
            <p:nvPr/>
          </p:nvSpPr>
          <p:spPr>
            <a:xfrm>
              <a:off x="1310575" y="4486089"/>
              <a:ext cx="21357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i="1"/>
                <a:t>XMM-Newton</a:t>
              </a:r>
              <a:endParaRPr sz="1200" i="1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20ks exposure</a:t>
              </a:r>
              <a:endParaRPr sz="1000"/>
            </a:p>
          </p:txBody>
        </p:sp>
      </p:grpSp>
      <p:grpSp>
        <p:nvGrpSpPr>
          <p:cNvPr id="151" name="Google Shape;151;p21"/>
          <p:cNvGrpSpPr/>
          <p:nvPr/>
        </p:nvGrpSpPr>
        <p:grpSpPr>
          <a:xfrm>
            <a:off x="5724575" y="3061150"/>
            <a:ext cx="2135700" cy="1855739"/>
            <a:chOff x="5724575" y="3061150"/>
            <a:chExt cx="2135700" cy="1855739"/>
          </a:xfrm>
        </p:grpSpPr>
        <p:pic>
          <p:nvPicPr>
            <p:cNvPr id="152" name="Google Shape;152;p21"/>
            <p:cNvPicPr preferRelativeResize="0"/>
            <p:nvPr/>
          </p:nvPicPr>
          <p:blipFill rotWithShape="1">
            <a:blip r:embed="rId6">
              <a:alphaModFix/>
            </a:blip>
            <a:srcRect t="11079"/>
            <a:stretch/>
          </p:blipFill>
          <p:spPr>
            <a:xfrm>
              <a:off x="6016575" y="3061150"/>
              <a:ext cx="1589275" cy="1420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p21"/>
            <p:cNvSpPr txBox="1"/>
            <p:nvPr/>
          </p:nvSpPr>
          <p:spPr>
            <a:xfrm>
              <a:off x="5724575" y="4486089"/>
              <a:ext cx="21357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i="1"/>
                <a:t>XMM-Newton</a:t>
              </a:r>
              <a:endParaRPr sz="1200" i="1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100ks exposure</a:t>
              </a:r>
              <a:endParaRPr sz="1000"/>
            </a:p>
          </p:txBody>
        </p:sp>
      </p:grpSp>
      <p:sp>
        <p:nvSpPr>
          <p:cNvPr id="154" name="Google Shape;154;p21"/>
          <p:cNvSpPr/>
          <p:nvPr/>
        </p:nvSpPr>
        <p:spPr>
          <a:xfrm>
            <a:off x="311700" y="2915875"/>
            <a:ext cx="8520600" cy="10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RRDB Super-Resolution and De-Noise Models</a:t>
            </a:r>
            <a:endParaRPr/>
          </a:p>
        </p:txBody>
      </p:sp>
      <p:sp>
        <p:nvSpPr>
          <p:cNvPr id="160" name="Google Shape;160;p22"/>
          <p:cNvSpPr txBox="1"/>
          <p:nvPr/>
        </p:nvSpPr>
        <p:spPr>
          <a:xfrm>
            <a:off x="299475" y="958125"/>
            <a:ext cx="3053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Calibri"/>
                <a:ea typeface="Calibri"/>
                <a:cs typeface="Calibri"/>
                <a:sym typeface="Calibri"/>
              </a:rPr>
              <a:t>Super-Resolution Model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7796250" y="2111100"/>
            <a:ext cx="116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299475" y="3045463"/>
            <a:ext cx="2919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Calibri"/>
                <a:ea typeface="Calibri"/>
                <a:cs typeface="Calibri"/>
                <a:sym typeface="Calibri"/>
              </a:rPr>
              <a:t>De-Noise Model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171" y="3632862"/>
            <a:ext cx="7654328" cy="135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700" y="1425726"/>
            <a:ext cx="7654328" cy="155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Residual in Residual Dense Block (RRDB)</a:t>
            </a:r>
            <a:endParaRPr/>
          </a:p>
        </p:txBody>
      </p:sp>
      <p:sp>
        <p:nvSpPr>
          <p:cNvPr id="170" name="Google Shape;170;p23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3"/>
          <p:cNvSpPr txBox="1"/>
          <p:nvPr/>
        </p:nvSpPr>
        <p:spPr>
          <a:xfrm>
            <a:off x="2244225" y="4866600"/>
            <a:ext cx="5105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/>
              <a:t>Adapted from: ESRGAN: Enhanced Super-Resolution Generative Adversarial Networks, Xintao Wang et. al.</a:t>
            </a:r>
            <a:endParaRPr sz="600"/>
          </a:p>
        </p:txBody>
      </p:sp>
      <p:pic>
        <p:nvPicPr>
          <p:cNvPr id="172" name="Google Shape;17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50" y="2201975"/>
            <a:ext cx="8431898" cy="125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Training Data for De-Noising</a:t>
            </a:r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dirty="0"/>
              <a:t>De-noising, no resolution increase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dirty="0"/>
              <a:t>Training on real data with higher exposure time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dirty="0"/>
              <a:t>Limited number of long exposure images</a:t>
            </a:r>
            <a:endParaRPr sz="2400" dirty="0"/>
          </a:p>
        </p:txBody>
      </p:sp>
      <p:pic>
        <p:nvPicPr>
          <p:cNvPr id="179" name="Google Shape;17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3365" y="2571750"/>
            <a:ext cx="4677275" cy="20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Training Data for Super-Resolution</a:t>
            </a:r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i="1" dirty="0"/>
              <a:t>XMM-Newton</a:t>
            </a:r>
            <a:r>
              <a:rPr lang="en-GB" sz="2400" dirty="0"/>
              <a:t> cannot zoom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i="1" dirty="0"/>
              <a:t>Chandra</a:t>
            </a:r>
            <a:r>
              <a:rPr lang="en-GB" sz="2400" dirty="0"/>
              <a:t> telescope has a higher spatial resolution, however: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GB" sz="2400" dirty="0"/>
              <a:t>Different image characteristics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GB" sz="2400" dirty="0"/>
              <a:t>Only a few hundred good pairs</a:t>
            </a:r>
            <a:endParaRPr sz="24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6" name="Google Shape;186;p25"/>
          <p:cNvSpPr txBox="1"/>
          <p:nvPr/>
        </p:nvSpPr>
        <p:spPr>
          <a:xfrm>
            <a:off x="2457626" y="4493725"/>
            <a:ext cx="1588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i="1"/>
              <a:t>XMM-Newton</a:t>
            </a:r>
            <a:endParaRPr sz="16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/>
              <a:t>(6`` FWHM PSF)</a:t>
            </a:r>
            <a:endParaRPr sz="1600" i="1"/>
          </a:p>
        </p:txBody>
      </p:sp>
      <p:sp>
        <p:nvSpPr>
          <p:cNvPr id="187" name="Google Shape;187;p25"/>
          <p:cNvSpPr txBox="1"/>
          <p:nvPr/>
        </p:nvSpPr>
        <p:spPr>
          <a:xfrm>
            <a:off x="5124003" y="4518225"/>
            <a:ext cx="1647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i="1"/>
              <a:t>Chandra</a:t>
            </a:r>
            <a:endParaRPr sz="16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/>
              <a:t>(0.5`` FWHM PSF)</a:t>
            </a:r>
            <a:endParaRPr sz="1600" i="1"/>
          </a:p>
        </p:txBody>
      </p:sp>
      <p:sp>
        <p:nvSpPr>
          <p:cNvPr id="188" name="Google Shape;188;p25"/>
          <p:cNvSpPr txBox="1"/>
          <p:nvPr/>
        </p:nvSpPr>
        <p:spPr>
          <a:xfrm>
            <a:off x="1970700" y="4866600"/>
            <a:ext cx="5105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/>
              <a:t>Source ID: SNR 292.0+01.8</a:t>
            </a:r>
            <a:endParaRPr sz="600"/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750" y="3049275"/>
            <a:ext cx="1536249" cy="1419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3988" y="3049264"/>
            <a:ext cx="1589275" cy="146896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5"/>
          <p:cNvSpPr/>
          <p:nvPr/>
        </p:nvSpPr>
        <p:spPr>
          <a:xfrm>
            <a:off x="4343700" y="3645100"/>
            <a:ext cx="456600" cy="228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>
            <a:spLocks noGrp="1"/>
          </p:cNvSpPr>
          <p:nvPr>
            <p:ph type="title"/>
          </p:nvPr>
        </p:nvSpPr>
        <p:spPr>
          <a:xfrm>
            <a:off x="360000" y="310695"/>
            <a:ext cx="83268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XMM-Newton</a:t>
            </a:r>
            <a:r>
              <a:rPr lang="en-GB"/>
              <a:t> Simulation</a:t>
            </a:r>
            <a:endParaRPr/>
          </a:p>
        </p:txBody>
      </p:sp>
      <p:pic>
        <p:nvPicPr>
          <p:cNvPr id="197" name="Google Shape;19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075" y="2826574"/>
            <a:ext cx="8367852" cy="175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6"/>
          <p:cNvSpPr txBox="1">
            <a:spLocks noGrp="1"/>
          </p:cNvSpPr>
          <p:nvPr>
            <p:ph type="body" idx="1"/>
          </p:nvPr>
        </p:nvSpPr>
        <p:spPr>
          <a:xfrm>
            <a:off x="360000" y="972000"/>
            <a:ext cx="8326800" cy="33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dirty="0"/>
              <a:t>Create training pairs with improved PSF and spatial resolution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dirty="0"/>
              <a:t>Enhance interesting extended features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dirty="0">
                <a:solidFill>
                  <a:srgbClr val="0070C0"/>
                </a:solidFill>
              </a:rPr>
              <a:t>SIXTE</a:t>
            </a:r>
            <a:r>
              <a:rPr lang="en-GB" sz="2400" dirty="0"/>
              <a:t> X-ray simulation software (Bamberg University)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 dirty="0" err="1"/>
              <a:t>IllustrisTNG</a:t>
            </a:r>
            <a:r>
              <a:rPr lang="en-GB" sz="2400" dirty="0"/>
              <a:t> simulation input</a:t>
            </a:r>
            <a:endParaRPr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976fa30-1907-4356-8241-62ea5e1c0256}" enabled="1" method="Privilege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1674</Words>
  <Application>Microsoft Macintosh PowerPoint</Application>
  <PresentationFormat>On-screen Show (16:9)</PresentationFormat>
  <Paragraphs>318</Paragraphs>
  <Slides>36</Slides>
  <Notes>34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Merriweather Sans</vt:lpstr>
      <vt:lpstr>Maastricht University</vt:lpstr>
      <vt:lpstr>Deep Learning-Based Super-Resolution and De-Noising for XMM-Newton Images</vt:lpstr>
      <vt:lpstr>The idea</vt:lpstr>
      <vt:lpstr>Traditional Approach for Super-Resolution</vt:lpstr>
      <vt:lpstr>XMM-Newton Super-Resolution and De-Noising</vt:lpstr>
      <vt:lpstr>RRDB Super-Resolution and De-Noise Models</vt:lpstr>
      <vt:lpstr>Residual in Residual Dense Block (RRDB)</vt:lpstr>
      <vt:lpstr>Training Data for De-Noising</vt:lpstr>
      <vt:lpstr>Training Data for Super-Resolution</vt:lpstr>
      <vt:lpstr>XMM-Newton Simulation</vt:lpstr>
      <vt:lpstr>Training Challenges: High Dynamic Range</vt:lpstr>
      <vt:lpstr>Training Challenges: Faint Artifacts</vt:lpstr>
      <vt:lpstr>Training Challenges: Artifacts in Faint Areas</vt:lpstr>
      <vt:lpstr>Final Models</vt:lpstr>
      <vt:lpstr>Results De-Noising Model  XMM-DeNoise</vt:lpstr>
      <vt:lpstr>XMM-DeNoise on Real Data</vt:lpstr>
      <vt:lpstr>Results Super-Resolution Model XMM-SuperRes</vt:lpstr>
      <vt:lpstr>XMM-SuperRes on Simulated Data </vt:lpstr>
      <vt:lpstr>Strip Plot on Simulated Data  </vt:lpstr>
      <vt:lpstr>Strip Plot on Simulated Data </vt:lpstr>
      <vt:lpstr>Chandra Comparison: Bullet Cluster</vt:lpstr>
      <vt:lpstr>Chandra Comparison: Galaxy Group M51</vt:lpstr>
      <vt:lpstr>Limitations</vt:lpstr>
      <vt:lpstr>Conclusion</vt:lpstr>
      <vt:lpstr>Code availability</vt:lpstr>
      <vt:lpstr>The end</vt:lpstr>
      <vt:lpstr>De-Noising Performance on Real Data</vt:lpstr>
      <vt:lpstr>Super-Resolution Performance on Simulated Data</vt:lpstr>
      <vt:lpstr>L1 Loss vs Adversarial Loss  </vt:lpstr>
      <vt:lpstr>Image Quality Metrics and Loss Functions</vt:lpstr>
      <vt:lpstr>Strip Plot on Real Data</vt:lpstr>
      <vt:lpstr>Strip Plot on Real Data </vt:lpstr>
      <vt:lpstr>Chandra Comparison: Supernova Remnant W49B</vt:lpstr>
      <vt:lpstr>Traditional Approaches for De-Noising</vt:lpstr>
      <vt:lpstr>PSNR combined with MS_SSIM Loss</vt:lpstr>
      <vt:lpstr>Data Scaling Correlations</vt:lpstr>
      <vt:lpstr>Loss Function Correlation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Learning-Based Super-Resolution and De-Noising for XMM-Newton Images</dc:title>
  <cp:lastModifiedBy>Ivan Valtchanov</cp:lastModifiedBy>
  <cp:revision>1</cp:revision>
  <dcterms:modified xsi:type="dcterms:W3CDTF">2023-04-23T19:44:42Z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2022-05-19T07:19:36Z</vt:lpwstr>
  </property>
  <property fmtid="{D5CDD505-2E9C-101B-9397-08002B2CF9AE}" pid="4" name="MSIP_Label_3976fa30-1907-4356-8241-62ea5e1c0256_Method">
    <vt:lpwstr>Privileged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a44d609a-3514-4706-91de-1e0c9291cb61</vt:lpwstr>
  </property>
  <property fmtid="{D5CDD505-2E9C-101B-9397-08002B2CF9AE}" pid="8" name="MSIP_Label_3976fa30-1907-4356-8241-62ea5e1c0256_ContentBits">
    <vt:lpwstr>0</vt:lpwstr>
  </property>
</Properties>
</file>