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43.jpg" ContentType="image/jpeg"/>
  <Override PartName="/ppt/notesSlides/notesSlide8.xml" ContentType="application/vnd.openxmlformats-officedocument.presentationml.notesSlide+xml"/>
  <Override PartName="/ppt/media/image44.jpg" ContentType="image/jpeg"/>
  <Override PartName="/ppt/notesSlides/notesSlide9.xml" ContentType="application/vnd.openxmlformats-officedocument.presentationml.notesSlide+xml"/>
  <Override PartName="/ppt/media/image55.jpg" ContentType="image/jpeg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0"/>
  </p:notesMasterIdLst>
  <p:sldIdLst>
    <p:sldId id="256" r:id="rId3"/>
    <p:sldId id="271" r:id="rId4"/>
    <p:sldId id="272" r:id="rId5"/>
    <p:sldId id="2703" r:id="rId6"/>
    <p:sldId id="2711" r:id="rId7"/>
    <p:sldId id="2704" r:id="rId8"/>
    <p:sldId id="2134" r:id="rId9"/>
    <p:sldId id="285" r:id="rId10"/>
    <p:sldId id="282" r:id="rId11"/>
    <p:sldId id="2700" r:id="rId12"/>
    <p:sldId id="2087" r:id="rId13"/>
    <p:sldId id="2089" r:id="rId14"/>
    <p:sldId id="2088" r:id="rId15"/>
    <p:sldId id="2713" r:id="rId16"/>
    <p:sldId id="2127" r:id="rId17"/>
    <p:sldId id="2701" r:id="rId18"/>
    <p:sldId id="2712" r:id="rId19"/>
  </p:sldIdLst>
  <p:sldSz cx="12192000" cy="6858000"/>
  <p:notesSz cx="6858000" cy="9144000"/>
  <p:defaultTextStyle>
    <a:lvl1pPr>
      <a:defRPr>
        <a:latin typeface="Arial"/>
        <a:ea typeface="Arial"/>
        <a:cs typeface="Arial"/>
        <a:sym typeface="Arial"/>
      </a:defRPr>
    </a:lvl1pPr>
    <a:lvl2pPr indent="457200">
      <a:defRPr>
        <a:latin typeface="Arial"/>
        <a:ea typeface="Arial"/>
        <a:cs typeface="Arial"/>
        <a:sym typeface="Arial"/>
      </a:defRPr>
    </a:lvl2pPr>
    <a:lvl3pPr indent="914400">
      <a:defRPr>
        <a:latin typeface="Arial"/>
        <a:ea typeface="Arial"/>
        <a:cs typeface="Arial"/>
        <a:sym typeface="Arial"/>
      </a:defRPr>
    </a:lvl3pPr>
    <a:lvl4pPr indent="1371600">
      <a:defRPr>
        <a:latin typeface="Arial"/>
        <a:ea typeface="Arial"/>
        <a:cs typeface="Arial"/>
        <a:sym typeface="Arial"/>
      </a:defRPr>
    </a:lvl4pPr>
    <a:lvl5pPr indent="1828800">
      <a:defRPr>
        <a:latin typeface="Arial"/>
        <a:ea typeface="Arial"/>
        <a:cs typeface="Arial"/>
        <a:sym typeface="Arial"/>
      </a:defRPr>
    </a:lvl5pPr>
    <a:lvl6pPr indent="2286000">
      <a:defRPr>
        <a:latin typeface="Arial"/>
        <a:ea typeface="Arial"/>
        <a:cs typeface="Arial"/>
        <a:sym typeface="Arial"/>
      </a:defRPr>
    </a:lvl6pPr>
    <a:lvl7pPr indent="2743200">
      <a:defRPr>
        <a:latin typeface="Arial"/>
        <a:ea typeface="Arial"/>
        <a:cs typeface="Arial"/>
        <a:sym typeface="Arial"/>
      </a:defRPr>
    </a:lvl7pPr>
    <a:lvl8pPr indent="3200400">
      <a:defRPr>
        <a:latin typeface="Arial"/>
        <a:ea typeface="Arial"/>
        <a:cs typeface="Arial"/>
        <a:sym typeface="Arial"/>
      </a:defRPr>
    </a:lvl8pPr>
    <a:lvl9pPr indent="3657600">
      <a:defRPr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nkPad" initials="T" lastIdx="2" clrIdx="0">
    <p:extLst>
      <p:ext uri="{19B8F6BF-5375-455C-9EA6-DF929625EA0E}">
        <p15:presenceInfo xmlns:p15="http://schemas.microsoft.com/office/powerpoint/2012/main" userId="ThinkP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solidFill>
            <a:srgbClr val="9BBB5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solidFill>
            <a:srgbClr val="9BBB59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508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254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50"/>
    <p:restoredTop sz="93508" autoAdjust="0"/>
  </p:normalViewPr>
  <p:slideViewPr>
    <p:cSldViewPr snapToGrid="0" snapToObjects="1" showGuides="1">
      <p:cViewPr varScale="1">
        <p:scale>
          <a:sx n="61" d="100"/>
          <a:sy n="61" d="100"/>
        </p:scale>
        <p:origin x="21" y="21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802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050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0787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138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35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9338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D7A2F1-E475-42DA-9C13-D7D5B645B8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90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35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8569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931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1844676"/>
            <a:ext cx="103632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828800" y="3886200"/>
            <a:ext cx="8534400" cy="29718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>
                <a:sym typeface="Arial" charset="0"/>
              </a:rPr>
              <a:t>title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 b="0">
                <a:latin typeface="Candara"/>
                <a:cs typeface="Candara"/>
              </a:defRPr>
            </a:lvl1pPr>
            <a:lvl2pPr>
              <a:defRPr sz="2000" b="0">
                <a:latin typeface="Candara"/>
                <a:cs typeface="Candara"/>
              </a:defRPr>
            </a:lvl2pPr>
            <a:lvl3pPr>
              <a:defRPr sz="1800" b="0">
                <a:latin typeface="Arial"/>
                <a:cs typeface="Arial"/>
              </a:defRPr>
            </a:lvl3pPr>
            <a:lvl4pPr>
              <a:defRPr sz="1600" b="0">
                <a:latin typeface="Arial"/>
                <a:cs typeface="Arial"/>
              </a:defRPr>
            </a:lvl4pPr>
          </a:lstStyle>
          <a:p>
            <a:pPr lvl="0"/>
            <a:r>
              <a:rPr lang="en-US" altLang="zh-CN" dirty="0">
                <a:sym typeface="Arial" charset="0"/>
              </a:rPr>
              <a:t>A small mission for This is an example of </a:t>
            </a:r>
          </a:p>
          <a:p>
            <a:pPr lvl="1"/>
            <a:r>
              <a:rPr lang="en-US" altLang="zh-CN" dirty="0">
                <a:sym typeface="Arial" charset="0"/>
              </a:rPr>
              <a:t>Example fonts</a:t>
            </a:r>
          </a:p>
          <a:p>
            <a:pPr lvl="2"/>
            <a:r>
              <a:rPr lang="zh-CN" altLang="en-US" dirty="0">
                <a:sym typeface="Arial" charset="0"/>
              </a:rPr>
              <a:t>第四级</a:t>
            </a:r>
            <a:endParaRPr lang="en-US" altLang="zh-CN" dirty="0">
              <a:sym typeface="Arial" charset="0"/>
            </a:endParaRPr>
          </a:p>
          <a:p>
            <a:pPr lvl="3"/>
            <a:r>
              <a:rPr lang="zh-CN" altLang="en-US" dirty="0">
                <a:sym typeface="Arial" charset="0"/>
              </a:rPr>
              <a:t>第五级</a:t>
            </a:r>
            <a:endParaRPr lang="en-US" altLang="zh-CN" dirty="0">
              <a:sym typeface="Arial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50133" y="6245226"/>
            <a:ext cx="3793067" cy="307777"/>
          </a:xfrm>
          <a:ln/>
        </p:spPr>
        <p:txBody>
          <a:bodyPr/>
          <a:lstStyle>
            <a:lvl1pPr>
              <a:defRPr/>
            </a:lvl1pPr>
          </a:lstStyle>
          <a:p>
            <a:fld id="{B04BB9D8-59F2-C447-B33A-3B099332261E}" type="slidenum">
              <a:rPr lang="zh-CN" altLang="en-US"/>
              <a:pPr/>
              <a:t>‹#›</a:t>
            </a:fld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16833644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189" indent="-457189">
              <a:lnSpc>
                <a:spcPct val="135000"/>
              </a:lnSpc>
              <a:spcBef>
                <a:spcPts val="1600"/>
              </a:spcBef>
              <a:buFont typeface="Wingdings" panose="05000000000000000000" pitchFamily="2" charset="2"/>
              <a:buChar char="n"/>
              <a:defRPr sz="24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1pPr>
            <a:lvl2pPr marL="990575" indent="-380990">
              <a:lnSpc>
                <a:spcPct val="135000"/>
              </a:lnSpc>
              <a:spcBef>
                <a:spcPts val="800"/>
              </a:spcBef>
              <a:buFont typeface="Wingdings" panose="05000000000000000000" pitchFamily="2" charset="2"/>
              <a:buChar char="l"/>
              <a:defRPr sz="20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2pPr>
            <a:lvl3pPr marL="1523962" indent="-304792">
              <a:lnSpc>
                <a:spcPct val="135000"/>
              </a:lnSpc>
              <a:spcBef>
                <a:spcPts val="800"/>
              </a:spcBef>
              <a:buFont typeface="Wingdings" panose="05000000000000000000" pitchFamily="2" charset="2"/>
              <a:buChar char="p"/>
              <a:defRPr sz="20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3pPr>
            <a:lvl4pPr marL="2133547" indent="-304792">
              <a:lnSpc>
                <a:spcPct val="135000"/>
              </a:lnSpc>
              <a:spcBef>
                <a:spcPts val="800"/>
              </a:spcBef>
              <a:buFont typeface="Wingdings" panose="05000000000000000000" pitchFamily="2" charset="2"/>
              <a:buChar char="£"/>
              <a:defRPr sz="20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spcBef>
                <a:spcPts val="1600"/>
              </a:spcBef>
              <a:defRPr sz="2000" b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-122"/>
                <a:cs typeface="+mn-cs"/>
              </a:rPr>
              <a:t>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-122"/>
                <a:cs typeface="+mn-cs"/>
              </a:rPr>
              <a:t>1</a:t>
            </a: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304800" y="664634"/>
            <a:ext cx="11176000" cy="97367"/>
          </a:xfrm>
          <a:prstGeom prst="rect">
            <a:avLst/>
          </a:prstGeom>
          <a:gradFill rotWithShape="1">
            <a:gsLst>
              <a:gs pos="0">
                <a:srgbClr val="5C92C4"/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3"/>
          </p:nvPr>
        </p:nvSpPr>
        <p:spPr>
          <a:xfrm>
            <a:off x="9401472" y="6453340"/>
            <a:ext cx="2743200" cy="365125"/>
          </a:xfrm>
        </p:spPr>
        <p:txBody>
          <a:bodyPr/>
          <a:lstStyle>
            <a:lvl1pPr>
              <a:defRPr sz="1600" b="1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FD527-299C-4BF1-8143-F5080F3901D9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32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Rectangle 4"/>
          <p:cNvSpPr>
            <a:spLocks noChangeArrowheads="1"/>
          </p:cNvSpPr>
          <p:nvPr userDrawn="1"/>
        </p:nvSpPr>
        <p:spPr bwMode="auto">
          <a:xfrm>
            <a:off x="304953" y="663670"/>
            <a:ext cx="11175707" cy="98423"/>
          </a:xfrm>
          <a:prstGeom prst="rect">
            <a:avLst/>
          </a:prstGeom>
          <a:gradFill rotWithShape="1">
            <a:gsLst>
              <a:gs pos="0">
                <a:srgbClr val="5C92C4"/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endParaRPr lang="nl-BE" sz="2400">
              <a:latin typeface="Verdana" pitchFamily="34" charset="0"/>
              <a:ea typeface="+mn-ea"/>
            </a:endParaRPr>
          </a:p>
        </p:txBody>
      </p:sp>
      <p:sp>
        <p:nvSpPr>
          <p:cNvPr id="1048596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401472" y="6453340"/>
            <a:ext cx="2743200" cy="365125"/>
          </a:xfrm>
        </p:spPr>
        <p:txBody>
          <a:bodyPr/>
          <a:lstStyle>
            <a:lvl1pPr>
              <a:defRPr sz="1600" b="1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4EFD527-299C-4BF1-8143-F5080F3901D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7958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12"/>
          <p:cNvGrpSpPr>
            <a:grpSpLocks/>
          </p:cNvGrpSpPr>
          <p:nvPr userDrawn="1"/>
        </p:nvGrpSpPr>
        <p:grpSpPr bwMode="auto">
          <a:xfrm>
            <a:off x="160" y="6338349"/>
            <a:ext cx="12192000" cy="533387"/>
            <a:chOff x="0" y="6524625"/>
            <a:chExt cx="9144000" cy="333150"/>
          </a:xfrm>
        </p:grpSpPr>
        <p:sp>
          <p:nvSpPr>
            <p:cNvPr id="11" name="Rectangle 6"/>
            <p:cNvSpPr>
              <a:spLocks noChangeArrowheads="1"/>
            </p:cNvSpPr>
            <p:nvPr userDrawn="1"/>
          </p:nvSpPr>
          <p:spPr bwMode="auto">
            <a:xfrm>
              <a:off x="0" y="6524625"/>
              <a:ext cx="9144000" cy="333150"/>
            </a:xfrm>
            <a:prstGeom prst="rect">
              <a:avLst/>
            </a:prstGeom>
            <a:gradFill rotWithShape="1">
              <a:gsLst>
                <a:gs pos="0">
                  <a:srgbClr val="1B639D"/>
                </a:gs>
                <a:gs pos="100000">
                  <a:srgbClr val="3E84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 userDrawn="1"/>
          </p:nvSpPr>
          <p:spPr bwMode="auto">
            <a:xfrm>
              <a:off x="0" y="6524625"/>
              <a:ext cx="9144000" cy="43310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 userDrawn="1"/>
          </p:nvSpPr>
          <p:spPr bwMode="auto">
            <a:xfrm>
              <a:off x="114300" y="6625681"/>
              <a:ext cx="4752975" cy="173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304953" y="663670"/>
            <a:ext cx="11175707" cy="98423"/>
          </a:xfrm>
          <a:prstGeom prst="rect">
            <a:avLst/>
          </a:prstGeom>
          <a:gradFill rotWithShape="1">
            <a:gsLst>
              <a:gs pos="0">
                <a:srgbClr val="5C92C4"/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401472" y="6520259"/>
            <a:ext cx="2743200" cy="365125"/>
          </a:xfrm>
        </p:spPr>
        <p:txBody>
          <a:bodyPr/>
          <a:lstStyle>
            <a:lvl1pPr>
              <a:defRPr sz="1600" b="1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fld id="{24EFD527-299C-4BF1-8143-F5080F3901D9}" type="slidenum">
              <a:rPr lang="zh-CN" altLang="en-US" smtClean="0">
                <a:solidFill>
                  <a:prstClr val="white"/>
                </a:solidFill>
              </a:rPr>
              <a:pPr defTabSz="91433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6" name="图片 15" descr="新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20487" y="83284"/>
            <a:ext cx="1300071" cy="559637"/>
          </a:xfrm>
          <a:prstGeom prst="rect">
            <a:avLst/>
          </a:prstGeom>
        </p:spPr>
      </p:pic>
      <p:sp>
        <p:nvSpPr>
          <p:cNvPr id="15" name="内容占位符 1"/>
          <p:cNvSpPr>
            <a:spLocks noGrp="1"/>
          </p:cNvSpPr>
          <p:nvPr>
            <p:ph/>
          </p:nvPr>
        </p:nvSpPr>
        <p:spPr>
          <a:xfrm>
            <a:off x="349537" y="913750"/>
            <a:ext cx="10972800" cy="4497364"/>
          </a:xfrm>
          <a:prstGeom prst="rect">
            <a:avLst/>
          </a:prstGeom>
        </p:spPr>
        <p:txBody>
          <a:bodyPr lIns="91433" tIns="45717" rIns="91433" bIns="45717"/>
          <a:lstStyle>
            <a:lvl1pPr>
              <a:defRPr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latin typeface="微软雅黑" pitchFamily="34" charset="-122"/>
                <a:ea typeface="微软雅黑" pitchFamily="34" charset="-122"/>
              </a:defRPr>
            </a:lvl2pPr>
            <a:lvl3pPr>
              <a:defRPr>
                <a:latin typeface="微软雅黑" pitchFamily="34" charset="-122"/>
                <a:ea typeface="微软雅黑" pitchFamily="34" charset="-122"/>
              </a:defRPr>
            </a:lvl3pPr>
            <a:lvl4pPr>
              <a:defRPr>
                <a:latin typeface="微软雅黑" pitchFamily="34" charset="-122"/>
                <a:ea typeface="微软雅黑" pitchFamily="34" charset="-122"/>
              </a:defRPr>
            </a:lvl4pPr>
            <a:lvl5pPr>
              <a:defRPr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7" name="日期占位符 2"/>
          <p:cNvSpPr>
            <a:spLocks noGrp="1"/>
          </p:cNvSpPr>
          <p:nvPr>
            <p:ph type="dt" sz="half" idx="10"/>
          </p:nvPr>
        </p:nvSpPr>
        <p:spPr>
          <a:xfrm>
            <a:off x="335360" y="6409133"/>
            <a:ext cx="2844800" cy="476251"/>
          </a:xfrm>
          <a:prstGeom prst="rect">
            <a:avLst/>
          </a:prstGeom>
        </p:spPr>
        <p:txBody>
          <a:bodyPr lIns="91433" tIns="45717" rIns="91433" bIns="45717"/>
          <a:lstStyle>
            <a:lvl1pPr>
              <a:defRPr/>
            </a:lvl1pPr>
          </a:lstStyle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91359" y="6409133"/>
            <a:ext cx="3860800" cy="476251"/>
          </a:xfrm>
          <a:prstGeom prst="rect">
            <a:avLst/>
          </a:prstGeom>
        </p:spPr>
        <p:txBody>
          <a:bodyPr lIns="91433" tIns="45717" rIns="91433" bIns="45717"/>
          <a:lstStyle>
            <a:lvl1pPr>
              <a:defRPr/>
            </a:lvl1pPr>
          </a:lstStyle>
          <a:p>
            <a:pPr defTabSz="914332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 idx="13"/>
          </p:nvPr>
        </p:nvSpPr>
        <p:spPr bwMode="gray">
          <a:xfrm>
            <a:off x="1967542" y="119421"/>
            <a:ext cx="757726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>
              <a:defRPr sz="3733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8519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1125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09600" y="1196975"/>
            <a:ext cx="5384800" cy="566102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正文级别 1</a:t>
            </a:r>
          </a:p>
          <a:p>
            <a:pPr lvl="1">
              <a:defRPr sz="1800"/>
            </a:pPr>
            <a:r>
              <a:rPr sz="2800"/>
              <a:t>正文级别 2</a:t>
            </a:r>
          </a:p>
          <a:p>
            <a:pPr lvl="2">
              <a:defRPr sz="1800"/>
            </a:pPr>
            <a:r>
              <a:rPr sz="2800"/>
              <a:t>正文级别 3</a:t>
            </a:r>
          </a:p>
          <a:p>
            <a:pPr lvl="3">
              <a:defRPr sz="1800"/>
            </a:pPr>
            <a:r>
              <a:rPr sz="2800"/>
              <a:t>正文级别 4</a:t>
            </a:r>
          </a:p>
          <a:p>
            <a:pPr lvl="4">
              <a:defRPr sz="1800"/>
            </a:pPr>
            <a:r>
              <a:rPr sz="2800"/>
              <a:t>正文级别 5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609600" y="256810"/>
            <a:ext cx="109728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09600" y="1435465"/>
            <a:ext cx="5386917" cy="73941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b="1"/>
            </a:lvl1pPr>
            <a:lvl2pPr marL="0" indent="457200">
              <a:buClrTx/>
              <a:buSzTx/>
              <a:buFontTx/>
              <a:buNone/>
              <a:defRPr b="1"/>
            </a:lvl2pPr>
            <a:lvl3pPr marL="0" indent="914400">
              <a:buClrTx/>
              <a:buSzTx/>
              <a:buFontTx/>
              <a:buNone/>
              <a:defRPr b="1"/>
            </a:lvl3pPr>
            <a:lvl4pPr marL="0" indent="1371600">
              <a:buClrTx/>
              <a:buSzTx/>
              <a:buFontTx/>
              <a:buNone/>
              <a:defRPr b="1"/>
            </a:lvl4pPr>
            <a:lvl5pPr marL="0" indent="1828800">
              <a:buClrTx/>
              <a:buSzTx/>
              <a:buFontTx/>
              <a:buNone/>
              <a:defRPr b="1"/>
            </a:lvl5pPr>
          </a:lstStyle>
          <a:p>
            <a:pPr lvl="0">
              <a:defRPr sz="1800" b="0"/>
            </a:pPr>
            <a:r>
              <a:rPr sz="2400" b="1"/>
              <a:t>正文级别 1</a:t>
            </a:r>
          </a:p>
          <a:p>
            <a:pPr lvl="1">
              <a:defRPr sz="1800" b="0"/>
            </a:pPr>
            <a:r>
              <a:rPr sz="2400" b="1"/>
              <a:t>正文级别 2</a:t>
            </a:r>
          </a:p>
          <a:p>
            <a:pPr lvl="2">
              <a:defRPr sz="1800" b="0"/>
            </a:pPr>
            <a:r>
              <a:rPr sz="2400" b="1"/>
              <a:t>正文级别 3</a:t>
            </a:r>
          </a:p>
          <a:p>
            <a:pPr lvl="3">
              <a:defRPr sz="1800" b="0"/>
            </a:pPr>
            <a:r>
              <a:rPr sz="2400" b="1"/>
              <a:t>正文级别 4</a:t>
            </a:r>
          </a:p>
          <a:p>
            <a:pPr lvl="4">
              <a:defRPr sz="1800" b="0"/>
            </a:pPr>
            <a:r>
              <a:rPr sz="2400" b="1"/>
              <a:t>正文级别 5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27051" y="895350"/>
            <a:ext cx="11137901" cy="0"/>
          </a:xfrm>
          <a:prstGeom prst="line">
            <a:avLst/>
          </a:prstGeom>
          <a:ln w="12700">
            <a:solidFill>
              <a:srgbClr val="A7C0DE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200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C0DE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09600" y="254000"/>
            <a:ext cx="10972800" cy="5619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500">
                <a:solidFill>
                  <a:srgbClr val="4F81BD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4F81BD"/>
                </a:solidFill>
              </a:rPr>
              <a:t>标题文本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09601" y="0"/>
            <a:ext cx="4011084" cy="14351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4766733" y="273050"/>
            <a:ext cx="6815667" cy="65849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正文级别 1</a:t>
            </a:r>
          </a:p>
          <a:p>
            <a:pPr lvl="1">
              <a:defRPr sz="1800"/>
            </a:pPr>
            <a:r>
              <a:rPr sz="3200"/>
              <a:t>正文级别 2</a:t>
            </a:r>
          </a:p>
          <a:p>
            <a:pPr lvl="2">
              <a:defRPr sz="1800"/>
            </a:pPr>
            <a:r>
              <a:rPr sz="3200"/>
              <a:t>正文级别 3</a:t>
            </a:r>
          </a:p>
          <a:p>
            <a:pPr lvl="3">
              <a:defRPr sz="1800"/>
            </a:pPr>
            <a:r>
              <a:rPr sz="3200"/>
              <a:t>正文级别 4</a:t>
            </a:r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正文级别 1</a:t>
            </a:r>
          </a:p>
          <a:p>
            <a:pPr lvl="1">
              <a:defRPr sz="1800"/>
            </a:pPr>
            <a:r>
              <a:rPr sz="1400"/>
              <a:t>正文级别 2</a:t>
            </a:r>
          </a:p>
          <a:p>
            <a:pPr lvl="2">
              <a:defRPr sz="1800"/>
            </a:pPr>
            <a:r>
              <a:rPr sz="1400"/>
              <a:t>正文级别 3</a:t>
            </a:r>
          </a:p>
          <a:p>
            <a:pPr lvl="3">
              <a:defRPr sz="1800"/>
            </a:pPr>
            <a:r>
              <a:rPr sz="1400"/>
              <a:t>正文级别 4</a:t>
            </a:r>
          </a:p>
          <a:p>
            <a:pPr lvl="4">
              <a:defRPr sz="1800"/>
            </a:pPr>
            <a:r>
              <a:rPr sz="1400"/>
              <a:t>正文级别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8839200" y="0"/>
            <a:ext cx="2743200" cy="640080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658336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1125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 拷贝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27051" y="908720"/>
            <a:ext cx="11137901" cy="1"/>
          </a:xfrm>
          <a:prstGeom prst="line">
            <a:avLst/>
          </a:prstGeom>
          <a:ln w="50800">
            <a:solidFill>
              <a:srgbClr val="BFBFB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00" y="19153"/>
            <a:ext cx="10972800" cy="107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00" y="1092100"/>
            <a:ext cx="10972800" cy="57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737600" y="6245225"/>
            <a:ext cx="2844800" cy="288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</p:sldLayoutIdLst>
  <p:transition spd="med"/>
  <p:txStyles>
    <p:titleStyle>
      <a:lvl1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1pPr>
      <a:lvl2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2pPr>
      <a:lvl3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3pPr>
      <a:lvl4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4pPr>
      <a:lvl5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5pPr>
      <a:lvl6pPr indent="4572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6pPr>
      <a:lvl7pPr indent="9144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7pPr>
      <a:lvl8pPr indent="13716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8pPr>
      <a:lvl9pPr indent="18288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9pPr>
    </p:titleStyle>
    <p:bodyStyle>
      <a:lvl1pPr marL="342900" indent="-342900">
        <a:spcBef>
          <a:spcPts val="500"/>
        </a:spcBef>
        <a:buClr>
          <a:srgbClr val="C6D9F1"/>
        </a:buClr>
        <a:buSzPct val="63000"/>
        <a:buFont typeface="Wingdings"/>
        <a:buChar char="✴"/>
        <a:defRPr sz="2400">
          <a:latin typeface="Candara"/>
          <a:ea typeface="Candara"/>
          <a:cs typeface="Candara"/>
          <a:sym typeface="Candara"/>
        </a:defRPr>
      </a:lvl1pPr>
      <a:lvl2pPr marL="800100" indent="-342900">
        <a:spcBef>
          <a:spcPts val="500"/>
        </a:spcBef>
        <a:buClr>
          <a:srgbClr val="C6D9F1"/>
        </a:buClr>
        <a:buSzPct val="63000"/>
        <a:buFont typeface="Wingdings"/>
        <a:buChar char="★"/>
        <a:defRPr sz="2400">
          <a:latin typeface="Candara"/>
          <a:ea typeface="Candara"/>
          <a:cs typeface="Candara"/>
          <a:sym typeface="Candara"/>
        </a:defRPr>
      </a:lvl2pPr>
      <a:lvl3pPr marL="12192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3pPr>
      <a:lvl4pPr marL="1714500" indent="-3429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4pPr>
      <a:lvl5pPr marL="21336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5pPr>
      <a:lvl6pPr marL="25603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6pPr>
      <a:lvl7pPr marL="30175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7pPr>
      <a:lvl8pPr marL="34747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8pPr>
      <a:lvl9pPr marL="39319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04800" y="68628"/>
            <a:ext cx="7518400" cy="63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中国科学院微小卫星创新研究院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836712"/>
            <a:ext cx="11551840" cy="537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77000"/>
            <a:ext cx="2844800" cy="2455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33">
                <a:solidFill>
                  <a:prstClr val="black"/>
                </a:solidFill>
                <a:latin typeface="+mn-lt"/>
                <a:ea typeface="宋体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宋体" charset="-122"/>
              <a:cs typeface="+mn-cs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77000"/>
            <a:ext cx="3860800" cy="2455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33">
                <a:solidFill>
                  <a:prstClr val="black"/>
                </a:solidFill>
                <a:latin typeface="+mn-lt"/>
                <a:ea typeface="宋体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-122"/>
                <a:cs typeface="+mn-cs"/>
              </a:rPr>
              <a:t> 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77000"/>
            <a:ext cx="3860800" cy="24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33">
                <a:solidFill>
                  <a:prstClr val="black"/>
                </a:solidFill>
                <a:latin typeface="+mn-lt"/>
                <a:ea typeface="宋体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 charset="-122"/>
                <a:cs typeface="+mn-cs"/>
              </a:rPr>
              <a:t>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77000"/>
            <a:ext cx="2844800" cy="2455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A450-CB13-4F14-AE88-0332CDA7ECC6}" type="slidenum">
              <a:rPr kumimoji="0" lang="en-US" altLang="zh-CN" sz="13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3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77000"/>
            <a:ext cx="2844800" cy="24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E99F3-864E-458F-8DE3-64C9CAE3B81A}" type="slidenum">
              <a:rPr kumimoji="0" lang="en-US" altLang="zh-CN" sz="133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3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33" name="Groep 12"/>
          <p:cNvGrpSpPr>
            <a:grpSpLocks/>
          </p:cNvGrpSpPr>
          <p:nvPr userDrawn="1"/>
        </p:nvGrpSpPr>
        <p:grpSpPr bwMode="auto">
          <a:xfrm>
            <a:off x="0" y="6722533"/>
            <a:ext cx="12192000" cy="148166"/>
            <a:chOff x="0" y="6524625"/>
            <a:chExt cx="9144000" cy="333150"/>
          </a:xfrm>
        </p:grpSpPr>
        <p:sp>
          <p:nvSpPr>
            <p:cNvPr id="1037" name="Rectangle 6"/>
            <p:cNvSpPr>
              <a:spLocks noChangeArrowheads="1"/>
            </p:cNvSpPr>
            <p:nvPr userDrawn="1"/>
          </p:nvSpPr>
          <p:spPr bwMode="auto">
            <a:xfrm>
              <a:off x="0" y="6524625"/>
              <a:ext cx="9144000" cy="333150"/>
            </a:xfrm>
            <a:prstGeom prst="rect">
              <a:avLst/>
            </a:prstGeom>
            <a:gradFill rotWithShape="1">
              <a:gsLst>
                <a:gs pos="0">
                  <a:srgbClr val="1B639D"/>
                </a:gs>
                <a:gs pos="100000">
                  <a:srgbClr val="3E84B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8" name="Rectangle 7"/>
            <p:cNvSpPr>
              <a:spLocks noChangeArrowheads="1"/>
            </p:cNvSpPr>
            <p:nvPr userDrawn="1"/>
          </p:nvSpPr>
          <p:spPr bwMode="auto">
            <a:xfrm>
              <a:off x="0" y="6524625"/>
              <a:ext cx="9144000" cy="4362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9" name="Text Box 8"/>
            <p:cNvSpPr txBox="1">
              <a:spLocks noChangeArrowheads="1"/>
            </p:cNvSpPr>
            <p:nvPr userDrawn="1"/>
          </p:nvSpPr>
          <p:spPr bwMode="auto">
            <a:xfrm>
              <a:off x="114300" y="6625099"/>
              <a:ext cx="4752975" cy="2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宋体" charset="-122"/>
                <a:cs typeface="+mn-cs"/>
              </a:endParaRPr>
            </a:p>
          </p:txBody>
        </p:sp>
      </p:grpSp>
      <p:pic>
        <p:nvPicPr>
          <p:cNvPr id="1035" name="图片 21" descr="新logo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218" y="129265"/>
            <a:ext cx="1470453" cy="48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灯片编号占位符 4"/>
          <p:cNvSpPr txBox="1">
            <a:spLocks/>
          </p:cNvSpPr>
          <p:nvPr userDrawn="1"/>
        </p:nvSpPr>
        <p:spPr>
          <a:xfrm>
            <a:off x="9401472" y="64533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FD527-299C-4BF1-8143-F5080F3901D9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15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002060"/>
          </a:solidFill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67" b="1">
          <a:solidFill>
            <a:srgbClr val="1B417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67" b="1">
          <a:solidFill>
            <a:srgbClr val="1B417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67" b="1">
          <a:solidFill>
            <a:srgbClr val="1B417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67" b="1">
          <a:solidFill>
            <a:srgbClr val="1B4171"/>
          </a:solidFill>
          <a:latin typeface="微软雅黑" pitchFamily="34" charset="-122"/>
          <a:ea typeface="微软雅黑" pitchFamily="34" charset="-122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>
          <a:solidFill>
            <a:schemeClr val="bg1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 b="1">
          <a:solidFill>
            <a:srgbClr val="002060"/>
          </a:solidFill>
          <a:latin typeface="微软雅黑" pitchFamily="34" charset="-122"/>
          <a:ea typeface="微软雅黑" pitchFamily="34" charset="-122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 b="1">
          <a:solidFill>
            <a:srgbClr val="002060"/>
          </a:solidFill>
          <a:latin typeface="微软雅黑" pitchFamily="34" charset="-122"/>
          <a:ea typeface="微软雅黑" pitchFamily="34" charset="-122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tif"/><Relationship Id="rId5" Type="http://schemas.openxmlformats.org/officeDocument/2006/relationships/image" Target="../media/image6.png"/><Relationship Id="rId4" Type="http://schemas.openxmlformats.org/officeDocument/2006/relationships/image" Target="../media/image5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tif"/><Relationship Id="rId4" Type="http://schemas.openxmlformats.org/officeDocument/2006/relationships/image" Target="../media/image5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"/><Relationship Id="rId3" Type="http://schemas.openxmlformats.org/officeDocument/2006/relationships/image" Target="../media/image28.em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11" Type="http://schemas.openxmlformats.org/officeDocument/2006/relationships/image" Target="../media/image35.jpe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914" y="869351"/>
            <a:ext cx="9220566" cy="4575092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233520" y="4203172"/>
            <a:ext cx="5481627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4000" b="1" dirty="0">
                <a:solidFill>
                  <a:srgbClr val="7BA1CE"/>
                </a:solidFill>
                <a:latin typeface="Candara" panose="020E0502030303020204" pitchFamily="34" charset="0"/>
                <a:ea typeface="Krona One"/>
                <a:cs typeface="Arial Bold" panose="020B0704020202020204" pitchFamily="34" charset="0"/>
                <a:sym typeface="Krona One"/>
              </a:rPr>
              <a:t>Einstein Probe</a:t>
            </a:r>
            <a:r>
              <a:rPr lang="en-US" sz="4000" b="1" dirty="0">
                <a:solidFill>
                  <a:srgbClr val="7BA1CE"/>
                </a:solidFill>
                <a:latin typeface="Candara" panose="020E0502030303020204" pitchFamily="34" charset="0"/>
                <a:ea typeface="Krona One"/>
                <a:cs typeface="Arial Bold" panose="020B0704020202020204" pitchFamily="34" charset="0"/>
                <a:sym typeface="Krona One"/>
              </a:rPr>
              <a:t> </a:t>
            </a:r>
            <a:r>
              <a:rPr lang="en-US" sz="4000" b="1" dirty="0" smtClean="0">
                <a:solidFill>
                  <a:srgbClr val="7BA1CE"/>
                </a:solidFill>
                <a:latin typeface="Candara" panose="020E0502030303020204" pitchFamily="34" charset="0"/>
                <a:ea typeface="Krona One"/>
                <a:cs typeface="Arial Bold" panose="020B0704020202020204" pitchFamily="34" charset="0"/>
                <a:sym typeface="Krona One"/>
              </a:rPr>
              <a:t>mission &amp;</a:t>
            </a:r>
            <a:endParaRPr lang="en-US" sz="4000" b="1" dirty="0" smtClean="0">
              <a:solidFill>
                <a:srgbClr val="7BA1CE"/>
              </a:solidFill>
              <a:latin typeface="Candara" panose="020E0502030303020204" pitchFamily="34" charset="0"/>
              <a:ea typeface="Krona One"/>
              <a:cs typeface="Arial Bold" panose="020B0704020202020204" pitchFamily="34" charset="0"/>
              <a:sym typeface="Krona One"/>
            </a:endParaRPr>
          </a:p>
          <a:p>
            <a:pPr lvl="0"/>
            <a:r>
              <a:rPr lang="en-US" sz="4000" b="1" dirty="0" smtClean="0">
                <a:solidFill>
                  <a:srgbClr val="7BA1CE"/>
                </a:solidFill>
                <a:latin typeface="Candara" panose="020E0502030303020204" pitchFamily="34" charset="0"/>
                <a:ea typeface="Krona One"/>
                <a:cs typeface="Arial Bold" panose="020B0704020202020204" pitchFamily="34" charset="0"/>
                <a:sym typeface="Krona One"/>
              </a:rPr>
              <a:t>EP-WXT pathfinder LEIA</a:t>
            </a:r>
            <a:endParaRPr lang="en-US" sz="4000" b="1" dirty="0">
              <a:solidFill>
                <a:srgbClr val="7BA1CE"/>
              </a:solidFill>
              <a:latin typeface="Candara" panose="020E0502030303020204" pitchFamily="34" charset="0"/>
              <a:ea typeface="Krona One"/>
              <a:cs typeface="Arial Bold" panose="020B0704020202020204" pitchFamily="34" charset="0"/>
              <a:sym typeface="Krona One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8472571" y="4412048"/>
            <a:ext cx="5778151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l"/>
            <a:r>
              <a:rPr lang="en-US" altLang="zh-CN" sz="2800" b="1" dirty="0" err="1" smtClean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Zhixing</a:t>
            </a:r>
            <a:r>
              <a:rPr lang="en-US" altLang="zh-CN" sz="2800" b="1" dirty="0" smtClean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Ling (NAOC)</a:t>
            </a:r>
            <a:endParaRPr lang="en-US" altLang="zh-CN" sz="2800" b="1" dirty="0" smtClean="0">
              <a:solidFill>
                <a:srgbClr val="FF0000"/>
              </a:solidFill>
              <a:latin typeface="Candara" panose="020E0502030303020204" pitchFamily="34" charset="0"/>
              <a:ea typeface="Krona One"/>
              <a:cs typeface="Krona One"/>
              <a:sym typeface="Krona One"/>
            </a:endParaRPr>
          </a:p>
          <a:p>
            <a:pPr lvl="0" algn="l"/>
            <a:r>
              <a:rPr lang="en-US" altLang="zh-CN" sz="2000" b="1" dirty="0" smtClean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      Instr</a:t>
            </a:r>
            <a:r>
              <a:rPr lang="en-US" altLang="zh-CN" sz="2000" b="1" dirty="0" smtClean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. scientist of WXT</a:t>
            </a:r>
            <a:endParaRPr sz="2000" b="1" dirty="0">
              <a:solidFill>
                <a:srgbClr val="FF0000"/>
              </a:solidFill>
              <a:latin typeface="Candara" panose="020E0502030303020204" pitchFamily="34" charset="0"/>
              <a:ea typeface="Krona One"/>
              <a:cs typeface="Krona One"/>
              <a:sym typeface="Krona One"/>
            </a:endParaRPr>
          </a:p>
          <a:p>
            <a:pPr lvl="0" algn="l"/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      PI </a:t>
            </a:r>
            <a:r>
              <a:rPr lang="en-US" sz="2000" b="1" dirty="0" smtClean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of LEIA</a:t>
            </a:r>
          </a:p>
          <a:p>
            <a:pPr lvl="0" algn="l"/>
            <a:endParaRPr lang="en-US" sz="2000" b="1" dirty="0" smtClean="0">
              <a:solidFill>
                <a:srgbClr val="FF0000"/>
              </a:solidFill>
              <a:latin typeface="Candara" panose="020E0502030303020204" pitchFamily="34" charset="0"/>
              <a:ea typeface="Krona One"/>
              <a:cs typeface="Krona One"/>
              <a:sym typeface="Krona One"/>
            </a:endParaRPr>
          </a:p>
          <a:p>
            <a:pPr lvl="0" algn="l"/>
            <a:r>
              <a:rPr sz="2000" b="1" dirty="0" smtClean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On </a:t>
            </a:r>
            <a:r>
              <a:rPr sz="2000" b="1" dirty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behalf of EP consortium</a:t>
            </a:r>
          </a:p>
        </p:txBody>
      </p:sp>
      <p:pic>
        <p:nvPicPr>
          <p:cNvPr id="61" name="zk-logo-filtered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36236" y="506020"/>
            <a:ext cx="2853635" cy="72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3.tif">
            <a:extLst>
              <a:ext uri="{FF2B5EF4-FFF2-40B4-BE49-F238E27FC236}">
                <a16:creationId xmlns:a16="http://schemas.microsoft.com/office/drawing/2014/main" id="{5F681D03-FC22-9917-9F91-A50459046FA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576441" y="477223"/>
            <a:ext cx="1280680" cy="541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4.png">
            <a:extLst>
              <a:ext uri="{FF2B5EF4-FFF2-40B4-BE49-F238E27FC236}">
                <a16:creationId xmlns:a16="http://schemas.microsoft.com/office/drawing/2014/main" id="{C0BE5EDD-AE99-0B8A-5384-13B42F04757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888653" y="468102"/>
            <a:ext cx="845655" cy="550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128.tif">
            <a:extLst>
              <a:ext uri="{FF2B5EF4-FFF2-40B4-BE49-F238E27FC236}">
                <a16:creationId xmlns:a16="http://schemas.microsoft.com/office/drawing/2014/main" id="{6D4577B2-9BD5-FA01-F0D4-D42BA0F955D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0766025" y="477222"/>
            <a:ext cx="941153" cy="54102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60"/>
          <p:cNvSpPr/>
          <p:nvPr/>
        </p:nvSpPr>
        <p:spPr>
          <a:xfrm>
            <a:off x="4333401" y="6396335"/>
            <a:ext cx="424304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l"/>
            <a:r>
              <a:rPr lang="en-US" altLang="zh-CN" sz="2400" b="1" dirty="0" smtClean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2023 April </a:t>
            </a:r>
            <a:r>
              <a:rPr lang="en-US" altLang="zh-CN" sz="2400" b="1" dirty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15</a:t>
            </a:r>
            <a:r>
              <a:rPr lang="en-US" altLang="zh-CN" sz="2400" b="1" baseline="30000" dirty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th</a:t>
            </a:r>
            <a:r>
              <a:rPr lang="en-US" altLang="zh-CN" sz="2400" b="1" dirty="0" smtClean="0">
                <a:solidFill>
                  <a:srgbClr val="FF0000"/>
                </a:solidFill>
                <a:latin typeface="Candara" panose="020E0502030303020204" pitchFamily="34" charset="0"/>
                <a:ea typeface="Krona One"/>
                <a:cs typeface="Krona One"/>
                <a:sym typeface="Krona One"/>
              </a:rPr>
              <a:t> IACHEC meeting </a:t>
            </a:r>
            <a:endParaRPr b="1" dirty="0">
              <a:solidFill>
                <a:srgbClr val="FF0000"/>
              </a:solidFill>
              <a:latin typeface="Candara" panose="020E0502030303020204" pitchFamily="34" charset="0"/>
              <a:ea typeface="Krona One"/>
              <a:cs typeface="Krona One"/>
              <a:sym typeface="Krona One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263"/>
            <a:ext cx="4229531" cy="8577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7FD3516-A206-4361-98AD-89713056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FD527-299C-4BF1-8143-F5080F3901D9}" type="slidenum">
              <a:rPr kumimoji="0" lang="zh-CN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cs typeface="+mn-cs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AFA2EF6-D12B-455C-9C21-FAEFB0E04389}"/>
              </a:ext>
            </a:extLst>
          </p:cNvPr>
          <p:cNvCxnSpPr>
            <a:stCxn id="7" idx="2"/>
          </p:cNvCxnSpPr>
          <p:nvPr/>
        </p:nvCxnSpPr>
        <p:spPr>
          <a:xfrm flipV="1">
            <a:off x="390352" y="1801678"/>
            <a:ext cx="11441432" cy="2868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椭圆 3">
            <a:extLst>
              <a:ext uri="{FF2B5EF4-FFF2-40B4-BE49-F238E27FC236}">
                <a16:creationId xmlns:a16="http://schemas.microsoft.com/office/drawing/2014/main" id="{E5B86AE3-3DD1-4EB1-8BE6-3ADE7C9428AA}"/>
              </a:ext>
            </a:extLst>
          </p:cNvPr>
          <p:cNvSpPr/>
          <p:nvPr/>
        </p:nvSpPr>
        <p:spPr>
          <a:xfrm>
            <a:off x="3037825" y="1727030"/>
            <a:ext cx="167951" cy="16328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56A81C7-B8B0-442B-84D0-2680412C6C6A}"/>
              </a:ext>
            </a:extLst>
          </p:cNvPr>
          <p:cNvSpPr/>
          <p:nvPr/>
        </p:nvSpPr>
        <p:spPr>
          <a:xfrm>
            <a:off x="5685298" y="1727030"/>
            <a:ext cx="167951" cy="16328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9E5204C-5428-4994-A3F1-82D63B425AAA}"/>
              </a:ext>
            </a:extLst>
          </p:cNvPr>
          <p:cNvSpPr/>
          <p:nvPr/>
        </p:nvSpPr>
        <p:spPr>
          <a:xfrm>
            <a:off x="8332771" y="1720034"/>
            <a:ext cx="167951" cy="16328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02C9105-AB56-4FC1-A253-D707E9220F37}"/>
              </a:ext>
            </a:extLst>
          </p:cNvPr>
          <p:cNvSpPr/>
          <p:nvPr/>
        </p:nvSpPr>
        <p:spPr>
          <a:xfrm>
            <a:off x="390352" y="1748719"/>
            <a:ext cx="167951" cy="16328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4C9B121-45AC-4561-BBEE-EE2ECF2080A5}"/>
              </a:ext>
            </a:extLst>
          </p:cNvPr>
          <p:cNvSpPr/>
          <p:nvPr/>
        </p:nvSpPr>
        <p:spPr>
          <a:xfrm>
            <a:off x="10980242" y="1748719"/>
            <a:ext cx="167951" cy="16328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A50DE1E-CEF1-4068-90AC-5714641691D5}"/>
              </a:ext>
            </a:extLst>
          </p:cNvPr>
          <p:cNvSpPr/>
          <p:nvPr/>
        </p:nvSpPr>
        <p:spPr>
          <a:xfrm>
            <a:off x="2831986" y="1340615"/>
            <a:ext cx="1375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+mn-cs"/>
              </a:rPr>
              <a:t>2022.5~11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6B596A2-37FF-45C2-B92C-8EDAD0EEB0AA}"/>
              </a:ext>
            </a:extLst>
          </p:cNvPr>
          <p:cNvSpPr/>
          <p:nvPr/>
        </p:nvSpPr>
        <p:spPr>
          <a:xfrm>
            <a:off x="5432677" y="1340615"/>
            <a:ext cx="154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+mn-cs"/>
              </a:rPr>
              <a:t>2022.10~12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68F9943-6B23-41EA-98E7-403810516A68}"/>
              </a:ext>
            </a:extLst>
          </p:cNvPr>
          <p:cNvCxnSpPr>
            <a:cxnSpLocks/>
          </p:cNvCxnSpPr>
          <p:nvPr/>
        </p:nvCxnSpPr>
        <p:spPr>
          <a:xfrm flipV="1">
            <a:off x="558303" y="4584533"/>
            <a:ext cx="11273481" cy="2409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39ABCD0-5AE6-4DEC-8A25-42594E5324CE}"/>
              </a:ext>
            </a:extLst>
          </p:cNvPr>
          <p:cNvCxnSpPr/>
          <p:nvPr/>
        </p:nvCxnSpPr>
        <p:spPr>
          <a:xfrm>
            <a:off x="11831784" y="1792348"/>
            <a:ext cx="0" cy="2801512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9EFDD42F-14B3-426C-8B39-B139C8C8D88C}"/>
              </a:ext>
            </a:extLst>
          </p:cNvPr>
          <p:cNvSpPr/>
          <p:nvPr/>
        </p:nvSpPr>
        <p:spPr>
          <a:xfrm>
            <a:off x="51598" y="2062624"/>
            <a:ext cx="827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CDR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5A64B367-68A8-4FA1-88D3-ACC5CB122713}"/>
              </a:ext>
            </a:extLst>
          </p:cNvPr>
          <p:cNvSpPr/>
          <p:nvPr/>
        </p:nvSpPr>
        <p:spPr>
          <a:xfrm>
            <a:off x="10980242" y="4496825"/>
            <a:ext cx="167951" cy="16328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3758A3E-42B3-49BC-B7E0-85A1BD228108}"/>
              </a:ext>
            </a:extLst>
          </p:cNvPr>
          <p:cNvSpPr/>
          <p:nvPr/>
        </p:nvSpPr>
        <p:spPr>
          <a:xfrm>
            <a:off x="7586580" y="4793070"/>
            <a:ext cx="1660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Thermal  Test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3DE4A780-8F94-4F9B-A152-E207C26F1351}"/>
              </a:ext>
            </a:extLst>
          </p:cNvPr>
          <p:cNvSpPr/>
          <p:nvPr/>
        </p:nvSpPr>
        <p:spPr>
          <a:xfrm>
            <a:off x="8355868" y="4502889"/>
            <a:ext cx="167951" cy="16328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68763B9-80D6-41E8-A496-547C61428D6D}"/>
              </a:ext>
            </a:extLst>
          </p:cNvPr>
          <p:cNvSpPr/>
          <p:nvPr/>
        </p:nvSpPr>
        <p:spPr>
          <a:xfrm>
            <a:off x="8077549" y="4089538"/>
            <a:ext cx="1008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+mn-cs"/>
              </a:rPr>
              <a:t>2023.7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3D94BED0-78EC-4C73-91BF-223D7C057688}"/>
              </a:ext>
            </a:extLst>
          </p:cNvPr>
          <p:cNvSpPr/>
          <p:nvPr/>
        </p:nvSpPr>
        <p:spPr>
          <a:xfrm>
            <a:off x="5731495" y="4531500"/>
            <a:ext cx="167951" cy="16328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3C575BB-5F19-46F8-ACDA-3401B6563E28}"/>
              </a:ext>
            </a:extLst>
          </p:cNvPr>
          <p:cNvSpPr/>
          <p:nvPr/>
        </p:nvSpPr>
        <p:spPr>
          <a:xfrm>
            <a:off x="5346102" y="4110625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+mn-cs"/>
              </a:rPr>
              <a:t>2023.8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746F5BA-9890-420C-8446-B1557033DDDA}"/>
              </a:ext>
            </a:extLst>
          </p:cNvPr>
          <p:cNvSpPr/>
          <p:nvPr/>
        </p:nvSpPr>
        <p:spPr>
          <a:xfrm>
            <a:off x="3107122" y="4505831"/>
            <a:ext cx="167951" cy="16328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3FE6C0B-6FDE-4180-A45F-6F76B2E9C062}"/>
              </a:ext>
            </a:extLst>
          </p:cNvPr>
          <p:cNvSpPr/>
          <p:nvPr/>
        </p:nvSpPr>
        <p:spPr>
          <a:xfrm>
            <a:off x="2760978" y="4010169"/>
            <a:ext cx="1133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+mn-cs"/>
              </a:rPr>
              <a:t>2023.10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6" name="五角星 65">
            <a:extLst>
              <a:ext uri="{FF2B5EF4-FFF2-40B4-BE49-F238E27FC236}">
                <a16:creationId xmlns:a16="http://schemas.microsoft.com/office/drawing/2014/main" id="{7F83B777-E9A6-4F2D-9C56-3D92CB67E91D}"/>
              </a:ext>
            </a:extLst>
          </p:cNvPr>
          <p:cNvSpPr/>
          <p:nvPr/>
        </p:nvSpPr>
        <p:spPr>
          <a:xfrm>
            <a:off x="293106" y="4401070"/>
            <a:ext cx="357594" cy="360687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C2D74B1-F90A-45EE-8414-7ED357ACA89A}"/>
              </a:ext>
            </a:extLst>
          </p:cNvPr>
          <p:cNvSpPr/>
          <p:nvPr/>
        </p:nvSpPr>
        <p:spPr>
          <a:xfrm>
            <a:off x="32060" y="4932295"/>
            <a:ext cx="1441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32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aunch</a:t>
            </a:r>
            <a:endParaRPr kumimoji="0" lang="zh-CN" altLang="zh-CN" sz="40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A06A9FA-682A-4DDF-B37C-072CE6BBE042}"/>
              </a:ext>
            </a:extLst>
          </p:cNvPr>
          <p:cNvSpPr/>
          <p:nvPr/>
        </p:nvSpPr>
        <p:spPr>
          <a:xfrm>
            <a:off x="112155" y="1388674"/>
            <a:ext cx="1013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+mn-cs"/>
              </a:rPr>
              <a:t>2022.3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66EE555-BBC5-491B-9B52-C512A434C46D}"/>
              </a:ext>
            </a:extLst>
          </p:cNvPr>
          <p:cNvSpPr txBox="1"/>
          <p:nvPr/>
        </p:nvSpPr>
        <p:spPr>
          <a:xfrm>
            <a:off x="2576113" y="1963565"/>
            <a:ext cx="1363684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1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SC PFM 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FM 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U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nits 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R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eady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F54C3F29-C156-4FC1-BFC5-2934A82B6A25}"/>
              </a:ext>
            </a:extLst>
          </p:cNvPr>
          <p:cNvSpPr/>
          <p:nvPr/>
        </p:nvSpPr>
        <p:spPr>
          <a:xfrm>
            <a:off x="7850908" y="1327451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+mn-cs"/>
              </a:rPr>
              <a:t>2023.4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7824B3CB-F286-4354-A523-EE0B4E3FEA7C}"/>
              </a:ext>
            </a:extLst>
          </p:cNvPr>
          <p:cNvSpPr/>
          <p:nvPr/>
        </p:nvSpPr>
        <p:spPr>
          <a:xfrm>
            <a:off x="10722423" y="1287656"/>
            <a:ext cx="1311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+mn-cs"/>
              </a:rPr>
              <a:t>2023.3~5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1CB5B6A2-F26C-4BB0-9E59-BC42D4BD7452}"/>
              </a:ext>
            </a:extLst>
          </p:cNvPr>
          <p:cNvSpPr/>
          <p:nvPr/>
        </p:nvSpPr>
        <p:spPr>
          <a:xfrm>
            <a:off x="10548086" y="4083404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+mn-cs"/>
              </a:rPr>
              <a:t>2023.6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C06AA2F6-FCBA-434B-8900-36AFD87E3777}"/>
              </a:ext>
            </a:extLst>
          </p:cNvPr>
          <p:cNvSpPr txBox="1"/>
          <p:nvPr/>
        </p:nvSpPr>
        <p:spPr>
          <a:xfrm>
            <a:off x="4674704" y="1994341"/>
            <a:ext cx="2573058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1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FM Electrical Interfaces and Functions Test</a:t>
            </a:r>
            <a:endParaRPr kumimoji="0" lang="zh-CN" altLang="en-US" sz="20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E0670AEC-668B-4F24-8E36-25DA5F22D7AE}"/>
              </a:ext>
            </a:extLst>
          </p:cNvPr>
          <p:cNvSpPr txBox="1"/>
          <p:nvPr/>
        </p:nvSpPr>
        <p:spPr>
          <a:xfrm>
            <a:off x="8147103" y="732715"/>
            <a:ext cx="1586281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1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We are here.</a:t>
            </a:r>
            <a:endParaRPr kumimoji="0" lang="zh-CN" altLang="en-US" sz="20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72CEE463-73F8-46BA-BFE7-F1196FF584A8}"/>
              </a:ext>
            </a:extLst>
          </p:cNvPr>
          <p:cNvSpPr txBox="1"/>
          <p:nvPr/>
        </p:nvSpPr>
        <p:spPr>
          <a:xfrm>
            <a:off x="10035282" y="1963565"/>
            <a:ext cx="1989335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1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Satellite Assembly and E2E Test</a:t>
            </a:r>
            <a:endParaRPr kumimoji="0" lang="zh-CN" altLang="en-US" sz="20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0DAD540-B6B2-4AA2-829A-F5E379F464A7}"/>
              </a:ext>
            </a:extLst>
          </p:cNvPr>
          <p:cNvSpPr txBox="1"/>
          <p:nvPr/>
        </p:nvSpPr>
        <p:spPr>
          <a:xfrm>
            <a:off x="9716502" y="4740276"/>
            <a:ext cx="2308115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1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SIRR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（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S/C Integration Readiness Review 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）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D64ACE34-A6B7-4E92-BF27-E7EC5BEAD2B4}"/>
              </a:ext>
            </a:extLst>
          </p:cNvPr>
          <p:cNvSpPr/>
          <p:nvPr/>
        </p:nvSpPr>
        <p:spPr>
          <a:xfrm>
            <a:off x="4410259" y="4782494"/>
            <a:ext cx="28859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Vibration test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Electro magnetic compatibility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EMC 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test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Magnetic test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EA365C6-96B9-4D56-81D2-05C37F333C1A}"/>
              </a:ext>
            </a:extLst>
          </p:cNvPr>
          <p:cNvSpPr/>
          <p:nvPr/>
        </p:nvSpPr>
        <p:spPr>
          <a:xfrm>
            <a:off x="1732204" y="4747819"/>
            <a:ext cx="29177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Flight acceptance review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FAR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kumimoji="0" lang="en-US" altLang="zh-CN" sz="20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F5850E3-9B4A-4E57-B91F-4D8134A9BCE6}"/>
              </a:ext>
            </a:extLst>
          </p:cNvPr>
          <p:cNvSpPr txBox="1"/>
          <p:nvPr/>
        </p:nvSpPr>
        <p:spPr>
          <a:xfrm>
            <a:off x="0" y="4024867"/>
            <a:ext cx="107112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1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cs typeface="+mn-cs"/>
              </a:rPr>
              <a:t>2023.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cs typeface="+mn-cs"/>
              </a:rPr>
              <a:t>11</a:t>
            </a:r>
            <a:endParaRPr kumimoji="0" lang="zh-CN" altLang="en-US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cs typeface="+mn-cs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69A47BFD-942C-4A7A-9965-1802A3C953CF}"/>
              </a:ext>
            </a:extLst>
          </p:cNvPr>
          <p:cNvSpPr txBox="1"/>
          <p:nvPr/>
        </p:nvSpPr>
        <p:spPr>
          <a:xfrm>
            <a:off x="791275" y="4205637"/>
            <a:ext cx="2209259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1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Launch 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campaign </a:t>
            </a:r>
          </a:p>
        </p:txBody>
      </p:sp>
      <p:sp>
        <p:nvSpPr>
          <p:cNvPr id="71" name="Rectangle 2">
            <a:extLst>
              <a:ext uri="{FF2B5EF4-FFF2-40B4-BE49-F238E27FC236}">
                <a16:creationId xmlns:a16="http://schemas.microsoft.com/office/drawing/2014/main" id="{6AE2A7E7-FE27-4B48-816E-5402816023D8}"/>
              </a:ext>
            </a:extLst>
          </p:cNvPr>
          <p:cNvSpPr txBox="1">
            <a:spLocks noChangeArrowheads="1"/>
          </p:cNvSpPr>
          <p:nvPr/>
        </p:nvSpPr>
        <p:spPr>
          <a:xfrm>
            <a:off x="3648547" y="68627"/>
            <a:ext cx="6949432" cy="72008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>
              <a:defRPr sz="2000" b="1" ker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>
              <a:defRPr sz="1400" b="1">
                <a:solidFill>
                  <a:srgbClr val="1B4171"/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defRPr sz="1400" b="1">
                <a:solidFill>
                  <a:srgbClr val="1B4171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400" b="1">
                <a:solidFill>
                  <a:srgbClr val="1B4171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400" b="1">
                <a:solidFill>
                  <a:srgbClr val="1B417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ndara" panose="020E0502030303020204" pitchFamily="34" charset="0"/>
                <a:sym typeface="Arial" panose="020B0604020202020204" pitchFamily="34" charset="0"/>
              </a:rPr>
              <a:t>Phase D 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ndara" panose="020E0502030303020204" pitchFamily="34" charset="0"/>
              </a:rPr>
              <a:t>Schedule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7BB3022-ABF5-435D-BA7A-294325F4B2E9}"/>
              </a:ext>
            </a:extLst>
          </p:cNvPr>
          <p:cNvSpPr/>
          <p:nvPr/>
        </p:nvSpPr>
        <p:spPr>
          <a:xfrm>
            <a:off x="8940244" y="1336363"/>
            <a:ext cx="1011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微软雅黑" panose="020B0503020204020204" pitchFamily="34" charset="-122"/>
                <a:cs typeface="+mn-cs"/>
              </a:rPr>
              <a:t>2023.5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82FCED7-E023-4172-A215-EC5CE8EFAB77}"/>
              </a:ext>
            </a:extLst>
          </p:cNvPr>
          <p:cNvSpPr txBox="1"/>
          <p:nvPr/>
        </p:nvSpPr>
        <p:spPr>
          <a:xfrm>
            <a:off x="8761647" y="1922778"/>
            <a:ext cx="1235356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1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FXT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 FM ready</a:t>
            </a: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12B50C07-DD2B-4BD5-8B24-5FD3FA9E7FC7}"/>
              </a:ext>
            </a:extLst>
          </p:cNvPr>
          <p:cNvSpPr/>
          <p:nvPr/>
        </p:nvSpPr>
        <p:spPr>
          <a:xfrm>
            <a:off x="9161335" y="1782369"/>
            <a:ext cx="167951" cy="16328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0670AEC-668B-4F24-8E36-25DA5F22D7AE}"/>
              </a:ext>
            </a:extLst>
          </p:cNvPr>
          <p:cNvSpPr txBox="1"/>
          <p:nvPr/>
        </p:nvSpPr>
        <p:spPr>
          <a:xfrm>
            <a:off x="7658804" y="2081179"/>
            <a:ext cx="1586281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10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12 WXT </a:t>
            </a:r>
            <a:r>
              <a:rPr kumimoji="0" lang="zh-CN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</a:rPr>
              <a:t>FM ready</a:t>
            </a:r>
          </a:p>
        </p:txBody>
      </p:sp>
      <p:sp>
        <p:nvSpPr>
          <p:cNvPr id="49" name="五角星 65">
            <a:extLst>
              <a:ext uri="{FF2B5EF4-FFF2-40B4-BE49-F238E27FC236}">
                <a16:creationId xmlns:a16="http://schemas.microsoft.com/office/drawing/2014/main" id="{7F83B777-E9A6-4F2D-9C56-3D92CB67E91D}"/>
              </a:ext>
            </a:extLst>
          </p:cNvPr>
          <p:cNvSpPr/>
          <p:nvPr/>
        </p:nvSpPr>
        <p:spPr>
          <a:xfrm>
            <a:off x="8703162" y="1122433"/>
            <a:ext cx="357594" cy="360687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23" y="3633828"/>
            <a:ext cx="4668626" cy="311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57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CC7B68-ED57-F5CB-59A6-D3E7A2BB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196" y="1951275"/>
            <a:ext cx="3804953" cy="3848688"/>
          </a:xfrm>
          <a:prstGeom prst="rect">
            <a:avLst/>
          </a:prstGeom>
        </p:spPr>
      </p:pic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6933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Candara" panose="020E0502030303020204" pitchFamily="34" charset="0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11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Candara" panose="020E0502030303020204" pitchFamily="34" charset="0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xfrm>
            <a:off x="609600" y="254000"/>
            <a:ext cx="10972800" cy="80150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rgbClr val="00B0F0"/>
                </a:solidFill>
                <a:latin typeface="Candara" panose="020E0502030303020204" pitchFamily="34" charset="0"/>
              </a:rPr>
              <a:t>WXT </a:t>
            </a:r>
            <a:r>
              <a:rPr lang="en-US" sz="3200" b="1" dirty="0" smtClean="0">
                <a:solidFill>
                  <a:srgbClr val="00B0F0"/>
                </a:solidFill>
                <a:latin typeface="Candara" panose="020E0502030303020204" pitchFamily="34" charset="0"/>
              </a:rPr>
              <a:t>pathfinder:  </a:t>
            </a:r>
            <a:r>
              <a:rPr lang="en-US" sz="3200" b="1" dirty="0">
                <a:solidFill>
                  <a:srgbClr val="00B0F0"/>
                </a:solidFill>
                <a:latin typeface="Candara" panose="020E0502030303020204" pitchFamily="34" charset="0"/>
              </a:rPr>
              <a:t>Lobster Eye Imager for Astronomy</a:t>
            </a:r>
            <a:r>
              <a:rPr lang="zh-CN" altLang="en-US" sz="3200" b="1" dirty="0">
                <a:solidFill>
                  <a:srgbClr val="00B0F0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3200" b="1" dirty="0">
                <a:solidFill>
                  <a:srgbClr val="00B0F0"/>
                </a:solidFill>
                <a:latin typeface="Candara" panose="020E0502030303020204" pitchFamily="34" charset="0"/>
              </a:rPr>
              <a:t>(</a:t>
            </a:r>
            <a:r>
              <a:rPr lang="en-US" sz="3200" b="1" dirty="0">
                <a:solidFill>
                  <a:srgbClr val="00B0F0"/>
                </a:solidFill>
                <a:latin typeface="Candara" panose="020E0502030303020204" pitchFamily="34" charset="0"/>
              </a:rPr>
              <a:t>LEIA) </a:t>
            </a:r>
            <a:endParaRPr sz="3200" b="1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482961" y="1304944"/>
            <a:ext cx="7556516" cy="64633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Pathfinder: </a:t>
            </a:r>
            <a:r>
              <a:rPr kumimoji="1" lang="en-US" sz="2000" dirty="0">
                <a:solidFill>
                  <a:srgbClr val="535353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o</a:t>
            </a:r>
            <a:r>
              <a:rPr kumimoji="1" lang="en-US" altLang="zh-CN" sz="2000" dirty="0">
                <a:latin typeface="Candara" panose="020E0502030303020204" pitchFamily="34" charset="0"/>
              </a:rPr>
              <a:t>ne WXT test module aboard CAS’s 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SATech-01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Proposed in 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2019.</a:t>
            </a:r>
            <a:endParaRPr kumimoji="1" lang="en-US" altLang="zh-CN" sz="2000" dirty="0" smtClean="0">
              <a:latin typeface="Candara" panose="020E0502030303020204" pitchFamily="34" charset="0"/>
            </a:endParaRP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600 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km SSO orbit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. 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95 minute period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26 + 27kg, 85 W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1 pointing per orbit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(10 – 15 minutes).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10 orbit per day.</a:t>
            </a:r>
            <a:endParaRPr kumimoji="1" lang="en-US" altLang="zh-CN" sz="2000" dirty="0" smtClean="0">
              <a:latin typeface="Candara" panose="020E0502030303020204" pitchFamily="34" charset="0"/>
            </a:endParaRP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endParaRPr kumimoji="1" lang="en-US" altLang="zh-CN" sz="2000" dirty="0">
              <a:latin typeface="Candara" panose="020E0502030303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3F37714-E5D1-BE64-63FD-B7F9414BE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14" y="2031255"/>
            <a:ext cx="3401495" cy="210930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8CB7020-875C-D01D-6CFE-96A530320B7A}"/>
              </a:ext>
            </a:extLst>
          </p:cNvPr>
          <p:cNvSpPr txBox="1"/>
          <p:nvPr/>
        </p:nvSpPr>
        <p:spPr>
          <a:xfrm>
            <a:off x="8109252" y="5876746"/>
            <a:ext cx="3899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sym typeface="Arial"/>
              </a:rPr>
              <a:t>CAS’s SATech-01 credit: </a:t>
            </a:r>
            <a:r>
              <a:rPr kumimoji="1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anose="020E0502030303020204" pitchFamily="34" charset="0"/>
                <a:sym typeface="Arial"/>
              </a:rPr>
              <a:t>MicroSAT</a:t>
            </a:r>
            <a:endParaRPr kumimoji="1" lang="en-US" altLang="zh-C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anose="020E0502030303020204" pitchFamily="34" charset="0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89EABF9-C961-A8A6-6EF4-DBC618343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234" y="4324736"/>
            <a:ext cx="3559053" cy="198120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0E7B02D-ECEA-7EC2-D84A-904ECEE9BAC6}"/>
              </a:ext>
            </a:extLst>
          </p:cNvPr>
          <p:cNvSpPr txBox="1"/>
          <p:nvPr/>
        </p:nvSpPr>
        <p:spPr>
          <a:xfrm>
            <a:off x="482961" y="5615136"/>
            <a:ext cx="505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sym typeface="Arial"/>
              </a:rPr>
              <a:t>launched 2022 July 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sym typeface="Arial"/>
              </a:rPr>
              <a:t>27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sym typeface="Arial"/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9292492" y="1304944"/>
            <a:ext cx="273539" cy="726311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125594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38512F6-B25C-5548-153C-0430A2926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5" y="1223009"/>
            <a:ext cx="9989129" cy="5101590"/>
          </a:xfrm>
          <a:prstGeom prst="rect">
            <a:avLst/>
          </a:prstGeom>
        </p:spPr>
      </p:pic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077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Candara" panose="020E0502030303020204" pitchFamily="34" charset="0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Candara" panose="020E0502030303020204" pitchFamily="34" charset="0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xfrm>
            <a:off x="609600" y="161853"/>
            <a:ext cx="11069370" cy="81789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rgbClr val="00B0F0"/>
                </a:solidFill>
                <a:latin typeface="Candara" panose="020E0502030303020204" pitchFamily="34" charset="0"/>
              </a:rPr>
              <a:t>LEIA first light: Galactic Centre</a:t>
            </a:r>
            <a:endParaRPr sz="3200" b="1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924749" y="6191933"/>
            <a:ext cx="5912779" cy="64633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pPr>
            <a:r>
              <a:rPr kumimoji="1" lang="en-US" altLang="zh-CN" sz="2000" dirty="0">
                <a:solidFill>
                  <a:srgbClr val="535353"/>
                </a:solidFill>
                <a:latin typeface="Candara" panose="020E0502030303020204" pitchFamily="34" charset="0"/>
                <a:cs typeface="Arial"/>
                <a:sym typeface="Arial"/>
              </a:rPr>
              <a:t>Instrument test observations: August 8-10, 2022</a:t>
            </a:r>
            <a:endParaRPr kumimoji="1" lang="en-US" altLang="zh-CN" sz="2000" dirty="0">
              <a:latin typeface="Candara" panose="020E0502030303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664EB77-FD4D-0792-8572-7ED784271229}"/>
              </a:ext>
            </a:extLst>
          </p:cNvPr>
          <p:cNvSpPr txBox="1"/>
          <p:nvPr/>
        </p:nvSpPr>
        <p:spPr>
          <a:xfrm>
            <a:off x="8900160" y="1212029"/>
            <a:ext cx="13635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sym typeface="Arial"/>
              </a:rPr>
              <a:t>FoV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sym typeface="Arial"/>
              </a:rPr>
              <a:t> 340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sym typeface="Arial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sym typeface="Arial"/>
              </a:rPr>
              <a:t>deg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sym typeface="Arial"/>
              </a:rPr>
              <a:t>2</a:t>
            </a:r>
            <a:endParaRPr kumimoji="0" lang="zh-CN" altLang="en-US" sz="18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sym typeface="Arial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5A277C-282C-8B2C-64D2-84A9226F53C5}"/>
              </a:ext>
            </a:extLst>
          </p:cNvPr>
          <p:cNvSpPr txBox="1"/>
          <p:nvPr/>
        </p:nvSpPr>
        <p:spPr>
          <a:xfrm>
            <a:off x="10165474" y="5146399"/>
            <a:ext cx="17273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sym typeface="Arial"/>
              </a:rPr>
              <a:t>Size of full Moon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sym typeface="Arial"/>
            </a:endParaRPr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21A46429-56C7-46A1-A919-168C33A74DDE}"/>
              </a:ext>
            </a:extLst>
          </p:cNvPr>
          <p:cNvCxnSpPr>
            <a:cxnSpLocks/>
          </p:cNvCxnSpPr>
          <p:nvPr/>
        </p:nvCxnSpPr>
        <p:spPr>
          <a:xfrm flipH="1">
            <a:off x="9342120" y="5348089"/>
            <a:ext cx="853834" cy="69731"/>
          </a:xfrm>
          <a:prstGeom prst="straightConnector1">
            <a:avLst/>
          </a:prstGeom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656BF02-2A5C-1302-2D13-BCFF3A062217}"/>
              </a:ext>
            </a:extLst>
          </p:cNvPr>
          <p:cNvSpPr txBox="1"/>
          <p:nvPr/>
        </p:nvSpPr>
        <p:spPr>
          <a:xfrm>
            <a:off x="9997341" y="1755515"/>
            <a:ext cx="19660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sym typeface="Arial"/>
              </a:rPr>
              <a:t>~800s exposure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49046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077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A7C0DE"/>
                </a:solidFill>
                <a:latin typeface="Candara" panose="020E0502030303020204" pitchFamily="34" charset="0"/>
              </a:rPr>
              <a:t>13</a:t>
            </a:fld>
            <a:endParaRPr sz="1400">
              <a:solidFill>
                <a:srgbClr val="A7C0DE"/>
              </a:solidFill>
              <a:latin typeface="Candara" panose="020E0502030303020204" pitchFamily="34" charset="0"/>
            </a:endParaRP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863360" y="5553673"/>
            <a:ext cx="6754394" cy="64633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pPr>
            <a:r>
              <a:rPr lang="en-US" sz="2000" dirty="0">
                <a:solidFill>
                  <a:srgbClr val="535353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700s observation</a:t>
            </a:r>
            <a:endParaRPr kumimoji="1" lang="en-US" altLang="zh-CN" sz="2000" dirty="0">
              <a:latin typeface="Candara" panose="020E0502030303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23DD02E-A8CC-F2CE-53A6-AB578523E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52" y="998784"/>
            <a:ext cx="7929009" cy="4401870"/>
          </a:xfrm>
          <a:prstGeom prst="rect">
            <a:avLst/>
          </a:prstGeom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id="{FF439FA0-23AC-909D-BA96-D974EE1F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rgbClr val="00B0F0"/>
                </a:solidFill>
                <a:latin typeface="Candara" panose="020E0502030303020204" pitchFamily="34" charset="0"/>
              </a:rPr>
              <a:t>LMC </a:t>
            </a:r>
            <a:r>
              <a:rPr lang="en-US" altLang="zh-CN" sz="3200" dirty="0" smtClean="0">
                <a:solidFill>
                  <a:srgbClr val="00B0F0"/>
                </a:solidFill>
                <a:latin typeface="Candara" panose="020E0502030303020204" pitchFamily="34" charset="0"/>
              </a:rPr>
              <a:t>monitoring</a:t>
            </a:r>
            <a:endParaRPr lang="zh-CN" altLang="en-US" sz="3200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7FE6FF-7682-0461-4A99-3DCC7DB49E40}"/>
              </a:ext>
            </a:extLst>
          </p:cNvPr>
          <p:cNvSpPr txBox="1"/>
          <p:nvPr/>
        </p:nvSpPr>
        <p:spPr>
          <a:xfrm>
            <a:off x="4054549" y="5615663"/>
            <a:ext cx="40829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535353"/>
                </a:solidFill>
                <a:latin typeface="Candara" panose="020E0502030303020204" pitchFamily="34" charset="0"/>
                <a:sym typeface="Arial"/>
              </a:rPr>
              <a:t>1 CMOS image (1/4 </a:t>
            </a:r>
            <a:r>
              <a:rPr lang="en-US" altLang="zh-CN" sz="1800" dirty="0" err="1">
                <a:solidFill>
                  <a:srgbClr val="535353"/>
                </a:solidFill>
                <a:latin typeface="Candara" panose="020E0502030303020204" pitchFamily="34" charset="0"/>
                <a:sym typeface="Arial"/>
              </a:rPr>
              <a:t>FoV</a:t>
            </a:r>
            <a:r>
              <a:rPr lang="en-US" altLang="zh-CN" sz="1800" dirty="0">
                <a:solidFill>
                  <a:srgbClr val="535353"/>
                </a:solidFill>
                <a:latin typeface="Candara" panose="020E0502030303020204" pitchFamily="34" charset="0"/>
                <a:sym typeface="Arial"/>
              </a:rPr>
              <a:t> of module)</a:t>
            </a:r>
            <a:endParaRPr lang="zh-CN" altLang="en-US" dirty="0">
              <a:latin typeface="Candara" panose="020E0502030303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CF184A-342B-E879-B14A-69A94A34F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813" y="3743330"/>
            <a:ext cx="3303243" cy="26034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D6E6728-F64D-EF14-CB6E-861CEE1F3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813" y="1079066"/>
            <a:ext cx="3303243" cy="26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3746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C22ED27-9EF5-9D5D-D603-0F82BFA98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21" y="1991652"/>
            <a:ext cx="4885931" cy="48663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DC3D169-BCCE-48A6-8F53-09428488D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82" y="3319756"/>
            <a:ext cx="5218123" cy="353824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E71A3F-C4C4-72E3-F64E-1D508B96E95F}"/>
              </a:ext>
            </a:extLst>
          </p:cNvPr>
          <p:cNvSpPr txBox="1"/>
          <p:nvPr/>
        </p:nvSpPr>
        <p:spPr>
          <a:xfrm>
            <a:off x="9911255" y="5926769"/>
            <a:ext cx="194700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Cygnus loop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ndara" panose="020E0502030303020204" pitchFamily="34" charset="0"/>
              <a:sym typeface="Arial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86" y="47467"/>
            <a:ext cx="3092218" cy="309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416" y="860538"/>
            <a:ext cx="2903145" cy="245921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61690" y="914859"/>
            <a:ext cx="112787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Sco</a:t>
            </a:r>
            <a:r>
              <a:rPr kumimoji="0" lang="en-US" altLang="zh-CN" sz="24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 X– 1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ndara" panose="020E0502030303020204" pitchFamily="34" charset="0"/>
              <a:sym typeface="Arial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DE71A3F-C4C4-72E3-F64E-1D508B96E95F}"/>
              </a:ext>
            </a:extLst>
          </p:cNvPr>
          <p:cNvSpPr txBox="1"/>
          <p:nvPr/>
        </p:nvSpPr>
        <p:spPr>
          <a:xfrm>
            <a:off x="2456297" y="3549172"/>
            <a:ext cx="189250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Cas A (SNR)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ndara" panose="020E0502030303020204" pitchFamily="34" charset="0"/>
              <a:sym typeface="Arial"/>
            </a:endParaRPr>
          </a:p>
        </p:txBody>
      </p:sp>
      <p:sp>
        <p:nvSpPr>
          <p:cNvPr id="10" name="标题 10">
            <a:extLst>
              <a:ext uri="{FF2B5EF4-FFF2-40B4-BE49-F238E27FC236}">
                <a16:creationId xmlns:a16="http://schemas.microsoft.com/office/drawing/2014/main" id="{FF439FA0-23AC-909D-BA96-D974EE1F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416" y="254000"/>
            <a:ext cx="8528364" cy="561975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solidFill>
                  <a:srgbClr val="00B0F0"/>
                </a:solidFill>
                <a:latin typeface="Candara" panose="020E0502030303020204" pitchFamily="34" charset="0"/>
              </a:rPr>
              <a:t>Image and spectrum</a:t>
            </a:r>
            <a:endParaRPr lang="zh-CN" altLang="en-US" sz="3200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128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DE53AC-B80C-7555-5A6B-628EDEE4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4000"/>
            <a:ext cx="8443865" cy="561975"/>
          </a:xfrm>
        </p:spPr>
        <p:txBody>
          <a:bodyPr/>
          <a:lstStyle/>
          <a:p>
            <a:r>
              <a:rPr kumimoji="1" lang="en-US" altLang="zh-CN" dirty="0" smtClean="0">
                <a:latin typeface="Candara" panose="020E0502030303020204" pitchFamily="34" charset="0"/>
              </a:rPr>
              <a:t>LEIA’s transient: </a:t>
            </a:r>
            <a:r>
              <a:rPr kumimoji="1" lang="en-US" altLang="zh-CN" dirty="0">
                <a:latin typeface="Candara" panose="020E0502030303020204" pitchFamily="34" charset="0"/>
              </a:rPr>
              <a:t>stellar </a:t>
            </a:r>
            <a:r>
              <a:rPr kumimoji="1" lang="en-US" altLang="zh-CN" dirty="0" smtClean="0">
                <a:latin typeface="Candara" panose="020E0502030303020204" pitchFamily="34" charset="0"/>
              </a:rPr>
              <a:t>flares and GRBs</a:t>
            </a:r>
            <a:endParaRPr kumimoji="1" lang="zh-CN" altLang="en-US" dirty="0">
              <a:latin typeface="Candara" panose="020E0502030303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73EC80-C6D3-BE37-0EF5-B608DC5B7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886" y="1565259"/>
            <a:ext cx="3427885" cy="27326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34F391-A0C2-C6C9-FAAA-65B7C5A7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610" y="1196421"/>
            <a:ext cx="1674205" cy="15420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EF22E4-CD42-E240-5248-C4325679B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288" y="2827748"/>
            <a:ext cx="1660299" cy="16664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0A5D34-5703-B0E4-3B0D-60889FD4D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73" y="1531020"/>
            <a:ext cx="3384128" cy="27326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348521-1984-1461-98D7-752299252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718" y="2811259"/>
            <a:ext cx="1627467" cy="1666402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B36E7A3F-C482-5AC2-8F27-1B1395E7199A}"/>
              </a:ext>
            </a:extLst>
          </p:cNvPr>
          <p:cNvSpPr txBox="1">
            <a:spLocks/>
          </p:cNvSpPr>
          <p:nvPr/>
        </p:nvSpPr>
        <p:spPr>
          <a:xfrm>
            <a:off x="1422938" y="1037074"/>
            <a:ext cx="6706009" cy="46889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r>
              <a:rPr kumimoji="1" lang="en-US" altLang="zh-CN" sz="2200" dirty="0">
                <a:latin typeface="Candara" panose="020E0502030303020204" pitchFamily="34" charset="0"/>
              </a:rPr>
              <a:t>LXT</a:t>
            </a:r>
            <a:r>
              <a:rPr kumimoji="1" lang="zh-CN" altLang="en-US" sz="2200" dirty="0">
                <a:latin typeface="Candara" panose="020E0502030303020204" pitchFamily="34" charset="0"/>
              </a:rPr>
              <a:t> </a:t>
            </a:r>
            <a:r>
              <a:rPr kumimoji="1" lang="en-US" altLang="zh-CN" sz="2200" dirty="0">
                <a:latin typeface="Candara" panose="020E0502030303020204" pitchFamily="34" charset="0"/>
              </a:rPr>
              <a:t>221107A</a:t>
            </a:r>
            <a:r>
              <a:rPr kumimoji="1" lang="zh-CN" altLang="en-US" sz="2200" dirty="0">
                <a:latin typeface="Candara" panose="020E0502030303020204" pitchFamily="34" charset="0"/>
              </a:rPr>
              <a:t> </a:t>
            </a:r>
            <a:r>
              <a:rPr kumimoji="1" lang="en-US" altLang="zh-CN" sz="2200" dirty="0">
                <a:latin typeface="Candara" panose="020E0502030303020204" pitchFamily="34" charset="0"/>
              </a:rPr>
              <a:t>super flare</a:t>
            </a:r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EDF92A45-5017-0BFC-7624-F132940FC9A4}"/>
              </a:ext>
            </a:extLst>
          </p:cNvPr>
          <p:cNvCxnSpPr>
            <a:cxnSpLocks/>
          </p:cNvCxnSpPr>
          <p:nvPr/>
        </p:nvCxnSpPr>
        <p:spPr>
          <a:xfrm flipH="1" flipV="1">
            <a:off x="7118511" y="2256091"/>
            <a:ext cx="1080759" cy="593628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A43790D-3120-9333-827D-8A77F30952B1}"/>
              </a:ext>
            </a:extLst>
          </p:cNvPr>
          <p:cNvSpPr txBox="1">
            <a:spLocks/>
          </p:cNvSpPr>
          <p:nvPr/>
        </p:nvSpPr>
        <p:spPr>
          <a:xfrm>
            <a:off x="4600572" y="1787200"/>
            <a:ext cx="2832194" cy="4688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2000" dirty="0">
                <a:solidFill>
                  <a:schemeClr val="accent6"/>
                </a:solidFill>
                <a:latin typeface="Candara" panose="020E0502030303020204" pitchFamily="34" charset="0"/>
              </a:rPr>
              <a:t>LXT221107A</a:t>
            </a: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688D7989-44BE-6EBE-1C33-6E99E9839375}"/>
              </a:ext>
            </a:extLst>
          </p:cNvPr>
          <p:cNvCxnSpPr>
            <a:cxnSpLocks/>
          </p:cNvCxnSpPr>
          <p:nvPr/>
        </p:nvCxnSpPr>
        <p:spPr>
          <a:xfrm flipV="1">
            <a:off x="3235111" y="2214246"/>
            <a:ext cx="3111368" cy="914718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F8192703-77B8-22B8-F24E-DD8D54738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3273" y="1177392"/>
            <a:ext cx="1872464" cy="154203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0AFBAFF-B4E4-6F62-5D41-BCCC29724EB8}"/>
              </a:ext>
            </a:extLst>
          </p:cNvPr>
          <p:cNvSpPr txBox="1"/>
          <p:nvPr/>
        </p:nvSpPr>
        <p:spPr>
          <a:xfrm>
            <a:off x="1481616" y="2044969"/>
            <a:ext cx="2021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Candara" panose="020E0502030303020204" pitchFamily="34" charset="0"/>
              </a:rPr>
              <a:t>LEIA X-ray </a:t>
            </a:r>
            <a:r>
              <a:rPr kumimoji="1" lang="en-US" altLang="zh-CN" sz="1600" dirty="0" err="1">
                <a:latin typeface="Candara" panose="020E0502030303020204" pitchFamily="34" charset="0"/>
              </a:rPr>
              <a:t>Lightcurve</a:t>
            </a:r>
            <a:endParaRPr kumimoji="1" lang="zh-CN" altLang="en-US" sz="1600" dirty="0">
              <a:latin typeface="Candara" panose="020E0502030303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C1AFF1C-C1EA-50F8-3EEE-28AD8AD128D4}"/>
              </a:ext>
            </a:extLst>
          </p:cNvPr>
          <p:cNvSpPr txBox="1"/>
          <p:nvPr/>
        </p:nvSpPr>
        <p:spPr>
          <a:xfrm>
            <a:off x="10281055" y="1225449"/>
            <a:ext cx="1028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  <a:latin typeface="Candara" panose="020E0502030303020204" pitchFamily="34" charset="0"/>
              </a:rPr>
              <a:t>NICER</a:t>
            </a:r>
            <a:endParaRPr kumimoji="1" lang="zh-CN" altLang="en-US" sz="1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8A84CE-0935-6DBE-0E2E-9DA7E4F73F02}"/>
              </a:ext>
            </a:extLst>
          </p:cNvPr>
          <p:cNvSpPr txBox="1"/>
          <p:nvPr/>
        </p:nvSpPr>
        <p:spPr>
          <a:xfrm>
            <a:off x="8233718" y="119592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Candara" panose="020E0502030303020204" pitchFamily="34" charset="0"/>
              </a:rPr>
              <a:t>Swift</a:t>
            </a:r>
            <a:endParaRPr kumimoji="1" lang="zh-CN" altLang="en-US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C9241D7-86D3-C665-55BD-2E5E8527EB2B}"/>
              </a:ext>
            </a:extLst>
          </p:cNvPr>
          <p:cNvSpPr txBox="1"/>
          <p:nvPr/>
        </p:nvSpPr>
        <p:spPr>
          <a:xfrm>
            <a:off x="1544" y="4305058"/>
            <a:ext cx="5513020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last </a:t>
            </a:r>
            <a:r>
              <a:rPr kumimoji="0" lang="en-US" altLang="zh-CN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about </a:t>
            </a:r>
            <a:r>
              <a:rPr kumimoji="0" lang="en-US" altLang="zh-CN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1 week</a:t>
            </a:r>
            <a:r>
              <a:rPr kumimoji="0" lang="en-US" altLang="zh-CN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 smtClean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Transient</a:t>
            </a:r>
            <a:r>
              <a:rPr kumimoji="0" lang="en-US" altLang="zh-CN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 rate: 1 per (1 - 2) weeks. 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EP will be 30-40 times of LEIA</a:t>
            </a:r>
            <a:r>
              <a:rPr kumimoji="0" lang="en-US" altLang="zh-CN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 .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 panose="020E0502030303020204" pitchFamily="34" charset="0"/>
              <a:sym typeface="Arial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38465" y="654200"/>
            <a:ext cx="17722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Followed up by :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80" y="5176775"/>
            <a:ext cx="3509869" cy="347157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285" y="4767720"/>
            <a:ext cx="4648603" cy="231929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5602915" y="4477661"/>
            <a:ext cx="2135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GRB230307A</a:t>
            </a: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7662601" y="4721454"/>
            <a:ext cx="466346" cy="999337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矩形 26"/>
          <p:cNvSpPr/>
          <p:nvPr/>
        </p:nvSpPr>
        <p:spPr>
          <a:xfrm>
            <a:off x="8419723" y="5640309"/>
            <a:ext cx="1195057" cy="126748"/>
          </a:xfrm>
          <a:prstGeom prst="rect">
            <a:avLst/>
          </a:prstGeom>
          <a:solidFill>
            <a:srgbClr val="FFFFFF"/>
          </a:solidFill>
          <a:ln w="5715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矩形 27"/>
          <p:cNvSpPr/>
          <p:nvPr/>
        </p:nvSpPr>
        <p:spPr>
          <a:xfrm rot="5400000">
            <a:off x="7582370" y="6390238"/>
            <a:ext cx="1195057" cy="126748"/>
          </a:xfrm>
          <a:prstGeom prst="rect">
            <a:avLst/>
          </a:prstGeom>
          <a:solidFill>
            <a:srgbClr val="FFFFFF"/>
          </a:solidFill>
          <a:ln w="5715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矩形 28"/>
          <p:cNvSpPr/>
          <p:nvPr/>
        </p:nvSpPr>
        <p:spPr>
          <a:xfrm rot="5400000">
            <a:off x="7564819" y="4860009"/>
            <a:ext cx="1195057" cy="126748"/>
          </a:xfrm>
          <a:prstGeom prst="rect">
            <a:avLst/>
          </a:prstGeom>
          <a:solidFill>
            <a:srgbClr val="FFFFFF"/>
          </a:solidFill>
          <a:ln w="5715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6351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81DDC6-DE3B-ED14-810C-23A8D244F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4000"/>
            <a:ext cx="7583786" cy="561975"/>
          </a:xfrm>
        </p:spPr>
        <p:txBody>
          <a:bodyPr>
            <a:normAutofit/>
          </a:bodyPr>
          <a:lstStyle/>
          <a:p>
            <a:r>
              <a:rPr kumimoji="1" lang="en-US" altLang="zh-CN" sz="3200" dirty="0" smtClean="0">
                <a:latin typeface="Candara" panose="020E0502030303020204" pitchFamily="34" charset="0"/>
              </a:rPr>
              <a:t>LEIA’s all </a:t>
            </a:r>
            <a:r>
              <a:rPr kumimoji="1" lang="en-US" altLang="zh-CN" sz="3200" dirty="0">
                <a:latin typeface="Candara" panose="020E0502030303020204" pitchFamily="34" charset="0"/>
              </a:rPr>
              <a:t>sky survey </a:t>
            </a:r>
            <a:endParaRPr kumimoji="1" lang="zh-CN" altLang="en-US" sz="3200" dirty="0">
              <a:latin typeface="Candara" panose="020E0502030303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83FBE9-D94F-D9AC-4988-0A1820E87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70" y="923691"/>
            <a:ext cx="9953470" cy="559882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2C4C34A-1CD0-4584-DC97-07EDF4A5CB52}"/>
              </a:ext>
            </a:extLst>
          </p:cNvPr>
          <p:cNvSpPr txBox="1"/>
          <p:nvPr/>
        </p:nvSpPr>
        <p:spPr>
          <a:xfrm>
            <a:off x="7116867" y="446645"/>
            <a:ext cx="44332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 smtClean="0">
                <a:solidFill>
                  <a:srgbClr val="000000"/>
                </a:solidFill>
                <a:latin typeface="Candara" panose="020E0502030303020204" pitchFamily="34" charset="0"/>
              </a:rPr>
              <a:t>Finished 90% of whole sky over</a:t>
            </a: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 last 5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months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 panose="020E05020303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26574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9153"/>
            <a:ext cx="8887485" cy="1072947"/>
          </a:xfrm>
        </p:spPr>
        <p:txBody>
          <a:bodyPr/>
          <a:lstStyle/>
          <a:p>
            <a:r>
              <a:rPr kumimoji="1" lang="en-US" altLang="zh-CN" sz="3200" dirty="0"/>
              <a:t>Summary </a:t>
            </a:r>
            <a:endParaRPr kumimoji="1"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9711" y="1185486"/>
            <a:ext cx="11244404" cy="561915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535353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Einstein Probe </a:t>
            </a:r>
            <a:r>
              <a:rPr kumimoji="1" lang="en-US" altLang="zh-CN" sz="2800" dirty="0" smtClean="0">
                <a:latin typeface="Candara" panose="020E0502030303020204" pitchFamily="34" charset="0"/>
              </a:rPr>
              <a:t>will </a:t>
            </a:r>
            <a:r>
              <a:rPr kumimoji="1" lang="en-US" altLang="zh-CN" sz="2800" dirty="0">
                <a:latin typeface="Candara" panose="020E0502030303020204" pitchFamily="34" charset="0"/>
              </a:rPr>
              <a:t>be a powerful </a:t>
            </a:r>
            <a:r>
              <a:rPr kumimoji="1" lang="en-US" altLang="zh-CN" sz="2800" dirty="0" smtClean="0">
                <a:latin typeface="Candara" panose="020E0502030303020204" pitchFamily="34" charset="0"/>
              </a:rPr>
              <a:t>mission. </a:t>
            </a:r>
            <a:r>
              <a:rPr kumimoji="1" lang="en-US" altLang="zh-CN" sz="2800" dirty="0" smtClean="0">
                <a:latin typeface="Candara" panose="020E0502030303020204" pitchFamily="34" charset="0"/>
              </a:rPr>
              <a:t>It will be launched </a:t>
            </a:r>
            <a:r>
              <a:rPr kumimoji="1" lang="en-US" altLang="zh-CN" sz="2800" dirty="0" smtClean="0">
                <a:latin typeface="Candara" panose="020E0502030303020204" pitchFamily="34" charset="0"/>
              </a:rPr>
              <a:t>in 2023.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kumimoji="1" lang="en-US" altLang="zh-CN" sz="24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3600 deg</a:t>
            </a:r>
            <a:r>
              <a:rPr kumimoji="1" lang="en-US" altLang="zh-CN" sz="2400" baseline="300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kumimoji="1" lang="en-US" altLang="zh-CN" sz="2400" dirty="0" err="1" smtClean="0">
                <a:latin typeface="Candara" panose="020E0502030303020204" pitchFamily="34" charset="0"/>
              </a:rPr>
              <a:t>Fov</a:t>
            </a:r>
            <a:r>
              <a:rPr kumimoji="1" lang="en-US" altLang="zh-CN" sz="2400" dirty="0" smtClean="0">
                <a:latin typeface="Candara" panose="020E0502030303020204" pitchFamily="34" charset="0"/>
              </a:rPr>
              <a:t> for WXT(find the transient),  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600 cm</a:t>
            </a:r>
            <a:r>
              <a:rPr kumimoji="1" lang="en-US" altLang="zh-CN" sz="2400" baseline="300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kumimoji="1" lang="en-US" altLang="zh-CN" sz="2400" dirty="0" smtClean="0">
                <a:latin typeface="Candara" panose="020E0502030303020204" pitchFamily="34" charset="0"/>
              </a:rPr>
              <a:t>effective area of FXT (follow up automatically)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kumimoji="1" lang="en-US" altLang="zh-CN" sz="2400" dirty="0" smtClean="0">
                <a:latin typeface="Candara" panose="020E0502030303020204" pitchFamily="34" charset="0"/>
              </a:rPr>
              <a:t>Two new technology are used: </a:t>
            </a:r>
            <a:r>
              <a:rPr kumimoji="1" lang="en-US" altLang="zh-CN" sz="2400" dirty="0" smtClean="0">
                <a:latin typeface="Candara" panose="020E0502030303020204" pitchFamily="34" charset="0"/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MPO 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optics and CMOS 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sensor.</a:t>
            </a:r>
            <a:endParaRPr kumimoji="1" lang="en-US" altLang="zh-CN" sz="2400" dirty="0" smtClean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535353"/>
                </a:solidFill>
                <a:latin typeface="Candara" panose="020E0502030303020204" pitchFamily="34" charset="0"/>
                <a:ea typeface="Arial"/>
                <a:cs typeface="Arial"/>
                <a:sym typeface="Arial"/>
              </a:rPr>
              <a:t>All of the instrument (2 FXT, 12 WXT) have been finished and will be calibrated recently.</a:t>
            </a:r>
          </a:p>
          <a:p>
            <a:pPr>
              <a:lnSpc>
                <a:spcPct val="120000"/>
              </a:lnSpc>
            </a:pPr>
            <a:r>
              <a:rPr kumimoji="1" lang="en-US" altLang="zh-CN" sz="2800" dirty="0" smtClean="0">
                <a:solidFill>
                  <a:prstClr val="black"/>
                </a:solidFill>
                <a:latin typeface="Candara" panose="020E0502030303020204" pitchFamily="34" charset="0"/>
              </a:rPr>
              <a:t>For future, </a:t>
            </a:r>
            <a:r>
              <a:rPr kumimoji="1" lang="en-US" altLang="zh-CN" sz="2800" dirty="0" smtClean="0">
                <a:latin typeface="Candara" panose="020E0502030303020204" pitchFamily="34" charset="0"/>
              </a:rPr>
              <a:t>Synergy and follow up with/by </a:t>
            </a:r>
            <a:r>
              <a:rPr kumimoji="1" lang="en-US" altLang="zh-CN" sz="2800" dirty="0">
                <a:latin typeface="Candara" panose="020E0502030303020204" pitchFamily="34" charset="0"/>
              </a:rPr>
              <a:t>other in-orbit/ground </a:t>
            </a:r>
            <a:r>
              <a:rPr kumimoji="1" lang="en-US" altLang="zh-CN" sz="2800" dirty="0" smtClean="0">
                <a:latin typeface="Candara" panose="020E0502030303020204" pitchFamily="34" charset="0"/>
              </a:rPr>
              <a:t>facilities </a:t>
            </a:r>
            <a:r>
              <a:rPr kumimoji="1" lang="en-US" altLang="zh-CN" sz="2800" dirty="0">
                <a:latin typeface="Candara" panose="020E0502030303020204" pitchFamily="34" charset="0"/>
              </a:rPr>
              <a:t>offers great science opportunities</a:t>
            </a:r>
            <a:r>
              <a:rPr kumimoji="1" lang="en-US" altLang="zh-CN" sz="2800" dirty="0" smtClean="0">
                <a:latin typeface="Candara" panose="020E0502030303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kumimoji="1" lang="en-US" altLang="zh-CN" sz="2800" dirty="0" smtClean="0"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800" dirty="0">
                <a:latin typeface="Candara" panose="020E0502030303020204" pitchFamily="34" charset="0"/>
              </a:rPr>
              <a:t> </a:t>
            </a:r>
            <a:r>
              <a:rPr kumimoji="1" lang="en-US" altLang="zh-CN" sz="2800" dirty="0" smtClean="0">
                <a:latin typeface="Candara" panose="020E0502030303020204" pitchFamily="34" charset="0"/>
              </a:rPr>
              <a:t>                                           </a:t>
            </a:r>
            <a:r>
              <a:rPr kumimoji="1" lang="en-US" altLang="zh-CN" dirty="0" smtClean="0">
                <a:latin typeface="Candara" panose="020E0502030303020204" pitchFamily="34" charset="0"/>
              </a:rPr>
              <a:t>lingzhixing@nao.cas.cn                 http://ep.bao.ac.cn</a:t>
            </a:r>
            <a:endParaRPr kumimoji="1" lang="en-US" altLang="zh-CN" dirty="0">
              <a:latin typeface="Candara" panose="020E0502030303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kumimoji="1" lang="en-US" altLang="zh-CN" dirty="0" smtClean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image2.jpeg">
            <a:extLst>
              <a:ext uri="{FF2B5EF4-FFF2-40B4-BE49-F238E27FC236}">
                <a16:creationId xmlns:a16="http://schemas.microsoft.com/office/drawing/2014/main" id="{94CE9D5A-82B1-4793-20B8-82C57E4EA99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69971" y="279581"/>
            <a:ext cx="667598" cy="645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3.tif">
            <a:extLst>
              <a:ext uri="{FF2B5EF4-FFF2-40B4-BE49-F238E27FC236}">
                <a16:creationId xmlns:a16="http://schemas.microsoft.com/office/drawing/2014/main" id="{7E62829F-567C-F050-4598-561211338C6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82138" y="357077"/>
            <a:ext cx="1201052" cy="515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4.png">
            <a:extLst>
              <a:ext uri="{FF2B5EF4-FFF2-40B4-BE49-F238E27FC236}">
                <a16:creationId xmlns:a16="http://schemas.microsoft.com/office/drawing/2014/main" id="{38C5D429-F0B7-6CE1-7005-72CC62A4280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704731" y="247967"/>
            <a:ext cx="917595" cy="645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28.tif">
            <a:extLst>
              <a:ext uri="{FF2B5EF4-FFF2-40B4-BE49-F238E27FC236}">
                <a16:creationId xmlns:a16="http://schemas.microsoft.com/office/drawing/2014/main" id="{10B747B3-1AFC-B272-1424-42F448DF8F4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96363" y="279581"/>
            <a:ext cx="1058573" cy="6034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276249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65B72E-9341-1941-8206-A152A8B297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2341424" y="1747270"/>
            <a:ext cx="4876801" cy="3174400"/>
          </a:xfrm>
          <a:prstGeom prst="rect">
            <a:avLst/>
          </a:prstGeom>
        </p:spPr>
      </p:pic>
      <p:sp>
        <p:nvSpPr>
          <p:cNvPr id="365" name="Shape 365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3855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A7C0DE"/>
                </a:solidFill>
                <a:latin typeface="Candara" panose="020E0502030303020204" pitchFamily="34" charset="0"/>
              </a:rPr>
              <a:t>2</a:t>
            </a:fld>
            <a:endParaRPr sz="1600">
              <a:solidFill>
                <a:srgbClr val="A7C0DE"/>
              </a:solidFill>
              <a:latin typeface="Candara" panose="020E0502030303020204" pitchFamily="34" charset="0"/>
            </a:endParaRP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00B0F0"/>
                </a:solidFill>
                <a:latin typeface="Candara" panose="020E0502030303020204" pitchFamily="34" charset="0"/>
              </a:rPr>
              <a:t>Main science objectives</a:t>
            </a:r>
          </a:p>
        </p:txBody>
      </p:sp>
      <p:sp>
        <p:nvSpPr>
          <p:cNvPr id="367" name="Shape 367"/>
          <p:cNvSpPr/>
          <p:nvPr/>
        </p:nvSpPr>
        <p:spPr>
          <a:xfrm>
            <a:off x="859514" y="3109621"/>
            <a:ext cx="7721623" cy="1107996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400" dirty="0">
                <a:solidFill>
                  <a:srgbClr val="535353"/>
                </a:solidFill>
                <a:latin typeface="Candara" panose="020E0502030303020204" pitchFamily="34" charset="0"/>
              </a:rPr>
              <a:t>Discover otherwise quiescent </a:t>
            </a:r>
            <a:r>
              <a:rPr sz="2400" dirty="0">
                <a:solidFill>
                  <a:srgbClr val="E46C0A"/>
                </a:solidFill>
                <a:latin typeface="Candara" panose="020E0502030303020204" pitchFamily="34" charset="0"/>
              </a:rPr>
              <a:t>black holes</a:t>
            </a:r>
            <a:r>
              <a:rPr sz="2400" dirty="0">
                <a:solidFill>
                  <a:srgbClr val="535353"/>
                </a:solidFill>
                <a:latin typeface="Candara" panose="020E0502030303020204" pitchFamily="34" charset="0"/>
              </a:rPr>
              <a:t> at almost all astrophysical mass scales and other compact objects by capturing their transient</a:t>
            </a:r>
            <a:r>
              <a:rPr lang="en-US" sz="2400" dirty="0">
                <a:solidFill>
                  <a:srgbClr val="535353"/>
                </a:solidFill>
                <a:latin typeface="Candara" panose="020E0502030303020204" pitchFamily="34" charset="0"/>
              </a:rPr>
              <a:t> X-ray</a:t>
            </a:r>
            <a:r>
              <a:rPr sz="2400" dirty="0">
                <a:solidFill>
                  <a:srgbClr val="535353"/>
                </a:solidFill>
                <a:latin typeface="Candara" panose="020E0502030303020204" pitchFamily="34" charset="0"/>
              </a:rPr>
              <a:t> flares     </a:t>
            </a:r>
          </a:p>
        </p:txBody>
      </p:sp>
      <p:sp>
        <p:nvSpPr>
          <p:cNvPr id="368" name="Shape 368"/>
          <p:cNvSpPr/>
          <p:nvPr/>
        </p:nvSpPr>
        <p:spPr>
          <a:xfrm>
            <a:off x="859514" y="4921670"/>
            <a:ext cx="7721621" cy="1107996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2400" dirty="0">
                <a:solidFill>
                  <a:srgbClr val="535353"/>
                </a:solidFill>
                <a:latin typeface="Candara" panose="020E0502030303020204" pitchFamily="34" charset="0"/>
              </a:rPr>
              <a:t>Detect and </a:t>
            </a:r>
            <a:r>
              <a:rPr sz="2400" dirty="0" smtClean="0">
                <a:solidFill>
                  <a:srgbClr val="535353"/>
                </a:solidFill>
                <a:latin typeface="Candara" panose="020E0502030303020204" pitchFamily="34" charset="0"/>
              </a:rPr>
              <a:t>localize </a:t>
            </a:r>
            <a:r>
              <a:rPr sz="2400" dirty="0">
                <a:solidFill>
                  <a:srgbClr val="535353"/>
                </a:solidFill>
                <a:latin typeface="Candara" panose="020E0502030303020204" pitchFamily="34" charset="0"/>
              </a:rPr>
              <a:t>the electromagnetic-wave sources of </a:t>
            </a:r>
            <a:r>
              <a:rPr sz="2400" dirty="0">
                <a:solidFill>
                  <a:srgbClr val="E46C0A"/>
                </a:solidFill>
                <a:latin typeface="Candara" panose="020E0502030303020204" pitchFamily="34" charset="0"/>
              </a:rPr>
              <a:t>gravitational-wave</a:t>
            </a:r>
            <a:r>
              <a:rPr sz="2400" dirty="0">
                <a:solidFill>
                  <a:srgbClr val="535353"/>
                </a:solidFill>
                <a:latin typeface="Candara" panose="020E0502030303020204" pitchFamily="34" charset="0"/>
              </a:rPr>
              <a:t> events by synergy with gravitational-wave detectors</a:t>
            </a:r>
          </a:p>
        </p:txBody>
      </p:sp>
      <p:sp>
        <p:nvSpPr>
          <p:cNvPr id="369" name="Shape 369"/>
          <p:cNvSpPr/>
          <p:nvPr/>
        </p:nvSpPr>
        <p:spPr>
          <a:xfrm>
            <a:off x="859514" y="1340520"/>
            <a:ext cx="7721626" cy="1107996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535353"/>
                </a:solidFill>
                <a:latin typeface="Candara" panose="020E0502030303020204" pitchFamily="34" charset="0"/>
              </a:rPr>
              <a:t>Systematic survey of soft X-ray transients and variability of X-ray sources </a:t>
            </a:r>
            <a:r>
              <a:rPr lang="en-US" sz="2400" dirty="0">
                <a:solidFill>
                  <a:srgbClr val="535353"/>
                </a:solidFill>
                <a:latin typeface="Candara" panose="020E0502030303020204" pitchFamily="34" charset="0"/>
              </a:rPr>
              <a:t>with unprecedented</a:t>
            </a:r>
            <a:r>
              <a:rPr sz="2400" dirty="0">
                <a:solidFill>
                  <a:srgbClr val="535353"/>
                </a:solidFill>
                <a:latin typeface="Candara" panose="020E0502030303020204" pitchFamily="34" charset="0"/>
              </a:rPr>
              <a:t> combination of sensitivity and cadence </a:t>
            </a:r>
          </a:p>
        </p:txBody>
      </p:sp>
      <p:pic>
        <p:nvPicPr>
          <p:cNvPr id="370" name="image78.jpg" descr="S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9159929" y="1338558"/>
            <a:ext cx="1876372" cy="122153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371" name="image79.png" descr="BH-tidal-disrup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9159929" y="3075445"/>
            <a:ext cx="1876371" cy="123450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372" name="image40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8835215" y="4884001"/>
            <a:ext cx="3125241" cy="1200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0777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A7C0DE"/>
                </a:solidFill>
                <a:latin typeface="Candara" panose="020E0502030303020204" pitchFamily="34" charset="0"/>
              </a:rPr>
              <a:t>3</a:t>
            </a:fld>
            <a:endParaRPr sz="1400">
              <a:solidFill>
                <a:srgbClr val="A7C0DE"/>
              </a:solidFill>
              <a:latin typeface="Candara" panose="020E0502030303020204" pitchFamily="34" charset="0"/>
            </a:endParaRPr>
          </a:p>
        </p:txBody>
      </p:sp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 dirty="0">
                <a:solidFill>
                  <a:srgbClr val="00B0F0"/>
                </a:solidFill>
                <a:latin typeface="Candara" panose="020E0502030303020204" pitchFamily="34" charset="0"/>
              </a:rPr>
              <a:t>Instruments &amp; </a:t>
            </a:r>
            <a:r>
              <a:rPr lang="en-US" sz="3200" b="1" dirty="0" smtClean="0">
                <a:solidFill>
                  <a:srgbClr val="00B0F0"/>
                </a:solidFill>
                <a:latin typeface="Candara" panose="020E0502030303020204" pitchFamily="34" charset="0"/>
              </a:rPr>
              <a:t>spacecraft</a:t>
            </a:r>
            <a:endParaRPr sz="3200" b="1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pic>
        <p:nvPicPr>
          <p:cNvPr id="376" name="image80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3205406" y="1016423"/>
            <a:ext cx="5781187" cy="265271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582583" y="3849911"/>
            <a:ext cx="369299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 dirty="0">
                <a:solidFill>
                  <a:srgbClr val="3F6797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Wide-field X-ray Telescope  </a:t>
            </a:r>
            <a:endParaRPr sz="2000" dirty="0">
              <a:solidFill>
                <a:srgbClr val="0070C0"/>
              </a:solidFill>
              <a:latin typeface="Candara" panose="020E0502030303020204" pitchFamily="34" charset="0"/>
              <a:ea typeface="Arial Bold"/>
              <a:cs typeface="Arial Bold"/>
              <a:sym typeface="Arial Bold"/>
            </a:endParaRPr>
          </a:p>
          <a:p>
            <a:pPr lvl="0"/>
            <a:r>
              <a:rPr sz="2000" dirty="0">
                <a:solidFill>
                  <a:srgbClr val="595959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WXT (12 modules)</a:t>
            </a:r>
          </a:p>
        </p:txBody>
      </p:sp>
      <p:pic>
        <p:nvPicPr>
          <p:cNvPr id="378" name="image81.jpg" descr="u=87297524,287811907&amp;fm=21&amp;gp=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249317" y="4270218"/>
            <a:ext cx="474807" cy="31939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hape 379"/>
          <p:cNvSpPr/>
          <p:nvPr/>
        </p:nvSpPr>
        <p:spPr>
          <a:xfrm flipV="1">
            <a:off x="4957452" y="2912236"/>
            <a:ext cx="1221817" cy="1247663"/>
          </a:xfrm>
          <a:prstGeom prst="line">
            <a:avLst/>
          </a:prstGeom>
          <a:ln w="101600">
            <a:solidFill>
              <a:srgbClr val="00B05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Candara" panose="020E0502030303020204" pitchFamily="34" charset="0"/>
            </a:endParaRPr>
          </a:p>
        </p:txBody>
      </p:sp>
      <p:pic>
        <p:nvPicPr>
          <p:cNvPr id="380" name="image3.tif"/>
          <p:cNvPicPr/>
          <p:nvPr/>
        </p:nvPicPr>
        <p:blipFill>
          <a:blip r:embed="rId4"/>
          <a:stretch>
            <a:fillRect/>
          </a:stretch>
        </p:blipFill>
        <p:spPr>
          <a:xfrm>
            <a:off x="10392784" y="4302662"/>
            <a:ext cx="750084" cy="327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82.tif"/>
          <p:cNvPicPr/>
          <p:nvPr/>
        </p:nvPicPr>
        <p:blipFill>
          <a:blip r:embed="rId5"/>
          <a:stretch>
            <a:fillRect/>
          </a:stretch>
        </p:blipFill>
        <p:spPr>
          <a:xfrm flipH="1">
            <a:off x="11151854" y="4268770"/>
            <a:ext cx="475733" cy="35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hape 382"/>
          <p:cNvSpPr/>
          <p:nvPr/>
        </p:nvSpPr>
        <p:spPr>
          <a:xfrm flipH="1" flipV="1">
            <a:off x="6318405" y="2263366"/>
            <a:ext cx="2095085" cy="1518629"/>
          </a:xfrm>
          <a:prstGeom prst="line">
            <a:avLst/>
          </a:prstGeom>
          <a:ln w="101600">
            <a:solidFill>
              <a:srgbClr val="00B05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Candara" panose="020E0502030303020204" pitchFamily="34" charset="0"/>
            </a:endParaRPr>
          </a:p>
        </p:txBody>
      </p:sp>
      <p:pic>
        <p:nvPicPr>
          <p:cNvPr id="383" name="image81.jpg" descr="u=87297524,287811907&amp;fm=21&amp;gp=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9847546" y="4288780"/>
            <a:ext cx="475733" cy="320013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Shape 384"/>
          <p:cNvSpPr/>
          <p:nvPr/>
        </p:nvSpPr>
        <p:spPr>
          <a:xfrm>
            <a:off x="6544988" y="3869583"/>
            <a:ext cx="369299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 dirty="0">
                <a:solidFill>
                  <a:srgbClr val="3F6797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Follow-up X-ray Telescope</a:t>
            </a:r>
            <a:endParaRPr sz="2000" dirty="0">
              <a:solidFill>
                <a:srgbClr val="0070C0"/>
              </a:solidFill>
              <a:latin typeface="Candara" panose="020E0502030303020204" pitchFamily="34" charset="0"/>
              <a:ea typeface="Arial Bold"/>
              <a:cs typeface="Arial Bold"/>
              <a:sym typeface="Arial Bold"/>
            </a:endParaRPr>
          </a:p>
          <a:p>
            <a:pPr lvl="0"/>
            <a:r>
              <a:rPr sz="2000" dirty="0">
                <a:solidFill>
                  <a:srgbClr val="595959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FXT (2 units)</a:t>
            </a:r>
          </a:p>
        </p:txBody>
      </p:sp>
      <p:sp>
        <p:nvSpPr>
          <p:cNvPr id="385" name="Shape 385"/>
          <p:cNvSpPr/>
          <p:nvPr/>
        </p:nvSpPr>
        <p:spPr>
          <a:xfrm>
            <a:off x="617110" y="4668842"/>
            <a:ext cx="5255053" cy="1846659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Optics: </a:t>
            </a:r>
            <a:r>
              <a:rPr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lobster-eye MPO</a:t>
            </a:r>
            <a:endParaRPr lang="en-US" sz="2000" dirty="0">
              <a:solidFill>
                <a:srgbClr val="808080"/>
              </a:solidFill>
              <a:latin typeface="Candara" panose="020E0502030303020204" pitchFamily="34" charset="0"/>
              <a:ea typeface="Arial Bold"/>
              <a:cs typeface="Arial Bold"/>
              <a:sym typeface="Arial Bold"/>
            </a:endParaRPr>
          </a:p>
          <a:p>
            <a:pPr lvl="0"/>
            <a:r>
              <a:rPr lang="en-US"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Detectors: CMOS</a:t>
            </a:r>
            <a:r>
              <a:rPr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 </a:t>
            </a:r>
          </a:p>
          <a:p>
            <a:pPr lvl="0"/>
            <a:r>
              <a:rPr sz="2000" dirty="0" err="1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FoV</a:t>
            </a:r>
            <a:r>
              <a:rPr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:  </a:t>
            </a:r>
            <a:r>
              <a:rPr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3</a:t>
            </a:r>
            <a:r>
              <a:rPr lang="en-US"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,</a:t>
            </a:r>
            <a:r>
              <a:rPr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600 sq deg (1.1 </a:t>
            </a:r>
            <a:r>
              <a:rPr sz="2000" dirty="0" err="1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sr</a:t>
            </a:r>
            <a:r>
              <a:rPr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)</a:t>
            </a:r>
          </a:p>
          <a:p>
            <a:pPr lvl="0"/>
            <a:r>
              <a:rPr lang="en-US"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B</a:t>
            </a:r>
            <a:r>
              <a:rPr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and: </a:t>
            </a:r>
            <a:r>
              <a:rPr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0.5 – 4 keV </a:t>
            </a:r>
          </a:p>
          <a:p>
            <a:pPr lvl="0"/>
            <a:r>
              <a:rPr lang="en-US"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S</a:t>
            </a:r>
            <a:r>
              <a:rPr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patial resolution: </a:t>
            </a:r>
            <a:r>
              <a:rPr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~ 5’ (FWHM)</a:t>
            </a:r>
          </a:p>
          <a:p>
            <a:pPr lvl="0"/>
            <a:r>
              <a:rPr lang="en-US" sz="2000" dirty="0" smtClean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Effective area : 2 - 3 </a:t>
            </a:r>
            <a:r>
              <a:rPr lang="en-US" sz="2000" dirty="0" smtClean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cm</a:t>
            </a:r>
            <a:r>
              <a:rPr lang="en-US" sz="2000" baseline="30000" dirty="0" smtClean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2 </a:t>
            </a:r>
            <a:r>
              <a:rPr lang="en-US" altLang="zh-CN"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 @1keV </a:t>
            </a:r>
            <a:endParaRPr sz="2000" baseline="30000" dirty="0">
              <a:solidFill>
                <a:srgbClr val="4BACC6"/>
              </a:solidFill>
              <a:latin typeface="Candara" panose="020E0502030303020204" pitchFamily="34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6614264" y="4665057"/>
            <a:ext cx="4964282" cy="1846659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Optics: </a:t>
            </a:r>
            <a:r>
              <a:rPr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Wolter-1 </a:t>
            </a:r>
            <a:endParaRPr lang="en-US" sz="2000" dirty="0">
              <a:solidFill>
                <a:srgbClr val="808080"/>
              </a:solidFill>
              <a:latin typeface="Candara" panose="020E0502030303020204" pitchFamily="34" charset="0"/>
              <a:ea typeface="Arial Bold"/>
              <a:cs typeface="Arial Bold"/>
              <a:sym typeface="Arial Bold"/>
            </a:endParaRPr>
          </a:p>
          <a:p>
            <a:pPr lvl="0"/>
            <a:r>
              <a:rPr lang="en-US"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Detectors: </a:t>
            </a:r>
            <a:r>
              <a:rPr lang="en-US" sz="2000" dirty="0" err="1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pn</a:t>
            </a:r>
            <a:r>
              <a:rPr lang="en-US"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-CCD</a:t>
            </a:r>
            <a:endParaRPr sz="2000" dirty="0">
              <a:solidFill>
                <a:srgbClr val="808080"/>
              </a:solidFill>
              <a:latin typeface="Candara" panose="020E0502030303020204" pitchFamily="34" charset="0"/>
              <a:ea typeface="Arial Bold"/>
              <a:cs typeface="Arial Bold"/>
              <a:sym typeface="Arial Bold"/>
            </a:endParaRPr>
          </a:p>
          <a:p>
            <a:pPr lvl="0"/>
            <a:r>
              <a:rPr sz="2000" dirty="0" err="1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FoV</a:t>
            </a:r>
            <a:r>
              <a:rPr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:   </a:t>
            </a:r>
            <a:r>
              <a:rPr lang="en-US"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~1</a:t>
            </a:r>
            <a:r>
              <a:rPr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 deg </a:t>
            </a:r>
          </a:p>
          <a:p>
            <a:pPr lvl="0"/>
            <a:r>
              <a:rPr lang="en-US"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B</a:t>
            </a:r>
            <a:r>
              <a:rPr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and: </a:t>
            </a:r>
            <a:r>
              <a:rPr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0.3</a:t>
            </a:r>
            <a:r>
              <a:rPr lang="en-US"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 </a:t>
            </a:r>
            <a:r>
              <a:rPr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-10keV</a:t>
            </a:r>
          </a:p>
          <a:p>
            <a:pPr lvl="0"/>
            <a:r>
              <a:rPr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spatial resolution: </a:t>
            </a:r>
            <a:r>
              <a:rPr lang="en-US"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&lt;3</a:t>
            </a:r>
            <a:r>
              <a:rPr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0” </a:t>
            </a:r>
            <a:r>
              <a:rPr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(HPD</a:t>
            </a:r>
            <a:r>
              <a:rPr lang="en-US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,</a:t>
            </a:r>
            <a:r>
              <a:rPr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 on-axis)</a:t>
            </a:r>
            <a:endParaRPr lang="en-US" dirty="0">
              <a:solidFill>
                <a:srgbClr val="4BACC6"/>
              </a:solidFill>
              <a:latin typeface="Candara" panose="020E0502030303020204" pitchFamily="34" charset="0"/>
              <a:ea typeface="Arial Bold"/>
              <a:cs typeface="Arial Bold"/>
              <a:sym typeface="Arial Bold"/>
            </a:endParaRPr>
          </a:p>
          <a:p>
            <a:r>
              <a:rPr lang="en-US" altLang="zh-CN" sz="2000" dirty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Effective area: </a:t>
            </a:r>
            <a:r>
              <a:rPr lang="en-US" altLang="zh-CN"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300 cm</a:t>
            </a:r>
            <a:r>
              <a:rPr lang="en-US" altLang="zh-CN" sz="2000" baseline="30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2</a:t>
            </a:r>
            <a:r>
              <a:rPr lang="en-US" altLang="zh-CN" sz="2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 @1keV (x 2 units) </a:t>
            </a:r>
          </a:p>
        </p:txBody>
      </p:sp>
      <p:sp>
        <p:nvSpPr>
          <p:cNvPr id="387" name="Shape 387"/>
          <p:cNvSpPr/>
          <p:nvPr/>
        </p:nvSpPr>
        <p:spPr>
          <a:xfrm>
            <a:off x="9468768" y="1435326"/>
            <a:ext cx="2280243" cy="1231106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sz="2000" dirty="0" smtClean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Orbit: 600 km </a:t>
            </a:r>
          </a:p>
          <a:p>
            <a:pPr lvl="0"/>
            <a:r>
              <a:rPr lang="en-US" altLang="zh-CN" sz="2000" dirty="0" smtClean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Inclination: &lt; 30°</a:t>
            </a:r>
          </a:p>
          <a:p>
            <a:pPr lvl="0"/>
            <a:r>
              <a:rPr lang="en-US" altLang="zh-CN" sz="2000" dirty="0" smtClean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Life : 3 + 2 years</a:t>
            </a:r>
          </a:p>
          <a:p>
            <a:pPr lvl="0"/>
            <a:r>
              <a:rPr lang="en-US" sz="2000" dirty="0" smtClean="0">
                <a:solidFill>
                  <a:srgbClr val="80808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Weight: 1.3 ton</a:t>
            </a:r>
            <a:endParaRPr sz="2000" dirty="0">
              <a:solidFill>
                <a:srgbClr val="808080"/>
              </a:solidFill>
              <a:latin typeface="Candara" panose="020E0502030303020204" pitchFamily="34" charset="0"/>
              <a:ea typeface="Arial Bold"/>
              <a:cs typeface="Arial Bold"/>
              <a:sym typeface="Arial Bold"/>
            </a:endParaRPr>
          </a:p>
        </p:txBody>
      </p:sp>
      <p:pic>
        <p:nvPicPr>
          <p:cNvPr id="388" name="image3.tif"/>
          <p:cNvPicPr/>
          <p:nvPr/>
        </p:nvPicPr>
        <p:blipFill>
          <a:blip r:embed="rId4"/>
          <a:stretch>
            <a:fillRect/>
          </a:stretch>
        </p:blipFill>
        <p:spPr>
          <a:xfrm>
            <a:off x="4717112" y="4254303"/>
            <a:ext cx="851249" cy="371455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377"/>
          <p:cNvSpPr/>
          <p:nvPr/>
        </p:nvSpPr>
        <p:spPr>
          <a:xfrm>
            <a:off x="79676" y="3215638"/>
            <a:ext cx="273303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en-US" sz="2000" dirty="0" smtClean="0">
                <a:solidFill>
                  <a:srgbClr val="FF000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PI : Prof. </a:t>
            </a:r>
            <a:r>
              <a:rPr lang="en-US" sz="2000" dirty="0" err="1" smtClean="0">
                <a:solidFill>
                  <a:srgbClr val="FF000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Weimin</a:t>
            </a:r>
            <a:r>
              <a:rPr lang="en-US" sz="2000" dirty="0" smtClean="0">
                <a:solidFill>
                  <a:srgbClr val="FF0000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 Yuan</a:t>
            </a:r>
            <a:endParaRPr sz="2000" dirty="0">
              <a:solidFill>
                <a:srgbClr val="FF0000"/>
              </a:solidFill>
              <a:latin typeface="Candara" panose="020E0502030303020204" pitchFamily="34" charset="0"/>
              <a:ea typeface="Arial Bold"/>
              <a:cs typeface="Arial Bold"/>
              <a:sym typeface="Arial Bold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423"/>
            <a:ext cx="2892384" cy="218788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30E90C-6F76-A449-8E2F-CE087D908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786"/>
            <a:ext cx="10972800" cy="561975"/>
          </a:xfrm>
        </p:spPr>
        <p:txBody>
          <a:bodyPr>
            <a:normAutofit/>
          </a:bodyPr>
          <a:lstStyle/>
          <a:p>
            <a:r>
              <a:rPr kumimoji="1" lang="en-US" altLang="zh-CN" sz="2800" dirty="0">
                <a:solidFill>
                  <a:srgbClr val="00B0F0"/>
                </a:solidFill>
                <a:latin typeface="Candara" panose="020E0502030303020204" pitchFamily="34" charset="0"/>
              </a:rPr>
              <a:t>Wide-field X-ray Telescope (WXT) </a:t>
            </a:r>
            <a:endParaRPr kumimoji="1" lang="zh-CN" altLang="en-US" sz="2800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B221940-7DF1-1042-9080-E9470CD7C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5866" r="27163" b="5776"/>
          <a:stretch/>
        </p:blipFill>
        <p:spPr>
          <a:xfrm>
            <a:off x="223616" y="1418385"/>
            <a:ext cx="3083770" cy="3482514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451CF483-574A-0B42-AEB3-6A332A6CC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359" y="2189759"/>
            <a:ext cx="1897821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Candara" panose="020E0502030303020204" pitchFamily="34" charset="0"/>
              </a:rPr>
              <a:t>36 MPO plates </a:t>
            </a:r>
            <a:endParaRPr lang="en-US" altLang="zh-CN" sz="16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403F647-D578-0B40-8C34-BD01062872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74" y="5057978"/>
            <a:ext cx="2383412" cy="169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26E588E2-2245-AC42-A958-8FC94AA07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810" y="4129621"/>
            <a:ext cx="1897821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dirty="0">
                <a:solidFill>
                  <a:srgbClr val="000000"/>
                </a:solidFill>
                <a:latin typeface="Candara" panose="020E0502030303020204" pitchFamily="34" charset="0"/>
              </a:rPr>
              <a:t>4 BI CMOS</a:t>
            </a:r>
          </a:p>
          <a:p>
            <a:r>
              <a:rPr lang="en-US" altLang="zh-CN" sz="2000" dirty="0">
                <a:solidFill>
                  <a:srgbClr val="000000"/>
                </a:solidFill>
                <a:latin typeface="Candara" panose="020E0502030303020204" pitchFamily="34" charset="0"/>
              </a:rPr>
              <a:t>6cm x 6cm each</a:t>
            </a:r>
            <a:endParaRPr lang="en-US" altLang="zh-CN" sz="16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7CDE404-DF9B-2F42-A708-021CBB55AAEF}"/>
              </a:ext>
            </a:extLst>
          </p:cNvPr>
          <p:cNvCxnSpPr>
            <a:cxnSpLocks/>
          </p:cNvCxnSpPr>
          <p:nvPr/>
        </p:nvCxnSpPr>
        <p:spPr bwMode="auto">
          <a:xfrm flipH="1">
            <a:off x="2353672" y="3051207"/>
            <a:ext cx="1386465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图片 10" descr="473962938532476185">
            <a:extLst>
              <a:ext uri="{FF2B5EF4-FFF2-40B4-BE49-F238E27FC236}">
                <a16:creationId xmlns:a16="http://schemas.microsoft.com/office/drawing/2014/main" id="{BEF6BEF6-A0CC-AE44-A12D-2D748C01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29" y="2536607"/>
            <a:ext cx="1277195" cy="136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EEF5752E-51D9-2946-9A3E-FB2CEA18C46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340712" y="4215517"/>
            <a:ext cx="976737" cy="4210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C9805A0E-0A7D-8B47-9E70-E3AC9B4988FA}"/>
              </a:ext>
            </a:extLst>
          </p:cNvPr>
          <p:cNvSpPr txBox="1"/>
          <p:nvPr/>
        </p:nvSpPr>
        <p:spPr>
          <a:xfrm>
            <a:off x="3548550" y="128776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Candara" panose="020E0502030303020204" pitchFamily="34" charset="0"/>
              </a:rPr>
              <a:t>radiator</a:t>
            </a:r>
            <a:endParaRPr kumimoji="1" lang="zh-CN" altLang="en-US" dirty="0">
              <a:latin typeface="Candara" panose="020E0502030303020204" pitchFamily="34" charset="0"/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D9D01EF4-E8A9-EE4C-B4CB-BB06C129E9E8}"/>
              </a:ext>
            </a:extLst>
          </p:cNvPr>
          <p:cNvCxnSpPr>
            <a:cxnSpLocks/>
          </p:cNvCxnSpPr>
          <p:nvPr/>
        </p:nvCxnSpPr>
        <p:spPr bwMode="auto">
          <a:xfrm flipH="1">
            <a:off x="2951035" y="1594722"/>
            <a:ext cx="876996" cy="40011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433A8F24-7720-4749-B272-D4A6BDE59AA9}"/>
              </a:ext>
            </a:extLst>
          </p:cNvPr>
          <p:cNvSpPr/>
          <p:nvPr/>
        </p:nvSpPr>
        <p:spPr>
          <a:xfrm>
            <a:off x="616069" y="994987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latin typeface="Candara" panose="020E0502030303020204" pitchFamily="34" charset="0"/>
              </a:rPr>
              <a:t>One of 12 WXT modules</a:t>
            </a:r>
            <a:endParaRPr lang="zh-CN" altLang="en-US" dirty="0">
              <a:latin typeface="Candara" panose="020E0502030303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0D98FFD-5C5C-2646-84DD-808E2772FB47}"/>
              </a:ext>
            </a:extLst>
          </p:cNvPr>
          <p:cNvSpPr/>
          <p:nvPr/>
        </p:nvSpPr>
        <p:spPr>
          <a:xfrm>
            <a:off x="5269936" y="839067"/>
            <a:ext cx="38940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000" dirty="0">
                <a:latin typeface="Candara" panose="020E0502030303020204" pitchFamily="34" charset="0"/>
              </a:rPr>
              <a:t>Focal length: 375mm</a:t>
            </a:r>
          </a:p>
          <a:p>
            <a:pPr>
              <a:lnSpc>
                <a:spcPct val="140000"/>
              </a:lnSpc>
            </a:pPr>
            <a:r>
              <a:rPr lang="pt-BR" altLang="zh-CN" sz="2000" dirty="0" err="1">
                <a:latin typeface="Candara" panose="020E0502030303020204" pitchFamily="34" charset="0"/>
                <a:sym typeface="Arial" charset="0"/>
              </a:rPr>
              <a:t>eff</a:t>
            </a:r>
            <a:r>
              <a:rPr lang="pt-BR" altLang="zh-CN" sz="2000" dirty="0">
                <a:latin typeface="Candara" panose="020E0502030303020204" pitchFamily="34" charset="0"/>
                <a:sym typeface="Arial" charset="0"/>
              </a:rPr>
              <a:t>. </a:t>
            </a:r>
            <a:r>
              <a:rPr lang="pt-BR" altLang="zh-CN" sz="2000" dirty="0" err="1">
                <a:latin typeface="Candara" panose="020E0502030303020204" pitchFamily="34" charset="0"/>
                <a:sym typeface="Arial" charset="0"/>
              </a:rPr>
              <a:t>area</a:t>
            </a:r>
            <a:r>
              <a:rPr lang="pt-BR" altLang="zh-CN" sz="2000" dirty="0">
                <a:latin typeface="Candara" panose="020E0502030303020204" pitchFamily="34" charset="0"/>
                <a:sym typeface="Arial" charset="0"/>
              </a:rPr>
              <a:t>: </a:t>
            </a:r>
            <a:r>
              <a:rPr lang="pt-BR" altLang="zh-CN" sz="2000" dirty="0">
                <a:latin typeface="Candara" panose="020E0502030303020204" pitchFamily="34" charset="0"/>
                <a:cs typeface="Candara"/>
                <a:sym typeface="Arial" charset="0"/>
              </a:rPr>
              <a:t>~3 cm</a:t>
            </a:r>
            <a:r>
              <a:rPr lang="pt-BR" altLang="zh-CN" sz="2000" baseline="30000" dirty="0">
                <a:latin typeface="Candara" panose="020E0502030303020204" pitchFamily="34" charset="0"/>
                <a:cs typeface="Candara"/>
                <a:sym typeface="Arial" charset="0"/>
              </a:rPr>
              <a:t>2</a:t>
            </a:r>
            <a:r>
              <a:rPr lang="pt-BR" altLang="zh-CN" sz="2000" dirty="0">
                <a:latin typeface="Candara" panose="020E0502030303020204" pitchFamily="34" charset="0"/>
                <a:cs typeface="Candara"/>
                <a:sym typeface="Arial" charset="0"/>
              </a:rPr>
              <a:t> </a:t>
            </a:r>
            <a:r>
              <a:rPr lang="pt-BR" altLang="zh-CN" sz="2000" dirty="0">
                <a:latin typeface="Candara" panose="020E0502030303020204" pitchFamily="34" charset="0"/>
                <a:sym typeface="Arial" charset="0"/>
              </a:rPr>
              <a:t>@1keV</a:t>
            </a:r>
            <a:r>
              <a:rPr lang="zh-CN" altLang="en-US" sz="2000" dirty="0">
                <a:latin typeface="Candara" panose="020E0502030303020204" pitchFamily="34" charset="0"/>
                <a:sym typeface="Arial" charset="0"/>
              </a:rPr>
              <a:t> </a:t>
            </a:r>
            <a:r>
              <a:rPr lang="en-US" altLang="zh-CN" sz="1600" dirty="0">
                <a:latin typeface="Candara" panose="020E0502030303020204" pitchFamily="34" charset="0"/>
                <a:sym typeface="Arial" charset="0"/>
              </a:rPr>
              <a:t>(PSF </a:t>
            </a:r>
            <a:r>
              <a:rPr lang="en-US" altLang="zh-CN" sz="1600" dirty="0" err="1">
                <a:latin typeface="Candara" panose="020E0502030303020204" pitchFamily="34" charset="0"/>
                <a:sym typeface="Arial" charset="0"/>
              </a:rPr>
              <a:t>centre</a:t>
            </a:r>
            <a:r>
              <a:rPr lang="en-US" altLang="zh-CN" sz="1600" dirty="0">
                <a:latin typeface="Candara" panose="020E0502030303020204" pitchFamily="34" charset="0"/>
                <a:sym typeface="Arial" charset="0"/>
              </a:rPr>
              <a:t>)</a:t>
            </a:r>
            <a:r>
              <a:rPr lang="pt-BR" altLang="zh-CN" sz="1600" dirty="0">
                <a:latin typeface="Candara" panose="020E0502030303020204" pitchFamily="34" charset="0"/>
                <a:sym typeface="Arial" charset="0"/>
              </a:rPr>
              <a:t> </a:t>
            </a:r>
            <a:endParaRPr lang="pt-BR" altLang="zh-CN" dirty="0">
              <a:latin typeface="Candara" panose="020E0502030303020204" pitchFamily="34" charset="0"/>
              <a:sym typeface="Arial" charset="0"/>
            </a:endParaRPr>
          </a:p>
        </p:txBody>
      </p:sp>
      <p:pic>
        <p:nvPicPr>
          <p:cNvPr id="16" name="image99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5269936" y="1801921"/>
            <a:ext cx="2380895" cy="2705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102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5161161" y="4764580"/>
            <a:ext cx="2682014" cy="2124255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339">
            <a:extLst>
              <a:ext uri="{FF2B5EF4-FFF2-40B4-BE49-F238E27FC236}">
                <a16:creationId xmlns:a16="http://schemas.microsoft.com/office/drawing/2014/main" id="{E66D9C88-5F99-484D-8046-397C3601D62E}"/>
              </a:ext>
            </a:extLst>
          </p:cNvPr>
          <p:cNvSpPr/>
          <p:nvPr/>
        </p:nvSpPr>
        <p:spPr>
          <a:xfrm>
            <a:off x="9901678" y="4441415"/>
            <a:ext cx="355955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Candara" panose="020E0502030303020204" pitchFamily="34" charset="0"/>
              </a:rPr>
              <a:t>Measured </a:t>
            </a:r>
            <a:r>
              <a:rPr lang="en-US" sz="1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PSF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     </a:t>
            </a: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@ NAOC/CAS</a:t>
            </a:r>
            <a:endParaRPr sz="18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02" y="4349376"/>
            <a:ext cx="2662604" cy="240578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573336" y="781096"/>
            <a:ext cx="26186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Proposed by Angle 1979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97" y="1216761"/>
            <a:ext cx="5663558" cy="340325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266370" y="6246393"/>
            <a:ext cx="182357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double reflection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89691" y="4375080"/>
            <a:ext cx="169533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single reflection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H="1">
            <a:off x="10440802" y="4636605"/>
            <a:ext cx="188121" cy="98372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直接箭头连接符 25"/>
          <p:cNvCxnSpPr/>
          <p:nvPr/>
        </p:nvCxnSpPr>
        <p:spPr>
          <a:xfrm flipH="1">
            <a:off x="9827840" y="4609290"/>
            <a:ext cx="643671" cy="636789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直接箭头连接符 28"/>
          <p:cNvCxnSpPr/>
          <p:nvPr/>
        </p:nvCxnSpPr>
        <p:spPr>
          <a:xfrm flipV="1">
            <a:off x="9519465" y="5684622"/>
            <a:ext cx="289784" cy="561771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754" y="1774359"/>
            <a:ext cx="1433902" cy="123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897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54000"/>
            <a:ext cx="7900657" cy="561975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solidFill>
                  <a:srgbClr val="00B0F0"/>
                </a:solidFill>
                <a:latin typeface="Candara" panose="020E0502030303020204" pitchFamily="34" charset="0"/>
              </a:rPr>
              <a:t>X-ray CMOS detector</a:t>
            </a:r>
            <a:endParaRPr lang="zh-CN" altLang="en-US" sz="3200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146544-1D0F-964C-9C24-66435509975C}"/>
              </a:ext>
            </a:extLst>
          </p:cNvPr>
          <p:cNvSpPr txBox="1">
            <a:spLocks/>
          </p:cNvSpPr>
          <p:nvPr/>
        </p:nvSpPr>
        <p:spPr>
          <a:xfrm>
            <a:off x="235390" y="871491"/>
            <a:ext cx="11534115" cy="460637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>
              <a:buFont typeface="Wingdings"/>
              <a:buNone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We customized a large-format CMOS sensor for 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EP-WXT.</a:t>
            </a:r>
            <a:endParaRPr kumimoji="1" lang="en-US" altLang="zh-CN" sz="2000" dirty="0" smtClean="0">
              <a:latin typeface="Candara" panose="020E0502030303020204" pitchFamily="34" charset="0"/>
            </a:endParaRPr>
          </a:p>
          <a:p>
            <a:pPr marL="0" indent="0">
              <a:buFont typeface="Wingdings"/>
              <a:buNone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            From 2015-2020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. </a:t>
            </a:r>
            <a:r>
              <a:rPr kumimoji="1" lang="en-US" altLang="zh-CN" sz="2000" dirty="0">
                <a:latin typeface="Candara" panose="020E0502030303020204" pitchFamily="34" charset="0"/>
              </a:rPr>
              <a:t> 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More than 100 chips are fabricated.</a:t>
            </a:r>
            <a:endParaRPr kumimoji="1" lang="en-US" altLang="zh-CN" sz="2000" dirty="0" smtClean="0">
              <a:latin typeface="Candara" panose="020E0502030303020204" pitchFamily="34" charset="0"/>
            </a:endParaRPr>
          </a:p>
          <a:p>
            <a:pPr marL="0" indent="0">
              <a:buFont typeface="Wingdings"/>
              <a:buNone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specification:</a:t>
            </a:r>
            <a:endParaRPr kumimoji="1" lang="en-US" altLang="zh-CN" sz="2000" dirty="0" smtClean="0"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Size:    6.1 cm × 6.1 cm</a:t>
            </a: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Array:  4096 × 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4096 pixels</a:t>
            </a:r>
            <a:endParaRPr kumimoji="1" lang="en-US" altLang="zh-CN" sz="2000" dirty="0" smtClean="0"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FWHM: </a:t>
            </a:r>
            <a:r>
              <a:rPr kumimoji="1" lang="en-US" altLang="zh-CN" sz="2000" dirty="0">
                <a:latin typeface="Candara" panose="020E0502030303020204" pitchFamily="34" charset="0"/>
              </a:rPr>
              <a:t>~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20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0 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eV @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5.9 </a:t>
            </a:r>
            <a:r>
              <a:rPr kumimoji="1" lang="en-US" altLang="zh-CN" sz="2000" dirty="0" err="1" smtClean="0">
                <a:latin typeface="Candara" panose="020E0502030303020204" pitchFamily="34" charset="0"/>
              </a:rPr>
              <a:t>keV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 (140 eV@20</a:t>
            </a:r>
            <a:r>
              <a:rPr kumimoji="1" lang="zh-CN" altLang="en-US" sz="2000" dirty="0" smtClean="0">
                <a:latin typeface="Candara" panose="020E0502030303020204" pitchFamily="34" charset="0"/>
              </a:rPr>
              <a:t>℃，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after gain correction)</a:t>
            </a: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Frame rate: 20Hz </a:t>
            </a:r>
            <a:r>
              <a:rPr kumimoji="1" lang="zh-CN" altLang="en-US" sz="2000" dirty="0" smtClean="0">
                <a:latin typeface="Candara" panose="020E0502030303020204" pitchFamily="34" charset="0"/>
              </a:rPr>
              <a:t>（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boost to 100 Hz</a:t>
            </a:r>
            <a:r>
              <a:rPr kumimoji="1" lang="zh-CN" altLang="en-US" sz="2000" dirty="0" smtClean="0">
                <a:latin typeface="Candara" panose="020E0502030303020204" pitchFamily="34" charset="0"/>
              </a:rPr>
              <a:t>）</a:t>
            </a:r>
            <a:endParaRPr kumimoji="1" lang="en-US" altLang="zh-CN" sz="2000" dirty="0" smtClean="0">
              <a:latin typeface="Candara" panose="020E0502030303020204" pitchFamily="34" charset="0"/>
            </a:endParaRPr>
          </a:p>
          <a:p>
            <a:pPr marL="0" indent="0">
              <a:buFont typeface="Wingdings"/>
              <a:buNone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Feature:</a:t>
            </a:r>
          </a:p>
          <a:p>
            <a:pPr marL="457200" lvl="1" indent="0">
              <a:buFont typeface="Wingdings"/>
              <a:buNone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Fast readout</a:t>
            </a:r>
          </a:p>
          <a:p>
            <a:pPr marL="457200" lvl="1" indent="0">
              <a:buFont typeface="Wingdings"/>
              <a:buNone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radiation harden (No CTI)</a:t>
            </a:r>
          </a:p>
          <a:p>
            <a:pPr marL="457200" lvl="1" indent="0">
              <a:buFont typeface="Wingdings"/>
              <a:buNone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higher temperature (-30</a:t>
            </a:r>
            <a:r>
              <a:rPr kumimoji="1" lang="zh-CN" altLang="en-US" sz="2000" dirty="0" smtClean="0">
                <a:latin typeface="Candara" panose="020E0502030303020204" pitchFamily="34" charset="0"/>
              </a:rPr>
              <a:t>℃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 is Ok)</a:t>
            </a:r>
          </a:p>
          <a:p>
            <a:pPr marL="457200" lvl="1" indent="0">
              <a:buNone/>
            </a:pPr>
            <a:r>
              <a:rPr kumimoji="1" lang="en-US" altLang="zh-CN" sz="2000" dirty="0" smtClean="0">
                <a:latin typeface="Candara" panose="020E0502030303020204" pitchFamily="34" charset="0"/>
              </a:rPr>
              <a:t>On-chip analog/digital 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electronics </a:t>
            </a:r>
            <a:endParaRPr kumimoji="1" lang="en-US" altLang="zh-CN" sz="2000" dirty="0">
              <a:latin typeface="Candara" panose="020E0502030303020204" pitchFamily="34" charset="0"/>
            </a:endParaRPr>
          </a:p>
          <a:p>
            <a:pPr marL="457200" lvl="1" indent="0">
              <a:buNone/>
            </a:pPr>
            <a:r>
              <a:rPr kumimoji="1" lang="en-US" altLang="zh-CN" sz="2000" dirty="0">
                <a:latin typeface="Candara" panose="020E0502030303020204" pitchFamily="34" charset="0"/>
              </a:rPr>
              <a:t>Low </a:t>
            </a:r>
            <a:r>
              <a:rPr kumimoji="1" lang="en-US" altLang="zh-CN" sz="2000" dirty="0" smtClean="0">
                <a:latin typeface="Candara" panose="020E0502030303020204" pitchFamily="34" charset="0"/>
              </a:rPr>
              <a:t>cost    (1/3 of CCD)</a:t>
            </a:r>
            <a:endParaRPr kumimoji="1" lang="en-US" altLang="zh-CN" sz="2000" dirty="0">
              <a:latin typeface="Candara" panose="020E0502030303020204" pitchFamily="34" charset="0"/>
            </a:endParaRPr>
          </a:p>
          <a:p>
            <a:endParaRPr kumimoji="1" lang="en-US" altLang="zh-CN" sz="2000" dirty="0" smtClean="0">
              <a:latin typeface="Candara" panose="020E0502030303020204" pitchFamily="34" charset="0"/>
            </a:endParaRPr>
          </a:p>
          <a:p>
            <a:pPr marL="457200" lvl="1" indent="0">
              <a:buFont typeface="Wingdings"/>
              <a:buNone/>
            </a:pPr>
            <a:endParaRPr kumimoji="1" lang="zh-CN" altLang="en-US" dirty="0">
              <a:latin typeface="Candara" panose="020E0502030303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BB472E-142B-0A4A-82CE-926FF4FA8132}"/>
              </a:ext>
            </a:extLst>
          </p:cNvPr>
          <p:cNvSpPr txBox="1"/>
          <p:nvPr/>
        </p:nvSpPr>
        <p:spPr>
          <a:xfrm>
            <a:off x="235389" y="5657671"/>
            <a:ext cx="1192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chemeClr val="dk1"/>
                </a:solidFill>
                <a:latin typeface="Candara" panose="020E0502030303020204" pitchFamily="34" charset="0"/>
                <a:ea typeface="+mn-ea"/>
                <a:cs typeface="Candara"/>
                <a:sym typeface="Arial" charset="0"/>
              </a:rPr>
              <a:t>To our knowledge:</a:t>
            </a:r>
          </a:p>
          <a:p>
            <a:pPr lvl="8" indent="0"/>
            <a:r>
              <a:rPr kumimoji="1" lang="en-US" altLang="zh-CN" sz="2400" dirty="0" smtClean="0">
                <a:solidFill>
                  <a:schemeClr val="dk1"/>
                </a:solidFill>
                <a:latin typeface="Candara" panose="020E0502030303020204" pitchFamily="34" charset="0"/>
                <a:ea typeface="+mn-ea"/>
                <a:cs typeface="Candara"/>
                <a:sym typeface="Arial" charset="0"/>
              </a:rPr>
              <a:t>        This is first time the CMOS sensor used in X-ray astronomy. </a:t>
            </a:r>
          </a:p>
          <a:p>
            <a:pPr lvl="6" indent="0"/>
            <a:r>
              <a:rPr kumimoji="1" lang="en-US" altLang="zh-CN" sz="2400" dirty="0" smtClean="0">
                <a:solidFill>
                  <a:schemeClr val="dk1"/>
                </a:solidFill>
                <a:latin typeface="Candara" panose="020E0502030303020204" pitchFamily="34" charset="0"/>
                <a:ea typeface="+mn-ea"/>
                <a:cs typeface="Candara"/>
                <a:sym typeface="Arial" charset="0"/>
              </a:rPr>
              <a:t>        One of the largest Si image sensor in space</a:t>
            </a:r>
            <a:r>
              <a:rPr kumimoji="1" lang="en-US" altLang="zh-CN" sz="2400" dirty="0" smtClean="0">
                <a:solidFill>
                  <a:schemeClr val="dk1"/>
                </a:solidFill>
                <a:latin typeface="Candara" panose="020E0502030303020204" pitchFamily="34" charset="0"/>
                <a:ea typeface="+mn-ea"/>
                <a:cs typeface="Candara"/>
                <a:sym typeface="Arial" charset="0"/>
              </a:rPr>
              <a:t>. </a:t>
            </a:r>
            <a:r>
              <a:rPr kumimoji="1" lang="en-US" altLang="zh-CN" sz="2400" dirty="0" smtClean="0">
                <a:solidFill>
                  <a:schemeClr val="dk1"/>
                </a:solidFill>
                <a:latin typeface="Candara" panose="020E0502030303020204" pitchFamily="34" charset="0"/>
                <a:ea typeface="+mn-ea"/>
                <a:cs typeface="Candara"/>
                <a:sym typeface="Arial" charset="0"/>
              </a:rPr>
              <a:t> </a:t>
            </a:r>
            <a:r>
              <a:rPr kumimoji="1" lang="en-US" altLang="zh-CN" sz="2400" dirty="0" smtClean="0">
                <a:solidFill>
                  <a:schemeClr val="dk1"/>
                </a:solidFill>
                <a:latin typeface="Candara" panose="020E0502030303020204" pitchFamily="34" charset="0"/>
                <a:ea typeface="+mn-ea"/>
                <a:cs typeface="Candara"/>
                <a:sym typeface="Arial" charset="0"/>
              </a:rPr>
              <a:t>WXT will use 48 sensors (</a:t>
            </a:r>
            <a:r>
              <a:rPr kumimoji="1" lang="en-US" altLang="zh-CN" sz="2400" dirty="0" smtClean="0">
                <a:solidFill>
                  <a:schemeClr val="dk1"/>
                </a:solidFill>
                <a:latin typeface="Candara" panose="020E0502030303020204" pitchFamily="34" charset="0"/>
                <a:ea typeface="+mn-ea"/>
                <a:cs typeface="Candara"/>
                <a:sym typeface="Arial" charset="0"/>
              </a:rPr>
              <a:t>1700 </a:t>
            </a:r>
            <a:r>
              <a:rPr kumimoji="1" lang="en-US" altLang="zh-CN" sz="2400" dirty="0" smtClean="0">
                <a:solidFill>
                  <a:schemeClr val="dk1"/>
                </a:solidFill>
                <a:latin typeface="Candara" panose="020E0502030303020204" pitchFamily="34" charset="0"/>
                <a:ea typeface="+mn-ea"/>
                <a:cs typeface="Candara"/>
                <a:sym typeface="Arial" charset="0"/>
              </a:rPr>
              <a:t>cm</a:t>
            </a:r>
            <a:r>
              <a:rPr kumimoji="1" lang="en-US" altLang="zh-CN" sz="2400" baseline="30000" dirty="0" smtClean="0">
                <a:solidFill>
                  <a:schemeClr val="dk1"/>
                </a:solidFill>
                <a:latin typeface="Candara" panose="020E0502030303020204" pitchFamily="34" charset="0"/>
                <a:ea typeface="+mn-ea"/>
                <a:cs typeface="Candara"/>
                <a:sym typeface="Arial" charset="0"/>
              </a:rPr>
              <a:t>2</a:t>
            </a:r>
            <a:r>
              <a:rPr kumimoji="1" lang="en-US" altLang="zh-CN" sz="2400" dirty="0" smtClean="0">
                <a:solidFill>
                  <a:schemeClr val="dk1"/>
                </a:solidFill>
                <a:latin typeface="Candara" panose="020E0502030303020204" pitchFamily="34" charset="0"/>
                <a:ea typeface="+mn-ea"/>
                <a:cs typeface="Candara"/>
                <a:sym typeface="Arial" charset="0"/>
              </a:rPr>
              <a:t> </a:t>
            </a:r>
            <a:r>
              <a:rPr kumimoji="1" lang="en-US" altLang="zh-CN" sz="2400" dirty="0" smtClean="0">
                <a:solidFill>
                  <a:schemeClr val="dk1"/>
                </a:solidFill>
                <a:latin typeface="Candara" panose="020E0502030303020204" pitchFamily="34" charset="0"/>
                <a:ea typeface="+mn-ea"/>
                <a:cs typeface="Candara"/>
                <a:sym typeface="Arial" charset="0"/>
              </a:rPr>
              <a:t>total).</a:t>
            </a:r>
            <a:endParaRPr kumimoji="1" lang="zh-CN" altLang="en-US" sz="2400" dirty="0">
              <a:solidFill>
                <a:schemeClr val="dk1"/>
              </a:solidFill>
              <a:latin typeface="Candara" panose="020E0502030303020204" pitchFamily="34" charset="0"/>
              <a:ea typeface="+mn-ea"/>
              <a:cs typeface="Candara"/>
              <a:sym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88" y="3606204"/>
            <a:ext cx="3688532" cy="23725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0" y="3167579"/>
            <a:ext cx="4060594" cy="28111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056271" y="5942545"/>
            <a:ext cx="215699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Wu et</a:t>
            </a:r>
            <a:r>
              <a:rPr kumimoji="0" lang="en-US" altLang="zh-CN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al 2022, 2023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57" y="83635"/>
            <a:ext cx="3511983" cy="29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45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>
            <a:extLst>
              <a:ext uri="{FF2B5EF4-FFF2-40B4-BE49-F238E27FC236}">
                <a16:creationId xmlns:a16="http://schemas.microsoft.com/office/drawing/2014/main" id="{2E9B069F-C1F0-034B-9369-E7492859199C}"/>
              </a:ext>
            </a:extLst>
          </p:cNvPr>
          <p:cNvGrpSpPr/>
          <p:nvPr/>
        </p:nvGrpSpPr>
        <p:grpSpPr>
          <a:xfrm>
            <a:off x="1163727" y="1807785"/>
            <a:ext cx="5367065" cy="4477660"/>
            <a:chOff x="4150710" y="580037"/>
            <a:chExt cx="4817567" cy="3976429"/>
          </a:xfrm>
        </p:grpSpPr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349AC628-E110-294F-B93B-76A70B107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0710" y="580037"/>
              <a:ext cx="4817567" cy="2574028"/>
            </a:xfrm>
            <a:prstGeom prst="rect">
              <a:avLst/>
            </a:prstGeom>
          </p:spPr>
        </p:pic>
        <p:pic>
          <p:nvPicPr>
            <p:cNvPr id="7" name="Picture 24">
              <a:extLst>
                <a:ext uri="{FF2B5EF4-FFF2-40B4-BE49-F238E27FC236}">
                  <a16:creationId xmlns:a16="http://schemas.microsoft.com/office/drawing/2014/main" id="{2F328BC2-5A44-4F40-9BCB-795D7BDF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82" y="3399311"/>
              <a:ext cx="1233553" cy="707540"/>
            </a:xfrm>
            <a:prstGeom prst="rect">
              <a:avLst/>
            </a:prstGeom>
          </p:spPr>
        </p:pic>
        <p:pic>
          <p:nvPicPr>
            <p:cNvPr id="8" name="Picture 25">
              <a:extLst>
                <a:ext uri="{FF2B5EF4-FFF2-40B4-BE49-F238E27FC236}">
                  <a16:creationId xmlns:a16="http://schemas.microsoft.com/office/drawing/2014/main" id="{817206D0-4222-054A-A836-11454BA6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991" y="2744266"/>
              <a:ext cx="1278670" cy="1749424"/>
            </a:xfrm>
            <a:prstGeom prst="rect">
              <a:avLst/>
            </a:prstGeom>
          </p:spPr>
        </p:pic>
        <p:cxnSp>
          <p:nvCxnSpPr>
            <p:cNvPr id="9" name="Straight Arrow Connector 26">
              <a:extLst>
                <a:ext uri="{FF2B5EF4-FFF2-40B4-BE49-F238E27FC236}">
                  <a16:creationId xmlns:a16="http://schemas.microsoft.com/office/drawing/2014/main" id="{CCCECDE3-5CAF-B848-BA18-1C448A3239BB}"/>
                </a:ext>
              </a:extLst>
            </p:cNvPr>
            <p:cNvCxnSpPr/>
            <p:nvPr/>
          </p:nvCxnSpPr>
          <p:spPr>
            <a:xfrm flipH="1">
              <a:off x="5619022" y="2017264"/>
              <a:ext cx="161529" cy="35409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Brace 27">
              <a:extLst>
                <a:ext uri="{FF2B5EF4-FFF2-40B4-BE49-F238E27FC236}">
                  <a16:creationId xmlns:a16="http://schemas.microsoft.com/office/drawing/2014/main" id="{91CB6DDA-6076-BA49-927D-F7E0737230BE}"/>
                </a:ext>
              </a:extLst>
            </p:cNvPr>
            <p:cNvSpPr/>
            <p:nvPr/>
          </p:nvSpPr>
          <p:spPr>
            <a:xfrm rot="6529478">
              <a:off x="6151410" y="2027340"/>
              <a:ext cx="412733" cy="943595"/>
            </a:xfrm>
            <a:prstGeom prst="rightBrace">
              <a:avLst>
                <a:gd name="adj1" fmla="val 37184"/>
                <a:gd name="adj2" fmla="val 51103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" name="Straight Arrow Connector 28">
              <a:extLst>
                <a:ext uri="{FF2B5EF4-FFF2-40B4-BE49-F238E27FC236}">
                  <a16:creationId xmlns:a16="http://schemas.microsoft.com/office/drawing/2014/main" id="{B348AC8A-7847-3749-A254-8D8A5CFCF7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6931" y="2698684"/>
              <a:ext cx="619932" cy="666865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29">
              <a:extLst>
                <a:ext uri="{FF2B5EF4-FFF2-40B4-BE49-F238E27FC236}">
                  <a16:creationId xmlns:a16="http://schemas.microsoft.com/office/drawing/2014/main" id="{EFB80414-208A-704D-9F7B-F1A78F285B5F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7037094" y="2429670"/>
              <a:ext cx="440265" cy="96964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31">
              <a:extLst>
                <a:ext uri="{FF2B5EF4-FFF2-40B4-BE49-F238E27FC236}">
                  <a16:creationId xmlns:a16="http://schemas.microsoft.com/office/drawing/2014/main" id="{017B5017-D14B-0743-938A-8D7FA01BE5F2}"/>
                </a:ext>
              </a:extLst>
            </p:cNvPr>
            <p:cNvSpPr txBox="1"/>
            <p:nvPr/>
          </p:nvSpPr>
          <p:spPr>
            <a:xfrm>
              <a:off x="7143365" y="4017210"/>
              <a:ext cx="1091718" cy="273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ESA/MPE</a:t>
              </a:r>
            </a:p>
          </p:txBody>
        </p:sp>
        <p:sp>
          <p:nvSpPr>
            <p:cNvPr id="15" name="TextBox 32">
              <a:extLst>
                <a:ext uri="{FF2B5EF4-FFF2-40B4-BE49-F238E27FC236}">
                  <a16:creationId xmlns:a16="http://schemas.microsoft.com/office/drawing/2014/main" id="{BAF8D0BA-B89C-E844-A3C9-6BC2F2246383}"/>
                </a:ext>
              </a:extLst>
            </p:cNvPr>
            <p:cNvSpPr txBox="1"/>
            <p:nvPr/>
          </p:nvSpPr>
          <p:spPr>
            <a:xfrm>
              <a:off x="5224269" y="4091815"/>
              <a:ext cx="1278670" cy="464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ESA/</a:t>
              </a:r>
            </a:p>
            <a:p>
              <a:pPr algn="ctr"/>
              <a:r>
                <a:rPr lang="en-GB" sz="1400" dirty="0" err="1"/>
                <a:t>MediaLario</a:t>
              </a:r>
              <a:endParaRPr lang="en-GB" sz="1400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3F1E44CE-C9AB-0143-9F68-33953CD1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674" y="258470"/>
            <a:ext cx="8229600" cy="561975"/>
          </a:xfrm>
        </p:spPr>
        <p:txBody>
          <a:bodyPr/>
          <a:lstStyle/>
          <a:p>
            <a:r>
              <a:rPr kumimoji="1" lang="en-US" altLang="zh-CN" dirty="0">
                <a:solidFill>
                  <a:srgbClr val="00B0F0"/>
                </a:solidFill>
                <a:latin typeface="Candara" panose="020E0502030303020204" pitchFamily="34" charset="0"/>
              </a:rPr>
              <a:t>Follow-up X-ray Telescope (FXT) </a:t>
            </a:r>
            <a:endParaRPr kumimoji="1" lang="zh-CN" altLang="en-US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146544-1D0F-964C-9C24-664355099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281" y="967775"/>
            <a:ext cx="2928598" cy="251646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sz="2000" dirty="0"/>
              <a:t>Joint developed by IHEP/CAS, ESA and MPE</a:t>
            </a:r>
          </a:p>
          <a:p>
            <a:r>
              <a:rPr kumimoji="1" lang="en-US" altLang="zh-CN" sz="2000" dirty="0"/>
              <a:t>X-ray optic systems</a:t>
            </a:r>
          </a:p>
          <a:p>
            <a:pPr lvl="1"/>
            <a:r>
              <a:rPr kumimoji="1" lang="en-US" altLang="zh-CN" sz="1600" dirty="0"/>
              <a:t>ESA + MPE</a:t>
            </a:r>
          </a:p>
          <a:p>
            <a:pPr lvl="1"/>
            <a:r>
              <a:rPr kumimoji="1" lang="en-US" altLang="zh-CN" sz="1600" dirty="0" err="1"/>
              <a:t>eROSITA</a:t>
            </a:r>
            <a:r>
              <a:rPr kumimoji="1" lang="en-US" altLang="zh-CN" sz="1600" dirty="0"/>
              <a:t> design</a:t>
            </a:r>
          </a:p>
          <a:p>
            <a:r>
              <a:rPr kumimoji="1" lang="en-US" altLang="zh-CN" sz="2000" dirty="0"/>
              <a:t>X-ray cameras</a:t>
            </a:r>
          </a:p>
          <a:p>
            <a:pPr lvl="1"/>
            <a:r>
              <a:rPr kumimoji="1" lang="en-US" altLang="zh-CN" sz="1600" dirty="0"/>
              <a:t>PN-CCD module (MPE)</a:t>
            </a:r>
          </a:p>
          <a:p>
            <a:endParaRPr kumimoji="1" lang="en-US" altLang="zh-CN" sz="2000" dirty="0"/>
          </a:p>
          <a:p>
            <a:pPr marL="457200" lvl="1" indent="0">
              <a:buNone/>
            </a:pPr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FEC34EE-B3BC-7044-B09B-07CBAC8725DF}"/>
              </a:ext>
            </a:extLst>
          </p:cNvPr>
          <p:cNvSpPr txBox="1"/>
          <p:nvPr/>
        </p:nvSpPr>
        <p:spPr>
          <a:xfrm>
            <a:off x="3371336" y="426755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MM-A</a:t>
            </a:r>
            <a:endParaRPr kumimoji="1" lang="zh-CN" altLang="en-US" dirty="0"/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1CABE77D-754B-4B44-AFCC-B55191F958A9}"/>
              </a:ext>
            </a:extLst>
          </p:cNvPr>
          <p:cNvSpPr txBox="1"/>
          <p:nvPr/>
        </p:nvSpPr>
        <p:spPr>
          <a:xfrm>
            <a:off x="1634042" y="4036298"/>
            <a:ext cx="1216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ESA/MPE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62CE7A1-6D17-3347-9581-EEBC85DDC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4036" y="3832072"/>
            <a:ext cx="2782677" cy="2087008"/>
          </a:xfrm>
          <a:prstGeom prst="rect">
            <a:avLst/>
          </a:prstGeom>
        </p:spPr>
      </p:pic>
      <p:sp>
        <p:nvSpPr>
          <p:cNvPr id="22" name="TextBox 31">
            <a:extLst>
              <a:ext uri="{FF2B5EF4-FFF2-40B4-BE49-F238E27FC236}">
                <a16:creationId xmlns:a16="http://schemas.microsoft.com/office/drawing/2014/main" id="{05CB3D67-0797-E340-8A44-714122AFE2A8}"/>
              </a:ext>
            </a:extLst>
          </p:cNvPr>
          <p:cNvSpPr txBox="1"/>
          <p:nvPr/>
        </p:nvSpPr>
        <p:spPr>
          <a:xfrm>
            <a:off x="5643485" y="1920605"/>
            <a:ext cx="134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dirty="0"/>
              <a:t>MPE </a:t>
            </a:r>
          </a:p>
          <a:p>
            <a:pPr lvl="0"/>
            <a:r>
              <a:rPr kumimoji="1" lang="en-US" altLang="zh-CN" sz="1400" dirty="0">
                <a:solidFill>
                  <a:prstClr val="black"/>
                </a:solidFill>
              </a:rPr>
              <a:t>(</a:t>
            </a:r>
            <a:r>
              <a:rPr kumimoji="1" lang="en-US" altLang="zh-CN" sz="1400" dirty="0" err="1">
                <a:solidFill>
                  <a:prstClr val="black"/>
                </a:solidFill>
              </a:rPr>
              <a:t>eROSITA</a:t>
            </a:r>
            <a:r>
              <a:rPr kumimoji="1" lang="en-US" altLang="zh-CN" sz="1400" dirty="0">
                <a:solidFill>
                  <a:prstClr val="black"/>
                </a:solidFill>
              </a:rPr>
              <a:t> FS)</a:t>
            </a:r>
          </a:p>
        </p:txBody>
      </p:sp>
      <p:cxnSp>
        <p:nvCxnSpPr>
          <p:cNvPr id="25" name="Straight Arrow Connector 28">
            <a:extLst>
              <a:ext uri="{FF2B5EF4-FFF2-40B4-BE49-F238E27FC236}">
                <a16:creationId xmlns:a16="http://schemas.microsoft.com/office/drawing/2014/main" id="{D88D2C69-0B87-1E49-A1D5-824B86EEEC64}"/>
              </a:ext>
            </a:extLst>
          </p:cNvPr>
          <p:cNvCxnSpPr>
            <a:cxnSpLocks/>
          </p:cNvCxnSpPr>
          <p:nvPr/>
        </p:nvCxnSpPr>
        <p:spPr>
          <a:xfrm flipV="1">
            <a:off x="4218764" y="2138926"/>
            <a:ext cx="659835" cy="625807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9">
            <a:extLst>
              <a:ext uri="{FF2B5EF4-FFF2-40B4-BE49-F238E27FC236}">
                <a16:creationId xmlns:a16="http://schemas.microsoft.com/office/drawing/2014/main" id="{D1734E2E-9DBD-0B4E-86E4-2729CFC92BC2}"/>
              </a:ext>
            </a:extLst>
          </p:cNvPr>
          <p:cNvCxnSpPr>
            <a:cxnSpLocks/>
          </p:cNvCxnSpPr>
          <p:nvPr/>
        </p:nvCxnSpPr>
        <p:spPr>
          <a:xfrm>
            <a:off x="6312938" y="4236687"/>
            <a:ext cx="1120373" cy="40020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EF282B21-1E56-054A-8705-C60E047351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78" y="1028582"/>
            <a:ext cx="800219" cy="6841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4EA682C-95A9-A44B-881E-2260BA185E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870" y="4675958"/>
            <a:ext cx="1108105" cy="48353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A7CDC7D-77EE-124E-9768-F54EC58CE2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5048" y="1079060"/>
            <a:ext cx="777618" cy="73704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89BDE4A-B702-014F-8968-D0C1EF98A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2378" y="1149307"/>
            <a:ext cx="1307357" cy="122301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F62C10B-1DE9-8944-A692-8A385D72C1A2}"/>
              </a:ext>
            </a:extLst>
          </p:cNvPr>
          <p:cNvSpPr txBox="1"/>
          <p:nvPr/>
        </p:nvSpPr>
        <p:spPr>
          <a:xfrm>
            <a:off x="3794905" y="1728983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MM-B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7A1CB017-1E39-F24B-BF97-0C04924DB3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5197" y="4728876"/>
            <a:ext cx="697209" cy="66083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DEC6E70-CA1D-2245-99C7-00B4EE2899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39" y="5428137"/>
            <a:ext cx="821098" cy="70203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78387" y="6388562"/>
            <a:ext cx="609397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For more</a:t>
            </a:r>
            <a:r>
              <a:rPr kumimoji="0" lang="en-US" altLang="zh-CN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details. Please refer to Juan and </a:t>
            </a:r>
            <a:r>
              <a:rPr kumimoji="0" lang="en-US" altLang="zh-CN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Chengkui’s</a:t>
            </a:r>
            <a:r>
              <a:rPr kumimoji="0" lang="en-US" altLang="zh-CN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talk.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898935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F43FE9-50DB-143E-7C99-5D7E5BE6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200" dirty="0">
                <a:solidFill>
                  <a:srgbClr val="00B0F0"/>
                </a:solidFill>
                <a:latin typeface="Candara" panose="020E0502030303020204" pitchFamily="34" charset="0"/>
              </a:rPr>
              <a:t>WXT sensitivity &amp; </a:t>
            </a:r>
            <a:r>
              <a:rPr kumimoji="1" lang="en-US" altLang="zh-CN" sz="3200" dirty="0" err="1" smtClean="0">
                <a:solidFill>
                  <a:srgbClr val="00B0F0"/>
                </a:solidFill>
                <a:latin typeface="Candara" panose="020E0502030303020204" pitchFamily="34" charset="0"/>
              </a:rPr>
              <a:t>FoV</a:t>
            </a:r>
            <a:endParaRPr kumimoji="1" lang="zh-CN" altLang="en-US" sz="3200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581F12F-A372-E334-0B50-767774CA3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993"/>
            <a:ext cx="6988165" cy="4257319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4FDE800D-AB34-8B43-B52A-7713D9AACF1D}"/>
              </a:ext>
            </a:extLst>
          </p:cNvPr>
          <p:cNvSpPr/>
          <p:nvPr/>
        </p:nvSpPr>
        <p:spPr>
          <a:xfrm>
            <a:off x="5247175" y="3896395"/>
            <a:ext cx="157435" cy="227436"/>
          </a:xfrm>
          <a:prstGeom prst="ellipse">
            <a:avLst/>
          </a:prstGeom>
          <a:solidFill>
            <a:srgbClr val="C00000"/>
          </a:solidFill>
          <a:ln w="25400" cap="flat">
            <a:solidFill>
              <a:srgbClr val="4F81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ndara" panose="020E0502030303020204" pitchFamily="34" charset="0"/>
              <a:sym typeface="Arial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3A580C5-D056-62FD-4ACC-22E3586EEA7E}"/>
              </a:ext>
            </a:extLst>
          </p:cNvPr>
          <p:cNvSpPr txBox="1"/>
          <p:nvPr/>
        </p:nvSpPr>
        <p:spPr>
          <a:xfrm>
            <a:off x="4450535" y="2304921"/>
            <a:ext cx="139666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LEIA in-orbit </a:t>
            </a: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anose="020E0502030303020204" pitchFamily="34" charset="0"/>
                <a:sym typeface="Arial"/>
              </a:rPr>
              <a:t>observation.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 panose="020E0502030303020204" pitchFamily="34" charset="0"/>
              <a:sym typeface="Arial"/>
            </a:endParaRPr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9D0F7289-74C6-24A2-21A3-212A62C0B307}"/>
              </a:ext>
            </a:extLst>
          </p:cNvPr>
          <p:cNvCxnSpPr>
            <a:cxnSpLocks/>
          </p:cNvCxnSpPr>
          <p:nvPr/>
        </p:nvCxnSpPr>
        <p:spPr>
          <a:xfrm>
            <a:off x="5325893" y="2695890"/>
            <a:ext cx="0" cy="1200505"/>
          </a:xfrm>
          <a:prstGeom prst="straightConnector1">
            <a:avLst/>
          </a:prstGeom>
          <a:noFill/>
          <a:ln w="25400" cap="flat">
            <a:solidFill>
              <a:srgbClr val="4F81BD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8FB2EF9-7813-A1CA-DC9A-01BF2FA77EDD}"/>
              </a:ext>
            </a:extLst>
          </p:cNvPr>
          <p:cNvSpPr txBox="1"/>
          <p:nvPr/>
        </p:nvSpPr>
        <p:spPr>
          <a:xfrm>
            <a:off x="2837434" y="1739881"/>
            <a:ext cx="377159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~ 3 x10</a:t>
            </a:r>
            <a:r>
              <a:rPr lang="en-US" altLang="zh-CN" sz="2400" baseline="30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-11</a:t>
            </a:r>
            <a:r>
              <a:rPr lang="en-US" altLang="zh-CN" sz="24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 erg/s/cm</a:t>
            </a:r>
            <a:r>
              <a:rPr lang="en-US" altLang="zh-CN" sz="2400" baseline="300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2</a:t>
            </a:r>
            <a:r>
              <a:rPr lang="en-US" altLang="zh-CN" sz="2400" dirty="0">
                <a:solidFill>
                  <a:srgbClr val="4BACC6"/>
                </a:solidFill>
                <a:latin typeface="Candara" panose="020E0502030303020204" pitchFamily="34" charset="0"/>
                <a:ea typeface="Arial Bold"/>
                <a:cs typeface="Arial Bold"/>
                <a:sym typeface="Arial Bold"/>
              </a:rPr>
              <a:t> @1ks </a:t>
            </a:r>
            <a:endParaRPr lang="zh-CN" altLang="en-US" sz="2400" dirty="0">
              <a:latin typeface="Candara" panose="020E0502030303020204" pitchFamily="34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16030D21-4EED-3C36-3440-64956FA981B4}"/>
              </a:ext>
            </a:extLst>
          </p:cNvPr>
          <p:cNvSpPr txBox="1">
            <a:spLocks/>
          </p:cNvSpPr>
          <p:nvPr/>
        </p:nvSpPr>
        <p:spPr>
          <a:xfrm>
            <a:off x="0" y="5261942"/>
            <a:ext cx="9248775" cy="126119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r>
              <a:rPr kumimoji="1" lang="en-US" altLang="zh-CN" dirty="0" smtClean="0">
                <a:latin typeface="Candara" panose="020E0502030303020204" pitchFamily="34" charset="0"/>
              </a:rPr>
              <a:t>WXT will search the transient onboard in real time and publish the information by internet. FXT will slew to the  transient in 3 minutes.</a:t>
            </a:r>
          </a:p>
          <a:p>
            <a:r>
              <a:rPr kumimoji="1" lang="en-US" altLang="zh-CN" dirty="0" smtClean="0">
                <a:latin typeface="Candara" panose="020E0502030303020204" pitchFamily="34" charset="0"/>
              </a:rPr>
              <a:t>Positioning accuracy : </a:t>
            </a:r>
            <a:r>
              <a:rPr kumimoji="1" lang="en-US" altLang="zh-CN" dirty="0">
                <a:latin typeface="Candara" panose="020E0502030303020204" pitchFamily="34" charset="0"/>
              </a:rPr>
              <a:t>&lt; 2 arcmin mostly,   ~ 1 arcmin for bright sources (90% error)</a:t>
            </a:r>
          </a:p>
          <a:p>
            <a:pPr marL="0" indent="0">
              <a:buNone/>
            </a:pPr>
            <a:endParaRPr kumimoji="1" lang="zh-CN" altLang="en-US" dirty="0">
              <a:latin typeface="Candara" panose="020E0502030303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180C488-E462-6996-563E-9B2725659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473" y="1396095"/>
            <a:ext cx="3023136" cy="29470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980534" y="934429"/>
            <a:ext cx="6352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 err="1">
                <a:latin typeface="Candara" panose="020E0502030303020204" pitchFamily="34" charset="0"/>
                <a:ea typeface="Candara"/>
                <a:cs typeface="Candara"/>
                <a:sym typeface="Candara"/>
              </a:rPr>
              <a:t>FoV</a:t>
            </a:r>
            <a:r>
              <a:rPr kumimoji="1" lang="en-US" altLang="zh-CN" sz="2400" dirty="0">
                <a:latin typeface="Candara" panose="020E0502030303020204" pitchFamily="34" charset="0"/>
                <a:ea typeface="Candara"/>
                <a:cs typeface="Candara"/>
                <a:sym typeface="Candara"/>
              </a:rPr>
              <a:t> size compared with typical GW source locus</a:t>
            </a:r>
            <a:endParaRPr kumimoji="1" lang="zh-CN" altLang="en-US" sz="2400" dirty="0">
              <a:latin typeface="Candara" panose="020E0502030303020204" pitchFamily="34" charset="0"/>
              <a:ea typeface="Candara"/>
              <a:cs typeface="Candara"/>
              <a:sym typeface="Candara"/>
            </a:endParaRPr>
          </a:p>
        </p:txBody>
      </p:sp>
      <p:sp>
        <p:nvSpPr>
          <p:cNvPr id="18" name="Shape 573"/>
          <p:cNvSpPr/>
          <p:nvPr/>
        </p:nvSpPr>
        <p:spPr>
          <a:xfrm>
            <a:off x="9316016" y="4599150"/>
            <a:ext cx="2827404" cy="1954381"/>
          </a:xfrm>
          <a:prstGeom prst="rect">
            <a:avLst/>
          </a:prstGeom>
          <a:ln w="25400">
            <a:solidFill>
              <a:srgbClr val="92D05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sz="2200" b="1" dirty="0">
                <a:solidFill>
                  <a:srgbClr val="0070C0"/>
                </a:solidFill>
                <a:latin typeface="Candara" panose="020E0502030303020204" pitchFamily="34" charset="0"/>
              </a:rPr>
              <a:t># transients per week</a:t>
            </a:r>
          </a:p>
          <a:p>
            <a:pPr marL="342899" lvl="0" indent="-342899">
              <a:lnSpc>
                <a:spcPct val="150000"/>
              </a:lnSpc>
              <a:buClr>
                <a:srgbClr val="C6D9F1"/>
              </a:buClr>
              <a:buSzPct val="63000"/>
              <a:buFont typeface="Wingdings"/>
              <a:buChar char="✴"/>
            </a:pPr>
            <a:r>
              <a:rPr sz="2200" dirty="0">
                <a:solidFill>
                  <a:srgbClr val="535353"/>
                </a:solidFill>
                <a:latin typeface="Candara" panose="020E0502030303020204" pitchFamily="34" charset="0"/>
              </a:rPr>
              <a:t>EP: </a:t>
            </a:r>
            <a:r>
              <a:rPr lang="en-US" sz="2200" dirty="0">
                <a:solidFill>
                  <a:srgbClr val="535353"/>
                </a:solidFill>
                <a:latin typeface="Candara" panose="020E0502030303020204" pitchFamily="34" charset="0"/>
              </a:rPr>
              <a:t>&gt;10</a:t>
            </a:r>
            <a:r>
              <a:rPr sz="2200" dirty="0">
                <a:solidFill>
                  <a:srgbClr val="535353"/>
                </a:solidFill>
                <a:latin typeface="Candara" panose="020E0502030303020204" pitchFamily="34" charset="0"/>
              </a:rPr>
              <a:t>  </a:t>
            </a:r>
          </a:p>
          <a:p>
            <a:pPr marL="342899" lvl="0" indent="-342899">
              <a:lnSpc>
                <a:spcPct val="150000"/>
              </a:lnSpc>
              <a:buClr>
                <a:srgbClr val="C6D9F1"/>
              </a:buClr>
              <a:buSzPct val="63000"/>
              <a:buFont typeface="Wingdings"/>
              <a:buChar char="✴"/>
            </a:pPr>
            <a:r>
              <a:rPr sz="2200" dirty="0">
                <a:solidFill>
                  <a:srgbClr val="535353"/>
                </a:solidFill>
                <a:latin typeface="Candara" panose="020E0502030303020204" pitchFamily="34" charset="0"/>
              </a:rPr>
              <a:t>Swift: 2.5</a:t>
            </a:r>
          </a:p>
          <a:p>
            <a:pPr marL="342899" lvl="0" indent="-342899">
              <a:lnSpc>
                <a:spcPct val="150000"/>
              </a:lnSpc>
              <a:buClr>
                <a:srgbClr val="C6D9F1"/>
              </a:buClr>
              <a:buSzPct val="63000"/>
              <a:buFont typeface="Wingdings"/>
              <a:buChar char="✴"/>
            </a:pPr>
            <a:r>
              <a:rPr sz="2200" dirty="0">
                <a:solidFill>
                  <a:srgbClr val="535353"/>
                </a:solidFill>
                <a:latin typeface="Candara" panose="020E0502030303020204" pitchFamily="34" charset="0"/>
              </a:rPr>
              <a:t>MAXI: 0.8</a:t>
            </a:r>
          </a:p>
        </p:txBody>
      </p:sp>
    </p:spTree>
    <p:extLst>
      <p:ext uri="{BB962C8B-B14F-4D97-AF65-F5344CB8AC3E}">
        <p14:creationId xmlns:p14="http://schemas.microsoft.com/office/powerpoint/2010/main" val="399782953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A7C0DE"/>
                </a:solidFill>
              </a:rPr>
              <a:t>8</a:t>
            </a:fld>
            <a:endParaRPr sz="1400" dirty="0">
              <a:solidFill>
                <a:srgbClr val="A7C0DE"/>
              </a:solidFill>
            </a:endParaRPr>
          </a:p>
        </p:txBody>
      </p:sp>
      <p:sp>
        <p:nvSpPr>
          <p:cNvPr id="570" name="Shape 570"/>
          <p:cNvSpPr>
            <a:spLocks noGrp="1"/>
          </p:cNvSpPr>
          <p:nvPr>
            <p:ph type="title"/>
          </p:nvPr>
        </p:nvSpPr>
        <p:spPr>
          <a:xfrm>
            <a:off x="609600" y="105088"/>
            <a:ext cx="10972800" cy="561975"/>
          </a:xfrm>
          <a:prstGeom prst="rect">
            <a:avLst/>
          </a:prstGeom>
        </p:spPr>
        <p:txBody>
          <a:bodyPr>
            <a:normAutofit/>
          </a:bodyPr>
          <a:lstStyle>
            <a:lvl1pPr defTabSz="731520"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rgbClr val="00B0F0"/>
                </a:solidFill>
                <a:latin typeface="Candara" panose="020E0502030303020204" pitchFamily="34" charset="0"/>
              </a:rPr>
              <a:t>Science team and data policy</a:t>
            </a:r>
            <a:endParaRPr sz="2800" b="1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sp>
        <p:nvSpPr>
          <p:cNvPr id="573" name="Shape 573"/>
          <p:cNvSpPr/>
          <p:nvPr/>
        </p:nvSpPr>
        <p:spPr>
          <a:xfrm>
            <a:off x="416459" y="1025704"/>
            <a:ext cx="11516008" cy="5601533"/>
          </a:xfrm>
          <a:prstGeom prst="rect">
            <a:avLst/>
          </a:prstGeom>
          <a:ln w="25400">
            <a:solidFill>
              <a:srgbClr val="92D05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en-US" sz="28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We have </a:t>
            </a:r>
            <a:r>
              <a:rPr lang="en-US" sz="28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built the </a:t>
            </a:r>
            <a:r>
              <a:rPr lang="en-US" sz="28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STP team recently, total 100 scientists.  </a:t>
            </a:r>
          </a:p>
          <a:p>
            <a:pPr lvl="0"/>
            <a:r>
              <a:rPr lang="en-US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     China : 75</a:t>
            </a:r>
          </a:p>
          <a:p>
            <a:pPr lvl="1"/>
            <a:r>
              <a:rPr lang="en-US" sz="28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ESA : 10</a:t>
            </a:r>
          </a:p>
          <a:p>
            <a:pPr lvl="1"/>
            <a:r>
              <a:rPr lang="en-US" sz="28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MPE: 10</a:t>
            </a:r>
          </a:p>
          <a:p>
            <a:pPr lvl="1"/>
            <a:r>
              <a:rPr lang="en-US" sz="28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CNES: 5</a:t>
            </a:r>
          </a:p>
          <a:p>
            <a:pPr lvl="1"/>
            <a:endParaRPr lang="en-US" sz="2800" b="1" dirty="0" smtClean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lvl="1"/>
            <a:endParaRPr lang="en-US" sz="2800" b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lvl="1"/>
            <a:endParaRPr lang="en-US" sz="2800" b="1" dirty="0" smtClean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lvl="1"/>
            <a:endParaRPr lang="en-US" sz="2800" b="1" dirty="0" smtClean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lvl="1"/>
            <a:r>
              <a:rPr lang="en-US" sz="28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The data will only accessible to team members within a proprietary period (6 month/ 1 year).</a:t>
            </a:r>
          </a:p>
          <a:p>
            <a:pPr lvl="1"/>
            <a:r>
              <a:rPr lang="en-US" sz="28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For more details, please refer to http://ep.bao.ac.cn.</a:t>
            </a:r>
          </a:p>
          <a:p>
            <a:pPr lvl="0"/>
            <a:endParaRPr sz="2200" dirty="0">
              <a:solidFill>
                <a:srgbClr val="535353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45" y="1561389"/>
            <a:ext cx="4957189" cy="2892582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20227"/>
              </p:ext>
            </p:extLst>
          </p:nvPr>
        </p:nvGraphicFramePr>
        <p:xfrm>
          <a:off x="8039892" y="1819282"/>
          <a:ext cx="3771108" cy="2376797"/>
        </p:xfrm>
        <a:graphic>
          <a:graphicData uri="http://schemas.openxmlformats.org/drawingml/2006/table">
            <a:tbl>
              <a:tblPr/>
              <a:tblGrid>
                <a:gridCol w="2668577">
                  <a:extLst>
                    <a:ext uri="{9D8B030D-6E8A-4147-A177-3AD203B41FA5}">
                      <a16:colId xmlns:a16="http://schemas.microsoft.com/office/drawing/2014/main" val="3710243461"/>
                    </a:ext>
                  </a:extLst>
                </a:gridCol>
                <a:gridCol w="1102531">
                  <a:extLst>
                    <a:ext uri="{9D8B030D-6E8A-4147-A177-3AD203B41FA5}">
                      <a16:colId xmlns:a16="http://schemas.microsoft.com/office/drawing/2014/main" val="2546839154"/>
                    </a:ext>
                  </a:extLst>
                </a:gridCol>
              </a:tblGrid>
              <a:tr h="61064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800" b="1" dirty="0">
                          <a:effectLst/>
                          <a:latin typeface="Lucida Sans Unicode" panose="020B0602030504020204" pitchFamily="34" charset="0"/>
                        </a:rPr>
                        <a:t>Executive </a:t>
                      </a:r>
                      <a:r>
                        <a:rPr lang="en-US" sz="2800" b="1" dirty="0" smtClean="0">
                          <a:effectLst/>
                          <a:latin typeface="Lucida Sans Unicode" panose="020B0602030504020204" pitchFamily="34" charset="0"/>
                        </a:rPr>
                        <a:t>Committee</a:t>
                      </a:r>
                      <a:endParaRPr lang="en-US" sz="2800" dirty="0">
                        <a:effectLst/>
                      </a:endParaRPr>
                    </a:p>
                  </a:txBody>
                  <a:tcPr marL="33338" marR="333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dirty="0">
                        <a:effectLst/>
                      </a:endParaRPr>
                    </a:p>
                  </a:txBody>
                  <a:tcPr marL="33338" marR="333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007728"/>
                  </a:ext>
                </a:extLst>
              </a:tr>
              <a:tr h="4415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effectLst/>
                          <a:latin typeface="Lucida Sans Unicode" panose="020B0602030504020204" pitchFamily="34" charset="0"/>
                        </a:rPr>
                        <a:t>Erik </a:t>
                      </a:r>
                      <a:r>
                        <a:rPr lang="en-US" sz="2000" dirty="0" err="1">
                          <a:effectLst/>
                          <a:latin typeface="Lucida Sans Unicode" panose="020B0602030504020204" pitchFamily="34" charset="0"/>
                        </a:rPr>
                        <a:t>Kuulkers</a:t>
                      </a:r>
                      <a:r>
                        <a:rPr lang="en-US" sz="2000" dirty="0">
                          <a:effectLst/>
                          <a:latin typeface="Lucida Sans Unicode" panose="020B0602030504020204" pitchFamily="34" charset="0"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</a:txBody>
                  <a:tcPr marL="33338" marR="333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effectLst/>
                          <a:latin typeface="Lucida Sans Unicode" panose="020B0602030504020204" pitchFamily="34" charset="0"/>
                        </a:rPr>
                        <a:t>ESA</a:t>
                      </a:r>
                      <a:endParaRPr lang="en-US" sz="2000" dirty="0">
                        <a:effectLst/>
                      </a:endParaRPr>
                    </a:p>
                  </a:txBody>
                  <a:tcPr marL="33338" marR="333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379500"/>
                  </a:ext>
                </a:extLst>
              </a:tr>
              <a:tr h="4415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err="1">
                          <a:effectLst/>
                          <a:latin typeface="Lucida Sans Unicode" panose="020B0602030504020204" pitchFamily="34" charset="0"/>
                        </a:rPr>
                        <a:t>Kirpal</a:t>
                      </a:r>
                      <a:r>
                        <a:rPr lang="en-US" sz="2000" dirty="0">
                          <a:effectLst/>
                          <a:latin typeface="Lucida Sans Unicode" panose="020B0602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Lucida Sans Unicode" panose="020B0602030504020204" pitchFamily="34" charset="0"/>
                        </a:rPr>
                        <a:t>Nandra</a:t>
                      </a:r>
                      <a:r>
                        <a:rPr lang="en-US" sz="2000" dirty="0">
                          <a:effectLst/>
                          <a:latin typeface="Lucida Sans Unicode" panose="020B0602030504020204" pitchFamily="34" charset="0"/>
                        </a:rPr>
                        <a:t>  </a:t>
                      </a:r>
                      <a:endParaRPr lang="en-US" sz="2000" dirty="0">
                        <a:effectLst/>
                      </a:endParaRPr>
                    </a:p>
                  </a:txBody>
                  <a:tcPr marL="33338" marR="333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effectLst/>
                          <a:latin typeface="Lucida Sans Unicode" panose="020B0602030504020204" pitchFamily="34" charset="0"/>
                        </a:rPr>
                        <a:t>MPE</a:t>
                      </a:r>
                      <a:endParaRPr lang="en-US" sz="2000" dirty="0">
                        <a:effectLst/>
                      </a:endParaRPr>
                    </a:p>
                  </a:txBody>
                  <a:tcPr marL="33338" marR="333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488792"/>
                  </a:ext>
                </a:extLst>
              </a:tr>
              <a:tr h="4415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>
                          <a:effectLst/>
                          <a:latin typeface="Lucida Sans Unicode" panose="020B0602030504020204" pitchFamily="34" charset="0"/>
                        </a:rPr>
                        <a:t>Weimin Yuan (Chair)</a:t>
                      </a:r>
                      <a:endParaRPr lang="en-US" sz="2000">
                        <a:effectLst/>
                      </a:endParaRPr>
                    </a:p>
                  </a:txBody>
                  <a:tcPr marL="33338" marR="333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2000" dirty="0" smtClean="0">
                          <a:effectLst/>
                          <a:latin typeface="Lucida Sans Unicode" panose="020B0602030504020204" pitchFamily="34" charset="0"/>
                        </a:rPr>
                        <a:t>CAS</a:t>
                      </a:r>
                      <a:endParaRPr lang="fr-FR" sz="2000" dirty="0">
                        <a:effectLst/>
                      </a:endParaRPr>
                    </a:p>
                  </a:txBody>
                  <a:tcPr marL="33338" marR="333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737887"/>
                  </a:ext>
                </a:extLst>
              </a:tr>
              <a:tr h="4415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>
                          <a:effectLst/>
                          <a:latin typeface="Lucida Sans Unicode" panose="020B0602030504020204" pitchFamily="34" charset="0"/>
                        </a:rPr>
                        <a:t>Shuang-Nan Zhang </a:t>
                      </a:r>
                      <a:endParaRPr lang="en-US" sz="2000">
                        <a:effectLst/>
                      </a:endParaRPr>
                    </a:p>
                  </a:txBody>
                  <a:tcPr marL="33338" marR="333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 smtClean="0">
                          <a:effectLst/>
                          <a:latin typeface="Lucida Sans Unicode" panose="020B0602030504020204" pitchFamily="34" charset="0"/>
                        </a:rPr>
                        <a:t>CAS</a:t>
                      </a:r>
                      <a:endParaRPr lang="en-US" sz="2000" dirty="0">
                        <a:effectLst/>
                      </a:endParaRPr>
                    </a:p>
                  </a:txBody>
                  <a:tcPr marL="33338" marR="3333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33129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lactic">
            <a:hlinkClick r:id="" action="ppaction://media"/>
            <a:extLst>
              <a:ext uri="{FF2B5EF4-FFF2-40B4-BE49-F238E27FC236}">
                <a16:creationId xmlns:a16="http://schemas.microsoft.com/office/drawing/2014/main" id="{D5140E56-932A-0881-855E-01DD753B6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432" y="967611"/>
            <a:ext cx="10983271" cy="5617681"/>
          </a:xfrm>
          <a:prstGeom prst="rect">
            <a:avLst/>
          </a:prstGeom>
        </p:spPr>
      </p:pic>
      <p:sp>
        <p:nvSpPr>
          <p:cNvPr id="530" name="Shape 530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0777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A7C0DE"/>
                </a:solidFill>
                <a:latin typeface="Candara" panose="020E0502030303020204" pitchFamily="34" charset="0"/>
              </a:rPr>
              <a:t>9</a:t>
            </a:fld>
            <a:endParaRPr sz="1400">
              <a:solidFill>
                <a:srgbClr val="A7C0DE"/>
              </a:solidFill>
              <a:latin typeface="Candara" panose="020E0502030303020204" pitchFamily="34" charset="0"/>
            </a:endParaRPr>
          </a:p>
        </p:txBody>
      </p:sp>
      <p:sp>
        <p:nvSpPr>
          <p:cNvPr id="532" name="Shape 5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 dirty="0">
                <a:solidFill>
                  <a:srgbClr val="00B0F0"/>
                </a:solidFill>
                <a:latin typeface="Candara" panose="020E0502030303020204" pitchFamily="34" charset="0"/>
              </a:rPr>
              <a:t>Simulation of 1 day survey </a:t>
            </a:r>
            <a:r>
              <a:rPr lang="en-US" sz="3200" dirty="0" smtClean="0">
                <a:solidFill>
                  <a:srgbClr val="00B0F0"/>
                </a:solidFill>
                <a:latin typeface="Candara" panose="020E0502030303020204" pitchFamily="34" charset="0"/>
              </a:rPr>
              <a:t>by</a:t>
            </a:r>
            <a:r>
              <a:rPr sz="3200" b="1" dirty="0" smtClean="0">
                <a:solidFill>
                  <a:srgbClr val="00B0F0"/>
                </a:solidFill>
                <a:latin typeface="Candara" panose="020E0502030303020204" pitchFamily="34" charset="0"/>
              </a:rPr>
              <a:t> </a:t>
            </a:r>
            <a:r>
              <a:rPr sz="3200" b="1" dirty="0">
                <a:solidFill>
                  <a:srgbClr val="00B0F0"/>
                </a:solidFill>
                <a:latin typeface="Candara" panose="020E0502030303020204" pitchFamily="34" charset="0"/>
              </a:rPr>
              <a:t>WXT</a:t>
            </a:r>
          </a:p>
        </p:txBody>
      </p:sp>
      <p:sp>
        <p:nvSpPr>
          <p:cNvPr id="533" name="Shape 533"/>
          <p:cNvSpPr/>
          <p:nvPr/>
        </p:nvSpPr>
        <p:spPr>
          <a:xfrm>
            <a:off x="1280161" y="5815829"/>
            <a:ext cx="1007246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buClr>
                <a:srgbClr val="262626"/>
              </a:buClr>
              <a:buSzPct val="100000"/>
            </a:pPr>
            <a:r>
              <a:rPr sz="2000" dirty="0">
                <a:solidFill>
                  <a:schemeClr val="bg1"/>
                </a:solidFill>
                <a:latin typeface="Candara" panose="020E0502030303020204" pitchFamily="34" charset="0"/>
              </a:rPr>
              <a:t>In 3 orbits (~ 5hr) WXT covers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 once t</a:t>
            </a:r>
            <a:r>
              <a:rPr sz="2000" dirty="0">
                <a:solidFill>
                  <a:schemeClr val="bg1"/>
                </a:solidFill>
                <a:latin typeface="Candara" panose="020E0502030303020204" pitchFamily="34" charset="0"/>
              </a:rPr>
              <a:t>he night sky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;</a:t>
            </a:r>
            <a:r>
              <a:rPr sz="20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 c</a:t>
            </a:r>
            <a:r>
              <a:rPr sz="2000" dirty="0">
                <a:solidFill>
                  <a:schemeClr val="bg1"/>
                </a:solidFill>
                <a:latin typeface="Candara" panose="020E0502030303020204" pitchFamily="34" charset="0"/>
              </a:rPr>
              <a:t>over the whole sky in half 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a </a:t>
            </a:r>
            <a:r>
              <a:rPr sz="2000" dirty="0">
                <a:solidFill>
                  <a:schemeClr val="bg1"/>
                </a:solidFill>
                <a:latin typeface="Candara" panose="020E0502030303020204" pitchFamily="34" charset="0"/>
              </a:rPr>
              <a:t>year</a:t>
            </a:r>
          </a:p>
        </p:txBody>
      </p:sp>
      <p:sp>
        <p:nvSpPr>
          <p:cNvPr id="534" name="Shape 534"/>
          <p:cNvSpPr/>
          <p:nvPr/>
        </p:nvSpPr>
        <p:spPr>
          <a:xfrm>
            <a:off x="1185286" y="1555114"/>
            <a:ext cx="206242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chemeClr val="bg1"/>
                </a:solidFill>
                <a:latin typeface="Candara" panose="020E0502030303020204" pitchFamily="34" charset="0"/>
              </a:rPr>
              <a:t>Galactic coordinates</a:t>
            </a:r>
          </a:p>
        </p:txBody>
      </p:sp>
      <p:sp>
        <p:nvSpPr>
          <p:cNvPr id="536" name="Shape 536"/>
          <p:cNvSpPr/>
          <p:nvPr/>
        </p:nvSpPr>
        <p:spPr>
          <a:xfrm>
            <a:off x="1236583" y="1185782"/>
            <a:ext cx="188609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chemeClr val="bg1"/>
                </a:solidFill>
                <a:latin typeface="Candara" panose="020E0502030303020204" pitchFamily="34" charset="0"/>
              </a:rPr>
              <a:t>1 day 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>sky coverage</a:t>
            </a:r>
            <a:endParaRPr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技物所简介(龚)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7030A0"/>
          </a:solidFill>
          <a:prstDash val="sys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99CCFF"/>
        </a:accent1>
        <a:accent2>
          <a:srgbClr val="98C13D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9AF36"/>
        </a:accent6>
        <a:hlink>
          <a:srgbClr val="3333CC"/>
        </a:hlink>
        <a:folHlink>
          <a:srgbClr val="F7863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98C13D"/>
        </a:accent1>
        <a:accent2>
          <a:srgbClr val="91597E"/>
        </a:accent2>
        <a:accent3>
          <a:srgbClr val="FFFFFF"/>
        </a:accent3>
        <a:accent4>
          <a:srgbClr val="000000"/>
        </a:accent4>
        <a:accent5>
          <a:srgbClr val="CADDAF"/>
        </a:accent5>
        <a:accent6>
          <a:srgbClr val="835072"/>
        </a:accent6>
        <a:hlink>
          <a:srgbClr val="3780BD"/>
        </a:hlink>
        <a:folHlink>
          <a:srgbClr val="F7863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407790"/>
        </a:accent1>
        <a:accent2>
          <a:srgbClr val="CDC529"/>
        </a:accent2>
        <a:accent3>
          <a:srgbClr val="FFFFFF"/>
        </a:accent3>
        <a:accent4>
          <a:srgbClr val="000000"/>
        </a:accent4>
        <a:accent5>
          <a:srgbClr val="AFBDC6"/>
        </a:accent5>
        <a:accent6>
          <a:srgbClr val="BAB224"/>
        </a:accent6>
        <a:hlink>
          <a:srgbClr val="7FAF45"/>
        </a:hlink>
        <a:folHlink>
          <a:srgbClr val="F786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6399</TotalTime>
  <Words>1008</Words>
  <Application>Microsoft Office PowerPoint</Application>
  <PresentationFormat>宽屏</PresentationFormat>
  <Paragraphs>201</Paragraphs>
  <Slides>17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Avenir Roman</vt:lpstr>
      <vt:lpstr>Krona One</vt:lpstr>
      <vt:lpstr>等线</vt:lpstr>
      <vt:lpstr>宋体</vt:lpstr>
      <vt:lpstr>微软雅黑</vt:lpstr>
      <vt:lpstr>Arial</vt:lpstr>
      <vt:lpstr>Arial Bold</vt:lpstr>
      <vt:lpstr>Calibri</vt:lpstr>
      <vt:lpstr>Candara</vt:lpstr>
      <vt:lpstr>Helvetica</vt:lpstr>
      <vt:lpstr>Lucida Sans Unicode</vt:lpstr>
      <vt:lpstr>Times New Roman</vt:lpstr>
      <vt:lpstr>Verdana</vt:lpstr>
      <vt:lpstr>Wingdings</vt:lpstr>
      <vt:lpstr>Default</vt:lpstr>
      <vt:lpstr>1_技物所简介(龚)</vt:lpstr>
      <vt:lpstr>PowerPoint 演示文稿</vt:lpstr>
      <vt:lpstr>Main science objectives</vt:lpstr>
      <vt:lpstr>Instruments &amp; spacecraft</vt:lpstr>
      <vt:lpstr>Wide-field X-ray Telescope (WXT) </vt:lpstr>
      <vt:lpstr>X-ray CMOS detector</vt:lpstr>
      <vt:lpstr>Follow-up X-ray Telescope (FXT) </vt:lpstr>
      <vt:lpstr>WXT sensitivity &amp; FoV</vt:lpstr>
      <vt:lpstr>Science team and data policy</vt:lpstr>
      <vt:lpstr>Simulation of 1 day survey by WXT</vt:lpstr>
      <vt:lpstr>PowerPoint 演示文稿</vt:lpstr>
      <vt:lpstr>WXT pathfinder:  Lobster Eye Imager for Astronomy (LEIA) </vt:lpstr>
      <vt:lpstr>LEIA first light: Galactic Centre</vt:lpstr>
      <vt:lpstr>LMC monitoring</vt:lpstr>
      <vt:lpstr>Image and spectrum</vt:lpstr>
      <vt:lpstr>LEIA’s transient: stellar flares and GRBs</vt:lpstr>
      <vt:lpstr>LEIA’s all sky survey 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ThinkPad</cp:lastModifiedBy>
  <cp:revision>292</cp:revision>
  <dcterms:modified xsi:type="dcterms:W3CDTF">2023-04-25T09:45:53Z</dcterms:modified>
</cp:coreProperties>
</file>