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k7tRCAlaDAH9BFYmxz7GZ/zax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nly">
  <p:cSld name="Text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9"/>
          <p:cNvSpPr txBox="1"/>
          <p:nvPr>
            <p:ph idx="12" type="sldNum"/>
          </p:nvPr>
        </p:nvSpPr>
        <p:spPr>
          <a:xfrm>
            <a:off x="8737600" y="6597353"/>
            <a:ext cx="2844800" cy="196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39"/>
          <p:cNvSpPr txBox="1"/>
          <p:nvPr>
            <p:ph idx="1" type="body"/>
          </p:nvPr>
        </p:nvSpPr>
        <p:spPr>
          <a:xfrm>
            <a:off x="527382" y="1196752"/>
            <a:ext cx="11137237" cy="504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9"/>
          <p:cNvSpPr txBox="1"/>
          <p:nvPr>
            <p:ph idx="10" type="dt"/>
          </p:nvPr>
        </p:nvSpPr>
        <p:spPr>
          <a:xfrm>
            <a:off x="609600" y="652534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9"/>
          <p:cNvSpPr txBox="1"/>
          <p:nvPr>
            <p:ph idx="11" type="ftr"/>
          </p:nvPr>
        </p:nvSpPr>
        <p:spPr>
          <a:xfrm>
            <a:off x="4165600" y="6597353"/>
            <a:ext cx="3860800" cy="1961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7" name="Google Shape;37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hyperlink" Target="http://ams02.space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achec.org/2020-iachec-online-meeting-dat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4000"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838200" y="652605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n-US" sz="4800"/>
              <a:t>Towards precision particle background estimation for future X-ray missions: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524000" y="381779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Catherine Grant et al. 2022,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Proceedings of SPIE vol. 12181, arXiv:2208.01130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Presented at SPIE Astronomical Telescopes + Instrumentation</a:t>
            </a:r>
            <a:endParaRPr/>
          </a:p>
        </p:txBody>
      </p:sp>
      <p:sp>
        <p:nvSpPr>
          <p:cNvPr id="95" name="Google Shape;95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96" name="Google Shape;96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838200" y="2411730"/>
            <a:ext cx="10515600" cy="1687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correlated variability between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Chandra ACIS and AMS</a:t>
            </a:r>
            <a:endParaRPr/>
          </a:p>
        </p:txBody>
      </p:sp>
      <p:grpSp>
        <p:nvGrpSpPr>
          <p:cNvPr id="99" name="Google Shape;99;p1"/>
          <p:cNvGrpSpPr/>
          <p:nvPr/>
        </p:nvGrpSpPr>
        <p:grpSpPr>
          <a:xfrm>
            <a:off x="10101416" y="4720927"/>
            <a:ext cx="1784557" cy="2000548"/>
            <a:chOff x="24005542" y="7267975"/>
            <a:chExt cx="1741723" cy="1960454"/>
          </a:xfrm>
        </p:grpSpPr>
        <p:sp>
          <p:nvSpPr>
            <p:cNvPr id="100" name="Google Shape;100;p1"/>
            <p:cNvSpPr txBox="1"/>
            <p:nvPr/>
          </p:nvSpPr>
          <p:spPr>
            <a:xfrm>
              <a:off x="24005542" y="7267975"/>
              <a:ext cx="1741723" cy="1960454"/>
            </a:xfrm>
            <a:prstGeom prst="rect">
              <a:avLst/>
            </a:prstGeom>
            <a:solidFill>
              <a:schemeClr val="lt1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SPIE paper</a:t>
              </a:r>
              <a:endPara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178279" y="7718530"/>
              <a:ext cx="1423813" cy="142381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98" name="Google Shape;19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99" name="Google Shape;19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456" y="1255337"/>
            <a:ext cx="5040313" cy="504031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6432479" y="1568772"/>
            <a:ext cx="5208141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ACIS-S3 raw data frames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Back-illuminated CCD; 3.3 sec frame time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Nearly everything in these images is particle background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Telemetry limitations require discarding most pixels on-board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On-board processing identifies potential X-ray event candidates, telemeters subset most likely to be X-rays and not particles</a:t>
            </a:r>
            <a:endParaRPr/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Saves a counter of number of discarded events: ”High energy reject rate”, good bkg proxy</a:t>
            </a:r>
            <a:endParaRPr/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CCD Event Detection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>
            <p:ph type="title"/>
          </p:nvPr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ACIS Background Variability</a:t>
            </a:r>
            <a:endParaRPr/>
          </a:p>
        </p:txBody>
      </p:sp>
      <p:sp>
        <p:nvSpPr>
          <p:cNvPr id="209" name="Google Shape;209;p11"/>
          <p:cNvSpPr txBox="1"/>
          <p:nvPr>
            <p:ph idx="1" type="body"/>
          </p:nvPr>
        </p:nvSpPr>
        <p:spPr>
          <a:xfrm>
            <a:off x="8202535" y="1926256"/>
            <a:ext cx="3600411" cy="3602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23+ year baseline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Primarily GCR protons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Modulated by heliomagnetic field → solar activity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Higher rates during solar storms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Many timescales of variability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Solar cycle, ~2x over 11 years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Individual solar storms, ~10% over weeks-months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“Bubbling”, ~5% over days-weeks</a:t>
            </a:r>
            <a:endParaRPr/>
          </a:p>
        </p:txBody>
      </p:sp>
      <p:sp>
        <p:nvSpPr>
          <p:cNvPr id="210" name="Google Shape;21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11" name="Google Shape;21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12" name="Google Shape;21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4960577" y="4586693"/>
            <a:ext cx="9986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Solar max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3581400" y="2409371"/>
            <a:ext cx="9685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Solar min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5328632" y="1926256"/>
            <a:ext cx="24220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~2x solar cycle variation</a:t>
            </a:r>
            <a:endParaRPr/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488539"/>
            <a:ext cx="8229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452" y="1422400"/>
            <a:ext cx="6201252" cy="442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2215" y="1422400"/>
            <a:ext cx="6201252" cy="442946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25" name="Google Shape;2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26" name="Google Shape;2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12"/>
          <p:cNvSpPr txBox="1"/>
          <p:nvPr>
            <p:ph type="title"/>
          </p:nvPr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ACIS Background: short timescale variability</a:t>
            </a:r>
            <a:endParaRPr/>
          </a:p>
        </p:txBody>
      </p:sp>
      <p:sp>
        <p:nvSpPr>
          <p:cNvPr id="228" name="Google Shape;228;p12"/>
          <p:cNvSpPr txBox="1"/>
          <p:nvPr/>
        </p:nvSpPr>
        <p:spPr>
          <a:xfrm>
            <a:off x="4371603" y="1894105"/>
            <a:ext cx="12050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max</a:t>
            </a:r>
            <a:endParaRPr/>
          </a:p>
        </p:txBody>
      </p:sp>
      <p:sp>
        <p:nvSpPr>
          <p:cNvPr id="229" name="Google Shape;229;p12"/>
          <p:cNvSpPr txBox="1"/>
          <p:nvPr/>
        </p:nvSpPr>
        <p:spPr>
          <a:xfrm>
            <a:off x="1151624" y="4687969"/>
            <a:ext cx="26469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~10% over weeks-months 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462973" y="1894105"/>
            <a:ext cx="116730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min</a:t>
            </a:r>
            <a:endParaRPr/>
          </a:p>
        </p:txBody>
      </p:sp>
      <p:sp>
        <p:nvSpPr>
          <p:cNvPr id="231" name="Google Shape;231;p12"/>
          <p:cNvSpPr txBox="1"/>
          <p:nvPr/>
        </p:nvSpPr>
        <p:spPr>
          <a:xfrm>
            <a:off x="7261128" y="4410970"/>
            <a:ext cx="26989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~5% over days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significant solar activity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942" y="1456966"/>
            <a:ext cx="59309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38" name="Google Shape;23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39" name="Google Shape;23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360024" y="1456966"/>
            <a:ext cx="5062876" cy="4253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Precision general purpose particle instrument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Sensitive to a wide range of particle types and energies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Time-resolved GCR proton spectra reconstructed by filtering on cut-off rigidity</a:t>
            </a:r>
            <a:endParaRPr/>
          </a:p>
          <a:p>
            <a:pPr indent="-2286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http://ams02.space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more on AMS with references and links to calibrated data</a:t>
            </a:r>
            <a:endParaRPr/>
          </a:p>
          <a:p>
            <a:pPr indent="-55879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3"/>
          <p:cNvSpPr txBox="1"/>
          <p:nvPr/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 Magnetic Spectrometer on the ISS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47" name="Google Shape;24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565" y="337930"/>
            <a:ext cx="12313129" cy="574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55" name="Google Shape;25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56" name="Google Shape;25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360024" y="1456966"/>
            <a:ext cx="4988354" cy="4253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GCR proton spectra, as seen outside geomagnetic shielding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energy turn-over due to heliosphere magnetic shielding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flux higher at solar min, reduced magnetic shielding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is suppressed at lower energies at solar maximum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Statistical + systematic errors are shown, high precision data</a:t>
            </a:r>
            <a:endParaRPr/>
          </a:p>
          <a:p>
            <a:pPr indent="-55879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823" y="842782"/>
            <a:ext cx="7831553" cy="548208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/>
          <p:nvPr/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AMS GCR proton spectra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/>
          <p:nvPr>
            <p:ph type="title"/>
          </p:nvPr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AMS / ACIS Comparison: Binned Data</a:t>
            </a:r>
            <a:endParaRPr/>
          </a:p>
        </p:txBody>
      </p:sp>
      <p:sp>
        <p:nvSpPr>
          <p:cNvPr id="265" name="Google Shape;265;p16"/>
          <p:cNvSpPr txBox="1"/>
          <p:nvPr>
            <p:ph idx="1" type="body"/>
          </p:nvPr>
        </p:nvSpPr>
        <p:spPr>
          <a:xfrm>
            <a:off x="8610600" y="1926256"/>
            <a:ext cx="3192346" cy="3602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ACIS (orange)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AMS (blue)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Bartels rotation bins, 27 day ∼solar rotation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Not a fit!  Y-axes are scaled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Good correspondence of features on many timescales</a:t>
            </a:r>
            <a:endParaRPr/>
          </a:p>
        </p:txBody>
      </p:sp>
      <p:sp>
        <p:nvSpPr>
          <p:cNvPr id="266" name="Google Shape;26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67" name="Google Shape;26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1441592"/>
            <a:ext cx="8229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/>
          <p:nvPr>
            <p:ph type="title"/>
          </p:nvPr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AMS / ACIS Comparison: Binned Data</a:t>
            </a:r>
            <a:endParaRPr/>
          </a:p>
        </p:txBody>
      </p:sp>
      <p:sp>
        <p:nvSpPr>
          <p:cNvPr id="276" name="Google Shape;276;p17"/>
          <p:cNvSpPr txBox="1"/>
          <p:nvPr>
            <p:ph idx="1" type="body"/>
          </p:nvPr>
        </p:nvSpPr>
        <p:spPr>
          <a:xfrm>
            <a:off x="7874000" y="1926256"/>
            <a:ext cx="3928946" cy="3602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Data are well correlated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Fit has high significance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Scatter possibly due to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Uneven sampling of ACIS data within each bin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Variation of ACIS data within each bin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Fit extrapolates to non-zero ACIS rate; likely HXB</a:t>
            </a:r>
            <a:endParaRPr/>
          </a:p>
        </p:txBody>
      </p:sp>
      <p:sp>
        <p:nvSpPr>
          <p:cNvPr id="277" name="Google Shape;27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78" name="Google Shape;27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79" name="Google Shape;27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400" y="836583"/>
            <a:ext cx="8128000" cy="56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8"/>
          <p:cNvSpPr txBox="1"/>
          <p:nvPr>
            <p:ph type="title"/>
          </p:nvPr>
        </p:nvSpPr>
        <p:spPr>
          <a:xfrm>
            <a:off x="838200" y="248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AMS / ACIS Comparison: Binned Data</a:t>
            </a:r>
            <a:endParaRPr/>
          </a:p>
        </p:txBody>
      </p:sp>
      <p:sp>
        <p:nvSpPr>
          <p:cNvPr id="287" name="Google Shape;287;p18"/>
          <p:cNvSpPr txBox="1"/>
          <p:nvPr>
            <p:ph idx="1" type="body"/>
          </p:nvPr>
        </p:nvSpPr>
        <p:spPr>
          <a:xfrm>
            <a:off x="8610600" y="1926256"/>
            <a:ext cx="3192346" cy="3602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ACIS (orange)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AMS (blue)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Unbinned ACIS data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Substantial variation within each 27-day Bartels rotation</a:t>
            </a:r>
            <a:endParaRPr/>
          </a:p>
        </p:txBody>
      </p:sp>
      <p:sp>
        <p:nvSpPr>
          <p:cNvPr id="288" name="Google Shape;28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289" name="Google Shape;28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290" name="Google Shape;29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1444752"/>
            <a:ext cx="8229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To LEO or not to LEO</a:t>
            </a:r>
            <a:endParaRPr/>
          </a:p>
        </p:txBody>
      </p:sp>
      <p:sp>
        <p:nvSpPr>
          <p:cNvPr id="298" name="Google Shape;29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Orbit choice has major ramifications for normalization and variability of particle background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LEO, modulation of the particle background by geomagnetic shielding can be accurately modelled, e.g. Suzaku XIS (Tawa+ 2008)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HEO/L1/L2, normalization of the background ~5x higher then LEO, variability is driven by solar activity and solar cycle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Cannot be simply or accurately predicted, requires nearly simultaneous measurement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Detector area outside FOV, on-board particle monitor, ???</a:t>
            </a:r>
            <a:endParaRPr/>
          </a:p>
        </p:txBody>
      </p:sp>
      <p:sp>
        <p:nvSpPr>
          <p:cNvPr id="299" name="Google Shape;29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00" name="Google Shape;30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01" name="Google Shape;30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Undergraduates: Brian Avendano (MIT), Alexander Yu (Oberlin)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US WFI team: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Eric Miller, Mark Bautz, </a:t>
            </a:r>
            <a:r>
              <a:rPr lang="en-US" u="sng"/>
              <a:t>Arnab Sarkar</a:t>
            </a:r>
            <a:r>
              <a:rPr lang="en-US"/>
              <a:t>, Ben Schneider, Rick Foster (MIT)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Gerrit Schellenberger, Ralph Kraft, Paul Nulsen (SAO)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Dan Wilkins, Steven Allen (Stanford)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David Burrows, Abe Falcone (PSU)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Athena WFI Background Working Group: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Silvano Molendi, Fabio Gastaldello (INAF)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Tanja Eraerds, Andreas von Kienlin, Arne Rau (MPE)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Michael Hubbard, Jonathan Keelan, David Hall (Open University)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And many more</a:t>
            </a:r>
            <a:endParaRPr/>
          </a:p>
        </p:txBody>
      </p:sp>
      <p:sp>
        <p:nvSpPr>
          <p:cNvPr id="108" name="Google Shape;10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09" name="Google Shape;10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70598" y="420462"/>
            <a:ext cx="2376304" cy="117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Credits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Summary</a:t>
            </a:r>
            <a:endParaRPr/>
          </a:p>
        </p:txBody>
      </p:sp>
      <p:sp>
        <p:nvSpPr>
          <p:cNvPr id="307" name="Google Shape;307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Observations of low surface brightness sources often currently limited by uncertainty due to the background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Background is variable on many timescales, better understanding of that variability can reduce systematic errors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ACIS background proxy is well correlated with AMS GCR proton flux on timescales of the 27-day solar rotation cycle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Substantial variation of ACIS data on smaller timescales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Future work: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Adding ACIS science data to increase the time coverage on short timescales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Exploring the ACIS/AMS correlation with 1-day binning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Does the correlation continue at shorter timescales?  Can we see real differences between the environment at AMS and ACIS?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For future missions, do you need an on-board particle monitor?  Detector area outside of FOV?  How well can you substitute non-local particle measurements?</a:t>
            </a:r>
            <a:endParaRPr sz="2000"/>
          </a:p>
          <a:p>
            <a:pPr indent="-8762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8762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308" name="Google Shape;30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09" name="Google Shape;30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10" name="Google Shape;31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 more information…</a:t>
            </a:r>
            <a:endParaRPr/>
          </a:p>
        </p:txBody>
      </p:sp>
      <p:sp>
        <p:nvSpPr>
          <p:cNvPr id="317" name="Google Shape;317;p21"/>
          <p:cNvSpPr txBox="1"/>
          <p:nvPr>
            <p:ph idx="1" type="body"/>
          </p:nvPr>
        </p:nvSpPr>
        <p:spPr>
          <a:xfrm>
            <a:off x="838200" y="1505713"/>
            <a:ext cx="10515600" cy="4987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MIT analysis of simulated WFI bkg data:	Miller+ 2021, JATIS 8 (1)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ACIS full frame data:</a:t>
            </a:r>
            <a:br>
              <a:rPr lang="en-US" sz="2400"/>
            </a:br>
            <a:r>
              <a:rPr lang="en-US" sz="2400"/>
              <a:t>	Grant+ 2018, Proc. SPIE 10699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XMM Small Window Mode data:	Bulbul+ 2020, ApJ 891</a:t>
            </a:r>
            <a:br>
              <a:rPr lang="en-US" sz="2400"/>
            </a:br>
            <a:r>
              <a:rPr lang="en-US" sz="2400"/>
              <a:t>	Schellenberger+ 2023, in prep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</a:pPr>
            <a:r>
              <a:t/>
            </a:r>
            <a:endParaRPr sz="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Gratefully acknowledge support by NASA grant NNX17AB07G and contracts NAS 8-37716 and NAS 8-38252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ML approach to background reduction:	Wilkins+ 2022, SPIE 12181-155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MPE WFI team background simulations:	Eraerds+ 2021, JATIS 7 (3)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And many other publications related to Athena and AREMBES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18" name="Google Shape;3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19" name="Google Shape;3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20" name="Google Shape;3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1" name="Google Shape;3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65787" y="4953226"/>
            <a:ext cx="5234806" cy="153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Backup Slides</a:t>
            </a:r>
            <a:endParaRPr/>
          </a:p>
        </p:txBody>
      </p:sp>
      <p:sp>
        <p:nvSpPr>
          <p:cNvPr id="328" name="Google Shape;32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29" name="Google Shape;32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30" name="Google Shape;33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Outline</a:t>
            </a:r>
            <a:endParaRPr/>
          </a:p>
        </p:txBody>
      </p:sp>
      <p:sp>
        <p:nvSpPr>
          <p:cNvPr id="336" name="Google Shape;33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Why does the background matter?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Brief introduction to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Components of background, orbits, and particle radiation sources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CCD event detection and background discrimination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Current state of the art for background removal/modeling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we do better?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Better understanding of background variability -&gt; reduction of systematic errors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Variability of the particle background seen by Chandra ACIS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Comparison to AMS on the ISS</a:t>
            </a:r>
            <a:endParaRPr/>
          </a:p>
        </p:txBody>
      </p:sp>
      <p:sp>
        <p:nvSpPr>
          <p:cNvPr id="337" name="Google Shape;33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38" name="Google Shape;33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39" name="Google Shape;33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Can we do better?</a:t>
            </a:r>
            <a:endParaRPr/>
          </a:p>
        </p:txBody>
      </p:sp>
      <p:sp>
        <p:nvSpPr>
          <p:cNvPr id="346" name="Google Shape;346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Substantial effort by ESA in support of Athena on understanding and reducing all background components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ATHENA Radiation Environment Models and X-ray Background Effects Simulators (AREMBES)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Systematic analysis of in situ X-ray background data, primarily XMM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Characterization of particle environment in L1/L2 (particles, normalization, variability)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Optimization/validation of simulation tools (space physics list, mass models)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Many resulting publications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WFI and X-IFU Background Working Groups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Geant4 simulations informing instrument design decisions, flight and ground software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Studies of stray-light, CXB modeling, magnetic diverter to prevent soft proton flares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Self anti-coincidence was proposed as a method to reduce the background on the WFI and meet the challenging science requirement (Meidinger+ 2016)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47" name="Google Shape;34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48" name="Google Shape;34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49" name="Google Shape;34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0" name="Google Shape;3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Particle Radiation Sources</a:t>
            </a:r>
            <a:endParaRPr/>
          </a:p>
        </p:txBody>
      </p:sp>
      <p:sp>
        <p:nvSpPr>
          <p:cNvPr id="356" name="Google Shape;356;p25"/>
          <p:cNvSpPr txBox="1"/>
          <p:nvPr>
            <p:ph idx="1" type="body"/>
          </p:nvPr>
        </p:nvSpPr>
        <p:spPr>
          <a:xfrm>
            <a:off x="2152650" y="1600200"/>
            <a:ext cx="7886700" cy="162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Trapped protons and electrons in Earth’s radiation belts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Primary particle source in LEO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High radiation levels during SAA and auroral region passages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Less important for HEO, not a factor for L1/L2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57" name="Google Shape;35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58" name="Google Shape;35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59" name="Google Shape;35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0" name="Google Shape;360;p25"/>
          <p:cNvPicPr preferRelativeResize="0"/>
          <p:nvPr/>
        </p:nvPicPr>
        <p:blipFill rotWithShape="1">
          <a:blip r:embed="rId3">
            <a:alphaModFix/>
          </a:blip>
          <a:srcRect b="0" l="0" r="20157" t="0"/>
          <a:stretch/>
        </p:blipFill>
        <p:spPr>
          <a:xfrm>
            <a:off x="2152650" y="3284195"/>
            <a:ext cx="3753746" cy="306295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5"/>
          <p:cNvSpPr txBox="1"/>
          <p:nvPr/>
        </p:nvSpPr>
        <p:spPr>
          <a:xfrm>
            <a:off x="6200215" y="3855056"/>
            <a:ext cx="354531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Flux of trapped electrons (&gt;1 MeV) at 500 km altitude using NASA AE-8 model. Image from SPENVIS manual</a:t>
            </a:r>
            <a:endParaRPr/>
          </a:p>
        </p:txBody>
      </p:sp>
      <p:pic>
        <p:nvPicPr>
          <p:cNvPr id="362" name="Google Shape;36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Particle Radiation Sources</a:t>
            </a:r>
            <a:endParaRPr/>
          </a:p>
        </p:txBody>
      </p:sp>
      <p:sp>
        <p:nvSpPr>
          <p:cNvPr id="368" name="Google Shape;368;p26"/>
          <p:cNvSpPr txBox="1"/>
          <p:nvPr>
            <p:ph idx="1" type="body"/>
          </p:nvPr>
        </p:nvSpPr>
        <p:spPr>
          <a:xfrm>
            <a:off x="2152650" y="1600201"/>
            <a:ext cx="7991094" cy="1961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Solar proton events: flares and coronal mass ejections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LEO is shielded from direct impact; can energize radiation belts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More frequent near solar maximum (2023-2026)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Large distribution in duration and particle spectrum</a:t>
            </a:r>
            <a:endParaRPr/>
          </a:p>
        </p:txBody>
      </p:sp>
      <p:sp>
        <p:nvSpPr>
          <p:cNvPr id="369" name="Google Shape;36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370" name="Google Shape;37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371" name="Google Shape;37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72" name="Google Shape;372;p26"/>
          <p:cNvGrpSpPr/>
          <p:nvPr/>
        </p:nvGrpSpPr>
        <p:grpSpPr>
          <a:xfrm>
            <a:off x="2791939" y="3475667"/>
            <a:ext cx="5426009" cy="2880684"/>
            <a:chOff x="31889700" y="12470068"/>
            <a:chExt cx="8060455" cy="4497372"/>
          </a:xfrm>
        </p:grpSpPr>
        <p:pic>
          <p:nvPicPr>
            <p:cNvPr id="373" name="Google Shape;373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889700" y="12470068"/>
              <a:ext cx="5243064" cy="4497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26"/>
            <p:cNvSpPr txBox="1"/>
            <p:nvPr/>
          </p:nvSpPr>
          <p:spPr>
            <a:xfrm>
              <a:off x="37189947" y="16383988"/>
              <a:ext cx="2760208" cy="5285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SOHO (ESA &amp; NASA)</a:t>
              </a:r>
              <a:endParaRPr/>
            </a:p>
          </p:txBody>
        </p:sp>
      </p:grpSp>
      <p:pic>
        <p:nvPicPr>
          <p:cNvPr id="375" name="Google Shape;37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Why does the background matter?</a:t>
            </a:r>
            <a:endParaRPr/>
          </a:p>
        </p:txBody>
      </p:sp>
      <p:sp>
        <p:nvSpPr>
          <p:cNvPr id="120" name="Google Shape;1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21" name="Google Shape;1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22" name="Google Shape;1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"/>
          <p:cNvSpPr txBox="1"/>
          <p:nvPr/>
        </p:nvSpPr>
        <p:spPr>
          <a:xfrm>
            <a:off x="6824123" y="5519325"/>
            <a:ext cx="485206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Ettori+ 2013, arXiv:1306.2322, Athena WP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Hot and Energetic Universe: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astrophysics of galaxy groups and clusters”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334780" y="1543049"/>
            <a:ext cx="5491589" cy="4633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X-ray observatories, like Lynx, Athena, and AXIS have ambitious science goals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first groups and clusters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 cosmic structure thru time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Aligns with Astro2020 “Cosmic Ecosystems” theme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observations of faint diffuse objects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adds statistical and systematic uncertainty to results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 of low surface brightness sources often currently limited by systematic uncertainty in background level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these science goals requires both reducing the background and improving knowledge of the residual background</a:t>
            </a:r>
            <a:endParaRPr/>
          </a:p>
          <a:p>
            <a:pPr indent="-11049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369" y="1429045"/>
            <a:ext cx="6329825" cy="4090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Components of Background in the X-ray band</a:t>
            </a:r>
            <a:endParaRPr/>
          </a:p>
        </p:txBody>
      </p:sp>
      <p:pic>
        <p:nvPicPr>
          <p:cNvPr id="132" name="Google Shape;13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528955" y="495072"/>
            <a:ext cx="4937013" cy="638907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34" name="Google Shape;13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35" name="Google Shape;13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4"/>
          <p:cNvSpPr txBox="1"/>
          <p:nvPr/>
        </p:nvSpPr>
        <p:spPr>
          <a:xfrm>
            <a:off x="7669480" y="5859701"/>
            <a:ext cx="385430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Eric Miller, MIT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Background simulation for AXIS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634877" y="1888921"/>
            <a:ext cx="572086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Focused X-rays vs everything else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Diffuse XRB + unresolved point sources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Below 1-2 keV, XRB dominates the background 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Particle background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Galactic cosmic rays, solar energetic protons, Earth’s trapped radiation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Temporally variable, depends on orbit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Unfocused cosmic hard X-ray background</a:t>
            </a:r>
            <a:endParaRPr/>
          </a:p>
          <a:p>
            <a:pPr indent="-228600" lvl="1" marL="685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in time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Types of Orbits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Low-Earth Orbit (LEO) – Suzaku/Hitomi/XRISM, Swift, NuSTAR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Exposure to trapped radiation (South Atlantic Anomaly and high latitudes) depends on orbit inclination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Geomagnetic shielding of solar/Galactic particles, depends on orbit inclination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Background varies with orbit, geomagnetic shielding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Earth-Sun L1/L2 (eROSITA, Athena), Lunar resonance (TESS)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 exposure to Earth’s trapped radiation except low-density magnetotail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No geomagnetic shielding, quiescent particle background is higher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High-Earth Orbit (HEO) – Chandra, XMM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Transit thru trapped radiation belts at perigee while instruments are off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During science observations, environment should be similar to L1/L2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Possible exception – low energy proton flares?  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45" name="Google Shape;14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46" name="Google Shape;14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47" name="Google Shape;14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Standard event selection and grade/pattern filtering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Specialized modes, (ACIS Very Faint, WFI SAC) allow for additional filtering and reduction of background by examining neighbor pixels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Better statistical treatment of background, modeling not subtracting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example, Eric Miller’s IACHEC talk, a case study for Suzaku and N132D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https://iachec.org/2020-iachec-online-meeting-date/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More recently, particle simulation tools (Geant4) used pre-launch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inform instrument design choices to reduce background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May be outweighed by other needs – thermal, outgassing, radiation shielding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56" name="Google Shape;15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57" name="Google Shape;15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X-ray Background: Current State of the Art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Can we do better?</a:t>
            </a:r>
            <a:endParaRPr/>
          </a:p>
        </p:txBody>
      </p:sp>
      <p:sp>
        <p:nvSpPr>
          <p:cNvPr id="164" name="Google Shape;164;p7"/>
          <p:cNvSpPr txBox="1"/>
          <p:nvPr>
            <p:ph idx="1" type="body"/>
          </p:nvPr>
        </p:nvSpPr>
        <p:spPr>
          <a:xfrm>
            <a:off x="838200" y="1337734"/>
            <a:ext cx="10515600" cy="5018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Substantial effort by ESA in support of Athena on understanding and reducing all background components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Focus has been on reducing background, lowers statistical error; better knowledge of background lowers systematic error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US participation in the WFI background WG: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Develop methods to identify unrejected background events using correlations between unrejected background and particle tracks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Examine full frame data from Chandra ACIS and XMM EPIC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Refine/validate background reduction algorithms using Geant4 simulations of Athena WFI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Better understand systematic background errors and strategies to reduce them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Variability studies of on-orbit X-ray background data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Comparison to dedicated particle measurements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Establish best practices for background normalization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Work in progress!</a:t>
            </a:r>
            <a:endParaRPr/>
          </a:p>
        </p:txBody>
      </p:sp>
      <p:sp>
        <p:nvSpPr>
          <p:cNvPr id="165" name="Google Shape;165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66" name="Google Shape;166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67" name="Google Shape;167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Can we do better?</a:t>
            </a:r>
            <a:endParaRPr/>
          </a:p>
        </p:txBody>
      </p:sp>
      <p:sp>
        <p:nvSpPr>
          <p:cNvPr id="174" name="Google Shape;174;p8"/>
          <p:cNvSpPr txBox="1"/>
          <p:nvPr>
            <p:ph idx="1" type="body"/>
          </p:nvPr>
        </p:nvSpPr>
        <p:spPr>
          <a:xfrm>
            <a:off x="838200" y="1337734"/>
            <a:ext cx="10515600" cy="5018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Substantial effort by ESA in support of Athena on understanding and reducing all background components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Focus has been on reducing background, lowers statistical error; better knowledge of background lowers systematic error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US participation in the WFI background WG: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Develop methods to identify unrejected background events using correlations between unrejected background and particle tracks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Examine full frame data from Chandra ACIS and XMM EPIC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Refine/validate background reduction algorithms using Geant4 simulations of Athena WFI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600"/>
              <a:t>Better understand systematic background errors and strategies to reduce them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Variability studies of on-orbit X-ray background data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Comparison to dedicated particle measurements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Establish best practices for background normalization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Work in progress!</a:t>
            </a:r>
            <a:endParaRPr/>
          </a:p>
        </p:txBody>
      </p:sp>
      <p:sp>
        <p:nvSpPr>
          <p:cNvPr id="175" name="Google Shape;17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76" name="Google Shape;17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77" name="Google Shape;17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1125019" y="4521200"/>
            <a:ext cx="9644332" cy="1456266"/>
          </a:xfrm>
          <a:prstGeom prst="rect">
            <a:avLst/>
          </a:prstGeom>
          <a:noFill/>
          <a:ln cap="rnd" cmpd="sng" w="635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7476" y="-9743"/>
            <a:ext cx="4747618" cy="258171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Chandra ACIS</a:t>
            </a:r>
            <a:endParaRPr/>
          </a:p>
        </p:txBody>
      </p:sp>
      <p:sp>
        <p:nvSpPr>
          <p:cNvPr id="187" name="Google Shape;18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24 April 2023</a:t>
            </a:r>
            <a:endParaRPr/>
          </a:p>
        </p:txBody>
      </p:sp>
      <p:sp>
        <p:nvSpPr>
          <p:cNvPr id="188" name="Google Shape;18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IACHEC: Background WG</a:t>
            </a:r>
            <a:endParaRPr/>
          </a:p>
        </p:txBody>
      </p:sp>
      <p:sp>
        <p:nvSpPr>
          <p:cNvPr id="189" name="Google Shape;18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780" y="230188"/>
            <a:ext cx="1580478" cy="77622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621322" y="1706596"/>
            <a:ext cx="597086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Chandra X-ray Observatory launched into 2.6-day highly elliptical orbit in 1999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Samples a variety of radiation environments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observing time is always outside radiation belts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Unfocused background should be similar to that at L1/L2 or lunar-resonance orbit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CCD Imaging Spectrometer (ACIS)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frame transfer CCDs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1024x1024 24-µm pixels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ACIS-S3 BI CCD, 45 µm thick, fully depleted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Closest analog of future detectors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Stowed calibration data, only unfocused bkg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04751" y="2011412"/>
            <a:ext cx="5087249" cy="4096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2021-08-18T15:46:27Z</dcterms:created>
  <dc:creator>Microsoft Office User</dc:creator>
</cp:coreProperties>
</file>