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5" r:id="rId3"/>
    <p:sldMasterId id="2147483697" r:id="rId4"/>
    <p:sldMasterId id="2147483723" r:id="rId5"/>
    <p:sldMasterId id="2147483786" r:id="rId6"/>
  </p:sldMasterIdLst>
  <p:notesMasterIdLst>
    <p:notesMasterId r:id="rId22"/>
  </p:notesMasterIdLst>
  <p:sldIdLst>
    <p:sldId id="256" r:id="rId7"/>
    <p:sldId id="1561" r:id="rId8"/>
    <p:sldId id="1581" r:id="rId9"/>
    <p:sldId id="1563" r:id="rId10"/>
    <p:sldId id="3497" r:id="rId11"/>
    <p:sldId id="1565" r:id="rId12"/>
    <p:sldId id="1566" r:id="rId13"/>
    <p:sldId id="1569" r:id="rId14"/>
    <p:sldId id="1568" r:id="rId15"/>
    <p:sldId id="1570" r:id="rId16"/>
    <p:sldId id="1576" r:id="rId17"/>
    <p:sldId id="1571" r:id="rId18"/>
    <p:sldId id="1572" r:id="rId19"/>
    <p:sldId id="1574" r:id="rId20"/>
    <p:sldId id="1575"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47"/>
    <p:restoredTop sz="83274"/>
  </p:normalViewPr>
  <p:slideViewPr>
    <p:cSldViewPr snapToGrid="0">
      <p:cViewPr varScale="1">
        <p:scale>
          <a:sx n="122" d="100"/>
          <a:sy n="122" d="100"/>
        </p:scale>
        <p:origin x="2048" y="184"/>
      </p:cViewPr>
      <p:guideLst/>
    </p:cSldViewPr>
  </p:slideViewPr>
  <p:notesTextViewPr>
    <p:cViewPr>
      <p:scale>
        <a:sx n="1" d="1"/>
        <a:sy n="1" d="1"/>
      </p:scale>
      <p:origin x="0" y="0"/>
    </p:cViewPr>
  </p:notesTextViewPr>
  <p:sorterViewPr>
    <p:cViewPr>
      <p:scale>
        <a:sx n="113" d="100"/>
        <a:sy n="11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75AB7C-2B6D-CE4B-A36D-57A98073420B}" type="datetimeFigureOut">
              <a:rPr kumimoji="1" lang="zh-CN" altLang="en-US" smtClean="0"/>
              <a:t>2023/4/24</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2F2D1E-5CCA-814E-9BFF-82AF97AAA8CA}" type="slidenum">
              <a:rPr kumimoji="1" lang="zh-CN" altLang="en-US" smtClean="0"/>
              <a:t>‹#›</a:t>
            </a:fld>
            <a:endParaRPr kumimoji="1" lang="zh-CN" altLang="en-US"/>
          </a:p>
        </p:txBody>
      </p:sp>
    </p:spTree>
    <p:extLst>
      <p:ext uri="{BB962C8B-B14F-4D97-AF65-F5344CB8AC3E}">
        <p14:creationId xmlns:p14="http://schemas.microsoft.com/office/powerpoint/2010/main" val="3433845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Hello every, I am </a:t>
            </a:r>
            <a:r>
              <a:rPr kumimoji="1" lang="en-US" altLang="zh-CN" dirty="0" err="1"/>
              <a:t>Huaqing</a:t>
            </a:r>
            <a:r>
              <a:rPr kumimoji="1" lang="en-US" altLang="zh-CN" dirty="0"/>
              <a:t> Cheng from NAOC, and I am very happy to be here and show me some on-ground calibration results of LEIA, also as known as EP-pathfinder, as well as the EP-WXT flying modules.</a:t>
            </a:r>
            <a:endParaRPr kumimoji="1" lang="zh-CN" altLang="en-US" dirty="0"/>
          </a:p>
        </p:txBody>
      </p:sp>
      <p:sp>
        <p:nvSpPr>
          <p:cNvPr id="4" name="灯片编号占位符 3"/>
          <p:cNvSpPr>
            <a:spLocks noGrp="1"/>
          </p:cNvSpPr>
          <p:nvPr>
            <p:ph type="sldNum" sz="quarter" idx="5"/>
          </p:nvPr>
        </p:nvSpPr>
        <p:spPr/>
        <p:txBody>
          <a:bodyPr/>
          <a:lstStyle/>
          <a:p>
            <a:fld id="{FB2F2D1E-5CCA-814E-9BFF-82AF97AAA8CA}" type="slidenum">
              <a:rPr kumimoji="1" lang="zh-CN" altLang="en-US" smtClean="0"/>
              <a:t>1</a:t>
            </a:fld>
            <a:endParaRPr kumimoji="1" lang="zh-CN" altLang="en-US"/>
          </a:p>
        </p:txBody>
      </p:sp>
    </p:spTree>
    <p:extLst>
      <p:ext uri="{BB962C8B-B14F-4D97-AF65-F5344CB8AC3E}">
        <p14:creationId xmlns:p14="http://schemas.microsoft.com/office/powerpoint/2010/main" val="704704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This slide shows the energy response of the four CMOS detectors obtained from module calibration. The left figure shows the </a:t>
            </a:r>
            <a:r>
              <a:rPr kumimoji="1" lang="en-US" altLang="zh-CN" dirty="0" err="1"/>
              <a:t>responsed</a:t>
            </a:r>
            <a:r>
              <a:rPr kumimoji="1" lang="en-US" altLang="zh-CN" dirty="0"/>
              <a:t> CMOS spectra at different tested energies, including the Oxygen Ka, Copper L, magnesium Ka, Silicon Ka, Silver L, and Titanium K. On the right we may see the energy-channel relation, as well the parabolic relation between the energy resolution and energy. This table summarizes the specifications of four CMOS detectors, including the energy resolution as well as the number of bad pixels, column, and regions, etc.</a:t>
            </a:r>
            <a:endParaRPr kumimoji="1" lang="zh-CN" altLang="en-US" dirty="0"/>
          </a:p>
        </p:txBody>
      </p:sp>
      <p:sp>
        <p:nvSpPr>
          <p:cNvPr id="4" name="灯片编号占位符 3"/>
          <p:cNvSpPr>
            <a:spLocks noGrp="1"/>
          </p:cNvSpPr>
          <p:nvPr>
            <p:ph type="sldNum" sz="quarter" idx="5"/>
          </p:nvPr>
        </p:nvSpPr>
        <p:spPr/>
        <p:txBody>
          <a:bodyPr/>
          <a:lstStyle/>
          <a:p>
            <a:fld id="{FB2F2D1E-5CCA-814E-9BFF-82AF97AAA8CA}" type="slidenum">
              <a:rPr kumimoji="1" lang="zh-CN" altLang="en-US" smtClean="0"/>
              <a:t>10</a:t>
            </a:fld>
            <a:endParaRPr kumimoji="1" lang="zh-CN" altLang="en-US"/>
          </a:p>
        </p:txBody>
      </p:sp>
    </p:spTree>
    <p:extLst>
      <p:ext uri="{BB962C8B-B14F-4D97-AF65-F5344CB8AC3E}">
        <p14:creationId xmlns:p14="http://schemas.microsoft.com/office/powerpoint/2010/main" val="687164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Some defects of LEIA are also noticed during the calibration procedure. In addition to the CMOS defects shown in the last slide, there is a PSF misalignment issue associated with imperfect MPO installation. We find that in three regions of two CMOS detectors, the PSFs have offsets on average of 10-20 arcmin, as summarized in this table. </a:t>
            </a:r>
            <a:r>
              <a:rPr lang="en-US" altLang="zh-CN" sz="1800" dirty="0">
                <a:effectLst/>
                <a:latin typeface="CMR12"/>
              </a:rPr>
              <a:t>The PSF misalignment leads to a characteristic phenomenon, the split of the focal spot, as shown in this zoom-in figure, because the focus of the adjacent MPO chips do not overlap after installation. T</a:t>
            </a:r>
            <a:r>
              <a:rPr kumimoji="1" lang="en-US" altLang="zh-CN" dirty="0"/>
              <a:t>his is </a:t>
            </a:r>
            <a:r>
              <a:rPr lang="en-US" altLang="zh-CN" sz="1200" dirty="0">
                <a:effectLst/>
                <a:latin typeface="CMR12"/>
              </a:rPr>
              <a:t>a result of incorrect parameter provided before the MPO installation, and only appears on LEIA. So EP do not have this problem.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kumimoji="1" lang="zh-CN" altLang="en-US" dirty="0"/>
          </a:p>
        </p:txBody>
      </p:sp>
      <p:sp>
        <p:nvSpPr>
          <p:cNvPr id="4" name="灯片编号占位符 3"/>
          <p:cNvSpPr>
            <a:spLocks noGrp="1"/>
          </p:cNvSpPr>
          <p:nvPr>
            <p:ph type="sldNum" sz="quarter" idx="5"/>
          </p:nvPr>
        </p:nvSpPr>
        <p:spPr/>
        <p:txBody>
          <a:bodyPr/>
          <a:lstStyle/>
          <a:p>
            <a:fld id="{FB2F2D1E-5CCA-814E-9BFF-82AF97AAA8CA}" type="slidenum">
              <a:rPr kumimoji="1" lang="zh-CN" altLang="en-US" smtClean="0"/>
              <a:t>11</a:t>
            </a:fld>
            <a:endParaRPr kumimoji="1" lang="zh-CN" altLang="en-US"/>
          </a:p>
        </p:txBody>
      </p:sp>
    </p:spTree>
    <p:extLst>
      <p:ext uri="{BB962C8B-B14F-4D97-AF65-F5344CB8AC3E}">
        <p14:creationId xmlns:p14="http://schemas.microsoft.com/office/powerpoint/2010/main" val="653731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above are the calibration of LEIA. This year is the launch year of EP satellite, and there is a tight ground calibration schedule for the WXT payload. As you can see here, there are a lot of tests and calibrations been done, be doing and to be carried out soon.</a:t>
            </a:r>
            <a:endParaRPr kumimoji="1" lang="zh-CN" altLang="en-US" dirty="0"/>
          </a:p>
        </p:txBody>
      </p:sp>
      <p:sp>
        <p:nvSpPr>
          <p:cNvPr id="4" name="灯片编号占位符 3"/>
          <p:cNvSpPr>
            <a:spLocks noGrp="1"/>
          </p:cNvSpPr>
          <p:nvPr>
            <p:ph type="sldNum" sz="quarter" idx="5"/>
          </p:nvPr>
        </p:nvSpPr>
        <p:spPr/>
        <p:txBody>
          <a:bodyPr/>
          <a:lstStyle/>
          <a:p>
            <a:fld id="{FB2F2D1E-5CCA-814E-9BFF-82AF97AAA8CA}" type="slidenum">
              <a:rPr kumimoji="1" lang="zh-CN" altLang="en-US" smtClean="0"/>
              <a:t>12</a:t>
            </a:fld>
            <a:endParaRPr kumimoji="1" lang="zh-CN" altLang="en-US"/>
          </a:p>
        </p:txBody>
      </p:sp>
    </p:spTree>
    <p:extLst>
      <p:ext uri="{BB962C8B-B14F-4D97-AF65-F5344CB8AC3E}">
        <p14:creationId xmlns:p14="http://schemas.microsoft.com/office/powerpoint/2010/main" val="2237565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This slide shows some calibration results for the flying model. This is the scanned PSF of the mirror assembly at NAOC. You can see that compared to the qualification model, we use a finer scan mode, in total of 209 points to assess the distribution of PSF within ¼ of </a:t>
            </a:r>
            <a:r>
              <a:rPr kumimoji="1" lang="en-US" altLang="zh-CN" dirty="0" err="1"/>
              <a:t>FoV</a:t>
            </a:r>
            <a:r>
              <a:rPr kumimoji="1" lang="en-US" altLang="zh-CN" dirty="0"/>
              <a:t>. The second figure shows the measured effective area of FM5 at </a:t>
            </a:r>
            <a:r>
              <a:rPr kumimoji="1" lang="en-US" altLang="zh-CN" dirty="0" err="1"/>
              <a:t>Panter</a:t>
            </a:r>
            <a:r>
              <a:rPr kumimoji="1" lang="en-US" altLang="zh-CN" dirty="0"/>
              <a:t> in last November. And the third figure shows the spectra for 21 CMOS detectors illuminated with an Fe-55 source. We can see a very very good uniformity of the FM chips. </a:t>
            </a:r>
            <a:endParaRPr kumimoji="1" lang="zh-CN" altLang="en-US" dirty="0"/>
          </a:p>
        </p:txBody>
      </p:sp>
      <p:sp>
        <p:nvSpPr>
          <p:cNvPr id="4" name="灯片编号占位符 3"/>
          <p:cNvSpPr>
            <a:spLocks noGrp="1"/>
          </p:cNvSpPr>
          <p:nvPr>
            <p:ph type="sldNum" sz="quarter" idx="5"/>
          </p:nvPr>
        </p:nvSpPr>
        <p:spPr/>
        <p:txBody>
          <a:bodyPr/>
          <a:lstStyle/>
          <a:p>
            <a:fld id="{FB2F2D1E-5CCA-814E-9BFF-82AF97AAA8CA}" type="slidenum">
              <a:rPr kumimoji="1" lang="zh-CN" altLang="en-US" smtClean="0"/>
              <a:t>13</a:t>
            </a:fld>
            <a:endParaRPr kumimoji="1" lang="zh-CN" altLang="en-US"/>
          </a:p>
        </p:txBody>
      </p:sp>
    </p:spTree>
    <p:extLst>
      <p:ext uri="{BB962C8B-B14F-4D97-AF65-F5344CB8AC3E}">
        <p14:creationId xmlns:p14="http://schemas.microsoft.com/office/powerpoint/2010/main" val="801499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first complete flying model module, FM1, was calibrated at IHEP in August last year. The calibration items are nearly the same compared with LEIA. We find that the flying models have better optical performance than qualification models including the spatial resolution as well as the positioning accuracy. This is attributed to the improvement in both manufacturing and installation of the MPO chips. We also performed a thermal test by heating the mirror assembly to a higher temperature. The offset of the focal spot is very small.</a:t>
            </a:r>
            <a:endParaRPr kumimoji="1" lang="zh-CN" altLang="en-US" dirty="0"/>
          </a:p>
        </p:txBody>
      </p:sp>
      <p:sp>
        <p:nvSpPr>
          <p:cNvPr id="4" name="灯片编号占位符 3"/>
          <p:cNvSpPr>
            <a:spLocks noGrp="1"/>
          </p:cNvSpPr>
          <p:nvPr>
            <p:ph type="sldNum" sz="quarter" idx="5"/>
          </p:nvPr>
        </p:nvSpPr>
        <p:spPr/>
        <p:txBody>
          <a:bodyPr/>
          <a:lstStyle/>
          <a:p>
            <a:fld id="{FB2F2D1E-5CCA-814E-9BFF-82AF97AAA8CA}" type="slidenum">
              <a:rPr kumimoji="1" lang="zh-CN" altLang="en-US" smtClean="0"/>
              <a:t>14</a:t>
            </a:fld>
            <a:endParaRPr kumimoji="1" lang="zh-CN" altLang="en-US"/>
          </a:p>
        </p:txBody>
      </p:sp>
    </p:spTree>
    <p:extLst>
      <p:ext uri="{BB962C8B-B14F-4D97-AF65-F5344CB8AC3E}">
        <p14:creationId xmlns:p14="http://schemas.microsoft.com/office/powerpoint/2010/main" val="2393385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This is the outline of my talk, including four parts, since this is the first talk about Einstein Probe. I will give a short introduction to the EP mission as well as LEIA. Then I will show you the on-ground calibration results of LEIA before its launch, mainly carried out in the past two years. I will also introduce some preliminary results on the on-ground ground calibration of EP-WXT Flying modules. Finally I will give a summary. </a:t>
            </a:r>
            <a:endParaRPr kumimoji="1" lang="zh-CN" altLang="en-US" dirty="0"/>
          </a:p>
        </p:txBody>
      </p:sp>
      <p:sp>
        <p:nvSpPr>
          <p:cNvPr id="4" name="灯片编号占位符 3"/>
          <p:cNvSpPr>
            <a:spLocks noGrp="1"/>
          </p:cNvSpPr>
          <p:nvPr>
            <p:ph type="sldNum" sz="quarter" idx="5"/>
          </p:nvPr>
        </p:nvSpPr>
        <p:spPr/>
        <p:txBody>
          <a:bodyPr/>
          <a:lstStyle/>
          <a:p>
            <a:fld id="{FB2F2D1E-5CCA-814E-9BFF-82AF97AAA8CA}" type="slidenum">
              <a:rPr kumimoji="1" lang="zh-CN" altLang="en-US" smtClean="0"/>
              <a:t>2</a:t>
            </a:fld>
            <a:endParaRPr kumimoji="1" lang="zh-CN" altLang="en-US"/>
          </a:p>
        </p:txBody>
      </p:sp>
    </p:spTree>
    <p:extLst>
      <p:ext uri="{BB962C8B-B14F-4D97-AF65-F5344CB8AC3E}">
        <p14:creationId xmlns:p14="http://schemas.microsoft.com/office/powerpoint/2010/main" val="1403767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baseline="0" dirty="0"/>
              <a:t>So the EP mission, in abbreviate for </a:t>
            </a:r>
            <a:r>
              <a:rPr kumimoji="1" lang="en-US" altLang="zh-CN" baseline="0"/>
              <a:t>Einstein Probe, Einstein </a:t>
            </a:r>
            <a:r>
              <a:rPr kumimoji="1" lang="en-US" altLang="zh-CN" baseline="0" dirty="0"/>
              <a:t>Probe mission, </a:t>
            </a:r>
            <a:r>
              <a:rPr kumimoji="1" lang="en-US" altLang="zh-CN" baseline="0" dirty="0" err="1"/>
              <a:t>js</a:t>
            </a:r>
            <a:r>
              <a:rPr kumimoji="1" lang="en-US" altLang="zh-CN" baseline="0" dirty="0"/>
              <a:t> a space </a:t>
            </a:r>
            <a:r>
              <a:rPr kumimoji="1" lang="en-US" altLang="zh-CN" baseline="0" dirty="0" err="1"/>
              <a:t>misson</a:t>
            </a:r>
            <a:r>
              <a:rPr kumimoji="1" lang="en-US" altLang="zh-CN" baseline="0" dirty="0"/>
              <a:t> for all-sky soft X-ray monitoring dedicated to discover and characterize high-energy transients, including Gamma-ray burst, X-ray novae, supernova breakouts. Also, EP will monitor the X-ray variability for known sources. The EP satellite is now scheduled to be launched in November this year. There are two main payloads on EP satellite. The wide-field X-ray telescope (WXT), equipped with the lobster-eye MPO and CMOS detector, will monitor the sky in soft X-ray band. Specifically, the field of view of WXT is about 3600 square degree, the angular resolution is about 5 arcmin and the positioning accuracy is about 1 arcmin. The other payload is the follow-up X-ray telescope (FXT). Just as its name, FXT is used to do follow-up observations once a transient is </a:t>
            </a:r>
            <a:r>
              <a:rPr kumimoji="1" lang="en-US" altLang="zh-CN" baseline="0" dirty="0" err="1"/>
              <a:t>discoved</a:t>
            </a:r>
            <a:r>
              <a:rPr kumimoji="1" lang="en-US" altLang="zh-CN" baseline="0" dirty="0"/>
              <a:t>. EP will also have on-board data processing and quick data delivery.</a:t>
            </a:r>
          </a:p>
        </p:txBody>
      </p:sp>
      <p:sp>
        <p:nvSpPr>
          <p:cNvPr id="4" name="幻灯片编号占位符 3"/>
          <p:cNvSpPr>
            <a:spLocks noGrp="1"/>
          </p:cNvSpPr>
          <p:nvPr>
            <p:ph type="sldNum" sz="quarter" idx="10"/>
          </p:nvPr>
        </p:nvSpPr>
        <p:spPr/>
        <p:txBody>
          <a:bodyPr/>
          <a:lstStyle/>
          <a:p>
            <a:fld id="{701C5B94-FFE2-C24B-BEB8-CC2995B97BD2}" type="slidenum">
              <a:rPr lang="en-GB" smtClean="0"/>
              <a:t>3</a:t>
            </a:fld>
            <a:endParaRPr lang="en-GB"/>
          </a:p>
        </p:txBody>
      </p:sp>
    </p:spTree>
    <p:extLst>
      <p:ext uri="{BB962C8B-B14F-4D97-AF65-F5344CB8AC3E}">
        <p14:creationId xmlns:p14="http://schemas.microsoft.com/office/powerpoint/2010/main" val="3171654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lobster eye imager for Astronomy, also known as EP-pathfinder, is one of the three qualification modules of EP-WXT payload. It was launched successfully in </a:t>
            </a:r>
            <a:r>
              <a:rPr kumimoji="1" lang="en-US" altLang="zh-CN" dirty="0" err="1"/>
              <a:t>Jiuquan</a:t>
            </a:r>
            <a:r>
              <a:rPr kumimoji="1" lang="en-US" altLang="zh-CN" dirty="0"/>
              <a:t> launch center on July 27th, last year. </a:t>
            </a:r>
          </a:p>
          <a:p>
            <a:endParaRPr kumimoji="1" lang="en-US" altLang="zh-CN" dirty="0"/>
          </a:p>
          <a:p>
            <a:r>
              <a:rPr kumimoji="1" lang="en-US" altLang="zh-CN" dirty="0"/>
              <a:t>With LEIA, we can verify the two state-of-the-art technologies utilized on EP, MPO and CMOS. Also, we can investigate their in-orbit performance. And finally, we can make some rehearsals and tests for the in-orbit calibration procedure for Lobster-eye telescope, which, to my knowledge, has never been done before. For the last part, you may refer to my colleague </a:t>
            </a:r>
            <a:r>
              <a:rPr kumimoji="1" lang="en-US" altLang="zh-CN" dirty="0" err="1"/>
              <a:t>Haiwu’s</a:t>
            </a:r>
            <a:r>
              <a:rPr kumimoji="1" lang="en-US" altLang="zh-CN" dirty="0"/>
              <a:t> talk for more </a:t>
            </a:r>
            <a:r>
              <a:rPr kumimoji="1" lang="en-US" altLang="zh-CN" dirty="0" err="1"/>
              <a:t>detailes</a:t>
            </a:r>
            <a:r>
              <a:rPr kumimoji="1" lang="en-US" altLang="zh-CN" dirty="0"/>
              <a:t>.</a:t>
            </a:r>
          </a:p>
          <a:p>
            <a:endParaRPr kumimoji="1" lang="en-US" altLang="zh-CN" dirty="0"/>
          </a:p>
          <a:p>
            <a:r>
              <a:rPr kumimoji="1" lang="en-US" altLang="zh-CN" dirty="0"/>
              <a:t>This talk will focus on the ground calibrations.</a:t>
            </a:r>
          </a:p>
        </p:txBody>
      </p:sp>
      <p:sp>
        <p:nvSpPr>
          <p:cNvPr id="4" name="灯片编号占位符 3"/>
          <p:cNvSpPr>
            <a:spLocks noGrp="1"/>
          </p:cNvSpPr>
          <p:nvPr>
            <p:ph type="sldNum" sz="quarter" idx="5"/>
          </p:nvPr>
        </p:nvSpPr>
        <p:spPr/>
        <p:txBody>
          <a:bodyPr/>
          <a:lstStyle/>
          <a:p>
            <a:fld id="{FB2F2D1E-5CCA-814E-9BFF-82AF97AAA8CA}" type="slidenum">
              <a:rPr kumimoji="1" lang="zh-CN" altLang="en-US" smtClean="0"/>
              <a:t>4</a:t>
            </a:fld>
            <a:endParaRPr kumimoji="1" lang="zh-CN" altLang="en-US"/>
          </a:p>
        </p:txBody>
      </p:sp>
    </p:spTree>
    <p:extLst>
      <p:ext uri="{BB962C8B-B14F-4D97-AF65-F5344CB8AC3E}">
        <p14:creationId xmlns:p14="http://schemas.microsoft.com/office/powerpoint/2010/main" val="1655973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So, before the launch of LEIA, a series of tests and calibrations on different levels were performed at different facilities. First, the mirror assembly was tested at </a:t>
            </a:r>
            <a:r>
              <a:rPr kumimoji="1" lang="en-US" altLang="zh-CN" dirty="0" err="1"/>
              <a:t>Panter</a:t>
            </a:r>
            <a:r>
              <a:rPr kumimoji="1" lang="en-US" altLang="zh-CN" dirty="0"/>
              <a:t> facility for its optical performance, including the focal length, PSF and effective area. After shipping back to China, it was tested twice before and after vibration. In the meantime, the four CMOS detectors onboard LEIA were tested on a multi-target X-ray beam. Finally, after the integration, the complete module of LEIA was tested on the 100m facility of the Institute of High Energy Physics of CAS.</a:t>
            </a:r>
            <a:endParaRPr kumimoji="1" lang="zh-CN" altLang="en-US" dirty="0"/>
          </a:p>
        </p:txBody>
      </p:sp>
      <p:sp>
        <p:nvSpPr>
          <p:cNvPr id="4" name="灯片编号占位符 3"/>
          <p:cNvSpPr>
            <a:spLocks noGrp="1"/>
          </p:cNvSpPr>
          <p:nvPr>
            <p:ph type="sldNum" sz="quarter" idx="5"/>
          </p:nvPr>
        </p:nvSpPr>
        <p:spPr/>
        <p:txBody>
          <a:bodyPr/>
          <a:lstStyle/>
          <a:p>
            <a:fld id="{FB2F2D1E-5CCA-814E-9BFF-82AF97AAA8CA}" type="slidenum">
              <a:rPr kumimoji="1" lang="zh-CN" altLang="en-US" smtClean="0"/>
              <a:t>5</a:t>
            </a:fld>
            <a:endParaRPr kumimoji="1" lang="zh-CN" altLang="en-US"/>
          </a:p>
        </p:txBody>
      </p:sp>
    </p:spTree>
    <p:extLst>
      <p:ext uri="{BB962C8B-B14F-4D97-AF65-F5344CB8AC3E}">
        <p14:creationId xmlns:p14="http://schemas.microsoft.com/office/powerpoint/2010/main" val="750927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Here are some calibration results of mirror assembly before its integration. The left figure is the obtained PSF within one quarter of the </a:t>
            </a:r>
            <a:r>
              <a:rPr kumimoji="1" lang="en-US" altLang="zh-CN" dirty="0" err="1"/>
              <a:t>FoV</a:t>
            </a:r>
            <a:r>
              <a:rPr kumimoji="1" lang="en-US" altLang="zh-CN" dirty="0"/>
              <a:t>, as you can see, we use an 11x11 scan mode, in total of 121 points, to perform the focal plane mapping measurement. The zoom-in figure here shows the typical shape of the lobster eye optics PSF, including a focal spot and two cruciform arms contributed by photons undergoing odd reflections within the microchannel. The Gaussian fit to the 1-dimensional PSF shows the positioning accuracy</a:t>
            </a:r>
            <a:r>
              <a:rPr kumimoji="1" lang="zh-CN" altLang="en-US" dirty="0"/>
              <a:t> </a:t>
            </a:r>
            <a:r>
              <a:rPr kumimoji="1" lang="en-US" altLang="zh-CN" dirty="0"/>
              <a:t>around 1</a:t>
            </a:r>
            <a:r>
              <a:rPr kumimoji="1" lang="zh-CN" altLang="en-US" dirty="0"/>
              <a:t> </a:t>
            </a:r>
            <a:r>
              <a:rPr kumimoji="1" lang="en-US" altLang="zh-CN" dirty="0"/>
              <a:t>arcmin.</a:t>
            </a:r>
            <a:r>
              <a:rPr kumimoji="1" lang="zh-CN" altLang="en-US" dirty="0"/>
              <a:t> </a:t>
            </a:r>
            <a:r>
              <a:rPr kumimoji="1" lang="en-US" altLang="zh-CN" dirty="0"/>
              <a:t>Also the measured effective area obtained at </a:t>
            </a:r>
            <a:r>
              <a:rPr kumimoji="1" lang="en-US" altLang="zh-CN" dirty="0" err="1"/>
              <a:t>Panter</a:t>
            </a:r>
            <a:r>
              <a:rPr kumimoji="1" lang="en-US" altLang="zh-CN" dirty="0"/>
              <a:t> facility (right figure) is generally consistent with Monte Carlo simulations.</a:t>
            </a:r>
            <a:endParaRPr kumimoji="1" lang="zh-CN" altLang="en-US" dirty="0"/>
          </a:p>
        </p:txBody>
      </p:sp>
      <p:sp>
        <p:nvSpPr>
          <p:cNvPr id="4" name="灯片编号占位符 3"/>
          <p:cNvSpPr>
            <a:spLocks noGrp="1"/>
          </p:cNvSpPr>
          <p:nvPr>
            <p:ph type="sldNum" sz="quarter" idx="5"/>
          </p:nvPr>
        </p:nvSpPr>
        <p:spPr/>
        <p:txBody>
          <a:bodyPr/>
          <a:lstStyle/>
          <a:p>
            <a:fld id="{FB2F2D1E-5CCA-814E-9BFF-82AF97AAA8CA}" type="slidenum">
              <a:rPr kumimoji="1" lang="zh-CN" altLang="en-US" smtClean="0"/>
              <a:t>6</a:t>
            </a:fld>
            <a:endParaRPr kumimoji="1" lang="zh-CN" altLang="en-US"/>
          </a:p>
        </p:txBody>
      </p:sp>
    </p:spTree>
    <p:extLst>
      <p:ext uri="{BB962C8B-B14F-4D97-AF65-F5344CB8AC3E}">
        <p14:creationId xmlns:p14="http://schemas.microsoft.com/office/powerpoint/2010/main" val="1035423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After the integration, the complete module of LEIA was calibrated at the 100m facility of IHEP in Nov.2021. The calibration campaign is lasted for two to three weeks, and there are plenty of items involved during the calibration, including the PSF. Effective area, as well as the energy response, etc..</a:t>
            </a:r>
            <a:endParaRPr kumimoji="1" lang="zh-CN" altLang="en-US" dirty="0"/>
          </a:p>
        </p:txBody>
      </p:sp>
      <p:sp>
        <p:nvSpPr>
          <p:cNvPr id="4" name="灯片编号占位符 3"/>
          <p:cNvSpPr>
            <a:spLocks noGrp="1"/>
          </p:cNvSpPr>
          <p:nvPr>
            <p:ph type="sldNum" sz="quarter" idx="5"/>
          </p:nvPr>
        </p:nvSpPr>
        <p:spPr/>
        <p:txBody>
          <a:bodyPr/>
          <a:lstStyle/>
          <a:p>
            <a:fld id="{FB2F2D1E-5CCA-814E-9BFF-82AF97AAA8CA}" type="slidenum">
              <a:rPr kumimoji="1" lang="zh-CN" altLang="en-US" smtClean="0"/>
              <a:t>7</a:t>
            </a:fld>
            <a:endParaRPr kumimoji="1" lang="zh-CN" altLang="en-US"/>
          </a:p>
        </p:txBody>
      </p:sp>
    </p:spTree>
    <p:extLst>
      <p:ext uri="{BB962C8B-B14F-4D97-AF65-F5344CB8AC3E}">
        <p14:creationId xmlns:p14="http://schemas.microsoft.com/office/powerpoint/2010/main" val="4248506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This slide shows the measured PSF of the complete module. The left figure shows the on-axis PSF at different tested energies, including the Oxygen Ka, Copper L, magnesium Ka, Silicon Ka, Silver L, and Titanium Ka. We can see that with the increasing energy the strength of the cruciform arms are diminishing. This is because the mirror is more sensitive to low-energy photons. The upper right figure shows the zoom-in focal spot analyzed with an elliptical function to obtain its Full Width Half Maximum, which is employed to quantify the spatial resolution. We find that the FWHM is around 4-8 arcmin for the majority of the sampled PSF.</a:t>
            </a:r>
            <a:endParaRPr kumimoji="1" lang="zh-CN" altLang="en-US" dirty="0"/>
          </a:p>
        </p:txBody>
      </p:sp>
      <p:sp>
        <p:nvSpPr>
          <p:cNvPr id="4" name="灯片编号占位符 3"/>
          <p:cNvSpPr>
            <a:spLocks noGrp="1"/>
          </p:cNvSpPr>
          <p:nvPr>
            <p:ph type="sldNum" sz="quarter" idx="5"/>
          </p:nvPr>
        </p:nvSpPr>
        <p:spPr/>
        <p:txBody>
          <a:bodyPr/>
          <a:lstStyle/>
          <a:p>
            <a:fld id="{FB2F2D1E-5CCA-814E-9BFF-82AF97AAA8CA}" type="slidenum">
              <a:rPr kumimoji="1" lang="zh-CN" altLang="en-US" smtClean="0"/>
              <a:t>8</a:t>
            </a:fld>
            <a:endParaRPr kumimoji="1" lang="zh-CN" altLang="en-US"/>
          </a:p>
        </p:txBody>
      </p:sp>
    </p:spTree>
    <p:extLst>
      <p:ext uri="{BB962C8B-B14F-4D97-AF65-F5344CB8AC3E}">
        <p14:creationId xmlns:p14="http://schemas.microsoft.com/office/powerpoint/2010/main" val="1258991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This slide shows the effective area. The left figure shows the on-axis effective area of the focal spot measured at different tested energies, together with the Monte-Carlo simulated curve. We can see the the data and model are generally consistent. The right figure shows the distribution of the effective area of the focal spot within a quarter of </a:t>
            </a:r>
            <a:r>
              <a:rPr kumimoji="1" lang="en-US" altLang="zh-CN" dirty="0" err="1"/>
              <a:t>FoV</a:t>
            </a:r>
            <a:r>
              <a:rPr kumimoji="1" lang="en-US" altLang="zh-CN" dirty="0"/>
              <a:t> at 1.25 keV. The distribution of the effective area is not the same with that of the Wolter-I type X-ray telescope. In addition to the common-known vignetting effect, </a:t>
            </a:r>
            <a:endParaRPr kumimoji="1" lang="zh-CN" altLang="en-US" dirty="0"/>
          </a:p>
        </p:txBody>
      </p:sp>
      <p:sp>
        <p:nvSpPr>
          <p:cNvPr id="4" name="灯片编号占位符 3"/>
          <p:cNvSpPr>
            <a:spLocks noGrp="1"/>
          </p:cNvSpPr>
          <p:nvPr>
            <p:ph type="sldNum" sz="quarter" idx="5"/>
          </p:nvPr>
        </p:nvSpPr>
        <p:spPr/>
        <p:txBody>
          <a:bodyPr/>
          <a:lstStyle/>
          <a:p>
            <a:fld id="{FB2F2D1E-5CCA-814E-9BFF-82AF97AAA8CA}" type="slidenum">
              <a:rPr kumimoji="1" lang="zh-CN" altLang="en-US" smtClean="0"/>
              <a:t>9</a:t>
            </a:fld>
            <a:endParaRPr kumimoji="1" lang="zh-CN" altLang="en-US"/>
          </a:p>
        </p:txBody>
      </p:sp>
    </p:spTree>
    <p:extLst>
      <p:ext uri="{BB962C8B-B14F-4D97-AF65-F5344CB8AC3E}">
        <p14:creationId xmlns:p14="http://schemas.microsoft.com/office/powerpoint/2010/main" val="1048203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fld id="{0AF7D685-0964-3E4C-886C-B3B1A0EE92C2}" type="datetimeFigureOut">
              <a:rPr kumimoji="1" lang="zh-CN" altLang="en-US" smtClean="0"/>
              <a:t>2023/4/24</a:t>
            </a:fld>
            <a:endParaRPr kumimoji="1" lang="zh-CN" altLang="en-US"/>
          </a:p>
        </p:txBody>
      </p:sp>
      <p:sp>
        <p:nvSpPr>
          <p:cNvPr id="5" name="Rectangle 5"/>
          <p:cNvSpPr>
            <a:spLocks noGrp="1" noChangeArrowheads="1"/>
          </p:cNvSpPr>
          <p:nvPr>
            <p:ph type="ftr" sz="quarter" idx="11"/>
          </p:nvPr>
        </p:nvSpPr>
        <p:spPr>
          <a:ln/>
        </p:spPr>
        <p:txBody>
          <a:bodyPr/>
          <a:lstStyle>
            <a:lvl1pPr>
              <a:defRPr/>
            </a:lvl1pPr>
          </a:lstStyle>
          <a:p>
            <a:endParaRPr kumimoji="1" lang="zh-CN" altLang="en-US"/>
          </a:p>
        </p:txBody>
      </p:sp>
      <p:sp>
        <p:nvSpPr>
          <p:cNvPr id="6" name="Rectangle 6"/>
          <p:cNvSpPr>
            <a:spLocks noGrp="1" noChangeArrowheads="1"/>
          </p:cNvSpPr>
          <p:nvPr>
            <p:ph type="sldNum" sz="quarter" idx="12"/>
          </p:nvPr>
        </p:nvSpPr>
        <p:spPr>
          <a:ln/>
        </p:spPr>
        <p:txBody>
          <a:bodyPr/>
          <a:lstStyle>
            <a:lvl1pPr>
              <a:defRPr/>
            </a:lvl1pPr>
          </a:lstStyle>
          <a:p>
            <a:fld id="{A25452B0-6B04-CC4F-95FA-0A24CA28D23A}" type="slidenum">
              <a:rPr kumimoji="1" lang="zh-CN" altLang="en-US" smtClean="0"/>
              <a:t>‹#›</a:t>
            </a:fld>
            <a:endParaRPr kumimoji="1" lang="zh-CN" altLang="en-US"/>
          </a:p>
        </p:txBody>
      </p:sp>
    </p:spTree>
    <p:extLst>
      <p:ext uri="{BB962C8B-B14F-4D97-AF65-F5344CB8AC3E}">
        <p14:creationId xmlns:p14="http://schemas.microsoft.com/office/powerpoint/2010/main" val="269108907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4"/>
          <p:cNvSpPr>
            <a:spLocks noGrp="1" noChangeArrowheads="1"/>
          </p:cNvSpPr>
          <p:nvPr>
            <p:ph type="dt" sz="half" idx="10"/>
          </p:nvPr>
        </p:nvSpPr>
        <p:spPr>
          <a:ln/>
        </p:spPr>
        <p:txBody>
          <a:bodyPr/>
          <a:lstStyle>
            <a:lvl1pPr>
              <a:defRPr/>
            </a:lvl1pPr>
          </a:lstStyle>
          <a:p>
            <a:fld id="{0AF7D685-0964-3E4C-886C-B3B1A0EE92C2}" type="datetimeFigureOut">
              <a:rPr kumimoji="1" lang="zh-CN" altLang="en-US" smtClean="0"/>
              <a:t>2023/4/24</a:t>
            </a:fld>
            <a:endParaRPr kumimoji="1" lang="zh-CN" altLang="en-US"/>
          </a:p>
        </p:txBody>
      </p:sp>
      <p:sp>
        <p:nvSpPr>
          <p:cNvPr id="5" name="Rectangle 5"/>
          <p:cNvSpPr>
            <a:spLocks noGrp="1" noChangeArrowheads="1"/>
          </p:cNvSpPr>
          <p:nvPr>
            <p:ph type="ftr" sz="quarter" idx="11"/>
          </p:nvPr>
        </p:nvSpPr>
        <p:spPr>
          <a:ln/>
        </p:spPr>
        <p:txBody>
          <a:bodyPr/>
          <a:lstStyle>
            <a:lvl1pPr>
              <a:defRPr/>
            </a:lvl1pPr>
          </a:lstStyle>
          <a:p>
            <a:endParaRPr kumimoji="1" lang="zh-CN" altLang="en-US"/>
          </a:p>
        </p:txBody>
      </p:sp>
      <p:sp>
        <p:nvSpPr>
          <p:cNvPr id="6" name="Rectangle 6"/>
          <p:cNvSpPr>
            <a:spLocks noGrp="1" noChangeArrowheads="1"/>
          </p:cNvSpPr>
          <p:nvPr>
            <p:ph type="sldNum" sz="quarter" idx="12"/>
          </p:nvPr>
        </p:nvSpPr>
        <p:spPr>
          <a:ln/>
        </p:spPr>
        <p:txBody>
          <a:bodyPr/>
          <a:lstStyle>
            <a:lvl1pPr>
              <a:defRPr/>
            </a:lvl1pPr>
          </a:lstStyle>
          <a:p>
            <a:fld id="{A25452B0-6B04-CC4F-95FA-0A24CA28D23A}" type="slidenum">
              <a:rPr kumimoji="1" lang="zh-CN" altLang="en-US" smtClean="0"/>
              <a:t>‹#›</a:t>
            </a:fld>
            <a:endParaRPr kumimoji="1" lang="zh-CN" altLang="en-US"/>
          </a:p>
        </p:txBody>
      </p:sp>
    </p:spTree>
    <p:extLst>
      <p:ext uri="{BB962C8B-B14F-4D97-AF65-F5344CB8AC3E}">
        <p14:creationId xmlns:p14="http://schemas.microsoft.com/office/powerpoint/2010/main" val="92242025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4"/>
          <p:cNvSpPr>
            <a:spLocks noGrp="1" noChangeArrowheads="1"/>
          </p:cNvSpPr>
          <p:nvPr>
            <p:ph type="dt" sz="half" idx="10"/>
          </p:nvPr>
        </p:nvSpPr>
        <p:spPr>
          <a:ln/>
        </p:spPr>
        <p:txBody>
          <a:bodyPr/>
          <a:lstStyle>
            <a:lvl1pPr>
              <a:defRPr/>
            </a:lvl1pPr>
          </a:lstStyle>
          <a:p>
            <a:fld id="{0AF7D685-0964-3E4C-886C-B3B1A0EE92C2}" type="datetimeFigureOut">
              <a:rPr kumimoji="1" lang="zh-CN" altLang="en-US" smtClean="0"/>
              <a:t>2023/4/24</a:t>
            </a:fld>
            <a:endParaRPr kumimoji="1" lang="zh-CN" altLang="en-US"/>
          </a:p>
        </p:txBody>
      </p:sp>
      <p:sp>
        <p:nvSpPr>
          <p:cNvPr id="5" name="Rectangle 5"/>
          <p:cNvSpPr>
            <a:spLocks noGrp="1" noChangeArrowheads="1"/>
          </p:cNvSpPr>
          <p:nvPr>
            <p:ph type="ftr" sz="quarter" idx="11"/>
          </p:nvPr>
        </p:nvSpPr>
        <p:spPr>
          <a:ln/>
        </p:spPr>
        <p:txBody>
          <a:bodyPr/>
          <a:lstStyle>
            <a:lvl1pPr>
              <a:defRPr/>
            </a:lvl1pPr>
          </a:lstStyle>
          <a:p>
            <a:endParaRPr kumimoji="1" lang="zh-CN" altLang="en-US"/>
          </a:p>
        </p:txBody>
      </p:sp>
      <p:sp>
        <p:nvSpPr>
          <p:cNvPr id="6" name="Rectangle 6"/>
          <p:cNvSpPr>
            <a:spLocks noGrp="1" noChangeArrowheads="1"/>
          </p:cNvSpPr>
          <p:nvPr>
            <p:ph type="sldNum" sz="quarter" idx="12"/>
          </p:nvPr>
        </p:nvSpPr>
        <p:spPr>
          <a:ln/>
        </p:spPr>
        <p:txBody>
          <a:bodyPr/>
          <a:lstStyle>
            <a:lvl1pPr>
              <a:defRPr/>
            </a:lvl1pPr>
          </a:lstStyle>
          <a:p>
            <a:fld id="{A25452B0-6B04-CC4F-95FA-0A24CA28D23A}" type="slidenum">
              <a:rPr kumimoji="1" lang="zh-CN" altLang="en-US" smtClean="0"/>
              <a:t>‹#›</a:t>
            </a:fld>
            <a:endParaRPr kumimoji="1" lang="zh-CN" altLang="en-US"/>
          </a:p>
        </p:txBody>
      </p:sp>
    </p:spTree>
    <p:extLst>
      <p:ext uri="{BB962C8B-B14F-4D97-AF65-F5344CB8AC3E}">
        <p14:creationId xmlns:p14="http://schemas.microsoft.com/office/powerpoint/2010/main" val="29091297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561975"/>
          </a:xfrm>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fld id="{0AF7D685-0964-3E4C-886C-B3B1A0EE92C2}" type="datetimeFigureOut">
              <a:rPr kumimoji="1" lang="zh-CN" altLang="en-US" smtClean="0"/>
              <a:t>2023/4/24</a:t>
            </a:fld>
            <a:endParaRPr kumimoji="1" lang="zh-CN" altLang="en-US"/>
          </a:p>
        </p:txBody>
      </p:sp>
      <p:sp>
        <p:nvSpPr>
          <p:cNvPr id="4" name="Rectangle 5"/>
          <p:cNvSpPr>
            <a:spLocks noGrp="1" noChangeArrowheads="1"/>
          </p:cNvSpPr>
          <p:nvPr>
            <p:ph type="ftr" sz="quarter" idx="11"/>
          </p:nvPr>
        </p:nvSpPr>
        <p:spPr>
          <a:ln/>
        </p:spPr>
        <p:txBody>
          <a:bodyPr/>
          <a:lstStyle>
            <a:lvl1pPr>
              <a:defRPr/>
            </a:lvl1pPr>
          </a:lstStyle>
          <a:p>
            <a:endParaRPr kumimoji="1" lang="zh-CN" altLang="en-US"/>
          </a:p>
        </p:txBody>
      </p:sp>
      <p:sp>
        <p:nvSpPr>
          <p:cNvPr id="5" name="Rectangle 6"/>
          <p:cNvSpPr>
            <a:spLocks noGrp="1" noChangeArrowheads="1"/>
          </p:cNvSpPr>
          <p:nvPr>
            <p:ph type="sldNum" sz="quarter" idx="12"/>
          </p:nvPr>
        </p:nvSpPr>
        <p:spPr>
          <a:ln/>
        </p:spPr>
        <p:txBody>
          <a:bodyPr/>
          <a:lstStyle>
            <a:lvl1pPr>
              <a:defRPr/>
            </a:lvl1pPr>
          </a:lstStyle>
          <a:p>
            <a:fld id="{A25452B0-6B04-CC4F-95FA-0A24CA28D23A}" type="slidenum">
              <a:rPr kumimoji="1" lang="zh-CN" altLang="en-US" smtClean="0"/>
              <a:t>‹#›</a:t>
            </a:fld>
            <a:endParaRPr kumimoji="1" lang="zh-CN" altLang="en-US"/>
          </a:p>
        </p:txBody>
      </p:sp>
    </p:spTree>
    <p:extLst>
      <p:ext uri="{BB962C8B-B14F-4D97-AF65-F5344CB8AC3E}">
        <p14:creationId xmlns:p14="http://schemas.microsoft.com/office/powerpoint/2010/main" val="335279329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9"/>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2023/4/24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3352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2023/4/24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6040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20" indent="0">
              <a:buNone/>
              <a:defRPr sz="1600">
                <a:solidFill>
                  <a:schemeClr val="tx1">
                    <a:tint val="75000"/>
                  </a:schemeClr>
                </a:solidFill>
              </a:defRPr>
            </a:lvl3pPr>
            <a:lvl4pPr marL="1371328" indent="0">
              <a:buNone/>
              <a:defRPr sz="1400">
                <a:solidFill>
                  <a:schemeClr val="tx1">
                    <a:tint val="75000"/>
                  </a:schemeClr>
                </a:solidFill>
              </a:defRPr>
            </a:lvl4pPr>
            <a:lvl5pPr marL="1828439" indent="0">
              <a:buNone/>
              <a:defRPr sz="1400">
                <a:solidFill>
                  <a:schemeClr val="tx1">
                    <a:tint val="75000"/>
                  </a:schemeClr>
                </a:solidFill>
              </a:defRPr>
            </a:lvl5pPr>
            <a:lvl6pPr marL="2285544" indent="0">
              <a:buNone/>
              <a:defRPr sz="1400">
                <a:solidFill>
                  <a:schemeClr val="tx1">
                    <a:tint val="75000"/>
                  </a:schemeClr>
                </a:solidFill>
              </a:defRPr>
            </a:lvl6pPr>
            <a:lvl7pPr marL="2742650" indent="0">
              <a:buNone/>
              <a:defRPr sz="1400">
                <a:solidFill>
                  <a:schemeClr val="tx1">
                    <a:tint val="75000"/>
                  </a:schemeClr>
                </a:solidFill>
              </a:defRPr>
            </a:lvl7pPr>
            <a:lvl8pPr marL="3199760" indent="0">
              <a:buNone/>
              <a:defRPr sz="1400">
                <a:solidFill>
                  <a:schemeClr val="tx1">
                    <a:tint val="75000"/>
                  </a:schemeClr>
                </a:solidFill>
              </a:defRPr>
            </a:lvl8pPr>
            <a:lvl9pPr marL="365686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2023/4/24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8888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2023/4/24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3536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4"/>
            <a:ext cx="5386917" cy="639763"/>
          </a:xfrm>
        </p:spPr>
        <p:txBody>
          <a:bodyPr anchor="b"/>
          <a:lstStyle>
            <a:lvl1pPr marL="0" indent="0">
              <a:buNone/>
              <a:defRPr sz="2400" b="1"/>
            </a:lvl1pPr>
            <a:lvl2pPr marL="457106" indent="0">
              <a:buNone/>
              <a:defRPr sz="2000" b="1"/>
            </a:lvl2pPr>
            <a:lvl3pPr marL="914220"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93384" y="1535114"/>
            <a:ext cx="5389033" cy="639763"/>
          </a:xfrm>
        </p:spPr>
        <p:txBody>
          <a:bodyPr anchor="b"/>
          <a:lstStyle>
            <a:lvl1pPr marL="0" indent="0">
              <a:buNone/>
              <a:defRPr sz="2400" b="1"/>
            </a:lvl1pPr>
            <a:lvl2pPr marL="457106" indent="0">
              <a:buNone/>
              <a:defRPr sz="2000" b="1"/>
            </a:lvl2pPr>
            <a:lvl3pPr marL="914220"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2023/4/24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16590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07435" y="68627"/>
            <a:ext cx="10972800" cy="1143000"/>
          </a:xfrm>
        </p:spPr>
        <p:txBody>
          <a:bodyPr/>
          <a:lstStyle>
            <a:lvl1pPr>
              <a:defRPr b="1">
                <a:latin typeface="黑体" panose="02010609060101010101" pitchFamily="49" charset="-122"/>
                <a:ea typeface="黑体" panose="02010609060101010101" pitchFamily="49" charset="-122"/>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2023/4/24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2096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2023/4/24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4111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p>
            <a:r>
              <a:rPr lang="en-US" altLang="zh-CN" dirty="0">
                <a:sym typeface="Arial" charset="0"/>
              </a:rPr>
              <a:t>title</a:t>
            </a:r>
            <a:endParaRPr lang="zh-CN" altLang="en-US" dirty="0"/>
          </a:p>
        </p:txBody>
      </p:sp>
      <p:sp>
        <p:nvSpPr>
          <p:cNvPr id="3" name="内容占位符 2"/>
          <p:cNvSpPr>
            <a:spLocks noGrp="1"/>
          </p:cNvSpPr>
          <p:nvPr>
            <p:ph idx="1" hasCustomPrompt="1"/>
          </p:nvPr>
        </p:nvSpPr>
        <p:spPr/>
        <p:txBody>
          <a:bodyPr/>
          <a:lstStyle>
            <a:lvl1pPr>
              <a:defRPr sz="2400" b="0">
                <a:latin typeface="Candara"/>
                <a:cs typeface="Candara"/>
              </a:defRPr>
            </a:lvl1pPr>
            <a:lvl2pPr>
              <a:defRPr sz="2000" b="0">
                <a:latin typeface="Candara"/>
                <a:cs typeface="Candara"/>
              </a:defRPr>
            </a:lvl2pPr>
            <a:lvl3pPr>
              <a:defRPr sz="1800" b="0">
                <a:latin typeface="Arial"/>
                <a:cs typeface="Arial"/>
              </a:defRPr>
            </a:lvl3pPr>
            <a:lvl4pPr>
              <a:defRPr sz="1600" b="0">
                <a:latin typeface="Arial"/>
                <a:cs typeface="Arial"/>
              </a:defRPr>
            </a:lvl4pPr>
          </a:lstStyle>
          <a:p>
            <a:pPr lvl="0"/>
            <a:r>
              <a:rPr lang="en-US" altLang="zh-CN" dirty="0">
                <a:sym typeface="Arial" charset="0"/>
              </a:rPr>
              <a:t>A small mission for This is an example of </a:t>
            </a:r>
          </a:p>
          <a:p>
            <a:pPr lvl="1"/>
            <a:r>
              <a:rPr lang="en-US" altLang="zh-CN" dirty="0">
                <a:sym typeface="Arial" charset="0"/>
              </a:rPr>
              <a:t>Example fonts</a:t>
            </a:r>
          </a:p>
          <a:p>
            <a:pPr lvl="2"/>
            <a:r>
              <a:rPr lang="zh-CN" altLang="en-US" dirty="0">
                <a:sym typeface="Arial" charset="0"/>
              </a:rPr>
              <a:t>第四级</a:t>
            </a:r>
            <a:endParaRPr lang="en-US" altLang="zh-CN" dirty="0">
              <a:sym typeface="Arial" charset="0"/>
            </a:endParaRPr>
          </a:p>
          <a:p>
            <a:pPr lvl="3"/>
            <a:r>
              <a:rPr lang="zh-CN" altLang="en-US" dirty="0">
                <a:sym typeface="Arial" charset="0"/>
              </a:rPr>
              <a:t>第五级</a:t>
            </a:r>
            <a:endParaRPr lang="en-US" altLang="zh-CN" dirty="0">
              <a:sym typeface="Arial" charset="0"/>
            </a:endParaRPr>
          </a:p>
        </p:txBody>
      </p:sp>
      <p:sp>
        <p:nvSpPr>
          <p:cNvPr id="4" name="Rectangle 4"/>
          <p:cNvSpPr>
            <a:spLocks noGrp="1" noChangeArrowheads="1"/>
          </p:cNvSpPr>
          <p:nvPr>
            <p:ph type="dt" sz="half" idx="10"/>
          </p:nvPr>
        </p:nvSpPr>
        <p:spPr>
          <a:ln/>
        </p:spPr>
        <p:txBody>
          <a:bodyPr/>
          <a:lstStyle>
            <a:lvl1pPr>
              <a:defRPr/>
            </a:lvl1pPr>
          </a:lstStyle>
          <a:p>
            <a:fld id="{0AF7D685-0964-3E4C-886C-B3B1A0EE92C2}" type="datetimeFigureOut">
              <a:rPr kumimoji="1" lang="zh-CN" altLang="en-US" smtClean="0"/>
              <a:t>2023/4/24</a:t>
            </a:fld>
            <a:endParaRPr kumimoji="1" lang="zh-CN" altLang="en-US"/>
          </a:p>
        </p:txBody>
      </p:sp>
      <p:sp>
        <p:nvSpPr>
          <p:cNvPr id="5" name="Rectangle 5"/>
          <p:cNvSpPr>
            <a:spLocks noGrp="1" noChangeArrowheads="1"/>
          </p:cNvSpPr>
          <p:nvPr>
            <p:ph type="ftr" sz="quarter" idx="11"/>
          </p:nvPr>
        </p:nvSpPr>
        <p:spPr>
          <a:ln/>
        </p:spPr>
        <p:txBody>
          <a:bodyPr/>
          <a:lstStyle>
            <a:lvl1pPr>
              <a:defRPr/>
            </a:lvl1pPr>
          </a:lstStyle>
          <a:p>
            <a:endParaRPr kumimoji="1" lang="zh-CN" altLang="en-US"/>
          </a:p>
        </p:txBody>
      </p:sp>
      <p:sp>
        <p:nvSpPr>
          <p:cNvPr id="6" name="Rectangle 6"/>
          <p:cNvSpPr>
            <a:spLocks noGrp="1" noChangeArrowheads="1"/>
          </p:cNvSpPr>
          <p:nvPr>
            <p:ph type="sldNum" sz="quarter" idx="12"/>
          </p:nvPr>
        </p:nvSpPr>
        <p:spPr>
          <a:ln/>
        </p:spPr>
        <p:txBody>
          <a:bodyPr/>
          <a:lstStyle>
            <a:lvl1pPr>
              <a:defRPr/>
            </a:lvl1pPr>
          </a:lstStyle>
          <a:p>
            <a:fld id="{A25452B0-6B04-CC4F-95FA-0A24CA28D23A}" type="slidenum">
              <a:rPr kumimoji="1" lang="zh-CN" altLang="en-US" smtClean="0"/>
              <a:t>‹#›</a:t>
            </a:fld>
            <a:endParaRPr kumimoji="1" lang="zh-CN" altLang="en-US"/>
          </a:p>
        </p:txBody>
      </p:sp>
    </p:spTree>
    <p:extLst>
      <p:ext uri="{BB962C8B-B14F-4D97-AF65-F5344CB8AC3E}">
        <p14:creationId xmlns:p14="http://schemas.microsoft.com/office/powerpoint/2010/main" val="219669072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9" y="273050"/>
            <a:ext cx="4011084"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09609" y="1435104"/>
            <a:ext cx="4011084" cy="4691063"/>
          </a:xfrm>
        </p:spPr>
        <p:txBody>
          <a:bodyPr/>
          <a:lstStyle>
            <a:lvl1pPr marL="0" indent="0">
              <a:buNone/>
              <a:defRPr sz="1400"/>
            </a:lvl1pPr>
            <a:lvl2pPr marL="457106" indent="0">
              <a:buNone/>
              <a:defRPr sz="1200"/>
            </a:lvl2pPr>
            <a:lvl3pPr marL="914220"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2023/4/24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3416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2"/>
            <a:ext cx="73152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106" indent="0">
              <a:buNone/>
              <a:defRPr sz="2800"/>
            </a:lvl2pPr>
            <a:lvl3pPr marL="914220" indent="0">
              <a:buNone/>
              <a:defRPr sz="2400"/>
            </a:lvl3pPr>
            <a:lvl4pPr marL="1371328" indent="0">
              <a:buNone/>
              <a:defRPr sz="2000"/>
            </a:lvl4pPr>
            <a:lvl5pPr marL="1828439" indent="0">
              <a:buNone/>
              <a:defRPr sz="2000"/>
            </a:lvl5pPr>
            <a:lvl6pPr marL="2285544" indent="0">
              <a:buNone/>
              <a:defRPr sz="2000"/>
            </a:lvl6pPr>
            <a:lvl7pPr marL="2742650" indent="0">
              <a:buNone/>
              <a:defRPr sz="2000"/>
            </a:lvl7pPr>
            <a:lvl8pPr marL="3199760" indent="0">
              <a:buNone/>
              <a:defRPr sz="2000"/>
            </a:lvl8pPr>
            <a:lvl9pPr marL="3656869" indent="0">
              <a:buNone/>
              <a:defRPr sz="2000"/>
            </a:lvl9pPr>
          </a:lstStyle>
          <a:p>
            <a:r>
              <a:rPr lang="zh-CN" altLang="en-US"/>
              <a:t>单击图标添加图片</a:t>
            </a:r>
          </a:p>
        </p:txBody>
      </p:sp>
      <p:sp>
        <p:nvSpPr>
          <p:cNvPr id="4" name="文本占位符 3"/>
          <p:cNvSpPr>
            <a:spLocks noGrp="1"/>
          </p:cNvSpPr>
          <p:nvPr>
            <p:ph type="body" sz="half" idx="2"/>
          </p:nvPr>
        </p:nvSpPr>
        <p:spPr>
          <a:xfrm>
            <a:off x="2389717" y="5367351"/>
            <a:ext cx="7315200" cy="804863"/>
          </a:xfrm>
        </p:spPr>
        <p:txBody>
          <a:bodyPr/>
          <a:lstStyle>
            <a:lvl1pPr marL="0" indent="0">
              <a:buNone/>
              <a:defRPr sz="1400"/>
            </a:lvl1pPr>
            <a:lvl2pPr marL="457106" indent="0">
              <a:buNone/>
              <a:defRPr sz="1200"/>
            </a:lvl2pPr>
            <a:lvl3pPr marL="914220"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2023/4/24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7456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2023/4/24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6499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2023/4/24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1258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53D2C0-1FDB-EC4E-A042-7CF63A7F6283}"/>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C61CC650-6ABD-BB4E-932C-1A869EBEA4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B3002487-68EE-2049-92C1-79C883ABD6FA}"/>
              </a:ext>
            </a:extLst>
          </p:cNvPr>
          <p:cNvSpPr>
            <a:spLocks noGrp="1"/>
          </p:cNvSpPr>
          <p:nvPr>
            <p:ph type="dt" sz="half" idx="10"/>
          </p:nvPr>
        </p:nvSpPr>
        <p:spPr/>
        <p:txBody>
          <a:bodyPr/>
          <a:lstStyle/>
          <a:p>
            <a:fld id="{1991333B-F6DA-5A43-8BDF-5D194BE9820D}" type="datetimeFigureOut">
              <a:rPr kumimoji="1" lang="zh-CN" altLang="en-US" smtClean="0"/>
              <a:t>2023/4/24</a:t>
            </a:fld>
            <a:endParaRPr kumimoji="1" lang="zh-CN" altLang="en-US"/>
          </a:p>
        </p:txBody>
      </p:sp>
      <p:sp>
        <p:nvSpPr>
          <p:cNvPr id="5" name="页脚占位符 4">
            <a:extLst>
              <a:ext uri="{FF2B5EF4-FFF2-40B4-BE49-F238E27FC236}">
                <a16:creationId xmlns:a16="http://schemas.microsoft.com/office/drawing/2014/main" id="{403B1913-B728-114B-A2DE-B0D9234B6ED3}"/>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586613E-F8C9-7E45-AFD0-53A9E70C7578}"/>
              </a:ext>
            </a:extLst>
          </p:cNvPr>
          <p:cNvSpPr>
            <a:spLocks noGrp="1"/>
          </p:cNvSpPr>
          <p:nvPr>
            <p:ph type="sldNum" sz="quarter" idx="12"/>
          </p:nvPr>
        </p:nvSpPr>
        <p:spPr/>
        <p:txBody>
          <a:bodyPr/>
          <a:lstStyle/>
          <a:p>
            <a:fld id="{CFD77C68-FDA3-984E-8DC8-67A90889F0F8}" type="slidenum">
              <a:rPr kumimoji="1" lang="zh-CN" altLang="en-US" smtClean="0"/>
              <a:t>‹#›</a:t>
            </a:fld>
            <a:endParaRPr kumimoji="1" lang="zh-CN" altLang="en-US"/>
          </a:p>
        </p:txBody>
      </p:sp>
    </p:spTree>
    <p:extLst>
      <p:ext uri="{BB962C8B-B14F-4D97-AF65-F5344CB8AC3E}">
        <p14:creationId xmlns:p14="http://schemas.microsoft.com/office/powerpoint/2010/main" val="1243876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80DFFF-A8E3-AE40-A099-74177753154A}"/>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BBBCBD-F619-534E-916B-3261B4B07B4D}"/>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5A12013A-EBA8-D748-8537-7B3160046400}"/>
              </a:ext>
            </a:extLst>
          </p:cNvPr>
          <p:cNvSpPr>
            <a:spLocks noGrp="1"/>
          </p:cNvSpPr>
          <p:nvPr>
            <p:ph type="dt" sz="half" idx="10"/>
          </p:nvPr>
        </p:nvSpPr>
        <p:spPr/>
        <p:txBody>
          <a:bodyPr/>
          <a:lstStyle/>
          <a:p>
            <a:fld id="{1991333B-F6DA-5A43-8BDF-5D194BE9820D}" type="datetimeFigureOut">
              <a:rPr kumimoji="1" lang="zh-CN" altLang="en-US" smtClean="0"/>
              <a:t>2023/4/24</a:t>
            </a:fld>
            <a:endParaRPr kumimoji="1" lang="zh-CN" altLang="en-US"/>
          </a:p>
        </p:txBody>
      </p:sp>
      <p:sp>
        <p:nvSpPr>
          <p:cNvPr id="5" name="页脚占位符 4">
            <a:extLst>
              <a:ext uri="{FF2B5EF4-FFF2-40B4-BE49-F238E27FC236}">
                <a16:creationId xmlns:a16="http://schemas.microsoft.com/office/drawing/2014/main" id="{70B91B40-AFFE-2B44-9428-51329C64D7F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A2F984F-5BD3-B743-B18C-D675353D321A}"/>
              </a:ext>
            </a:extLst>
          </p:cNvPr>
          <p:cNvSpPr>
            <a:spLocks noGrp="1"/>
          </p:cNvSpPr>
          <p:nvPr>
            <p:ph type="sldNum" sz="quarter" idx="12"/>
          </p:nvPr>
        </p:nvSpPr>
        <p:spPr/>
        <p:txBody>
          <a:bodyPr/>
          <a:lstStyle/>
          <a:p>
            <a:fld id="{CFD77C68-FDA3-984E-8DC8-67A90889F0F8}" type="slidenum">
              <a:rPr kumimoji="1" lang="zh-CN" altLang="en-US" smtClean="0"/>
              <a:t>‹#›</a:t>
            </a:fld>
            <a:endParaRPr kumimoji="1" lang="zh-CN" altLang="en-US"/>
          </a:p>
        </p:txBody>
      </p:sp>
    </p:spTree>
    <p:extLst>
      <p:ext uri="{BB962C8B-B14F-4D97-AF65-F5344CB8AC3E}">
        <p14:creationId xmlns:p14="http://schemas.microsoft.com/office/powerpoint/2010/main" val="2640712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2FDE8B-D500-C44B-A60D-A99C10DD5398}"/>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393BD06D-6C90-A940-9F36-A264CDE60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B8AE5BAD-CA02-5D48-8D61-CF24CC0C0834}"/>
              </a:ext>
            </a:extLst>
          </p:cNvPr>
          <p:cNvSpPr>
            <a:spLocks noGrp="1"/>
          </p:cNvSpPr>
          <p:nvPr>
            <p:ph type="dt" sz="half" idx="10"/>
          </p:nvPr>
        </p:nvSpPr>
        <p:spPr/>
        <p:txBody>
          <a:bodyPr/>
          <a:lstStyle/>
          <a:p>
            <a:fld id="{1991333B-F6DA-5A43-8BDF-5D194BE9820D}" type="datetimeFigureOut">
              <a:rPr kumimoji="1" lang="zh-CN" altLang="en-US" smtClean="0"/>
              <a:t>2023/4/24</a:t>
            </a:fld>
            <a:endParaRPr kumimoji="1" lang="zh-CN" altLang="en-US"/>
          </a:p>
        </p:txBody>
      </p:sp>
      <p:sp>
        <p:nvSpPr>
          <p:cNvPr id="5" name="页脚占位符 4">
            <a:extLst>
              <a:ext uri="{FF2B5EF4-FFF2-40B4-BE49-F238E27FC236}">
                <a16:creationId xmlns:a16="http://schemas.microsoft.com/office/drawing/2014/main" id="{5760A761-DFFF-B640-9032-A34B80C80FB6}"/>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9FB85C1-C71D-F345-AE70-58B4F8D1399B}"/>
              </a:ext>
            </a:extLst>
          </p:cNvPr>
          <p:cNvSpPr>
            <a:spLocks noGrp="1"/>
          </p:cNvSpPr>
          <p:nvPr>
            <p:ph type="sldNum" sz="quarter" idx="12"/>
          </p:nvPr>
        </p:nvSpPr>
        <p:spPr/>
        <p:txBody>
          <a:bodyPr/>
          <a:lstStyle/>
          <a:p>
            <a:fld id="{CFD77C68-FDA3-984E-8DC8-67A90889F0F8}" type="slidenum">
              <a:rPr kumimoji="1" lang="zh-CN" altLang="en-US" smtClean="0"/>
              <a:t>‹#›</a:t>
            </a:fld>
            <a:endParaRPr kumimoji="1" lang="zh-CN" altLang="en-US"/>
          </a:p>
        </p:txBody>
      </p:sp>
    </p:spTree>
    <p:extLst>
      <p:ext uri="{BB962C8B-B14F-4D97-AF65-F5344CB8AC3E}">
        <p14:creationId xmlns:p14="http://schemas.microsoft.com/office/powerpoint/2010/main" val="2054797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5AC28C-0A48-D740-B811-4175F188880A}"/>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8D145200-B7E6-9E4E-A4BC-897F9F25A631}"/>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F92B958E-891C-5E4B-B3FF-61977843BFEB}"/>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027AD12F-0B1C-DA43-AF64-3CDC36C1FE5C}"/>
              </a:ext>
            </a:extLst>
          </p:cNvPr>
          <p:cNvSpPr>
            <a:spLocks noGrp="1"/>
          </p:cNvSpPr>
          <p:nvPr>
            <p:ph type="dt" sz="half" idx="10"/>
          </p:nvPr>
        </p:nvSpPr>
        <p:spPr/>
        <p:txBody>
          <a:bodyPr/>
          <a:lstStyle/>
          <a:p>
            <a:fld id="{1991333B-F6DA-5A43-8BDF-5D194BE9820D}" type="datetimeFigureOut">
              <a:rPr kumimoji="1" lang="zh-CN" altLang="en-US" smtClean="0"/>
              <a:t>2023/4/24</a:t>
            </a:fld>
            <a:endParaRPr kumimoji="1" lang="zh-CN" altLang="en-US"/>
          </a:p>
        </p:txBody>
      </p:sp>
      <p:sp>
        <p:nvSpPr>
          <p:cNvPr id="6" name="页脚占位符 5">
            <a:extLst>
              <a:ext uri="{FF2B5EF4-FFF2-40B4-BE49-F238E27FC236}">
                <a16:creationId xmlns:a16="http://schemas.microsoft.com/office/drawing/2014/main" id="{B93F2035-50F0-994F-BFDB-1C198AFED58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93631CC1-4D76-5740-8BB5-91E286650BA7}"/>
              </a:ext>
            </a:extLst>
          </p:cNvPr>
          <p:cNvSpPr>
            <a:spLocks noGrp="1"/>
          </p:cNvSpPr>
          <p:nvPr>
            <p:ph type="sldNum" sz="quarter" idx="12"/>
          </p:nvPr>
        </p:nvSpPr>
        <p:spPr/>
        <p:txBody>
          <a:bodyPr/>
          <a:lstStyle/>
          <a:p>
            <a:fld id="{CFD77C68-FDA3-984E-8DC8-67A90889F0F8}" type="slidenum">
              <a:rPr kumimoji="1" lang="zh-CN" altLang="en-US" smtClean="0"/>
              <a:t>‹#›</a:t>
            </a:fld>
            <a:endParaRPr kumimoji="1" lang="zh-CN" altLang="en-US"/>
          </a:p>
        </p:txBody>
      </p:sp>
    </p:spTree>
    <p:extLst>
      <p:ext uri="{BB962C8B-B14F-4D97-AF65-F5344CB8AC3E}">
        <p14:creationId xmlns:p14="http://schemas.microsoft.com/office/powerpoint/2010/main" val="381442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0E7BA3-55D7-A94F-AD9F-ADB298584532}"/>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436E2C82-F725-F542-9499-8FE8BB1866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5FD7772E-22B6-D348-9774-2D35FFDA1BFF}"/>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DE731D77-FF90-7443-B72A-06C988FE79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96E03C65-8128-0940-815F-53A7A73C2504}"/>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11F2EA72-E405-EE4E-AECC-2F6798FCA687}"/>
              </a:ext>
            </a:extLst>
          </p:cNvPr>
          <p:cNvSpPr>
            <a:spLocks noGrp="1"/>
          </p:cNvSpPr>
          <p:nvPr>
            <p:ph type="dt" sz="half" idx="10"/>
          </p:nvPr>
        </p:nvSpPr>
        <p:spPr/>
        <p:txBody>
          <a:bodyPr/>
          <a:lstStyle/>
          <a:p>
            <a:fld id="{1991333B-F6DA-5A43-8BDF-5D194BE9820D}" type="datetimeFigureOut">
              <a:rPr kumimoji="1" lang="zh-CN" altLang="en-US" smtClean="0"/>
              <a:t>2023/4/24</a:t>
            </a:fld>
            <a:endParaRPr kumimoji="1" lang="zh-CN" altLang="en-US"/>
          </a:p>
        </p:txBody>
      </p:sp>
      <p:sp>
        <p:nvSpPr>
          <p:cNvPr id="8" name="页脚占位符 7">
            <a:extLst>
              <a:ext uri="{FF2B5EF4-FFF2-40B4-BE49-F238E27FC236}">
                <a16:creationId xmlns:a16="http://schemas.microsoft.com/office/drawing/2014/main" id="{7D20BFFF-9769-C74C-ABBC-7DC9B8FD7020}"/>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8DCFF9CE-EDD6-0A4A-82B7-45A1C1E68F03}"/>
              </a:ext>
            </a:extLst>
          </p:cNvPr>
          <p:cNvSpPr>
            <a:spLocks noGrp="1"/>
          </p:cNvSpPr>
          <p:nvPr>
            <p:ph type="sldNum" sz="quarter" idx="12"/>
          </p:nvPr>
        </p:nvSpPr>
        <p:spPr/>
        <p:txBody>
          <a:bodyPr/>
          <a:lstStyle/>
          <a:p>
            <a:fld id="{CFD77C68-FDA3-984E-8DC8-67A90889F0F8}" type="slidenum">
              <a:rPr kumimoji="1" lang="zh-CN" altLang="en-US" smtClean="0"/>
              <a:t>‹#›</a:t>
            </a:fld>
            <a:endParaRPr kumimoji="1" lang="zh-CN" altLang="en-US"/>
          </a:p>
        </p:txBody>
      </p:sp>
    </p:spTree>
    <p:extLst>
      <p:ext uri="{BB962C8B-B14F-4D97-AF65-F5344CB8AC3E}">
        <p14:creationId xmlns:p14="http://schemas.microsoft.com/office/powerpoint/2010/main" val="2147188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36C011-1DA4-424B-9B2B-7ECBFB531E27}"/>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93E8ADC7-816E-974E-A3B2-25DE10F662B9}"/>
              </a:ext>
            </a:extLst>
          </p:cNvPr>
          <p:cNvSpPr>
            <a:spLocks noGrp="1"/>
          </p:cNvSpPr>
          <p:nvPr>
            <p:ph type="dt" sz="half" idx="10"/>
          </p:nvPr>
        </p:nvSpPr>
        <p:spPr/>
        <p:txBody>
          <a:bodyPr/>
          <a:lstStyle/>
          <a:p>
            <a:fld id="{1991333B-F6DA-5A43-8BDF-5D194BE9820D}" type="datetimeFigureOut">
              <a:rPr kumimoji="1" lang="zh-CN" altLang="en-US" smtClean="0"/>
              <a:t>2023/4/24</a:t>
            </a:fld>
            <a:endParaRPr kumimoji="1" lang="zh-CN" altLang="en-US"/>
          </a:p>
        </p:txBody>
      </p:sp>
      <p:sp>
        <p:nvSpPr>
          <p:cNvPr id="4" name="页脚占位符 3">
            <a:extLst>
              <a:ext uri="{FF2B5EF4-FFF2-40B4-BE49-F238E27FC236}">
                <a16:creationId xmlns:a16="http://schemas.microsoft.com/office/drawing/2014/main" id="{788C0E1A-D14F-9B4D-A5AD-DDB1F2F32D78}"/>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7F909C46-6AD0-0F48-9610-736AC6159E89}"/>
              </a:ext>
            </a:extLst>
          </p:cNvPr>
          <p:cNvSpPr>
            <a:spLocks noGrp="1"/>
          </p:cNvSpPr>
          <p:nvPr>
            <p:ph type="sldNum" sz="quarter" idx="12"/>
          </p:nvPr>
        </p:nvSpPr>
        <p:spPr/>
        <p:txBody>
          <a:bodyPr/>
          <a:lstStyle/>
          <a:p>
            <a:fld id="{CFD77C68-FDA3-984E-8DC8-67A90889F0F8}" type="slidenum">
              <a:rPr kumimoji="1" lang="zh-CN" altLang="en-US" smtClean="0"/>
              <a:t>‹#›</a:t>
            </a:fld>
            <a:endParaRPr kumimoji="1" lang="zh-CN" altLang="en-US"/>
          </a:p>
        </p:txBody>
      </p:sp>
    </p:spTree>
    <p:extLst>
      <p:ext uri="{BB962C8B-B14F-4D97-AF65-F5344CB8AC3E}">
        <p14:creationId xmlns:p14="http://schemas.microsoft.com/office/powerpoint/2010/main" val="1285690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fld id="{0AF7D685-0964-3E4C-886C-B3B1A0EE92C2}" type="datetimeFigureOut">
              <a:rPr kumimoji="1" lang="zh-CN" altLang="en-US" smtClean="0"/>
              <a:t>2023/4/24</a:t>
            </a:fld>
            <a:endParaRPr kumimoji="1" lang="zh-CN" altLang="en-US"/>
          </a:p>
        </p:txBody>
      </p:sp>
      <p:sp>
        <p:nvSpPr>
          <p:cNvPr id="5" name="Rectangle 5"/>
          <p:cNvSpPr>
            <a:spLocks noGrp="1" noChangeArrowheads="1"/>
          </p:cNvSpPr>
          <p:nvPr>
            <p:ph type="ftr" sz="quarter" idx="11"/>
          </p:nvPr>
        </p:nvSpPr>
        <p:spPr>
          <a:ln/>
        </p:spPr>
        <p:txBody>
          <a:bodyPr/>
          <a:lstStyle>
            <a:lvl1pPr>
              <a:defRPr/>
            </a:lvl1pPr>
          </a:lstStyle>
          <a:p>
            <a:endParaRPr kumimoji="1" lang="zh-CN" altLang="en-US"/>
          </a:p>
        </p:txBody>
      </p:sp>
      <p:sp>
        <p:nvSpPr>
          <p:cNvPr id="6" name="Rectangle 6"/>
          <p:cNvSpPr>
            <a:spLocks noGrp="1" noChangeArrowheads="1"/>
          </p:cNvSpPr>
          <p:nvPr>
            <p:ph type="sldNum" sz="quarter" idx="12"/>
          </p:nvPr>
        </p:nvSpPr>
        <p:spPr>
          <a:ln/>
        </p:spPr>
        <p:txBody>
          <a:bodyPr/>
          <a:lstStyle>
            <a:lvl1pPr>
              <a:defRPr/>
            </a:lvl1pPr>
          </a:lstStyle>
          <a:p>
            <a:fld id="{A25452B0-6B04-CC4F-95FA-0A24CA28D23A}" type="slidenum">
              <a:rPr kumimoji="1" lang="zh-CN" altLang="en-US" smtClean="0"/>
              <a:t>‹#›</a:t>
            </a:fld>
            <a:endParaRPr kumimoji="1" lang="zh-CN" altLang="en-US"/>
          </a:p>
        </p:txBody>
      </p:sp>
    </p:spTree>
    <p:extLst>
      <p:ext uri="{BB962C8B-B14F-4D97-AF65-F5344CB8AC3E}">
        <p14:creationId xmlns:p14="http://schemas.microsoft.com/office/powerpoint/2010/main" val="356038344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44EAD4E-BCA4-1B4A-95AB-4F60F658E67C}"/>
              </a:ext>
            </a:extLst>
          </p:cNvPr>
          <p:cNvSpPr>
            <a:spLocks noGrp="1"/>
          </p:cNvSpPr>
          <p:nvPr>
            <p:ph type="dt" sz="half" idx="10"/>
          </p:nvPr>
        </p:nvSpPr>
        <p:spPr/>
        <p:txBody>
          <a:bodyPr/>
          <a:lstStyle/>
          <a:p>
            <a:fld id="{1991333B-F6DA-5A43-8BDF-5D194BE9820D}" type="datetimeFigureOut">
              <a:rPr kumimoji="1" lang="zh-CN" altLang="en-US" smtClean="0"/>
              <a:t>2023/4/24</a:t>
            </a:fld>
            <a:endParaRPr kumimoji="1" lang="zh-CN" altLang="en-US"/>
          </a:p>
        </p:txBody>
      </p:sp>
      <p:sp>
        <p:nvSpPr>
          <p:cNvPr id="3" name="页脚占位符 2">
            <a:extLst>
              <a:ext uri="{FF2B5EF4-FFF2-40B4-BE49-F238E27FC236}">
                <a16:creationId xmlns:a16="http://schemas.microsoft.com/office/drawing/2014/main" id="{85BAFF2D-BCD9-A44A-B6B4-B5E3BB918FBD}"/>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7DC4B4EE-975C-9847-B330-685092969681}"/>
              </a:ext>
            </a:extLst>
          </p:cNvPr>
          <p:cNvSpPr>
            <a:spLocks noGrp="1"/>
          </p:cNvSpPr>
          <p:nvPr>
            <p:ph type="sldNum" sz="quarter" idx="12"/>
          </p:nvPr>
        </p:nvSpPr>
        <p:spPr/>
        <p:txBody>
          <a:bodyPr/>
          <a:lstStyle/>
          <a:p>
            <a:fld id="{CFD77C68-FDA3-984E-8DC8-67A90889F0F8}" type="slidenum">
              <a:rPr kumimoji="1" lang="zh-CN" altLang="en-US" smtClean="0"/>
              <a:t>‹#›</a:t>
            </a:fld>
            <a:endParaRPr kumimoji="1" lang="zh-CN" altLang="en-US"/>
          </a:p>
        </p:txBody>
      </p:sp>
    </p:spTree>
    <p:extLst>
      <p:ext uri="{BB962C8B-B14F-4D97-AF65-F5344CB8AC3E}">
        <p14:creationId xmlns:p14="http://schemas.microsoft.com/office/powerpoint/2010/main" val="4038933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2F1E9D-D4E5-3044-94A7-80F60421EEF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A9DAA09-40AE-BD49-85B2-07B98C5684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EB754175-B65A-FC44-8AAD-509863E3F2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6F594822-E85C-A34F-B26F-F73D0413B9E3}"/>
              </a:ext>
            </a:extLst>
          </p:cNvPr>
          <p:cNvSpPr>
            <a:spLocks noGrp="1"/>
          </p:cNvSpPr>
          <p:nvPr>
            <p:ph type="dt" sz="half" idx="10"/>
          </p:nvPr>
        </p:nvSpPr>
        <p:spPr/>
        <p:txBody>
          <a:bodyPr/>
          <a:lstStyle/>
          <a:p>
            <a:fld id="{1991333B-F6DA-5A43-8BDF-5D194BE9820D}" type="datetimeFigureOut">
              <a:rPr kumimoji="1" lang="zh-CN" altLang="en-US" smtClean="0"/>
              <a:t>2023/4/24</a:t>
            </a:fld>
            <a:endParaRPr kumimoji="1" lang="zh-CN" altLang="en-US"/>
          </a:p>
        </p:txBody>
      </p:sp>
      <p:sp>
        <p:nvSpPr>
          <p:cNvPr id="6" name="页脚占位符 5">
            <a:extLst>
              <a:ext uri="{FF2B5EF4-FFF2-40B4-BE49-F238E27FC236}">
                <a16:creationId xmlns:a16="http://schemas.microsoft.com/office/drawing/2014/main" id="{D2F757C1-4567-BF4E-8B2E-7AF123F67CB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2953DD97-3E6B-CB49-8D36-B031A819FD12}"/>
              </a:ext>
            </a:extLst>
          </p:cNvPr>
          <p:cNvSpPr>
            <a:spLocks noGrp="1"/>
          </p:cNvSpPr>
          <p:nvPr>
            <p:ph type="sldNum" sz="quarter" idx="12"/>
          </p:nvPr>
        </p:nvSpPr>
        <p:spPr/>
        <p:txBody>
          <a:bodyPr/>
          <a:lstStyle/>
          <a:p>
            <a:fld id="{CFD77C68-FDA3-984E-8DC8-67A90889F0F8}" type="slidenum">
              <a:rPr kumimoji="1" lang="zh-CN" altLang="en-US" smtClean="0"/>
              <a:t>‹#›</a:t>
            </a:fld>
            <a:endParaRPr kumimoji="1" lang="zh-CN" altLang="en-US"/>
          </a:p>
        </p:txBody>
      </p:sp>
    </p:spTree>
    <p:extLst>
      <p:ext uri="{BB962C8B-B14F-4D97-AF65-F5344CB8AC3E}">
        <p14:creationId xmlns:p14="http://schemas.microsoft.com/office/powerpoint/2010/main" val="5583257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62A083-9E48-AF43-BD78-FE68E2752892}"/>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80EC98E-BD39-DA4E-A3D1-DE4E972502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zh-CN" altLang="en-US"/>
              <a:t>单击图标添加图片</a:t>
            </a:r>
          </a:p>
        </p:txBody>
      </p:sp>
      <p:sp>
        <p:nvSpPr>
          <p:cNvPr id="4" name="文本占位符 3">
            <a:extLst>
              <a:ext uri="{FF2B5EF4-FFF2-40B4-BE49-F238E27FC236}">
                <a16:creationId xmlns:a16="http://schemas.microsoft.com/office/drawing/2014/main" id="{568662EC-745D-5341-A62F-546D3A4AC3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04B3E83-7FB0-D343-A558-165902F80E36}"/>
              </a:ext>
            </a:extLst>
          </p:cNvPr>
          <p:cNvSpPr>
            <a:spLocks noGrp="1"/>
          </p:cNvSpPr>
          <p:nvPr>
            <p:ph type="dt" sz="half" idx="10"/>
          </p:nvPr>
        </p:nvSpPr>
        <p:spPr/>
        <p:txBody>
          <a:bodyPr/>
          <a:lstStyle/>
          <a:p>
            <a:fld id="{1991333B-F6DA-5A43-8BDF-5D194BE9820D}" type="datetimeFigureOut">
              <a:rPr kumimoji="1" lang="zh-CN" altLang="en-US" smtClean="0"/>
              <a:t>2023/4/24</a:t>
            </a:fld>
            <a:endParaRPr kumimoji="1" lang="zh-CN" altLang="en-US"/>
          </a:p>
        </p:txBody>
      </p:sp>
      <p:sp>
        <p:nvSpPr>
          <p:cNvPr id="6" name="页脚占位符 5">
            <a:extLst>
              <a:ext uri="{FF2B5EF4-FFF2-40B4-BE49-F238E27FC236}">
                <a16:creationId xmlns:a16="http://schemas.microsoft.com/office/drawing/2014/main" id="{CE052750-BC00-7441-AC51-82BE80ED8F50}"/>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73D9E474-2072-4F45-BEB8-253B998D60E9}"/>
              </a:ext>
            </a:extLst>
          </p:cNvPr>
          <p:cNvSpPr>
            <a:spLocks noGrp="1"/>
          </p:cNvSpPr>
          <p:nvPr>
            <p:ph type="sldNum" sz="quarter" idx="12"/>
          </p:nvPr>
        </p:nvSpPr>
        <p:spPr/>
        <p:txBody>
          <a:bodyPr/>
          <a:lstStyle/>
          <a:p>
            <a:fld id="{CFD77C68-FDA3-984E-8DC8-67A90889F0F8}" type="slidenum">
              <a:rPr kumimoji="1" lang="zh-CN" altLang="en-US" smtClean="0"/>
              <a:t>‹#›</a:t>
            </a:fld>
            <a:endParaRPr kumimoji="1" lang="zh-CN" altLang="en-US"/>
          </a:p>
        </p:txBody>
      </p:sp>
    </p:spTree>
    <p:extLst>
      <p:ext uri="{BB962C8B-B14F-4D97-AF65-F5344CB8AC3E}">
        <p14:creationId xmlns:p14="http://schemas.microsoft.com/office/powerpoint/2010/main" val="1754043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D211D-1C47-1647-9D2A-F1F086C1099A}"/>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CCF2F9B9-98E8-1147-A406-1C64D2A872F0}"/>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D36BF67-FB71-6E49-B841-B7E6C25A409F}"/>
              </a:ext>
            </a:extLst>
          </p:cNvPr>
          <p:cNvSpPr>
            <a:spLocks noGrp="1"/>
          </p:cNvSpPr>
          <p:nvPr>
            <p:ph type="dt" sz="half" idx="10"/>
          </p:nvPr>
        </p:nvSpPr>
        <p:spPr/>
        <p:txBody>
          <a:bodyPr/>
          <a:lstStyle/>
          <a:p>
            <a:fld id="{1991333B-F6DA-5A43-8BDF-5D194BE9820D}" type="datetimeFigureOut">
              <a:rPr kumimoji="1" lang="zh-CN" altLang="en-US" smtClean="0"/>
              <a:t>2023/4/24</a:t>
            </a:fld>
            <a:endParaRPr kumimoji="1" lang="zh-CN" altLang="en-US"/>
          </a:p>
        </p:txBody>
      </p:sp>
      <p:sp>
        <p:nvSpPr>
          <p:cNvPr id="5" name="页脚占位符 4">
            <a:extLst>
              <a:ext uri="{FF2B5EF4-FFF2-40B4-BE49-F238E27FC236}">
                <a16:creationId xmlns:a16="http://schemas.microsoft.com/office/drawing/2014/main" id="{B9D9698A-361E-9042-A6F3-FE00A2F8C4E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63548412-CA18-A347-BE5B-62F446C0796C}"/>
              </a:ext>
            </a:extLst>
          </p:cNvPr>
          <p:cNvSpPr>
            <a:spLocks noGrp="1"/>
          </p:cNvSpPr>
          <p:nvPr>
            <p:ph type="sldNum" sz="quarter" idx="12"/>
          </p:nvPr>
        </p:nvSpPr>
        <p:spPr/>
        <p:txBody>
          <a:bodyPr/>
          <a:lstStyle/>
          <a:p>
            <a:fld id="{CFD77C68-FDA3-984E-8DC8-67A90889F0F8}" type="slidenum">
              <a:rPr kumimoji="1" lang="zh-CN" altLang="en-US" smtClean="0"/>
              <a:t>‹#›</a:t>
            </a:fld>
            <a:endParaRPr kumimoji="1" lang="zh-CN" altLang="en-US"/>
          </a:p>
        </p:txBody>
      </p:sp>
    </p:spTree>
    <p:extLst>
      <p:ext uri="{BB962C8B-B14F-4D97-AF65-F5344CB8AC3E}">
        <p14:creationId xmlns:p14="http://schemas.microsoft.com/office/powerpoint/2010/main" val="4137497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372DFC-A806-6F40-A2CF-A2DDC0DAF951}"/>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72EE5E7-FCCC-9D47-BD51-A55C64BAE259}"/>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0027291A-8DD7-794C-BD9A-5B21DFE1B045}"/>
              </a:ext>
            </a:extLst>
          </p:cNvPr>
          <p:cNvSpPr>
            <a:spLocks noGrp="1"/>
          </p:cNvSpPr>
          <p:nvPr>
            <p:ph type="dt" sz="half" idx="10"/>
          </p:nvPr>
        </p:nvSpPr>
        <p:spPr/>
        <p:txBody>
          <a:bodyPr/>
          <a:lstStyle/>
          <a:p>
            <a:fld id="{1991333B-F6DA-5A43-8BDF-5D194BE9820D}" type="datetimeFigureOut">
              <a:rPr kumimoji="1" lang="zh-CN" altLang="en-US" smtClean="0"/>
              <a:t>2023/4/24</a:t>
            </a:fld>
            <a:endParaRPr kumimoji="1" lang="zh-CN" altLang="en-US"/>
          </a:p>
        </p:txBody>
      </p:sp>
      <p:sp>
        <p:nvSpPr>
          <p:cNvPr id="5" name="页脚占位符 4">
            <a:extLst>
              <a:ext uri="{FF2B5EF4-FFF2-40B4-BE49-F238E27FC236}">
                <a16:creationId xmlns:a16="http://schemas.microsoft.com/office/drawing/2014/main" id="{28FB68FD-E5EE-3944-AB70-86E835141B4A}"/>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2DF9C263-66A2-3C43-AB95-5949C8401F93}"/>
              </a:ext>
            </a:extLst>
          </p:cNvPr>
          <p:cNvSpPr>
            <a:spLocks noGrp="1"/>
          </p:cNvSpPr>
          <p:nvPr>
            <p:ph type="sldNum" sz="quarter" idx="12"/>
          </p:nvPr>
        </p:nvSpPr>
        <p:spPr/>
        <p:txBody>
          <a:bodyPr/>
          <a:lstStyle/>
          <a:p>
            <a:fld id="{CFD77C68-FDA3-984E-8DC8-67A90889F0F8}" type="slidenum">
              <a:rPr kumimoji="1" lang="zh-CN" altLang="en-US" smtClean="0"/>
              <a:t>‹#›</a:t>
            </a:fld>
            <a:endParaRPr kumimoji="1" lang="zh-CN" altLang="en-US"/>
          </a:p>
        </p:txBody>
      </p:sp>
    </p:spTree>
    <p:extLst>
      <p:ext uri="{BB962C8B-B14F-4D97-AF65-F5344CB8AC3E}">
        <p14:creationId xmlns:p14="http://schemas.microsoft.com/office/powerpoint/2010/main" val="36229325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p>
            <a:r>
              <a:rPr lang="en-US" altLang="zh-CN" dirty="0">
                <a:sym typeface="Arial" charset="0"/>
              </a:rPr>
              <a:t>title</a:t>
            </a:r>
            <a:endParaRPr lang="zh-CN" altLang="en-US" dirty="0"/>
          </a:p>
        </p:txBody>
      </p:sp>
      <p:sp>
        <p:nvSpPr>
          <p:cNvPr id="3" name="内容占位符 2"/>
          <p:cNvSpPr>
            <a:spLocks noGrp="1"/>
          </p:cNvSpPr>
          <p:nvPr>
            <p:ph idx="1" hasCustomPrompt="1"/>
          </p:nvPr>
        </p:nvSpPr>
        <p:spPr/>
        <p:txBody>
          <a:bodyPr/>
          <a:lstStyle>
            <a:lvl1pPr>
              <a:defRPr sz="2400" b="0">
                <a:latin typeface="Candara"/>
                <a:cs typeface="Candara"/>
              </a:defRPr>
            </a:lvl1pPr>
            <a:lvl2pPr>
              <a:defRPr sz="2000" b="0">
                <a:latin typeface="Candara"/>
                <a:cs typeface="Candara"/>
              </a:defRPr>
            </a:lvl2pPr>
            <a:lvl3pPr>
              <a:defRPr sz="1800" b="0">
                <a:latin typeface="Arial"/>
                <a:cs typeface="Arial"/>
              </a:defRPr>
            </a:lvl3pPr>
            <a:lvl4pPr>
              <a:defRPr sz="1600" b="0">
                <a:latin typeface="Arial"/>
                <a:cs typeface="Arial"/>
              </a:defRPr>
            </a:lvl4pPr>
          </a:lstStyle>
          <a:p>
            <a:pPr lvl="0"/>
            <a:r>
              <a:rPr lang="en-US" altLang="zh-CN" dirty="0">
                <a:sym typeface="Arial" charset="0"/>
              </a:rPr>
              <a:t>A small mission for This is an example of </a:t>
            </a:r>
          </a:p>
          <a:p>
            <a:pPr lvl="1"/>
            <a:r>
              <a:rPr lang="en-US" altLang="zh-CN" dirty="0">
                <a:sym typeface="Arial" charset="0"/>
              </a:rPr>
              <a:t>Example fonts</a:t>
            </a:r>
          </a:p>
          <a:p>
            <a:pPr lvl="2"/>
            <a:r>
              <a:rPr lang="zh-CN" altLang="en-US" dirty="0">
                <a:sym typeface="Arial" charset="0"/>
              </a:rPr>
              <a:t>第四级</a:t>
            </a:r>
            <a:endParaRPr lang="en-US" altLang="zh-CN" dirty="0">
              <a:sym typeface="Arial" charset="0"/>
            </a:endParaRPr>
          </a:p>
          <a:p>
            <a:pPr lvl="3"/>
            <a:r>
              <a:rPr lang="zh-CN" altLang="en-US" dirty="0">
                <a:sym typeface="Arial" charset="0"/>
              </a:rPr>
              <a:t>第五级</a:t>
            </a:r>
            <a:endParaRPr lang="en-US" altLang="zh-CN" dirty="0">
              <a:sym typeface="Arial" charset="0"/>
            </a:endParaRP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B04BB9D8-59F2-C447-B33A-3B099332261E}" type="slidenum">
              <a:rPr lang="zh-CN" altLang="en-US">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91822782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7F81EAFF-696E-0E4A-9DE6-B1CF6A9A4D75}" type="slidenum">
              <a:rPr lang="zh-CN" altLang="en-US">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330760742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ADAC57F3-BA04-4A42-9381-E70B5ED740E4}" type="slidenum">
              <a:rPr lang="zh-CN" altLang="en-US">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397034405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196975"/>
            <a:ext cx="53848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196975"/>
            <a:ext cx="53848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80F86CE8-11CF-5340-A3EE-CD233163F925}" type="slidenum">
              <a:rPr lang="zh-CN" altLang="en-US">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27813467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fld id="{F14FADA5-4B06-F64B-8908-DD7510CACF0A}" type="slidenum">
              <a:rPr lang="zh-CN" altLang="en-US">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76624800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196975"/>
            <a:ext cx="53848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196975"/>
            <a:ext cx="53848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Rectangle 4"/>
          <p:cNvSpPr>
            <a:spLocks noGrp="1" noChangeArrowheads="1"/>
          </p:cNvSpPr>
          <p:nvPr>
            <p:ph type="dt" sz="half" idx="10"/>
          </p:nvPr>
        </p:nvSpPr>
        <p:spPr>
          <a:ln/>
        </p:spPr>
        <p:txBody>
          <a:bodyPr/>
          <a:lstStyle>
            <a:lvl1pPr>
              <a:defRPr/>
            </a:lvl1pPr>
          </a:lstStyle>
          <a:p>
            <a:fld id="{0AF7D685-0964-3E4C-886C-B3B1A0EE92C2}" type="datetimeFigureOut">
              <a:rPr kumimoji="1" lang="zh-CN" altLang="en-US" smtClean="0"/>
              <a:t>2023/4/24</a:t>
            </a:fld>
            <a:endParaRPr kumimoji="1" lang="zh-CN" altLang="en-US"/>
          </a:p>
        </p:txBody>
      </p:sp>
      <p:sp>
        <p:nvSpPr>
          <p:cNvPr id="6" name="Rectangle 5"/>
          <p:cNvSpPr>
            <a:spLocks noGrp="1" noChangeArrowheads="1"/>
          </p:cNvSpPr>
          <p:nvPr>
            <p:ph type="ftr" sz="quarter" idx="11"/>
          </p:nvPr>
        </p:nvSpPr>
        <p:spPr>
          <a:ln/>
        </p:spPr>
        <p:txBody>
          <a:bodyPr/>
          <a:lstStyle>
            <a:lvl1pPr>
              <a:defRPr/>
            </a:lvl1pPr>
          </a:lstStyle>
          <a:p>
            <a:endParaRPr kumimoji="1" lang="zh-CN" altLang="en-US"/>
          </a:p>
        </p:txBody>
      </p:sp>
      <p:sp>
        <p:nvSpPr>
          <p:cNvPr id="7" name="Rectangle 6"/>
          <p:cNvSpPr>
            <a:spLocks noGrp="1" noChangeArrowheads="1"/>
          </p:cNvSpPr>
          <p:nvPr>
            <p:ph type="sldNum" sz="quarter" idx="12"/>
          </p:nvPr>
        </p:nvSpPr>
        <p:spPr>
          <a:ln/>
        </p:spPr>
        <p:txBody>
          <a:bodyPr/>
          <a:lstStyle>
            <a:lvl1pPr>
              <a:defRPr/>
            </a:lvl1pPr>
          </a:lstStyle>
          <a:p>
            <a:fld id="{A25452B0-6B04-CC4F-95FA-0A24CA28D23A}" type="slidenum">
              <a:rPr kumimoji="1" lang="zh-CN" altLang="en-US" smtClean="0"/>
              <a:t>‹#›</a:t>
            </a:fld>
            <a:endParaRPr kumimoji="1" lang="zh-CN" altLang="en-US"/>
          </a:p>
        </p:txBody>
      </p:sp>
    </p:spTree>
    <p:extLst>
      <p:ext uri="{BB962C8B-B14F-4D97-AF65-F5344CB8AC3E}">
        <p14:creationId xmlns:p14="http://schemas.microsoft.com/office/powerpoint/2010/main" val="396083967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39721131-6041-2945-8180-A3B76092E7FC}" type="slidenum">
              <a:rPr lang="zh-CN" altLang="en-US">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199977236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fld id="{743C3C53-21B7-1F42-9BC8-50E3E5688810}" type="slidenum">
              <a:rPr lang="zh-CN" altLang="en-US">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288727480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C2FC4788-6A59-2145-928F-3984A8CAE1A1}" type="slidenum">
              <a:rPr lang="zh-CN" altLang="en-US">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86168250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sym typeface="Arial" pitchFamily="34" charset="0"/>
              </a:rPr>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C0D79A76-8DA5-EA4A-B5BC-EE7A179E2366}" type="slidenum">
              <a:rPr lang="zh-CN" altLang="en-US">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280832422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75BF1B99-F56A-5548-B7C0-F63D68EC524C}" type="slidenum">
              <a:rPr lang="zh-CN" altLang="en-US">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366081207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5AC5D2A3-1F3F-254E-BC53-18FFD7E86D75}" type="slidenum">
              <a:rPr lang="zh-CN" altLang="en-US">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388898777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561975"/>
          </a:xfrm>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B706645F-C495-5641-B0ED-98FCCA04DDF6}" type="slidenum">
              <a:rPr lang="zh-CN" altLang="en-US">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245097094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7F81EAFF-696E-0E4A-9DE6-B1CF6A9A4D75}"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126835842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p>
            <a:r>
              <a:rPr lang="en-US" altLang="zh-CN" dirty="0">
                <a:sym typeface="Arial" charset="0"/>
              </a:rPr>
              <a:t>title</a:t>
            </a:r>
            <a:endParaRPr lang="zh-CN" altLang="en-US" dirty="0"/>
          </a:p>
        </p:txBody>
      </p:sp>
      <p:sp>
        <p:nvSpPr>
          <p:cNvPr id="3" name="内容占位符 2"/>
          <p:cNvSpPr>
            <a:spLocks noGrp="1"/>
          </p:cNvSpPr>
          <p:nvPr>
            <p:ph idx="1" hasCustomPrompt="1"/>
          </p:nvPr>
        </p:nvSpPr>
        <p:spPr/>
        <p:txBody>
          <a:bodyPr/>
          <a:lstStyle>
            <a:lvl1pPr>
              <a:defRPr sz="2400" b="0">
                <a:latin typeface="Candara"/>
                <a:cs typeface="Candara"/>
              </a:defRPr>
            </a:lvl1pPr>
            <a:lvl2pPr>
              <a:defRPr sz="2000" b="0">
                <a:latin typeface="Candara"/>
                <a:cs typeface="Candara"/>
              </a:defRPr>
            </a:lvl2pPr>
            <a:lvl3pPr>
              <a:defRPr sz="1800" b="0">
                <a:latin typeface="Arial"/>
                <a:cs typeface="Arial"/>
              </a:defRPr>
            </a:lvl3pPr>
            <a:lvl4pPr>
              <a:defRPr sz="1600" b="0">
                <a:latin typeface="Arial"/>
                <a:cs typeface="Arial"/>
              </a:defRPr>
            </a:lvl4pPr>
          </a:lstStyle>
          <a:p>
            <a:pPr lvl="0"/>
            <a:r>
              <a:rPr lang="en-US" altLang="zh-CN" dirty="0">
                <a:sym typeface="Arial" charset="0"/>
              </a:rPr>
              <a:t>A small mission for This is an example of </a:t>
            </a:r>
          </a:p>
          <a:p>
            <a:pPr lvl="1"/>
            <a:r>
              <a:rPr lang="en-US" altLang="zh-CN" dirty="0">
                <a:sym typeface="Arial" charset="0"/>
              </a:rPr>
              <a:t>Example fonts</a:t>
            </a:r>
          </a:p>
          <a:p>
            <a:pPr lvl="2"/>
            <a:r>
              <a:rPr lang="zh-CN" altLang="en-US" dirty="0">
                <a:sym typeface="Arial" charset="0"/>
              </a:rPr>
              <a:t>第四级</a:t>
            </a:r>
            <a:endParaRPr lang="en-US" altLang="zh-CN" dirty="0">
              <a:sym typeface="Arial" charset="0"/>
            </a:endParaRPr>
          </a:p>
          <a:p>
            <a:pPr lvl="3"/>
            <a:r>
              <a:rPr lang="zh-CN" altLang="en-US" dirty="0">
                <a:sym typeface="Arial" charset="0"/>
              </a:rPr>
              <a:t>第五级</a:t>
            </a:r>
            <a:endParaRPr lang="en-US" altLang="zh-CN" dirty="0">
              <a:sym typeface="Arial" charset="0"/>
            </a:endParaRP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B04BB9D8-59F2-C447-B33A-3B099332261E}"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341059286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ADAC57F3-BA04-4A42-9381-E70B5ED740E4}"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318252042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Rectangle 4"/>
          <p:cNvSpPr>
            <a:spLocks noGrp="1" noChangeArrowheads="1"/>
          </p:cNvSpPr>
          <p:nvPr>
            <p:ph type="dt" sz="half" idx="10"/>
          </p:nvPr>
        </p:nvSpPr>
        <p:spPr>
          <a:ln/>
        </p:spPr>
        <p:txBody>
          <a:bodyPr/>
          <a:lstStyle>
            <a:lvl1pPr>
              <a:defRPr/>
            </a:lvl1pPr>
          </a:lstStyle>
          <a:p>
            <a:fld id="{0AF7D685-0964-3E4C-886C-B3B1A0EE92C2}" type="datetimeFigureOut">
              <a:rPr kumimoji="1" lang="zh-CN" altLang="en-US" smtClean="0"/>
              <a:t>2023/4/24</a:t>
            </a:fld>
            <a:endParaRPr kumimoji="1" lang="zh-CN" altLang="en-US"/>
          </a:p>
        </p:txBody>
      </p:sp>
      <p:sp>
        <p:nvSpPr>
          <p:cNvPr id="8" name="Rectangle 5"/>
          <p:cNvSpPr>
            <a:spLocks noGrp="1" noChangeArrowheads="1"/>
          </p:cNvSpPr>
          <p:nvPr>
            <p:ph type="ftr" sz="quarter" idx="11"/>
          </p:nvPr>
        </p:nvSpPr>
        <p:spPr>
          <a:ln/>
        </p:spPr>
        <p:txBody>
          <a:bodyPr/>
          <a:lstStyle>
            <a:lvl1pPr>
              <a:defRPr/>
            </a:lvl1pPr>
          </a:lstStyle>
          <a:p>
            <a:endParaRPr kumimoji="1" lang="zh-CN" altLang="en-US"/>
          </a:p>
        </p:txBody>
      </p:sp>
      <p:sp>
        <p:nvSpPr>
          <p:cNvPr id="9" name="Rectangle 6"/>
          <p:cNvSpPr>
            <a:spLocks noGrp="1" noChangeArrowheads="1"/>
          </p:cNvSpPr>
          <p:nvPr>
            <p:ph type="sldNum" sz="quarter" idx="12"/>
          </p:nvPr>
        </p:nvSpPr>
        <p:spPr>
          <a:ln/>
        </p:spPr>
        <p:txBody>
          <a:bodyPr/>
          <a:lstStyle>
            <a:lvl1pPr>
              <a:defRPr/>
            </a:lvl1pPr>
          </a:lstStyle>
          <a:p>
            <a:fld id="{A25452B0-6B04-CC4F-95FA-0A24CA28D23A}" type="slidenum">
              <a:rPr kumimoji="1" lang="zh-CN" altLang="en-US" smtClean="0"/>
              <a:t>‹#›</a:t>
            </a:fld>
            <a:endParaRPr kumimoji="1" lang="zh-CN" altLang="en-US"/>
          </a:p>
        </p:txBody>
      </p:sp>
    </p:spTree>
    <p:extLst>
      <p:ext uri="{BB962C8B-B14F-4D97-AF65-F5344CB8AC3E}">
        <p14:creationId xmlns:p14="http://schemas.microsoft.com/office/powerpoint/2010/main" val="50928001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196975"/>
            <a:ext cx="53848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196975"/>
            <a:ext cx="53848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80F86CE8-11CF-5340-A3EE-CD233163F925}"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284474364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fld id="{F14FADA5-4B06-F64B-8908-DD7510CACF0A}"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94210917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39721131-6041-2945-8180-A3B76092E7FC}"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8383448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fld id="{743C3C53-21B7-1F42-9BC8-50E3E5688810}"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202771527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C2FC4788-6A59-2145-928F-3984A8CAE1A1}"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386528804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sym typeface="Arial" pitchFamily="34" charset="0"/>
              </a:rPr>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C0D79A76-8DA5-EA4A-B5BC-EE7A179E2366}"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402674315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75BF1B99-F56A-5548-B7C0-F63D68EC524C}"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217719787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5AC5D2A3-1F3F-254E-BC53-18FFD7E86D75}"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37368912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561975"/>
          </a:xfrm>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B706645F-C495-5641-B0ED-98FCCA04DDF6}"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39056079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7F81EAFF-696E-0E4A-9DE6-B1CF6A9A4D75}"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261875876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fld id="{0AF7D685-0964-3E4C-886C-B3B1A0EE92C2}" type="datetimeFigureOut">
              <a:rPr kumimoji="1" lang="zh-CN" altLang="en-US" smtClean="0"/>
              <a:t>2023/4/24</a:t>
            </a:fld>
            <a:endParaRPr kumimoji="1" lang="zh-CN" altLang="en-US"/>
          </a:p>
        </p:txBody>
      </p:sp>
      <p:sp>
        <p:nvSpPr>
          <p:cNvPr id="4" name="Rectangle 5"/>
          <p:cNvSpPr>
            <a:spLocks noGrp="1" noChangeArrowheads="1"/>
          </p:cNvSpPr>
          <p:nvPr>
            <p:ph type="ftr" sz="quarter" idx="11"/>
          </p:nvPr>
        </p:nvSpPr>
        <p:spPr>
          <a:ln/>
        </p:spPr>
        <p:txBody>
          <a:bodyPr/>
          <a:lstStyle>
            <a:lvl1pPr>
              <a:defRPr/>
            </a:lvl1pPr>
          </a:lstStyle>
          <a:p>
            <a:endParaRPr kumimoji="1" lang="zh-CN" altLang="en-US"/>
          </a:p>
        </p:txBody>
      </p:sp>
      <p:sp>
        <p:nvSpPr>
          <p:cNvPr id="5" name="Rectangle 6"/>
          <p:cNvSpPr>
            <a:spLocks noGrp="1" noChangeArrowheads="1"/>
          </p:cNvSpPr>
          <p:nvPr>
            <p:ph type="sldNum" sz="quarter" idx="12"/>
          </p:nvPr>
        </p:nvSpPr>
        <p:spPr>
          <a:ln/>
        </p:spPr>
        <p:txBody>
          <a:bodyPr/>
          <a:lstStyle>
            <a:lvl1pPr>
              <a:defRPr/>
            </a:lvl1pPr>
          </a:lstStyle>
          <a:p>
            <a:fld id="{A25452B0-6B04-CC4F-95FA-0A24CA28D23A}" type="slidenum">
              <a:rPr kumimoji="1" lang="zh-CN" altLang="en-US" smtClean="0"/>
              <a:t>‹#›</a:t>
            </a:fld>
            <a:endParaRPr kumimoji="1" lang="zh-CN" altLang="en-US"/>
          </a:p>
        </p:txBody>
      </p:sp>
    </p:spTree>
    <p:extLst>
      <p:ext uri="{BB962C8B-B14F-4D97-AF65-F5344CB8AC3E}">
        <p14:creationId xmlns:p14="http://schemas.microsoft.com/office/powerpoint/2010/main" val="262245181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p>
            <a:r>
              <a:rPr lang="en-US" altLang="zh-CN" dirty="0">
                <a:sym typeface="Arial" charset="0"/>
              </a:rPr>
              <a:t>title</a:t>
            </a:r>
            <a:endParaRPr lang="zh-CN" altLang="en-US" dirty="0"/>
          </a:p>
        </p:txBody>
      </p:sp>
      <p:sp>
        <p:nvSpPr>
          <p:cNvPr id="3" name="内容占位符 2"/>
          <p:cNvSpPr>
            <a:spLocks noGrp="1"/>
          </p:cNvSpPr>
          <p:nvPr>
            <p:ph idx="1" hasCustomPrompt="1"/>
          </p:nvPr>
        </p:nvSpPr>
        <p:spPr/>
        <p:txBody>
          <a:bodyPr/>
          <a:lstStyle>
            <a:lvl1pPr>
              <a:defRPr sz="2400" b="0">
                <a:latin typeface="Candara"/>
                <a:cs typeface="Candara"/>
              </a:defRPr>
            </a:lvl1pPr>
            <a:lvl2pPr>
              <a:defRPr sz="2000" b="0">
                <a:latin typeface="Candara"/>
                <a:cs typeface="Candara"/>
              </a:defRPr>
            </a:lvl2pPr>
            <a:lvl3pPr>
              <a:defRPr sz="1800" b="0">
                <a:latin typeface="Arial"/>
                <a:cs typeface="Arial"/>
              </a:defRPr>
            </a:lvl3pPr>
            <a:lvl4pPr>
              <a:defRPr sz="1600" b="0">
                <a:latin typeface="Arial"/>
                <a:cs typeface="Arial"/>
              </a:defRPr>
            </a:lvl4pPr>
          </a:lstStyle>
          <a:p>
            <a:pPr lvl="0"/>
            <a:r>
              <a:rPr lang="en-US" altLang="zh-CN" dirty="0">
                <a:sym typeface="Arial" charset="0"/>
              </a:rPr>
              <a:t>A small mission for This is an example of </a:t>
            </a:r>
          </a:p>
          <a:p>
            <a:pPr lvl="1"/>
            <a:r>
              <a:rPr lang="en-US" altLang="zh-CN" dirty="0">
                <a:sym typeface="Arial" charset="0"/>
              </a:rPr>
              <a:t>Example fonts</a:t>
            </a:r>
          </a:p>
          <a:p>
            <a:pPr lvl="2"/>
            <a:r>
              <a:rPr lang="zh-CN" altLang="en-US" dirty="0">
                <a:sym typeface="Arial" charset="0"/>
              </a:rPr>
              <a:t>第四级</a:t>
            </a:r>
            <a:endParaRPr lang="en-US" altLang="zh-CN" dirty="0">
              <a:sym typeface="Arial" charset="0"/>
            </a:endParaRPr>
          </a:p>
          <a:p>
            <a:pPr lvl="3"/>
            <a:r>
              <a:rPr lang="zh-CN" altLang="en-US" dirty="0">
                <a:sym typeface="Arial" charset="0"/>
              </a:rPr>
              <a:t>第五级</a:t>
            </a:r>
            <a:endParaRPr lang="en-US" altLang="zh-CN" dirty="0">
              <a:sym typeface="Arial" charset="0"/>
            </a:endParaRP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B04BB9D8-59F2-C447-B33A-3B099332261E}"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401443647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ADAC57F3-BA04-4A42-9381-E70B5ED740E4}"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356223516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196975"/>
            <a:ext cx="53848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196975"/>
            <a:ext cx="53848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80F86CE8-11CF-5340-A3EE-CD233163F925}"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118527746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fld id="{F14FADA5-4B06-F64B-8908-DD7510CACF0A}"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356288658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39721131-6041-2945-8180-A3B76092E7FC}"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23578576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fld id="{743C3C53-21B7-1F42-9BC8-50E3E5688810}"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54353220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C2FC4788-6A59-2145-928F-3984A8CAE1A1}"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98818021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sym typeface="Arial" pitchFamily="34" charset="0"/>
              </a:rPr>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C0D79A76-8DA5-EA4A-B5BC-EE7A179E2366}"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170989148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75BF1B99-F56A-5548-B7C0-F63D68EC524C}"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215367448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5AC5D2A3-1F3F-254E-BC53-18FFD7E86D75}"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396054514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0AF7D685-0964-3E4C-886C-B3B1A0EE92C2}" type="datetimeFigureOut">
              <a:rPr kumimoji="1" lang="zh-CN" altLang="en-US" smtClean="0"/>
              <a:t>2023/4/24</a:t>
            </a:fld>
            <a:endParaRPr kumimoji="1" lang="zh-CN" altLang="en-US"/>
          </a:p>
        </p:txBody>
      </p:sp>
      <p:sp>
        <p:nvSpPr>
          <p:cNvPr id="3" name="Rectangle 5"/>
          <p:cNvSpPr>
            <a:spLocks noGrp="1" noChangeArrowheads="1"/>
          </p:cNvSpPr>
          <p:nvPr>
            <p:ph type="ftr" sz="quarter" idx="11"/>
          </p:nvPr>
        </p:nvSpPr>
        <p:spPr>
          <a:ln/>
        </p:spPr>
        <p:txBody>
          <a:bodyPr/>
          <a:lstStyle>
            <a:lvl1pPr>
              <a:defRPr/>
            </a:lvl1pPr>
          </a:lstStyle>
          <a:p>
            <a:endParaRPr kumimoji="1" lang="zh-CN" altLang="en-US"/>
          </a:p>
        </p:txBody>
      </p:sp>
      <p:sp>
        <p:nvSpPr>
          <p:cNvPr id="4" name="Rectangle 6"/>
          <p:cNvSpPr>
            <a:spLocks noGrp="1" noChangeArrowheads="1"/>
          </p:cNvSpPr>
          <p:nvPr>
            <p:ph type="sldNum" sz="quarter" idx="12"/>
          </p:nvPr>
        </p:nvSpPr>
        <p:spPr>
          <a:ln/>
        </p:spPr>
        <p:txBody>
          <a:bodyPr/>
          <a:lstStyle>
            <a:lvl1pPr>
              <a:defRPr/>
            </a:lvl1pPr>
          </a:lstStyle>
          <a:p>
            <a:fld id="{A25452B0-6B04-CC4F-95FA-0A24CA28D23A}" type="slidenum">
              <a:rPr kumimoji="1" lang="zh-CN" altLang="en-US" smtClean="0"/>
              <a:t>‹#›</a:t>
            </a:fld>
            <a:endParaRPr kumimoji="1" lang="zh-CN" altLang="en-US"/>
          </a:p>
        </p:txBody>
      </p:sp>
    </p:spTree>
    <p:extLst>
      <p:ext uri="{BB962C8B-B14F-4D97-AF65-F5344CB8AC3E}">
        <p14:creationId xmlns:p14="http://schemas.microsoft.com/office/powerpoint/2010/main" val="126063113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561975"/>
          </a:xfrm>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endParaRPr lang="zh-CN"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endParaRPr lang="zh-CN"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B706645F-C495-5641-B0ED-98FCCA04DDF6}" type="slidenum">
              <a:rPr lang="zh-CN" altLang="en-US" smtClean="0">
                <a:solidFill>
                  <a:prstClr val="black"/>
                </a:solidFill>
              </a:rPr>
              <a:pPr/>
              <a:t>‹#›</a:t>
            </a:fld>
            <a:endParaRPr lang="en-US" altLang="zh-CN" sz="1800">
              <a:solidFill>
                <a:prstClr val="black"/>
              </a:solidFill>
            </a:endParaRPr>
          </a:p>
        </p:txBody>
      </p:sp>
    </p:spTree>
    <p:extLst>
      <p:ext uri="{BB962C8B-B14F-4D97-AF65-F5344CB8AC3E}">
        <p14:creationId xmlns:p14="http://schemas.microsoft.com/office/powerpoint/2010/main" val="183146698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fld id="{0AF7D685-0964-3E4C-886C-B3B1A0EE92C2}" type="datetimeFigureOut">
              <a:rPr kumimoji="1" lang="zh-CN" altLang="en-US" smtClean="0"/>
              <a:t>2023/4/24</a:t>
            </a:fld>
            <a:endParaRPr kumimoji="1" lang="zh-CN" altLang="en-US"/>
          </a:p>
        </p:txBody>
      </p:sp>
      <p:sp>
        <p:nvSpPr>
          <p:cNvPr id="6" name="Rectangle 5"/>
          <p:cNvSpPr>
            <a:spLocks noGrp="1" noChangeArrowheads="1"/>
          </p:cNvSpPr>
          <p:nvPr>
            <p:ph type="ftr" sz="quarter" idx="11"/>
          </p:nvPr>
        </p:nvSpPr>
        <p:spPr>
          <a:ln/>
        </p:spPr>
        <p:txBody>
          <a:bodyPr/>
          <a:lstStyle>
            <a:lvl1pPr>
              <a:defRPr/>
            </a:lvl1pPr>
          </a:lstStyle>
          <a:p>
            <a:endParaRPr kumimoji="1" lang="zh-CN" altLang="en-US"/>
          </a:p>
        </p:txBody>
      </p:sp>
      <p:sp>
        <p:nvSpPr>
          <p:cNvPr id="7" name="Rectangle 6"/>
          <p:cNvSpPr>
            <a:spLocks noGrp="1" noChangeArrowheads="1"/>
          </p:cNvSpPr>
          <p:nvPr>
            <p:ph type="sldNum" sz="quarter" idx="12"/>
          </p:nvPr>
        </p:nvSpPr>
        <p:spPr>
          <a:ln/>
        </p:spPr>
        <p:txBody>
          <a:bodyPr/>
          <a:lstStyle>
            <a:lvl1pPr>
              <a:defRPr/>
            </a:lvl1pPr>
          </a:lstStyle>
          <a:p>
            <a:fld id="{A25452B0-6B04-CC4F-95FA-0A24CA28D23A}" type="slidenum">
              <a:rPr kumimoji="1" lang="zh-CN" altLang="en-US" smtClean="0"/>
              <a:t>‹#›</a:t>
            </a:fld>
            <a:endParaRPr kumimoji="1" lang="zh-CN" altLang="en-US"/>
          </a:p>
        </p:txBody>
      </p:sp>
    </p:spTree>
    <p:extLst>
      <p:ext uri="{BB962C8B-B14F-4D97-AF65-F5344CB8AC3E}">
        <p14:creationId xmlns:p14="http://schemas.microsoft.com/office/powerpoint/2010/main" val="329148876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sym typeface="Arial" pitchFamily="34" charset="0"/>
              </a:rPr>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fld id="{0AF7D685-0964-3E4C-886C-B3B1A0EE92C2}" type="datetimeFigureOut">
              <a:rPr kumimoji="1" lang="zh-CN" altLang="en-US" smtClean="0"/>
              <a:t>2023/4/24</a:t>
            </a:fld>
            <a:endParaRPr kumimoji="1" lang="zh-CN" altLang="en-US"/>
          </a:p>
        </p:txBody>
      </p:sp>
      <p:sp>
        <p:nvSpPr>
          <p:cNvPr id="6" name="Rectangle 5"/>
          <p:cNvSpPr>
            <a:spLocks noGrp="1" noChangeArrowheads="1"/>
          </p:cNvSpPr>
          <p:nvPr>
            <p:ph type="ftr" sz="quarter" idx="11"/>
          </p:nvPr>
        </p:nvSpPr>
        <p:spPr>
          <a:ln/>
        </p:spPr>
        <p:txBody>
          <a:bodyPr/>
          <a:lstStyle>
            <a:lvl1pPr>
              <a:defRPr/>
            </a:lvl1pPr>
          </a:lstStyle>
          <a:p>
            <a:endParaRPr kumimoji="1" lang="zh-CN" altLang="en-US"/>
          </a:p>
        </p:txBody>
      </p:sp>
      <p:sp>
        <p:nvSpPr>
          <p:cNvPr id="7" name="Rectangle 6"/>
          <p:cNvSpPr>
            <a:spLocks noGrp="1" noChangeArrowheads="1"/>
          </p:cNvSpPr>
          <p:nvPr>
            <p:ph type="sldNum" sz="quarter" idx="12"/>
          </p:nvPr>
        </p:nvSpPr>
        <p:spPr>
          <a:ln/>
        </p:spPr>
        <p:txBody>
          <a:bodyPr/>
          <a:lstStyle>
            <a:lvl1pPr>
              <a:defRPr/>
            </a:lvl1pPr>
          </a:lstStyle>
          <a:p>
            <a:fld id="{A25452B0-6B04-CC4F-95FA-0A24CA28D23A}" type="slidenum">
              <a:rPr kumimoji="1" lang="zh-CN" altLang="en-US" smtClean="0"/>
              <a:t>‹#›</a:t>
            </a:fld>
            <a:endParaRPr kumimoji="1" lang="zh-CN" altLang="en-US"/>
          </a:p>
        </p:txBody>
      </p:sp>
    </p:spTree>
    <p:extLst>
      <p:ext uri="{BB962C8B-B14F-4D97-AF65-F5344CB8AC3E}">
        <p14:creationId xmlns:p14="http://schemas.microsoft.com/office/powerpoint/2010/main" val="98339778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609600" y="274639"/>
            <a:ext cx="10972800" cy="5619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dirty="0">
                <a:sym typeface="Arial" charset="0"/>
              </a:rPr>
              <a:t>title</a:t>
            </a:r>
          </a:p>
        </p:txBody>
      </p:sp>
      <p:sp>
        <p:nvSpPr>
          <p:cNvPr id="1027" name="Rectangle 3"/>
          <p:cNvSpPr>
            <a:spLocks noGrp="1" noChangeArrowheads="1"/>
          </p:cNvSpPr>
          <p:nvPr>
            <p:ph type="body" idx="1"/>
          </p:nvPr>
        </p:nvSpPr>
        <p:spPr bwMode="auto">
          <a:xfrm>
            <a:off x="609600" y="1092100"/>
            <a:ext cx="10972800" cy="49291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dirty="0">
                <a:sym typeface="Arial" charset="0"/>
              </a:rPr>
              <a:t>This is an example of a research presentation </a:t>
            </a:r>
          </a:p>
          <a:p>
            <a:pPr lvl="1"/>
            <a:r>
              <a:rPr lang="en-US" altLang="zh-CN" dirty="0">
                <a:sym typeface="Arial" charset="0"/>
              </a:rPr>
              <a:t>Example fonts</a:t>
            </a:r>
          </a:p>
          <a:p>
            <a:pPr lvl="2"/>
            <a:r>
              <a:rPr lang="zh-CN" altLang="en-US" dirty="0">
                <a:sym typeface="Arial" charset="0"/>
              </a:rPr>
              <a:t>第四级</a:t>
            </a:r>
            <a:endParaRPr lang="en-US" altLang="zh-CN" dirty="0">
              <a:sym typeface="Arial" charset="0"/>
            </a:endParaRPr>
          </a:p>
          <a:p>
            <a:pPr lvl="3"/>
            <a:r>
              <a:rPr lang="zh-CN" altLang="en-US" dirty="0">
                <a:sym typeface="Arial" charset="0"/>
              </a:rPr>
              <a:t>第五级</a:t>
            </a:r>
            <a:endParaRPr lang="en-US" altLang="zh-CN" dirty="0">
              <a:sym typeface="Arial" charset="0"/>
            </a:endParaRP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ym typeface="Arial" charset="0"/>
              </a:defRPr>
            </a:lvl1pPr>
          </a:lstStyle>
          <a:p>
            <a:fld id="{0AF7D685-0964-3E4C-886C-B3B1A0EE92C2}" type="datetimeFigureOut">
              <a:rPr kumimoji="1" lang="zh-CN" altLang="en-US" smtClean="0"/>
              <a:t>2023/4/24</a:t>
            </a:fld>
            <a:endParaRPr kumimoji="1" lang="zh-CN"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ym typeface="Arial" charset="0"/>
              </a:defRPr>
            </a:lvl1pPr>
          </a:lstStyle>
          <a:p>
            <a:endParaRPr kumimoji="1" lang="zh-CN"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ym typeface="Arial" charset="0"/>
              </a:defRPr>
            </a:lvl1pPr>
          </a:lstStyle>
          <a:p>
            <a:fld id="{A25452B0-6B04-CC4F-95FA-0A24CA28D23A}" type="slidenum">
              <a:rPr kumimoji="1" lang="zh-CN" altLang="en-US" smtClean="0"/>
              <a:t>‹#›</a:t>
            </a:fld>
            <a:endParaRPr kumimoji="1" lang="zh-CN" altLang="en-US"/>
          </a:p>
        </p:txBody>
      </p:sp>
      <p:sp>
        <p:nvSpPr>
          <p:cNvPr id="1031" name="Line 7"/>
          <p:cNvSpPr>
            <a:spLocks noChangeShapeType="1"/>
          </p:cNvSpPr>
          <p:nvPr/>
        </p:nvSpPr>
        <p:spPr bwMode="auto">
          <a:xfrm>
            <a:off x="527051" y="908720"/>
            <a:ext cx="11137900" cy="0"/>
          </a:xfrm>
          <a:prstGeom prst="line">
            <a:avLst/>
          </a:prstGeom>
          <a:noFill/>
          <a:ln w="50800" cmpd="sng">
            <a:solidFill>
              <a:schemeClr val="bg1">
                <a:lumMod val="75000"/>
              </a:schemeClr>
            </a:solidFill>
            <a:round/>
            <a:headEnd/>
            <a:tailEnd/>
          </a:ln>
        </p:spPr>
        <p:txBody>
          <a:bodyPr/>
          <a:lstStyle/>
          <a:p>
            <a:pPr eaLnBrk="0" hangingPunct="0">
              <a:defRPr/>
            </a:pPr>
            <a:endParaRPr lang="zh-CN" altLang="zh-CN" sz="1800">
              <a:solidFill>
                <a:prstClr val="black"/>
              </a:solidFill>
              <a:latin typeface="Arial" pitchFamily="34" charset="0"/>
              <a:ea typeface="宋体" pitchFamily="2" charset="-122"/>
              <a:cs typeface=""/>
              <a:sym typeface="Arial" pitchFamily="34" charset="0"/>
            </a:endParaRPr>
          </a:p>
        </p:txBody>
      </p:sp>
    </p:spTree>
    <p:extLst>
      <p:ext uri="{BB962C8B-B14F-4D97-AF65-F5344CB8AC3E}">
        <p14:creationId xmlns:p14="http://schemas.microsoft.com/office/powerpoint/2010/main" val="961618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rtl="0" eaLnBrk="1" fontAlgn="base" hangingPunct="1">
        <a:spcBef>
          <a:spcPct val="0"/>
        </a:spcBef>
        <a:spcAft>
          <a:spcPct val="0"/>
        </a:spcAft>
        <a:defRPr sz="2800" b="1">
          <a:solidFill>
            <a:srgbClr val="3366FF"/>
          </a:solidFill>
          <a:latin typeface="Candara"/>
          <a:ea typeface="+mj-ea"/>
          <a:cs typeface="Candara"/>
          <a:sym typeface="Arial" charset="0"/>
        </a:defRPr>
      </a:lvl1pPr>
      <a:lvl2pPr algn="ctr" rtl="0" eaLnBrk="1" fontAlgn="base" hangingPunct="1">
        <a:spcBef>
          <a:spcPct val="0"/>
        </a:spcBef>
        <a:spcAft>
          <a:spcPct val="0"/>
        </a:spcAft>
        <a:defRPr sz="3600" b="1">
          <a:solidFill>
            <a:srgbClr val="993300"/>
          </a:solidFill>
          <a:latin typeface="Arial" pitchFamily="34" charset="0"/>
          <a:ea typeface="宋体" pitchFamily="2" charset="-122"/>
          <a:cs typeface="宋体" charset="0"/>
          <a:sym typeface="Arial" charset="0"/>
        </a:defRPr>
      </a:lvl2pPr>
      <a:lvl3pPr algn="ctr" rtl="0" eaLnBrk="1" fontAlgn="base" hangingPunct="1">
        <a:spcBef>
          <a:spcPct val="0"/>
        </a:spcBef>
        <a:spcAft>
          <a:spcPct val="0"/>
        </a:spcAft>
        <a:defRPr sz="3600" b="1">
          <a:solidFill>
            <a:srgbClr val="993300"/>
          </a:solidFill>
          <a:latin typeface="Arial" pitchFamily="34" charset="0"/>
          <a:ea typeface="宋体" pitchFamily="2" charset="-122"/>
          <a:cs typeface="宋体" charset="0"/>
          <a:sym typeface="Arial" charset="0"/>
        </a:defRPr>
      </a:lvl3pPr>
      <a:lvl4pPr algn="ctr" rtl="0" eaLnBrk="1" fontAlgn="base" hangingPunct="1">
        <a:spcBef>
          <a:spcPct val="0"/>
        </a:spcBef>
        <a:spcAft>
          <a:spcPct val="0"/>
        </a:spcAft>
        <a:defRPr sz="3600" b="1">
          <a:solidFill>
            <a:srgbClr val="993300"/>
          </a:solidFill>
          <a:latin typeface="Arial" pitchFamily="34" charset="0"/>
          <a:ea typeface="宋体" pitchFamily="2" charset="-122"/>
          <a:cs typeface="宋体" charset="0"/>
          <a:sym typeface="Arial" charset="0"/>
        </a:defRPr>
      </a:lvl4pPr>
      <a:lvl5pPr algn="ctr" rtl="0" eaLnBrk="1" fontAlgn="base" hangingPunct="1">
        <a:spcBef>
          <a:spcPct val="0"/>
        </a:spcBef>
        <a:spcAft>
          <a:spcPct val="0"/>
        </a:spcAft>
        <a:defRPr sz="3600" b="1">
          <a:solidFill>
            <a:srgbClr val="993300"/>
          </a:solidFill>
          <a:latin typeface="Arial" pitchFamily="34" charset="0"/>
          <a:ea typeface="宋体" pitchFamily="2" charset="-122"/>
          <a:cs typeface="宋体" charset="0"/>
          <a:sym typeface="Arial" charset="0"/>
        </a:defRPr>
      </a:lvl5pPr>
      <a:lvl6pPr marL="457200" algn="ctr" rtl="0" eaLnBrk="1" fontAlgn="base" hangingPunct="1">
        <a:spcBef>
          <a:spcPct val="0"/>
        </a:spcBef>
        <a:spcAft>
          <a:spcPct val="0"/>
        </a:spcAft>
        <a:defRPr sz="3600" b="1">
          <a:solidFill>
            <a:srgbClr val="993300"/>
          </a:solidFill>
          <a:latin typeface="Arial" pitchFamily="34" charset="0"/>
          <a:ea typeface="宋体" pitchFamily="2" charset="-122"/>
          <a:sym typeface="Arial" pitchFamily="34" charset="0"/>
        </a:defRPr>
      </a:lvl6pPr>
      <a:lvl7pPr marL="914400" algn="ctr" rtl="0" eaLnBrk="1" fontAlgn="base" hangingPunct="1">
        <a:spcBef>
          <a:spcPct val="0"/>
        </a:spcBef>
        <a:spcAft>
          <a:spcPct val="0"/>
        </a:spcAft>
        <a:defRPr sz="3600" b="1">
          <a:solidFill>
            <a:srgbClr val="993300"/>
          </a:solidFill>
          <a:latin typeface="Arial" pitchFamily="34" charset="0"/>
          <a:ea typeface="宋体" pitchFamily="2" charset="-122"/>
          <a:sym typeface="Arial" pitchFamily="34" charset="0"/>
        </a:defRPr>
      </a:lvl7pPr>
      <a:lvl8pPr marL="1371600" algn="ctr" rtl="0" eaLnBrk="1" fontAlgn="base" hangingPunct="1">
        <a:spcBef>
          <a:spcPct val="0"/>
        </a:spcBef>
        <a:spcAft>
          <a:spcPct val="0"/>
        </a:spcAft>
        <a:defRPr sz="3600" b="1">
          <a:solidFill>
            <a:srgbClr val="993300"/>
          </a:solidFill>
          <a:latin typeface="Arial" pitchFamily="34" charset="0"/>
          <a:ea typeface="宋体" pitchFamily="2" charset="-122"/>
          <a:sym typeface="Arial" pitchFamily="34" charset="0"/>
        </a:defRPr>
      </a:lvl8pPr>
      <a:lvl9pPr marL="1828800" algn="ctr" rtl="0" eaLnBrk="1" fontAlgn="base" hangingPunct="1">
        <a:spcBef>
          <a:spcPct val="0"/>
        </a:spcBef>
        <a:spcAft>
          <a:spcPct val="0"/>
        </a:spcAft>
        <a:defRPr sz="3600" b="1">
          <a:solidFill>
            <a:srgbClr val="993300"/>
          </a:solidFill>
          <a:latin typeface="Arial" pitchFamily="34" charset="0"/>
          <a:ea typeface="宋体" pitchFamily="2" charset="-122"/>
          <a:sym typeface="Arial" pitchFamily="34" charset="0"/>
        </a:defRPr>
      </a:lvl9pPr>
    </p:titleStyle>
    <p:bodyStyle>
      <a:lvl1pPr marL="342900" indent="-342900" algn="l" defTabSz="0" rtl="0" eaLnBrk="1" fontAlgn="base" hangingPunct="1">
        <a:spcBef>
          <a:spcPct val="20000"/>
        </a:spcBef>
        <a:spcAft>
          <a:spcPct val="0"/>
        </a:spcAft>
        <a:buClr>
          <a:schemeClr val="tx2">
            <a:lumMod val="20000"/>
            <a:lumOff val="80000"/>
          </a:schemeClr>
        </a:buClr>
        <a:buSzPct val="63000"/>
        <a:buFont typeface="Wingdings" charset="2"/>
        <a:buChar char=""/>
        <a:defRPr sz="2400" b="0" baseline="0">
          <a:solidFill>
            <a:schemeClr val="tx1"/>
          </a:solidFill>
          <a:latin typeface="Candara"/>
          <a:ea typeface="+mn-ea"/>
          <a:cs typeface="Candara"/>
          <a:sym typeface="Arial" charset="0"/>
        </a:defRPr>
      </a:lvl1pPr>
      <a:lvl2pPr marL="742950" indent="-285750" algn="l" defTabSz="0" rtl="0" eaLnBrk="1" fontAlgn="base" hangingPunct="1">
        <a:spcBef>
          <a:spcPct val="20000"/>
        </a:spcBef>
        <a:spcAft>
          <a:spcPct val="0"/>
        </a:spcAft>
        <a:buClr>
          <a:schemeClr val="tx2">
            <a:lumMod val="20000"/>
            <a:lumOff val="80000"/>
          </a:schemeClr>
        </a:buClr>
        <a:buSzPct val="63000"/>
        <a:buFont typeface="Wingdings" charset="2"/>
        <a:buChar char=""/>
        <a:defRPr sz="2000" b="0" baseline="0">
          <a:solidFill>
            <a:schemeClr val="tx1"/>
          </a:solidFill>
          <a:latin typeface="Candara"/>
          <a:ea typeface="+mn-ea"/>
          <a:cs typeface="Candara"/>
          <a:sym typeface="Arial" charset="0"/>
        </a:defRPr>
      </a:lvl2pPr>
      <a:lvl3pPr marL="1143000" indent="-228600" algn="l" defTabSz="0" rtl="0" eaLnBrk="1" fontAlgn="base" hangingPunct="1">
        <a:spcBef>
          <a:spcPct val="20000"/>
        </a:spcBef>
        <a:spcAft>
          <a:spcPct val="0"/>
        </a:spcAft>
        <a:buClr>
          <a:schemeClr val="tx2">
            <a:lumMod val="20000"/>
            <a:lumOff val="80000"/>
          </a:schemeClr>
        </a:buClr>
        <a:buSzPct val="63000"/>
        <a:buFont typeface="Wingdings" charset="2"/>
        <a:buChar char=""/>
        <a:defRPr sz="1800" b="0" baseline="0">
          <a:solidFill>
            <a:schemeClr val="tx1"/>
          </a:solidFill>
          <a:latin typeface="Candara"/>
          <a:ea typeface="+mn-ea"/>
          <a:cs typeface="Candara"/>
          <a:sym typeface="Arial" charset="0"/>
        </a:defRPr>
      </a:lvl3pPr>
      <a:lvl4pPr marL="1600200" indent="-228600" algn="l" defTabSz="0" rtl="0" eaLnBrk="1" fontAlgn="base" hangingPunct="1">
        <a:spcBef>
          <a:spcPct val="20000"/>
        </a:spcBef>
        <a:spcAft>
          <a:spcPct val="0"/>
        </a:spcAft>
        <a:buClr>
          <a:schemeClr val="tx2">
            <a:lumMod val="20000"/>
            <a:lumOff val="80000"/>
          </a:schemeClr>
        </a:buClr>
        <a:buSzPct val="63000"/>
        <a:buFont typeface="Wingdings" charset="2"/>
        <a:buChar char=""/>
        <a:defRPr sz="1600" b="0">
          <a:solidFill>
            <a:schemeClr val="tx1"/>
          </a:solidFill>
          <a:latin typeface="Candara"/>
          <a:ea typeface="+mn-ea"/>
          <a:cs typeface="Candara"/>
          <a:sym typeface="Arial" charset="0"/>
        </a:defRPr>
      </a:lvl4pPr>
      <a:lvl5pPr marL="2057400" indent="-228600" algn="l" defTabSz="0" rtl="0" eaLnBrk="1" fontAlgn="base" hangingPunct="1">
        <a:spcBef>
          <a:spcPct val="20000"/>
        </a:spcBef>
        <a:spcAft>
          <a:spcPct val="0"/>
        </a:spcAft>
        <a:buClr>
          <a:srgbClr val="FF6600"/>
        </a:buClr>
        <a:buSzPct val="63000"/>
        <a:buFont typeface="Wingdings" charset="2"/>
        <a:buChar char=""/>
        <a:defRPr sz="1800" b="1">
          <a:solidFill>
            <a:schemeClr val="tx1"/>
          </a:solidFill>
          <a:latin typeface="Chalkboard"/>
          <a:ea typeface="+mn-ea"/>
          <a:cs typeface="Chalkboard"/>
          <a:sym typeface="Arial" charset="0"/>
        </a:defRPr>
      </a:lvl5pPr>
      <a:lvl6pPr marL="2514600" indent="-228600" algn="l" defTabSz="0" rtl="0" eaLnBrk="1" fontAlgn="base" hangingPunct="1">
        <a:spcBef>
          <a:spcPct val="20000"/>
        </a:spcBef>
        <a:spcAft>
          <a:spcPct val="0"/>
        </a:spcAft>
        <a:buClr>
          <a:schemeClr val="accent2"/>
        </a:buClr>
        <a:buFont typeface="Wingdings" pitchFamily="2" charset="2"/>
        <a:buChar char="»"/>
        <a:defRPr sz="2000" b="1">
          <a:solidFill>
            <a:schemeClr val="tx1"/>
          </a:solidFill>
          <a:latin typeface="+mn-lt"/>
          <a:ea typeface="+mn-ea"/>
          <a:sym typeface="Arial" pitchFamily="34" charset="0"/>
        </a:defRPr>
      </a:lvl6pPr>
      <a:lvl7pPr marL="2971800" indent="-228600" algn="l" defTabSz="0" rtl="0" eaLnBrk="1" fontAlgn="base" hangingPunct="1">
        <a:spcBef>
          <a:spcPct val="20000"/>
        </a:spcBef>
        <a:spcAft>
          <a:spcPct val="0"/>
        </a:spcAft>
        <a:buClr>
          <a:schemeClr val="accent2"/>
        </a:buClr>
        <a:buFont typeface="Wingdings" pitchFamily="2" charset="2"/>
        <a:buChar char="»"/>
        <a:defRPr sz="2000" b="1">
          <a:solidFill>
            <a:schemeClr val="tx1"/>
          </a:solidFill>
          <a:latin typeface="+mn-lt"/>
          <a:ea typeface="+mn-ea"/>
          <a:sym typeface="Arial" pitchFamily="34" charset="0"/>
        </a:defRPr>
      </a:lvl7pPr>
      <a:lvl8pPr marL="3429000" indent="-228600" algn="l" defTabSz="0" rtl="0" eaLnBrk="1" fontAlgn="base" hangingPunct="1">
        <a:spcBef>
          <a:spcPct val="20000"/>
        </a:spcBef>
        <a:spcAft>
          <a:spcPct val="0"/>
        </a:spcAft>
        <a:buClr>
          <a:schemeClr val="accent2"/>
        </a:buClr>
        <a:buFont typeface="Wingdings" pitchFamily="2" charset="2"/>
        <a:buChar char="»"/>
        <a:defRPr sz="2000" b="1">
          <a:solidFill>
            <a:schemeClr val="tx1"/>
          </a:solidFill>
          <a:latin typeface="+mn-lt"/>
          <a:ea typeface="+mn-ea"/>
          <a:sym typeface="Arial" pitchFamily="34" charset="0"/>
        </a:defRPr>
      </a:lvl8pPr>
      <a:lvl9pPr marL="3886200" indent="-228600" algn="l" defTabSz="0" rtl="0" eaLnBrk="1" fontAlgn="base" hangingPunct="1">
        <a:spcBef>
          <a:spcPct val="20000"/>
        </a:spcBef>
        <a:spcAft>
          <a:spcPct val="0"/>
        </a:spcAft>
        <a:buClr>
          <a:schemeClr val="accent2"/>
        </a:buClr>
        <a:buFont typeface="Wingdings" pitchFamily="2" charset="2"/>
        <a:buChar char="»"/>
        <a:defRPr sz="2000" b="1">
          <a:solidFill>
            <a:schemeClr val="tx1"/>
          </a:solidFill>
          <a:latin typeface="+mn-lt"/>
          <a:ea typeface="+mn-ea"/>
          <a:sym typeface="Arial"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24" tIns="45712" rIns="91424" bIns="45712"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24" tIns="45712" rIns="91424" bIns="45712"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3"/>
            <a:ext cx="2844800" cy="365125"/>
          </a:xfrm>
          <a:prstGeom prst="rect">
            <a:avLst/>
          </a:prstGeom>
        </p:spPr>
        <p:txBody>
          <a:bodyPr vert="horz" lIns="91424" tIns="45712" rIns="91424" bIns="45712" rtlCol="0" anchor="ctr"/>
          <a:lstStyle>
            <a:lvl1pPr algn="l">
              <a:defRPr sz="1200">
                <a:solidFill>
                  <a:schemeClr val="tx1">
                    <a:tint val="75000"/>
                  </a:schemeClr>
                </a:solidFill>
              </a:defRPr>
            </a:lvl1pPr>
          </a:lstStyle>
          <a:p>
            <a:pPr defTabSz="914220"/>
            <a:fld id="{530820CF-B880-4189-942D-D702A7CBA730}" type="datetimeFigureOut">
              <a:rPr lang="zh-CN" altLang="en-US" smtClean="0">
                <a:solidFill>
                  <a:prstClr val="black">
                    <a:tint val="75000"/>
                  </a:prstClr>
                </a:solidFill>
              </a:rPr>
              <a:pPr defTabSz="914220"/>
              <a:t>2023/4/24</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3"/>
            <a:ext cx="3860800" cy="365125"/>
          </a:xfrm>
          <a:prstGeom prst="rect">
            <a:avLst/>
          </a:prstGeom>
        </p:spPr>
        <p:txBody>
          <a:bodyPr vert="horz" lIns="91424" tIns="45712" rIns="91424" bIns="45712" rtlCol="0" anchor="ctr"/>
          <a:lstStyle>
            <a:lvl1pPr algn="ctr">
              <a:defRPr sz="1200">
                <a:solidFill>
                  <a:schemeClr val="tx1">
                    <a:tint val="75000"/>
                  </a:schemeClr>
                </a:solidFill>
              </a:defRPr>
            </a:lvl1pPr>
          </a:lstStyle>
          <a:p>
            <a:pPr defTabSz="91422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3"/>
            <a:ext cx="2844800" cy="365125"/>
          </a:xfrm>
          <a:prstGeom prst="rect">
            <a:avLst/>
          </a:prstGeom>
        </p:spPr>
        <p:txBody>
          <a:bodyPr vert="horz" lIns="91424" tIns="45712" rIns="91424" bIns="45712" rtlCol="0" anchor="ctr"/>
          <a:lstStyle>
            <a:lvl1pPr algn="r">
              <a:defRPr sz="1200">
                <a:solidFill>
                  <a:schemeClr val="tx1">
                    <a:tint val="75000"/>
                  </a:schemeClr>
                </a:solidFill>
              </a:defRPr>
            </a:lvl1pPr>
          </a:lstStyle>
          <a:p>
            <a:pPr defTabSz="914220"/>
            <a:fld id="{0C913308-F349-4B6D-A68A-DD1791B4A57B}" type="slidenum">
              <a:rPr lang="zh-CN" altLang="en-US" smtClean="0">
                <a:solidFill>
                  <a:prstClr val="black">
                    <a:tint val="75000"/>
                  </a:prstClr>
                </a:solidFill>
              </a:rPr>
              <a:pPr defTabSz="914220"/>
              <a:t>‹#›</a:t>
            </a:fld>
            <a:endParaRPr lang="zh-CN" altLang="en-US">
              <a:solidFill>
                <a:prstClr val="black">
                  <a:tint val="75000"/>
                </a:prstClr>
              </a:solidFill>
            </a:endParaRPr>
          </a:p>
        </p:txBody>
      </p:sp>
      <p:grpSp>
        <p:nvGrpSpPr>
          <p:cNvPr id="7" name="组合 6"/>
          <p:cNvGrpSpPr/>
          <p:nvPr/>
        </p:nvGrpSpPr>
        <p:grpSpPr>
          <a:xfrm>
            <a:off x="0" y="116632"/>
            <a:ext cx="12192000" cy="6741368"/>
            <a:chOff x="0" y="116632"/>
            <a:chExt cx="9144000" cy="6741368"/>
          </a:xfrm>
        </p:grpSpPr>
        <p:sp>
          <p:nvSpPr>
            <p:cNvPr id="10" name="矩形 9"/>
            <p:cNvSpPr/>
            <p:nvPr/>
          </p:nvSpPr>
          <p:spPr>
            <a:xfrm>
              <a:off x="0" y="6453336"/>
              <a:ext cx="9144000" cy="404664"/>
            </a:xfrm>
            <a:prstGeom prst="rect">
              <a:avLst/>
            </a:prstGeom>
            <a:solidFill>
              <a:srgbClr val="003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0" fontAlgn="auto">
                <a:spcBef>
                  <a:spcPts val="0"/>
                </a:spcBef>
                <a:spcAft>
                  <a:spcPts val="0"/>
                </a:spcAft>
              </a:pPr>
              <a:endParaRPr lang="zh-CN" altLang="en-US" sz="1800">
                <a:solidFill>
                  <a:prstClr val="white"/>
                </a:solidFill>
              </a:endParaRPr>
            </a:p>
          </p:txBody>
        </p:sp>
        <p:pic>
          <p:nvPicPr>
            <p:cNvPr id="9" name="图片 8" descr="logo标准色.png"/>
            <p:cNvPicPr>
              <a:picLocks noChangeAspect="1"/>
            </p:cNvPicPr>
            <p:nvPr/>
          </p:nvPicPr>
          <p:blipFill>
            <a:blip r:embed="rId13" cstate="print"/>
            <a:stretch>
              <a:fillRect/>
            </a:stretch>
          </p:blipFill>
          <p:spPr>
            <a:xfrm>
              <a:off x="251520" y="116632"/>
              <a:ext cx="1321587" cy="499340"/>
            </a:xfrm>
            <a:prstGeom prst="rect">
              <a:avLst/>
            </a:prstGeom>
            <a:effectLst/>
          </p:spPr>
        </p:pic>
      </p:grpSp>
      <p:pic>
        <p:nvPicPr>
          <p:cNvPr id="8" name="图片 7"/>
          <p:cNvPicPr>
            <a:picLocks noChangeAspect="1"/>
          </p:cNvPicPr>
          <p:nvPr/>
        </p:nvPicPr>
        <p:blipFill rotWithShape="1">
          <a:blip r:embed="rId14" cstate="email">
            <a:extLst>
              <a:ext uri="{28A0092B-C50C-407E-A947-70E740481C1C}">
                <a14:useLocalDpi xmlns:a14="http://schemas.microsoft.com/office/drawing/2010/main" val="0"/>
              </a:ext>
            </a:extLst>
          </a:blip>
          <a:srcRect/>
          <a:stretch/>
        </p:blipFill>
        <p:spPr>
          <a:xfrm>
            <a:off x="8913216" y="6465116"/>
            <a:ext cx="2847413" cy="381104"/>
          </a:xfrm>
          <a:prstGeom prst="rect">
            <a:avLst/>
          </a:prstGeom>
        </p:spPr>
      </p:pic>
    </p:spTree>
    <p:extLst>
      <p:ext uri="{BB962C8B-B14F-4D97-AF65-F5344CB8AC3E}">
        <p14:creationId xmlns:p14="http://schemas.microsoft.com/office/powerpoint/2010/main" val="30010158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220" rtl="0" eaLnBrk="1" latinLnBrk="0" hangingPunct="1">
        <a:spcBef>
          <a:spcPct val="0"/>
        </a:spcBef>
        <a:buNone/>
        <a:defRPr sz="4400" kern="1200">
          <a:solidFill>
            <a:schemeClr val="tx1"/>
          </a:solidFill>
          <a:latin typeface="+mj-lt"/>
          <a:ea typeface="+mj-ea"/>
          <a:cs typeface="+mj-cs"/>
        </a:defRPr>
      </a:lvl1pPr>
    </p:titleStyle>
    <p:bodyStyle>
      <a:lvl1pPr marL="342830" indent="-342830" algn="l" defTabSz="91422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05" indent="-285694" algn="l" defTabSz="91422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73" indent="-228552" algn="l" defTabSz="91422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80" indent="-228552" algn="l" defTabSz="91422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91" indent="-228552" algn="l" defTabSz="91422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96" indent="-228552" algn="l" defTabSz="91422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08" indent="-228552" algn="l" defTabSz="91422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16" indent="-228552" algn="l" defTabSz="91422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24" indent="-228552" algn="l" defTabSz="91422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B908B33-9193-6D4C-B256-43D5898F5E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CE4C0C4-C6BC-DF44-8283-BAD5EDF1F0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707EAAC-523A-8546-B6D9-B56517C9C8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1333B-F6DA-5A43-8BDF-5D194BE9820D}" type="datetimeFigureOut">
              <a:rPr kumimoji="1" lang="zh-CN" altLang="en-US" smtClean="0"/>
              <a:t>2023/4/24</a:t>
            </a:fld>
            <a:endParaRPr kumimoji="1" lang="zh-CN" altLang="en-US"/>
          </a:p>
        </p:txBody>
      </p:sp>
      <p:sp>
        <p:nvSpPr>
          <p:cNvPr id="5" name="页脚占位符 4">
            <a:extLst>
              <a:ext uri="{FF2B5EF4-FFF2-40B4-BE49-F238E27FC236}">
                <a16:creationId xmlns:a16="http://schemas.microsoft.com/office/drawing/2014/main" id="{AE2F4A1D-113E-1A45-9EDF-1577CD83A8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51BE0667-7938-644D-829D-95F2F35046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77C68-FDA3-984E-8DC8-67A90889F0F8}" type="slidenum">
              <a:rPr kumimoji="1" lang="zh-CN" altLang="en-US" smtClean="0"/>
              <a:t>‹#›</a:t>
            </a:fld>
            <a:endParaRPr kumimoji="1" lang="zh-CN" altLang="en-US"/>
          </a:p>
        </p:txBody>
      </p:sp>
    </p:spTree>
    <p:extLst>
      <p:ext uri="{BB962C8B-B14F-4D97-AF65-F5344CB8AC3E}">
        <p14:creationId xmlns:p14="http://schemas.microsoft.com/office/powerpoint/2010/main" val="274773200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609600" y="274639"/>
            <a:ext cx="10972800" cy="5619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dirty="0">
                <a:sym typeface="Arial" charset="0"/>
              </a:rPr>
              <a:t>title</a:t>
            </a:r>
          </a:p>
        </p:txBody>
      </p:sp>
      <p:sp>
        <p:nvSpPr>
          <p:cNvPr id="1027" name="Rectangle 3"/>
          <p:cNvSpPr>
            <a:spLocks noGrp="1" noChangeArrowheads="1"/>
          </p:cNvSpPr>
          <p:nvPr>
            <p:ph type="body" idx="1"/>
          </p:nvPr>
        </p:nvSpPr>
        <p:spPr bwMode="auto">
          <a:xfrm>
            <a:off x="609600" y="1092100"/>
            <a:ext cx="10972800" cy="49291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dirty="0">
                <a:sym typeface="Arial" charset="0"/>
              </a:rPr>
              <a:t>This is an example of a research presentation </a:t>
            </a:r>
          </a:p>
          <a:p>
            <a:pPr lvl="1"/>
            <a:r>
              <a:rPr lang="en-US" altLang="zh-CN" dirty="0">
                <a:sym typeface="Arial" charset="0"/>
              </a:rPr>
              <a:t>Example fonts</a:t>
            </a:r>
          </a:p>
          <a:p>
            <a:pPr lvl="2"/>
            <a:r>
              <a:rPr lang="zh-CN" altLang="en-US" dirty="0">
                <a:sym typeface="Arial" charset="0"/>
              </a:rPr>
              <a:t>第四级</a:t>
            </a:r>
            <a:endParaRPr lang="en-US" altLang="zh-CN" dirty="0">
              <a:sym typeface="Arial" charset="0"/>
            </a:endParaRPr>
          </a:p>
          <a:p>
            <a:pPr lvl="3"/>
            <a:r>
              <a:rPr lang="zh-CN" altLang="en-US" dirty="0">
                <a:sym typeface="Arial" charset="0"/>
              </a:rPr>
              <a:t>第五级</a:t>
            </a:r>
            <a:endParaRPr lang="en-US" altLang="zh-CN" dirty="0">
              <a:sym typeface="Arial" charset="0"/>
            </a:endParaRP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ym typeface="Arial" charset="0"/>
              </a:defRPr>
            </a:lvl1pPr>
          </a:lstStyle>
          <a:p>
            <a:endParaRPr lang="zh-CN" altLang="en-US" dirty="0">
              <a:solidFill>
                <a:prstClr val="black"/>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ym typeface="Arial" charset="0"/>
              </a:defRPr>
            </a:lvl1pPr>
          </a:lstStyle>
          <a:p>
            <a:endParaRPr lang="zh-CN" altLang="en-US" dirty="0">
              <a:solidFill>
                <a:prstClr val="black"/>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ym typeface="Arial" charset="0"/>
              </a:defRPr>
            </a:lvl1pPr>
          </a:lstStyle>
          <a:p>
            <a:fld id="{BECF80ED-4D3C-6648-8047-322902D54F1C}" type="slidenum">
              <a:rPr lang="zh-CN" altLang="en-US">
                <a:solidFill>
                  <a:prstClr val="black"/>
                </a:solidFill>
              </a:rPr>
              <a:pPr/>
              <a:t>‹#›</a:t>
            </a:fld>
            <a:endParaRPr lang="en-US" altLang="zh-CN" sz="1800">
              <a:solidFill>
                <a:prstClr val="black"/>
              </a:solidFill>
            </a:endParaRPr>
          </a:p>
        </p:txBody>
      </p:sp>
      <p:sp>
        <p:nvSpPr>
          <p:cNvPr id="1031" name="Line 7"/>
          <p:cNvSpPr>
            <a:spLocks noChangeShapeType="1"/>
          </p:cNvSpPr>
          <p:nvPr/>
        </p:nvSpPr>
        <p:spPr bwMode="auto">
          <a:xfrm>
            <a:off x="527051" y="908720"/>
            <a:ext cx="11137900" cy="0"/>
          </a:xfrm>
          <a:prstGeom prst="line">
            <a:avLst/>
          </a:prstGeom>
          <a:noFill/>
          <a:ln w="50800" cmpd="sng">
            <a:solidFill>
              <a:schemeClr val="bg1">
                <a:lumMod val="75000"/>
              </a:schemeClr>
            </a:solidFill>
            <a:round/>
            <a:headEnd/>
            <a:tailEnd/>
          </a:ln>
        </p:spPr>
        <p:txBody>
          <a:bodyPr/>
          <a:lstStyle/>
          <a:p>
            <a:pPr eaLnBrk="0" hangingPunct="0">
              <a:defRPr/>
            </a:pPr>
            <a:endParaRPr lang="zh-CN" altLang="zh-CN" sz="1800">
              <a:solidFill>
                <a:prstClr val="black"/>
              </a:solidFill>
              <a:latin typeface="Arial" pitchFamily="34" charset="0"/>
              <a:ea typeface="宋体" pitchFamily="2" charset="-122"/>
              <a:cs typeface=""/>
              <a:sym typeface="Arial" pitchFamily="34" charset="0"/>
            </a:endParaRPr>
          </a:p>
        </p:txBody>
      </p:sp>
    </p:spTree>
    <p:extLst>
      <p:ext uri="{BB962C8B-B14F-4D97-AF65-F5344CB8AC3E}">
        <p14:creationId xmlns:p14="http://schemas.microsoft.com/office/powerpoint/2010/main" val="104928855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p:txStyles>
    <p:titleStyle>
      <a:lvl1pPr algn="ctr" rtl="0" eaLnBrk="1" fontAlgn="base" hangingPunct="1">
        <a:spcBef>
          <a:spcPct val="0"/>
        </a:spcBef>
        <a:spcAft>
          <a:spcPct val="0"/>
        </a:spcAft>
        <a:defRPr sz="2800" b="1">
          <a:solidFill>
            <a:srgbClr val="3366FF"/>
          </a:solidFill>
          <a:latin typeface="Candara"/>
          <a:ea typeface="+mj-ea"/>
          <a:cs typeface="Candara"/>
          <a:sym typeface="Arial" charset="0"/>
        </a:defRPr>
      </a:lvl1pPr>
      <a:lvl2pPr algn="ctr" rtl="0" eaLnBrk="1" fontAlgn="base" hangingPunct="1">
        <a:spcBef>
          <a:spcPct val="0"/>
        </a:spcBef>
        <a:spcAft>
          <a:spcPct val="0"/>
        </a:spcAft>
        <a:defRPr sz="3600" b="1">
          <a:solidFill>
            <a:srgbClr val="993300"/>
          </a:solidFill>
          <a:latin typeface="Arial" pitchFamily="34" charset="0"/>
          <a:ea typeface="宋体" pitchFamily="2" charset="-122"/>
          <a:cs typeface="宋体" charset="0"/>
          <a:sym typeface="Arial" charset="0"/>
        </a:defRPr>
      </a:lvl2pPr>
      <a:lvl3pPr algn="ctr" rtl="0" eaLnBrk="1" fontAlgn="base" hangingPunct="1">
        <a:spcBef>
          <a:spcPct val="0"/>
        </a:spcBef>
        <a:spcAft>
          <a:spcPct val="0"/>
        </a:spcAft>
        <a:defRPr sz="3600" b="1">
          <a:solidFill>
            <a:srgbClr val="993300"/>
          </a:solidFill>
          <a:latin typeface="Arial" pitchFamily="34" charset="0"/>
          <a:ea typeface="宋体" pitchFamily="2" charset="-122"/>
          <a:cs typeface="宋体" charset="0"/>
          <a:sym typeface="Arial" charset="0"/>
        </a:defRPr>
      </a:lvl3pPr>
      <a:lvl4pPr algn="ctr" rtl="0" eaLnBrk="1" fontAlgn="base" hangingPunct="1">
        <a:spcBef>
          <a:spcPct val="0"/>
        </a:spcBef>
        <a:spcAft>
          <a:spcPct val="0"/>
        </a:spcAft>
        <a:defRPr sz="3600" b="1">
          <a:solidFill>
            <a:srgbClr val="993300"/>
          </a:solidFill>
          <a:latin typeface="Arial" pitchFamily="34" charset="0"/>
          <a:ea typeface="宋体" pitchFamily="2" charset="-122"/>
          <a:cs typeface="宋体" charset="0"/>
          <a:sym typeface="Arial" charset="0"/>
        </a:defRPr>
      </a:lvl4pPr>
      <a:lvl5pPr algn="ctr" rtl="0" eaLnBrk="1" fontAlgn="base" hangingPunct="1">
        <a:spcBef>
          <a:spcPct val="0"/>
        </a:spcBef>
        <a:spcAft>
          <a:spcPct val="0"/>
        </a:spcAft>
        <a:defRPr sz="3600" b="1">
          <a:solidFill>
            <a:srgbClr val="993300"/>
          </a:solidFill>
          <a:latin typeface="Arial" pitchFamily="34" charset="0"/>
          <a:ea typeface="宋体" pitchFamily="2" charset="-122"/>
          <a:cs typeface="宋体" charset="0"/>
          <a:sym typeface="Arial" charset="0"/>
        </a:defRPr>
      </a:lvl5pPr>
      <a:lvl6pPr marL="457200" algn="ctr" rtl="0" eaLnBrk="1" fontAlgn="base" hangingPunct="1">
        <a:spcBef>
          <a:spcPct val="0"/>
        </a:spcBef>
        <a:spcAft>
          <a:spcPct val="0"/>
        </a:spcAft>
        <a:defRPr sz="3600" b="1">
          <a:solidFill>
            <a:srgbClr val="993300"/>
          </a:solidFill>
          <a:latin typeface="Arial" pitchFamily="34" charset="0"/>
          <a:ea typeface="宋体" pitchFamily="2" charset="-122"/>
          <a:sym typeface="Arial" pitchFamily="34" charset="0"/>
        </a:defRPr>
      </a:lvl6pPr>
      <a:lvl7pPr marL="914400" algn="ctr" rtl="0" eaLnBrk="1" fontAlgn="base" hangingPunct="1">
        <a:spcBef>
          <a:spcPct val="0"/>
        </a:spcBef>
        <a:spcAft>
          <a:spcPct val="0"/>
        </a:spcAft>
        <a:defRPr sz="3600" b="1">
          <a:solidFill>
            <a:srgbClr val="993300"/>
          </a:solidFill>
          <a:latin typeface="Arial" pitchFamily="34" charset="0"/>
          <a:ea typeface="宋体" pitchFamily="2" charset="-122"/>
          <a:sym typeface="Arial" pitchFamily="34" charset="0"/>
        </a:defRPr>
      </a:lvl7pPr>
      <a:lvl8pPr marL="1371600" algn="ctr" rtl="0" eaLnBrk="1" fontAlgn="base" hangingPunct="1">
        <a:spcBef>
          <a:spcPct val="0"/>
        </a:spcBef>
        <a:spcAft>
          <a:spcPct val="0"/>
        </a:spcAft>
        <a:defRPr sz="3600" b="1">
          <a:solidFill>
            <a:srgbClr val="993300"/>
          </a:solidFill>
          <a:latin typeface="Arial" pitchFamily="34" charset="0"/>
          <a:ea typeface="宋体" pitchFamily="2" charset="-122"/>
          <a:sym typeface="Arial" pitchFamily="34" charset="0"/>
        </a:defRPr>
      </a:lvl8pPr>
      <a:lvl9pPr marL="1828800" algn="ctr" rtl="0" eaLnBrk="1" fontAlgn="base" hangingPunct="1">
        <a:spcBef>
          <a:spcPct val="0"/>
        </a:spcBef>
        <a:spcAft>
          <a:spcPct val="0"/>
        </a:spcAft>
        <a:defRPr sz="3600" b="1">
          <a:solidFill>
            <a:srgbClr val="993300"/>
          </a:solidFill>
          <a:latin typeface="Arial" pitchFamily="34" charset="0"/>
          <a:ea typeface="宋体" pitchFamily="2" charset="-122"/>
          <a:sym typeface="Arial" pitchFamily="34" charset="0"/>
        </a:defRPr>
      </a:lvl9pPr>
    </p:titleStyle>
    <p:bodyStyle>
      <a:lvl1pPr marL="342900" indent="-342900" algn="l" defTabSz="0" rtl="0" eaLnBrk="1" fontAlgn="base" hangingPunct="1">
        <a:spcBef>
          <a:spcPct val="20000"/>
        </a:spcBef>
        <a:spcAft>
          <a:spcPct val="0"/>
        </a:spcAft>
        <a:buClr>
          <a:schemeClr val="tx2">
            <a:lumMod val="20000"/>
            <a:lumOff val="80000"/>
          </a:schemeClr>
        </a:buClr>
        <a:buSzPct val="63000"/>
        <a:buFont typeface="Wingdings" charset="2"/>
        <a:buChar char=""/>
        <a:defRPr sz="2400" b="0" baseline="0">
          <a:solidFill>
            <a:schemeClr val="tx1"/>
          </a:solidFill>
          <a:latin typeface="Candara"/>
          <a:ea typeface="+mn-ea"/>
          <a:cs typeface="Candara"/>
          <a:sym typeface="Arial" charset="0"/>
        </a:defRPr>
      </a:lvl1pPr>
      <a:lvl2pPr marL="742950" indent="-285750" algn="l" defTabSz="0" rtl="0" eaLnBrk="1" fontAlgn="base" hangingPunct="1">
        <a:spcBef>
          <a:spcPct val="20000"/>
        </a:spcBef>
        <a:spcAft>
          <a:spcPct val="0"/>
        </a:spcAft>
        <a:buClr>
          <a:schemeClr val="tx2">
            <a:lumMod val="20000"/>
            <a:lumOff val="80000"/>
          </a:schemeClr>
        </a:buClr>
        <a:buSzPct val="63000"/>
        <a:buFont typeface="Wingdings" charset="2"/>
        <a:buChar char=""/>
        <a:defRPr sz="2000" b="0" baseline="0">
          <a:solidFill>
            <a:schemeClr val="tx1"/>
          </a:solidFill>
          <a:latin typeface="Candara"/>
          <a:ea typeface="+mn-ea"/>
          <a:cs typeface="Candara"/>
          <a:sym typeface="Arial" charset="0"/>
        </a:defRPr>
      </a:lvl2pPr>
      <a:lvl3pPr marL="1143000" indent="-228600" algn="l" defTabSz="0" rtl="0" eaLnBrk="1" fontAlgn="base" hangingPunct="1">
        <a:spcBef>
          <a:spcPct val="20000"/>
        </a:spcBef>
        <a:spcAft>
          <a:spcPct val="0"/>
        </a:spcAft>
        <a:buClr>
          <a:schemeClr val="tx2">
            <a:lumMod val="20000"/>
            <a:lumOff val="80000"/>
          </a:schemeClr>
        </a:buClr>
        <a:buSzPct val="63000"/>
        <a:buFont typeface="Wingdings" charset="2"/>
        <a:buChar char=""/>
        <a:defRPr sz="1800" b="0" baseline="0">
          <a:solidFill>
            <a:schemeClr val="tx1"/>
          </a:solidFill>
          <a:latin typeface="Candara"/>
          <a:ea typeface="+mn-ea"/>
          <a:cs typeface="Candara"/>
          <a:sym typeface="Arial" charset="0"/>
        </a:defRPr>
      </a:lvl3pPr>
      <a:lvl4pPr marL="1600200" indent="-228600" algn="l" defTabSz="0" rtl="0" eaLnBrk="1" fontAlgn="base" hangingPunct="1">
        <a:spcBef>
          <a:spcPct val="20000"/>
        </a:spcBef>
        <a:spcAft>
          <a:spcPct val="0"/>
        </a:spcAft>
        <a:buClr>
          <a:schemeClr val="tx2">
            <a:lumMod val="20000"/>
            <a:lumOff val="80000"/>
          </a:schemeClr>
        </a:buClr>
        <a:buSzPct val="63000"/>
        <a:buFont typeface="Wingdings" charset="2"/>
        <a:buChar char=""/>
        <a:defRPr sz="1600" b="0">
          <a:solidFill>
            <a:schemeClr val="tx1"/>
          </a:solidFill>
          <a:latin typeface="Candara"/>
          <a:ea typeface="+mn-ea"/>
          <a:cs typeface="Candara"/>
          <a:sym typeface="Arial" charset="0"/>
        </a:defRPr>
      </a:lvl4pPr>
      <a:lvl5pPr marL="2057400" indent="-228600" algn="l" defTabSz="0" rtl="0" eaLnBrk="1" fontAlgn="base" hangingPunct="1">
        <a:spcBef>
          <a:spcPct val="20000"/>
        </a:spcBef>
        <a:spcAft>
          <a:spcPct val="0"/>
        </a:spcAft>
        <a:buClr>
          <a:srgbClr val="FF6600"/>
        </a:buClr>
        <a:buSzPct val="63000"/>
        <a:buFont typeface="Wingdings" charset="2"/>
        <a:buChar char=""/>
        <a:defRPr sz="1800" b="1">
          <a:solidFill>
            <a:schemeClr val="tx1"/>
          </a:solidFill>
          <a:latin typeface="Chalkboard"/>
          <a:ea typeface="+mn-ea"/>
          <a:cs typeface="Chalkboard"/>
          <a:sym typeface="Arial" charset="0"/>
        </a:defRPr>
      </a:lvl5pPr>
      <a:lvl6pPr marL="2514600" indent="-228600" algn="l" defTabSz="0" rtl="0" eaLnBrk="1" fontAlgn="base" hangingPunct="1">
        <a:spcBef>
          <a:spcPct val="20000"/>
        </a:spcBef>
        <a:spcAft>
          <a:spcPct val="0"/>
        </a:spcAft>
        <a:buClr>
          <a:schemeClr val="accent2"/>
        </a:buClr>
        <a:buFont typeface="Wingdings" pitchFamily="2" charset="2"/>
        <a:buChar char="»"/>
        <a:defRPr sz="2000" b="1">
          <a:solidFill>
            <a:schemeClr val="tx1"/>
          </a:solidFill>
          <a:latin typeface="+mn-lt"/>
          <a:ea typeface="+mn-ea"/>
          <a:sym typeface="Arial" pitchFamily="34" charset="0"/>
        </a:defRPr>
      </a:lvl6pPr>
      <a:lvl7pPr marL="2971800" indent="-228600" algn="l" defTabSz="0" rtl="0" eaLnBrk="1" fontAlgn="base" hangingPunct="1">
        <a:spcBef>
          <a:spcPct val="20000"/>
        </a:spcBef>
        <a:spcAft>
          <a:spcPct val="0"/>
        </a:spcAft>
        <a:buClr>
          <a:schemeClr val="accent2"/>
        </a:buClr>
        <a:buFont typeface="Wingdings" pitchFamily="2" charset="2"/>
        <a:buChar char="»"/>
        <a:defRPr sz="2000" b="1">
          <a:solidFill>
            <a:schemeClr val="tx1"/>
          </a:solidFill>
          <a:latin typeface="+mn-lt"/>
          <a:ea typeface="+mn-ea"/>
          <a:sym typeface="Arial" pitchFamily="34" charset="0"/>
        </a:defRPr>
      </a:lvl7pPr>
      <a:lvl8pPr marL="3429000" indent="-228600" algn="l" defTabSz="0" rtl="0" eaLnBrk="1" fontAlgn="base" hangingPunct="1">
        <a:spcBef>
          <a:spcPct val="20000"/>
        </a:spcBef>
        <a:spcAft>
          <a:spcPct val="0"/>
        </a:spcAft>
        <a:buClr>
          <a:schemeClr val="accent2"/>
        </a:buClr>
        <a:buFont typeface="Wingdings" pitchFamily="2" charset="2"/>
        <a:buChar char="»"/>
        <a:defRPr sz="2000" b="1">
          <a:solidFill>
            <a:schemeClr val="tx1"/>
          </a:solidFill>
          <a:latin typeface="+mn-lt"/>
          <a:ea typeface="+mn-ea"/>
          <a:sym typeface="Arial" pitchFamily="34" charset="0"/>
        </a:defRPr>
      </a:lvl8pPr>
      <a:lvl9pPr marL="3886200" indent="-228600" algn="l" defTabSz="0" rtl="0" eaLnBrk="1" fontAlgn="base" hangingPunct="1">
        <a:spcBef>
          <a:spcPct val="20000"/>
        </a:spcBef>
        <a:spcAft>
          <a:spcPct val="0"/>
        </a:spcAft>
        <a:buClr>
          <a:schemeClr val="accent2"/>
        </a:buClr>
        <a:buFont typeface="Wingdings" pitchFamily="2" charset="2"/>
        <a:buChar char="»"/>
        <a:defRPr sz="2000" b="1">
          <a:solidFill>
            <a:schemeClr val="tx1"/>
          </a:solidFill>
          <a:latin typeface="+mn-lt"/>
          <a:ea typeface="+mn-ea"/>
          <a:sym typeface="Arial"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609600" y="274639"/>
            <a:ext cx="10972800" cy="5619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dirty="0">
                <a:sym typeface="Arial" charset="0"/>
              </a:rPr>
              <a:t>title</a:t>
            </a:r>
          </a:p>
        </p:txBody>
      </p:sp>
      <p:sp>
        <p:nvSpPr>
          <p:cNvPr id="1027" name="Rectangle 3"/>
          <p:cNvSpPr>
            <a:spLocks noGrp="1" noChangeArrowheads="1"/>
          </p:cNvSpPr>
          <p:nvPr>
            <p:ph type="body" idx="1"/>
          </p:nvPr>
        </p:nvSpPr>
        <p:spPr bwMode="auto">
          <a:xfrm>
            <a:off x="609600" y="1092100"/>
            <a:ext cx="10972800" cy="49291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dirty="0">
                <a:sym typeface="Arial" charset="0"/>
              </a:rPr>
              <a:t>This is an example of a research presentation </a:t>
            </a:r>
          </a:p>
          <a:p>
            <a:pPr lvl="1"/>
            <a:r>
              <a:rPr lang="en-US" altLang="zh-CN" dirty="0">
                <a:sym typeface="Arial" charset="0"/>
              </a:rPr>
              <a:t>Example fonts</a:t>
            </a:r>
          </a:p>
          <a:p>
            <a:pPr lvl="2"/>
            <a:r>
              <a:rPr lang="zh-CN" altLang="en-US" dirty="0">
                <a:sym typeface="Arial" charset="0"/>
              </a:rPr>
              <a:t>第四级</a:t>
            </a:r>
            <a:endParaRPr lang="en-US" altLang="zh-CN" dirty="0">
              <a:sym typeface="Arial" charset="0"/>
            </a:endParaRPr>
          </a:p>
          <a:p>
            <a:pPr lvl="3"/>
            <a:r>
              <a:rPr lang="zh-CN" altLang="en-US" dirty="0">
                <a:sym typeface="Arial" charset="0"/>
              </a:rPr>
              <a:t>第五级</a:t>
            </a:r>
            <a:endParaRPr lang="en-US" altLang="zh-CN" dirty="0">
              <a:sym typeface="Arial" charset="0"/>
            </a:endParaRP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ym typeface="Arial" charset="0"/>
              </a:defRPr>
            </a:lvl1pPr>
          </a:lstStyle>
          <a:p>
            <a:fld id="{0AF7D685-0964-3E4C-886C-B3B1A0EE92C2}" type="datetimeFigureOut">
              <a:rPr kumimoji="1" lang="zh-CN" altLang="en-US" smtClean="0"/>
              <a:t>2023/4/24</a:t>
            </a:fld>
            <a:endParaRPr kumimoji="1" lang="zh-CN"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ym typeface="Arial" charset="0"/>
              </a:defRPr>
            </a:lvl1pPr>
          </a:lstStyle>
          <a:p>
            <a:endParaRPr kumimoji="1" lang="zh-CN"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ym typeface="Arial" charset="0"/>
              </a:defRPr>
            </a:lvl1pPr>
          </a:lstStyle>
          <a:p>
            <a:fld id="{A25452B0-6B04-CC4F-95FA-0A24CA28D23A}" type="slidenum">
              <a:rPr kumimoji="1" lang="zh-CN" altLang="en-US" smtClean="0"/>
              <a:t>‹#›</a:t>
            </a:fld>
            <a:endParaRPr kumimoji="1" lang="zh-CN" altLang="en-US"/>
          </a:p>
        </p:txBody>
      </p:sp>
      <p:sp>
        <p:nvSpPr>
          <p:cNvPr id="1031" name="Line 7"/>
          <p:cNvSpPr>
            <a:spLocks noChangeShapeType="1"/>
          </p:cNvSpPr>
          <p:nvPr/>
        </p:nvSpPr>
        <p:spPr bwMode="auto">
          <a:xfrm>
            <a:off x="527051" y="908720"/>
            <a:ext cx="11137900" cy="0"/>
          </a:xfrm>
          <a:prstGeom prst="line">
            <a:avLst/>
          </a:prstGeom>
          <a:noFill/>
          <a:ln w="50800" cmpd="sng">
            <a:solidFill>
              <a:schemeClr val="bg1">
                <a:lumMod val="75000"/>
              </a:schemeClr>
            </a:solidFill>
            <a:round/>
            <a:headEnd/>
            <a:tailEnd/>
          </a:ln>
        </p:spPr>
        <p:txBody>
          <a:bodyPr/>
          <a:lstStyle/>
          <a:p>
            <a:pPr eaLnBrk="0" hangingPunct="0">
              <a:defRPr/>
            </a:pPr>
            <a:endParaRPr lang="zh-CN" altLang="zh-CN" sz="1800">
              <a:solidFill>
                <a:prstClr val="black"/>
              </a:solidFill>
              <a:latin typeface="Arial" pitchFamily="34" charset="0"/>
              <a:ea typeface="宋体" pitchFamily="2" charset="-122"/>
              <a:cs typeface=""/>
              <a:sym typeface="Arial" pitchFamily="34" charset="0"/>
            </a:endParaRPr>
          </a:p>
        </p:txBody>
      </p:sp>
    </p:spTree>
    <p:extLst>
      <p:ext uri="{BB962C8B-B14F-4D97-AF65-F5344CB8AC3E}">
        <p14:creationId xmlns:p14="http://schemas.microsoft.com/office/powerpoint/2010/main" val="231176816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ransition/>
  <p:txStyles>
    <p:titleStyle>
      <a:lvl1pPr algn="ctr" rtl="0" eaLnBrk="1" fontAlgn="base" hangingPunct="1">
        <a:spcBef>
          <a:spcPct val="0"/>
        </a:spcBef>
        <a:spcAft>
          <a:spcPct val="0"/>
        </a:spcAft>
        <a:defRPr sz="2800" b="1">
          <a:solidFill>
            <a:srgbClr val="3366FF"/>
          </a:solidFill>
          <a:latin typeface="Candara"/>
          <a:ea typeface="+mj-ea"/>
          <a:cs typeface="Candara"/>
          <a:sym typeface="Arial" charset="0"/>
        </a:defRPr>
      </a:lvl1pPr>
      <a:lvl2pPr algn="ctr" rtl="0" eaLnBrk="1" fontAlgn="base" hangingPunct="1">
        <a:spcBef>
          <a:spcPct val="0"/>
        </a:spcBef>
        <a:spcAft>
          <a:spcPct val="0"/>
        </a:spcAft>
        <a:defRPr sz="3600" b="1">
          <a:solidFill>
            <a:srgbClr val="993300"/>
          </a:solidFill>
          <a:latin typeface="Arial" pitchFamily="34" charset="0"/>
          <a:ea typeface="宋体" pitchFamily="2" charset="-122"/>
          <a:cs typeface="宋体" charset="0"/>
          <a:sym typeface="Arial" charset="0"/>
        </a:defRPr>
      </a:lvl2pPr>
      <a:lvl3pPr algn="ctr" rtl="0" eaLnBrk="1" fontAlgn="base" hangingPunct="1">
        <a:spcBef>
          <a:spcPct val="0"/>
        </a:spcBef>
        <a:spcAft>
          <a:spcPct val="0"/>
        </a:spcAft>
        <a:defRPr sz="3600" b="1">
          <a:solidFill>
            <a:srgbClr val="993300"/>
          </a:solidFill>
          <a:latin typeface="Arial" pitchFamily="34" charset="0"/>
          <a:ea typeface="宋体" pitchFamily="2" charset="-122"/>
          <a:cs typeface="宋体" charset="0"/>
          <a:sym typeface="Arial" charset="0"/>
        </a:defRPr>
      </a:lvl3pPr>
      <a:lvl4pPr algn="ctr" rtl="0" eaLnBrk="1" fontAlgn="base" hangingPunct="1">
        <a:spcBef>
          <a:spcPct val="0"/>
        </a:spcBef>
        <a:spcAft>
          <a:spcPct val="0"/>
        </a:spcAft>
        <a:defRPr sz="3600" b="1">
          <a:solidFill>
            <a:srgbClr val="993300"/>
          </a:solidFill>
          <a:latin typeface="Arial" pitchFamily="34" charset="0"/>
          <a:ea typeface="宋体" pitchFamily="2" charset="-122"/>
          <a:cs typeface="宋体" charset="0"/>
          <a:sym typeface="Arial" charset="0"/>
        </a:defRPr>
      </a:lvl4pPr>
      <a:lvl5pPr algn="ctr" rtl="0" eaLnBrk="1" fontAlgn="base" hangingPunct="1">
        <a:spcBef>
          <a:spcPct val="0"/>
        </a:spcBef>
        <a:spcAft>
          <a:spcPct val="0"/>
        </a:spcAft>
        <a:defRPr sz="3600" b="1">
          <a:solidFill>
            <a:srgbClr val="993300"/>
          </a:solidFill>
          <a:latin typeface="Arial" pitchFamily="34" charset="0"/>
          <a:ea typeface="宋体" pitchFamily="2" charset="-122"/>
          <a:cs typeface="宋体" charset="0"/>
          <a:sym typeface="Arial" charset="0"/>
        </a:defRPr>
      </a:lvl5pPr>
      <a:lvl6pPr marL="457200" algn="ctr" rtl="0" eaLnBrk="1" fontAlgn="base" hangingPunct="1">
        <a:spcBef>
          <a:spcPct val="0"/>
        </a:spcBef>
        <a:spcAft>
          <a:spcPct val="0"/>
        </a:spcAft>
        <a:defRPr sz="3600" b="1">
          <a:solidFill>
            <a:srgbClr val="993300"/>
          </a:solidFill>
          <a:latin typeface="Arial" pitchFamily="34" charset="0"/>
          <a:ea typeface="宋体" pitchFamily="2" charset="-122"/>
          <a:sym typeface="Arial" pitchFamily="34" charset="0"/>
        </a:defRPr>
      </a:lvl6pPr>
      <a:lvl7pPr marL="914400" algn="ctr" rtl="0" eaLnBrk="1" fontAlgn="base" hangingPunct="1">
        <a:spcBef>
          <a:spcPct val="0"/>
        </a:spcBef>
        <a:spcAft>
          <a:spcPct val="0"/>
        </a:spcAft>
        <a:defRPr sz="3600" b="1">
          <a:solidFill>
            <a:srgbClr val="993300"/>
          </a:solidFill>
          <a:latin typeface="Arial" pitchFamily="34" charset="0"/>
          <a:ea typeface="宋体" pitchFamily="2" charset="-122"/>
          <a:sym typeface="Arial" pitchFamily="34" charset="0"/>
        </a:defRPr>
      </a:lvl7pPr>
      <a:lvl8pPr marL="1371600" algn="ctr" rtl="0" eaLnBrk="1" fontAlgn="base" hangingPunct="1">
        <a:spcBef>
          <a:spcPct val="0"/>
        </a:spcBef>
        <a:spcAft>
          <a:spcPct val="0"/>
        </a:spcAft>
        <a:defRPr sz="3600" b="1">
          <a:solidFill>
            <a:srgbClr val="993300"/>
          </a:solidFill>
          <a:latin typeface="Arial" pitchFamily="34" charset="0"/>
          <a:ea typeface="宋体" pitchFamily="2" charset="-122"/>
          <a:sym typeface="Arial" pitchFamily="34" charset="0"/>
        </a:defRPr>
      </a:lvl8pPr>
      <a:lvl9pPr marL="1828800" algn="ctr" rtl="0" eaLnBrk="1" fontAlgn="base" hangingPunct="1">
        <a:spcBef>
          <a:spcPct val="0"/>
        </a:spcBef>
        <a:spcAft>
          <a:spcPct val="0"/>
        </a:spcAft>
        <a:defRPr sz="3600" b="1">
          <a:solidFill>
            <a:srgbClr val="993300"/>
          </a:solidFill>
          <a:latin typeface="Arial" pitchFamily="34" charset="0"/>
          <a:ea typeface="宋体" pitchFamily="2" charset="-122"/>
          <a:sym typeface="Arial" pitchFamily="34" charset="0"/>
        </a:defRPr>
      </a:lvl9pPr>
    </p:titleStyle>
    <p:bodyStyle>
      <a:lvl1pPr marL="342900" indent="-342900" algn="l" defTabSz="0" rtl="0" eaLnBrk="1" fontAlgn="base" hangingPunct="1">
        <a:spcBef>
          <a:spcPct val="20000"/>
        </a:spcBef>
        <a:spcAft>
          <a:spcPct val="0"/>
        </a:spcAft>
        <a:buClr>
          <a:schemeClr val="tx2">
            <a:lumMod val="20000"/>
            <a:lumOff val="80000"/>
          </a:schemeClr>
        </a:buClr>
        <a:buSzPct val="63000"/>
        <a:buFont typeface="Wingdings" charset="2"/>
        <a:buChar char=""/>
        <a:defRPr sz="2400" b="0" baseline="0">
          <a:solidFill>
            <a:schemeClr val="tx1"/>
          </a:solidFill>
          <a:latin typeface="Candara"/>
          <a:ea typeface="+mn-ea"/>
          <a:cs typeface="Candara"/>
          <a:sym typeface="Arial" charset="0"/>
        </a:defRPr>
      </a:lvl1pPr>
      <a:lvl2pPr marL="742950" indent="-285750" algn="l" defTabSz="0" rtl="0" eaLnBrk="1" fontAlgn="base" hangingPunct="1">
        <a:spcBef>
          <a:spcPct val="20000"/>
        </a:spcBef>
        <a:spcAft>
          <a:spcPct val="0"/>
        </a:spcAft>
        <a:buClr>
          <a:schemeClr val="tx2">
            <a:lumMod val="20000"/>
            <a:lumOff val="80000"/>
          </a:schemeClr>
        </a:buClr>
        <a:buSzPct val="63000"/>
        <a:buFont typeface="Wingdings" charset="2"/>
        <a:buChar char=""/>
        <a:defRPr sz="2000" b="0" baseline="0">
          <a:solidFill>
            <a:schemeClr val="tx1"/>
          </a:solidFill>
          <a:latin typeface="Candara"/>
          <a:ea typeface="+mn-ea"/>
          <a:cs typeface="Candara"/>
          <a:sym typeface="Arial" charset="0"/>
        </a:defRPr>
      </a:lvl2pPr>
      <a:lvl3pPr marL="1143000" indent="-228600" algn="l" defTabSz="0" rtl="0" eaLnBrk="1" fontAlgn="base" hangingPunct="1">
        <a:spcBef>
          <a:spcPct val="20000"/>
        </a:spcBef>
        <a:spcAft>
          <a:spcPct val="0"/>
        </a:spcAft>
        <a:buClr>
          <a:schemeClr val="tx2">
            <a:lumMod val="20000"/>
            <a:lumOff val="80000"/>
          </a:schemeClr>
        </a:buClr>
        <a:buSzPct val="63000"/>
        <a:buFont typeface="Wingdings" charset="2"/>
        <a:buChar char=""/>
        <a:defRPr sz="1800" b="0" baseline="0">
          <a:solidFill>
            <a:schemeClr val="tx1"/>
          </a:solidFill>
          <a:latin typeface="Candara"/>
          <a:ea typeface="+mn-ea"/>
          <a:cs typeface="Candara"/>
          <a:sym typeface="Arial" charset="0"/>
        </a:defRPr>
      </a:lvl3pPr>
      <a:lvl4pPr marL="1600200" indent="-228600" algn="l" defTabSz="0" rtl="0" eaLnBrk="1" fontAlgn="base" hangingPunct="1">
        <a:spcBef>
          <a:spcPct val="20000"/>
        </a:spcBef>
        <a:spcAft>
          <a:spcPct val="0"/>
        </a:spcAft>
        <a:buClr>
          <a:schemeClr val="tx2">
            <a:lumMod val="20000"/>
            <a:lumOff val="80000"/>
          </a:schemeClr>
        </a:buClr>
        <a:buSzPct val="63000"/>
        <a:buFont typeface="Wingdings" charset="2"/>
        <a:buChar char=""/>
        <a:defRPr sz="1600" b="0">
          <a:solidFill>
            <a:schemeClr val="tx1"/>
          </a:solidFill>
          <a:latin typeface="Candara"/>
          <a:ea typeface="+mn-ea"/>
          <a:cs typeface="Candara"/>
          <a:sym typeface="Arial" charset="0"/>
        </a:defRPr>
      </a:lvl4pPr>
      <a:lvl5pPr marL="2057400" indent="-228600" algn="l" defTabSz="0" rtl="0" eaLnBrk="1" fontAlgn="base" hangingPunct="1">
        <a:spcBef>
          <a:spcPct val="20000"/>
        </a:spcBef>
        <a:spcAft>
          <a:spcPct val="0"/>
        </a:spcAft>
        <a:buClr>
          <a:srgbClr val="FF6600"/>
        </a:buClr>
        <a:buSzPct val="63000"/>
        <a:buFont typeface="Wingdings" charset="2"/>
        <a:buChar char=""/>
        <a:defRPr sz="1800" b="1">
          <a:solidFill>
            <a:schemeClr val="tx1"/>
          </a:solidFill>
          <a:latin typeface="Chalkboard"/>
          <a:ea typeface="+mn-ea"/>
          <a:cs typeface="Chalkboard"/>
          <a:sym typeface="Arial" charset="0"/>
        </a:defRPr>
      </a:lvl5pPr>
      <a:lvl6pPr marL="2514600" indent="-228600" algn="l" defTabSz="0" rtl="0" eaLnBrk="1" fontAlgn="base" hangingPunct="1">
        <a:spcBef>
          <a:spcPct val="20000"/>
        </a:spcBef>
        <a:spcAft>
          <a:spcPct val="0"/>
        </a:spcAft>
        <a:buClr>
          <a:schemeClr val="accent2"/>
        </a:buClr>
        <a:buFont typeface="Wingdings" pitchFamily="2" charset="2"/>
        <a:buChar char="»"/>
        <a:defRPr sz="2000" b="1">
          <a:solidFill>
            <a:schemeClr val="tx1"/>
          </a:solidFill>
          <a:latin typeface="+mn-lt"/>
          <a:ea typeface="+mn-ea"/>
          <a:sym typeface="Arial" pitchFamily="34" charset="0"/>
        </a:defRPr>
      </a:lvl6pPr>
      <a:lvl7pPr marL="2971800" indent="-228600" algn="l" defTabSz="0" rtl="0" eaLnBrk="1" fontAlgn="base" hangingPunct="1">
        <a:spcBef>
          <a:spcPct val="20000"/>
        </a:spcBef>
        <a:spcAft>
          <a:spcPct val="0"/>
        </a:spcAft>
        <a:buClr>
          <a:schemeClr val="accent2"/>
        </a:buClr>
        <a:buFont typeface="Wingdings" pitchFamily="2" charset="2"/>
        <a:buChar char="»"/>
        <a:defRPr sz="2000" b="1">
          <a:solidFill>
            <a:schemeClr val="tx1"/>
          </a:solidFill>
          <a:latin typeface="+mn-lt"/>
          <a:ea typeface="+mn-ea"/>
          <a:sym typeface="Arial" pitchFamily="34" charset="0"/>
        </a:defRPr>
      </a:lvl7pPr>
      <a:lvl8pPr marL="3429000" indent="-228600" algn="l" defTabSz="0" rtl="0" eaLnBrk="1" fontAlgn="base" hangingPunct="1">
        <a:spcBef>
          <a:spcPct val="20000"/>
        </a:spcBef>
        <a:spcAft>
          <a:spcPct val="0"/>
        </a:spcAft>
        <a:buClr>
          <a:schemeClr val="accent2"/>
        </a:buClr>
        <a:buFont typeface="Wingdings" pitchFamily="2" charset="2"/>
        <a:buChar char="»"/>
        <a:defRPr sz="2000" b="1">
          <a:solidFill>
            <a:schemeClr val="tx1"/>
          </a:solidFill>
          <a:latin typeface="+mn-lt"/>
          <a:ea typeface="+mn-ea"/>
          <a:sym typeface="Arial" pitchFamily="34" charset="0"/>
        </a:defRPr>
      </a:lvl8pPr>
      <a:lvl9pPr marL="3886200" indent="-228600" algn="l" defTabSz="0" rtl="0" eaLnBrk="1" fontAlgn="base" hangingPunct="1">
        <a:spcBef>
          <a:spcPct val="20000"/>
        </a:spcBef>
        <a:spcAft>
          <a:spcPct val="0"/>
        </a:spcAft>
        <a:buClr>
          <a:schemeClr val="accent2"/>
        </a:buClr>
        <a:buFont typeface="Wingdings" pitchFamily="2" charset="2"/>
        <a:buChar char="»"/>
        <a:defRPr sz="2000" b="1">
          <a:solidFill>
            <a:schemeClr val="tx1"/>
          </a:solidFill>
          <a:latin typeface="+mn-lt"/>
          <a:ea typeface="+mn-ea"/>
          <a:sym typeface="Arial"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609600" y="274639"/>
            <a:ext cx="10972800" cy="5619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dirty="0">
                <a:sym typeface="Arial" charset="0"/>
              </a:rPr>
              <a:t>title</a:t>
            </a:r>
          </a:p>
        </p:txBody>
      </p:sp>
      <p:sp>
        <p:nvSpPr>
          <p:cNvPr id="1027" name="Rectangle 3"/>
          <p:cNvSpPr>
            <a:spLocks noGrp="1" noChangeArrowheads="1"/>
          </p:cNvSpPr>
          <p:nvPr>
            <p:ph type="body" idx="1"/>
          </p:nvPr>
        </p:nvSpPr>
        <p:spPr bwMode="auto">
          <a:xfrm>
            <a:off x="609600" y="1092100"/>
            <a:ext cx="10972800" cy="49291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dirty="0">
                <a:sym typeface="Arial" charset="0"/>
              </a:rPr>
              <a:t>This is an example of a research presentation </a:t>
            </a:r>
          </a:p>
          <a:p>
            <a:pPr lvl="1"/>
            <a:r>
              <a:rPr lang="en-US" altLang="zh-CN" dirty="0">
                <a:sym typeface="Arial" charset="0"/>
              </a:rPr>
              <a:t>Example fonts</a:t>
            </a:r>
          </a:p>
          <a:p>
            <a:pPr lvl="2"/>
            <a:r>
              <a:rPr lang="zh-CN" altLang="en-US" dirty="0">
                <a:sym typeface="Arial" charset="0"/>
              </a:rPr>
              <a:t>第四级</a:t>
            </a:r>
            <a:endParaRPr lang="en-US" altLang="zh-CN" dirty="0">
              <a:sym typeface="Arial" charset="0"/>
            </a:endParaRPr>
          </a:p>
          <a:p>
            <a:pPr lvl="3"/>
            <a:r>
              <a:rPr lang="zh-CN" altLang="en-US" dirty="0">
                <a:sym typeface="Arial" charset="0"/>
              </a:rPr>
              <a:t>第五级</a:t>
            </a:r>
            <a:endParaRPr lang="en-US" altLang="zh-CN" dirty="0">
              <a:sym typeface="Arial" charset="0"/>
            </a:endParaRP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ym typeface="Arial" charset="0"/>
              </a:defRPr>
            </a:lvl1pPr>
          </a:lstStyle>
          <a:p>
            <a:fld id="{0AF7D685-0964-3E4C-886C-B3B1A0EE92C2}" type="datetimeFigureOut">
              <a:rPr kumimoji="1" lang="zh-CN" altLang="en-US" smtClean="0"/>
              <a:t>2023/4/24</a:t>
            </a:fld>
            <a:endParaRPr kumimoji="1" lang="zh-CN"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ym typeface="Arial" charset="0"/>
              </a:defRPr>
            </a:lvl1pPr>
          </a:lstStyle>
          <a:p>
            <a:endParaRPr kumimoji="1" lang="zh-CN"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ym typeface="Arial" charset="0"/>
              </a:defRPr>
            </a:lvl1pPr>
          </a:lstStyle>
          <a:p>
            <a:fld id="{A25452B0-6B04-CC4F-95FA-0A24CA28D23A}" type="slidenum">
              <a:rPr kumimoji="1" lang="zh-CN" altLang="en-US" smtClean="0"/>
              <a:t>‹#›</a:t>
            </a:fld>
            <a:endParaRPr kumimoji="1" lang="zh-CN" altLang="en-US"/>
          </a:p>
        </p:txBody>
      </p:sp>
      <p:sp>
        <p:nvSpPr>
          <p:cNvPr id="1031" name="Line 7"/>
          <p:cNvSpPr>
            <a:spLocks noChangeShapeType="1"/>
          </p:cNvSpPr>
          <p:nvPr/>
        </p:nvSpPr>
        <p:spPr bwMode="auto">
          <a:xfrm>
            <a:off x="527051" y="908720"/>
            <a:ext cx="11137900" cy="0"/>
          </a:xfrm>
          <a:prstGeom prst="line">
            <a:avLst/>
          </a:prstGeom>
          <a:noFill/>
          <a:ln w="50800" cmpd="sng">
            <a:solidFill>
              <a:schemeClr val="bg1">
                <a:lumMod val="75000"/>
              </a:schemeClr>
            </a:solidFill>
            <a:round/>
            <a:headEnd/>
            <a:tailEnd/>
          </a:ln>
        </p:spPr>
        <p:txBody>
          <a:bodyPr/>
          <a:lstStyle/>
          <a:p>
            <a:pPr eaLnBrk="0" hangingPunct="0">
              <a:defRPr/>
            </a:pPr>
            <a:endParaRPr lang="zh-CN" altLang="zh-CN" sz="1800">
              <a:solidFill>
                <a:prstClr val="black"/>
              </a:solidFill>
              <a:latin typeface="Arial" pitchFamily="34" charset="0"/>
              <a:ea typeface="宋体" pitchFamily="2" charset="-122"/>
              <a:cs typeface=""/>
              <a:sym typeface="Arial" pitchFamily="34" charset="0"/>
            </a:endParaRPr>
          </a:p>
        </p:txBody>
      </p:sp>
    </p:spTree>
    <p:extLst>
      <p:ext uri="{BB962C8B-B14F-4D97-AF65-F5344CB8AC3E}">
        <p14:creationId xmlns:p14="http://schemas.microsoft.com/office/powerpoint/2010/main" val="198968625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ransition/>
  <p:txStyles>
    <p:titleStyle>
      <a:lvl1pPr algn="ctr" rtl="0" eaLnBrk="1" fontAlgn="base" hangingPunct="1">
        <a:spcBef>
          <a:spcPct val="0"/>
        </a:spcBef>
        <a:spcAft>
          <a:spcPct val="0"/>
        </a:spcAft>
        <a:defRPr sz="2800" b="1">
          <a:solidFill>
            <a:srgbClr val="3366FF"/>
          </a:solidFill>
          <a:latin typeface="Candara"/>
          <a:ea typeface="+mj-ea"/>
          <a:cs typeface="Candara"/>
          <a:sym typeface="Arial" charset="0"/>
        </a:defRPr>
      </a:lvl1pPr>
      <a:lvl2pPr algn="ctr" rtl="0" eaLnBrk="1" fontAlgn="base" hangingPunct="1">
        <a:spcBef>
          <a:spcPct val="0"/>
        </a:spcBef>
        <a:spcAft>
          <a:spcPct val="0"/>
        </a:spcAft>
        <a:defRPr sz="3600" b="1">
          <a:solidFill>
            <a:srgbClr val="993300"/>
          </a:solidFill>
          <a:latin typeface="Arial" pitchFamily="34" charset="0"/>
          <a:ea typeface="宋体" pitchFamily="2" charset="-122"/>
          <a:cs typeface="宋体" charset="0"/>
          <a:sym typeface="Arial" charset="0"/>
        </a:defRPr>
      </a:lvl2pPr>
      <a:lvl3pPr algn="ctr" rtl="0" eaLnBrk="1" fontAlgn="base" hangingPunct="1">
        <a:spcBef>
          <a:spcPct val="0"/>
        </a:spcBef>
        <a:spcAft>
          <a:spcPct val="0"/>
        </a:spcAft>
        <a:defRPr sz="3600" b="1">
          <a:solidFill>
            <a:srgbClr val="993300"/>
          </a:solidFill>
          <a:latin typeface="Arial" pitchFamily="34" charset="0"/>
          <a:ea typeface="宋体" pitchFamily="2" charset="-122"/>
          <a:cs typeface="宋体" charset="0"/>
          <a:sym typeface="Arial" charset="0"/>
        </a:defRPr>
      </a:lvl3pPr>
      <a:lvl4pPr algn="ctr" rtl="0" eaLnBrk="1" fontAlgn="base" hangingPunct="1">
        <a:spcBef>
          <a:spcPct val="0"/>
        </a:spcBef>
        <a:spcAft>
          <a:spcPct val="0"/>
        </a:spcAft>
        <a:defRPr sz="3600" b="1">
          <a:solidFill>
            <a:srgbClr val="993300"/>
          </a:solidFill>
          <a:latin typeface="Arial" pitchFamily="34" charset="0"/>
          <a:ea typeface="宋体" pitchFamily="2" charset="-122"/>
          <a:cs typeface="宋体" charset="0"/>
          <a:sym typeface="Arial" charset="0"/>
        </a:defRPr>
      </a:lvl4pPr>
      <a:lvl5pPr algn="ctr" rtl="0" eaLnBrk="1" fontAlgn="base" hangingPunct="1">
        <a:spcBef>
          <a:spcPct val="0"/>
        </a:spcBef>
        <a:spcAft>
          <a:spcPct val="0"/>
        </a:spcAft>
        <a:defRPr sz="3600" b="1">
          <a:solidFill>
            <a:srgbClr val="993300"/>
          </a:solidFill>
          <a:latin typeface="Arial" pitchFamily="34" charset="0"/>
          <a:ea typeface="宋体" pitchFamily="2" charset="-122"/>
          <a:cs typeface="宋体" charset="0"/>
          <a:sym typeface="Arial" charset="0"/>
        </a:defRPr>
      </a:lvl5pPr>
      <a:lvl6pPr marL="457200" algn="ctr" rtl="0" eaLnBrk="1" fontAlgn="base" hangingPunct="1">
        <a:spcBef>
          <a:spcPct val="0"/>
        </a:spcBef>
        <a:spcAft>
          <a:spcPct val="0"/>
        </a:spcAft>
        <a:defRPr sz="3600" b="1">
          <a:solidFill>
            <a:srgbClr val="993300"/>
          </a:solidFill>
          <a:latin typeface="Arial" pitchFamily="34" charset="0"/>
          <a:ea typeface="宋体" pitchFamily="2" charset="-122"/>
          <a:sym typeface="Arial" pitchFamily="34" charset="0"/>
        </a:defRPr>
      </a:lvl6pPr>
      <a:lvl7pPr marL="914400" algn="ctr" rtl="0" eaLnBrk="1" fontAlgn="base" hangingPunct="1">
        <a:spcBef>
          <a:spcPct val="0"/>
        </a:spcBef>
        <a:spcAft>
          <a:spcPct val="0"/>
        </a:spcAft>
        <a:defRPr sz="3600" b="1">
          <a:solidFill>
            <a:srgbClr val="993300"/>
          </a:solidFill>
          <a:latin typeface="Arial" pitchFamily="34" charset="0"/>
          <a:ea typeface="宋体" pitchFamily="2" charset="-122"/>
          <a:sym typeface="Arial" pitchFamily="34" charset="0"/>
        </a:defRPr>
      </a:lvl7pPr>
      <a:lvl8pPr marL="1371600" algn="ctr" rtl="0" eaLnBrk="1" fontAlgn="base" hangingPunct="1">
        <a:spcBef>
          <a:spcPct val="0"/>
        </a:spcBef>
        <a:spcAft>
          <a:spcPct val="0"/>
        </a:spcAft>
        <a:defRPr sz="3600" b="1">
          <a:solidFill>
            <a:srgbClr val="993300"/>
          </a:solidFill>
          <a:latin typeface="Arial" pitchFamily="34" charset="0"/>
          <a:ea typeface="宋体" pitchFamily="2" charset="-122"/>
          <a:sym typeface="Arial" pitchFamily="34" charset="0"/>
        </a:defRPr>
      </a:lvl8pPr>
      <a:lvl9pPr marL="1828800" algn="ctr" rtl="0" eaLnBrk="1" fontAlgn="base" hangingPunct="1">
        <a:spcBef>
          <a:spcPct val="0"/>
        </a:spcBef>
        <a:spcAft>
          <a:spcPct val="0"/>
        </a:spcAft>
        <a:defRPr sz="3600" b="1">
          <a:solidFill>
            <a:srgbClr val="993300"/>
          </a:solidFill>
          <a:latin typeface="Arial" pitchFamily="34" charset="0"/>
          <a:ea typeface="宋体" pitchFamily="2" charset="-122"/>
          <a:sym typeface="Arial" pitchFamily="34" charset="0"/>
        </a:defRPr>
      </a:lvl9pPr>
    </p:titleStyle>
    <p:bodyStyle>
      <a:lvl1pPr marL="342900" indent="-342900" algn="l" defTabSz="0" rtl="0" eaLnBrk="1" fontAlgn="base" hangingPunct="1">
        <a:spcBef>
          <a:spcPct val="20000"/>
        </a:spcBef>
        <a:spcAft>
          <a:spcPct val="0"/>
        </a:spcAft>
        <a:buClr>
          <a:schemeClr val="tx2">
            <a:lumMod val="20000"/>
            <a:lumOff val="80000"/>
          </a:schemeClr>
        </a:buClr>
        <a:buSzPct val="63000"/>
        <a:buFont typeface="Wingdings" charset="2"/>
        <a:buChar char=""/>
        <a:defRPr sz="2400" b="0" baseline="0">
          <a:solidFill>
            <a:schemeClr val="tx1"/>
          </a:solidFill>
          <a:latin typeface="Candara"/>
          <a:ea typeface="+mn-ea"/>
          <a:cs typeface="Candara"/>
          <a:sym typeface="Arial" charset="0"/>
        </a:defRPr>
      </a:lvl1pPr>
      <a:lvl2pPr marL="742950" indent="-285750" algn="l" defTabSz="0" rtl="0" eaLnBrk="1" fontAlgn="base" hangingPunct="1">
        <a:spcBef>
          <a:spcPct val="20000"/>
        </a:spcBef>
        <a:spcAft>
          <a:spcPct val="0"/>
        </a:spcAft>
        <a:buClr>
          <a:schemeClr val="tx2">
            <a:lumMod val="20000"/>
            <a:lumOff val="80000"/>
          </a:schemeClr>
        </a:buClr>
        <a:buSzPct val="63000"/>
        <a:buFont typeface="Wingdings" charset="2"/>
        <a:buChar char=""/>
        <a:defRPr sz="2000" b="0" baseline="0">
          <a:solidFill>
            <a:schemeClr val="tx1"/>
          </a:solidFill>
          <a:latin typeface="Candara"/>
          <a:ea typeface="+mn-ea"/>
          <a:cs typeface="Candara"/>
          <a:sym typeface="Arial" charset="0"/>
        </a:defRPr>
      </a:lvl2pPr>
      <a:lvl3pPr marL="1143000" indent="-228600" algn="l" defTabSz="0" rtl="0" eaLnBrk="1" fontAlgn="base" hangingPunct="1">
        <a:spcBef>
          <a:spcPct val="20000"/>
        </a:spcBef>
        <a:spcAft>
          <a:spcPct val="0"/>
        </a:spcAft>
        <a:buClr>
          <a:schemeClr val="tx2">
            <a:lumMod val="20000"/>
            <a:lumOff val="80000"/>
          </a:schemeClr>
        </a:buClr>
        <a:buSzPct val="63000"/>
        <a:buFont typeface="Wingdings" charset="2"/>
        <a:buChar char=""/>
        <a:defRPr sz="1800" b="0" baseline="0">
          <a:solidFill>
            <a:schemeClr val="tx1"/>
          </a:solidFill>
          <a:latin typeface="Candara"/>
          <a:ea typeface="+mn-ea"/>
          <a:cs typeface="Candara"/>
          <a:sym typeface="Arial" charset="0"/>
        </a:defRPr>
      </a:lvl3pPr>
      <a:lvl4pPr marL="1600200" indent="-228600" algn="l" defTabSz="0" rtl="0" eaLnBrk="1" fontAlgn="base" hangingPunct="1">
        <a:spcBef>
          <a:spcPct val="20000"/>
        </a:spcBef>
        <a:spcAft>
          <a:spcPct val="0"/>
        </a:spcAft>
        <a:buClr>
          <a:schemeClr val="tx2">
            <a:lumMod val="20000"/>
            <a:lumOff val="80000"/>
          </a:schemeClr>
        </a:buClr>
        <a:buSzPct val="63000"/>
        <a:buFont typeface="Wingdings" charset="2"/>
        <a:buChar char=""/>
        <a:defRPr sz="1600" b="0">
          <a:solidFill>
            <a:schemeClr val="tx1"/>
          </a:solidFill>
          <a:latin typeface="Candara"/>
          <a:ea typeface="+mn-ea"/>
          <a:cs typeface="Candara"/>
          <a:sym typeface="Arial" charset="0"/>
        </a:defRPr>
      </a:lvl4pPr>
      <a:lvl5pPr marL="2057400" indent="-228600" algn="l" defTabSz="0" rtl="0" eaLnBrk="1" fontAlgn="base" hangingPunct="1">
        <a:spcBef>
          <a:spcPct val="20000"/>
        </a:spcBef>
        <a:spcAft>
          <a:spcPct val="0"/>
        </a:spcAft>
        <a:buClr>
          <a:srgbClr val="FF6600"/>
        </a:buClr>
        <a:buSzPct val="63000"/>
        <a:buFont typeface="Wingdings" charset="2"/>
        <a:buChar char=""/>
        <a:defRPr sz="1800" b="1">
          <a:solidFill>
            <a:schemeClr val="tx1"/>
          </a:solidFill>
          <a:latin typeface="Chalkboard"/>
          <a:ea typeface="+mn-ea"/>
          <a:cs typeface="Chalkboard"/>
          <a:sym typeface="Arial" charset="0"/>
        </a:defRPr>
      </a:lvl5pPr>
      <a:lvl6pPr marL="2514600" indent="-228600" algn="l" defTabSz="0" rtl="0" eaLnBrk="1" fontAlgn="base" hangingPunct="1">
        <a:spcBef>
          <a:spcPct val="20000"/>
        </a:spcBef>
        <a:spcAft>
          <a:spcPct val="0"/>
        </a:spcAft>
        <a:buClr>
          <a:schemeClr val="accent2"/>
        </a:buClr>
        <a:buFont typeface="Wingdings" pitchFamily="2" charset="2"/>
        <a:buChar char="»"/>
        <a:defRPr sz="2000" b="1">
          <a:solidFill>
            <a:schemeClr val="tx1"/>
          </a:solidFill>
          <a:latin typeface="+mn-lt"/>
          <a:ea typeface="+mn-ea"/>
          <a:sym typeface="Arial" pitchFamily="34" charset="0"/>
        </a:defRPr>
      </a:lvl6pPr>
      <a:lvl7pPr marL="2971800" indent="-228600" algn="l" defTabSz="0" rtl="0" eaLnBrk="1" fontAlgn="base" hangingPunct="1">
        <a:spcBef>
          <a:spcPct val="20000"/>
        </a:spcBef>
        <a:spcAft>
          <a:spcPct val="0"/>
        </a:spcAft>
        <a:buClr>
          <a:schemeClr val="accent2"/>
        </a:buClr>
        <a:buFont typeface="Wingdings" pitchFamily="2" charset="2"/>
        <a:buChar char="»"/>
        <a:defRPr sz="2000" b="1">
          <a:solidFill>
            <a:schemeClr val="tx1"/>
          </a:solidFill>
          <a:latin typeface="+mn-lt"/>
          <a:ea typeface="+mn-ea"/>
          <a:sym typeface="Arial" pitchFamily="34" charset="0"/>
        </a:defRPr>
      </a:lvl7pPr>
      <a:lvl8pPr marL="3429000" indent="-228600" algn="l" defTabSz="0" rtl="0" eaLnBrk="1" fontAlgn="base" hangingPunct="1">
        <a:spcBef>
          <a:spcPct val="20000"/>
        </a:spcBef>
        <a:spcAft>
          <a:spcPct val="0"/>
        </a:spcAft>
        <a:buClr>
          <a:schemeClr val="accent2"/>
        </a:buClr>
        <a:buFont typeface="Wingdings" pitchFamily="2" charset="2"/>
        <a:buChar char="»"/>
        <a:defRPr sz="2000" b="1">
          <a:solidFill>
            <a:schemeClr val="tx1"/>
          </a:solidFill>
          <a:latin typeface="+mn-lt"/>
          <a:ea typeface="+mn-ea"/>
          <a:sym typeface="Arial" pitchFamily="34" charset="0"/>
        </a:defRPr>
      </a:lvl8pPr>
      <a:lvl9pPr marL="3886200" indent="-228600" algn="l" defTabSz="0" rtl="0" eaLnBrk="1" fontAlgn="base" hangingPunct="1">
        <a:spcBef>
          <a:spcPct val="20000"/>
        </a:spcBef>
        <a:spcAft>
          <a:spcPct val="0"/>
        </a:spcAft>
        <a:buClr>
          <a:schemeClr val="accent2"/>
        </a:buClr>
        <a:buFont typeface="Wingdings" pitchFamily="2" charset="2"/>
        <a:buChar char="»"/>
        <a:defRPr sz="2000" b="1">
          <a:solidFill>
            <a:schemeClr val="tx1"/>
          </a:solidFill>
          <a:latin typeface="+mn-lt"/>
          <a:ea typeface="+mn-ea"/>
          <a:sym typeface="Arial"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9.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1.xml"/><Relationship Id="rId1" Type="http://schemas.openxmlformats.org/officeDocument/2006/relationships/slideLayout" Target="../slideLayouts/slideLayout60.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0.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0.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0.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60.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0.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0.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0.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BEA091-E21F-A10C-3345-035E5ED7B714}"/>
              </a:ext>
            </a:extLst>
          </p:cNvPr>
          <p:cNvSpPr>
            <a:spLocks noGrp="1"/>
          </p:cNvSpPr>
          <p:nvPr>
            <p:ph type="ctrTitle"/>
          </p:nvPr>
        </p:nvSpPr>
        <p:spPr>
          <a:xfrm>
            <a:off x="0" y="1321921"/>
            <a:ext cx="12191999" cy="990967"/>
          </a:xfrm>
        </p:spPr>
        <p:txBody>
          <a:bodyPr>
            <a:normAutofit/>
          </a:bodyPr>
          <a:lstStyle/>
          <a:p>
            <a:r>
              <a:rPr kumimoji="1" lang="en-US" altLang="zh-CN" sz="3600" dirty="0"/>
              <a:t>On-ground calibration for LEIA and EP-WXT Flight Models</a:t>
            </a:r>
            <a:endParaRPr kumimoji="1" lang="zh-CN" altLang="en-US" sz="3600" dirty="0"/>
          </a:p>
        </p:txBody>
      </p:sp>
      <p:sp>
        <p:nvSpPr>
          <p:cNvPr id="3" name="副标题 2">
            <a:extLst>
              <a:ext uri="{FF2B5EF4-FFF2-40B4-BE49-F238E27FC236}">
                <a16:creationId xmlns:a16="http://schemas.microsoft.com/office/drawing/2014/main" id="{DE293DED-EB83-5E5D-1DBC-297B6F02926F}"/>
              </a:ext>
            </a:extLst>
          </p:cNvPr>
          <p:cNvSpPr>
            <a:spLocks noGrp="1"/>
          </p:cNvSpPr>
          <p:nvPr>
            <p:ph type="subTitle" idx="1"/>
          </p:nvPr>
        </p:nvSpPr>
        <p:spPr>
          <a:xfrm>
            <a:off x="740979" y="4905893"/>
            <a:ext cx="10710041" cy="1629103"/>
          </a:xfrm>
        </p:spPr>
        <p:txBody>
          <a:bodyPr>
            <a:normAutofit/>
          </a:bodyPr>
          <a:lstStyle/>
          <a:p>
            <a:r>
              <a:rPr kumimoji="1" lang="en-US" altLang="zh-CN" dirty="0" err="1"/>
              <a:t>Huaqing</a:t>
            </a:r>
            <a:r>
              <a:rPr kumimoji="1" lang="en-US" altLang="zh-CN" dirty="0"/>
              <a:t> Cheng</a:t>
            </a:r>
          </a:p>
          <a:p>
            <a:r>
              <a:rPr kumimoji="1" lang="en-US" altLang="zh-CN" dirty="0"/>
              <a:t>National Astronomical Observatories, Chinese Academy of Sciences</a:t>
            </a:r>
          </a:p>
          <a:p>
            <a:r>
              <a:rPr kumimoji="1" lang="en-US" altLang="zh-CN" dirty="0"/>
              <a:t>On behalf of the EP-WXT calibration team</a:t>
            </a:r>
          </a:p>
        </p:txBody>
      </p:sp>
      <p:pic>
        <p:nvPicPr>
          <p:cNvPr id="4" name="Picture 2">
            <a:extLst>
              <a:ext uri="{FF2B5EF4-FFF2-40B4-BE49-F238E27FC236}">
                <a16:creationId xmlns:a16="http://schemas.microsoft.com/office/drawing/2014/main" id="{BB2A01D4-8F35-2A05-5E72-10C5A294B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5" y="29014"/>
            <a:ext cx="2787683" cy="772673"/>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E185B768-C74E-6E23-63B3-B4242E9BA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3185" y="386052"/>
            <a:ext cx="996890" cy="1012406"/>
          </a:xfrm>
          <a:prstGeom prst="rect">
            <a:avLst/>
          </a:prstGeom>
        </p:spPr>
      </p:pic>
      <p:pic>
        <p:nvPicPr>
          <p:cNvPr id="6" name="图片 5" descr="徽标, 公司名称&#10;&#10;描述已自动生成">
            <a:extLst>
              <a:ext uri="{FF2B5EF4-FFF2-40B4-BE49-F238E27FC236}">
                <a16:creationId xmlns:a16="http://schemas.microsoft.com/office/drawing/2014/main" id="{80EC4ED3-8E0D-BCB2-3EA1-60E02F3DD655}"/>
              </a:ext>
            </a:extLst>
          </p:cNvPr>
          <p:cNvPicPr>
            <a:picLocks noChangeAspect="1"/>
          </p:cNvPicPr>
          <p:nvPr/>
        </p:nvPicPr>
        <p:blipFill>
          <a:blip r:embed="rId5"/>
          <a:stretch>
            <a:fillRect/>
          </a:stretch>
        </p:blipFill>
        <p:spPr>
          <a:xfrm>
            <a:off x="10589021" y="73532"/>
            <a:ext cx="1480753" cy="1480753"/>
          </a:xfrm>
          <a:prstGeom prst="rect">
            <a:avLst/>
          </a:prstGeom>
        </p:spPr>
      </p:pic>
      <p:pic>
        <p:nvPicPr>
          <p:cNvPr id="7" name="图片 6">
            <a:extLst>
              <a:ext uri="{FF2B5EF4-FFF2-40B4-BE49-F238E27FC236}">
                <a16:creationId xmlns:a16="http://schemas.microsoft.com/office/drawing/2014/main" id="{4F58489E-EBB1-4E66-B401-DD9406A3DF60}"/>
              </a:ext>
            </a:extLst>
          </p:cNvPr>
          <p:cNvPicPr>
            <a:picLocks noChangeAspect="1"/>
          </p:cNvPicPr>
          <p:nvPr/>
        </p:nvPicPr>
        <p:blipFill>
          <a:blip r:embed="rId6"/>
          <a:stretch>
            <a:fillRect/>
          </a:stretch>
        </p:blipFill>
        <p:spPr>
          <a:xfrm>
            <a:off x="1450486" y="2655238"/>
            <a:ext cx="3596693" cy="1784619"/>
          </a:xfrm>
          <a:prstGeom prst="rect">
            <a:avLst/>
          </a:prstGeom>
        </p:spPr>
      </p:pic>
      <p:pic>
        <p:nvPicPr>
          <p:cNvPr id="8" name="Picture 3" descr="page5image30784336">
            <a:extLst>
              <a:ext uri="{FF2B5EF4-FFF2-40B4-BE49-F238E27FC236}">
                <a16:creationId xmlns:a16="http://schemas.microsoft.com/office/drawing/2014/main" id="{CBA46700-8605-6530-8EC8-000A4A7EA1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1806" y="2326919"/>
            <a:ext cx="1850612" cy="2471112"/>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849552E9-D241-9961-CF10-37DC4710CC15}"/>
              </a:ext>
            </a:extLst>
          </p:cNvPr>
          <p:cNvSpPr txBox="1"/>
          <p:nvPr/>
        </p:nvSpPr>
        <p:spPr>
          <a:xfrm>
            <a:off x="2858812" y="6458192"/>
            <a:ext cx="6474373" cy="369332"/>
          </a:xfrm>
          <a:prstGeom prst="rect">
            <a:avLst/>
          </a:prstGeom>
          <a:noFill/>
        </p:spPr>
        <p:txBody>
          <a:bodyPr wrap="square">
            <a:spAutoFit/>
          </a:bodyPr>
          <a:lstStyle/>
          <a:p>
            <a:r>
              <a:rPr kumimoji="1" lang="en-US" altLang="zh-CN" dirty="0"/>
              <a:t>15</a:t>
            </a:r>
            <a:r>
              <a:rPr kumimoji="1" lang="en-US" altLang="zh-CN" baseline="30000" dirty="0"/>
              <a:t>th</a:t>
            </a:r>
            <a:r>
              <a:rPr kumimoji="1" lang="en-US" altLang="zh-CN" dirty="0"/>
              <a:t> IACHEC workshop, </a:t>
            </a:r>
            <a:r>
              <a:rPr kumimoji="1" lang="en-US" altLang="zh-CN" dirty="0" err="1"/>
              <a:t>Seeblick</a:t>
            </a:r>
            <a:r>
              <a:rPr kumimoji="1" lang="en-US" altLang="zh-CN" dirty="0"/>
              <a:t> Pelham, Munich, April 2023</a:t>
            </a:r>
            <a:endParaRPr kumimoji="1" lang="zh-CN" altLang="en-US" dirty="0"/>
          </a:p>
        </p:txBody>
      </p:sp>
    </p:spTree>
    <p:extLst>
      <p:ext uri="{BB962C8B-B14F-4D97-AF65-F5344CB8AC3E}">
        <p14:creationId xmlns:p14="http://schemas.microsoft.com/office/powerpoint/2010/main" val="350163614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1A4E2A-B4F8-D928-0C57-4B4F123E67B8}"/>
              </a:ext>
            </a:extLst>
          </p:cNvPr>
          <p:cNvSpPr>
            <a:spLocks noGrp="1"/>
          </p:cNvSpPr>
          <p:nvPr>
            <p:ph type="title"/>
          </p:nvPr>
        </p:nvSpPr>
        <p:spPr/>
        <p:txBody>
          <a:bodyPr/>
          <a:lstStyle/>
          <a:p>
            <a:r>
              <a:rPr kumimoji="1" lang="en-US" altLang="zh-CN" dirty="0"/>
              <a:t>LEIA calibration in IHEP: energy response of CMOS</a:t>
            </a:r>
            <a:endParaRPr kumimoji="1" lang="zh-CN" altLang="en-US" dirty="0"/>
          </a:p>
        </p:txBody>
      </p:sp>
      <p:pic>
        <p:nvPicPr>
          <p:cNvPr id="7" name="图片 6" descr="形状, 多边形&#10;&#10;描述已自动生成">
            <a:extLst>
              <a:ext uri="{FF2B5EF4-FFF2-40B4-BE49-F238E27FC236}">
                <a16:creationId xmlns:a16="http://schemas.microsoft.com/office/drawing/2014/main" id="{DAD24E57-6D04-E01E-36F4-F37A7F3D7954}"/>
              </a:ext>
            </a:extLst>
          </p:cNvPr>
          <p:cNvPicPr>
            <a:picLocks noChangeAspect="1"/>
          </p:cNvPicPr>
          <p:nvPr/>
        </p:nvPicPr>
        <p:blipFill>
          <a:blip r:embed="rId3"/>
          <a:stretch>
            <a:fillRect/>
          </a:stretch>
        </p:blipFill>
        <p:spPr>
          <a:xfrm>
            <a:off x="389755" y="1081175"/>
            <a:ext cx="5411255" cy="5341961"/>
          </a:xfrm>
          <a:prstGeom prst="rect">
            <a:avLst/>
          </a:prstGeom>
        </p:spPr>
      </p:pic>
      <p:pic>
        <p:nvPicPr>
          <p:cNvPr id="11" name="图片 10" descr="表格&#10;&#10;描述已自动生成">
            <a:extLst>
              <a:ext uri="{FF2B5EF4-FFF2-40B4-BE49-F238E27FC236}">
                <a16:creationId xmlns:a16="http://schemas.microsoft.com/office/drawing/2014/main" id="{71664F8A-226B-29DB-FC6B-9E17385B3FC2}"/>
              </a:ext>
            </a:extLst>
          </p:cNvPr>
          <p:cNvPicPr>
            <a:picLocks noChangeAspect="1"/>
          </p:cNvPicPr>
          <p:nvPr/>
        </p:nvPicPr>
        <p:blipFill>
          <a:blip r:embed="rId4"/>
          <a:stretch>
            <a:fillRect/>
          </a:stretch>
        </p:blipFill>
        <p:spPr>
          <a:xfrm>
            <a:off x="6222218" y="3752156"/>
            <a:ext cx="5559669" cy="2533772"/>
          </a:xfrm>
          <a:prstGeom prst="rect">
            <a:avLst/>
          </a:prstGeom>
        </p:spPr>
      </p:pic>
      <p:sp>
        <p:nvSpPr>
          <p:cNvPr id="5" name="文本框 4">
            <a:extLst>
              <a:ext uri="{FF2B5EF4-FFF2-40B4-BE49-F238E27FC236}">
                <a16:creationId xmlns:a16="http://schemas.microsoft.com/office/drawing/2014/main" id="{1FF0FE88-6732-0758-FC78-63061C8EB83E}"/>
              </a:ext>
            </a:extLst>
          </p:cNvPr>
          <p:cNvSpPr txBox="1"/>
          <p:nvPr/>
        </p:nvSpPr>
        <p:spPr>
          <a:xfrm>
            <a:off x="45535" y="6423136"/>
            <a:ext cx="6176683" cy="369332"/>
          </a:xfrm>
          <a:prstGeom prst="rect">
            <a:avLst/>
          </a:prstGeom>
          <a:noFill/>
        </p:spPr>
        <p:txBody>
          <a:bodyPr wrap="square">
            <a:spAutoFit/>
          </a:bodyPr>
          <a:lstStyle/>
          <a:p>
            <a:pPr algn="ctr"/>
            <a:r>
              <a:rPr kumimoji="1" lang="en-US" altLang="zh-CN" dirty="0"/>
              <a:t>CMOS spectra at different X-ray emission lines</a:t>
            </a:r>
            <a:endParaRPr kumimoji="1" lang="zh-CN" altLang="en-US" dirty="0"/>
          </a:p>
        </p:txBody>
      </p:sp>
      <p:pic>
        <p:nvPicPr>
          <p:cNvPr id="8" name="图片 7" descr="图表, 折线图&#10;&#10;描述已自动生成">
            <a:extLst>
              <a:ext uri="{FF2B5EF4-FFF2-40B4-BE49-F238E27FC236}">
                <a16:creationId xmlns:a16="http://schemas.microsoft.com/office/drawing/2014/main" id="{B8CFCB5A-EF3A-6DDC-4E97-694C2BEB1C93}"/>
              </a:ext>
            </a:extLst>
          </p:cNvPr>
          <p:cNvPicPr>
            <a:picLocks noChangeAspect="1"/>
          </p:cNvPicPr>
          <p:nvPr/>
        </p:nvPicPr>
        <p:blipFill>
          <a:blip r:embed="rId5"/>
          <a:stretch>
            <a:fillRect/>
          </a:stretch>
        </p:blipFill>
        <p:spPr>
          <a:xfrm>
            <a:off x="5801010" y="1214385"/>
            <a:ext cx="3001380" cy="2160000"/>
          </a:xfrm>
          <a:prstGeom prst="rect">
            <a:avLst/>
          </a:prstGeom>
        </p:spPr>
      </p:pic>
      <p:pic>
        <p:nvPicPr>
          <p:cNvPr id="6" name="图片 5" descr="图表, 折线图&#10;&#10;描述已自动生成">
            <a:extLst>
              <a:ext uri="{FF2B5EF4-FFF2-40B4-BE49-F238E27FC236}">
                <a16:creationId xmlns:a16="http://schemas.microsoft.com/office/drawing/2014/main" id="{AF46307C-F458-0335-7A1C-369845292E7E}"/>
              </a:ext>
            </a:extLst>
          </p:cNvPr>
          <p:cNvPicPr>
            <a:picLocks noChangeAspect="1"/>
          </p:cNvPicPr>
          <p:nvPr/>
        </p:nvPicPr>
        <p:blipFill>
          <a:blip r:embed="rId6"/>
          <a:stretch>
            <a:fillRect/>
          </a:stretch>
        </p:blipFill>
        <p:spPr>
          <a:xfrm>
            <a:off x="8900673" y="1214385"/>
            <a:ext cx="3003403" cy="2160000"/>
          </a:xfrm>
          <a:prstGeom prst="rect">
            <a:avLst/>
          </a:prstGeom>
        </p:spPr>
      </p:pic>
      <p:sp>
        <p:nvSpPr>
          <p:cNvPr id="12" name="文本框 11">
            <a:extLst>
              <a:ext uri="{FF2B5EF4-FFF2-40B4-BE49-F238E27FC236}">
                <a16:creationId xmlns:a16="http://schemas.microsoft.com/office/drawing/2014/main" id="{6B323AE4-CF31-C73A-0E1A-1E6D9D859037}"/>
              </a:ext>
            </a:extLst>
          </p:cNvPr>
          <p:cNvSpPr txBox="1"/>
          <p:nvPr/>
        </p:nvSpPr>
        <p:spPr>
          <a:xfrm>
            <a:off x="5953196" y="6294367"/>
            <a:ext cx="6097712" cy="369332"/>
          </a:xfrm>
          <a:prstGeom prst="rect">
            <a:avLst/>
          </a:prstGeom>
          <a:noFill/>
        </p:spPr>
        <p:txBody>
          <a:bodyPr wrap="square">
            <a:spAutoFit/>
          </a:bodyPr>
          <a:lstStyle/>
          <a:p>
            <a:pPr algn="ctr"/>
            <a:r>
              <a:rPr kumimoji="1" lang="en-US" altLang="zh-CN" dirty="0"/>
              <a:t>CMOS specifications onboard LEIA</a:t>
            </a:r>
            <a:endParaRPr kumimoji="1" lang="zh-CN" altLang="en-US" dirty="0"/>
          </a:p>
        </p:txBody>
      </p:sp>
      <p:sp>
        <p:nvSpPr>
          <p:cNvPr id="3" name="文本框 2">
            <a:extLst>
              <a:ext uri="{FF2B5EF4-FFF2-40B4-BE49-F238E27FC236}">
                <a16:creationId xmlns:a16="http://schemas.microsoft.com/office/drawing/2014/main" id="{55DCBEBC-CA9E-48ED-72D2-137DAF646217}"/>
              </a:ext>
            </a:extLst>
          </p:cNvPr>
          <p:cNvSpPr txBox="1"/>
          <p:nvPr/>
        </p:nvSpPr>
        <p:spPr>
          <a:xfrm>
            <a:off x="7546428" y="2469931"/>
            <a:ext cx="1114096" cy="369332"/>
          </a:xfrm>
          <a:prstGeom prst="rect">
            <a:avLst/>
          </a:prstGeom>
          <a:noFill/>
        </p:spPr>
        <p:txBody>
          <a:bodyPr wrap="square" rtlCol="0">
            <a:spAutoFit/>
          </a:bodyPr>
          <a:lstStyle/>
          <a:p>
            <a:pPr algn="ctr"/>
            <a:r>
              <a:rPr kumimoji="1" lang="en-US" altLang="zh-CN" dirty="0"/>
              <a:t>GAIN</a:t>
            </a:r>
            <a:endParaRPr kumimoji="1" lang="zh-CN" altLang="en-US" dirty="0"/>
          </a:p>
        </p:txBody>
      </p:sp>
      <p:sp>
        <p:nvSpPr>
          <p:cNvPr id="10" name="文本框 9">
            <a:extLst>
              <a:ext uri="{FF2B5EF4-FFF2-40B4-BE49-F238E27FC236}">
                <a16:creationId xmlns:a16="http://schemas.microsoft.com/office/drawing/2014/main" id="{CCF95E99-321C-4BF6-CA4C-A9426B5CAD93}"/>
              </a:ext>
            </a:extLst>
          </p:cNvPr>
          <p:cNvSpPr txBox="1"/>
          <p:nvPr/>
        </p:nvSpPr>
        <p:spPr>
          <a:xfrm>
            <a:off x="9149195" y="1319047"/>
            <a:ext cx="1581865" cy="369332"/>
          </a:xfrm>
          <a:prstGeom prst="rect">
            <a:avLst/>
          </a:prstGeom>
          <a:noFill/>
        </p:spPr>
        <p:txBody>
          <a:bodyPr wrap="square" rtlCol="0">
            <a:spAutoFit/>
          </a:bodyPr>
          <a:lstStyle/>
          <a:p>
            <a:pPr algn="ctr"/>
            <a:r>
              <a:rPr kumimoji="1" lang="en-US" altLang="zh-CN" dirty="0"/>
              <a:t>Resolution</a:t>
            </a:r>
            <a:endParaRPr kumimoji="1" lang="zh-CN" altLang="en-US" dirty="0"/>
          </a:p>
        </p:txBody>
      </p:sp>
    </p:spTree>
    <p:extLst>
      <p:ext uri="{BB962C8B-B14F-4D97-AF65-F5344CB8AC3E}">
        <p14:creationId xmlns:p14="http://schemas.microsoft.com/office/powerpoint/2010/main" val="355168900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CDFF15-0808-E57B-A5F5-BCA13959BD48}"/>
              </a:ext>
            </a:extLst>
          </p:cNvPr>
          <p:cNvSpPr>
            <a:spLocks noGrp="1"/>
          </p:cNvSpPr>
          <p:nvPr>
            <p:ph type="title"/>
          </p:nvPr>
        </p:nvSpPr>
        <p:spPr/>
        <p:txBody>
          <a:bodyPr/>
          <a:lstStyle/>
          <a:p>
            <a:r>
              <a:rPr kumimoji="1" lang="en-US" altLang="zh-CN" dirty="0"/>
              <a:t>LEIA calibration in IHEP: misalignments of PSF </a:t>
            </a:r>
            <a:endParaRPr kumimoji="1" lang="zh-CN" altLang="en-US" dirty="0"/>
          </a:p>
        </p:txBody>
      </p:sp>
      <p:pic>
        <p:nvPicPr>
          <p:cNvPr id="8" name="图片 7">
            <a:extLst>
              <a:ext uri="{FF2B5EF4-FFF2-40B4-BE49-F238E27FC236}">
                <a16:creationId xmlns:a16="http://schemas.microsoft.com/office/drawing/2014/main" id="{717A05E9-67EC-6B76-AB87-F090DEB6F10B}"/>
              </a:ext>
            </a:extLst>
          </p:cNvPr>
          <p:cNvPicPr>
            <a:picLocks noChangeAspect="1"/>
          </p:cNvPicPr>
          <p:nvPr/>
        </p:nvPicPr>
        <p:blipFill>
          <a:blip r:embed="rId3"/>
          <a:stretch>
            <a:fillRect/>
          </a:stretch>
        </p:blipFill>
        <p:spPr>
          <a:xfrm>
            <a:off x="5141402" y="1095570"/>
            <a:ext cx="6684152" cy="3751730"/>
          </a:xfrm>
          <a:prstGeom prst="rect">
            <a:avLst/>
          </a:prstGeom>
        </p:spPr>
      </p:pic>
      <p:pic>
        <p:nvPicPr>
          <p:cNvPr id="5" name="图片 4" descr="图表, 图示&#10;&#10;描述已自动生成">
            <a:extLst>
              <a:ext uri="{FF2B5EF4-FFF2-40B4-BE49-F238E27FC236}">
                <a16:creationId xmlns:a16="http://schemas.microsoft.com/office/drawing/2014/main" id="{D82CF048-7C3C-C315-C26B-CD62B8928478}"/>
              </a:ext>
            </a:extLst>
          </p:cNvPr>
          <p:cNvPicPr>
            <a:picLocks noChangeAspect="1"/>
          </p:cNvPicPr>
          <p:nvPr/>
        </p:nvPicPr>
        <p:blipFill>
          <a:blip r:embed="rId4"/>
          <a:stretch>
            <a:fillRect/>
          </a:stretch>
        </p:blipFill>
        <p:spPr>
          <a:xfrm>
            <a:off x="0" y="1382412"/>
            <a:ext cx="4432692" cy="4266206"/>
          </a:xfrm>
          <a:prstGeom prst="rect">
            <a:avLst/>
          </a:prstGeom>
        </p:spPr>
      </p:pic>
      <p:sp>
        <p:nvSpPr>
          <p:cNvPr id="6" name="文本框 5">
            <a:extLst>
              <a:ext uri="{FF2B5EF4-FFF2-40B4-BE49-F238E27FC236}">
                <a16:creationId xmlns:a16="http://schemas.microsoft.com/office/drawing/2014/main" id="{43ABC1E0-A486-225D-8CF1-8DEA087E4253}"/>
              </a:ext>
            </a:extLst>
          </p:cNvPr>
          <p:cNvSpPr txBox="1"/>
          <p:nvPr/>
        </p:nvSpPr>
        <p:spPr>
          <a:xfrm>
            <a:off x="866454" y="1024716"/>
            <a:ext cx="4124260" cy="369332"/>
          </a:xfrm>
          <a:prstGeom prst="rect">
            <a:avLst/>
          </a:prstGeom>
          <a:noFill/>
        </p:spPr>
        <p:txBody>
          <a:bodyPr wrap="square" rtlCol="0">
            <a:spAutoFit/>
          </a:bodyPr>
          <a:lstStyle/>
          <a:p>
            <a:r>
              <a:rPr kumimoji="1" lang="en-US" altLang="zh-CN" dirty="0"/>
              <a:t>PSF misalignment on CMOS14</a:t>
            </a:r>
            <a:endParaRPr kumimoji="1" lang="zh-CN" altLang="en-US" dirty="0"/>
          </a:p>
        </p:txBody>
      </p:sp>
      <p:sp>
        <p:nvSpPr>
          <p:cNvPr id="7" name="文本框 6">
            <a:extLst>
              <a:ext uri="{FF2B5EF4-FFF2-40B4-BE49-F238E27FC236}">
                <a16:creationId xmlns:a16="http://schemas.microsoft.com/office/drawing/2014/main" id="{C071029B-736B-672B-10BD-08C197FE1093}"/>
              </a:ext>
            </a:extLst>
          </p:cNvPr>
          <p:cNvSpPr txBox="1"/>
          <p:nvPr/>
        </p:nvSpPr>
        <p:spPr>
          <a:xfrm>
            <a:off x="6387101" y="4847300"/>
            <a:ext cx="5589141" cy="369332"/>
          </a:xfrm>
          <a:prstGeom prst="rect">
            <a:avLst/>
          </a:prstGeom>
          <a:noFill/>
        </p:spPr>
        <p:txBody>
          <a:bodyPr wrap="square" rtlCol="0">
            <a:spAutoFit/>
          </a:bodyPr>
          <a:lstStyle/>
          <a:p>
            <a:r>
              <a:rPr kumimoji="1" lang="en-US" altLang="zh-CN" dirty="0"/>
              <a:t>The ‘split’ focal spot resulted from PSF alignment</a:t>
            </a:r>
            <a:endParaRPr kumimoji="1" lang="zh-CN" altLang="en-US" dirty="0"/>
          </a:p>
        </p:txBody>
      </p:sp>
      <p:pic>
        <p:nvPicPr>
          <p:cNvPr id="11" name="图片 10" descr="表格&#10;&#10;描述已自动生成">
            <a:extLst>
              <a:ext uri="{FF2B5EF4-FFF2-40B4-BE49-F238E27FC236}">
                <a16:creationId xmlns:a16="http://schemas.microsoft.com/office/drawing/2014/main" id="{0A8A00D5-2EE0-FAA0-6F70-ED4670E6ACE4}"/>
              </a:ext>
            </a:extLst>
          </p:cNvPr>
          <p:cNvPicPr>
            <a:picLocks noChangeAspect="1"/>
          </p:cNvPicPr>
          <p:nvPr/>
        </p:nvPicPr>
        <p:blipFill>
          <a:blip r:embed="rId5"/>
          <a:stretch>
            <a:fillRect/>
          </a:stretch>
        </p:blipFill>
        <p:spPr>
          <a:xfrm>
            <a:off x="4432692" y="5393098"/>
            <a:ext cx="7772400" cy="1378156"/>
          </a:xfrm>
          <a:prstGeom prst="rect">
            <a:avLst/>
          </a:prstGeom>
        </p:spPr>
      </p:pic>
      <p:sp>
        <p:nvSpPr>
          <p:cNvPr id="12" name="文本框 11">
            <a:extLst>
              <a:ext uri="{FF2B5EF4-FFF2-40B4-BE49-F238E27FC236}">
                <a16:creationId xmlns:a16="http://schemas.microsoft.com/office/drawing/2014/main" id="{CBB3378B-162C-1535-BD6D-D22EDC039FF5}"/>
              </a:ext>
            </a:extLst>
          </p:cNvPr>
          <p:cNvSpPr txBox="1"/>
          <p:nvPr/>
        </p:nvSpPr>
        <p:spPr>
          <a:xfrm>
            <a:off x="0" y="5934670"/>
            <a:ext cx="4124261" cy="923330"/>
          </a:xfrm>
          <a:prstGeom prst="rect">
            <a:avLst/>
          </a:prstGeom>
          <a:noFill/>
        </p:spPr>
        <p:txBody>
          <a:bodyPr wrap="square" rtlCol="0">
            <a:spAutoFit/>
          </a:bodyPr>
          <a:lstStyle/>
          <a:p>
            <a:pPr algn="ctr"/>
            <a:r>
              <a:rPr kumimoji="1" lang="en-US" altLang="zh-CN" dirty="0"/>
              <a:t>Incorrect parameter provided before MPO installation, only appear on LEIA.</a:t>
            </a:r>
          </a:p>
          <a:p>
            <a:pPr algn="ctr"/>
            <a:r>
              <a:rPr kumimoji="1" lang="en-US" altLang="zh-CN" b="1" dirty="0">
                <a:solidFill>
                  <a:schemeClr val="accent1"/>
                </a:solidFill>
              </a:rPr>
              <a:t>EP do not have this problem.</a:t>
            </a:r>
            <a:endParaRPr kumimoji="1" lang="zh-CN" altLang="en-US" b="1" dirty="0">
              <a:solidFill>
                <a:schemeClr val="accent1"/>
              </a:solidFill>
            </a:endParaRPr>
          </a:p>
        </p:txBody>
      </p:sp>
    </p:spTree>
    <p:extLst>
      <p:ext uri="{BB962C8B-B14F-4D97-AF65-F5344CB8AC3E}">
        <p14:creationId xmlns:p14="http://schemas.microsoft.com/office/powerpoint/2010/main" val="113975735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1C6138-C461-EA92-E6B5-5308296CEF4C}"/>
              </a:ext>
            </a:extLst>
          </p:cNvPr>
          <p:cNvSpPr>
            <a:spLocks noGrp="1"/>
          </p:cNvSpPr>
          <p:nvPr>
            <p:ph type="title"/>
          </p:nvPr>
        </p:nvSpPr>
        <p:spPr/>
        <p:txBody>
          <a:bodyPr/>
          <a:lstStyle/>
          <a:p>
            <a:r>
              <a:rPr kumimoji="1" lang="en-US" altLang="zh-CN" dirty="0"/>
              <a:t>On-going ground calibration for EP-WXT FM</a:t>
            </a:r>
            <a:endParaRPr kumimoji="1" lang="zh-CN" altLang="en-US" dirty="0"/>
          </a:p>
        </p:txBody>
      </p:sp>
      <p:sp>
        <p:nvSpPr>
          <p:cNvPr id="3" name="内容占位符 2">
            <a:extLst>
              <a:ext uri="{FF2B5EF4-FFF2-40B4-BE49-F238E27FC236}">
                <a16:creationId xmlns:a16="http://schemas.microsoft.com/office/drawing/2014/main" id="{4E4A6F63-D873-7331-2656-B843A2C008C0}"/>
              </a:ext>
            </a:extLst>
          </p:cNvPr>
          <p:cNvSpPr>
            <a:spLocks noGrp="1"/>
          </p:cNvSpPr>
          <p:nvPr>
            <p:ph idx="1"/>
          </p:nvPr>
        </p:nvSpPr>
        <p:spPr/>
        <p:txBody>
          <a:bodyPr/>
          <a:lstStyle/>
          <a:p>
            <a:r>
              <a:rPr kumimoji="1" lang="en-US" altLang="zh-CN" dirty="0"/>
              <a:t>Optical Assembly</a:t>
            </a:r>
          </a:p>
          <a:p>
            <a:pPr lvl="1"/>
            <a:r>
              <a:rPr kumimoji="1" lang="en-US" altLang="zh-CN" dirty="0"/>
              <a:t>All 12 assemblies have been calibrated at NAOC before the integration</a:t>
            </a:r>
          </a:p>
          <a:p>
            <a:pPr lvl="1"/>
            <a:r>
              <a:rPr kumimoji="1" lang="en-US" altLang="zh-CN" dirty="0"/>
              <a:t>One assembly (FM5) has been calibrated at MPE-</a:t>
            </a:r>
            <a:r>
              <a:rPr kumimoji="1" lang="en-US" altLang="zh-CN" dirty="0" err="1"/>
              <a:t>Panter</a:t>
            </a:r>
            <a:r>
              <a:rPr kumimoji="1" lang="en-US" altLang="zh-CN" dirty="0"/>
              <a:t> in Nov. 2022</a:t>
            </a:r>
          </a:p>
          <a:p>
            <a:r>
              <a:rPr kumimoji="1" lang="en-US" altLang="zh-CN" dirty="0"/>
              <a:t>CMOS Assembly</a:t>
            </a:r>
          </a:p>
          <a:p>
            <a:pPr lvl="1"/>
            <a:r>
              <a:rPr kumimoji="1" lang="en-US" altLang="zh-CN" dirty="0"/>
              <a:t>All single chips have been calibrated at NAOC at both room and working temperature before integration</a:t>
            </a:r>
          </a:p>
          <a:p>
            <a:pPr lvl="1"/>
            <a:r>
              <a:rPr kumimoji="1" lang="en-US" altLang="zh-CN" dirty="0"/>
              <a:t>The chips have been tested again at SITP after integration to assemblies at room temperature </a:t>
            </a:r>
          </a:p>
          <a:p>
            <a:r>
              <a:rPr kumimoji="1" lang="en-US" altLang="zh-CN" dirty="0"/>
              <a:t>Complete Module</a:t>
            </a:r>
          </a:p>
          <a:p>
            <a:pPr lvl="1"/>
            <a:r>
              <a:rPr kumimoji="1" lang="en-US" altLang="zh-CN" dirty="0"/>
              <a:t>FM1 has been successfully calibrated at IHEP in Aug. 2022</a:t>
            </a:r>
          </a:p>
          <a:p>
            <a:pPr lvl="1"/>
            <a:r>
              <a:rPr kumimoji="1" lang="en-US" altLang="zh-CN" b="1" dirty="0"/>
              <a:t>Two FMs will be calibrated at IHEP next month</a:t>
            </a:r>
          </a:p>
          <a:p>
            <a:r>
              <a:rPr kumimoji="1" lang="en-US" altLang="zh-CN" dirty="0"/>
              <a:t>Other tests</a:t>
            </a:r>
          </a:p>
          <a:p>
            <a:pPr lvl="1"/>
            <a:r>
              <a:rPr kumimoji="1" lang="en-US" altLang="zh-CN" dirty="0"/>
              <a:t>Thermal, vibration tests are ongoing…</a:t>
            </a:r>
          </a:p>
          <a:p>
            <a:endParaRPr kumimoji="1" lang="zh-CN" altLang="en-US" dirty="0"/>
          </a:p>
        </p:txBody>
      </p:sp>
      <p:pic>
        <p:nvPicPr>
          <p:cNvPr id="4" name="图片 3">
            <a:extLst>
              <a:ext uri="{FF2B5EF4-FFF2-40B4-BE49-F238E27FC236}">
                <a16:creationId xmlns:a16="http://schemas.microsoft.com/office/drawing/2014/main" id="{67EB95F9-524F-41C6-41E8-BF39878EE3C5}"/>
              </a:ext>
            </a:extLst>
          </p:cNvPr>
          <p:cNvPicPr>
            <a:picLocks noChangeAspect="1"/>
          </p:cNvPicPr>
          <p:nvPr/>
        </p:nvPicPr>
        <p:blipFill>
          <a:blip r:embed="rId3"/>
          <a:stretch>
            <a:fillRect/>
          </a:stretch>
        </p:blipFill>
        <p:spPr>
          <a:xfrm>
            <a:off x="8130984" y="4236669"/>
            <a:ext cx="3596693" cy="1784619"/>
          </a:xfrm>
          <a:prstGeom prst="rect">
            <a:avLst/>
          </a:prstGeom>
        </p:spPr>
      </p:pic>
      <p:sp>
        <p:nvSpPr>
          <p:cNvPr id="5" name="文本框 4">
            <a:extLst>
              <a:ext uri="{FF2B5EF4-FFF2-40B4-BE49-F238E27FC236}">
                <a16:creationId xmlns:a16="http://schemas.microsoft.com/office/drawing/2014/main" id="{BF8390CF-4DC9-4919-2030-EA7F3AEFDD17}"/>
              </a:ext>
            </a:extLst>
          </p:cNvPr>
          <p:cNvSpPr txBox="1"/>
          <p:nvPr/>
        </p:nvSpPr>
        <p:spPr>
          <a:xfrm>
            <a:off x="8130984" y="6214029"/>
            <a:ext cx="3596692" cy="369332"/>
          </a:xfrm>
          <a:prstGeom prst="rect">
            <a:avLst/>
          </a:prstGeom>
          <a:noFill/>
        </p:spPr>
        <p:txBody>
          <a:bodyPr wrap="square" rtlCol="0">
            <a:spAutoFit/>
          </a:bodyPr>
          <a:lstStyle/>
          <a:p>
            <a:pPr algn="ctr"/>
            <a:r>
              <a:rPr kumimoji="1" lang="en-US" altLang="zh-CN" dirty="0"/>
              <a:t>To be launched in Nov. 2023</a:t>
            </a:r>
            <a:endParaRPr kumimoji="1" lang="zh-CN" altLang="en-US" dirty="0"/>
          </a:p>
        </p:txBody>
      </p:sp>
      <p:sp>
        <p:nvSpPr>
          <p:cNvPr id="7" name="文本框 6">
            <a:extLst>
              <a:ext uri="{FF2B5EF4-FFF2-40B4-BE49-F238E27FC236}">
                <a16:creationId xmlns:a16="http://schemas.microsoft.com/office/drawing/2014/main" id="{76B73555-4E50-FF15-56B2-18408CA8BD0B}"/>
              </a:ext>
            </a:extLst>
          </p:cNvPr>
          <p:cNvSpPr txBox="1"/>
          <p:nvPr/>
        </p:nvSpPr>
        <p:spPr>
          <a:xfrm>
            <a:off x="182365" y="6276774"/>
            <a:ext cx="6097712" cy="369332"/>
          </a:xfrm>
          <a:prstGeom prst="rect">
            <a:avLst/>
          </a:prstGeom>
          <a:noFill/>
        </p:spPr>
        <p:txBody>
          <a:bodyPr wrap="square">
            <a:spAutoFit/>
          </a:bodyPr>
          <a:lstStyle/>
          <a:p>
            <a:r>
              <a:rPr kumimoji="1" lang="en-US" altLang="zh-CN" i="1" dirty="0"/>
              <a:t>Refer to Yanfeng’s talk for details…</a:t>
            </a:r>
            <a:endParaRPr lang="zh-CN" altLang="en-US" i="1" dirty="0"/>
          </a:p>
        </p:txBody>
      </p:sp>
    </p:spTree>
    <p:extLst>
      <p:ext uri="{BB962C8B-B14F-4D97-AF65-F5344CB8AC3E}">
        <p14:creationId xmlns:p14="http://schemas.microsoft.com/office/powerpoint/2010/main" val="387371695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2636EF-F7C5-5B0C-8D99-B55A68138E59}"/>
              </a:ext>
            </a:extLst>
          </p:cNvPr>
          <p:cNvSpPr>
            <a:spLocks noGrp="1"/>
          </p:cNvSpPr>
          <p:nvPr>
            <p:ph type="title"/>
          </p:nvPr>
        </p:nvSpPr>
        <p:spPr/>
        <p:txBody>
          <a:bodyPr/>
          <a:lstStyle/>
          <a:p>
            <a:r>
              <a:rPr kumimoji="1" lang="en-US" altLang="zh-CN" dirty="0"/>
              <a:t>Ground calibration of EP-WXT FM assemblies</a:t>
            </a:r>
            <a:endParaRPr kumimoji="1" lang="zh-CN" altLang="en-US" dirty="0"/>
          </a:p>
        </p:txBody>
      </p:sp>
      <p:pic>
        <p:nvPicPr>
          <p:cNvPr id="7" name="图片 6" descr="图表, 直方图&#10;&#10;描述已自动生成">
            <a:extLst>
              <a:ext uri="{FF2B5EF4-FFF2-40B4-BE49-F238E27FC236}">
                <a16:creationId xmlns:a16="http://schemas.microsoft.com/office/drawing/2014/main" id="{D2A332AC-1E32-2B4D-9CF7-6CF4F2DE8DA6}"/>
              </a:ext>
            </a:extLst>
          </p:cNvPr>
          <p:cNvPicPr>
            <a:picLocks noChangeAspect="1"/>
          </p:cNvPicPr>
          <p:nvPr/>
        </p:nvPicPr>
        <p:blipFill>
          <a:blip r:embed="rId3"/>
          <a:stretch>
            <a:fillRect/>
          </a:stretch>
        </p:blipFill>
        <p:spPr>
          <a:xfrm>
            <a:off x="8084843" y="1524351"/>
            <a:ext cx="3864176" cy="4136509"/>
          </a:xfrm>
          <a:prstGeom prst="rect">
            <a:avLst/>
          </a:prstGeom>
        </p:spPr>
      </p:pic>
      <p:pic>
        <p:nvPicPr>
          <p:cNvPr id="5" name="图片 4" descr="图表&#10;&#10;描述已自动生成">
            <a:extLst>
              <a:ext uri="{FF2B5EF4-FFF2-40B4-BE49-F238E27FC236}">
                <a16:creationId xmlns:a16="http://schemas.microsoft.com/office/drawing/2014/main" id="{1A6FA94C-E1AA-7C76-3B4A-B43ED2E5ED1E}"/>
              </a:ext>
            </a:extLst>
          </p:cNvPr>
          <p:cNvPicPr>
            <a:picLocks noChangeAspect="1"/>
          </p:cNvPicPr>
          <p:nvPr/>
        </p:nvPicPr>
        <p:blipFill>
          <a:blip r:embed="rId4"/>
          <a:stretch>
            <a:fillRect/>
          </a:stretch>
        </p:blipFill>
        <p:spPr>
          <a:xfrm>
            <a:off x="4193732" y="2174830"/>
            <a:ext cx="3675383" cy="3015424"/>
          </a:xfrm>
          <a:prstGeom prst="rect">
            <a:avLst/>
          </a:prstGeom>
        </p:spPr>
      </p:pic>
      <p:sp>
        <p:nvSpPr>
          <p:cNvPr id="6" name="文本框 5">
            <a:extLst>
              <a:ext uri="{FF2B5EF4-FFF2-40B4-BE49-F238E27FC236}">
                <a16:creationId xmlns:a16="http://schemas.microsoft.com/office/drawing/2014/main" id="{5BBD18E2-DFBC-5EAB-D899-9ADE7129FDE3}"/>
              </a:ext>
            </a:extLst>
          </p:cNvPr>
          <p:cNvSpPr txBox="1"/>
          <p:nvPr/>
        </p:nvSpPr>
        <p:spPr>
          <a:xfrm>
            <a:off x="222983" y="5660860"/>
            <a:ext cx="3786309" cy="646331"/>
          </a:xfrm>
          <a:prstGeom prst="rect">
            <a:avLst/>
          </a:prstGeom>
          <a:noFill/>
        </p:spPr>
        <p:txBody>
          <a:bodyPr wrap="square" rtlCol="0">
            <a:spAutoFit/>
          </a:bodyPr>
          <a:lstStyle/>
          <a:p>
            <a:r>
              <a:rPr kumimoji="1" lang="en-US" altLang="zh-CN" dirty="0"/>
              <a:t>FM MA Focal plane mapping/PSF scan (121 </a:t>
            </a:r>
            <a:r>
              <a:rPr kumimoji="1" lang="en-US" altLang="zh-CN" dirty="0" err="1"/>
              <a:t>pnts</a:t>
            </a:r>
            <a:r>
              <a:rPr kumimoji="1" lang="en-US" altLang="zh-CN" dirty="0"/>
              <a:t> </a:t>
            </a:r>
            <a:r>
              <a:rPr kumimoji="1" lang="en-US" altLang="zh-CN" dirty="0">
                <a:sym typeface="Wingdings" pitchFamily="2" charset="2"/>
              </a:rPr>
              <a:t> 209 </a:t>
            </a:r>
            <a:r>
              <a:rPr kumimoji="1" lang="en-US" altLang="zh-CN" dirty="0" err="1">
                <a:sym typeface="Wingdings" pitchFamily="2" charset="2"/>
              </a:rPr>
              <a:t>pnts</a:t>
            </a:r>
            <a:r>
              <a:rPr kumimoji="1" lang="en-US" altLang="zh-CN" dirty="0">
                <a:sym typeface="Wingdings" pitchFamily="2" charset="2"/>
              </a:rPr>
              <a:t>)</a:t>
            </a:r>
            <a:endParaRPr kumimoji="1" lang="en-US" altLang="zh-CN" dirty="0"/>
          </a:p>
        </p:txBody>
      </p:sp>
      <p:sp>
        <p:nvSpPr>
          <p:cNvPr id="8" name="文本框 7">
            <a:extLst>
              <a:ext uri="{FF2B5EF4-FFF2-40B4-BE49-F238E27FC236}">
                <a16:creationId xmlns:a16="http://schemas.microsoft.com/office/drawing/2014/main" id="{38232EFF-D629-B700-2C63-E96721F4C06B}"/>
              </a:ext>
            </a:extLst>
          </p:cNvPr>
          <p:cNvSpPr txBox="1"/>
          <p:nvPr/>
        </p:nvSpPr>
        <p:spPr>
          <a:xfrm>
            <a:off x="4328991" y="5660860"/>
            <a:ext cx="3540124" cy="646331"/>
          </a:xfrm>
          <a:prstGeom prst="rect">
            <a:avLst/>
          </a:prstGeom>
          <a:noFill/>
        </p:spPr>
        <p:txBody>
          <a:bodyPr wrap="square" rtlCol="0">
            <a:spAutoFit/>
          </a:bodyPr>
          <a:lstStyle/>
          <a:p>
            <a:r>
              <a:rPr kumimoji="1" lang="en-US" altLang="zh-CN" dirty="0"/>
              <a:t>Effective area of FM5 @</a:t>
            </a:r>
            <a:r>
              <a:rPr kumimoji="1" lang="en-US" altLang="zh-CN" dirty="0" err="1"/>
              <a:t>Panter</a:t>
            </a:r>
            <a:r>
              <a:rPr kumimoji="1" lang="en-US" altLang="zh-CN" dirty="0"/>
              <a:t> in Nov. 2023</a:t>
            </a:r>
          </a:p>
        </p:txBody>
      </p:sp>
      <p:sp>
        <p:nvSpPr>
          <p:cNvPr id="9" name="文本框 8">
            <a:extLst>
              <a:ext uri="{FF2B5EF4-FFF2-40B4-BE49-F238E27FC236}">
                <a16:creationId xmlns:a16="http://schemas.microsoft.com/office/drawing/2014/main" id="{221FF7D9-AF15-5493-E80A-B3C7246A791F}"/>
              </a:ext>
            </a:extLst>
          </p:cNvPr>
          <p:cNvSpPr txBox="1"/>
          <p:nvPr/>
        </p:nvSpPr>
        <p:spPr>
          <a:xfrm>
            <a:off x="8386483" y="5660859"/>
            <a:ext cx="3618614" cy="646331"/>
          </a:xfrm>
          <a:prstGeom prst="rect">
            <a:avLst/>
          </a:prstGeom>
          <a:noFill/>
        </p:spPr>
        <p:txBody>
          <a:bodyPr wrap="square" rtlCol="0">
            <a:spAutoFit/>
          </a:bodyPr>
          <a:lstStyle/>
          <a:p>
            <a:r>
              <a:rPr kumimoji="1" lang="en-US" altLang="zh-CN" dirty="0"/>
              <a:t>Fe55-illuminated spectra for CMOS chips</a:t>
            </a:r>
            <a:endParaRPr kumimoji="1" lang="zh-CN" altLang="en-US" dirty="0"/>
          </a:p>
        </p:txBody>
      </p:sp>
      <p:sp>
        <p:nvSpPr>
          <p:cNvPr id="4" name="内容占位符 2">
            <a:extLst>
              <a:ext uri="{FF2B5EF4-FFF2-40B4-BE49-F238E27FC236}">
                <a16:creationId xmlns:a16="http://schemas.microsoft.com/office/drawing/2014/main" id="{7376E76D-CFC7-CB11-6464-D04A69AAC223}"/>
              </a:ext>
            </a:extLst>
          </p:cNvPr>
          <p:cNvSpPr>
            <a:spLocks noGrp="1"/>
          </p:cNvSpPr>
          <p:nvPr>
            <p:ph idx="1"/>
          </p:nvPr>
        </p:nvSpPr>
        <p:spPr>
          <a:xfrm>
            <a:off x="609600" y="1092100"/>
            <a:ext cx="10972800" cy="4929188"/>
          </a:xfrm>
        </p:spPr>
        <p:txBody>
          <a:bodyPr/>
          <a:lstStyle/>
          <a:p>
            <a:r>
              <a:rPr kumimoji="1" lang="en-US" altLang="zh-CN" dirty="0"/>
              <a:t>The PSF, effective area and energy response for each FM module have been tested before integration.</a:t>
            </a:r>
            <a:endParaRPr kumimoji="1" lang="zh-CN" altLang="en-US" dirty="0"/>
          </a:p>
        </p:txBody>
      </p:sp>
      <p:pic>
        <p:nvPicPr>
          <p:cNvPr id="10" name="图片 9">
            <a:extLst>
              <a:ext uri="{FF2B5EF4-FFF2-40B4-BE49-F238E27FC236}">
                <a16:creationId xmlns:a16="http://schemas.microsoft.com/office/drawing/2014/main" id="{0F466CF8-C18A-89FF-6AAB-BC2B7ECABC40}"/>
              </a:ext>
            </a:extLst>
          </p:cNvPr>
          <p:cNvPicPr>
            <a:picLocks noChangeAspect="1"/>
          </p:cNvPicPr>
          <p:nvPr/>
        </p:nvPicPr>
        <p:blipFill>
          <a:blip r:embed="rId5"/>
          <a:stretch>
            <a:fillRect/>
          </a:stretch>
        </p:blipFill>
        <p:spPr>
          <a:xfrm>
            <a:off x="253440" y="2057199"/>
            <a:ext cx="3695421" cy="3603661"/>
          </a:xfrm>
          <a:prstGeom prst="rect">
            <a:avLst/>
          </a:prstGeom>
        </p:spPr>
      </p:pic>
      <p:sp>
        <p:nvSpPr>
          <p:cNvPr id="11" name="文本框 10">
            <a:extLst>
              <a:ext uri="{FF2B5EF4-FFF2-40B4-BE49-F238E27FC236}">
                <a16:creationId xmlns:a16="http://schemas.microsoft.com/office/drawing/2014/main" id="{07BFB0A0-F884-B588-4E0B-FB999CF6855D}"/>
              </a:ext>
            </a:extLst>
          </p:cNvPr>
          <p:cNvSpPr txBox="1"/>
          <p:nvPr/>
        </p:nvSpPr>
        <p:spPr>
          <a:xfrm>
            <a:off x="10752859" y="2441959"/>
            <a:ext cx="743164" cy="307777"/>
          </a:xfrm>
          <a:prstGeom prst="rect">
            <a:avLst/>
          </a:prstGeom>
          <a:noFill/>
        </p:spPr>
        <p:txBody>
          <a:bodyPr wrap="square" rtlCol="0">
            <a:spAutoFit/>
          </a:bodyPr>
          <a:lstStyle/>
          <a:p>
            <a:r>
              <a:rPr kumimoji="1" lang="en-US" altLang="zh-CN" sz="1400" dirty="0"/>
              <a:t>Mn Ka</a:t>
            </a:r>
            <a:endParaRPr kumimoji="1" lang="zh-CN" altLang="en-US" sz="1400" dirty="0"/>
          </a:p>
        </p:txBody>
      </p:sp>
      <p:sp>
        <p:nvSpPr>
          <p:cNvPr id="12" name="文本框 11">
            <a:extLst>
              <a:ext uri="{FF2B5EF4-FFF2-40B4-BE49-F238E27FC236}">
                <a16:creationId xmlns:a16="http://schemas.microsoft.com/office/drawing/2014/main" id="{44523FB1-A356-1996-47EB-06E40D5F5E0C}"/>
              </a:ext>
            </a:extLst>
          </p:cNvPr>
          <p:cNvSpPr txBox="1"/>
          <p:nvPr/>
        </p:nvSpPr>
        <p:spPr>
          <a:xfrm>
            <a:off x="11240626" y="3121223"/>
            <a:ext cx="743164" cy="307777"/>
          </a:xfrm>
          <a:prstGeom prst="rect">
            <a:avLst/>
          </a:prstGeom>
          <a:noFill/>
        </p:spPr>
        <p:txBody>
          <a:bodyPr wrap="square" rtlCol="0">
            <a:spAutoFit/>
          </a:bodyPr>
          <a:lstStyle/>
          <a:p>
            <a:r>
              <a:rPr kumimoji="1" lang="en-US" altLang="zh-CN" sz="1400" dirty="0"/>
              <a:t>Mn </a:t>
            </a:r>
            <a:r>
              <a:rPr kumimoji="1" lang="en-US" altLang="zh-CN" sz="1400" dirty="0" err="1"/>
              <a:t>Kb</a:t>
            </a:r>
            <a:endParaRPr kumimoji="1" lang="zh-CN" altLang="en-US" sz="1400" dirty="0"/>
          </a:p>
        </p:txBody>
      </p:sp>
      <p:sp>
        <p:nvSpPr>
          <p:cNvPr id="13" name="文本框 12">
            <a:extLst>
              <a:ext uri="{FF2B5EF4-FFF2-40B4-BE49-F238E27FC236}">
                <a16:creationId xmlns:a16="http://schemas.microsoft.com/office/drawing/2014/main" id="{98DA6F37-5E98-E24F-5A2D-C9E48096C6BD}"/>
              </a:ext>
            </a:extLst>
          </p:cNvPr>
          <p:cNvSpPr txBox="1"/>
          <p:nvPr/>
        </p:nvSpPr>
        <p:spPr>
          <a:xfrm>
            <a:off x="9148006" y="4803851"/>
            <a:ext cx="743164" cy="307777"/>
          </a:xfrm>
          <a:prstGeom prst="rect">
            <a:avLst/>
          </a:prstGeom>
          <a:noFill/>
        </p:spPr>
        <p:txBody>
          <a:bodyPr wrap="square" rtlCol="0">
            <a:spAutoFit/>
          </a:bodyPr>
          <a:lstStyle/>
          <a:p>
            <a:r>
              <a:rPr kumimoji="1" lang="en-US" altLang="zh-CN" sz="1400" dirty="0"/>
              <a:t>Si Ka</a:t>
            </a:r>
            <a:endParaRPr kumimoji="1" lang="zh-CN" altLang="en-US" sz="1400" dirty="0"/>
          </a:p>
        </p:txBody>
      </p:sp>
    </p:spTree>
    <p:extLst>
      <p:ext uri="{BB962C8B-B14F-4D97-AF65-F5344CB8AC3E}">
        <p14:creationId xmlns:p14="http://schemas.microsoft.com/office/powerpoint/2010/main" val="355828390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481FBA-CC31-5BED-6122-3010D913D67F}"/>
              </a:ext>
            </a:extLst>
          </p:cNvPr>
          <p:cNvSpPr>
            <a:spLocks noGrp="1"/>
          </p:cNvSpPr>
          <p:nvPr>
            <p:ph type="title"/>
          </p:nvPr>
        </p:nvSpPr>
        <p:spPr/>
        <p:txBody>
          <a:bodyPr/>
          <a:lstStyle/>
          <a:p>
            <a:r>
              <a:rPr kumimoji="1" lang="en-US" altLang="zh-CN" dirty="0"/>
              <a:t>Ground calibration of first complete module (FM1) at IHEP</a:t>
            </a:r>
            <a:endParaRPr kumimoji="1" lang="zh-CN" altLang="en-US" dirty="0"/>
          </a:p>
        </p:txBody>
      </p:sp>
      <p:pic>
        <p:nvPicPr>
          <p:cNvPr id="9" name="图片 8" descr="图片包含 日历&#10;&#10;描述已自动生成">
            <a:extLst>
              <a:ext uri="{FF2B5EF4-FFF2-40B4-BE49-F238E27FC236}">
                <a16:creationId xmlns:a16="http://schemas.microsoft.com/office/drawing/2014/main" id="{1347FED2-21E2-0D37-DDF1-45431716CFA3}"/>
              </a:ext>
            </a:extLst>
          </p:cNvPr>
          <p:cNvPicPr>
            <a:picLocks noChangeAspect="1"/>
          </p:cNvPicPr>
          <p:nvPr/>
        </p:nvPicPr>
        <p:blipFill>
          <a:blip r:embed="rId3"/>
          <a:stretch>
            <a:fillRect/>
          </a:stretch>
        </p:blipFill>
        <p:spPr>
          <a:xfrm>
            <a:off x="5106653" y="3822021"/>
            <a:ext cx="3379512" cy="2520000"/>
          </a:xfrm>
          <a:prstGeom prst="rect">
            <a:avLst/>
          </a:prstGeom>
        </p:spPr>
      </p:pic>
      <p:pic>
        <p:nvPicPr>
          <p:cNvPr id="10" name="图片 9" descr="图表, 折线图&#10;&#10;描述已自动生成">
            <a:extLst>
              <a:ext uri="{FF2B5EF4-FFF2-40B4-BE49-F238E27FC236}">
                <a16:creationId xmlns:a16="http://schemas.microsoft.com/office/drawing/2014/main" id="{4E406A65-1C04-30DA-491B-F2A8BFA50DD5}"/>
              </a:ext>
            </a:extLst>
          </p:cNvPr>
          <p:cNvPicPr>
            <a:picLocks noChangeAspect="1"/>
          </p:cNvPicPr>
          <p:nvPr/>
        </p:nvPicPr>
        <p:blipFill>
          <a:blip r:embed="rId4"/>
          <a:stretch>
            <a:fillRect/>
          </a:stretch>
        </p:blipFill>
        <p:spPr>
          <a:xfrm>
            <a:off x="8390420" y="3822021"/>
            <a:ext cx="3379511" cy="2624736"/>
          </a:xfrm>
          <a:prstGeom prst="rect">
            <a:avLst/>
          </a:prstGeom>
        </p:spPr>
      </p:pic>
      <p:pic>
        <p:nvPicPr>
          <p:cNvPr id="6" name="图片 5" descr="房间的摆设布局&#10;&#10;中度可信度描述已自动生成">
            <a:extLst>
              <a:ext uri="{FF2B5EF4-FFF2-40B4-BE49-F238E27FC236}">
                <a16:creationId xmlns:a16="http://schemas.microsoft.com/office/drawing/2014/main" id="{EB00F898-4626-A9A1-6D19-C863630422A1}"/>
              </a:ext>
            </a:extLst>
          </p:cNvPr>
          <p:cNvPicPr>
            <a:picLocks noChangeAspect="1"/>
          </p:cNvPicPr>
          <p:nvPr/>
        </p:nvPicPr>
        <p:blipFill>
          <a:blip r:embed="rId5"/>
          <a:stretch>
            <a:fillRect/>
          </a:stretch>
        </p:blipFill>
        <p:spPr>
          <a:xfrm>
            <a:off x="295373" y="1507849"/>
            <a:ext cx="4561915" cy="3059167"/>
          </a:xfrm>
          <a:prstGeom prst="rect">
            <a:avLst/>
          </a:prstGeom>
        </p:spPr>
      </p:pic>
      <p:sp>
        <p:nvSpPr>
          <p:cNvPr id="3" name="文本框 2">
            <a:extLst>
              <a:ext uri="{FF2B5EF4-FFF2-40B4-BE49-F238E27FC236}">
                <a16:creationId xmlns:a16="http://schemas.microsoft.com/office/drawing/2014/main" id="{DE80BCEB-84E8-72CB-A894-F5B07574CE81}"/>
              </a:ext>
            </a:extLst>
          </p:cNvPr>
          <p:cNvSpPr txBox="1"/>
          <p:nvPr/>
        </p:nvSpPr>
        <p:spPr>
          <a:xfrm>
            <a:off x="639651" y="4647294"/>
            <a:ext cx="3873357" cy="369332"/>
          </a:xfrm>
          <a:prstGeom prst="rect">
            <a:avLst/>
          </a:prstGeom>
          <a:noFill/>
        </p:spPr>
        <p:txBody>
          <a:bodyPr wrap="square" rtlCol="0">
            <a:spAutoFit/>
          </a:bodyPr>
          <a:lstStyle/>
          <a:p>
            <a:pPr algn="ctr"/>
            <a:r>
              <a:rPr kumimoji="1" lang="en-US" altLang="zh-CN" dirty="0"/>
              <a:t>FM1@IHEP 100m facility, 2023.8</a:t>
            </a:r>
            <a:endParaRPr kumimoji="1" lang="zh-CN" altLang="en-US" dirty="0"/>
          </a:p>
        </p:txBody>
      </p:sp>
      <p:sp>
        <p:nvSpPr>
          <p:cNvPr id="5" name="文本框 4">
            <a:extLst>
              <a:ext uri="{FF2B5EF4-FFF2-40B4-BE49-F238E27FC236}">
                <a16:creationId xmlns:a16="http://schemas.microsoft.com/office/drawing/2014/main" id="{503FC3A7-7164-55F2-6BCA-439C4E3645D3}"/>
              </a:ext>
            </a:extLst>
          </p:cNvPr>
          <p:cNvSpPr txBox="1"/>
          <p:nvPr/>
        </p:nvSpPr>
        <p:spPr>
          <a:xfrm>
            <a:off x="5523900" y="3370008"/>
            <a:ext cx="2545017" cy="369332"/>
          </a:xfrm>
          <a:prstGeom prst="rect">
            <a:avLst/>
          </a:prstGeom>
          <a:noFill/>
        </p:spPr>
        <p:txBody>
          <a:bodyPr wrap="square" rtlCol="0">
            <a:spAutoFit/>
          </a:bodyPr>
          <a:lstStyle/>
          <a:p>
            <a:pPr algn="ctr"/>
            <a:r>
              <a:rPr kumimoji="1" lang="en-US" altLang="zh-CN" dirty="0"/>
              <a:t>PSF, FWHM~3-4’</a:t>
            </a:r>
            <a:endParaRPr kumimoji="1" lang="zh-CN" altLang="en-US" dirty="0"/>
          </a:p>
        </p:txBody>
      </p:sp>
      <p:sp>
        <p:nvSpPr>
          <p:cNvPr id="8" name="文本框 7">
            <a:extLst>
              <a:ext uri="{FF2B5EF4-FFF2-40B4-BE49-F238E27FC236}">
                <a16:creationId xmlns:a16="http://schemas.microsoft.com/office/drawing/2014/main" id="{31C524A9-E2C7-0112-8F24-4E610CFC554C}"/>
              </a:ext>
            </a:extLst>
          </p:cNvPr>
          <p:cNvSpPr txBox="1"/>
          <p:nvPr/>
        </p:nvSpPr>
        <p:spPr>
          <a:xfrm>
            <a:off x="6507836" y="6446757"/>
            <a:ext cx="4762626" cy="369332"/>
          </a:xfrm>
          <a:prstGeom prst="rect">
            <a:avLst/>
          </a:prstGeom>
          <a:noFill/>
        </p:spPr>
        <p:txBody>
          <a:bodyPr wrap="square" rtlCol="0">
            <a:spAutoFit/>
          </a:bodyPr>
          <a:lstStyle/>
          <a:p>
            <a:r>
              <a:rPr kumimoji="1" lang="en-US" altLang="zh-CN" dirty="0"/>
              <a:t>Positioning Accuracy ~0.5’ (~1’ for LEIA)</a:t>
            </a:r>
            <a:endParaRPr kumimoji="1" lang="zh-CN" altLang="en-US" dirty="0"/>
          </a:p>
        </p:txBody>
      </p:sp>
      <p:sp>
        <p:nvSpPr>
          <p:cNvPr id="11" name="文本框 10">
            <a:extLst>
              <a:ext uri="{FF2B5EF4-FFF2-40B4-BE49-F238E27FC236}">
                <a16:creationId xmlns:a16="http://schemas.microsoft.com/office/drawing/2014/main" id="{5415652C-1A25-CEB9-B22B-A1EE348C966A}"/>
              </a:ext>
            </a:extLst>
          </p:cNvPr>
          <p:cNvSpPr txBox="1"/>
          <p:nvPr/>
        </p:nvSpPr>
        <p:spPr>
          <a:xfrm>
            <a:off x="104957" y="5123378"/>
            <a:ext cx="4561915" cy="646331"/>
          </a:xfrm>
          <a:prstGeom prst="rect">
            <a:avLst/>
          </a:prstGeom>
          <a:noFill/>
        </p:spPr>
        <p:txBody>
          <a:bodyPr wrap="square" rtlCol="0">
            <a:spAutoFit/>
          </a:bodyPr>
          <a:lstStyle/>
          <a:p>
            <a:r>
              <a:rPr kumimoji="1" lang="en-US" altLang="zh-CN" dirty="0"/>
              <a:t>FMs show generally better performance than QM. </a:t>
            </a:r>
            <a:endParaRPr kumimoji="1" lang="zh-CN" altLang="en-US" dirty="0"/>
          </a:p>
        </p:txBody>
      </p:sp>
      <p:pic>
        <p:nvPicPr>
          <p:cNvPr id="12" name="图片 11" descr="图片包含 形状&#10;&#10;描述已自动生成">
            <a:extLst>
              <a:ext uri="{FF2B5EF4-FFF2-40B4-BE49-F238E27FC236}">
                <a16:creationId xmlns:a16="http://schemas.microsoft.com/office/drawing/2014/main" id="{7D56B6D5-FB9C-F626-2E7A-5660EFDCC683}"/>
              </a:ext>
            </a:extLst>
          </p:cNvPr>
          <p:cNvPicPr>
            <a:picLocks noChangeAspect="1"/>
          </p:cNvPicPr>
          <p:nvPr/>
        </p:nvPicPr>
        <p:blipFill>
          <a:blip r:embed="rId6"/>
          <a:stretch>
            <a:fillRect/>
          </a:stretch>
        </p:blipFill>
        <p:spPr>
          <a:xfrm>
            <a:off x="8889149" y="754186"/>
            <a:ext cx="2812507" cy="2728208"/>
          </a:xfrm>
          <a:prstGeom prst="rect">
            <a:avLst/>
          </a:prstGeom>
        </p:spPr>
      </p:pic>
      <p:sp>
        <p:nvSpPr>
          <p:cNvPr id="13" name="文本框 12">
            <a:extLst>
              <a:ext uri="{FF2B5EF4-FFF2-40B4-BE49-F238E27FC236}">
                <a16:creationId xmlns:a16="http://schemas.microsoft.com/office/drawing/2014/main" id="{C8DFA899-5AA0-0100-C124-149AE9DC5192}"/>
              </a:ext>
            </a:extLst>
          </p:cNvPr>
          <p:cNvSpPr txBox="1"/>
          <p:nvPr/>
        </p:nvSpPr>
        <p:spPr>
          <a:xfrm>
            <a:off x="8198068" y="3382912"/>
            <a:ext cx="4178379" cy="369332"/>
          </a:xfrm>
          <a:prstGeom prst="rect">
            <a:avLst/>
          </a:prstGeom>
          <a:noFill/>
        </p:spPr>
        <p:txBody>
          <a:bodyPr wrap="square" rtlCol="0">
            <a:spAutoFit/>
          </a:bodyPr>
          <a:lstStyle/>
          <a:p>
            <a:pPr algn="ctr"/>
            <a:r>
              <a:rPr kumimoji="1" lang="en-US" altLang="zh-CN" dirty="0"/>
              <a:t>PSF offset ~0.2’ for temp. change</a:t>
            </a:r>
            <a:endParaRPr kumimoji="1" lang="zh-CN" altLang="en-US" dirty="0"/>
          </a:p>
        </p:txBody>
      </p:sp>
      <p:sp>
        <p:nvSpPr>
          <p:cNvPr id="14" name="文本框 13">
            <a:extLst>
              <a:ext uri="{FF2B5EF4-FFF2-40B4-BE49-F238E27FC236}">
                <a16:creationId xmlns:a16="http://schemas.microsoft.com/office/drawing/2014/main" id="{0E1C0904-D753-C40C-860A-8E7FAA650F97}"/>
              </a:ext>
            </a:extLst>
          </p:cNvPr>
          <p:cNvSpPr txBox="1"/>
          <p:nvPr/>
        </p:nvSpPr>
        <p:spPr>
          <a:xfrm>
            <a:off x="295373" y="5972689"/>
            <a:ext cx="4217635" cy="369332"/>
          </a:xfrm>
          <a:prstGeom prst="rect">
            <a:avLst/>
          </a:prstGeom>
          <a:noFill/>
        </p:spPr>
        <p:txBody>
          <a:bodyPr wrap="square">
            <a:spAutoFit/>
          </a:bodyPr>
          <a:lstStyle/>
          <a:p>
            <a:pPr algn="ctr"/>
            <a:r>
              <a:rPr kumimoji="1" lang="en-US" altLang="zh-CN" i="1" dirty="0"/>
              <a:t>Refer to Yanfeng’s talk for summaries…</a:t>
            </a:r>
            <a:endParaRPr lang="zh-CN" altLang="en-US" i="1" dirty="0"/>
          </a:p>
        </p:txBody>
      </p:sp>
      <p:pic>
        <p:nvPicPr>
          <p:cNvPr id="15" name="图片 14" descr="图形用户界面&#10;&#10;中度可信度描述已自动生成">
            <a:extLst>
              <a:ext uri="{FF2B5EF4-FFF2-40B4-BE49-F238E27FC236}">
                <a16:creationId xmlns:a16="http://schemas.microsoft.com/office/drawing/2014/main" id="{1C0273CE-CCE4-BEB7-6649-903E0B9DD5F5}"/>
              </a:ext>
            </a:extLst>
          </p:cNvPr>
          <p:cNvPicPr>
            <a:picLocks noChangeAspect="1"/>
          </p:cNvPicPr>
          <p:nvPr/>
        </p:nvPicPr>
        <p:blipFill>
          <a:blip r:embed="rId7"/>
          <a:stretch>
            <a:fillRect/>
          </a:stretch>
        </p:blipFill>
        <p:spPr>
          <a:xfrm>
            <a:off x="5154155" y="721376"/>
            <a:ext cx="3292689" cy="2707624"/>
          </a:xfrm>
          <a:prstGeom prst="rect">
            <a:avLst/>
          </a:prstGeom>
        </p:spPr>
      </p:pic>
    </p:spTree>
    <p:extLst>
      <p:ext uri="{BB962C8B-B14F-4D97-AF65-F5344CB8AC3E}">
        <p14:creationId xmlns:p14="http://schemas.microsoft.com/office/powerpoint/2010/main" val="182741286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41C7BA-7E53-9160-F66E-C04DF3D64C52}"/>
              </a:ext>
            </a:extLst>
          </p:cNvPr>
          <p:cNvSpPr>
            <a:spLocks noGrp="1"/>
          </p:cNvSpPr>
          <p:nvPr>
            <p:ph type="title"/>
          </p:nvPr>
        </p:nvSpPr>
        <p:spPr/>
        <p:txBody>
          <a:bodyPr/>
          <a:lstStyle/>
          <a:p>
            <a:r>
              <a:rPr kumimoji="1" lang="en-US" altLang="zh-CN" dirty="0"/>
              <a:t>Summary</a:t>
            </a:r>
            <a:endParaRPr kumimoji="1" lang="zh-CN" altLang="en-US" dirty="0"/>
          </a:p>
        </p:txBody>
      </p:sp>
      <p:sp>
        <p:nvSpPr>
          <p:cNvPr id="3" name="内容占位符 2">
            <a:extLst>
              <a:ext uri="{FF2B5EF4-FFF2-40B4-BE49-F238E27FC236}">
                <a16:creationId xmlns:a16="http://schemas.microsoft.com/office/drawing/2014/main" id="{24FF91BC-1963-B778-1215-F5523037BE35}"/>
              </a:ext>
            </a:extLst>
          </p:cNvPr>
          <p:cNvSpPr>
            <a:spLocks noGrp="1"/>
          </p:cNvSpPr>
          <p:nvPr>
            <p:ph idx="1"/>
          </p:nvPr>
        </p:nvSpPr>
        <p:spPr/>
        <p:txBody>
          <a:bodyPr/>
          <a:lstStyle/>
          <a:p>
            <a:r>
              <a:rPr kumimoji="1" lang="en-US" altLang="zh-CN" dirty="0"/>
              <a:t>A series of tests and calibrations were implemented before the launch of LEIA.  </a:t>
            </a:r>
          </a:p>
          <a:p>
            <a:endParaRPr kumimoji="1" lang="en-US" altLang="zh-CN" dirty="0"/>
          </a:p>
          <a:p>
            <a:r>
              <a:rPr kumimoji="1" lang="en-US" altLang="zh-CN" dirty="0"/>
              <a:t>Experience and lessons are accumulated from the calibration of LEIA, and applied in the development and tests of WXT FM.</a:t>
            </a:r>
          </a:p>
          <a:p>
            <a:endParaRPr kumimoji="1" lang="en-US" altLang="zh-CN" dirty="0"/>
          </a:p>
          <a:p>
            <a:r>
              <a:rPr kumimoji="1" lang="en-US" altLang="zh-CN" dirty="0"/>
              <a:t>The calibration of EP-WXT FM is underway. The FMs show generally better performance than LEIA.</a:t>
            </a:r>
          </a:p>
          <a:p>
            <a:endParaRPr kumimoji="1" lang="en-US" altLang="zh-CN" dirty="0"/>
          </a:p>
          <a:p>
            <a:r>
              <a:rPr kumimoji="1" lang="en-US" altLang="zh-CN" dirty="0"/>
              <a:t>We are looking forward to the calibration of two FMs to be carried out in IHEP next month.</a:t>
            </a:r>
          </a:p>
          <a:p>
            <a:endParaRPr kumimoji="1" lang="en-US" altLang="zh-CN" dirty="0"/>
          </a:p>
          <a:p>
            <a:endParaRPr kumimoji="1" lang="en-US" altLang="zh-CN" dirty="0"/>
          </a:p>
        </p:txBody>
      </p:sp>
      <p:sp>
        <p:nvSpPr>
          <p:cNvPr id="4" name="文本框 3">
            <a:extLst>
              <a:ext uri="{FF2B5EF4-FFF2-40B4-BE49-F238E27FC236}">
                <a16:creationId xmlns:a16="http://schemas.microsoft.com/office/drawing/2014/main" id="{C9AB790C-4216-CA66-0EF4-711F7EEBE857}"/>
              </a:ext>
            </a:extLst>
          </p:cNvPr>
          <p:cNvSpPr txBox="1"/>
          <p:nvPr/>
        </p:nvSpPr>
        <p:spPr>
          <a:xfrm>
            <a:off x="7378262" y="6253655"/>
            <a:ext cx="3962400" cy="369332"/>
          </a:xfrm>
          <a:prstGeom prst="rect">
            <a:avLst/>
          </a:prstGeom>
          <a:noFill/>
        </p:spPr>
        <p:txBody>
          <a:bodyPr wrap="square" rtlCol="0">
            <a:spAutoFit/>
          </a:bodyPr>
          <a:lstStyle/>
          <a:p>
            <a:pPr algn="ctr"/>
            <a:r>
              <a:rPr kumimoji="1" lang="en-US" altLang="zh-CN" i="1" dirty="0" err="1"/>
              <a:t>hqcheng@nao.cas.cn</a:t>
            </a:r>
            <a:endParaRPr kumimoji="1" lang="zh-CN" altLang="en-US" i="1" dirty="0"/>
          </a:p>
        </p:txBody>
      </p:sp>
    </p:spTree>
    <p:extLst>
      <p:ext uri="{BB962C8B-B14F-4D97-AF65-F5344CB8AC3E}">
        <p14:creationId xmlns:p14="http://schemas.microsoft.com/office/powerpoint/2010/main" val="353044329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D8346D94-CBD2-DB45-92B7-22C819F9EB72}"/>
              </a:ext>
            </a:extLst>
          </p:cNvPr>
          <p:cNvSpPr>
            <a:spLocks noGrp="1"/>
          </p:cNvSpPr>
          <p:nvPr>
            <p:ph idx="1"/>
          </p:nvPr>
        </p:nvSpPr>
        <p:spPr/>
        <p:txBody>
          <a:bodyPr/>
          <a:lstStyle/>
          <a:p>
            <a:r>
              <a:rPr kumimoji="1" lang="en-US" altLang="zh-CN" dirty="0">
                <a:latin typeface="Candara" panose="020E0502030303020204" pitchFamily="34" charset="0"/>
                <a:ea typeface="SimHei" panose="02010609060101010101" pitchFamily="49" charset="-122"/>
              </a:rPr>
              <a:t>Context</a:t>
            </a:r>
          </a:p>
          <a:p>
            <a:endParaRPr kumimoji="1" lang="en-US" altLang="zh-CN" dirty="0">
              <a:latin typeface="Candara" panose="020E0502030303020204" pitchFamily="34" charset="0"/>
              <a:ea typeface="SimHei" panose="02010609060101010101" pitchFamily="49" charset="-122"/>
            </a:endParaRPr>
          </a:p>
          <a:p>
            <a:r>
              <a:rPr kumimoji="1" lang="en-US" altLang="zh-CN" dirty="0">
                <a:latin typeface="Candara" panose="020E0502030303020204" pitchFamily="34" charset="0"/>
                <a:ea typeface="SimHei" panose="02010609060101010101" pitchFamily="49" charset="-122"/>
              </a:rPr>
              <a:t>Ground calibration for LEIA</a:t>
            </a:r>
          </a:p>
          <a:p>
            <a:endParaRPr kumimoji="1" lang="en-US" altLang="zh-CN" dirty="0">
              <a:latin typeface="Candara" panose="020E0502030303020204" pitchFamily="34" charset="0"/>
              <a:ea typeface="SimHei" panose="02010609060101010101" pitchFamily="49" charset="-122"/>
            </a:endParaRPr>
          </a:p>
          <a:p>
            <a:r>
              <a:rPr kumimoji="1" lang="en-US" altLang="zh-CN" dirty="0">
                <a:latin typeface="Candara" panose="020E0502030303020204" pitchFamily="34" charset="0"/>
                <a:ea typeface="SimHei" panose="02010609060101010101" pitchFamily="49" charset="-122"/>
              </a:rPr>
              <a:t>On-going ground calibration for EP-WXT FM</a:t>
            </a:r>
          </a:p>
          <a:p>
            <a:endParaRPr kumimoji="1" lang="en-US" altLang="zh-CN" dirty="0">
              <a:latin typeface="Candara" panose="020E0502030303020204" pitchFamily="34" charset="0"/>
              <a:ea typeface="SimHei" panose="02010609060101010101" pitchFamily="49" charset="-122"/>
            </a:endParaRPr>
          </a:p>
          <a:p>
            <a:r>
              <a:rPr kumimoji="1" lang="en-US" altLang="zh-CN" dirty="0">
                <a:latin typeface="Candara" panose="020E0502030303020204" pitchFamily="34" charset="0"/>
                <a:ea typeface="SimHei" panose="02010609060101010101" pitchFamily="49" charset="-122"/>
              </a:rPr>
              <a:t>Summary</a:t>
            </a:r>
          </a:p>
        </p:txBody>
      </p:sp>
      <p:sp>
        <p:nvSpPr>
          <p:cNvPr id="5" name="标题 1">
            <a:extLst>
              <a:ext uri="{FF2B5EF4-FFF2-40B4-BE49-F238E27FC236}">
                <a16:creationId xmlns:a16="http://schemas.microsoft.com/office/drawing/2014/main" id="{B7FB8C83-CE7A-8542-938B-983B242928D9}"/>
              </a:ext>
            </a:extLst>
          </p:cNvPr>
          <p:cNvSpPr>
            <a:spLocks noGrp="1"/>
          </p:cNvSpPr>
          <p:nvPr>
            <p:ph type="title"/>
          </p:nvPr>
        </p:nvSpPr>
        <p:spPr>
          <a:xfrm>
            <a:off x="609600" y="274737"/>
            <a:ext cx="10972800" cy="561975"/>
          </a:xfrm>
        </p:spPr>
        <p:txBody>
          <a:bodyPr/>
          <a:lstStyle/>
          <a:p>
            <a:r>
              <a:rPr kumimoji="1" lang="en-US" altLang="zh-CN" dirty="0">
                <a:latin typeface="Candara" panose="020E0502030303020204" pitchFamily="34" charset="0"/>
                <a:ea typeface="SimHei" panose="02010609060101010101" pitchFamily="49" charset="-122"/>
                <a:cs typeface="Ayuthaya" pitchFamily="2" charset="-34"/>
              </a:rPr>
              <a:t>Outline</a:t>
            </a:r>
            <a:endParaRPr kumimoji="1" lang="zh-CN" altLang="en-US" dirty="0">
              <a:latin typeface="Candara" panose="020E0502030303020204" pitchFamily="34" charset="0"/>
              <a:ea typeface="SimHei" panose="02010609060101010101" pitchFamily="49" charset="-122"/>
              <a:cs typeface="Ayuthaya" pitchFamily="2" charset="-34"/>
            </a:endParaRPr>
          </a:p>
        </p:txBody>
      </p:sp>
    </p:spTree>
    <p:extLst>
      <p:ext uri="{BB962C8B-B14F-4D97-AF65-F5344CB8AC3E}">
        <p14:creationId xmlns:p14="http://schemas.microsoft.com/office/powerpoint/2010/main" val="92687925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Einstein Probe (EP) mission</a:t>
            </a:r>
            <a:endParaRPr kumimoji="1" lang="zh-CN" altLang="en-US" dirty="0"/>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7165" y="2364986"/>
            <a:ext cx="6441310" cy="2955610"/>
          </a:xfrm>
          <a:prstGeom prst="rect">
            <a:avLst/>
          </a:prstGeom>
        </p:spPr>
      </p:pic>
      <p:sp>
        <p:nvSpPr>
          <p:cNvPr id="5" name="TextBox 16">
            <a:extLst>
              <a:ext uri="{FF2B5EF4-FFF2-40B4-BE49-F238E27FC236}">
                <a16:creationId xmlns:a16="http://schemas.microsoft.com/office/drawing/2014/main" id="{C927835C-F22E-384B-B75D-03C297F5E223}"/>
              </a:ext>
            </a:extLst>
          </p:cNvPr>
          <p:cNvSpPr txBox="1">
            <a:spLocks noChangeArrowheads="1"/>
          </p:cNvSpPr>
          <p:nvPr/>
        </p:nvSpPr>
        <p:spPr bwMode="auto">
          <a:xfrm>
            <a:off x="274739" y="3769449"/>
            <a:ext cx="2784701"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r>
              <a:rPr lang="en-US" altLang="zh-CN" sz="2000" b="1" dirty="0">
                <a:solidFill>
                  <a:srgbClr val="7030A0"/>
                </a:solidFill>
                <a:latin typeface="Calibri" charset="0"/>
              </a:rPr>
              <a:t>WXT (12 modules)</a:t>
            </a:r>
          </a:p>
          <a:p>
            <a:r>
              <a:rPr lang="en-US" altLang="zh-CN" sz="1600" b="1" dirty="0">
                <a:solidFill>
                  <a:schemeClr val="tx1">
                    <a:lumMod val="50000"/>
                    <a:lumOff val="50000"/>
                  </a:schemeClr>
                </a:solidFill>
                <a:latin typeface="Candara"/>
                <a:ea typeface="+mn-ea"/>
                <a:cs typeface="Candara"/>
              </a:rPr>
              <a:t>Wide-field X-ray Telescope  </a:t>
            </a:r>
          </a:p>
        </p:txBody>
      </p:sp>
      <p:pic>
        <p:nvPicPr>
          <p:cNvPr id="6" name="Picture 5" descr="u=87297524,287811907&amp;fm=21&amp;gp=0.jpg">
            <a:extLst>
              <a:ext uri="{FF2B5EF4-FFF2-40B4-BE49-F238E27FC236}">
                <a16:creationId xmlns:a16="http://schemas.microsoft.com/office/drawing/2014/main" id="{DFA821DA-A31D-E548-BF4A-9E79B2A028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09280" y="4117621"/>
            <a:ext cx="346586" cy="23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线箭头连接符 6">
            <a:extLst>
              <a:ext uri="{FF2B5EF4-FFF2-40B4-BE49-F238E27FC236}">
                <a16:creationId xmlns:a16="http://schemas.microsoft.com/office/drawing/2014/main" id="{0CBEE351-34BA-3F43-BDBB-8D0BA16BC7EF}"/>
              </a:ext>
            </a:extLst>
          </p:cNvPr>
          <p:cNvCxnSpPr>
            <a:cxnSpLocks/>
          </p:cNvCxnSpPr>
          <p:nvPr/>
        </p:nvCxnSpPr>
        <p:spPr bwMode="auto">
          <a:xfrm flipV="1">
            <a:off x="3998573" y="3842791"/>
            <a:ext cx="1458996" cy="751101"/>
          </a:xfrm>
          <a:prstGeom prst="straightConnector1">
            <a:avLst/>
          </a:prstGeom>
          <a:solidFill>
            <a:schemeClr val="accent1"/>
          </a:solidFill>
          <a:ln w="38100" cap="flat" cmpd="sng" algn="ctr">
            <a:solidFill>
              <a:srgbClr val="00B05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11" name="图片 10">
            <a:extLst>
              <a:ext uri="{FF2B5EF4-FFF2-40B4-BE49-F238E27FC236}">
                <a16:creationId xmlns:a16="http://schemas.microsoft.com/office/drawing/2014/main" id="{FB32EA0F-F6D4-E14E-ADE1-C9E6006BBDCC}"/>
              </a:ext>
            </a:extLst>
          </p:cNvPr>
          <p:cNvPicPr>
            <a:picLocks noChangeAspect="1"/>
          </p:cNvPicPr>
          <p:nvPr/>
        </p:nvPicPr>
        <p:blipFill>
          <a:blip r:embed="rId5"/>
          <a:stretch>
            <a:fillRect/>
          </a:stretch>
        </p:blipFill>
        <p:spPr>
          <a:xfrm flipH="1">
            <a:off x="11242207" y="4498606"/>
            <a:ext cx="340799" cy="255600"/>
          </a:xfrm>
          <a:prstGeom prst="rect">
            <a:avLst/>
          </a:prstGeom>
        </p:spPr>
      </p:pic>
      <p:cxnSp>
        <p:nvCxnSpPr>
          <p:cNvPr id="12" name="直线箭头连接符 11">
            <a:extLst>
              <a:ext uri="{FF2B5EF4-FFF2-40B4-BE49-F238E27FC236}">
                <a16:creationId xmlns:a16="http://schemas.microsoft.com/office/drawing/2014/main" id="{3A8F3C15-4EF2-B643-8036-E17A4261D839}"/>
              </a:ext>
            </a:extLst>
          </p:cNvPr>
          <p:cNvCxnSpPr>
            <a:cxnSpLocks/>
          </p:cNvCxnSpPr>
          <p:nvPr/>
        </p:nvCxnSpPr>
        <p:spPr bwMode="auto">
          <a:xfrm flipH="1" flipV="1">
            <a:off x="6594152" y="3588505"/>
            <a:ext cx="1323048" cy="751101"/>
          </a:xfrm>
          <a:prstGeom prst="straightConnector1">
            <a:avLst/>
          </a:prstGeom>
          <a:solidFill>
            <a:schemeClr val="accent1"/>
          </a:solidFill>
          <a:ln w="38100" cap="flat" cmpd="sng" algn="ctr">
            <a:solidFill>
              <a:srgbClr val="00B05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13" name="Picture 5" descr="u=87297524,287811907&amp;fm=21&amp;gp=0.jpg">
            <a:extLst>
              <a:ext uri="{FF2B5EF4-FFF2-40B4-BE49-F238E27FC236}">
                <a16:creationId xmlns:a16="http://schemas.microsoft.com/office/drawing/2014/main" id="{A5C88F0B-37B3-F14D-9CD2-29E39B3F3F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25414" y="4516467"/>
            <a:ext cx="326872" cy="21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D35F8C53-2840-994D-A34C-46A4185B7DBE}"/>
              </a:ext>
            </a:extLst>
          </p:cNvPr>
          <p:cNvSpPr txBox="1">
            <a:spLocks noChangeArrowheads="1"/>
          </p:cNvSpPr>
          <p:nvPr/>
        </p:nvSpPr>
        <p:spPr bwMode="auto">
          <a:xfrm>
            <a:off x="7895436" y="4248605"/>
            <a:ext cx="2508023" cy="646331"/>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r>
              <a:rPr lang="en-US" altLang="zh-CN" sz="2000" b="1" dirty="0">
                <a:solidFill>
                  <a:srgbClr val="7030A0"/>
                </a:solidFill>
                <a:latin typeface="Calibri" charset="0"/>
              </a:rPr>
              <a:t>FXT (2 modules)</a:t>
            </a:r>
          </a:p>
          <a:p>
            <a:r>
              <a:rPr lang="en-US" altLang="zh-CN" sz="1600" b="1" dirty="0">
                <a:solidFill>
                  <a:schemeClr val="tx1">
                    <a:lumMod val="50000"/>
                    <a:lumOff val="50000"/>
                  </a:schemeClr>
                </a:solidFill>
                <a:latin typeface="Candara"/>
                <a:cs typeface="Candara"/>
              </a:rPr>
              <a:t>Follow-up X-ray Telescope</a:t>
            </a:r>
            <a:endParaRPr lang="en-US" altLang="zh-CN" sz="1600" b="1" dirty="0">
              <a:solidFill>
                <a:srgbClr val="7030A0"/>
              </a:solidFill>
              <a:latin typeface="Calibri" charset="0"/>
            </a:endParaRPr>
          </a:p>
        </p:txBody>
      </p:sp>
      <p:sp>
        <p:nvSpPr>
          <p:cNvPr id="14" name="矩形 13">
            <a:extLst>
              <a:ext uri="{FF2B5EF4-FFF2-40B4-BE49-F238E27FC236}">
                <a16:creationId xmlns:a16="http://schemas.microsoft.com/office/drawing/2014/main" id="{C8CCE01A-217A-DA43-B119-10A18EF19542}"/>
              </a:ext>
            </a:extLst>
          </p:cNvPr>
          <p:cNvSpPr/>
          <p:nvPr/>
        </p:nvSpPr>
        <p:spPr>
          <a:xfrm>
            <a:off x="320409" y="4438371"/>
            <a:ext cx="3609514" cy="2414507"/>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defTabSz="0">
              <a:lnSpc>
                <a:spcPct val="110000"/>
              </a:lnSpc>
              <a:spcBef>
                <a:spcPct val="20000"/>
              </a:spcBef>
              <a:buClr>
                <a:srgbClr val="1F497D">
                  <a:lumMod val="20000"/>
                  <a:lumOff val="80000"/>
                </a:srgbClr>
              </a:buClr>
              <a:buSzPct val="63000"/>
            </a:pPr>
            <a:r>
              <a:rPr lang="pt-BR" altLang="zh-CN" sz="2000" b="1" dirty="0" err="1">
                <a:solidFill>
                  <a:schemeClr val="tx1"/>
                </a:solidFill>
                <a:latin typeface="Candara"/>
                <a:cs typeface="Candara"/>
                <a:sym typeface="Arial" charset="0"/>
              </a:rPr>
              <a:t>lobster-eye</a:t>
            </a:r>
            <a:r>
              <a:rPr lang="pt-BR" altLang="zh-CN" sz="2000" b="1" dirty="0">
                <a:solidFill>
                  <a:schemeClr val="tx1"/>
                </a:solidFill>
                <a:latin typeface="Candara"/>
                <a:cs typeface="Candara"/>
                <a:sym typeface="Arial" charset="0"/>
              </a:rPr>
              <a:t> MPO + CMOS</a:t>
            </a:r>
          </a:p>
          <a:p>
            <a:pPr defTabSz="0">
              <a:lnSpc>
                <a:spcPct val="110000"/>
              </a:lnSpc>
              <a:spcBef>
                <a:spcPct val="20000"/>
              </a:spcBef>
              <a:buClr>
                <a:srgbClr val="1F497D">
                  <a:lumMod val="20000"/>
                  <a:lumOff val="80000"/>
                </a:srgbClr>
              </a:buClr>
              <a:buSzPct val="63000"/>
            </a:pPr>
            <a:r>
              <a:rPr lang="pt-BR" altLang="zh-CN" sz="2000" b="1" dirty="0" err="1">
                <a:solidFill>
                  <a:schemeClr val="tx1">
                    <a:lumMod val="50000"/>
                    <a:lumOff val="50000"/>
                  </a:schemeClr>
                </a:solidFill>
                <a:latin typeface="Candara"/>
                <a:sym typeface="Arial" charset="0"/>
              </a:rPr>
              <a:t>FoV</a:t>
            </a:r>
            <a:r>
              <a:rPr lang="pt-BR" altLang="zh-CN" sz="2000" b="1" dirty="0">
                <a:solidFill>
                  <a:schemeClr val="tx1">
                    <a:lumMod val="50000"/>
                    <a:lumOff val="50000"/>
                  </a:schemeClr>
                </a:solidFill>
                <a:latin typeface="Candara"/>
                <a:sym typeface="Arial" charset="0"/>
              </a:rPr>
              <a:t>:  </a:t>
            </a:r>
            <a:r>
              <a:rPr lang="pt-BR" altLang="zh-CN" sz="2000" b="1" dirty="0">
                <a:solidFill>
                  <a:schemeClr val="accent5"/>
                </a:solidFill>
                <a:latin typeface="Candara"/>
                <a:cs typeface="Candara"/>
                <a:sym typeface="Arial" charset="0"/>
              </a:rPr>
              <a:t>3600 </a:t>
            </a:r>
            <a:r>
              <a:rPr lang="pt-BR" altLang="zh-CN" sz="2000" b="1" dirty="0" err="1">
                <a:solidFill>
                  <a:schemeClr val="accent5"/>
                </a:solidFill>
                <a:latin typeface="Candara"/>
                <a:cs typeface="Candara"/>
                <a:sym typeface="Arial" charset="0"/>
              </a:rPr>
              <a:t>sq</a:t>
            </a:r>
            <a:r>
              <a:rPr lang="pt-BR" altLang="zh-CN" sz="2000" b="1" dirty="0">
                <a:solidFill>
                  <a:schemeClr val="accent5"/>
                </a:solidFill>
                <a:latin typeface="Candara"/>
                <a:cs typeface="Candara"/>
                <a:sym typeface="Arial" charset="0"/>
              </a:rPr>
              <a:t> </a:t>
            </a:r>
            <a:r>
              <a:rPr lang="pt-BR" altLang="zh-CN" sz="2000" b="1" dirty="0" err="1">
                <a:solidFill>
                  <a:schemeClr val="accent5"/>
                </a:solidFill>
                <a:latin typeface="Candara"/>
                <a:cs typeface="Candara"/>
                <a:sym typeface="Arial" charset="0"/>
              </a:rPr>
              <a:t>deg</a:t>
            </a:r>
            <a:r>
              <a:rPr lang="pt-BR" altLang="zh-CN" sz="2000" b="1" dirty="0">
                <a:solidFill>
                  <a:schemeClr val="accent5"/>
                </a:solidFill>
                <a:latin typeface="Candara"/>
                <a:cs typeface="Candara"/>
                <a:sym typeface="Arial" charset="0"/>
              </a:rPr>
              <a:t> (1.1 </a:t>
            </a:r>
            <a:r>
              <a:rPr lang="pt-BR" altLang="zh-CN" sz="2000" b="1" dirty="0" err="1">
                <a:solidFill>
                  <a:schemeClr val="accent5"/>
                </a:solidFill>
                <a:latin typeface="Candara"/>
                <a:cs typeface="Candara"/>
                <a:sym typeface="Arial" charset="0"/>
              </a:rPr>
              <a:t>sr</a:t>
            </a:r>
            <a:r>
              <a:rPr lang="pt-BR" altLang="zh-CN" sz="2000" b="1" dirty="0">
                <a:solidFill>
                  <a:schemeClr val="accent5"/>
                </a:solidFill>
                <a:latin typeface="Candara"/>
                <a:cs typeface="Candara"/>
                <a:sym typeface="Arial" charset="0"/>
              </a:rPr>
              <a:t>)</a:t>
            </a:r>
          </a:p>
          <a:p>
            <a:pPr defTabSz="0">
              <a:lnSpc>
                <a:spcPct val="110000"/>
              </a:lnSpc>
              <a:spcBef>
                <a:spcPct val="20000"/>
              </a:spcBef>
              <a:buClr>
                <a:srgbClr val="1F497D">
                  <a:lumMod val="20000"/>
                  <a:lumOff val="80000"/>
                </a:srgbClr>
              </a:buClr>
              <a:buSzPct val="63000"/>
            </a:pPr>
            <a:r>
              <a:rPr lang="pt-BR" altLang="zh-CN" sz="2000" b="1" dirty="0" err="1">
                <a:solidFill>
                  <a:schemeClr val="tx1">
                    <a:lumMod val="50000"/>
                    <a:lumOff val="50000"/>
                  </a:schemeClr>
                </a:solidFill>
                <a:latin typeface="Candara"/>
                <a:sym typeface="Arial" charset="0"/>
              </a:rPr>
              <a:t>band</a:t>
            </a:r>
            <a:r>
              <a:rPr lang="pt-BR" altLang="zh-CN" sz="2000" b="1" dirty="0">
                <a:solidFill>
                  <a:schemeClr val="tx1">
                    <a:lumMod val="50000"/>
                    <a:lumOff val="50000"/>
                  </a:schemeClr>
                </a:solidFill>
                <a:latin typeface="Candara"/>
                <a:sym typeface="Arial" charset="0"/>
              </a:rPr>
              <a:t>: </a:t>
            </a:r>
            <a:r>
              <a:rPr lang="pt-BR" altLang="zh-CN" sz="2000" b="1" dirty="0">
                <a:solidFill>
                  <a:schemeClr val="accent5"/>
                </a:solidFill>
                <a:latin typeface="Candara"/>
                <a:sym typeface="Arial" charset="0"/>
              </a:rPr>
              <a:t>0.5 – 4 keV </a:t>
            </a:r>
          </a:p>
          <a:p>
            <a:pPr defTabSz="0">
              <a:lnSpc>
                <a:spcPct val="110000"/>
              </a:lnSpc>
              <a:spcBef>
                <a:spcPct val="20000"/>
              </a:spcBef>
              <a:buClr>
                <a:srgbClr val="1F497D">
                  <a:lumMod val="20000"/>
                  <a:lumOff val="80000"/>
                </a:srgbClr>
              </a:buClr>
              <a:buSzPct val="63000"/>
            </a:pPr>
            <a:r>
              <a:rPr lang="pt-BR" altLang="zh-CN" sz="2000" b="1" dirty="0" err="1">
                <a:solidFill>
                  <a:schemeClr val="tx1">
                    <a:lumMod val="50000"/>
                    <a:lumOff val="50000"/>
                  </a:schemeClr>
                </a:solidFill>
                <a:latin typeface="Candara"/>
                <a:sym typeface="Arial" charset="0"/>
              </a:rPr>
              <a:t>eff</a:t>
            </a:r>
            <a:r>
              <a:rPr lang="pt-BR" altLang="zh-CN" sz="2000" b="1" dirty="0">
                <a:solidFill>
                  <a:schemeClr val="tx1">
                    <a:lumMod val="50000"/>
                    <a:lumOff val="50000"/>
                  </a:schemeClr>
                </a:solidFill>
                <a:latin typeface="Candara"/>
                <a:sym typeface="Arial" charset="0"/>
              </a:rPr>
              <a:t>. </a:t>
            </a:r>
            <a:r>
              <a:rPr lang="pt-BR" altLang="zh-CN" sz="2000" b="1" dirty="0" err="1">
                <a:solidFill>
                  <a:schemeClr val="tx1">
                    <a:lumMod val="50000"/>
                    <a:lumOff val="50000"/>
                  </a:schemeClr>
                </a:solidFill>
                <a:latin typeface="Candara"/>
                <a:sym typeface="Arial" charset="0"/>
              </a:rPr>
              <a:t>area</a:t>
            </a:r>
            <a:r>
              <a:rPr lang="pt-BR" altLang="zh-CN" sz="2000" b="1" dirty="0">
                <a:solidFill>
                  <a:schemeClr val="tx1">
                    <a:lumMod val="50000"/>
                    <a:lumOff val="50000"/>
                  </a:schemeClr>
                </a:solidFill>
                <a:latin typeface="Candara"/>
                <a:sym typeface="Arial" charset="0"/>
              </a:rPr>
              <a:t>: </a:t>
            </a:r>
            <a:r>
              <a:rPr lang="pt-BR" altLang="zh-CN" sz="2000" b="1" dirty="0">
                <a:solidFill>
                  <a:schemeClr val="accent5"/>
                </a:solidFill>
                <a:latin typeface="Candara"/>
                <a:cs typeface="Candara"/>
                <a:sym typeface="Arial" charset="0"/>
              </a:rPr>
              <a:t>~3 cm</a:t>
            </a:r>
            <a:r>
              <a:rPr lang="pt-BR" altLang="zh-CN" sz="2000" b="1" baseline="30000" dirty="0">
                <a:solidFill>
                  <a:schemeClr val="accent5"/>
                </a:solidFill>
                <a:latin typeface="Candara"/>
                <a:cs typeface="Candara"/>
                <a:sym typeface="Arial" charset="0"/>
              </a:rPr>
              <a:t>2</a:t>
            </a:r>
            <a:r>
              <a:rPr lang="pt-BR" altLang="zh-CN" sz="2000" b="1" dirty="0">
                <a:solidFill>
                  <a:schemeClr val="accent5"/>
                </a:solidFill>
                <a:latin typeface="Candara"/>
                <a:cs typeface="Candara"/>
                <a:sym typeface="Arial" charset="0"/>
              </a:rPr>
              <a:t> </a:t>
            </a:r>
            <a:r>
              <a:rPr lang="pt-BR" altLang="zh-CN" sz="2000" b="1" dirty="0">
                <a:solidFill>
                  <a:schemeClr val="accent5"/>
                </a:solidFill>
                <a:latin typeface="Candara"/>
                <a:sym typeface="Arial" charset="0"/>
              </a:rPr>
              <a:t>@1keV </a:t>
            </a:r>
            <a:endParaRPr lang="pt-BR" altLang="zh-CN" sz="2000" b="1" dirty="0">
              <a:solidFill>
                <a:schemeClr val="tx1">
                  <a:lumMod val="50000"/>
                  <a:lumOff val="50000"/>
                </a:schemeClr>
              </a:solidFill>
              <a:latin typeface="Candara"/>
              <a:sym typeface="Arial" charset="0"/>
            </a:endParaRPr>
          </a:p>
          <a:p>
            <a:pPr defTabSz="0">
              <a:lnSpc>
                <a:spcPct val="110000"/>
              </a:lnSpc>
              <a:spcBef>
                <a:spcPct val="20000"/>
              </a:spcBef>
              <a:buClr>
                <a:srgbClr val="1F497D">
                  <a:lumMod val="20000"/>
                  <a:lumOff val="80000"/>
                </a:srgbClr>
              </a:buClr>
              <a:buSzPct val="63000"/>
            </a:pPr>
            <a:r>
              <a:rPr lang="pt-BR" altLang="zh-CN" sz="2000" b="1" dirty="0" err="1">
                <a:solidFill>
                  <a:schemeClr val="tx1">
                    <a:lumMod val="50000"/>
                    <a:lumOff val="50000"/>
                  </a:schemeClr>
                </a:solidFill>
                <a:latin typeface="Candara"/>
                <a:sym typeface="Arial" charset="0"/>
              </a:rPr>
              <a:t>resolution</a:t>
            </a:r>
            <a:r>
              <a:rPr lang="pt-BR" altLang="zh-CN" sz="2000" b="1" dirty="0">
                <a:solidFill>
                  <a:schemeClr val="tx1">
                    <a:lumMod val="50000"/>
                    <a:lumOff val="50000"/>
                  </a:schemeClr>
                </a:solidFill>
                <a:latin typeface="Candara"/>
                <a:sym typeface="Arial" charset="0"/>
              </a:rPr>
              <a:t>: </a:t>
            </a:r>
            <a:r>
              <a:rPr lang="pt-BR" altLang="zh-CN" sz="2000" b="1" dirty="0">
                <a:solidFill>
                  <a:schemeClr val="accent5"/>
                </a:solidFill>
                <a:latin typeface="Candara"/>
                <a:cs typeface="Candara"/>
                <a:sym typeface="Arial" charset="0"/>
              </a:rPr>
              <a:t>~ 5’ (</a:t>
            </a:r>
            <a:r>
              <a:rPr lang="pt-BR" altLang="zh-CN" sz="2000" b="1" dirty="0" err="1">
                <a:solidFill>
                  <a:schemeClr val="accent5"/>
                </a:solidFill>
                <a:latin typeface="Candara"/>
                <a:cs typeface="Candara"/>
                <a:sym typeface="Arial" charset="0"/>
              </a:rPr>
              <a:t>fwhm</a:t>
            </a:r>
            <a:r>
              <a:rPr lang="pt-BR" altLang="zh-CN" sz="2000" b="1" dirty="0">
                <a:solidFill>
                  <a:schemeClr val="accent5"/>
                </a:solidFill>
                <a:latin typeface="Candara"/>
                <a:cs typeface="Candara"/>
                <a:sym typeface="Arial" charset="0"/>
              </a:rPr>
              <a:t>)</a:t>
            </a:r>
          </a:p>
          <a:p>
            <a:pPr defTabSz="0">
              <a:lnSpc>
                <a:spcPct val="110000"/>
              </a:lnSpc>
              <a:spcBef>
                <a:spcPct val="20000"/>
              </a:spcBef>
              <a:buClr>
                <a:srgbClr val="1F497D">
                  <a:lumMod val="20000"/>
                  <a:lumOff val="80000"/>
                </a:srgbClr>
              </a:buClr>
              <a:buSzPct val="63000"/>
            </a:pPr>
            <a:r>
              <a:rPr lang="pt-BR" altLang="zh-CN" sz="2000" b="1" dirty="0" err="1">
                <a:solidFill>
                  <a:schemeClr val="bg1">
                    <a:lumMod val="50000"/>
                  </a:schemeClr>
                </a:solidFill>
                <a:latin typeface="Candara"/>
                <a:cs typeface="Candara"/>
                <a:sym typeface="Arial" charset="0"/>
              </a:rPr>
              <a:t>Positioning</a:t>
            </a:r>
            <a:r>
              <a:rPr lang="pt-BR" altLang="zh-CN" sz="2000" b="1" dirty="0">
                <a:solidFill>
                  <a:schemeClr val="bg1">
                    <a:lumMod val="50000"/>
                  </a:schemeClr>
                </a:solidFill>
                <a:latin typeface="Candara"/>
                <a:cs typeface="Candara"/>
                <a:sym typeface="Arial" charset="0"/>
              </a:rPr>
              <a:t> </a:t>
            </a:r>
            <a:r>
              <a:rPr lang="pt-BR" altLang="zh-CN" sz="2000" b="1" dirty="0" err="1">
                <a:solidFill>
                  <a:schemeClr val="bg1">
                    <a:lumMod val="50000"/>
                  </a:schemeClr>
                </a:solidFill>
                <a:latin typeface="Candara"/>
                <a:cs typeface="Candara"/>
                <a:sym typeface="Arial" charset="0"/>
              </a:rPr>
              <a:t>accuracy</a:t>
            </a:r>
            <a:r>
              <a:rPr lang="pt-BR" altLang="zh-CN" sz="2000" b="1" dirty="0">
                <a:solidFill>
                  <a:schemeClr val="bg1">
                    <a:lumMod val="50000"/>
                  </a:schemeClr>
                </a:solidFill>
                <a:latin typeface="Candara"/>
                <a:cs typeface="Candara"/>
                <a:sym typeface="Arial" charset="0"/>
              </a:rPr>
              <a:t>: </a:t>
            </a:r>
            <a:r>
              <a:rPr lang="pt-BR" altLang="zh-CN" sz="2000" b="1" dirty="0">
                <a:solidFill>
                  <a:schemeClr val="accent5"/>
                </a:solidFill>
                <a:latin typeface="Candara"/>
                <a:cs typeface="Candara"/>
                <a:sym typeface="Arial" charset="0"/>
              </a:rPr>
              <a:t>&lt;1’</a:t>
            </a:r>
            <a:endParaRPr lang="en-US" altLang="zh-CN" sz="2000" b="1" dirty="0">
              <a:solidFill>
                <a:schemeClr val="accent5"/>
              </a:solidFill>
              <a:latin typeface="Candara"/>
              <a:cs typeface="Candara"/>
              <a:sym typeface="Arial" charset="0"/>
            </a:endParaRPr>
          </a:p>
        </p:txBody>
      </p:sp>
      <p:sp>
        <p:nvSpPr>
          <p:cNvPr id="15" name="矩形 14">
            <a:extLst>
              <a:ext uri="{FF2B5EF4-FFF2-40B4-BE49-F238E27FC236}">
                <a16:creationId xmlns:a16="http://schemas.microsoft.com/office/drawing/2014/main" id="{08873160-FCA0-F140-BE2D-9451149C0A7D}"/>
              </a:ext>
            </a:extLst>
          </p:cNvPr>
          <p:cNvSpPr/>
          <p:nvPr/>
        </p:nvSpPr>
        <p:spPr>
          <a:xfrm>
            <a:off x="7917200" y="4829222"/>
            <a:ext cx="3596550" cy="2014398"/>
          </a:xfrm>
          <a:prstGeom prst="rect">
            <a:avLst/>
          </a:prstGeom>
          <a:solidFill>
            <a:schemeClr val="bg1"/>
          </a:solidFill>
          <a:ln/>
        </p:spPr>
        <p:style>
          <a:lnRef idx="2">
            <a:schemeClr val="accent3"/>
          </a:lnRef>
          <a:fillRef idx="1">
            <a:schemeClr val="lt1"/>
          </a:fillRef>
          <a:effectRef idx="0">
            <a:schemeClr val="accent3"/>
          </a:effectRef>
          <a:fontRef idx="minor">
            <a:schemeClr val="dk1"/>
          </a:fontRef>
        </p:style>
        <p:txBody>
          <a:bodyPr wrap="square">
            <a:spAutoFit/>
          </a:bodyPr>
          <a:lstStyle/>
          <a:p>
            <a:pPr defTabSz="0">
              <a:lnSpc>
                <a:spcPct val="110000"/>
              </a:lnSpc>
              <a:spcBef>
                <a:spcPct val="20000"/>
              </a:spcBef>
              <a:buClr>
                <a:srgbClr val="1F497D">
                  <a:lumMod val="20000"/>
                  <a:lumOff val="80000"/>
                </a:srgbClr>
              </a:buClr>
              <a:buSzPct val="63000"/>
            </a:pPr>
            <a:r>
              <a:rPr lang="pt-BR" altLang="zh-CN" sz="2000" b="1" dirty="0">
                <a:solidFill>
                  <a:schemeClr val="tx1">
                    <a:lumMod val="50000"/>
                    <a:lumOff val="50000"/>
                  </a:schemeClr>
                </a:solidFill>
                <a:latin typeface="Candara"/>
                <a:sym typeface="Arial" charset="0"/>
              </a:rPr>
              <a:t>Wolter-1 </a:t>
            </a:r>
            <a:r>
              <a:rPr lang="pt-BR" altLang="zh-CN" sz="2000" b="1" dirty="0" err="1">
                <a:solidFill>
                  <a:schemeClr val="tx1">
                    <a:lumMod val="50000"/>
                    <a:lumOff val="50000"/>
                  </a:schemeClr>
                </a:solidFill>
                <a:latin typeface="Candara"/>
                <a:sym typeface="Arial" charset="0"/>
              </a:rPr>
              <a:t>type</a:t>
            </a:r>
            <a:r>
              <a:rPr lang="pt-BR" altLang="zh-CN" sz="2000" b="1" dirty="0">
                <a:solidFill>
                  <a:schemeClr val="tx1">
                    <a:lumMod val="50000"/>
                    <a:lumOff val="50000"/>
                  </a:schemeClr>
                </a:solidFill>
                <a:latin typeface="Candara"/>
                <a:sym typeface="Arial" charset="0"/>
              </a:rPr>
              <a:t> + CCD</a:t>
            </a:r>
          </a:p>
          <a:p>
            <a:pPr defTabSz="0">
              <a:lnSpc>
                <a:spcPct val="110000"/>
              </a:lnSpc>
              <a:spcBef>
                <a:spcPct val="20000"/>
              </a:spcBef>
              <a:buClr>
                <a:srgbClr val="1F497D">
                  <a:lumMod val="20000"/>
                  <a:lumOff val="80000"/>
                </a:srgbClr>
              </a:buClr>
              <a:buSzPct val="63000"/>
            </a:pPr>
            <a:r>
              <a:rPr lang="pt-BR" altLang="zh-CN" sz="2000" b="1" dirty="0" err="1">
                <a:solidFill>
                  <a:schemeClr val="tx1">
                    <a:lumMod val="50000"/>
                    <a:lumOff val="50000"/>
                  </a:schemeClr>
                </a:solidFill>
                <a:latin typeface="Candara"/>
                <a:sym typeface="Arial" charset="0"/>
              </a:rPr>
              <a:t>FoV</a:t>
            </a:r>
            <a:r>
              <a:rPr lang="pt-BR" altLang="zh-CN" sz="2000" b="1" dirty="0">
                <a:solidFill>
                  <a:schemeClr val="tx1">
                    <a:lumMod val="50000"/>
                    <a:lumOff val="50000"/>
                  </a:schemeClr>
                </a:solidFill>
                <a:latin typeface="Candara"/>
                <a:sym typeface="Arial" charset="0"/>
              </a:rPr>
              <a:t>:  ~ </a:t>
            </a:r>
            <a:r>
              <a:rPr lang="pt-BR" altLang="zh-CN" sz="2000" b="1" dirty="0">
                <a:solidFill>
                  <a:schemeClr val="accent5"/>
                </a:solidFill>
                <a:latin typeface="Candara"/>
                <a:sym typeface="Arial" charset="0"/>
              </a:rPr>
              <a:t>1 </a:t>
            </a:r>
            <a:r>
              <a:rPr lang="pt-BR" altLang="zh-CN" sz="2000" b="1" dirty="0" err="1">
                <a:solidFill>
                  <a:schemeClr val="accent5"/>
                </a:solidFill>
                <a:latin typeface="Candara"/>
                <a:sym typeface="Arial" charset="0"/>
              </a:rPr>
              <a:t>deg</a:t>
            </a:r>
            <a:r>
              <a:rPr lang="pt-BR" altLang="zh-CN" sz="2000" b="1" dirty="0">
                <a:solidFill>
                  <a:schemeClr val="accent5"/>
                </a:solidFill>
                <a:latin typeface="Candara"/>
                <a:sym typeface="Arial" charset="0"/>
              </a:rPr>
              <a:t> </a:t>
            </a:r>
          </a:p>
          <a:p>
            <a:pPr defTabSz="0">
              <a:lnSpc>
                <a:spcPct val="110000"/>
              </a:lnSpc>
              <a:spcBef>
                <a:spcPct val="20000"/>
              </a:spcBef>
              <a:buClr>
                <a:srgbClr val="1F497D">
                  <a:lumMod val="20000"/>
                  <a:lumOff val="80000"/>
                </a:srgbClr>
              </a:buClr>
              <a:buSzPct val="63000"/>
            </a:pPr>
            <a:r>
              <a:rPr lang="pt-BR" altLang="zh-CN" sz="2000" b="1" dirty="0" err="1">
                <a:solidFill>
                  <a:schemeClr val="tx1">
                    <a:lumMod val="50000"/>
                    <a:lumOff val="50000"/>
                  </a:schemeClr>
                </a:solidFill>
                <a:latin typeface="Candara"/>
                <a:sym typeface="Arial" charset="0"/>
              </a:rPr>
              <a:t>band</a:t>
            </a:r>
            <a:r>
              <a:rPr lang="pt-BR" altLang="zh-CN" sz="2000" b="1" dirty="0">
                <a:solidFill>
                  <a:schemeClr val="tx1">
                    <a:lumMod val="50000"/>
                    <a:lumOff val="50000"/>
                  </a:schemeClr>
                </a:solidFill>
                <a:latin typeface="Candara"/>
                <a:sym typeface="Arial" charset="0"/>
              </a:rPr>
              <a:t>: </a:t>
            </a:r>
            <a:r>
              <a:rPr lang="pt-BR" altLang="zh-CN" sz="2000" b="1" dirty="0">
                <a:solidFill>
                  <a:schemeClr val="accent5"/>
                </a:solidFill>
                <a:latin typeface="Candara"/>
                <a:sym typeface="Arial" charset="0"/>
              </a:rPr>
              <a:t>0.3-10keV</a:t>
            </a:r>
          </a:p>
          <a:p>
            <a:pPr defTabSz="0">
              <a:lnSpc>
                <a:spcPct val="110000"/>
              </a:lnSpc>
              <a:spcBef>
                <a:spcPct val="20000"/>
              </a:spcBef>
              <a:buClr>
                <a:srgbClr val="1F497D">
                  <a:lumMod val="20000"/>
                  <a:lumOff val="80000"/>
                </a:srgbClr>
              </a:buClr>
              <a:buSzPct val="63000"/>
            </a:pPr>
            <a:r>
              <a:rPr lang="pt-BR" altLang="zh-CN" sz="2000" b="1" dirty="0" err="1">
                <a:solidFill>
                  <a:schemeClr val="tx1">
                    <a:lumMod val="50000"/>
                    <a:lumOff val="50000"/>
                  </a:schemeClr>
                </a:solidFill>
                <a:latin typeface="Candara"/>
                <a:sym typeface="Arial" charset="0"/>
              </a:rPr>
              <a:t>eff</a:t>
            </a:r>
            <a:r>
              <a:rPr lang="pt-BR" altLang="zh-CN" sz="2000" b="1" dirty="0">
                <a:solidFill>
                  <a:schemeClr val="tx1">
                    <a:lumMod val="50000"/>
                    <a:lumOff val="50000"/>
                  </a:schemeClr>
                </a:solidFill>
                <a:latin typeface="Candara"/>
                <a:sym typeface="Arial" charset="0"/>
              </a:rPr>
              <a:t>. </a:t>
            </a:r>
            <a:r>
              <a:rPr lang="pt-BR" altLang="zh-CN" sz="2000" b="1" dirty="0" err="1">
                <a:solidFill>
                  <a:schemeClr val="tx1">
                    <a:lumMod val="50000"/>
                    <a:lumOff val="50000"/>
                  </a:schemeClr>
                </a:solidFill>
                <a:latin typeface="Candara"/>
                <a:sym typeface="Arial" charset="0"/>
              </a:rPr>
              <a:t>area</a:t>
            </a:r>
            <a:r>
              <a:rPr lang="pt-BR" altLang="zh-CN" sz="2000" b="1" dirty="0">
                <a:solidFill>
                  <a:schemeClr val="tx1">
                    <a:lumMod val="50000"/>
                    <a:lumOff val="50000"/>
                  </a:schemeClr>
                </a:solidFill>
                <a:latin typeface="Candara"/>
                <a:sym typeface="Arial" charset="0"/>
              </a:rPr>
              <a:t>: </a:t>
            </a:r>
            <a:r>
              <a:rPr lang="pt-BR" altLang="zh-CN" sz="2000" b="1" dirty="0">
                <a:solidFill>
                  <a:schemeClr val="accent5"/>
                </a:solidFill>
                <a:latin typeface="Candara"/>
                <a:cs typeface="Candara"/>
                <a:sym typeface="Arial" charset="0"/>
              </a:rPr>
              <a:t>2x 300cm</a:t>
            </a:r>
            <a:r>
              <a:rPr lang="pt-BR" altLang="zh-CN" sz="2000" b="1" baseline="30000" dirty="0">
                <a:solidFill>
                  <a:schemeClr val="accent5"/>
                </a:solidFill>
                <a:latin typeface="Candara"/>
                <a:cs typeface="Candara"/>
                <a:sym typeface="Arial" charset="0"/>
              </a:rPr>
              <a:t>2</a:t>
            </a:r>
            <a:r>
              <a:rPr lang="pt-BR" altLang="zh-CN" sz="2000" b="1" dirty="0">
                <a:solidFill>
                  <a:schemeClr val="accent5"/>
                </a:solidFill>
                <a:latin typeface="Candara"/>
                <a:cs typeface="Candara"/>
                <a:sym typeface="Arial" charset="0"/>
              </a:rPr>
              <a:t> </a:t>
            </a:r>
            <a:r>
              <a:rPr lang="pt-BR" altLang="zh-CN" sz="2000" b="1" dirty="0">
                <a:solidFill>
                  <a:schemeClr val="accent5"/>
                </a:solidFill>
                <a:latin typeface="Candara"/>
                <a:sym typeface="Arial" charset="0"/>
              </a:rPr>
              <a:t>@1keV </a:t>
            </a:r>
          </a:p>
          <a:p>
            <a:pPr defTabSz="0">
              <a:lnSpc>
                <a:spcPct val="110000"/>
              </a:lnSpc>
              <a:spcBef>
                <a:spcPct val="20000"/>
              </a:spcBef>
              <a:buClr>
                <a:srgbClr val="1F497D">
                  <a:lumMod val="20000"/>
                  <a:lumOff val="80000"/>
                </a:srgbClr>
              </a:buClr>
              <a:buSzPct val="63000"/>
            </a:pPr>
            <a:r>
              <a:rPr lang="pt-BR" altLang="zh-CN" sz="2000" b="1" dirty="0" err="1">
                <a:solidFill>
                  <a:schemeClr val="tx1">
                    <a:lumMod val="50000"/>
                    <a:lumOff val="50000"/>
                  </a:schemeClr>
                </a:solidFill>
                <a:latin typeface="Candara"/>
                <a:sym typeface="Arial" charset="0"/>
              </a:rPr>
              <a:t>resolution</a:t>
            </a:r>
            <a:r>
              <a:rPr lang="pt-BR" altLang="zh-CN" sz="2000" b="1" dirty="0">
                <a:solidFill>
                  <a:schemeClr val="tx1">
                    <a:lumMod val="50000"/>
                    <a:lumOff val="50000"/>
                  </a:schemeClr>
                </a:solidFill>
                <a:latin typeface="Candara"/>
                <a:sym typeface="Arial" charset="0"/>
              </a:rPr>
              <a:t>: </a:t>
            </a:r>
            <a:r>
              <a:rPr lang="pt-BR" altLang="zh-CN" sz="2000" b="1" dirty="0">
                <a:solidFill>
                  <a:schemeClr val="accent5"/>
                </a:solidFill>
                <a:latin typeface="Candara"/>
                <a:cs typeface="Candara"/>
                <a:sym typeface="Arial" charset="0"/>
              </a:rPr>
              <a:t>30” (HPD)</a:t>
            </a:r>
          </a:p>
        </p:txBody>
      </p:sp>
      <p:sp>
        <p:nvSpPr>
          <p:cNvPr id="18" name="矩形 17">
            <a:extLst>
              <a:ext uri="{FF2B5EF4-FFF2-40B4-BE49-F238E27FC236}">
                <a16:creationId xmlns:a16="http://schemas.microsoft.com/office/drawing/2014/main" id="{876D2C49-D573-8644-ADDD-E89B89EBA57F}"/>
              </a:ext>
            </a:extLst>
          </p:cNvPr>
          <p:cNvSpPr/>
          <p:nvPr/>
        </p:nvSpPr>
        <p:spPr>
          <a:xfrm>
            <a:off x="8220053" y="1926943"/>
            <a:ext cx="3434319" cy="1891287"/>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defTabSz="0">
              <a:lnSpc>
                <a:spcPct val="110000"/>
              </a:lnSpc>
              <a:spcBef>
                <a:spcPct val="20000"/>
              </a:spcBef>
              <a:buClr>
                <a:srgbClr val="1F497D">
                  <a:lumMod val="20000"/>
                  <a:lumOff val="80000"/>
                </a:srgbClr>
              </a:buClr>
              <a:buSzPct val="63000"/>
            </a:pPr>
            <a:r>
              <a:rPr lang="en-US" altLang="zh-CN" sz="2000" b="1" dirty="0">
                <a:solidFill>
                  <a:schemeClr val="tx1">
                    <a:lumMod val="50000"/>
                    <a:lumOff val="50000"/>
                  </a:schemeClr>
                </a:solidFill>
                <a:latin typeface="Candara"/>
                <a:sym typeface="Arial" charset="0"/>
              </a:rPr>
              <a:t>O</a:t>
            </a:r>
            <a:r>
              <a:rPr lang="en" altLang="zh-CN" sz="2000" b="1" dirty="0">
                <a:solidFill>
                  <a:schemeClr val="tx1">
                    <a:lumMod val="50000"/>
                    <a:lumOff val="50000"/>
                  </a:schemeClr>
                </a:solidFill>
                <a:latin typeface="Candara"/>
                <a:sym typeface="Arial" charset="0"/>
              </a:rPr>
              <a:t>n-board data processing</a:t>
            </a:r>
          </a:p>
          <a:p>
            <a:pPr defTabSz="0">
              <a:lnSpc>
                <a:spcPct val="110000"/>
              </a:lnSpc>
              <a:spcBef>
                <a:spcPct val="20000"/>
              </a:spcBef>
              <a:buClr>
                <a:srgbClr val="1F497D">
                  <a:lumMod val="20000"/>
                  <a:lumOff val="80000"/>
                </a:srgbClr>
              </a:buClr>
              <a:buSzPct val="63000"/>
            </a:pPr>
            <a:r>
              <a:rPr lang="en" altLang="zh-CN" sz="2000" b="1" dirty="0">
                <a:solidFill>
                  <a:schemeClr val="tx1">
                    <a:lumMod val="50000"/>
                    <a:lumOff val="50000"/>
                  </a:schemeClr>
                </a:solidFill>
                <a:latin typeface="Candara"/>
                <a:sym typeface="Arial" charset="0"/>
              </a:rPr>
              <a:t>Autonomous X-ray follow-up observation ~within 3min</a:t>
            </a:r>
          </a:p>
          <a:p>
            <a:pPr defTabSz="0">
              <a:lnSpc>
                <a:spcPct val="110000"/>
              </a:lnSpc>
              <a:spcBef>
                <a:spcPct val="20000"/>
              </a:spcBef>
              <a:buClr>
                <a:srgbClr val="1F497D">
                  <a:lumMod val="20000"/>
                  <a:lumOff val="80000"/>
                </a:srgbClr>
              </a:buClr>
              <a:buSzPct val="63000"/>
            </a:pPr>
            <a:r>
              <a:rPr lang="en" altLang="zh-CN" sz="2000" b="1" dirty="0">
                <a:solidFill>
                  <a:schemeClr val="tx1">
                    <a:lumMod val="50000"/>
                    <a:lumOff val="50000"/>
                  </a:schemeClr>
                </a:solidFill>
                <a:latin typeface="Candara"/>
                <a:sym typeface="Arial" charset="0"/>
              </a:rPr>
              <a:t>Fast alert data downlink and uplink (</a:t>
            </a:r>
            <a:r>
              <a:rPr lang="en" altLang="zh-CN" sz="2000" b="1" dirty="0" err="1">
                <a:solidFill>
                  <a:schemeClr val="tx1">
                    <a:lumMod val="50000"/>
                    <a:lumOff val="50000"/>
                  </a:schemeClr>
                </a:solidFill>
                <a:latin typeface="Candara"/>
                <a:sym typeface="Arial" charset="0"/>
              </a:rPr>
              <a:t>ToO</a:t>
            </a:r>
            <a:r>
              <a:rPr lang="en" altLang="zh-CN" sz="2000" b="1" dirty="0">
                <a:solidFill>
                  <a:schemeClr val="tx1">
                    <a:lumMod val="50000"/>
                    <a:lumOff val="50000"/>
                  </a:schemeClr>
                </a:solidFill>
                <a:latin typeface="Candara"/>
                <a:sym typeface="Arial" charset="0"/>
              </a:rPr>
              <a:t>)</a:t>
            </a:r>
          </a:p>
        </p:txBody>
      </p:sp>
      <p:pic>
        <p:nvPicPr>
          <p:cNvPr id="16" name="图片 15">
            <a:extLst>
              <a:ext uri="{FF2B5EF4-FFF2-40B4-BE49-F238E27FC236}">
                <a16:creationId xmlns:a16="http://schemas.microsoft.com/office/drawing/2014/main" id="{663E9BEF-6997-6541-9FF0-EBB39202460F}"/>
              </a:ext>
            </a:extLst>
          </p:cNvPr>
          <p:cNvPicPr>
            <a:picLocks noChangeAspect="1"/>
          </p:cNvPicPr>
          <p:nvPr/>
        </p:nvPicPr>
        <p:blipFill>
          <a:blip r:embed="rId6"/>
          <a:stretch>
            <a:fillRect/>
          </a:stretch>
        </p:blipFill>
        <p:spPr>
          <a:xfrm>
            <a:off x="3172363" y="4105066"/>
            <a:ext cx="591818" cy="258248"/>
          </a:xfrm>
          <a:prstGeom prst="rect">
            <a:avLst/>
          </a:prstGeom>
        </p:spPr>
      </p:pic>
      <p:sp>
        <p:nvSpPr>
          <p:cNvPr id="19" name="TextBox 16">
            <a:extLst>
              <a:ext uri="{FF2B5EF4-FFF2-40B4-BE49-F238E27FC236}">
                <a16:creationId xmlns:a16="http://schemas.microsoft.com/office/drawing/2014/main" id="{BC647329-1E6E-7E4F-91C1-4FDF01757632}"/>
              </a:ext>
            </a:extLst>
          </p:cNvPr>
          <p:cNvSpPr txBox="1">
            <a:spLocks noChangeArrowheads="1"/>
          </p:cNvSpPr>
          <p:nvPr/>
        </p:nvSpPr>
        <p:spPr bwMode="auto">
          <a:xfrm>
            <a:off x="10488850" y="1538033"/>
            <a:ext cx="1379466" cy="40011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r>
              <a:rPr lang="en-US" altLang="zh-CN" sz="2000" b="1" dirty="0">
                <a:solidFill>
                  <a:srgbClr val="7030A0"/>
                </a:solidFill>
                <a:latin typeface="Calibri" charset="0"/>
              </a:rPr>
              <a:t>spacecraft</a:t>
            </a:r>
            <a:endParaRPr lang="en-US" altLang="zh-CN" sz="1600" b="1" dirty="0">
              <a:solidFill>
                <a:srgbClr val="7030A0"/>
              </a:solidFill>
              <a:latin typeface="Calibri" charset="0"/>
            </a:endParaRPr>
          </a:p>
        </p:txBody>
      </p:sp>
      <p:pic>
        <p:nvPicPr>
          <p:cNvPr id="20" name="Picture 5" descr="u=87297524,287811907&amp;fm=21&amp;gp=0.jpg">
            <a:extLst>
              <a:ext uri="{FF2B5EF4-FFF2-40B4-BE49-F238E27FC236}">
                <a16:creationId xmlns:a16="http://schemas.microsoft.com/office/drawing/2014/main" id="{25661942-48CF-644F-95FE-EF6545791B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92650" y="3450839"/>
            <a:ext cx="342415" cy="23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16BFC2E9-28F6-9B47-A9BA-72F20F86FB23}"/>
              </a:ext>
            </a:extLst>
          </p:cNvPr>
          <p:cNvPicPr>
            <a:picLocks noChangeAspect="1"/>
          </p:cNvPicPr>
          <p:nvPr/>
        </p:nvPicPr>
        <p:blipFill>
          <a:blip r:embed="rId7"/>
          <a:stretch>
            <a:fillRect/>
          </a:stretch>
        </p:blipFill>
        <p:spPr>
          <a:xfrm>
            <a:off x="11071000" y="3450839"/>
            <a:ext cx="342414" cy="228276"/>
          </a:xfrm>
          <a:prstGeom prst="rect">
            <a:avLst/>
          </a:prstGeom>
        </p:spPr>
      </p:pic>
      <p:pic>
        <p:nvPicPr>
          <p:cNvPr id="9" name="图片 8">
            <a:extLst>
              <a:ext uri="{FF2B5EF4-FFF2-40B4-BE49-F238E27FC236}">
                <a16:creationId xmlns:a16="http://schemas.microsoft.com/office/drawing/2014/main" id="{8EE74009-AEF8-4E24-307D-0E0F51894BEA}"/>
              </a:ext>
            </a:extLst>
          </p:cNvPr>
          <p:cNvPicPr>
            <a:picLocks noChangeAspect="1"/>
          </p:cNvPicPr>
          <p:nvPr/>
        </p:nvPicPr>
        <p:blipFill>
          <a:blip r:embed="rId6"/>
          <a:stretch>
            <a:fillRect/>
          </a:stretch>
        </p:blipFill>
        <p:spPr>
          <a:xfrm>
            <a:off x="10692650" y="4498606"/>
            <a:ext cx="591818" cy="258248"/>
          </a:xfrm>
          <a:prstGeom prst="rect">
            <a:avLst/>
          </a:prstGeom>
        </p:spPr>
      </p:pic>
      <p:sp>
        <p:nvSpPr>
          <p:cNvPr id="25" name="内容占位符 25">
            <a:extLst>
              <a:ext uri="{FF2B5EF4-FFF2-40B4-BE49-F238E27FC236}">
                <a16:creationId xmlns:a16="http://schemas.microsoft.com/office/drawing/2014/main" id="{2CA8D966-4E0D-39A0-8FDA-B24E8B15DAC1}"/>
              </a:ext>
            </a:extLst>
          </p:cNvPr>
          <p:cNvSpPr>
            <a:spLocks noGrp="1"/>
          </p:cNvSpPr>
          <p:nvPr>
            <p:ph idx="1"/>
          </p:nvPr>
        </p:nvSpPr>
        <p:spPr>
          <a:xfrm>
            <a:off x="609600" y="1157591"/>
            <a:ext cx="10972800" cy="4863697"/>
          </a:xfrm>
        </p:spPr>
        <p:txBody>
          <a:bodyPr/>
          <a:lstStyle/>
          <a:p>
            <a:r>
              <a:rPr lang="en-US" altLang="zh-CN" dirty="0"/>
              <a:t>A space mission for all-sky monitoring dedicated to discover &amp; </a:t>
            </a:r>
            <a:r>
              <a:rPr lang="en-GB" altLang="zh-CN" dirty="0"/>
              <a:t>characterise</a:t>
            </a:r>
            <a:r>
              <a:rPr lang="en-US" altLang="zh-CN" dirty="0"/>
              <a:t> high- energy transients and monitor source variability in X-rays </a:t>
            </a:r>
          </a:p>
          <a:p>
            <a:r>
              <a:rPr lang="en-US" altLang="zh-CN" dirty="0"/>
              <a:t>To be launched in Nov. 2023</a:t>
            </a:r>
          </a:p>
        </p:txBody>
      </p:sp>
    </p:spTree>
    <p:extLst>
      <p:ext uri="{BB962C8B-B14F-4D97-AF65-F5344CB8AC3E}">
        <p14:creationId xmlns:p14="http://schemas.microsoft.com/office/powerpoint/2010/main" val="175320800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EF474E-77B6-2C04-E9BE-4EFA87CAEC81}"/>
              </a:ext>
            </a:extLst>
          </p:cNvPr>
          <p:cNvSpPr>
            <a:spLocks noGrp="1"/>
          </p:cNvSpPr>
          <p:nvPr>
            <p:ph type="title"/>
          </p:nvPr>
        </p:nvSpPr>
        <p:spPr/>
        <p:txBody>
          <a:bodyPr/>
          <a:lstStyle/>
          <a:p>
            <a:r>
              <a:rPr kumimoji="1" lang="en-US" altLang="zh-CN" dirty="0"/>
              <a:t>Lobster Eye Imager for Astronomy (LEIA)</a:t>
            </a:r>
            <a:endParaRPr kumimoji="1" lang="zh-CN" altLang="en-US" dirty="0"/>
          </a:p>
        </p:txBody>
      </p:sp>
      <p:sp>
        <p:nvSpPr>
          <p:cNvPr id="3" name="内容占位符 2">
            <a:extLst>
              <a:ext uri="{FF2B5EF4-FFF2-40B4-BE49-F238E27FC236}">
                <a16:creationId xmlns:a16="http://schemas.microsoft.com/office/drawing/2014/main" id="{CB968C5D-16BB-ABC9-51F3-F96B236EC449}"/>
              </a:ext>
            </a:extLst>
          </p:cNvPr>
          <p:cNvSpPr>
            <a:spLocks noGrp="1"/>
          </p:cNvSpPr>
          <p:nvPr>
            <p:ph idx="1"/>
          </p:nvPr>
        </p:nvSpPr>
        <p:spPr>
          <a:xfrm>
            <a:off x="609600" y="1092100"/>
            <a:ext cx="6705600" cy="4929188"/>
          </a:xfrm>
        </p:spPr>
        <p:txBody>
          <a:bodyPr/>
          <a:lstStyle/>
          <a:p>
            <a:r>
              <a:rPr kumimoji="1" lang="en-US" altLang="zh-CN" dirty="0"/>
              <a:t>LEIA/EP-Pathfinder</a:t>
            </a:r>
          </a:p>
          <a:p>
            <a:pPr lvl="1"/>
            <a:r>
              <a:rPr kumimoji="1" lang="en-US" altLang="zh-CN" dirty="0"/>
              <a:t>Mission led by CAS</a:t>
            </a:r>
          </a:p>
          <a:p>
            <a:pPr lvl="1"/>
            <a:r>
              <a:rPr kumimoji="1" lang="en-US" altLang="zh-CN" dirty="0"/>
              <a:t>Launched by SY01 @</a:t>
            </a:r>
            <a:r>
              <a:rPr kumimoji="1" lang="en-US" altLang="zh-CN" dirty="0" err="1"/>
              <a:t>Jiuquan</a:t>
            </a:r>
            <a:r>
              <a:rPr kumimoji="1" lang="en-US" altLang="zh-CN" dirty="0"/>
              <a:t> center 2022.7.27</a:t>
            </a:r>
          </a:p>
          <a:p>
            <a:pPr lvl="1"/>
            <a:r>
              <a:rPr kumimoji="1" lang="en-US" altLang="zh-CN" dirty="0"/>
              <a:t>A qualification model for EP-WXT</a:t>
            </a:r>
          </a:p>
          <a:p>
            <a:pPr lvl="1"/>
            <a:r>
              <a:rPr kumimoji="1" lang="en-US" altLang="zh-CN" dirty="0"/>
              <a:t>1/12 of EP </a:t>
            </a:r>
            <a:r>
              <a:rPr kumimoji="1" lang="en-US" altLang="zh-CN" dirty="0" err="1"/>
              <a:t>FoV</a:t>
            </a:r>
            <a:r>
              <a:rPr kumimoji="1" lang="en-US" altLang="zh-CN" dirty="0"/>
              <a:t> ~ 300 sq. deg</a:t>
            </a:r>
          </a:p>
          <a:p>
            <a:pPr lvl="1"/>
            <a:endParaRPr kumimoji="1" lang="en-US" altLang="zh-CN" sz="2000" dirty="0"/>
          </a:p>
          <a:p>
            <a:r>
              <a:rPr kumimoji="1" lang="en-US" altLang="zh-CN" dirty="0"/>
              <a:t>Goals: </a:t>
            </a:r>
          </a:p>
          <a:p>
            <a:pPr marL="800099" lvl="1" indent="-342899">
              <a:lnSpc>
                <a:spcPct val="150000"/>
              </a:lnSpc>
              <a:spcBef>
                <a:spcPts val="0"/>
              </a:spcBef>
              <a:defRPr sz="1800"/>
            </a:pPr>
            <a:r>
              <a:rPr kumimoji="1" lang="en-US" altLang="zh-CN" dirty="0">
                <a:latin typeface="Candara" panose="020E0502030303020204" pitchFamily="34" charset="0"/>
              </a:rPr>
              <a:t>Verify MPO and CMOS technologies </a:t>
            </a:r>
          </a:p>
          <a:p>
            <a:pPr marL="800099" lvl="1" indent="-342899">
              <a:lnSpc>
                <a:spcPct val="150000"/>
              </a:lnSpc>
              <a:spcBef>
                <a:spcPts val="0"/>
              </a:spcBef>
              <a:defRPr sz="1800"/>
            </a:pPr>
            <a:r>
              <a:rPr kumimoji="1" lang="en-US" altLang="zh-CN" dirty="0">
                <a:latin typeface="Candara" panose="020E0502030303020204" pitchFamily="34" charset="0"/>
              </a:rPr>
              <a:t>Investigate in-orbit performance of MPO and CMOS</a:t>
            </a:r>
          </a:p>
          <a:p>
            <a:pPr marL="800099" lvl="1" indent="-342899">
              <a:lnSpc>
                <a:spcPct val="150000"/>
              </a:lnSpc>
              <a:spcBef>
                <a:spcPts val="0"/>
              </a:spcBef>
              <a:defRPr sz="1800"/>
            </a:pPr>
            <a:r>
              <a:rPr kumimoji="1" lang="en-US" altLang="zh-CN" dirty="0">
                <a:latin typeface="Candara" panose="020E0502030303020204" pitchFamily="34" charset="0"/>
              </a:rPr>
              <a:t>Test in-orbit calibration procedure for LE telescope (</a:t>
            </a:r>
            <a:r>
              <a:rPr kumimoji="1" lang="en-US" altLang="zh-CN" i="1" dirty="0">
                <a:latin typeface="Candara" panose="020E0502030303020204" pitchFamily="34" charset="0"/>
              </a:rPr>
              <a:t>refer to </a:t>
            </a:r>
            <a:r>
              <a:rPr kumimoji="1" lang="en-US" altLang="zh-CN" i="1" dirty="0" err="1">
                <a:latin typeface="Candara" panose="020E0502030303020204" pitchFamily="34" charset="0"/>
              </a:rPr>
              <a:t>Haiwu’s</a:t>
            </a:r>
            <a:r>
              <a:rPr kumimoji="1" lang="en-US" altLang="zh-CN" i="1" dirty="0">
                <a:latin typeface="Candara" panose="020E0502030303020204" pitchFamily="34" charset="0"/>
              </a:rPr>
              <a:t> talk</a:t>
            </a:r>
            <a:r>
              <a:rPr kumimoji="1" lang="en-US" altLang="zh-CN" dirty="0">
                <a:latin typeface="Candara" panose="020E0502030303020204" pitchFamily="34" charset="0"/>
              </a:rPr>
              <a:t>)</a:t>
            </a:r>
          </a:p>
          <a:p>
            <a:pPr marL="800099" lvl="1" indent="-342899">
              <a:lnSpc>
                <a:spcPct val="150000"/>
              </a:lnSpc>
              <a:spcBef>
                <a:spcPts val="0"/>
              </a:spcBef>
              <a:defRPr sz="1800"/>
            </a:pPr>
            <a:endParaRPr kumimoji="1" lang="en-US" altLang="zh-CN" dirty="0">
              <a:latin typeface="Candara" panose="020E0502030303020204" pitchFamily="34" charset="0"/>
            </a:endParaRPr>
          </a:p>
          <a:p>
            <a:pPr marL="800099" lvl="1" indent="-342899">
              <a:lnSpc>
                <a:spcPct val="150000"/>
              </a:lnSpc>
              <a:spcBef>
                <a:spcPts val="0"/>
              </a:spcBef>
              <a:defRPr sz="1800"/>
            </a:pPr>
            <a:endParaRPr kumimoji="1" lang="en-US" altLang="zh-CN" dirty="0">
              <a:latin typeface="Candara" panose="020E0502030303020204" pitchFamily="34" charset="0"/>
            </a:endParaRPr>
          </a:p>
          <a:p>
            <a:pPr marL="800099" lvl="1" indent="-342899">
              <a:lnSpc>
                <a:spcPct val="150000"/>
              </a:lnSpc>
              <a:spcBef>
                <a:spcPts val="0"/>
              </a:spcBef>
              <a:defRPr sz="1800"/>
            </a:pPr>
            <a:endParaRPr kumimoji="1" lang="en-US" altLang="zh-CN" dirty="0">
              <a:latin typeface="Candara" panose="020E0502030303020204" pitchFamily="34" charset="0"/>
            </a:endParaRPr>
          </a:p>
          <a:p>
            <a:endParaRPr kumimoji="1" lang="en-US" altLang="zh-CN" dirty="0"/>
          </a:p>
        </p:txBody>
      </p:sp>
      <p:pic>
        <p:nvPicPr>
          <p:cNvPr id="6" name="图片 5">
            <a:extLst>
              <a:ext uri="{FF2B5EF4-FFF2-40B4-BE49-F238E27FC236}">
                <a16:creationId xmlns:a16="http://schemas.microsoft.com/office/drawing/2014/main" id="{BCACDF79-B88C-C207-2048-AA82D83D3B8B}"/>
              </a:ext>
            </a:extLst>
          </p:cNvPr>
          <p:cNvPicPr>
            <a:picLocks noChangeAspect="1"/>
          </p:cNvPicPr>
          <p:nvPr/>
        </p:nvPicPr>
        <p:blipFill>
          <a:blip r:embed="rId3"/>
          <a:stretch>
            <a:fillRect/>
          </a:stretch>
        </p:blipFill>
        <p:spPr>
          <a:xfrm>
            <a:off x="7266707" y="3737192"/>
            <a:ext cx="3968139" cy="2460690"/>
          </a:xfrm>
          <a:prstGeom prst="rect">
            <a:avLst/>
          </a:prstGeom>
        </p:spPr>
      </p:pic>
      <p:pic>
        <p:nvPicPr>
          <p:cNvPr id="8" name="图片 7">
            <a:extLst>
              <a:ext uri="{FF2B5EF4-FFF2-40B4-BE49-F238E27FC236}">
                <a16:creationId xmlns:a16="http://schemas.microsoft.com/office/drawing/2014/main" id="{69DDA7C1-D1B4-EEB5-EC7C-5A5C390CE638}"/>
              </a:ext>
            </a:extLst>
          </p:cNvPr>
          <p:cNvPicPr>
            <a:picLocks noChangeAspect="1"/>
          </p:cNvPicPr>
          <p:nvPr/>
        </p:nvPicPr>
        <p:blipFill>
          <a:blip r:embed="rId4"/>
          <a:stretch>
            <a:fillRect/>
          </a:stretch>
        </p:blipFill>
        <p:spPr>
          <a:xfrm>
            <a:off x="7677629" y="1186637"/>
            <a:ext cx="3474561" cy="1934172"/>
          </a:xfrm>
          <a:prstGeom prst="rect">
            <a:avLst/>
          </a:prstGeom>
        </p:spPr>
      </p:pic>
      <p:sp>
        <p:nvSpPr>
          <p:cNvPr id="4" name="文本框 3">
            <a:extLst>
              <a:ext uri="{FF2B5EF4-FFF2-40B4-BE49-F238E27FC236}">
                <a16:creationId xmlns:a16="http://schemas.microsoft.com/office/drawing/2014/main" id="{7E4165B1-FE75-289A-4D06-1EF1E54D22A7}"/>
              </a:ext>
            </a:extLst>
          </p:cNvPr>
          <p:cNvSpPr txBox="1"/>
          <p:nvPr/>
        </p:nvSpPr>
        <p:spPr>
          <a:xfrm>
            <a:off x="386384" y="5765900"/>
            <a:ext cx="5585717" cy="646331"/>
          </a:xfrm>
          <a:prstGeom prst="rect">
            <a:avLst/>
          </a:prstGeom>
          <a:noFill/>
        </p:spPr>
        <p:txBody>
          <a:bodyPr wrap="square" rtlCol="0">
            <a:spAutoFit/>
          </a:bodyPr>
          <a:lstStyle/>
          <a:p>
            <a:r>
              <a:rPr kumimoji="1" lang="en-US" altLang="zh-CN" i="1" dirty="0"/>
              <a:t>For more detailed description on EP and LEIA please refer to </a:t>
            </a:r>
            <a:r>
              <a:rPr kumimoji="1" lang="en-US" altLang="zh-CN" i="1" dirty="0" err="1"/>
              <a:t>Zhixing’s</a:t>
            </a:r>
            <a:r>
              <a:rPr kumimoji="1" lang="en-US" altLang="zh-CN" i="1" dirty="0"/>
              <a:t> talk.</a:t>
            </a:r>
            <a:endParaRPr kumimoji="1" lang="zh-CN" altLang="en-US" i="1" dirty="0"/>
          </a:p>
        </p:txBody>
      </p:sp>
      <p:sp>
        <p:nvSpPr>
          <p:cNvPr id="5" name="文本框 4">
            <a:extLst>
              <a:ext uri="{FF2B5EF4-FFF2-40B4-BE49-F238E27FC236}">
                <a16:creationId xmlns:a16="http://schemas.microsoft.com/office/drawing/2014/main" id="{EA6BE9C5-1551-7CF6-DF0E-04C29513EE0A}"/>
              </a:ext>
            </a:extLst>
          </p:cNvPr>
          <p:cNvSpPr txBox="1"/>
          <p:nvPr/>
        </p:nvSpPr>
        <p:spPr>
          <a:xfrm>
            <a:off x="6219901" y="6268002"/>
            <a:ext cx="6061753" cy="369332"/>
          </a:xfrm>
          <a:prstGeom prst="rect">
            <a:avLst/>
          </a:prstGeom>
          <a:noFill/>
        </p:spPr>
        <p:txBody>
          <a:bodyPr wrap="square" rtlCol="0">
            <a:spAutoFit/>
          </a:bodyPr>
          <a:lstStyle/>
          <a:p>
            <a:r>
              <a:rPr kumimoji="1" lang="en-US" altLang="zh-CN" dirty="0"/>
              <a:t>LEIA after module calibration (PI: Dr. </a:t>
            </a:r>
            <a:r>
              <a:rPr kumimoji="1" lang="en-US" altLang="zh-CN" dirty="0" err="1"/>
              <a:t>Zhixing</a:t>
            </a:r>
            <a:r>
              <a:rPr kumimoji="1" lang="en-US" altLang="zh-CN" dirty="0"/>
              <a:t> Ling)</a:t>
            </a:r>
            <a:endParaRPr kumimoji="1" lang="zh-CN" altLang="en-US" dirty="0"/>
          </a:p>
        </p:txBody>
      </p:sp>
      <p:sp>
        <p:nvSpPr>
          <p:cNvPr id="9" name="文本框 8">
            <a:extLst>
              <a:ext uri="{FF2B5EF4-FFF2-40B4-BE49-F238E27FC236}">
                <a16:creationId xmlns:a16="http://schemas.microsoft.com/office/drawing/2014/main" id="{51E340BD-3580-0B09-27FA-410892DFE26F}"/>
              </a:ext>
            </a:extLst>
          </p:cNvPr>
          <p:cNvSpPr txBox="1"/>
          <p:nvPr/>
        </p:nvSpPr>
        <p:spPr>
          <a:xfrm>
            <a:off x="7862352" y="3187362"/>
            <a:ext cx="3320265" cy="369332"/>
          </a:xfrm>
          <a:prstGeom prst="rect">
            <a:avLst/>
          </a:prstGeom>
          <a:noFill/>
        </p:spPr>
        <p:txBody>
          <a:bodyPr wrap="square">
            <a:spAutoFit/>
          </a:bodyPr>
          <a:lstStyle/>
          <a:p>
            <a:pPr algn="ctr"/>
            <a:r>
              <a:rPr kumimoji="1" lang="en-US" altLang="zh-CN" dirty="0"/>
              <a:t>Launch of LEIA on 2022/7/27 </a:t>
            </a:r>
            <a:endParaRPr lang="zh-CN" altLang="en-US" dirty="0"/>
          </a:p>
        </p:txBody>
      </p:sp>
    </p:spTree>
    <p:extLst>
      <p:ext uri="{BB962C8B-B14F-4D97-AF65-F5344CB8AC3E}">
        <p14:creationId xmlns:p14="http://schemas.microsoft.com/office/powerpoint/2010/main" val="18712406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B9DF1A-27A1-482D-5854-081E32234C4F}"/>
              </a:ext>
            </a:extLst>
          </p:cNvPr>
          <p:cNvSpPr>
            <a:spLocks noGrp="1"/>
          </p:cNvSpPr>
          <p:nvPr>
            <p:ph type="title"/>
          </p:nvPr>
        </p:nvSpPr>
        <p:spPr/>
        <p:txBody>
          <a:bodyPr/>
          <a:lstStyle/>
          <a:p>
            <a:r>
              <a:rPr kumimoji="1" lang="en-US" altLang="zh-CN" dirty="0"/>
              <a:t>Calibration schedule of LEIA</a:t>
            </a:r>
            <a:endParaRPr kumimoji="1" lang="zh-CN" altLang="en-US" dirty="0"/>
          </a:p>
        </p:txBody>
      </p:sp>
      <p:sp>
        <p:nvSpPr>
          <p:cNvPr id="3" name="内容占位符 2">
            <a:extLst>
              <a:ext uri="{FF2B5EF4-FFF2-40B4-BE49-F238E27FC236}">
                <a16:creationId xmlns:a16="http://schemas.microsoft.com/office/drawing/2014/main" id="{83D34606-ADBF-2E36-6029-A4FBD22B1EBC}"/>
              </a:ext>
            </a:extLst>
          </p:cNvPr>
          <p:cNvSpPr>
            <a:spLocks noGrp="1"/>
          </p:cNvSpPr>
          <p:nvPr>
            <p:ph idx="1"/>
          </p:nvPr>
        </p:nvSpPr>
        <p:spPr>
          <a:xfrm>
            <a:off x="609599" y="1092100"/>
            <a:ext cx="10972801" cy="3901140"/>
          </a:xfrm>
        </p:spPr>
        <p:txBody>
          <a:bodyPr/>
          <a:lstStyle/>
          <a:p>
            <a:r>
              <a:rPr kumimoji="1" lang="en-US" altLang="zh-CN" dirty="0"/>
              <a:t>A series of tests and calibrations were performed before its launch to fully characterize its performance at NAOC, MPE/</a:t>
            </a:r>
            <a:r>
              <a:rPr kumimoji="1" lang="en-US" altLang="zh-CN" dirty="0" err="1"/>
              <a:t>Panter</a:t>
            </a:r>
            <a:r>
              <a:rPr kumimoji="1" lang="en-US" altLang="zh-CN" dirty="0"/>
              <a:t> and IHEP</a:t>
            </a:r>
          </a:p>
          <a:p>
            <a:r>
              <a:rPr kumimoji="1" lang="en-US" altLang="zh-CN" dirty="0"/>
              <a:t>Calibration schedule</a:t>
            </a:r>
          </a:p>
          <a:p>
            <a:pPr lvl="1"/>
            <a:r>
              <a:rPr kumimoji="1" lang="en-US" altLang="zh-CN" dirty="0"/>
              <a:t>2021.4-5 MPE/</a:t>
            </a:r>
            <a:r>
              <a:rPr kumimoji="1" lang="en-US" altLang="zh-CN" dirty="0" err="1"/>
              <a:t>Panter</a:t>
            </a:r>
            <a:r>
              <a:rPr kumimoji="1" lang="en-US" altLang="zh-CN" dirty="0"/>
              <a:t>, MA</a:t>
            </a:r>
          </a:p>
          <a:p>
            <a:pPr lvl="1"/>
            <a:r>
              <a:rPr kumimoji="1" lang="en-US" altLang="zh-CN" dirty="0"/>
              <a:t>2021.8 NAOC, MA</a:t>
            </a:r>
          </a:p>
          <a:p>
            <a:pPr lvl="1"/>
            <a:r>
              <a:rPr kumimoji="1" lang="en-US" altLang="zh-CN" dirty="0"/>
              <a:t>2021.9 NAOC, MA after vibration</a:t>
            </a:r>
          </a:p>
          <a:p>
            <a:pPr lvl="1"/>
            <a:r>
              <a:rPr kumimoji="1" lang="en-US" altLang="zh-CN" dirty="0"/>
              <a:t>2021. NAOC, CMOS detector</a:t>
            </a:r>
          </a:p>
          <a:p>
            <a:pPr lvl="1"/>
            <a:r>
              <a:rPr kumimoji="1" lang="en-US" altLang="zh-CN" dirty="0"/>
              <a:t>2021.11 IHEP, complete module</a:t>
            </a:r>
          </a:p>
        </p:txBody>
      </p:sp>
      <p:pic>
        <p:nvPicPr>
          <p:cNvPr id="262" name="图片 261" descr="图片包含 室内, 发动机, 水槽, 旧&#10;&#10;描述已自动生成">
            <a:extLst>
              <a:ext uri="{FF2B5EF4-FFF2-40B4-BE49-F238E27FC236}">
                <a16:creationId xmlns:a16="http://schemas.microsoft.com/office/drawing/2014/main" id="{ABA1D4CC-8699-CB09-6447-067328AF82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5995" y="2074851"/>
            <a:ext cx="3078167" cy="1731517"/>
          </a:xfrm>
          <a:prstGeom prst="rect">
            <a:avLst/>
          </a:prstGeom>
        </p:spPr>
      </p:pic>
      <p:pic>
        <p:nvPicPr>
          <p:cNvPr id="4" name="图片 3" descr="图片包含 室内, 桌子, 镜子, 房间&#10;&#10;描述已自动生成">
            <a:extLst>
              <a:ext uri="{FF2B5EF4-FFF2-40B4-BE49-F238E27FC236}">
                <a16:creationId xmlns:a16="http://schemas.microsoft.com/office/drawing/2014/main" id="{CB0DB83E-7D98-C790-6E25-EF9482C59B5E}"/>
              </a:ext>
            </a:extLst>
          </p:cNvPr>
          <p:cNvPicPr>
            <a:picLocks noChangeAspect="1"/>
          </p:cNvPicPr>
          <p:nvPr/>
        </p:nvPicPr>
        <p:blipFill>
          <a:blip r:embed="rId4" cstate="print">
            <a:extLst>
              <a:ext uri="{28A0092B-C50C-407E-A947-70E740481C1C}">
                <a14:useLocalDpi xmlns:a14="http://schemas.microsoft.com/office/drawing/2010/main" val="0"/>
              </a:ext>
            </a:extLst>
          </a:blip>
          <a:srcRect r="20411"/>
          <a:stretch>
            <a:fillRect/>
          </a:stretch>
        </p:blipFill>
        <p:spPr>
          <a:xfrm>
            <a:off x="5037463" y="4354429"/>
            <a:ext cx="2370726" cy="1983305"/>
          </a:xfrm>
          <a:prstGeom prst="rect">
            <a:avLst/>
          </a:prstGeom>
        </p:spPr>
      </p:pic>
      <p:pic>
        <p:nvPicPr>
          <p:cNvPr id="5" name="图片 4">
            <a:extLst>
              <a:ext uri="{FF2B5EF4-FFF2-40B4-BE49-F238E27FC236}">
                <a16:creationId xmlns:a16="http://schemas.microsoft.com/office/drawing/2014/main" id="{EE6DC0B1-5157-FC74-4AEB-0D8F442E6AD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04233" y="4367785"/>
            <a:ext cx="3078167" cy="1908989"/>
          </a:xfrm>
          <a:prstGeom prst="rect">
            <a:avLst/>
          </a:prstGeom>
        </p:spPr>
      </p:pic>
      <p:sp>
        <p:nvSpPr>
          <p:cNvPr id="9" name="文本框 8">
            <a:extLst>
              <a:ext uri="{FF2B5EF4-FFF2-40B4-BE49-F238E27FC236}">
                <a16:creationId xmlns:a16="http://schemas.microsoft.com/office/drawing/2014/main" id="{0F681DDA-E417-CFA3-71E8-9EA8AAC701A5}"/>
              </a:ext>
            </a:extLst>
          </p:cNvPr>
          <p:cNvSpPr txBox="1"/>
          <p:nvPr/>
        </p:nvSpPr>
        <p:spPr>
          <a:xfrm>
            <a:off x="6547839" y="3870710"/>
            <a:ext cx="3794477" cy="369332"/>
          </a:xfrm>
          <a:prstGeom prst="rect">
            <a:avLst/>
          </a:prstGeom>
          <a:noFill/>
        </p:spPr>
        <p:txBody>
          <a:bodyPr wrap="square" rtlCol="0">
            <a:spAutoFit/>
          </a:bodyPr>
          <a:lstStyle/>
          <a:p>
            <a:pPr algn="ctr"/>
            <a:r>
              <a:rPr kumimoji="1" lang="en-US" altLang="zh-CN" dirty="0"/>
              <a:t>Mirror assembly test at NAOC XIB</a:t>
            </a:r>
            <a:endParaRPr kumimoji="1" lang="zh-CN" altLang="en-US" dirty="0"/>
          </a:p>
        </p:txBody>
      </p:sp>
      <p:sp>
        <p:nvSpPr>
          <p:cNvPr id="11" name="文本框 10">
            <a:extLst>
              <a:ext uri="{FF2B5EF4-FFF2-40B4-BE49-F238E27FC236}">
                <a16:creationId xmlns:a16="http://schemas.microsoft.com/office/drawing/2014/main" id="{E1B1D5A3-C0B1-5F14-60E5-C1B9B302806C}"/>
              </a:ext>
            </a:extLst>
          </p:cNvPr>
          <p:cNvSpPr txBox="1"/>
          <p:nvPr/>
        </p:nvSpPr>
        <p:spPr>
          <a:xfrm>
            <a:off x="4238368" y="6398695"/>
            <a:ext cx="3968915" cy="369332"/>
          </a:xfrm>
          <a:prstGeom prst="rect">
            <a:avLst/>
          </a:prstGeom>
          <a:noFill/>
        </p:spPr>
        <p:txBody>
          <a:bodyPr wrap="square">
            <a:spAutoFit/>
          </a:bodyPr>
          <a:lstStyle/>
          <a:p>
            <a:pPr algn="ctr"/>
            <a:r>
              <a:rPr kumimoji="1" lang="en-US" altLang="zh-CN" dirty="0"/>
              <a:t>Mirror assembly test at MPE/</a:t>
            </a:r>
            <a:r>
              <a:rPr kumimoji="1" lang="en-US" altLang="zh-CN" dirty="0" err="1"/>
              <a:t>Panter</a:t>
            </a:r>
            <a:endParaRPr kumimoji="1" lang="zh-CN" altLang="en-US" dirty="0"/>
          </a:p>
        </p:txBody>
      </p:sp>
      <p:sp>
        <p:nvSpPr>
          <p:cNvPr id="12" name="文本框 11">
            <a:extLst>
              <a:ext uri="{FF2B5EF4-FFF2-40B4-BE49-F238E27FC236}">
                <a16:creationId xmlns:a16="http://schemas.microsoft.com/office/drawing/2014/main" id="{A34819B6-ED60-A0E3-03CE-FE43F796EE7F}"/>
              </a:ext>
            </a:extLst>
          </p:cNvPr>
          <p:cNvSpPr txBox="1"/>
          <p:nvPr/>
        </p:nvSpPr>
        <p:spPr>
          <a:xfrm>
            <a:off x="8058858" y="6337734"/>
            <a:ext cx="3968915" cy="369332"/>
          </a:xfrm>
          <a:prstGeom prst="rect">
            <a:avLst/>
          </a:prstGeom>
          <a:noFill/>
        </p:spPr>
        <p:txBody>
          <a:bodyPr wrap="square">
            <a:spAutoFit/>
          </a:bodyPr>
          <a:lstStyle/>
          <a:p>
            <a:pPr algn="ctr"/>
            <a:r>
              <a:rPr kumimoji="1" lang="en-US" altLang="zh-CN" dirty="0"/>
              <a:t>CMOS test at NAOC</a:t>
            </a:r>
            <a:endParaRPr kumimoji="1" lang="zh-CN" altLang="en-US" dirty="0"/>
          </a:p>
        </p:txBody>
      </p:sp>
    </p:spTree>
    <p:extLst>
      <p:ext uri="{BB962C8B-B14F-4D97-AF65-F5344CB8AC3E}">
        <p14:creationId xmlns:p14="http://schemas.microsoft.com/office/powerpoint/2010/main" val="192484248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0D08DE-633C-0D29-809A-1EC8EF523BE3}"/>
              </a:ext>
            </a:extLst>
          </p:cNvPr>
          <p:cNvSpPr>
            <a:spLocks noGrp="1"/>
          </p:cNvSpPr>
          <p:nvPr>
            <p:ph type="title"/>
          </p:nvPr>
        </p:nvSpPr>
        <p:spPr/>
        <p:txBody>
          <a:bodyPr/>
          <a:lstStyle/>
          <a:p>
            <a:r>
              <a:rPr kumimoji="1" lang="en-US" altLang="zh-CN" dirty="0"/>
              <a:t>Calibration of LEIA before integration</a:t>
            </a:r>
            <a:endParaRPr kumimoji="1" lang="zh-CN" altLang="en-US" dirty="0"/>
          </a:p>
        </p:txBody>
      </p:sp>
      <p:sp>
        <p:nvSpPr>
          <p:cNvPr id="3" name="内容占位符 2">
            <a:extLst>
              <a:ext uri="{FF2B5EF4-FFF2-40B4-BE49-F238E27FC236}">
                <a16:creationId xmlns:a16="http://schemas.microsoft.com/office/drawing/2014/main" id="{FCA6761F-88DF-D4D8-8719-CA79498168C4}"/>
              </a:ext>
            </a:extLst>
          </p:cNvPr>
          <p:cNvSpPr>
            <a:spLocks noGrp="1"/>
          </p:cNvSpPr>
          <p:nvPr>
            <p:ph idx="1"/>
          </p:nvPr>
        </p:nvSpPr>
        <p:spPr/>
        <p:txBody>
          <a:bodyPr/>
          <a:lstStyle/>
          <a:p>
            <a:r>
              <a:rPr kumimoji="1" lang="en-US" altLang="zh-CN" dirty="0"/>
              <a:t>The mirror assembly of LEIA has been calibrated for</a:t>
            </a:r>
          </a:p>
          <a:p>
            <a:pPr lvl="1"/>
            <a:r>
              <a:rPr kumimoji="1" lang="en-US" altLang="zh-CN" dirty="0"/>
              <a:t>the point spread function (PSF) within the </a:t>
            </a:r>
            <a:r>
              <a:rPr kumimoji="1" lang="en-US" altLang="zh-CN" dirty="0" err="1"/>
              <a:t>FoV</a:t>
            </a:r>
            <a:endParaRPr kumimoji="1" lang="en-US" altLang="zh-CN" dirty="0"/>
          </a:p>
          <a:p>
            <a:pPr lvl="1"/>
            <a:r>
              <a:rPr kumimoji="1" lang="en-US" altLang="zh-CN" dirty="0"/>
              <a:t>the effective area within the effective energy band (~0.5 – 4keV)</a:t>
            </a:r>
          </a:p>
          <a:p>
            <a:endParaRPr kumimoji="1" lang="zh-CN" altLang="en-US" dirty="0"/>
          </a:p>
        </p:txBody>
      </p:sp>
      <p:pic>
        <p:nvPicPr>
          <p:cNvPr id="5" name="图片 4">
            <a:extLst>
              <a:ext uri="{FF2B5EF4-FFF2-40B4-BE49-F238E27FC236}">
                <a16:creationId xmlns:a16="http://schemas.microsoft.com/office/drawing/2014/main" id="{76E30DA8-5522-C6A4-DCB5-524DDF8F23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3180" y="2625321"/>
            <a:ext cx="4489608" cy="3376983"/>
          </a:xfrm>
          <a:prstGeom prst="rect">
            <a:avLst/>
          </a:prstGeom>
          <a:noFill/>
          <a:ln>
            <a:noFill/>
          </a:ln>
        </p:spPr>
      </p:pic>
      <p:sp>
        <p:nvSpPr>
          <p:cNvPr id="7" name="文本框 6">
            <a:extLst>
              <a:ext uri="{FF2B5EF4-FFF2-40B4-BE49-F238E27FC236}">
                <a16:creationId xmlns:a16="http://schemas.microsoft.com/office/drawing/2014/main" id="{780889D6-CD66-73E0-94FC-E9DE9130EA57}"/>
              </a:ext>
            </a:extLst>
          </p:cNvPr>
          <p:cNvSpPr txBox="1"/>
          <p:nvPr/>
        </p:nvSpPr>
        <p:spPr>
          <a:xfrm>
            <a:off x="588675" y="6125127"/>
            <a:ext cx="6001013" cy="369332"/>
          </a:xfrm>
          <a:prstGeom prst="rect">
            <a:avLst/>
          </a:prstGeom>
          <a:noFill/>
        </p:spPr>
        <p:txBody>
          <a:bodyPr wrap="square" rtlCol="0">
            <a:spAutoFit/>
          </a:bodyPr>
          <a:lstStyle/>
          <a:p>
            <a:r>
              <a:rPr kumimoji="1" lang="en-US" altLang="zh-CN" dirty="0"/>
              <a:t>The measured PSF within ¼ of </a:t>
            </a:r>
            <a:r>
              <a:rPr kumimoji="1" lang="en-US" altLang="zh-CN" dirty="0" err="1"/>
              <a:t>FoV</a:t>
            </a:r>
            <a:r>
              <a:rPr kumimoji="1" lang="en-US" altLang="zh-CN" dirty="0"/>
              <a:t> at NAOC 2021-8</a:t>
            </a:r>
            <a:endParaRPr kumimoji="1" lang="zh-CN" altLang="en-US" dirty="0"/>
          </a:p>
        </p:txBody>
      </p:sp>
      <p:sp>
        <p:nvSpPr>
          <p:cNvPr id="8" name="文本框 7">
            <a:extLst>
              <a:ext uri="{FF2B5EF4-FFF2-40B4-BE49-F238E27FC236}">
                <a16:creationId xmlns:a16="http://schemas.microsoft.com/office/drawing/2014/main" id="{1FC18738-5CF1-A60E-E655-37B2D7BEC303}"/>
              </a:ext>
            </a:extLst>
          </p:cNvPr>
          <p:cNvSpPr txBox="1"/>
          <p:nvPr/>
        </p:nvSpPr>
        <p:spPr>
          <a:xfrm>
            <a:off x="7392643" y="6092108"/>
            <a:ext cx="4210682" cy="646331"/>
          </a:xfrm>
          <a:prstGeom prst="rect">
            <a:avLst/>
          </a:prstGeom>
          <a:noFill/>
        </p:spPr>
        <p:txBody>
          <a:bodyPr wrap="square" rtlCol="0">
            <a:spAutoFit/>
          </a:bodyPr>
          <a:lstStyle/>
          <a:p>
            <a:pPr algn="ctr"/>
            <a:r>
              <a:rPr kumimoji="1" lang="en-US" altLang="zh-CN" dirty="0"/>
              <a:t>Effective area @MPE/</a:t>
            </a:r>
            <a:r>
              <a:rPr kumimoji="1" lang="en-US" altLang="zh-CN" dirty="0" err="1"/>
              <a:t>Panter</a:t>
            </a:r>
            <a:r>
              <a:rPr kumimoji="1" lang="en-US" altLang="zh-CN" dirty="0"/>
              <a:t> 2021-04</a:t>
            </a:r>
          </a:p>
          <a:p>
            <a:pPr algn="ctr"/>
            <a:r>
              <a:rPr kumimoji="1" lang="en-US" altLang="zh-CN" dirty="0"/>
              <a:t>Credit: Vadim</a:t>
            </a:r>
            <a:endParaRPr kumimoji="1" lang="zh-CN" altLang="en-US" dirty="0"/>
          </a:p>
        </p:txBody>
      </p:sp>
      <p:pic>
        <p:nvPicPr>
          <p:cNvPr id="6" name="图片 5">
            <a:extLst>
              <a:ext uri="{FF2B5EF4-FFF2-40B4-BE49-F238E27FC236}">
                <a16:creationId xmlns:a16="http://schemas.microsoft.com/office/drawing/2014/main" id="{5E3EC592-F9E8-C515-4076-2DE52A1F5B39}"/>
              </a:ext>
            </a:extLst>
          </p:cNvPr>
          <p:cNvPicPr>
            <a:picLocks noChangeAspect="1"/>
          </p:cNvPicPr>
          <p:nvPr/>
        </p:nvPicPr>
        <p:blipFill>
          <a:blip r:embed="rId4"/>
          <a:stretch>
            <a:fillRect/>
          </a:stretch>
        </p:blipFill>
        <p:spPr>
          <a:xfrm>
            <a:off x="0" y="2522504"/>
            <a:ext cx="7099300" cy="3479800"/>
          </a:xfrm>
          <a:prstGeom prst="rect">
            <a:avLst/>
          </a:prstGeom>
        </p:spPr>
      </p:pic>
    </p:spTree>
    <p:extLst>
      <p:ext uri="{BB962C8B-B14F-4D97-AF65-F5344CB8AC3E}">
        <p14:creationId xmlns:p14="http://schemas.microsoft.com/office/powerpoint/2010/main" val="124874740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D5417-0761-B3C3-86BE-E875B9EAB13C}"/>
              </a:ext>
            </a:extLst>
          </p:cNvPr>
          <p:cNvSpPr>
            <a:spLocks noGrp="1"/>
          </p:cNvSpPr>
          <p:nvPr>
            <p:ph type="title"/>
          </p:nvPr>
        </p:nvSpPr>
        <p:spPr/>
        <p:txBody>
          <a:bodyPr/>
          <a:lstStyle/>
          <a:p>
            <a:r>
              <a:rPr kumimoji="1" lang="en-US" altLang="zh-CN" dirty="0"/>
              <a:t>LEIA calibration in IHEP: setup and calibration items</a:t>
            </a:r>
            <a:endParaRPr kumimoji="1" lang="zh-CN" altLang="en-US" dirty="0"/>
          </a:p>
        </p:txBody>
      </p:sp>
      <p:sp>
        <p:nvSpPr>
          <p:cNvPr id="3" name="内容占位符 2">
            <a:extLst>
              <a:ext uri="{FF2B5EF4-FFF2-40B4-BE49-F238E27FC236}">
                <a16:creationId xmlns:a16="http://schemas.microsoft.com/office/drawing/2014/main" id="{98D592AA-A031-AA32-12C6-D9133F186BFE}"/>
              </a:ext>
            </a:extLst>
          </p:cNvPr>
          <p:cNvSpPr>
            <a:spLocks noGrp="1"/>
          </p:cNvSpPr>
          <p:nvPr>
            <p:ph idx="1"/>
          </p:nvPr>
        </p:nvSpPr>
        <p:spPr>
          <a:xfrm>
            <a:off x="609600" y="1092100"/>
            <a:ext cx="6737873" cy="4929188"/>
          </a:xfrm>
        </p:spPr>
        <p:txBody>
          <a:bodyPr/>
          <a:lstStyle/>
          <a:p>
            <a:r>
              <a:rPr kumimoji="1" lang="en-US" altLang="zh-CN" dirty="0"/>
              <a:t>The complete module of LEIA was calibrated at the 100-m facility at IHEP in Nov. 2021</a:t>
            </a:r>
          </a:p>
          <a:p>
            <a:r>
              <a:rPr kumimoji="1" lang="en-US" altLang="zh-CN" dirty="0"/>
              <a:t>The calibration items mainly covers</a:t>
            </a:r>
          </a:p>
          <a:p>
            <a:pPr lvl="1"/>
            <a:r>
              <a:rPr kumimoji="1" lang="en-US" altLang="zh-CN" dirty="0"/>
              <a:t>PSF</a:t>
            </a:r>
          </a:p>
          <a:p>
            <a:pPr lvl="1"/>
            <a:r>
              <a:rPr kumimoji="1" lang="en-US" altLang="zh-CN" dirty="0"/>
              <a:t>Effective area</a:t>
            </a:r>
          </a:p>
          <a:p>
            <a:pPr lvl="1"/>
            <a:r>
              <a:rPr kumimoji="1" lang="en-US" altLang="zh-CN" dirty="0"/>
              <a:t>Positioning accuracy</a:t>
            </a:r>
          </a:p>
          <a:p>
            <a:pPr lvl="1"/>
            <a:r>
              <a:rPr kumimoji="1" lang="en-US" altLang="zh-CN" dirty="0"/>
              <a:t>Energy response</a:t>
            </a:r>
          </a:p>
          <a:p>
            <a:pPr lvl="1"/>
            <a:r>
              <a:rPr kumimoji="1" lang="en-US" altLang="zh-CN" dirty="0"/>
              <a:t>Gain, energy resolution</a:t>
            </a:r>
          </a:p>
          <a:p>
            <a:pPr lvl="1"/>
            <a:r>
              <a:rPr kumimoji="1" lang="en-US" altLang="zh-CN" dirty="0"/>
              <a:t>Defects</a:t>
            </a:r>
          </a:p>
          <a:p>
            <a:pPr lvl="1"/>
            <a:r>
              <a:rPr kumimoji="1" lang="en-US" altLang="zh-CN" dirty="0"/>
              <a:t>…</a:t>
            </a:r>
          </a:p>
        </p:txBody>
      </p:sp>
      <p:pic>
        <p:nvPicPr>
          <p:cNvPr id="4" name="图片 3" descr="躺在草地上&#10;&#10;中度可信度描述已自动生成">
            <a:extLst>
              <a:ext uri="{FF2B5EF4-FFF2-40B4-BE49-F238E27FC236}">
                <a16:creationId xmlns:a16="http://schemas.microsoft.com/office/drawing/2014/main" id="{65DD8832-779B-AF87-90EA-309D7E6A2EE5}"/>
              </a:ext>
            </a:extLst>
          </p:cNvPr>
          <p:cNvPicPr>
            <a:picLocks noChangeAspect="1"/>
          </p:cNvPicPr>
          <p:nvPr/>
        </p:nvPicPr>
        <p:blipFill>
          <a:blip r:embed="rId3"/>
          <a:stretch>
            <a:fillRect/>
          </a:stretch>
        </p:blipFill>
        <p:spPr>
          <a:xfrm>
            <a:off x="7802316" y="1092100"/>
            <a:ext cx="3625326" cy="2254314"/>
          </a:xfrm>
          <a:prstGeom prst="rect">
            <a:avLst/>
          </a:prstGeom>
        </p:spPr>
      </p:pic>
      <p:pic>
        <p:nvPicPr>
          <p:cNvPr id="5" name="Picture 2">
            <a:extLst>
              <a:ext uri="{FF2B5EF4-FFF2-40B4-BE49-F238E27FC236}">
                <a16:creationId xmlns:a16="http://schemas.microsoft.com/office/drawing/2014/main" id="{AD0E8566-E2FC-2FA8-4C98-DCF3ADD0A20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256621" y="3876401"/>
            <a:ext cx="3106682" cy="2593502"/>
          </a:xfrm>
          <a:prstGeom prst="rect">
            <a:avLst/>
          </a:prstGeom>
          <a:noFill/>
          <a:ln>
            <a:noFill/>
          </a:ln>
        </p:spPr>
      </p:pic>
      <p:pic>
        <p:nvPicPr>
          <p:cNvPr id="7" name="图片 6" descr="图示, 工程绘图&#10;&#10;描述已自动生成">
            <a:extLst>
              <a:ext uri="{FF2B5EF4-FFF2-40B4-BE49-F238E27FC236}">
                <a16:creationId xmlns:a16="http://schemas.microsoft.com/office/drawing/2014/main" id="{09A22B39-7C56-B658-E7E3-9FBF39E68BC3}"/>
              </a:ext>
            </a:extLst>
          </p:cNvPr>
          <p:cNvPicPr>
            <a:picLocks noChangeAspect="1"/>
          </p:cNvPicPr>
          <p:nvPr/>
        </p:nvPicPr>
        <p:blipFill>
          <a:blip r:embed="rId5"/>
          <a:stretch>
            <a:fillRect/>
          </a:stretch>
        </p:blipFill>
        <p:spPr>
          <a:xfrm>
            <a:off x="8930212" y="3878874"/>
            <a:ext cx="2884842" cy="2593502"/>
          </a:xfrm>
          <a:prstGeom prst="rect">
            <a:avLst/>
          </a:prstGeom>
        </p:spPr>
      </p:pic>
      <p:sp>
        <p:nvSpPr>
          <p:cNvPr id="8" name="文本框 7">
            <a:extLst>
              <a:ext uri="{FF2B5EF4-FFF2-40B4-BE49-F238E27FC236}">
                <a16:creationId xmlns:a16="http://schemas.microsoft.com/office/drawing/2014/main" id="{95BBA81A-30D5-4BA1-7143-6383844CEC08}"/>
              </a:ext>
            </a:extLst>
          </p:cNvPr>
          <p:cNvSpPr txBox="1"/>
          <p:nvPr/>
        </p:nvSpPr>
        <p:spPr>
          <a:xfrm>
            <a:off x="7602876" y="3251583"/>
            <a:ext cx="3732087" cy="369332"/>
          </a:xfrm>
          <a:prstGeom prst="rect">
            <a:avLst/>
          </a:prstGeom>
          <a:noFill/>
        </p:spPr>
        <p:txBody>
          <a:bodyPr wrap="square">
            <a:spAutoFit/>
          </a:bodyPr>
          <a:lstStyle/>
          <a:p>
            <a:pPr algn="ctr"/>
            <a:r>
              <a:rPr kumimoji="1" lang="en-US" altLang="zh-CN" dirty="0"/>
              <a:t>100m X-ray facility of IHEP </a:t>
            </a:r>
            <a:endParaRPr lang="zh-CN" altLang="en-US" dirty="0"/>
          </a:p>
        </p:txBody>
      </p:sp>
      <p:sp>
        <p:nvSpPr>
          <p:cNvPr id="9" name="文本框 8">
            <a:extLst>
              <a:ext uri="{FF2B5EF4-FFF2-40B4-BE49-F238E27FC236}">
                <a16:creationId xmlns:a16="http://schemas.microsoft.com/office/drawing/2014/main" id="{74878170-7915-8701-1514-C20EF10807D2}"/>
              </a:ext>
            </a:extLst>
          </p:cNvPr>
          <p:cNvSpPr txBox="1"/>
          <p:nvPr/>
        </p:nvSpPr>
        <p:spPr>
          <a:xfrm>
            <a:off x="4914670" y="6454035"/>
            <a:ext cx="3732087" cy="369332"/>
          </a:xfrm>
          <a:prstGeom prst="rect">
            <a:avLst/>
          </a:prstGeom>
          <a:noFill/>
        </p:spPr>
        <p:txBody>
          <a:bodyPr wrap="square">
            <a:spAutoFit/>
          </a:bodyPr>
          <a:lstStyle/>
          <a:p>
            <a:pPr algn="ctr"/>
            <a:r>
              <a:rPr kumimoji="1" lang="en-US" altLang="zh-CN" dirty="0"/>
              <a:t>Turntable in the vacuum tank</a:t>
            </a:r>
            <a:endParaRPr lang="zh-CN" altLang="en-US" dirty="0"/>
          </a:p>
        </p:txBody>
      </p:sp>
      <p:sp>
        <p:nvSpPr>
          <p:cNvPr id="10" name="文本框 9">
            <a:extLst>
              <a:ext uri="{FF2B5EF4-FFF2-40B4-BE49-F238E27FC236}">
                <a16:creationId xmlns:a16="http://schemas.microsoft.com/office/drawing/2014/main" id="{E6E27CAC-279A-FADB-5C13-9A3BEFB190C0}"/>
              </a:ext>
            </a:extLst>
          </p:cNvPr>
          <p:cNvSpPr txBox="1"/>
          <p:nvPr/>
        </p:nvSpPr>
        <p:spPr>
          <a:xfrm>
            <a:off x="8506589" y="6454035"/>
            <a:ext cx="3732087" cy="369332"/>
          </a:xfrm>
          <a:prstGeom prst="rect">
            <a:avLst/>
          </a:prstGeom>
          <a:noFill/>
        </p:spPr>
        <p:txBody>
          <a:bodyPr wrap="square">
            <a:spAutoFit/>
          </a:bodyPr>
          <a:lstStyle/>
          <a:p>
            <a:pPr algn="ctr"/>
            <a:r>
              <a:rPr kumimoji="1" lang="en-US" altLang="zh-CN" dirty="0"/>
              <a:t>Diagram for LEIA on the turntable</a:t>
            </a:r>
            <a:endParaRPr lang="zh-CN" altLang="en-US" dirty="0"/>
          </a:p>
        </p:txBody>
      </p:sp>
    </p:spTree>
    <p:extLst>
      <p:ext uri="{BB962C8B-B14F-4D97-AF65-F5344CB8AC3E}">
        <p14:creationId xmlns:p14="http://schemas.microsoft.com/office/powerpoint/2010/main" val="97918531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F6EEE4-0C04-1163-DFF1-0BEFA8AB80C1}"/>
              </a:ext>
            </a:extLst>
          </p:cNvPr>
          <p:cNvSpPr>
            <a:spLocks noGrp="1"/>
          </p:cNvSpPr>
          <p:nvPr>
            <p:ph type="title"/>
          </p:nvPr>
        </p:nvSpPr>
        <p:spPr/>
        <p:txBody>
          <a:bodyPr/>
          <a:lstStyle/>
          <a:p>
            <a:r>
              <a:rPr kumimoji="1" lang="en-US" altLang="zh-CN" dirty="0"/>
              <a:t>LEIA calibration in IHEP: PSF</a:t>
            </a:r>
            <a:endParaRPr kumimoji="1" lang="zh-CN" altLang="en-US" dirty="0"/>
          </a:p>
        </p:txBody>
      </p:sp>
      <p:sp>
        <p:nvSpPr>
          <p:cNvPr id="3" name="内容占位符 2">
            <a:extLst>
              <a:ext uri="{FF2B5EF4-FFF2-40B4-BE49-F238E27FC236}">
                <a16:creationId xmlns:a16="http://schemas.microsoft.com/office/drawing/2014/main" id="{5A6C7DFE-0492-850B-21C6-FE92DD1030D0}"/>
              </a:ext>
            </a:extLst>
          </p:cNvPr>
          <p:cNvSpPr>
            <a:spLocks noGrp="1"/>
          </p:cNvSpPr>
          <p:nvPr>
            <p:ph idx="1"/>
          </p:nvPr>
        </p:nvSpPr>
        <p:spPr/>
        <p:txBody>
          <a:bodyPr/>
          <a:lstStyle/>
          <a:p>
            <a:r>
              <a:rPr kumimoji="1" lang="en-US" altLang="zh-CN" dirty="0"/>
              <a:t>The measured PSF and spatial resolution</a:t>
            </a:r>
            <a:endParaRPr kumimoji="1" lang="zh-CN" altLang="en-US" dirty="0"/>
          </a:p>
        </p:txBody>
      </p:sp>
      <p:pic>
        <p:nvPicPr>
          <p:cNvPr id="7" name="图片 6" descr="图片包含 建筑, 站, 游戏机, 看着&#10;&#10;描述已自动生成">
            <a:extLst>
              <a:ext uri="{FF2B5EF4-FFF2-40B4-BE49-F238E27FC236}">
                <a16:creationId xmlns:a16="http://schemas.microsoft.com/office/drawing/2014/main" id="{8B503220-F01B-254F-8EA2-54CCA9E8E142}"/>
              </a:ext>
            </a:extLst>
          </p:cNvPr>
          <p:cNvPicPr>
            <a:picLocks noChangeAspect="1"/>
          </p:cNvPicPr>
          <p:nvPr/>
        </p:nvPicPr>
        <p:blipFill>
          <a:blip r:embed="rId3"/>
          <a:stretch>
            <a:fillRect/>
          </a:stretch>
        </p:blipFill>
        <p:spPr>
          <a:xfrm>
            <a:off x="238726" y="1565888"/>
            <a:ext cx="7240975" cy="4776609"/>
          </a:xfrm>
          <a:prstGeom prst="rect">
            <a:avLst/>
          </a:prstGeom>
        </p:spPr>
      </p:pic>
      <p:sp>
        <p:nvSpPr>
          <p:cNvPr id="5" name="文本框 4">
            <a:extLst>
              <a:ext uri="{FF2B5EF4-FFF2-40B4-BE49-F238E27FC236}">
                <a16:creationId xmlns:a16="http://schemas.microsoft.com/office/drawing/2014/main" id="{DCA5745F-57AB-089C-D830-E0C6E8A6AD00}"/>
              </a:ext>
            </a:extLst>
          </p:cNvPr>
          <p:cNvSpPr txBox="1"/>
          <p:nvPr/>
        </p:nvSpPr>
        <p:spPr>
          <a:xfrm>
            <a:off x="387759" y="6418916"/>
            <a:ext cx="6808546" cy="369332"/>
          </a:xfrm>
          <a:prstGeom prst="rect">
            <a:avLst/>
          </a:prstGeom>
          <a:noFill/>
        </p:spPr>
        <p:txBody>
          <a:bodyPr wrap="square">
            <a:spAutoFit/>
          </a:bodyPr>
          <a:lstStyle/>
          <a:p>
            <a:pPr algn="ctr"/>
            <a:r>
              <a:rPr kumimoji="1" lang="en-US" altLang="zh-CN" dirty="0"/>
              <a:t>On-axis PSF at tested energies</a:t>
            </a:r>
            <a:endParaRPr kumimoji="1" lang="zh-CN" altLang="en-US" dirty="0"/>
          </a:p>
        </p:txBody>
      </p:sp>
      <p:sp>
        <p:nvSpPr>
          <p:cNvPr id="6" name="文本框 5">
            <a:extLst>
              <a:ext uri="{FF2B5EF4-FFF2-40B4-BE49-F238E27FC236}">
                <a16:creationId xmlns:a16="http://schemas.microsoft.com/office/drawing/2014/main" id="{FD8CB5ED-4528-468F-553B-F3ACDDD69211}"/>
              </a:ext>
            </a:extLst>
          </p:cNvPr>
          <p:cNvSpPr txBox="1"/>
          <p:nvPr/>
        </p:nvSpPr>
        <p:spPr>
          <a:xfrm>
            <a:off x="6932202" y="155205"/>
            <a:ext cx="6097464" cy="369332"/>
          </a:xfrm>
          <a:prstGeom prst="rect">
            <a:avLst/>
          </a:prstGeom>
          <a:noFill/>
        </p:spPr>
        <p:txBody>
          <a:bodyPr wrap="square">
            <a:spAutoFit/>
          </a:bodyPr>
          <a:lstStyle/>
          <a:p>
            <a:pPr algn="ctr"/>
            <a:r>
              <a:rPr kumimoji="1" lang="en-US" altLang="zh-CN" dirty="0"/>
              <a:t>PSF analysis</a:t>
            </a:r>
            <a:endParaRPr kumimoji="1" lang="zh-CN" altLang="en-US" dirty="0"/>
          </a:p>
        </p:txBody>
      </p:sp>
      <p:sp>
        <p:nvSpPr>
          <p:cNvPr id="8" name="文本框 7">
            <a:extLst>
              <a:ext uri="{FF2B5EF4-FFF2-40B4-BE49-F238E27FC236}">
                <a16:creationId xmlns:a16="http://schemas.microsoft.com/office/drawing/2014/main" id="{24643F71-AE8A-DA98-F91E-38AAC1804BA9}"/>
              </a:ext>
            </a:extLst>
          </p:cNvPr>
          <p:cNvSpPr txBox="1"/>
          <p:nvPr/>
        </p:nvSpPr>
        <p:spPr>
          <a:xfrm>
            <a:off x="7713625" y="6342497"/>
            <a:ext cx="4102699" cy="369332"/>
          </a:xfrm>
          <a:prstGeom prst="rect">
            <a:avLst/>
          </a:prstGeom>
          <a:noFill/>
        </p:spPr>
        <p:txBody>
          <a:bodyPr wrap="square">
            <a:spAutoFit/>
          </a:bodyPr>
          <a:lstStyle/>
          <a:p>
            <a:pPr algn="ctr"/>
            <a:r>
              <a:rPr kumimoji="1" lang="en-US" altLang="zh-CN" dirty="0"/>
              <a:t>FWHM/Spatial resolution ~ 4-8 arcmin</a:t>
            </a:r>
            <a:endParaRPr kumimoji="1" lang="zh-CN" altLang="en-US" dirty="0"/>
          </a:p>
        </p:txBody>
      </p:sp>
      <p:pic>
        <p:nvPicPr>
          <p:cNvPr id="4" name="图片 3">
            <a:extLst>
              <a:ext uri="{FF2B5EF4-FFF2-40B4-BE49-F238E27FC236}">
                <a16:creationId xmlns:a16="http://schemas.microsoft.com/office/drawing/2014/main" id="{61D1D4F1-F443-62E7-BB48-564E5FAF18E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0587" y="3475042"/>
            <a:ext cx="3868773" cy="2905506"/>
          </a:xfrm>
          <a:prstGeom prst="rect">
            <a:avLst/>
          </a:prstGeom>
          <a:noFill/>
        </p:spPr>
      </p:pic>
      <p:pic>
        <p:nvPicPr>
          <p:cNvPr id="11" name="图片 10" descr="图形用户界面, 应用程序&#10;&#10;描述已自动生成">
            <a:extLst>
              <a:ext uri="{FF2B5EF4-FFF2-40B4-BE49-F238E27FC236}">
                <a16:creationId xmlns:a16="http://schemas.microsoft.com/office/drawing/2014/main" id="{2965832D-8C1A-A123-D5ED-850CD98F2613}"/>
              </a:ext>
            </a:extLst>
          </p:cNvPr>
          <p:cNvPicPr>
            <a:picLocks noChangeAspect="1"/>
          </p:cNvPicPr>
          <p:nvPr/>
        </p:nvPicPr>
        <p:blipFill>
          <a:blip r:embed="rId5"/>
          <a:stretch>
            <a:fillRect/>
          </a:stretch>
        </p:blipFill>
        <p:spPr>
          <a:xfrm>
            <a:off x="8379468" y="505716"/>
            <a:ext cx="3202932" cy="2981141"/>
          </a:xfrm>
          <a:prstGeom prst="rect">
            <a:avLst/>
          </a:prstGeom>
        </p:spPr>
      </p:pic>
    </p:spTree>
    <p:extLst>
      <p:ext uri="{BB962C8B-B14F-4D97-AF65-F5344CB8AC3E}">
        <p14:creationId xmlns:p14="http://schemas.microsoft.com/office/powerpoint/2010/main" val="122751935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65509A-A19A-9DF8-500C-4F5EA012EB9D}"/>
              </a:ext>
            </a:extLst>
          </p:cNvPr>
          <p:cNvSpPr>
            <a:spLocks noGrp="1"/>
          </p:cNvSpPr>
          <p:nvPr>
            <p:ph type="title"/>
          </p:nvPr>
        </p:nvSpPr>
        <p:spPr/>
        <p:txBody>
          <a:bodyPr/>
          <a:lstStyle/>
          <a:p>
            <a:r>
              <a:rPr kumimoji="1" lang="en-US" altLang="zh-CN" dirty="0"/>
              <a:t>LEIA calibration in IHEP: effective area</a:t>
            </a:r>
            <a:endParaRPr kumimoji="1" lang="zh-CN" altLang="en-US" dirty="0"/>
          </a:p>
        </p:txBody>
      </p:sp>
      <p:pic>
        <p:nvPicPr>
          <p:cNvPr id="4" name="图片 3">
            <a:extLst>
              <a:ext uri="{FF2B5EF4-FFF2-40B4-BE49-F238E27FC236}">
                <a16:creationId xmlns:a16="http://schemas.microsoft.com/office/drawing/2014/main" id="{C6CB4D8C-72D8-087F-806D-AF388D40A746}"/>
              </a:ext>
            </a:extLst>
          </p:cNvPr>
          <p:cNvPicPr>
            <a:picLocks noChangeAspect="1"/>
          </p:cNvPicPr>
          <p:nvPr/>
        </p:nvPicPr>
        <p:blipFill>
          <a:blip r:embed="rId3"/>
          <a:stretch>
            <a:fillRect/>
          </a:stretch>
        </p:blipFill>
        <p:spPr>
          <a:xfrm>
            <a:off x="664001" y="1211566"/>
            <a:ext cx="5431999" cy="4201907"/>
          </a:xfrm>
          <a:prstGeom prst="rect">
            <a:avLst/>
          </a:prstGeom>
        </p:spPr>
      </p:pic>
      <p:pic>
        <p:nvPicPr>
          <p:cNvPr id="5" name="图片 4">
            <a:extLst>
              <a:ext uri="{FF2B5EF4-FFF2-40B4-BE49-F238E27FC236}">
                <a16:creationId xmlns:a16="http://schemas.microsoft.com/office/drawing/2014/main" id="{05B5836A-9BDA-F72F-C871-5F185EC2C3CA}"/>
              </a:ext>
            </a:extLst>
          </p:cNvPr>
          <p:cNvPicPr>
            <a:picLocks noChangeAspect="1"/>
          </p:cNvPicPr>
          <p:nvPr/>
        </p:nvPicPr>
        <p:blipFill>
          <a:blip r:embed="rId4"/>
          <a:stretch>
            <a:fillRect/>
          </a:stretch>
        </p:blipFill>
        <p:spPr>
          <a:xfrm>
            <a:off x="6683623" y="836614"/>
            <a:ext cx="5581949" cy="5436527"/>
          </a:xfrm>
          <a:prstGeom prst="rect">
            <a:avLst/>
          </a:prstGeom>
        </p:spPr>
      </p:pic>
      <p:sp>
        <p:nvSpPr>
          <p:cNvPr id="6" name="文本框 5">
            <a:extLst>
              <a:ext uri="{FF2B5EF4-FFF2-40B4-BE49-F238E27FC236}">
                <a16:creationId xmlns:a16="http://schemas.microsoft.com/office/drawing/2014/main" id="{7D64642C-6333-6C95-B6EF-0C35310FEF98}"/>
              </a:ext>
            </a:extLst>
          </p:cNvPr>
          <p:cNvSpPr txBox="1"/>
          <p:nvPr/>
        </p:nvSpPr>
        <p:spPr>
          <a:xfrm>
            <a:off x="314070" y="5788425"/>
            <a:ext cx="6131859" cy="369332"/>
          </a:xfrm>
          <a:prstGeom prst="rect">
            <a:avLst/>
          </a:prstGeom>
          <a:noFill/>
        </p:spPr>
        <p:txBody>
          <a:bodyPr wrap="square" rtlCol="0">
            <a:spAutoFit/>
          </a:bodyPr>
          <a:lstStyle/>
          <a:p>
            <a:r>
              <a:rPr kumimoji="1" lang="en-US" altLang="zh-CN" dirty="0"/>
              <a:t>On-axis effective area compared with MC simulations</a:t>
            </a:r>
            <a:endParaRPr kumimoji="1" lang="zh-CN" altLang="en-US" dirty="0"/>
          </a:p>
        </p:txBody>
      </p:sp>
      <p:sp>
        <p:nvSpPr>
          <p:cNvPr id="7" name="文本框 6">
            <a:extLst>
              <a:ext uri="{FF2B5EF4-FFF2-40B4-BE49-F238E27FC236}">
                <a16:creationId xmlns:a16="http://schemas.microsoft.com/office/drawing/2014/main" id="{F15AFC09-C075-610C-8E72-F78C6D88CB96}"/>
              </a:ext>
            </a:extLst>
          </p:cNvPr>
          <p:cNvSpPr txBox="1"/>
          <p:nvPr/>
        </p:nvSpPr>
        <p:spPr>
          <a:xfrm>
            <a:off x="7195707" y="6088475"/>
            <a:ext cx="4386693" cy="646331"/>
          </a:xfrm>
          <a:prstGeom prst="rect">
            <a:avLst/>
          </a:prstGeom>
          <a:noFill/>
        </p:spPr>
        <p:txBody>
          <a:bodyPr wrap="square" rtlCol="0">
            <a:spAutoFit/>
          </a:bodyPr>
          <a:lstStyle/>
          <a:p>
            <a:pPr algn="ctr"/>
            <a:r>
              <a:rPr kumimoji="1" lang="en-US" altLang="zh-CN" dirty="0"/>
              <a:t>Effective area at different incident angles (vignetting &amp; mirror bracket shield)</a:t>
            </a:r>
            <a:endParaRPr kumimoji="1" lang="zh-CN" altLang="en-US" dirty="0"/>
          </a:p>
        </p:txBody>
      </p:sp>
    </p:spTree>
    <p:extLst>
      <p:ext uri="{BB962C8B-B14F-4D97-AF65-F5344CB8AC3E}">
        <p14:creationId xmlns:p14="http://schemas.microsoft.com/office/powerpoint/2010/main" val="3191051910"/>
      </p:ext>
    </p:extLst>
  </p:cSld>
  <p:clrMapOvr>
    <a:masterClrMapping/>
  </p:clrMapOvr>
  <p:transition/>
</p:sld>
</file>

<file path=ppt/theme/theme1.xml><?xml version="1.0" encoding="utf-8"?>
<a:theme xmlns:a="http://schemas.openxmlformats.org/drawingml/2006/main" name="ep">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txDef>
      <a:spPr>
        <a:noFill/>
      </a:spPr>
      <a:bodyPr wrap="none" rtlCol="0">
        <a:spAutoFit/>
      </a:bodyPr>
      <a:lstStyle>
        <a:defPPr>
          <a:defRPr dirty="0"/>
        </a:defPPr>
      </a:lstStyle>
    </a:txDef>
  </a:objectDefaults>
  <a:extraClrSchemeLst/>
  <a:extLst>
    <a:ext uri="{05A4C25C-085E-4340-85A3-A5531E510DB2}">
      <thm15:themeFamily xmlns:thm15="http://schemas.microsoft.com/office/thememl/2012/main" name="ep" id="{A7395F9D-167F-F648-851A-0D33FC00FF54}" vid="{1AE28866-08F3-E648-AA5E-27526CF34DB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my-template_2">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txDef>
      <a:spPr>
        <a:noFill/>
      </a:spPr>
      <a:bodyPr wrap="none" rtlCol="0">
        <a:spAutoFit/>
      </a:bodyPr>
      <a:lstStyle>
        <a:defPPr>
          <a:defRPr dirty="0"/>
        </a:defPPr>
      </a:lstStyle>
    </a:txDef>
  </a:objectDefaults>
  <a:extraClrSchemeLst/>
</a:theme>
</file>

<file path=ppt/theme/theme5.xml><?xml version="1.0" encoding="utf-8"?>
<a:theme xmlns:a="http://schemas.openxmlformats.org/drawingml/2006/main" name="1_ep">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txDef>
      <a:spPr>
        <a:noFill/>
      </a:spPr>
      <a:bodyPr wrap="none" rtlCol="0">
        <a:spAutoFit/>
      </a:bodyPr>
      <a:lstStyle>
        <a:defPPr>
          <a:defRPr dirty="0"/>
        </a:defPPr>
      </a:lstStyle>
    </a:txDef>
  </a:objectDefaults>
  <a:extraClrSchemeLst/>
  <a:extLst>
    <a:ext uri="{05A4C25C-085E-4340-85A3-A5531E510DB2}">
      <thm15:themeFamily xmlns:thm15="http://schemas.microsoft.com/office/thememl/2012/main" name="ep" id="{A7395F9D-167F-F648-851A-0D33FC00FF54}" vid="{1AE28866-08F3-E648-AA5E-27526CF34DB6}"/>
    </a:ext>
  </a:extLst>
</a:theme>
</file>

<file path=ppt/theme/theme6.xml><?xml version="1.0" encoding="utf-8"?>
<a:theme xmlns:a="http://schemas.openxmlformats.org/drawingml/2006/main" name="2_ep">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txDef>
      <a:spPr>
        <a:noFill/>
      </a:spPr>
      <a:bodyPr wrap="none" rtlCol="0">
        <a:spAutoFit/>
      </a:bodyPr>
      <a:lstStyle>
        <a:defPPr>
          <a:defRPr dirty="0"/>
        </a:defPPr>
      </a:lstStyle>
    </a:txDef>
  </a:objectDefaults>
  <a:extraClrSchemeLst/>
  <a:extLst>
    <a:ext uri="{05A4C25C-085E-4340-85A3-A5531E510DB2}">
      <thm15:themeFamily xmlns:thm15="http://schemas.microsoft.com/office/thememl/2012/main" name="ep" id="{A7395F9D-167F-F648-851A-0D33FC00FF54}" vid="{1AE28866-08F3-E648-AA5E-27526CF34DB6}"/>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ep</Template>
  <TotalTime>2303</TotalTime>
  <Words>2322</Words>
  <Application>Microsoft Macintosh PowerPoint</Application>
  <PresentationFormat>宽屏</PresentationFormat>
  <Paragraphs>170</Paragraphs>
  <Slides>15</Slides>
  <Notes>14</Notes>
  <HiddenSlides>0</HiddenSlides>
  <MMClips>0</MMClips>
  <ScaleCrop>false</ScaleCrop>
  <HeadingPairs>
    <vt:vector size="6" baseType="variant">
      <vt:variant>
        <vt:lpstr>已用的字体</vt:lpstr>
      </vt:variant>
      <vt:variant>
        <vt:i4>9</vt:i4>
      </vt:variant>
      <vt:variant>
        <vt:lpstr>主题</vt:lpstr>
      </vt:variant>
      <vt:variant>
        <vt:i4>6</vt:i4>
      </vt:variant>
      <vt:variant>
        <vt:lpstr>幻灯片标题</vt:lpstr>
      </vt:variant>
      <vt:variant>
        <vt:i4>15</vt:i4>
      </vt:variant>
    </vt:vector>
  </HeadingPairs>
  <TitlesOfParts>
    <vt:vector size="30" baseType="lpstr">
      <vt:lpstr>等线</vt:lpstr>
      <vt:lpstr>等线 Light</vt:lpstr>
      <vt:lpstr>黑体</vt:lpstr>
      <vt:lpstr>CMR12</vt:lpstr>
      <vt:lpstr>Arial</vt:lpstr>
      <vt:lpstr>Calibri</vt:lpstr>
      <vt:lpstr>Candara</vt:lpstr>
      <vt:lpstr>Chalkboard</vt:lpstr>
      <vt:lpstr>Wingdings</vt:lpstr>
      <vt:lpstr>ep</vt:lpstr>
      <vt:lpstr>Office 主题</vt:lpstr>
      <vt:lpstr>自定义设计方案</vt:lpstr>
      <vt:lpstr>11_my-template_2</vt:lpstr>
      <vt:lpstr>1_ep</vt:lpstr>
      <vt:lpstr>2_ep</vt:lpstr>
      <vt:lpstr>On-ground calibration for LEIA and EP-WXT Flight Models</vt:lpstr>
      <vt:lpstr>Outline</vt:lpstr>
      <vt:lpstr>Einstein Probe (EP) mission</vt:lpstr>
      <vt:lpstr>Lobster Eye Imager for Astronomy (LEIA)</vt:lpstr>
      <vt:lpstr>Calibration schedule of LEIA</vt:lpstr>
      <vt:lpstr>Calibration of LEIA before integration</vt:lpstr>
      <vt:lpstr>LEIA calibration in IHEP: setup and calibration items</vt:lpstr>
      <vt:lpstr>LEIA calibration in IHEP: PSF</vt:lpstr>
      <vt:lpstr>LEIA calibration in IHEP: effective area</vt:lpstr>
      <vt:lpstr>LEIA calibration in IHEP: energy response of CMOS</vt:lpstr>
      <vt:lpstr>LEIA calibration in IHEP: misalignments of PSF </vt:lpstr>
      <vt:lpstr>On-going ground calibration for EP-WXT FM</vt:lpstr>
      <vt:lpstr>Ground calibration of EP-WXT FM assemblies</vt:lpstr>
      <vt:lpstr>Ground calibration of first complete module (FM1) at IHEP</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On-ground calibration for LEIA and EP-WXT Flying Modules</dc:title>
  <dc:creator>程 华清</dc:creator>
  <cp:lastModifiedBy>程 华清</cp:lastModifiedBy>
  <cp:revision>392</cp:revision>
  <dcterms:created xsi:type="dcterms:W3CDTF">2023-04-18T13:44:18Z</dcterms:created>
  <dcterms:modified xsi:type="dcterms:W3CDTF">2023-04-24T09:22:59Z</dcterms:modified>
</cp:coreProperties>
</file>