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2" r:id="rId4"/>
    <p:sldId id="266" r:id="rId5"/>
    <p:sldId id="267" r:id="rId6"/>
    <p:sldId id="264" r:id="rId7"/>
    <p:sldId id="265" r:id="rId8"/>
    <p:sldId id="268" r:id="rId9"/>
    <p:sldId id="278" r:id="rId10"/>
    <p:sldId id="269" r:id="rId11"/>
    <p:sldId id="272" r:id="rId12"/>
    <p:sldId id="273" r:id="rId13"/>
    <p:sldId id="270" r:id="rId14"/>
    <p:sldId id="271" r:id="rId15"/>
    <p:sldId id="275" r:id="rId16"/>
    <p:sldId id="277" r:id="rId17"/>
    <p:sldId id="27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2FD46-CA2F-41D9-ADEF-AA086E0B6F5D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EFF26-32D5-4130-83F9-BC26109905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38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125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EFF26-32D5-4130-83F9-BC26109905B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31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D24B-A2B5-4DAE-A497-92C8EC5C2EBC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D95-EB69-408C-A201-DF90E9851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0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D24B-A2B5-4DAE-A497-92C8EC5C2EBC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D95-EB69-408C-A201-DF90E9851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75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D24B-A2B5-4DAE-A497-92C8EC5C2EBC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D95-EB69-408C-A201-DF90E9851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73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D24B-A2B5-4DAE-A497-92C8EC5C2EBC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D95-EB69-408C-A201-DF90E9851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54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D24B-A2B5-4DAE-A497-92C8EC5C2EBC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D95-EB69-408C-A201-DF90E9851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41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D24B-A2B5-4DAE-A497-92C8EC5C2EBC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D95-EB69-408C-A201-DF90E9851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79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D24B-A2B5-4DAE-A497-92C8EC5C2EBC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D95-EB69-408C-A201-DF90E9851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4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D24B-A2B5-4DAE-A497-92C8EC5C2EBC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D95-EB69-408C-A201-DF90E9851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45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D24B-A2B5-4DAE-A497-92C8EC5C2EBC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D95-EB69-408C-A201-DF90E9851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37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D24B-A2B5-4DAE-A497-92C8EC5C2EBC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D95-EB69-408C-A201-DF90E9851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01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D24B-A2B5-4DAE-A497-92C8EC5C2EBC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D95-EB69-408C-A201-DF90E9851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91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5D24B-A2B5-4DAE-A497-92C8EC5C2EBC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2D95-EB69-408C-A201-DF90E9851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86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9200" y="1438031"/>
            <a:ext cx="9526954" cy="820615"/>
          </a:xfrm>
        </p:spPr>
        <p:txBody>
          <a:bodyPr>
            <a:normAutofit/>
          </a:bodyPr>
          <a:lstStyle/>
          <a:p>
            <a:r>
              <a:rPr lang="en-US" altLang="zh-CN" sz="4800" b="1" dirty="0">
                <a:latin typeface="Arial" panose="020B0604020202020204" pitchFamily="34" charset="0"/>
                <a:cs typeface="Arial" panose="020B0604020202020204" pitchFamily="34" charset="0"/>
              </a:rPr>
              <a:t>In-flight calibration for LEIA </a:t>
            </a:r>
            <a:endParaRPr lang="zh-CN" alt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7691" y="3690387"/>
            <a:ext cx="9656618" cy="1817931"/>
          </a:xfrm>
        </p:spPr>
        <p:txBody>
          <a:bodyPr>
            <a:normAutofit fontScale="92500"/>
          </a:bodyPr>
          <a:lstStyle/>
          <a:p>
            <a:r>
              <a:rPr lang="en-US" altLang="zh-CN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Haiwu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 </a:t>
            </a:r>
          </a:p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Astronomical Observatories, Chinese Academy of Sciences  </a:t>
            </a:r>
          </a:p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panhaiwu@bao.ac.cn</a:t>
            </a:r>
          </a:p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behalf of EP WXT calibration team</a:t>
            </a:r>
            <a:endParaRPr lang="zh-CN" alt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8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latin typeface="Arial" panose="020B0604020202020204" pitchFamily="34" charset="0"/>
                <a:cs typeface="Arial" panose="020B0604020202020204" pitchFamily="34" charset="0"/>
              </a:rPr>
              <a:t>Positioning: Crab</a:t>
            </a:r>
            <a:endParaRPr lang="zh-CN" alt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4280" y="6106298"/>
            <a:ext cx="10515600" cy="506257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 Matrix corrected </a:t>
            </a:r>
            <a:endParaRPr lang="zh-CN" alt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3" y="1586445"/>
            <a:ext cx="5550462" cy="43955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62" y="1533435"/>
            <a:ext cx="5542712" cy="43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4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Positioning: off-set correction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805"/>
            <a:ext cx="5828506" cy="44069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96" y="1432924"/>
            <a:ext cx="5858351" cy="4481799"/>
          </a:xfrm>
          <a:prstGeom prst="rect">
            <a:avLst/>
          </a:prstGeom>
        </p:spPr>
      </p:pic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751572" y="6120169"/>
            <a:ext cx="10515600" cy="50768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Cubic polynomial</a:t>
            </a:r>
            <a:endParaRPr lang="zh-CN" alt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3" y="1501422"/>
            <a:ext cx="5834242" cy="460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8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Positioning: off-set correction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3" y="1599245"/>
            <a:ext cx="5535709" cy="4185536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5949243" y="3950475"/>
            <a:ext cx="5832108" cy="618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Thin-plate spline interpolation</a:t>
            </a:r>
            <a:endParaRPr lang="zh-CN" alt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782" y="2755721"/>
            <a:ext cx="5836569" cy="8107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1" y="1519230"/>
            <a:ext cx="5645572" cy="434556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A648884-2503-6756-62E3-CDB796BF65EA}"/>
              </a:ext>
            </a:extLst>
          </p:cNvPr>
          <p:cNvSpPr txBox="1"/>
          <p:nvPr/>
        </p:nvSpPr>
        <p:spPr>
          <a:xfrm>
            <a:off x="5846121" y="2213523"/>
            <a:ext cx="3116904" cy="542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Telescope definition file</a:t>
            </a:r>
            <a:endParaRPr lang="zh-CN" altLang="en-US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32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latin typeface="Arial" panose="020B0604020202020204" pitchFamily="34" charset="0"/>
                <a:cs typeface="Arial" panose="020B0604020202020204" pitchFamily="34" charset="0"/>
              </a:rPr>
              <a:t>Positioning accuracy</a:t>
            </a:r>
            <a:endParaRPr lang="zh-CN" alt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0721" y="6285948"/>
            <a:ext cx="10298044" cy="39018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2023.1.1-1.31, observations of LMC</a:t>
            </a:r>
            <a:endParaRPr lang="zh-CN" alt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72" y="1462667"/>
            <a:ext cx="8900446" cy="4664256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 bwMode="auto">
          <a:xfrm flipH="1">
            <a:off x="7080565" y="2688026"/>
            <a:ext cx="828729" cy="11498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矩形 5"/>
          <p:cNvSpPr/>
          <p:nvPr/>
        </p:nvSpPr>
        <p:spPr>
          <a:xfrm>
            <a:off x="7861273" y="2395087"/>
            <a:ext cx="2353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LMC X-3</a:t>
            </a:r>
          </a:p>
          <a:p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by CMOS15, 16</a:t>
            </a:r>
            <a:endParaRPr lang="zh-CN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2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Positioning accuracy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53422" y="1991299"/>
            <a:ext cx="2800127" cy="25682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r>
              <a:rPr lang="en-US" altLang="zh-CN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off-set correction not considered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zh-CN" sz="2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</a:t>
            </a:r>
            <a:r>
              <a:rPr lang="en-US" altLang="zh-CN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off-set correction considered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01" y="1458650"/>
            <a:ext cx="7195591" cy="5399350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1330B88-0C1C-C56F-B61E-761B79DF4277}"/>
              </a:ext>
            </a:extLst>
          </p:cNvPr>
          <p:cNvSpPr txBox="1">
            <a:spLocks/>
          </p:cNvSpPr>
          <p:nvPr/>
        </p:nvSpPr>
        <p:spPr>
          <a:xfrm>
            <a:off x="8089392" y="4998063"/>
            <a:ext cx="3508751" cy="84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Positioning accuracy of LEIA can reach ~2 </a:t>
            </a:r>
            <a:r>
              <a:rPr lang="en-US" altLang="zh-CN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arcmin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3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EP-WXT in-flight calibration strategy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1089640" cy="4667250"/>
          </a:xfrm>
        </p:spPr>
        <p:txBody>
          <a:bodyPr>
            <a:normAutofit lnSpcReduction="10000"/>
          </a:bodyPr>
          <a:lstStyle/>
          <a:p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Targets: </a:t>
            </a:r>
            <a:r>
              <a:rPr lang="en-US" altLang="zh-CN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Crab</a:t>
            </a:r>
          </a:p>
          <a:p>
            <a:endParaRPr lang="en-US" altLang="zh-CN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modules (48 sections); No enough time!</a:t>
            </a:r>
          </a:p>
          <a:p>
            <a:endParaRPr lang="en-US" altLang="zh-CN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scanning points of Cas A for each section</a:t>
            </a:r>
          </a:p>
          <a:p>
            <a:endParaRPr lang="en-US" altLang="zh-CN" dirty="0"/>
          </a:p>
          <a:p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7×7 scanning points of Crab for each section</a:t>
            </a:r>
          </a:p>
          <a:p>
            <a:endParaRPr lang="en-US" altLang="zh-CN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bright sources (like GC sources) will be used to calibrate the positioning</a:t>
            </a:r>
            <a:endParaRPr lang="zh-CN" alt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20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87" y="210517"/>
            <a:ext cx="12157213" cy="992269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Observations of Crab and </a:t>
            </a:r>
            <a:r>
              <a:rPr lang="en-US" altLang="zh-CN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A during all-sky survey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9246"/>
          <a:stretch/>
        </p:blipFill>
        <p:spPr>
          <a:xfrm>
            <a:off x="20819" y="1442729"/>
            <a:ext cx="6313887" cy="51989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8676"/>
          <a:stretch/>
        </p:blipFill>
        <p:spPr>
          <a:xfrm>
            <a:off x="6126922" y="1442729"/>
            <a:ext cx="6057501" cy="5171545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1032566" y="6200846"/>
            <a:ext cx="4449417" cy="46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observation positions of Crab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979645" y="6165306"/>
            <a:ext cx="4504636" cy="534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observation positions of </a:t>
            </a:r>
            <a:r>
              <a:rPr lang="en-US" altLang="zh-CN" sz="2000" b="1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1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07419"/>
            <a:ext cx="10515600" cy="45695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zh-CN" sz="3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gain and energy resolution of LEIA  in-flight are consistent with the result from on-ground calibration.</a:t>
            </a:r>
          </a:p>
          <a:p>
            <a:pPr>
              <a:lnSpc>
                <a:spcPct val="100000"/>
              </a:lnSpc>
            </a:pPr>
            <a:endParaRPr lang="en-US" altLang="zh-CN" sz="3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X-ray emission background is similar with the simulated result, while the particle background is somewhat higher, due to LEIA’s orbit . </a:t>
            </a:r>
          </a:p>
          <a:p>
            <a:pPr>
              <a:lnSpc>
                <a:spcPct val="100000"/>
              </a:lnSpc>
            </a:pPr>
            <a:endParaRPr lang="en-US" altLang="zh-CN" sz="3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effective areas of LEIA are consistent with the result from on-ground calibration.</a:t>
            </a:r>
          </a:p>
          <a:p>
            <a:pPr>
              <a:lnSpc>
                <a:spcPct val="100000"/>
              </a:lnSpc>
            </a:pPr>
            <a:endParaRPr lang="en-US" altLang="zh-CN" sz="3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positioning accuracy of LEIA can reach ~2 </a:t>
            </a:r>
            <a:r>
              <a:rPr lang="en-US" altLang="zh-CN" sz="3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arcmin</a:t>
            </a:r>
            <a:r>
              <a:rPr lang="en-US" altLang="zh-CN" sz="3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8D8B768-8419-CF54-C82B-47383E04D701}"/>
              </a:ext>
            </a:extLst>
          </p:cNvPr>
          <p:cNvSpPr/>
          <p:nvPr/>
        </p:nvSpPr>
        <p:spPr>
          <a:xfrm rot="20660832">
            <a:off x="7650405" y="5125768"/>
            <a:ext cx="4462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spc="0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zh-CN" altLang="en-US" sz="5400" b="1" cap="all" spc="0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0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A7C0DE"/>
                </a:solidFill>
                <a:effectLst/>
                <a:uLnTx/>
                <a:uFillTx/>
                <a:latin typeface="Krona One"/>
                <a:sym typeface="Krona One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A7C0DE"/>
              </a:solidFill>
              <a:effectLst/>
              <a:uLnTx/>
              <a:uFillTx/>
              <a:latin typeface="Krona One"/>
              <a:sym typeface="Krona One"/>
            </a:endParaRPr>
          </a:p>
        </p:txBody>
      </p:sp>
      <p:sp>
        <p:nvSpPr>
          <p:cNvPr id="608" name="Shape 608"/>
          <p:cNvSpPr>
            <a:spLocks noGrp="1"/>
          </p:cNvSpPr>
          <p:nvPr>
            <p:ph type="title"/>
          </p:nvPr>
        </p:nvSpPr>
        <p:spPr>
          <a:xfrm>
            <a:off x="-1198" y="253957"/>
            <a:ext cx="12193198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EP-WXT pathfinder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Lobster Eye Imager for Astronomy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(LEIA)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13CC7F-9AA9-DDA0-1CDF-1633FD474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913" y="2671623"/>
            <a:ext cx="4340087" cy="241598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DE14449-F2DE-2CFD-5763-1A1CDC296EFD}"/>
              </a:ext>
            </a:extLst>
          </p:cNvPr>
          <p:cNvSpPr txBox="1"/>
          <p:nvPr/>
        </p:nvSpPr>
        <p:spPr>
          <a:xfrm>
            <a:off x="6901525" y="6179708"/>
            <a:ext cx="529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Successfully launched 2022 July 27, @</a:t>
            </a:r>
            <a:r>
              <a:rPr lang="en-US" altLang="zh-CN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Jiuquan</a:t>
            </a:r>
            <a:endParaRPr lang="en-US" altLang="zh-CN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FCC7B68-ED57-F5CB-59A6-D3E7A2BB6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752" y="2095908"/>
            <a:ext cx="3419104" cy="34584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8CB7020-875C-D01D-6CFE-96A530320B7A}"/>
              </a:ext>
            </a:extLst>
          </p:cNvPr>
          <p:cNvSpPr txBox="1"/>
          <p:nvPr/>
        </p:nvSpPr>
        <p:spPr>
          <a:xfrm>
            <a:off x="3954919" y="5570588"/>
            <a:ext cx="456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CAS’s</a:t>
            </a:r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experimental satellite </a:t>
            </a:r>
            <a:r>
              <a:rPr lang="en-US" altLang="zh-CN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SATech</a:t>
            </a:r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-01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246D1AC-DE02-E2E9-09EF-B061C8259716}"/>
              </a:ext>
            </a:extLst>
          </p:cNvPr>
          <p:cNvSpPr txBox="1"/>
          <p:nvPr/>
        </p:nvSpPr>
        <p:spPr>
          <a:xfrm>
            <a:off x="1465781" y="5272149"/>
            <a:ext cx="78357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LEIA</a:t>
            </a:r>
            <a:endParaRPr lang="zh-CN" altLang="en-US" sz="2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" name="图片 10" descr="图片包含 室内, 窗户, 厨房, 桌子&#10;&#10;描述已自动生成">
            <a:extLst>
              <a:ext uri="{FF2B5EF4-FFF2-40B4-BE49-F238E27FC236}">
                <a16:creationId xmlns:a16="http://schemas.microsoft.com/office/drawing/2014/main" id="{574D0762-3CE5-2803-39CF-0E111CC1B7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" y="2392860"/>
            <a:ext cx="4128653" cy="27532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右箭头 8">
            <a:extLst>
              <a:ext uri="{FF2B5EF4-FFF2-40B4-BE49-F238E27FC236}">
                <a16:creationId xmlns:a16="http://schemas.microsoft.com/office/drawing/2014/main" id="{535D662C-B145-878F-464C-02E45087E549}"/>
              </a:ext>
            </a:extLst>
          </p:cNvPr>
          <p:cNvSpPr/>
          <p:nvPr/>
        </p:nvSpPr>
        <p:spPr>
          <a:xfrm rot="19872639" flipV="1">
            <a:off x="3359763" y="3136480"/>
            <a:ext cx="3115900" cy="108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545EA40-9B6B-0970-45BE-78049653F3FF}"/>
              </a:ext>
            </a:extLst>
          </p:cNvPr>
          <p:cNvSpPr txBox="1"/>
          <p:nvPr/>
        </p:nvSpPr>
        <p:spPr>
          <a:xfrm>
            <a:off x="132480" y="6096711"/>
            <a:ext cx="5639670" cy="694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More details in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Zhixing’s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talk!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2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In-flight calibration</a:t>
            </a:r>
            <a:endParaRPr lang="zh-CN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8350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Gain: </a:t>
            </a:r>
            <a:r>
              <a:rPr lang="en-US" altLang="zh-CN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  <a:p>
            <a:endParaRPr lang="en-US" altLang="zh-CN" dirty="0"/>
          </a:p>
          <a:p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 blank sky</a:t>
            </a:r>
          </a:p>
          <a:p>
            <a:endParaRPr lang="en-US" altLang="zh-CN" dirty="0"/>
          </a:p>
          <a:p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area: Crab</a:t>
            </a:r>
            <a:endParaRPr lang="zh-CN" altLang="en-US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/>
          </a:p>
          <a:p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Positioning: Crab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708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Gain: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zh-CN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504" y="5812848"/>
            <a:ext cx="5218988" cy="9585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PI(PH) = (PHA*GC0+GC3) / G</a:t>
            </a:r>
          </a:p>
          <a:p>
            <a:pPr marL="0" indent="0">
              <a:buNone/>
            </a:pPr>
            <a:r>
              <a:rPr lang="en-US" altLang="zh-CN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values (GC0, GC3) from on-ground calibration</a:t>
            </a:r>
          </a:p>
          <a:p>
            <a:pPr marL="0" indent="0">
              <a:buNone/>
            </a:pPr>
            <a:r>
              <a:rPr lang="en-US" altLang="zh-CN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 gain (G) is set to be 10</a:t>
            </a:r>
            <a:endParaRPr lang="zh-CN" altLang="zh-CN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28" y="1936449"/>
            <a:ext cx="4032617" cy="39947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937B831-4BBD-69F6-6ABE-69F7B7465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57" y="365126"/>
            <a:ext cx="6777072" cy="542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4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and Energy resolution: variation?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" y="1598680"/>
            <a:ext cx="5749597" cy="459967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34" y="1598680"/>
            <a:ext cx="5751443" cy="460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3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latin typeface="Arial" panose="020B0604020202020204" pitchFamily="34" charset="0"/>
                <a:cs typeface="Arial" panose="020B0604020202020204" pitchFamily="34" charset="0"/>
              </a:rPr>
              <a:t>Background: blank sky</a:t>
            </a:r>
            <a:endParaRPr lang="zh-CN" alt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06234" y="1690688"/>
            <a:ext cx="5108882" cy="4259538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particle background is higher than expected.</a:t>
            </a:r>
          </a:p>
          <a:p>
            <a:endParaRPr lang="en-US" altLang="zh-CN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LEIA operates in a sun-synchronous near-Earth circular orbit; high particle background at high geo-latitude regions.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F1330B88-0C1C-C56F-B61E-761B79DF4277}"/>
              </a:ext>
            </a:extLst>
          </p:cNvPr>
          <p:cNvSpPr txBox="1">
            <a:spLocks/>
          </p:cNvSpPr>
          <p:nvPr/>
        </p:nvSpPr>
        <p:spPr>
          <a:xfrm>
            <a:off x="1138867" y="6300238"/>
            <a:ext cx="5067732" cy="401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 of blank sky observed with LEIA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3" y="1568978"/>
            <a:ext cx="6000098" cy="47312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46843" y="5403159"/>
            <a:ext cx="1283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Simulated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95925" y="3021368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Observed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38867" y="1736035"/>
            <a:ext cx="919637" cy="39844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78505" y="3469907"/>
            <a:ext cx="3728094" cy="19731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1910615" y="1944303"/>
            <a:ext cx="630454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4400142" y="2639381"/>
            <a:ext cx="648309" cy="1088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527511" y="1769895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X-ray emission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17355" y="2343462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Particle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latin typeface="Arial" panose="020B0604020202020204" pitchFamily="34" charset="0"/>
                <a:cs typeface="Arial" panose="020B0604020202020204" pitchFamily="34" charset="0"/>
              </a:rPr>
              <a:t>Effective area: Crab</a:t>
            </a:r>
            <a:endParaRPr lang="zh-CN" alt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219924-E7D4-9C5D-8991-E19518A00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74" y="1520792"/>
            <a:ext cx="5334035" cy="52602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63" y="1823739"/>
            <a:ext cx="4727208" cy="48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5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latin typeface="Arial" panose="020B0604020202020204" pitchFamily="34" charset="0"/>
                <a:cs typeface="Arial" panose="020B0604020202020204" pitchFamily="34" charset="0"/>
              </a:rPr>
              <a:t>Effective area: Crab</a:t>
            </a:r>
            <a:endParaRPr lang="zh-CN" alt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91" y="1460225"/>
            <a:ext cx="9285087" cy="5293000"/>
          </a:xfr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16F848CF-E63D-B2EF-EEA2-F04EDA018E24}"/>
              </a:ext>
            </a:extLst>
          </p:cNvPr>
          <p:cNvSpPr/>
          <p:nvPr/>
        </p:nvSpPr>
        <p:spPr>
          <a:xfrm>
            <a:off x="3767402" y="2122714"/>
            <a:ext cx="899998" cy="130628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951320-A088-3707-C5AC-D6B0B5AD94FB}"/>
              </a:ext>
            </a:extLst>
          </p:cNvPr>
          <p:cNvSpPr txBox="1"/>
          <p:nvPr/>
        </p:nvSpPr>
        <p:spPr>
          <a:xfrm>
            <a:off x="4549833" y="1858554"/>
            <a:ext cx="2203392" cy="542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 </a:t>
            </a:r>
            <a:r>
              <a:rPr lang="en-US" altLang="zh-CN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understood </a:t>
            </a:r>
            <a:endParaRPr lang="zh-CN" altLang="en-US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13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Effective area: variation?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72" y="1464625"/>
            <a:ext cx="9461166" cy="5393375"/>
          </a:xfrm>
        </p:spPr>
      </p:pic>
    </p:spTree>
    <p:extLst>
      <p:ext uri="{BB962C8B-B14F-4D97-AF65-F5344CB8AC3E}">
        <p14:creationId xmlns:p14="http://schemas.microsoft.com/office/powerpoint/2010/main" val="3337830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</TotalTime>
  <Words>378</Words>
  <Application>Microsoft Office PowerPoint</Application>
  <PresentationFormat>宽屏</PresentationFormat>
  <Paragraphs>77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Krona One</vt:lpstr>
      <vt:lpstr>等线</vt:lpstr>
      <vt:lpstr>等线 Light</vt:lpstr>
      <vt:lpstr>Arial</vt:lpstr>
      <vt:lpstr>Office 主题​​</vt:lpstr>
      <vt:lpstr>In-flight calibration for LEIA </vt:lpstr>
      <vt:lpstr>EP-WXT pathfinder Lobster Eye Imager for Astronomy (LEIA)</vt:lpstr>
      <vt:lpstr>In-flight calibration</vt:lpstr>
      <vt:lpstr>Gain: Cas A</vt:lpstr>
      <vt:lpstr>Gain and Energy resolution: variation?</vt:lpstr>
      <vt:lpstr>Background: blank sky</vt:lpstr>
      <vt:lpstr>Effective area: Crab</vt:lpstr>
      <vt:lpstr>Effective area: Crab</vt:lpstr>
      <vt:lpstr>Effective area: variation?</vt:lpstr>
      <vt:lpstr>Positioning: Crab</vt:lpstr>
      <vt:lpstr>Positioning: off-set correction</vt:lpstr>
      <vt:lpstr>Positioning: off-set correction</vt:lpstr>
      <vt:lpstr>Positioning accuracy</vt:lpstr>
      <vt:lpstr>Positioning accuracy</vt:lpstr>
      <vt:lpstr>EP-WXT in-flight calibration strategy</vt:lpstr>
      <vt:lpstr>Observations of Crab and Cas A during all-sky survey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In-flight calibration for LEIA </dc:title>
  <dc:creator>潘 海武</dc:creator>
  <cp:lastModifiedBy>killerampage</cp:lastModifiedBy>
  <cp:revision>41</cp:revision>
  <dcterms:created xsi:type="dcterms:W3CDTF">2023-04-18T06:49:58Z</dcterms:created>
  <dcterms:modified xsi:type="dcterms:W3CDTF">2023-04-23T21:37:07Z</dcterms:modified>
</cp:coreProperties>
</file>