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44" r:id="rId2"/>
    <p:sldId id="352" r:id="rId3"/>
    <p:sldId id="348" r:id="rId4"/>
    <p:sldId id="354" r:id="rId5"/>
    <p:sldId id="353" r:id="rId6"/>
    <p:sldId id="360" r:id="rId7"/>
    <p:sldId id="356" r:id="rId8"/>
    <p:sldId id="369" r:id="rId9"/>
    <p:sldId id="368" r:id="rId10"/>
    <p:sldId id="364" r:id="rId11"/>
    <p:sldId id="357" r:id="rId12"/>
    <p:sldId id="358" r:id="rId13"/>
    <p:sldId id="359" r:id="rId14"/>
    <p:sldId id="361" r:id="rId15"/>
    <p:sldId id="363" r:id="rId16"/>
    <p:sldId id="347" r:id="rId17"/>
    <p:sldId id="367" r:id="rId18"/>
    <p:sldId id="346" r:id="rId19"/>
    <p:sldId id="365" r:id="rId20"/>
    <p:sldId id="366" r:id="rId21"/>
    <p:sldId id="256" r:id="rId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FF"/>
    <a:srgbClr val="1126FF"/>
    <a:srgbClr val="28CB17"/>
    <a:srgbClr val="8000FF"/>
    <a:srgbClr val="E7FF11"/>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9648"/>
  </p:normalViewPr>
  <p:slideViewPr>
    <p:cSldViewPr>
      <p:cViewPr>
        <p:scale>
          <a:sx n="87" d="100"/>
          <a:sy n="87" d="100"/>
        </p:scale>
        <p:origin x="1064" y="4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5FF2BF-2156-4763-A06F-D5ADB7910CDB}" type="datetimeFigureOut">
              <a:rPr lang="it-IT" smtClean="0"/>
              <a:t>22/04/23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D1B2B6-2526-497F-B012-D25C3A839373}" type="slidenum">
              <a:rPr lang="it-IT" smtClean="0"/>
              <a:t>‹N›</a:t>
            </a:fld>
            <a:endParaRPr lang="it-IT"/>
          </a:p>
        </p:txBody>
      </p:sp>
    </p:spTree>
    <p:extLst>
      <p:ext uri="{BB962C8B-B14F-4D97-AF65-F5344CB8AC3E}">
        <p14:creationId xmlns:p14="http://schemas.microsoft.com/office/powerpoint/2010/main" val="2875750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FD1B2B6-2526-497F-B012-D25C3A839373}" type="slidenum">
              <a:rPr lang="it-IT" smtClean="0"/>
              <a:t>1</a:t>
            </a:fld>
            <a:endParaRPr lang="it-IT"/>
          </a:p>
        </p:txBody>
      </p:sp>
    </p:spTree>
    <p:extLst>
      <p:ext uri="{BB962C8B-B14F-4D97-AF65-F5344CB8AC3E}">
        <p14:creationId xmlns:p14="http://schemas.microsoft.com/office/powerpoint/2010/main" val="161158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154A004-78C0-4AC6-9513-C6EFC06870A5}" type="slidenum">
              <a:rPr lang="it-IT" smtClean="0"/>
              <a:t>2</a:t>
            </a:fld>
            <a:endParaRPr lang="it-IT"/>
          </a:p>
        </p:txBody>
      </p:sp>
    </p:spTree>
    <p:extLst>
      <p:ext uri="{BB962C8B-B14F-4D97-AF65-F5344CB8AC3E}">
        <p14:creationId xmlns:p14="http://schemas.microsoft.com/office/powerpoint/2010/main" val="414880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GB" dirty="0"/>
              <a:t>the accumulated angular momentum is redistributed between the reaction wheels by “flipping” INTEGRAL by 180 around its Z-axis (hence ’Z-flip’) using reaction wheels. In this way, the total angular momentum accumulation rate changes sign leading to a net balance over a suitable time interval</a:t>
            </a:r>
          </a:p>
        </p:txBody>
      </p:sp>
      <p:sp>
        <p:nvSpPr>
          <p:cNvPr id="4" name="Segnaposto numero diapositiva 3"/>
          <p:cNvSpPr>
            <a:spLocks noGrp="1"/>
          </p:cNvSpPr>
          <p:nvPr>
            <p:ph type="sldNum" sz="quarter" idx="5"/>
          </p:nvPr>
        </p:nvSpPr>
        <p:spPr/>
        <p:txBody>
          <a:bodyPr/>
          <a:lstStyle/>
          <a:p>
            <a:fld id="{FFD1B2B6-2526-497F-B012-D25C3A839373}" type="slidenum">
              <a:rPr lang="it-IT" smtClean="0"/>
              <a:t>7</a:t>
            </a:fld>
            <a:endParaRPr lang="it-IT"/>
          </a:p>
        </p:txBody>
      </p:sp>
    </p:spTree>
    <p:extLst>
      <p:ext uri="{BB962C8B-B14F-4D97-AF65-F5344CB8AC3E}">
        <p14:creationId xmlns:p14="http://schemas.microsoft.com/office/powerpoint/2010/main" val="362559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FD1B2B6-2526-497F-B012-D25C3A839373}" type="slidenum">
              <a:rPr lang="it-IT" smtClean="0"/>
              <a:t>11</a:t>
            </a:fld>
            <a:endParaRPr lang="it-IT"/>
          </a:p>
        </p:txBody>
      </p:sp>
    </p:spTree>
    <p:extLst>
      <p:ext uri="{BB962C8B-B14F-4D97-AF65-F5344CB8AC3E}">
        <p14:creationId xmlns:p14="http://schemas.microsoft.com/office/powerpoint/2010/main" val="117036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22/04/23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22/04/23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22/04/23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22/04/23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22/04/23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t>22/04/23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t>22/04/23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t>22/04/23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22/04/23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22/04/23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22/04/23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22/04/23</a:t>
            </a:fld>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i.adsabs.harvard.edu/link_gateway/2021NewAR..9201595F/doi:10.1016/j.newar.2020.101595"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i.adsabs.harvard.edu/link_gateway/2021NewAR..9201612K/doi:10.1016/j.newar.2021.101612"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aanda.org/articles/aa/abs/2021/07/aa37850-20/aa37850-20.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ui.adsabs.harvard.edu/link_gateway/2021NewAR..9301629K/doi:10.1016/j.newar.2021.10162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ui.adsabs.harvard.edu/link_gateway/2021NewAR..9301629K/doi:10.1016/j.newar.2021.101629"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ntegral_in_orb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20" y="-462491"/>
            <a:ext cx="9865096" cy="7397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magine 1" descr="INTEGRAL_ESA_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3457" y="-96391"/>
            <a:ext cx="1270000" cy="1270000"/>
          </a:xfrm>
          <a:prstGeom prst="rect">
            <a:avLst/>
          </a:prstGeom>
        </p:spPr>
      </p:pic>
      <p:sp>
        <p:nvSpPr>
          <p:cNvPr id="3" name="Rettangolo 2"/>
          <p:cNvSpPr/>
          <p:nvPr/>
        </p:nvSpPr>
        <p:spPr>
          <a:xfrm>
            <a:off x="4479667" y="3290501"/>
            <a:ext cx="219932" cy="369332"/>
          </a:xfrm>
          <a:prstGeom prst="rect">
            <a:avLst/>
          </a:prstGeom>
        </p:spPr>
        <p:txBody>
          <a:bodyPr wrap="none">
            <a:spAutoFit/>
          </a:bodyPr>
          <a:lstStyle/>
          <a:p>
            <a:r>
              <a:rPr lang="it-IT" b="1" baseline="30000" dirty="0"/>
              <a:t> </a:t>
            </a:r>
            <a:endParaRPr lang="it-IT" dirty="0"/>
          </a:p>
        </p:txBody>
      </p:sp>
      <p:pic>
        <p:nvPicPr>
          <p:cNvPr id="6" name="Immagin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140799" y="1270000"/>
            <a:ext cx="1303229" cy="1160539"/>
          </a:xfrm>
          <a:prstGeom prst="rect">
            <a:avLst/>
          </a:prstGeom>
          <a:noFill/>
          <a:ln>
            <a:noFill/>
          </a:ln>
        </p:spPr>
      </p:pic>
      <p:sp>
        <p:nvSpPr>
          <p:cNvPr id="8" name="CasellaDiTesto 7">
            <a:extLst>
              <a:ext uri="{FF2B5EF4-FFF2-40B4-BE49-F238E27FC236}">
                <a16:creationId xmlns:a16="http://schemas.microsoft.com/office/drawing/2014/main" id="{06F482C1-15DE-0308-9EFC-77C9B02BA6C6}"/>
              </a:ext>
            </a:extLst>
          </p:cNvPr>
          <p:cNvSpPr txBox="1"/>
          <p:nvPr/>
        </p:nvSpPr>
        <p:spPr>
          <a:xfrm flipH="1">
            <a:off x="2591957" y="434945"/>
            <a:ext cx="4536505" cy="400110"/>
          </a:xfrm>
          <a:prstGeom prst="rect">
            <a:avLst/>
          </a:prstGeom>
          <a:noFill/>
        </p:spPr>
        <p:txBody>
          <a:bodyPr wrap="square" rtlCol="0">
            <a:spAutoFit/>
          </a:bodyPr>
          <a:lstStyle/>
          <a:p>
            <a:r>
              <a:rPr lang="en-GB" sz="2000" b="1" i="1" dirty="0">
                <a:solidFill>
                  <a:schemeClr val="bg1"/>
                </a:solidFill>
              </a:rPr>
              <a:t>Seeking out the extremes of the Universe</a:t>
            </a:r>
          </a:p>
        </p:txBody>
      </p:sp>
      <p:sp>
        <p:nvSpPr>
          <p:cNvPr id="10" name="Rettangolo 9"/>
          <p:cNvSpPr/>
          <p:nvPr/>
        </p:nvSpPr>
        <p:spPr>
          <a:xfrm>
            <a:off x="1547664" y="-69719"/>
            <a:ext cx="6768752" cy="1077218"/>
          </a:xfrm>
          <a:prstGeom prst="rect">
            <a:avLst/>
          </a:prstGeom>
        </p:spPr>
        <p:txBody>
          <a:bodyPr wrap="square">
            <a:spAutoFit/>
          </a:bodyPr>
          <a:lstStyle/>
          <a:p>
            <a:pPr algn="ctr"/>
            <a:r>
              <a:rPr lang="it-IT" sz="3200" b="1" i="1" dirty="0">
                <a:solidFill>
                  <a:srgbClr val="FFFF00"/>
                </a:solidFill>
                <a:latin typeface="Times New Roman"/>
                <a:cs typeface="Times New Roman"/>
              </a:rPr>
              <a:t>INTEGRAL </a:t>
            </a:r>
            <a:r>
              <a:rPr lang="it-IT" sz="3200" b="1" i="1" dirty="0" err="1">
                <a:solidFill>
                  <a:srgbClr val="FFFF00"/>
                </a:solidFill>
                <a:latin typeface="Times New Roman"/>
                <a:cs typeface="Times New Roman"/>
              </a:rPr>
              <a:t>Observatory</a:t>
            </a:r>
            <a:r>
              <a:rPr lang="it-IT" sz="3200" b="1" i="1" dirty="0">
                <a:solidFill>
                  <a:srgbClr val="FFFF00"/>
                </a:solidFill>
                <a:latin typeface="Times New Roman"/>
                <a:cs typeface="Times New Roman"/>
              </a:rPr>
              <a:t> Update</a:t>
            </a:r>
            <a:br>
              <a:rPr lang="it-IT" sz="3200" b="1" i="1" dirty="0">
                <a:solidFill>
                  <a:srgbClr val="FFFF00"/>
                </a:solidFill>
                <a:latin typeface="Times New Roman"/>
                <a:cs typeface="Times New Roman"/>
              </a:rPr>
            </a:br>
            <a:endParaRPr lang="it-IT" sz="3200" i="1" dirty="0">
              <a:solidFill>
                <a:srgbClr val="FFFF00"/>
              </a:solidFill>
              <a:latin typeface="Times New Roman"/>
              <a:cs typeface="Times New Roman"/>
            </a:endParaRPr>
          </a:p>
        </p:txBody>
      </p:sp>
      <p:sp>
        <p:nvSpPr>
          <p:cNvPr id="11" name="Rettangolo 10"/>
          <p:cNvSpPr/>
          <p:nvPr/>
        </p:nvSpPr>
        <p:spPr>
          <a:xfrm>
            <a:off x="2711334" y="6093296"/>
            <a:ext cx="5328592" cy="369332"/>
          </a:xfrm>
          <a:prstGeom prst="rect">
            <a:avLst/>
          </a:prstGeom>
        </p:spPr>
        <p:txBody>
          <a:bodyPr wrap="square">
            <a:spAutoFit/>
          </a:bodyPr>
          <a:lstStyle/>
          <a:p>
            <a:pPr>
              <a:spcBef>
                <a:spcPct val="0"/>
              </a:spcBef>
            </a:pPr>
            <a:r>
              <a:rPr lang="en-GB" altLang="en-US" b="1" dirty="0">
                <a:solidFill>
                  <a:schemeClr val="bg1"/>
                </a:solidFill>
                <a:latin typeface="Comic Sans MS" pitchFamily="66" charset="0"/>
              </a:rPr>
              <a:t>15</a:t>
            </a:r>
            <a:r>
              <a:rPr lang="en-GB" altLang="en-US" b="1" baseline="30000" dirty="0">
                <a:solidFill>
                  <a:schemeClr val="bg1"/>
                </a:solidFill>
                <a:latin typeface="Comic Sans MS" pitchFamily="66" charset="0"/>
              </a:rPr>
              <a:t>th</a:t>
            </a:r>
            <a:r>
              <a:rPr lang="en-GB" altLang="en-US" b="1" dirty="0">
                <a:solidFill>
                  <a:schemeClr val="bg1"/>
                </a:solidFill>
                <a:latin typeface="Comic Sans MS" pitchFamily="66" charset="0"/>
              </a:rPr>
              <a:t> IACHEC Meeting, 23-27 April 2023</a:t>
            </a:r>
          </a:p>
        </p:txBody>
      </p:sp>
      <p:sp>
        <p:nvSpPr>
          <p:cNvPr id="5" name="CasellaDiTesto 4">
            <a:extLst>
              <a:ext uri="{FF2B5EF4-FFF2-40B4-BE49-F238E27FC236}">
                <a16:creationId xmlns:a16="http://schemas.microsoft.com/office/drawing/2014/main" id="{065E29F7-81C2-D7F1-38C1-0684A7E045AF}"/>
              </a:ext>
            </a:extLst>
          </p:cNvPr>
          <p:cNvSpPr txBox="1"/>
          <p:nvPr/>
        </p:nvSpPr>
        <p:spPr>
          <a:xfrm>
            <a:off x="431286" y="3326015"/>
            <a:ext cx="3492641" cy="1938992"/>
          </a:xfrm>
          <a:prstGeom prst="rect">
            <a:avLst/>
          </a:prstGeom>
          <a:noFill/>
        </p:spPr>
        <p:txBody>
          <a:bodyPr wrap="square" rtlCol="0">
            <a:spAutoFit/>
          </a:bodyPr>
          <a:lstStyle/>
          <a:p>
            <a:r>
              <a:rPr lang="it-IT" sz="2400" dirty="0" err="1">
                <a:solidFill>
                  <a:schemeClr val="bg1"/>
                </a:solidFill>
              </a:rPr>
              <a:t>Presenter</a:t>
            </a:r>
            <a:r>
              <a:rPr lang="it-IT" sz="2400" dirty="0">
                <a:solidFill>
                  <a:schemeClr val="bg1"/>
                </a:solidFill>
              </a:rPr>
              <a:t>: L. Natalucci</a:t>
            </a:r>
          </a:p>
          <a:p>
            <a:endParaRPr lang="it-IT" sz="2400" i="1" dirty="0">
              <a:solidFill>
                <a:schemeClr val="bg1"/>
              </a:solidFill>
            </a:endParaRPr>
          </a:p>
          <a:p>
            <a:r>
              <a:rPr lang="it-IT" sz="2400" i="1" dirty="0" err="1">
                <a:solidFill>
                  <a:schemeClr val="bg1"/>
                </a:solidFill>
              </a:rPr>
              <a:t>Main</a:t>
            </a:r>
            <a:r>
              <a:rPr lang="it-IT" sz="2400" i="1" dirty="0">
                <a:solidFill>
                  <a:schemeClr val="bg1"/>
                </a:solidFill>
              </a:rPr>
              <a:t> </a:t>
            </a:r>
            <a:r>
              <a:rPr lang="it-IT" sz="2400" i="1" dirty="0" err="1">
                <a:solidFill>
                  <a:schemeClr val="bg1"/>
                </a:solidFill>
              </a:rPr>
              <a:t>Contributors</a:t>
            </a:r>
            <a:r>
              <a:rPr lang="it-IT" sz="2400" dirty="0">
                <a:solidFill>
                  <a:schemeClr val="bg1"/>
                </a:solidFill>
              </a:rPr>
              <a:t>: </a:t>
            </a:r>
          </a:p>
          <a:p>
            <a:r>
              <a:rPr lang="it-IT" sz="2400" dirty="0">
                <a:solidFill>
                  <a:schemeClr val="bg1"/>
                </a:solidFill>
              </a:rPr>
              <a:t>E. </a:t>
            </a:r>
            <a:r>
              <a:rPr lang="it-IT" sz="2400" dirty="0" err="1">
                <a:solidFill>
                  <a:schemeClr val="bg1"/>
                </a:solidFill>
              </a:rPr>
              <a:t>Kuulkers</a:t>
            </a:r>
            <a:r>
              <a:rPr lang="it-IT" sz="2400" dirty="0">
                <a:solidFill>
                  <a:schemeClr val="bg1"/>
                </a:solidFill>
              </a:rPr>
              <a:t>, </a:t>
            </a:r>
            <a:r>
              <a:rPr lang="it-IT" sz="2400" dirty="0" err="1">
                <a:solidFill>
                  <a:schemeClr val="bg1"/>
                </a:solidFill>
              </a:rPr>
              <a:t>A.Bazzano</a:t>
            </a:r>
            <a:r>
              <a:rPr lang="it-IT" sz="2400" dirty="0">
                <a:solidFill>
                  <a:schemeClr val="bg1"/>
                </a:solidFill>
              </a:rPr>
              <a:t>, </a:t>
            </a:r>
            <a:r>
              <a:rPr lang="it-IT" sz="2400" dirty="0" err="1">
                <a:solidFill>
                  <a:schemeClr val="bg1"/>
                </a:solidFill>
              </a:rPr>
              <a:t>P.Ubertini</a:t>
            </a:r>
            <a:endParaRPr lang="it-IT" sz="2400" dirty="0">
              <a:solidFill>
                <a:schemeClr val="bg1"/>
              </a:solidFill>
            </a:endParaRPr>
          </a:p>
        </p:txBody>
      </p:sp>
    </p:spTree>
    <p:extLst>
      <p:ext uri="{BB962C8B-B14F-4D97-AF65-F5344CB8AC3E}">
        <p14:creationId xmlns:p14="http://schemas.microsoft.com/office/powerpoint/2010/main" val="335282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2"/>
            <a:ext cx="8229600" cy="5429198"/>
          </a:xfrm>
        </p:spPr>
        <p:txBody>
          <a:bodyPr>
            <a:normAutofit fontScale="55000" lnSpcReduction="20000"/>
          </a:bodyPr>
          <a:lstStyle/>
          <a:p>
            <a:pPr marL="0" indent="0">
              <a:buNone/>
            </a:pPr>
            <a:r>
              <a:rPr lang="it-IT" sz="3800" dirty="0" err="1">
                <a:solidFill>
                  <a:srgbClr val="002060"/>
                </a:solidFill>
              </a:rPr>
              <a:t>Prioritise</a:t>
            </a:r>
            <a:r>
              <a:rPr lang="it-IT" sz="3800" dirty="0">
                <a:solidFill>
                  <a:srgbClr val="002060"/>
                </a:solidFill>
              </a:rPr>
              <a:t> science </a:t>
            </a:r>
            <a:r>
              <a:rPr lang="it-IT" sz="3800" dirty="0" err="1">
                <a:solidFill>
                  <a:srgbClr val="002060"/>
                </a:solidFill>
              </a:rPr>
              <a:t>goals</a:t>
            </a:r>
            <a:r>
              <a:rPr lang="it-IT" sz="3800" dirty="0">
                <a:solidFill>
                  <a:srgbClr val="002060"/>
                </a:solidFill>
              </a:rPr>
              <a:t> - “</a:t>
            </a:r>
            <a:r>
              <a:rPr lang="it-IT" sz="3800" b="1" dirty="0" err="1">
                <a:solidFill>
                  <a:srgbClr val="0066FF"/>
                </a:solidFill>
              </a:rPr>
              <a:t>keep</a:t>
            </a:r>
            <a:r>
              <a:rPr lang="it-IT" sz="3800" b="1" dirty="0">
                <a:solidFill>
                  <a:srgbClr val="0066FF"/>
                </a:solidFill>
              </a:rPr>
              <a:t> an </a:t>
            </a:r>
            <a:r>
              <a:rPr lang="it-IT" sz="3800" b="1" dirty="0" err="1">
                <a:solidFill>
                  <a:srgbClr val="0066FF"/>
                </a:solidFill>
              </a:rPr>
              <a:t>eye</a:t>
            </a:r>
            <a:r>
              <a:rPr lang="it-IT" sz="3800" b="1" dirty="0">
                <a:solidFill>
                  <a:srgbClr val="0066FF"/>
                </a:solidFill>
              </a:rPr>
              <a:t> on the X/gamma-</a:t>
            </a:r>
            <a:r>
              <a:rPr lang="it-IT" sz="3800" b="1" dirty="0" err="1">
                <a:solidFill>
                  <a:srgbClr val="0066FF"/>
                </a:solidFill>
              </a:rPr>
              <a:t>ray</a:t>
            </a:r>
            <a:r>
              <a:rPr lang="it-IT" sz="3800" b="1" dirty="0">
                <a:solidFill>
                  <a:srgbClr val="0066FF"/>
                </a:solidFill>
              </a:rPr>
              <a:t> </a:t>
            </a:r>
            <a:r>
              <a:rPr lang="it-IT" sz="3800" b="1" dirty="0" err="1">
                <a:solidFill>
                  <a:srgbClr val="0066FF"/>
                </a:solidFill>
              </a:rPr>
              <a:t>sky</a:t>
            </a:r>
            <a:r>
              <a:rPr lang="it-IT" sz="3800" dirty="0">
                <a:solidFill>
                  <a:srgbClr val="002060"/>
                </a:solidFill>
              </a:rPr>
              <a:t>”</a:t>
            </a:r>
            <a:br>
              <a:rPr lang="it-IT" sz="3800" dirty="0">
                <a:solidFill>
                  <a:srgbClr val="002060"/>
                </a:solidFill>
              </a:rPr>
            </a:br>
            <a:endParaRPr lang="it-IT" sz="3800" dirty="0">
              <a:solidFill>
                <a:srgbClr val="002060"/>
              </a:solidFill>
            </a:endParaRPr>
          </a:p>
          <a:p>
            <a:pPr>
              <a:lnSpc>
                <a:spcPct val="120000"/>
              </a:lnSpc>
              <a:spcBef>
                <a:spcPts val="132"/>
              </a:spcBef>
              <a:spcAft>
                <a:spcPts val="600"/>
              </a:spcAft>
            </a:pPr>
            <a:r>
              <a:rPr lang="it-IT" sz="3800" dirty="0">
                <a:solidFill>
                  <a:srgbClr val="002060"/>
                </a:solidFill>
              </a:rPr>
              <a:t>Focus on </a:t>
            </a:r>
            <a:r>
              <a:rPr lang="it-IT" sz="3800" dirty="0" err="1">
                <a:solidFill>
                  <a:srgbClr val="002060"/>
                </a:solidFill>
              </a:rPr>
              <a:t>Galactic</a:t>
            </a:r>
            <a:r>
              <a:rPr lang="it-IT" sz="3800" dirty="0">
                <a:solidFill>
                  <a:srgbClr val="002060"/>
                </a:solidFill>
              </a:rPr>
              <a:t> </a:t>
            </a:r>
            <a:r>
              <a:rPr lang="it-IT" sz="3800" dirty="0" err="1">
                <a:solidFill>
                  <a:srgbClr val="002060"/>
                </a:solidFill>
              </a:rPr>
              <a:t>plane</a:t>
            </a:r>
            <a:r>
              <a:rPr lang="it-IT" sz="3800" dirty="0">
                <a:solidFill>
                  <a:srgbClr val="002060"/>
                </a:solidFill>
              </a:rPr>
              <a:t> </a:t>
            </a:r>
            <a:r>
              <a:rPr lang="it-IT" sz="3800" dirty="0" err="1">
                <a:solidFill>
                  <a:srgbClr val="002060"/>
                </a:solidFill>
              </a:rPr>
              <a:t>scans</a:t>
            </a:r>
            <a:r>
              <a:rPr lang="it-IT" sz="3800" dirty="0">
                <a:solidFill>
                  <a:srgbClr val="002060"/>
                </a:solidFill>
              </a:rPr>
              <a:t> &amp; </a:t>
            </a:r>
            <a:r>
              <a:rPr lang="it-IT" sz="3800" dirty="0" err="1">
                <a:solidFill>
                  <a:srgbClr val="002060"/>
                </a:solidFill>
              </a:rPr>
              <a:t>bulge</a:t>
            </a:r>
            <a:r>
              <a:rPr lang="it-IT" sz="3800" dirty="0">
                <a:solidFill>
                  <a:srgbClr val="002060"/>
                </a:solidFill>
              </a:rPr>
              <a:t> to </a:t>
            </a:r>
            <a:r>
              <a:rPr lang="it-IT" sz="3800" dirty="0" err="1">
                <a:solidFill>
                  <a:srgbClr val="002060"/>
                </a:solidFill>
              </a:rPr>
              <a:t>maximise</a:t>
            </a:r>
            <a:r>
              <a:rPr lang="it-IT" sz="3800" dirty="0">
                <a:solidFill>
                  <a:srgbClr val="002060"/>
                </a:solidFill>
              </a:rPr>
              <a:t> </a:t>
            </a:r>
            <a:r>
              <a:rPr lang="it-IT" sz="3800" dirty="0" err="1">
                <a:solidFill>
                  <a:srgbClr val="002060"/>
                </a:solidFill>
              </a:rPr>
              <a:t>discovery</a:t>
            </a:r>
            <a:r>
              <a:rPr lang="it-IT" sz="3800" dirty="0">
                <a:solidFill>
                  <a:srgbClr val="002060"/>
                </a:solidFill>
              </a:rPr>
              <a:t> chances</a:t>
            </a:r>
            <a:br>
              <a:rPr lang="it-IT" sz="3800" dirty="0">
                <a:solidFill>
                  <a:srgbClr val="002060"/>
                </a:solidFill>
              </a:rPr>
            </a:br>
            <a:r>
              <a:rPr lang="it-IT" sz="3800" dirty="0">
                <a:solidFill>
                  <a:srgbClr val="002060"/>
                </a:solidFill>
              </a:rPr>
              <a:t>Trigger on (</a:t>
            </a:r>
            <a:r>
              <a:rPr lang="it-IT" sz="3800" dirty="0" err="1">
                <a:solidFill>
                  <a:srgbClr val="002060"/>
                </a:solidFill>
              </a:rPr>
              <a:t>extragalactic</a:t>
            </a:r>
            <a:r>
              <a:rPr lang="it-IT" sz="3800" dirty="0">
                <a:solidFill>
                  <a:srgbClr val="002060"/>
                </a:solidFill>
              </a:rPr>
              <a:t>) Target-of-</a:t>
            </a:r>
            <a:r>
              <a:rPr lang="it-IT" sz="3800" dirty="0" err="1">
                <a:solidFill>
                  <a:srgbClr val="002060"/>
                </a:solidFill>
              </a:rPr>
              <a:t>Opportunities</a:t>
            </a:r>
            <a:r>
              <a:rPr lang="it-IT" sz="3800" dirty="0">
                <a:solidFill>
                  <a:srgbClr val="002060"/>
                </a:solidFill>
              </a:rPr>
              <a:t> – </a:t>
            </a:r>
            <a:r>
              <a:rPr lang="it-IT" sz="3800" dirty="0" err="1">
                <a:solidFill>
                  <a:srgbClr val="002060"/>
                </a:solidFill>
              </a:rPr>
              <a:t>kilonovae</a:t>
            </a:r>
            <a:r>
              <a:rPr lang="it-IT" sz="3800" dirty="0">
                <a:solidFill>
                  <a:srgbClr val="002060"/>
                </a:solidFill>
              </a:rPr>
              <a:t>, fast radio bursts, GW events, ...</a:t>
            </a:r>
          </a:p>
          <a:p>
            <a:pPr>
              <a:lnSpc>
                <a:spcPct val="120000"/>
              </a:lnSpc>
              <a:spcBef>
                <a:spcPts val="132"/>
              </a:spcBef>
              <a:spcAft>
                <a:spcPts val="600"/>
              </a:spcAft>
            </a:pPr>
            <a:r>
              <a:rPr lang="it-IT" sz="3800" dirty="0">
                <a:solidFill>
                  <a:srgbClr val="002060"/>
                </a:solidFill>
              </a:rPr>
              <a:t>Monitor </a:t>
            </a:r>
            <a:r>
              <a:rPr lang="it-IT" sz="3800" dirty="0" err="1">
                <a:solidFill>
                  <a:srgbClr val="002060"/>
                </a:solidFill>
              </a:rPr>
              <a:t>brightest</a:t>
            </a:r>
            <a:r>
              <a:rPr lang="it-IT" sz="3800" dirty="0">
                <a:solidFill>
                  <a:srgbClr val="002060"/>
                </a:solidFill>
              </a:rPr>
              <a:t> sources</a:t>
            </a:r>
          </a:p>
          <a:p>
            <a:pPr>
              <a:lnSpc>
                <a:spcPct val="120000"/>
              </a:lnSpc>
              <a:spcBef>
                <a:spcPts val="132"/>
              </a:spcBef>
              <a:spcAft>
                <a:spcPts val="600"/>
              </a:spcAft>
            </a:pPr>
            <a:r>
              <a:rPr lang="it-IT" sz="3800" dirty="0" err="1">
                <a:solidFill>
                  <a:srgbClr val="002060"/>
                </a:solidFill>
              </a:rPr>
              <a:t>Maintain</a:t>
            </a:r>
            <a:r>
              <a:rPr lang="it-IT" sz="3800" dirty="0">
                <a:solidFill>
                  <a:srgbClr val="002060"/>
                </a:solidFill>
              </a:rPr>
              <a:t> </a:t>
            </a:r>
            <a:r>
              <a:rPr lang="it-IT" sz="3800" dirty="0" err="1">
                <a:solidFill>
                  <a:srgbClr val="002060"/>
                </a:solidFill>
              </a:rPr>
              <a:t>unique</a:t>
            </a:r>
            <a:r>
              <a:rPr lang="it-IT" sz="3800" dirty="0">
                <a:solidFill>
                  <a:srgbClr val="002060"/>
                </a:solidFill>
              </a:rPr>
              <a:t> capability for </a:t>
            </a:r>
            <a:r>
              <a:rPr lang="it-IT" sz="3800" dirty="0" err="1">
                <a:solidFill>
                  <a:srgbClr val="002060"/>
                </a:solidFill>
              </a:rPr>
              <a:t>Galactic</a:t>
            </a:r>
            <a:r>
              <a:rPr lang="it-IT" sz="3800" dirty="0">
                <a:solidFill>
                  <a:srgbClr val="002060"/>
                </a:solidFill>
              </a:rPr>
              <a:t> supernova </a:t>
            </a:r>
            <a:r>
              <a:rPr lang="it-IT" sz="3800" dirty="0" err="1">
                <a:solidFill>
                  <a:srgbClr val="002060"/>
                </a:solidFill>
              </a:rPr>
              <a:t>observations</a:t>
            </a:r>
            <a:r>
              <a:rPr lang="it-IT" sz="3800" dirty="0">
                <a:solidFill>
                  <a:srgbClr val="002060"/>
                </a:solidFill>
              </a:rPr>
              <a:t> </a:t>
            </a:r>
          </a:p>
          <a:p>
            <a:pPr>
              <a:lnSpc>
                <a:spcPct val="120000"/>
              </a:lnSpc>
              <a:spcBef>
                <a:spcPts val="132"/>
              </a:spcBef>
              <a:spcAft>
                <a:spcPts val="600"/>
              </a:spcAft>
            </a:pPr>
            <a:r>
              <a:rPr lang="it-IT" sz="3800" dirty="0" err="1">
                <a:solidFill>
                  <a:srgbClr val="002060"/>
                </a:solidFill>
              </a:rPr>
              <a:t>Participation</a:t>
            </a:r>
            <a:r>
              <a:rPr lang="it-IT" sz="3800" dirty="0">
                <a:solidFill>
                  <a:srgbClr val="002060"/>
                </a:solidFill>
              </a:rPr>
              <a:t> in key multi-</a:t>
            </a:r>
            <a:r>
              <a:rPr lang="it-IT" sz="3800" dirty="0" err="1">
                <a:solidFill>
                  <a:srgbClr val="002060"/>
                </a:solidFill>
              </a:rPr>
              <a:t>wavelength</a:t>
            </a:r>
            <a:r>
              <a:rPr lang="it-IT" sz="3800" dirty="0">
                <a:solidFill>
                  <a:srgbClr val="002060"/>
                </a:solidFill>
              </a:rPr>
              <a:t> </a:t>
            </a:r>
            <a:r>
              <a:rPr lang="it-IT" sz="3800" dirty="0" err="1">
                <a:solidFill>
                  <a:srgbClr val="002060"/>
                </a:solidFill>
              </a:rPr>
              <a:t>programmes</a:t>
            </a:r>
            <a:r>
              <a:rPr lang="it-IT" sz="3800" dirty="0">
                <a:solidFill>
                  <a:srgbClr val="002060"/>
                </a:solidFill>
              </a:rPr>
              <a:t> </a:t>
            </a:r>
          </a:p>
          <a:p>
            <a:pPr>
              <a:lnSpc>
                <a:spcPct val="120000"/>
              </a:lnSpc>
              <a:spcBef>
                <a:spcPts val="132"/>
              </a:spcBef>
              <a:spcAft>
                <a:spcPts val="600"/>
              </a:spcAft>
            </a:pPr>
            <a:r>
              <a:rPr lang="it-IT" sz="3800" dirty="0" err="1">
                <a:solidFill>
                  <a:srgbClr val="002060"/>
                </a:solidFill>
              </a:rPr>
              <a:t>Maximise</a:t>
            </a:r>
            <a:r>
              <a:rPr lang="it-IT" sz="3800" dirty="0">
                <a:solidFill>
                  <a:srgbClr val="002060"/>
                </a:solidFill>
              </a:rPr>
              <a:t> </a:t>
            </a:r>
            <a:r>
              <a:rPr lang="it-IT" sz="3800" dirty="0" err="1">
                <a:solidFill>
                  <a:srgbClr val="002060"/>
                </a:solidFill>
              </a:rPr>
              <a:t>scientific</a:t>
            </a:r>
            <a:r>
              <a:rPr lang="it-IT" sz="3800" dirty="0">
                <a:solidFill>
                  <a:srgbClr val="002060"/>
                </a:solidFill>
              </a:rPr>
              <a:t> </a:t>
            </a:r>
            <a:r>
              <a:rPr lang="it-IT" sz="3800" dirty="0" err="1">
                <a:solidFill>
                  <a:srgbClr val="002060"/>
                </a:solidFill>
              </a:rPr>
              <a:t>advantage</a:t>
            </a:r>
            <a:r>
              <a:rPr lang="it-IT" sz="3800" dirty="0">
                <a:solidFill>
                  <a:srgbClr val="002060"/>
                </a:solidFill>
              </a:rPr>
              <a:t> </a:t>
            </a:r>
            <a:r>
              <a:rPr lang="it-IT" sz="3800" dirty="0" err="1">
                <a:solidFill>
                  <a:srgbClr val="002060"/>
                </a:solidFill>
              </a:rPr>
              <a:t>gained</a:t>
            </a:r>
            <a:r>
              <a:rPr lang="it-IT" sz="3800" dirty="0">
                <a:solidFill>
                  <a:srgbClr val="002060"/>
                </a:solidFill>
              </a:rPr>
              <a:t> from new </a:t>
            </a:r>
            <a:r>
              <a:rPr lang="it-IT" sz="3800" dirty="0" err="1">
                <a:solidFill>
                  <a:srgbClr val="002060"/>
                </a:solidFill>
              </a:rPr>
              <a:t>operating</a:t>
            </a:r>
            <a:r>
              <a:rPr lang="it-IT" sz="3800" dirty="0">
                <a:solidFill>
                  <a:srgbClr val="002060"/>
                </a:solidFill>
              </a:rPr>
              <a:t>  </a:t>
            </a:r>
            <a:r>
              <a:rPr lang="it-IT" sz="3800" dirty="0" err="1">
                <a:solidFill>
                  <a:srgbClr val="002060"/>
                </a:solidFill>
              </a:rPr>
              <a:t>procedures</a:t>
            </a:r>
            <a:r>
              <a:rPr lang="it-IT" sz="3800" dirty="0">
                <a:solidFill>
                  <a:srgbClr val="002060"/>
                </a:solidFill>
              </a:rPr>
              <a:t> (</a:t>
            </a:r>
            <a:r>
              <a:rPr lang="it-IT" sz="3800" dirty="0" err="1">
                <a:solidFill>
                  <a:srgbClr val="002060"/>
                </a:solidFill>
              </a:rPr>
              <a:t>such</a:t>
            </a:r>
            <a:r>
              <a:rPr lang="it-IT" sz="3800" dirty="0">
                <a:solidFill>
                  <a:srgbClr val="002060"/>
                </a:solidFill>
              </a:rPr>
              <a:t> </a:t>
            </a:r>
            <a:r>
              <a:rPr lang="it-IT" sz="3800" dirty="0" err="1">
                <a:solidFill>
                  <a:srgbClr val="002060"/>
                </a:solidFill>
              </a:rPr>
              <a:t>as</a:t>
            </a:r>
            <a:r>
              <a:rPr lang="it-IT" sz="3800" dirty="0">
                <a:solidFill>
                  <a:srgbClr val="002060"/>
                </a:solidFill>
              </a:rPr>
              <a:t> </a:t>
            </a:r>
            <a:r>
              <a:rPr lang="it-IT" sz="3800" dirty="0" err="1">
                <a:solidFill>
                  <a:srgbClr val="002060"/>
                </a:solidFill>
              </a:rPr>
              <a:t>modified</a:t>
            </a:r>
            <a:r>
              <a:rPr lang="it-IT" sz="3800" dirty="0">
                <a:solidFill>
                  <a:srgbClr val="002060"/>
                </a:solidFill>
              </a:rPr>
              <a:t> </a:t>
            </a:r>
            <a:r>
              <a:rPr lang="it-IT" sz="3800" dirty="0" err="1">
                <a:solidFill>
                  <a:srgbClr val="002060"/>
                </a:solidFill>
              </a:rPr>
              <a:t>slewing</a:t>
            </a:r>
            <a:r>
              <a:rPr lang="it-IT" sz="3800" dirty="0">
                <a:solidFill>
                  <a:srgbClr val="002060"/>
                </a:solidFill>
              </a:rPr>
              <a:t> </a:t>
            </a:r>
            <a:r>
              <a:rPr lang="it-IT" sz="3800" dirty="0" err="1">
                <a:solidFill>
                  <a:srgbClr val="002060"/>
                </a:solidFill>
              </a:rPr>
              <a:t>algorithm</a:t>
            </a:r>
            <a:r>
              <a:rPr lang="it-IT" sz="3800" dirty="0">
                <a:solidFill>
                  <a:srgbClr val="002060"/>
                </a:solidFill>
              </a:rPr>
              <a:t>) </a:t>
            </a:r>
            <a:r>
              <a:rPr lang="it-IT" sz="3800" dirty="0" err="1">
                <a:solidFill>
                  <a:srgbClr val="002060"/>
                </a:solidFill>
              </a:rPr>
              <a:t>being</a:t>
            </a:r>
            <a:r>
              <a:rPr lang="it-IT" sz="3800" dirty="0">
                <a:solidFill>
                  <a:srgbClr val="002060"/>
                </a:solidFill>
              </a:rPr>
              <a:t> </a:t>
            </a:r>
            <a:r>
              <a:rPr lang="it-IT" sz="3800" dirty="0" err="1">
                <a:solidFill>
                  <a:srgbClr val="002060"/>
                </a:solidFill>
              </a:rPr>
              <a:t>implemented</a:t>
            </a:r>
            <a:r>
              <a:rPr lang="it-IT" sz="3800" dirty="0">
                <a:solidFill>
                  <a:srgbClr val="002060"/>
                </a:solidFill>
              </a:rPr>
              <a:t> </a:t>
            </a:r>
            <a:r>
              <a:rPr lang="it-IT" sz="3800" dirty="0" err="1">
                <a:solidFill>
                  <a:srgbClr val="002060"/>
                </a:solidFill>
              </a:rPr>
              <a:t>since</a:t>
            </a:r>
            <a:r>
              <a:rPr lang="it-IT" sz="3800" dirty="0">
                <a:solidFill>
                  <a:srgbClr val="002060"/>
                </a:solidFill>
              </a:rPr>
              <a:t> ESAM#8 </a:t>
            </a:r>
          </a:p>
          <a:p>
            <a:r>
              <a:rPr lang="it-IT" sz="3800" dirty="0" err="1">
                <a:solidFill>
                  <a:srgbClr val="002060"/>
                </a:solidFill>
              </a:rPr>
              <a:t>Perform</a:t>
            </a:r>
            <a:r>
              <a:rPr lang="it-IT" sz="3800" dirty="0">
                <a:solidFill>
                  <a:srgbClr val="002060"/>
                </a:solidFill>
              </a:rPr>
              <a:t> ultra-fast </a:t>
            </a:r>
            <a:r>
              <a:rPr lang="it-IT" sz="3800" dirty="0" err="1">
                <a:solidFill>
                  <a:srgbClr val="002060"/>
                </a:solidFill>
              </a:rPr>
              <a:t>ToOs</a:t>
            </a:r>
            <a:r>
              <a:rPr lang="it-IT" sz="3800" dirty="0">
                <a:solidFill>
                  <a:srgbClr val="002060"/>
                </a:solidFill>
              </a:rPr>
              <a:t> (2 hours or </a:t>
            </a:r>
            <a:r>
              <a:rPr lang="it-IT" sz="3800" dirty="0" err="1">
                <a:solidFill>
                  <a:srgbClr val="002060"/>
                </a:solidFill>
              </a:rPr>
              <a:t>better</a:t>
            </a:r>
            <a:r>
              <a:rPr lang="it-IT" sz="3800" dirty="0">
                <a:solidFill>
                  <a:srgbClr val="002060"/>
                </a:solidFill>
              </a:rPr>
              <a:t>) </a:t>
            </a:r>
          </a:p>
          <a:p>
            <a:endParaRPr lang="it-IT" dirty="0"/>
          </a:p>
        </p:txBody>
      </p:sp>
      <p:sp>
        <p:nvSpPr>
          <p:cNvPr id="4" name="Titolo 1">
            <a:extLst>
              <a:ext uri="{FF2B5EF4-FFF2-40B4-BE49-F238E27FC236}">
                <a16:creationId xmlns:a16="http://schemas.microsoft.com/office/drawing/2014/main" id="{D1A9A366-294F-986F-E004-1269948E6B24}"/>
              </a:ext>
            </a:extLst>
          </p:cNvPr>
          <p:cNvSpPr txBox="1">
            <a:spLocks/>
          </p:cNvSpPr>
          <p:nvPr/>
        </p:nvSpPr>
        <p:spPr>
          <a:xfrm>
            <a:off x="743107" y="332656"/>
            <a:ext cx="8424936" cy="10527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i="1" dirty="0">
                <a:solidFill>
                  <a:srgbClr val="0066FF"/>
                </a:solidFill>
              </a:rPr>
              <a:t>INTEGRAL as a Transient Discovery Machine</a:t>
            </a:r>
            <a:br>
              <a:rPr lang="en-GB" sz="3200" b="1" i="1" dirty="0">
                <a:solidFill>
                  <a:srgbClr val="1126FF"/>
                </a:solidFill>
              </a:rPr>
            </a:br>
            <a:endParaRPr lang="en-GB" sz="1800" b="1" i="1" dirty="0">
              <a:solidFill>
                <a:srgbClr val="1126FF"/>
              </a:solidFill>
            </a:endParaRPr>
          </a:p>
        </p:txBody>
      </p:sp>
    </p:spTree>
    <p:extLst>
      <p:ext uri="{BB962C8B-B14F-4D97-AF65-F5344CB8AC3E}">
        <p14:creationId xmlns:p14="http://schemas.microsoft.com/office/powerpoint/2010/main" val="122228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F69736-FF62-1549-AA4C-1A0E0251CBC6}"/>
              </a:ext>
            </a:extLst>
          </p:cNvPr>
          <p:cNvSpPr>
            <a:spLocks noGrp="1"/>
          </p:cNvSpPr>
          <p:nvPr>
            <p:ph type="title"/>
          </p:nvPr>
        </p:nvSpPr>
        <p:spPr>
          <a:xfrm>
            <a:off x="694469" y="57371"/>
            <a:ext cx="8424936" cy="1052736"/>
          </a:xfrm>
        </p:spPr>
        <p:txBody>
          <a:bodyPr>
            <a:noAutofit/>
          </a:bodyPr>
          <a:lstStyle/>
          <a:p>
            <a:pPr algn="l"/>
            <a:r>
              <a:rPr lang="en-GB" sz="3200" b="1" i="1" dirty="0">
                <a:solidFill>
                  <a:srgbClr val="0066FF"/>
                </a:solidFill>
              </a:rPr>
              <a:t>Multi-Messenger Astronomy with INTEGRAL</a:t>
            </a:r>
            <a:br>
              <a:rPr lang="en-GB" sz="3200" b="1" i="1" dirty="0">
                <a:solidFill>
                  <a:srgbClr val="1126FF"/>
                </a:solidFill>
              </a:rPr>
            </a:br>
            <a:endParaRPr lang="en-GB" sz="1800" b="1" i="1" dirty="0">
              <a:solidFill>
                <a:srgbClr val="1126FF"/>
              </a:solidFill>
            </a:endParaRPr>
          </a:p>
        </p:txBody>
      </p:sp>
      <p:pic>
        <p:nvPicPr>
          <p:cNvPr id="3073" name="Picture 1" descr="page5image49897184">
            <a:extLst>
              <a:ext uri="{FF2B5EF4-FFF2-40B4-BE49-F238E27FC236}">
                <a16:creationId xmlns:a16="http://schemas.microsoft.com/office/drawing/2014/main" id="{14E72A14-CFBC-E54D-A49F-61BBCDD4C8F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0764" y="1823829"/>
            <a:ext cx="4701596" cy="462364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asellaDiTesto 6">
            <a:extLst>
              <a:ext uri="{FF2B5EF4-FFF2-40B4-BE49-F238E27FC236}">
                <a16:creationId xmlns:a16="http://schemas.microsoft.com/office/drawing/2014/main" id="{C919E995-B50A-BE5C-3040-B0C8260069DF}"/>
              </a:ext>
            </a:extLst>
          </p:cNvPr>
          <p:cNvSpPr txBox="1"/>
          <p:nvPr/>
        </p:nvSpPr>
        <p:spPr>
          <a:xfrm>
            <a:off x="179512" y="6154799"/>
            <a:ext cx="3226781" cy="646331"/>
          </a:xfrm>
          <a:prstGeom prst="rect">
            <a:avLst/>
          </a:prstGeom>
          <a:noFill/>
        </p:spPr>
        <p:txBody>
          <a:bodyPr wrap="none" rtlCol="0">
            <a:spAutoFit/>
          </a:bodyPr>
          <a:lstStyle/>
          <a:p>
            <a:r>
              <a:rPr lang="it-IT" dirty="0"/>
              <a:t>Ferrigno et al. 2023</a:t>
            </a:r>
          </a:p>
          <a:p>
            <a:r>
              <a:rPr lang="it-IT" b="0" i="0" u="sng" dirty="0">
                <a:solidFill>
                  <a:srgbClr val="2458C6"/>
                </a:solidFill>
                <a:effectLst/>
                <a:latin typeface="Helvetica Neue" panose="02000503000000020004" pitchFamily="2" charset="0"/>
                <a:hlinkClick r:id="rId4"/>
              </a:rPr>
              <a:t>10.1016/j.newar.2020.101595</a:t>
            </a:r>
            <a:endParaRPr lang="it-IT" dirty="0"/>
          </a:p>
        </p:txBody>
      </p:sp>
      <p:sp>
        <p:nvSpPr>
          <p:cNvPr id="3" name="CasellaDiTesto 2">
            <a:extLst>
              <a:ext uri="{FF2B5EF4-FFF2-40B4-BE49-F238E27FC236}">
                <a16:creationId xmlns:a16="http://schemas.microsoft.com/office/drawing/2014/main" id="{7F22C4DC-23BF-8905-D921-E4D26102B7F3}"/>
              </a:ext>
            </a:extLst>
          </p:cNvPr>
          <p:cNvSpPr txBox="1"/>
          <p:nvPr/>
        </p:nvSpPr>
        <p:spPr>
          <a:xfrm>
            <a:off x="826633" y="908720"/>
            <a:ext cx="2867323" cy="1477328"/>
          </a:xfrm>
          <a:prstGeom prst="rect">
            <a:avLst/>
          </a:prstGeom>
          <a:noFill/>
        </p:spPr>
        <p:txBody>
          <a:bodyPr wrap="none" rtlCol="0">
            <a:spAutoFit/>
          </a:bodyPr>
          <a:lstStyle/>
          <a:p>
            <a:r>
              <a:rPr lang="it-IT" b="1" dirty="0" err="1">
                <a:solidFill>
                  <a:srgbClr val="002060"/>
                </a:solidFill>
              </a:rPr>
              <a:t>Targeted</a:t>
            </a:r>
            <a:r>
              <a:rPr lang="it-IT" b="1" dirty="0">
                <a:solidFill>
                  <a:srgbClr val="002060"/>
                </a:solidFill>
              </a:rPr>
              <a:t> </a:t>
            </a:r>
            <a:r>
              <a:rPr lang="it-IT" b="1" dirty="0" err="1">
                <a:solidFill>
                  <a:srgbClr val="002060"/>
                </a:solidFill>
              </a:rPr>
              <a:t>searches</a:t>
            </a:r>
            <a:r>
              <a:rPr lang="it-IT" dirty="0">
                <a:solidFill>
                  <a:srgbClr val="002060"/>
                </a:solidFill>
              </a:rPr>
              <a:t>: </a:t>
            </a:r>
          </a:p>
          <a:p>
            <a:pPr marL="285750" indent="-285750">
              <a:buFont typeface="Arial" panose="020B0604020202020204" pitchFamily="34" charset="0"/>
              <a:buChar char="•"/>
            </a:pPr>
            <a:r>
              <a:rPr lang="it-IT" dirty="0" err="1">
                <a:solidFill>
                  <a:srgbClr val="002060"/>
                </a:solidFill>
              </a:rPr>
              <a:t>gravitational</a:t>
            </a:r>
            <a:r>
              <a:rPr lang="it-IT" dirty="0">
                <a:solidFill>
                  <a:srgbClr val="002060"/>
                </a:solidFill>
              </a:rPr>
              <a:t> </a:t>
            </a:r>
            <a:r>
              <a:rPr lang="it-IT" dirty="0" err="1">
                <a:solidFill>
                  <a:srgbClr val="002060"/>
                </a:solidFill>
              </a:rPr>
              <a:t>waves</a:t>
            </a:r>
            <a:r>
              <a:rPr lang="it-IT" dirty="0">
                <a:solidFill>
                  <a:srgbClr val="002060"/>
                </a:solidFill>
              </a:rPr>
              <a:t> (GW) </a:t>
            </a:r>
          </a:p>
          <a:p>
            <a:pPr marL="285750" indent="-285750">
              <a:buFont typeface="Arial" panose="020B0604020202020204" pitchFamily="34" charset="0"/>
              <a:buChar char="•"/>
            </a:pPr>
            <a:r>
              <a:rPr lang="it-IT" dirty="0">
                <a:solidFill>
                  <a:srgbClr val="002060"/>
                </a:solidFill>
              </a:rPr>
              <a:t>high-energy </a:t>
            </a:r>
            <a:r>
              <a:rPr lang="it-IT" dirty="0" err="1">
                <a:solidFill>
                  <a:srgbClr val="002060"/>
                </a:solidFill>
              </a:rPr>
              <a:t>neutrinos</a:t>
            </a:r>
            <a:r>
              <a:rPr lang="it-IT" dirty="0">
                <a:solidFill>
                  <a:srgbClr val="002060"/>
                </a:solidFill>
              </a:rPr>
              <a:t> </a:t>
            </a:r>
          </a:p>
          <a:p>
            <a:pPr marL="285750" indent="-285750">
              <a:buFont typeface="Arial" panose="020B0604020202020204" pitchFamily="34" charset="0"/>
              <a:buChar char="•"/>
            </a:pPr>
            <a:r>
              <a:rPr lang="it-IT" dirty="0">
                <a:solidFill>
                  <a:srgbClr val="002060"/>
                </a:solidFill>
              </a:rPr>
              <a:t>Fast Radio Bursts (</a:t>
            </a:r>
            <a:r>
              <a:rPr lang="it-IT" dirty="0" err="1">
                <a:solidFill>
                  <a:srgbClr val="002060"/>
                </a:solidFill>
              </a:rPr>
              <a:t>FRBs</a:t>
            </a:r>
            <a:r>
              <a:rPr lang="it-IT" dirty="0">
                <a:solidFill>
                  <a:srgbClr val="002060"/>
                </a:solidFill>
              </a:rPr>
              <a:t>)</a:t>
            </a:r>
          </a:p>
          <a:p>
            <a:endParaRPr lang="it-IT" dirty="0"/>
          </a:p>
        </p:txBody>
      </p:sp>
      <p:sp>
        <p:nvSpPr>
          <p:cNvPr id="4" name="CasellaDiTesto 3">
            <a:extLst>
              <a:ext uri="{FF2B5EF4-FFF2-40B4-BE49-F238E27FC236}">
                <a16:creationId xmlns:a16="http://schemas.microsoft.com/office/drawing/2014/main" id="{0EE3CCC5-EB02-8C8E-1C35-F2FC10E13DF5}"/>
              </a:ext>
            </a:extLst>
          </p:cNvPr>
          <p:cNvSpPr txBox="1"/>
          <p:nvPr/>
        </p:nvSpPr>
        <p:spPr>
          <a:xfrm>
            <a:off x="4211960" y="908720"/>
            <a:ext cx="3912481" cy="646331"/>
          </a:xfrm>
          <a:prstGeom prst="rect">
            <a:avLst/>
          </a:prstGeom>
          <a:noFill/>
        </p:spPr>
        <p:txBody>
          <a:bodyPr wrap="none" rtlCol="0">
            <a:spAutoFit/>
          </a:bodyPr>
          <a:lstStyle/>
          <a:p>
            <a:r>
              <a:rPr lang="it-IT" b="1" dirty="0" err="1">
                <a:solidFill>
                  <a:srgbClr val="002060"/>
                </a:solidFill>
              </a:rPr>
              <a:t>Identification</a:t>
            </a:r>
            <a:r>
              <a:rPr lang="it-IT" b="1" dirty="0">
                <a:solidFill>
                  <a:srgbClr val="002060"/>
                </a:solidFill>
              </a:rPr>
              <a:t> and Follow-up strategies</a:t>
            </a:r>
            <a:r>
              <a:rPr lang="it-IT" dirty="0">
                <a:solidFill>
                  <a:srgbClr val="002060"/>
                </a:solidFill>
              </a:rPr>
              <a:t>:</a:t>
            </a:r>
          </a:p>
          <a:p>
            <a:pPr marL="285750" indent="-285750">
              <a:buFont typeface="Arial" panose="020B0604020202020204" pitchFamily="34" charset="0"/>
              <a:buChar char="•"/>
            </a:pPr>
            <a:r>
              <a:rPr lang="it-IT" dirty="0" err="1">
                <a:solidFill>
                  <a:srgbClr val="002060"/>
                </a:solidFill>
              </a:rPr>
              <a:t>automated</a:t>
            </a:r>
            <a:r>
              <a:rPr lang="it-IT" dirty="0">
                <a:solidFill>
                  <a:srgbClr val="002060"/>
                </a:solidFill>
              </a:rPr>
              <a:t> </a:t>
            </a:r>
            <a:r>
              <a:rPr lang="it-IT" dirty="0" err="1">
                <a:solidFill>
                  <a:srgbClr val="002060"/>
                </a:solidFill>
              </a:rPr>
              <a:t>procedures</a:t>
            </a:r>
            <a:r>
              <a:rPr lang="it-IT" dirty="0">
                <a:solidFill>
                  <a:srgbClr val="002060"/>
                </a:solidFill>
              </a:rPr>
              <a:t> for </a:t>
            </a:r>
            <a:r>
              <a:rPr lang="it-IT" dirty="0" err="1">
                <a:solidFill>
                  <a:srgbClr val="002060"/>
                </a:solidFill>
              </a:rPr>
              <a:t>analysis</a:t>
            </a:r>
            <a:endParaRPr lang="it-IT" dirty="0">
              <a:solidFill>
                <a:srgbClr val="002060"/>
              </a:solidFill>
            </a:endParaRPr>
          </a:p>
        </p:txBody>
      </p:sp>
    </p:spTree>
    <p:extLst>
      <p:ext uri="{BB962C8B-B14F-4D97-AF65-F5344CB8AC3E}">
        <p14:creationId xmlns:p14="http://schemas.microsoft.com/office/powerpoint/2010/main" val="149713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enza nome 2.png"/>
          <p:cNvPicPr>
            <a:picLocks noGrp="1" noChangeAspect="1"/>
          </p:cNvPicPr>
          <p:nvPr>
            <p:ph idx="1"/>
          </p:nvPr>
        </p:nvPicPr>
        <p:blipFill>
          <a:blip r:embed="rId2" cstate="print">
            <a:extLst>
              <a:ext uri="{28A0092B-C50C-407E-A947-70E740481C1C}">
                <a14:useLocalDpi xmlns:a14="http://schemas.microsoft.com/office/drawing/2010/main"/>
              </a:ext>
            </a:extLst>
          </a:blip>
          <a:srcRect l="-16827" r="-16827"/>
          <a:stretch>
            <a:fillRect/>
          </a:stretch>
        </p:blipFill>
        <p:spPr>
          <a:xfrm>
            <a:off x="-396552" y="692696"/>
            <a:ext cx="10724210" cy="5897880"/>
          </a:xfrm>
        </p:spPr>
      </p:pic>
      <p:sp>
        <p:nvSpPr>
          <p:cNvPr id="5" name="CasellaDiTesto 4"/>
          <p:cNvSpPr txBox="1"/>
          <p:nvPr/>
        </p:nvSpPr>
        <p:spPr>
          <a:xfrm>
            <a:off x="2267746" y="188642"/>
            <a:ext cx="4044559" cy="461665"/>
          </a:xfrm>
          <a:prstGeom prst="rect">
            <a:avLst/>
          </a:prstGeom>
          <a:noFill/>
        </p:spPr>
        <p:txBody>
          <a:bodyPr wrap="none" rtlCol="0">
            <a:spAutoFit/>
          </a:bodyPr>
          <a:lstStyle/>
          <a:p>
            <a:r>
              <a:rPr lang="it-IT" sz="2400" b="1" i="1" dirty="0">
                <a:solidFill>
                  <a:srgbClr val="3366FF"/>
                </a:solidFill>
              </a:rPr>
              <a:t>INTEGRAL Dashboard for MM </a:t>
            </a:r>
          </a:p>
        </p:txBody>
      </p:sp>
    </p:spTree>
    <p:extLst>
      <p:ext uri="{BB962C8B-B14F-4D97-AF65-F5344CB8AC3E}">
        <p14:creationId xmlns:p14="http://schemas.microsoft.com/office/powerpoint/2010/main" val="2805695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 descr="Senza nome.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07950" y="260352"/>
            <a:ext cx="8928100" cy="6481763"/>
          </a:xfrm>
        </p:spPr>
      </p:pic>
    </p:spTree>
    <p:extLst>
      <p:ext uri="{BB962C8B-B14F-4D97-AF65-F5344CB8AC3E}">
        <p14:creationId xmlns:p14="http://schemas.microsoft.com/office/powerpoint/2010/main" val="373739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A3EADE-EE1C-CE48-9FBF-6BA265335DC4}"/>
              </a:ext>
            </a:extLst>
          </p:cNvPr>
          <p:cNvSpPr>
            <a:spLocks noGrp="1"/>
          </p:cNvSpPr>
          <p:nvPr>
            <p:ph type="title"/>
          </p:nvPr>
        </p:nvSpPr>
        <p:spPr>
          <a:xfrm>
            <a:off x="89756" y="620688"/>
            <a:ext cx="8964488" cy="144016"/>
          </a:xfrm>
        </p:spPr>
        <p:txBody>
          <a:bodyPr>
            <a:noAutofit/>
          </a:bodyPr>
          <a:lstStyle/>
          <a:p>
            <a:r>
              <a:rPr lang="it-IT" sz="3200" b="1" i="1" dirty="0">
                <a:solidFill>
                  <a:srgbClr val="0066FF"/>
                </a:solidFill>
              </a:rPr>
              <a:t>15 </a:t>
            </a:r>
            <a:r>
              <a:rPr lang="it-IT" sz="3200" b="1" i="1" dirty="0" err="1">
                <a:solidFill>
                  <a:srgbClr val="0066FF"/>
                </a:solidFill>
              </a:rPr>
              <a:t>years</a:t>
            </a:r>
            <a:r>
              <a:rPr lang="it-IT" sz="3200" b="1" i="1" dirty="0">
                <a:solidFill>
                  <a:srgbClr val="0066FF"/>
                </a:solidFill>
              </a:rPr>
              <a:t> of </a:t>
            </a:r>
            <a:r>
              <a:rPr lang="it-IT" sz="3200" b="1" i="1" dirty="0" err="1">
                <a:solidFill>
                  <a:srgbClr val="0066FF"/>
                </a:solidFill>
              </a:rPr>
              <a:t>Galactic</a:t>
            </a:r>
            <a:r>
              <a:rPr lang="it-IT" sz="3200" b="1" i="1" dirty="0">
                <a:solidFill>
                  <a:srgbClr val="0066FF"/>
                </a:solidFill>
              </a:rPr>
              <a:t> Surveys &amp; Hard X-Ray Background </a:t>
            </a:r>
            <a:r>
              <a:rPr lang="it-IT" sz="3200" b="1" i="1" dirty="0" err="1">
                <a:solidFill>
                  <a:srgbClr val="0066FF"/>
                </a:solidFill>
              </a:rPr>
              <a:t>Measurements</a:t>
            </a:r>
            <a:r>
              <a:rPr lang="it-IT" sz="3200" b="1" i="1" dirty="0">
                <a:solidFill>
                  <a:srgbClr val="0066FF"/>
                </a:solidFill>
              </a:rPr>
              <a:t> </a:t>
            </a:r>
            <a:br>
              <a:rPr lang="it-IT" sz="1600" i="1" dirty="0"/>
            </a:br>
            <a:endParaRPr lang="en-GB" sz="1600" b="1" i="1" dirty="0">
              <a:solidFill>
                <a:srgbClr val="1126FF"/>
              </a:solidFill>
            </a:endParaRPr>
          </a:p>
        </p:txBody>
      </p:sp>
      <p:pic>
        <p:nvPicPr>
          <p:cNvPr id="5" name="Immagine 4">
            <a:extLst>
              <a:ext uri="{FF2B5EF4-FFF2-40B4-BE49-F238E27FC236}">
                <a16:creationId xmlns:a16="http://schemas.microsoft.com/office/drawing/2014/main" id="{AD86ED13-8B34-214F-AD58-341D06804C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822" y="1268760"/>
            <a:ext cx="8428355" cy="4589780"/>
          </a:xfrm>
          <a:prstGeom prst="rect">
            <a:avLst/>
          </a:prstGeom>
        </p:spPr>
      </p:pic>
      <p:sp>
        <p:nvSpPr>
          <p:cNvPr id="3" name="CasellaDiTesto 2">
            <a:extLst>
              <a:ext uri="{FF2B5EF4-FFF2-40B4-BE49-F238E27FC236}">
                <a16:creationId xmlns:a16="http://schemas.microsoft.com/office/drawing/2014/main" id="{5E697BBD-074C-7A13-5A2C-2496D64BA695}"/>
              </a:ext>
            </a:extLst>
          </p:cNvPr>
          <p:cNvSpPr txBox="1"/>
          <p:nvPr/>
        </p:nvSpPr>
        <p:spPr>
          <a:xfrm>
            <a:off x="332444" y="6093296"/>
            <a:ext cx="3226781" cy="646331"/>
          </a:xfrm>
          <a:prstGeom prst="rect">
            <a:avLst/>
          </a:prstGeom>
          <a:noFill/>
        </p:spPr>
        <p:txBody>
          <a:bodyPr wrap="none" rtlCol="0">
            <a:spAutoFit/>
          </a:bodyPr>
          <a:lstStyle/>
          <a:p>
            <a:r>
              <a:rPr lang="it-IT" dirty="0" err="1"/>
              <a:t>Krivonos</a:t>
            </a:r>
            <a:r>
              <a:rPr lang="it-IT" dirty="0"/>
              <a:t> et al. 2023</a:t>
            </a:r>
          </a:p>
          <a:p>
            <a:r>
              <a:rPr lang="it-IT" b="0" i="0" u="sng" dirty="0">
                <a:solidFill>
                  <a:srgbClr val="2458C6"/>
                </a:solidFill>
                <a:effectLst/>
                <a:latin typeface="Helvetica Neue" panose="02000503000000020004" pitchFamily="2" charset="0"/>
                <a:hlinkClick r:id="rId3"/>
              </a:rPr>
              <a:t>10.1016/j.newar.2021.101612</a:t>
            </a:r>
            <a:endParaRPr lang="it-IT" dirty="0"/>
          </a:p>
        </p:txBody>
      </p:sp>
    </p:spTree>
    <p:extLst>
      <p:ext uri="{BB962C8B-B14F-4D97-AF65-F5344CB8AC3E}">
        <p14:creationId xmlns:p14="http://schemas.microsoft.com/office/powerpoint/2010/main" val="2251353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4image49822960">
            <a:extLst>
              <a:ext uri="{FF2B5EF4-FFF2-40B4-BE49-F238E27FC236}">
                <a16:creationId xmlns:a16="http://schemas.microsoft.com/office/drawing/2014/main" id="{125D83A4-6C9B-6847-961D-1B71B0B59D3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79512" y="206535"/>
            <a:ext cx="3804920" cy="63855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a:extLst>
              <a:ext uri="{FF2B5EF4-FFF2-40B4-BE49-F238E27FC236}">
                <a16:creationId xmlns:a16="http://schemas.microsoft.com/office/drawing/2014/main" id="{B166B911-5E9C-3047-8D10-E4A920F1F3A4}"/>
              </a:ext>
            </a:extLst>
          </p:cNvPr>
          <p:cNvSpPr/>
          <p:nvPr/>
        </p:nvSpPr>
        <p:spPr>
          <a:xfrm>
            <a:off x="4118805" y="206535"/>
            <a:ext cx="4845685" cy="1845568"/>
          </a:xfrm>
          <a:prstGeom prst="rect">
            <a:avLst/>
          </a:prstGeom>
        </p:spPr>
        <p:txBody>
          <a:bodyPr wrap="square">
            <a:spAutoFit/>
          </a:bodyPr>
          <a:lstStyle/>
          <a:p>
            <a:r>
              <a:rPr lang="it-IT" sz="1600" b="1" dirty="0" err="1">
                <a:solidFill>
                  <a:srgbClr val="28CB17"/>
                </a:solidFill>
                <a:latin typeface="CharisSIL"/>
              </a:rPr>
              <a:t>Examples</a:t>
            </a:r>
            <a:r>
              <a:rPr lang="it-IT" sz="1600" b="1" dirty="0">
                <a:solidFill>
                  <a:srgbClr val="28CB17"/>
                </a:solidFill>
                <a:latin typeface="CharisSIL"/>
              </a:rPr>
              <a:t> of </a:t>
            </a:r>
            <a:r>
              <a:rPr lang="it-IT" sz="1600" b="1" dirty="0" err="1">
                <a:solidFill>
                  <a:srgbClr val="28CB17"/>
                </a:solidFill>
                <a:latin typeface="CharisSIL"/>
              </a:rPr>
              <a:t>Galactic</a:t>
            </a:r>
            <a:r>
              <a:rPr lang="it-IT" sz="1600" b="1" dirty="0">
                <a:solidFill>
                  <a:srgbClr val="28CB17"/>
                </a:solidFill>
                <a:latin typeface="CharisSIL"/>
              </a:rPr>
              <a:t> </a:t>
            </a:r>
            <a:r>
              <a:rPr lang="it-IT" sz="1600" b="1" dirty="0" err="1">
                <a:solidFill>
                  <a:srgbClr val="28CB17"/>
                </a:solidFill>
                <a:latin typeface="CharisSIL"/>
              </a:rPr>
              <a:t>sky</a:t>
            </a:r>
            <a:r>
              <a:rPr lang="it-IT" sz="1600" b="1" dirty="0">
                <a:solidFill>
                  <a:srgbClr val="28CB17"/>
                </a:solidFill>
                <a:latin typeface="CharisSIL"/>
              </a:rPr>
              <a:t> </a:t>
            </a:r>
            <a:r>
              <a:rPr lang="it-IT" sz="1600" b="1" dirty="0" err="1">
                <a:solidFill>
                  <a:srgbClr val="28CB17"/>
                </a:solidFill>
                <a:latin typeface="CharisSIL"/>
              </a:rPr>
              <a:t>maps</a:t>
            </a:r>
            <a:r>
              <a:rPr lang="it-IT" sz="1600" b="1" dirty="0">
                <a:solidFill>
                  <a:srgbClr val="28CB17"/>
                </a:solidFill>
                <a:latin typeface="CharisSIL"/>
              </a:rPr>
              <a:t> </a:t>
            </a:r>
            <a:r>
              <a:rPr lang="it-IT" sz="1600" b="1" dirty="0" err="1">
                <a:solidFill>
                  <a:srgbClr val="28CB17"/>
                </a:solidFill>
                <a:latin typeface="CharisSIL"/>
              </a:rPr>
              <a:t>obtained</a:t>
            </a:r>
            <a:r>
              <a:rPr lang="it-IT" sz="1600" b="1" dirty="0">
                <a:solidFill>
                  <a:srgbClr val="28CB17"/>
                </a:solidFill>
                <a:latin typeface="CharisSIL"/>
              </a:rPr>
              <a:t> </a:t>
            </a:r>
            <a:r>
              <a:rPr lang="it-IT" sz="1600" b="1" dirty="0" err="1">
                <a:solidFill>
                  <a:srgbClr val="28CB17"/>
                </a:solidFill>
                <a:latin typeface="CharisSIL"/>
              </a:rPr>
              <a:t>during</a:t>
            </a:r>
            <a:r>
              <a:rPr lang="it-IT" sz="1600" b="1" dirty="0">
                <a:solidFill>
                  <a:srgbClr val="28CB17"/>
                </a:solidFill>
                <a:latin typeface="CharisSIL"/>
              </a:rPr>
              <a:t> the GPS </a:t>
            </a:r>
            <a:r>
              <a:rPr lang="it-IT" sz="1600" b="1" dirty="0" err="1">
                <a:solidFill>
                  <a:srgbClr val="28CB17"/>
                </a:solidFill>
                <a:latin typeface="CharisSIL"/>
              </a:rPr>
              <a:t>observations</a:t>
            </a:r>
            <a:r>
              <a:rPr lang="it-IT" sz="1600" b="1" dirty="0">
                <a:solidFill>
                  <a:srgbClr val="28CB17"/>
                </a:solidFill>
                <a:latin typeface="CharisSIL"/>
              </a:rPr>
              <a:t>. </a:t>
            </a:r>
            <a:r>
              <a:rPr lang="it-IT" sz="1600" b="1" i="1" dirty="0">
                <a:solidFill>
                  <a:srgbClr val="28CB17"/>
                </a:solidFill>
                <a:latin typeface="CharisSIL"/>
              </a:rPr>
              <a:t>Top panel</a:t>
            </a:r>
            <a:r>
              <a:rPr lang="it-IT" sz="1600" b="1" dirty="0">
                <a:solidFill>
                  <a:srgbClr val="28CB17"/>
                </a:solidFill>
                <a:latin typeface="CharisSIL"/>
              </a:rPr>
              <a:t>: SPI </a:t>
            </a:r>
            <a:r>
              <a:rPr lang="it-IT" sz="1600" b="1" dirty="0" err="1">
                <a:solidFill>
                  <a:srgbClr val="28CB17"/>
                </a:solidFill>
                <a:latin typeface="CharisSIL"/>
              </a:rPr>
              <a:t>significance</a:t>
            </a:r>
            <a:r>
              <a:rPr lang="it-IT" sz="1600" b="1" dirty="0">
                <a:solidFill>
                  <a:srgbClr val="28CB17"/>
                </a:solidFill>
                <a:latin typeface="CharisSIL"/>
              </a:rPr>
              <a:t> 20–40 </a:t>
            </a:r>
            <a:r>
              <a:rPr lang="it-IT" sz="1600" b="1" dirty="0" err="1">
                <a:solidFill>
                  <a:srgbClr val="28CB17"/>
                </a:solidFill>
                <a:latin typeface="CharisSIL"/>
              </a:rPr>
              <a:t>keV</a:t>
            </a:r>
            <a:r>
              <a:rPr lang="it-IT" sz="1600" b="1" dirty="0">
                <a:solidFill>
                  <a:srgbClr val="28CB17"/>
                </a:solidFill>
                <a:latin typeface="CharisSIL"/>
              </a:rPr>
              <a:t> </a:t>
            </a:r>
            <a:r>
              <a:rPr lang="it-IT" sz="1600" b="1" dirty="0" err="1">
                <a:solidFill>
                  <a:srgbClr val="28CB17"/>
                </a:solidFill>
                <a:latin typeface="CharisSIL"/>
              </a:rPr>
              <a:t>sky</a:t>
            </a:r>
            <a:r>
              <a:rPr lang="it-IT" sz="1600" b="1" dirty="0">
                <a:solidFill>
                  <a:srgbClr val="28CB17"/>
                </a:solidFill>
                <a:latin typeface="CharisSIL"/>
              </a:rPr>
              <a:t> </a:t>
            </a:r>
            <a:r>
              <a:rPr lang="it-IT" sz="1600" b="1" dirty="0" err="1">
                <a:solidFill>
                  <a:srgbClr val="28CB17"/>
                </a:solidFill>
                <a:latin typeface="CharisSIL"/>
              </a:rPr>
              <a:t>map</a:t>
            </a:r>
            <a:r>
              <a:rPr lang="it-IT" sz="1600" b="1" dirty="0">
                <a:solidFill>
                  <a:srgbClr val="28CB17"/>
                </a:solidFill>
                <a:latin typeface="CharisSIL"/>
              </a:rPr>
              <a:t> in </a:t>
            </a:r>
            <a:r>
              <a:rPr lang="it-IT" sz="1600" b="1" dirty="0" err="1">
                <a:solidFill>
                  <a:srgbClr val="28CB17"/>
                </a:solidFill>
                <a:latin typeface="CharisSIL"/>
              </a:rPr>
              <a:t>galactic</a:t>
            </a:r>
            <a:r>
              <a:rPr lang="it-IT" sz="1600" b="1" dirty="0">
                <a:solidFill>
                  <a:srgbClr val="28CB17"/>
                </a:solidFill>
                <a:latin typeface="CharisSIL"/>
              </a:rPr>
              <a:t> </a:t>
            </a:r>
            <a:r>
              <a:rPr lang="it-IT" sz="1600" b="1" dirty="0" err="1">
                <a:solidFill>
                  <a:srgbClr val="28CB17"/>
                </a:solidFill>
                <a:latin typeface="CharisSIL"/>
              </a:rPr>
              <a:t>coordinates</a:t>
            </a:r>
            <a:r>
              <a:rPr lang="it-IT" sz="1600" b="1" dirty="0">
                <a:solidFill>
                  <a:srgbClr val="28CB17"/>
                </a:solidFill>
                <a:latin typeface="CharisSIL"/>
              </a:rPr>
              <a:t> (</a:t>
            </a:r>
            <a:r>
              <a:rPr lang="it-IT" sz="1600" b="1" dirty="0" err="1">
                <a:solidFill>
                  <a:srgbClr val="28CB17"/>
                </a:solidFill>
                <a:latin typeface="CharisSIL"/>
              </a:rPr>
              <a:t>December</a:t>
            </a:r>
            <a:r>
              <a:rPr lang="it-IT" sz="1600" b="1" dirty="0">
                <a:solidFill>
                  <a:srgbClr val="28CB17"/>
                </a:solidFill>
                <a:latin typeface="CharisSIL"/>
              </a:rPr>
              <a:t> 2002–March 2003). </a:t>
            </a:r>
            <a:r>
              <a:rPr lang="it-IT" sz="1600" b="1" i="1" dirty="0">
                <a:solidFill>
                  <a:srgbClr val="28CB17"/>
                </a:solidFill>
                <a:latin typeface="CharisSIL"/>
              </a:rPr>
              <a:t>Middle panel</a:t>
            </a:r>
            <a:r>
              <a:rPr lang="it-IT" sz="1600" b="1" dirty="0">
                <a:solidFill>
                  <a:srgbClr val="28CB17"/>
                </a:solidFill>
                <a:latin typeface="CharisSIL"/>
              </a:rPr>
              <a:t>: 15–30 </a:t>
            </a:r>
            <a:r>
              <a:rPr lang="it-IT" sz="1600" b="1" dirty="0" err="1">
                <a:solidFill>
                  <a:srgbClr val="28CB17"/>
                </a:solidFill>
                <a:latin typeface="CharisSIL"/>
              </a:rPr>
              <a:t>keV</a:t>
            </a:r>
            <a:r>
              <a:rPr lang="it-IT" sz="1600" b="1" dirty="0">
                <a:solidFill>
                  <a:srgbClr val="28CB17"/>
                </a:solidFill>
                <a:latin typeface="CharisSIL"/>
              </a:rPr>
              <a:t> IBIS/ISGRI </a:t>
            </a:r>
            <a:r>
              <a:rPr lang="it-IT" sz="1600" b="1" dirty="0" err="1">
                <a:solidFill>
                  <a:srgbClr val="28CB17"/>
                </a:solidFill>
                <a:latin typeface="CharisSIL"/>
              </a:rPr>
              <a:t>skymap</a:t>
            </a:r>
            <a:r>
              <a:rPr lang="it-IT" sz="1600" b="1" dirty="0">
                <a:solidFill>
                  <a:srgbClr val="28CB17"/>
                </a:solidFill>
                <a:latin typeface="CharisSIL"/>
              </a:rPr>
              <a:t> in </a:t>
            </a:r>
            <a:r>
              <a:rPr lang="it-IT" sz="1600" b="1" dirty="0" err="1">
                <a:solidFill>
                  <a:srgbClr val="28CB17"/>
                </a:solidFill>
                <a:latin typeface="CharisSIL"/>
              </a:rPr>
              <a:t>equatorial</a:t>
            </a:r>
            <a:r>
              <a:rPr lang="it-IT" sz="1600" b="1" dirty="0">
                <a:solidFill>
                  <a:srgbClr val="28CB17"/>
                </a:solidFill>
                <a:latin typeface="CharisSIL"/>
              </a:rPr>
              <a:t> J2000 </a:t>
            </a:r>
            <a:r>
              <a:rPr lang="it-IT" sz="1600" b="1" dirty="0" err="1">
                <a:solidFill>
                  <a:srgbClr val="28CB17"/>
                </a:solidFill>
                <a:latin typeface="CharisSIL"/>
              </a:rPr>
              <a:t>coordinates</a:t>
            </a:r>
            <a:r>
              <a:rPr lang="it-IT" sz="1600" b="1" dirty="0">
                <a:solidFill>
                  <a:srgbClr val="28CB17"/>
                </a:solidFill>
                <a:latin typeface="CharisSIL"/>
              </a:rPr>
              <a:t> (12 March 2003). </a:t>
            </a:r>
            <a:r>
              <a:rPr lang="it-IT" sz="1600" b="1" i="1" dirty="0">
                <a:solidFill>
                  <a:srgbClr val="28CB17"/>
                </a:solidFill>
                <a:latin typeface="CharisSIL"/>
              </a:rPr>
              <a:t>Bottom panel</a:t>
            </a:r>
            <a:r>
              <a:rPr lang="it-IT" sz="1600" b="1" dirty="0">
                <a:solidFill>
                  <a:srgbClr val="28CB17"/>
                </a:solidFill>
                <a:latin typeface="CharisSIL"/>
              </a:rPr>
              <a:t>: 3–15 </a:t>
            </a:r>
            <a:r>
              <a:rPr lang="it-IT" sz="1600" b="1" dirty="0" err="1">
                <a:solidFill>
                  <a:srgbClr val="28CB17"/>
                </a:solidFill>
                <a:latin typeface="CharisSIL"/>
              </a:rPr>
              <a:t>keV</a:t>
            </a:r>
            <a:r>
              <a:rPr lang="it-IT" sz="1600" b="1" dirty="0">
                <a:solidFill>
                  <a:srgbClr val="28CB17"/>
                </a:solidFill>
                <a:latin typeface="CharisSIL"/>
              </a:rPr>
              <a:t> JEM-X </a:t>
            </a:r>
            <a:r>
              <a:rPr lang="it-IT" sz="1600" b="1" dirty="0" err="1">
                <a:solidFill>
                  <a:srgbClr val="28CB17"/>
                </a:solidFill>
                <a:latin typeface="CharisSIL"/>
              </a:rPr>
              <a:t>sky</a:t>
            </a:r>
            <a:r>
              <a:rPr lang="it-IT" sz="1600" b="1" dirty="0">
                <a:solidFill>
                  <a:srgbClr val="28CB17"/>
                </a:solidFill>
                <a:latin typeface="CharisSIL"/>
              </a:rPr>
              <a:t> </a:t>
            </a:r>
            <a:r>
              <a:rPr lang="it-IT" sz="1600" b="1" dirty="0" err="1">
                <a:solidFill>
                  <a:srgbClr val="28CB17"/>
                </a:solidFill>
                <a:latin typeface="CharisSIL"/>
              </a:rPr>
              <a:t>map</a:t>
            </a:r>
            <a:r>
              <a:rPr lang="it-IT" sz="1600" b="1" dirty="0">
                <a:solidFill>
                  <a:srgbClr val="28CB17"/>
                </a:solidFill>
                <a:latin typeface="CharisSIL"/>
              </a:rPr>
              <a:t> </a:t>
            </a:r>
            <a:r>
              <a:rPr lang="it-IT" sz="1600" b="1" dirty="0" err="1">
                <a:solidFill>
                  <a:srgbClr val="28CB17"/>
                </a:solidFill>
                <a:latin typeface="CharisSIL"/>
              </a:rPr>
              <a:t>close</a:t>
            </a:r>
            <a:r>
              <a:rPr lang="it-IT" sz="1600" b="1" dirty="0">
                <a:solidFill>
                  <a:srgbClr val="28CB17"/>
                </a:solidFill>
                <a:latin typeface="CharisSIL"/>
              </a:rPr>
              <a:t> to the </a:t>
            </a:r>
            <a:r>
              <a:rPr lang="it-IT" sz="1600" b="1" dirty="0" err="1">
                <a:solidFill>
                  <a:srgbClr val="28CB17"/>
                </a:solidFill>
                <a:latin typeface="CharisSIL"/>
              </a:rPr>
              <a:t>Galactic</a:t>
            </a:r>
            <a:r>
              <a:rPr lang="it-IT" sz="1600" b="1" dirty="0">
                <a:solidFill>
                  <a:srgbClr val="28CB17"/>
                </a:solidFill>
                <a:latin typeface="CharisSIL"/>
              </a:rPr>
              <a:t> Centre </a:t>
            </a:r>
            <a:endParaRPr lang="it-IT" sz="1600" b="1" dirty="0">
              <a:solidFill>
                <a:srgbClr val="28CB17"/>
              </a:solidFill>
            </a:endParaRPr>
          </a:p>
        </p:txBody>
      </p:sp>
      <p:pic>
        <p:nvPicPr>
          <p:cNvPr id="7" name="Immagine 6">
            <a:extLst>
              <a:ext uri="{FF2B5EF4-FFF2-40B4-BE49-F238E27FC236}">
                <a16:creationId xmlns:a16="http://schemas.microsoft.com/office/drawing/2014/main" id="{5B1FF5B2-54AA-AA43-A592-DA656F0A00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3146" y="2050415"/>
            <a:ext cx="4845685" cy="2757170"/>
          </a:xfrm>
          <a:prstGeom prst="rect">
            <a:avLst/>
          </a:prstGeom>
        </p:spPr>
      </p:pic>
      <p:sp>
        <p:nvSpPr>
          <p:cNvPr id="8" name="Rettangolo 7">
            <a:extLst>
              <a:ext uri="{FF2B5EF4-FFF2-40B4-BE49-F238E27FC236}">
                <a16:creationId xmlns:a16="http://schemas.microsoft.com/office/drawing/2014/main" id="{7B0B3618-519D-7141-B2B6-69BCFC9C8E5D}"/>
              </a:ext>
            </a:extLst>
          </p:cNvPr>
          <p:cNvSpPr/>
          <p:nvPr/>
        </p:nvSpPr>
        <p:spPr>
          <a:xfrm>
            <a:off x="4427985" y="4809306"/>
            <a:ext cx="4670845" cy="1815882"/>
          </a:xfrm>
          <a:prstGeom prst="rect">
            <a:avLst/>
          </a:prstGeom>
        </p:spPr>
        <p:txBody>
          <a:bodyPr wrap="square">
            <a:spAutoFit/>
          </a:bodyPr>
          <a:lstStyle/>
          <a:p>
            <a:r>
              <a:rPr lang="it-IT" sz="1600" i="1" dirty="0" err="1">
                <a:solidFill>
                  <a:srgbClr val="1126FF"/>
                </a:solidFill>
                <a:latin typeface="CharisSIL"/>
              </a:rPr>
              <a:t>Graphic</a:t>
            </a:r>
            <a:r>
              <a:rPr lang="it-IT" sz="1600" i="1" dirty="0">
                <a:solidFill>
                  <a:srgbClr val="1126FF"/>
                </a:solidFill>
                <a:latin typeface="CharisSIL"/>
              </a:rPr>
              <a:t> </a:t>
            </a:r>
            <a:r>
              <a:rPr lang="it-IT" sz="1600" i="1" dirty="0" err="1">
                <a:solidFill>
                  <a:srgbClr val="1126FF"/>
                </a:solidFill>
                <a:latin typeface="CharisSIL"/>
              </a:rPr>
              <a:t>representation</a:t>
            </a:r>
            <a:r>
              <a:rPr lang="it-IT" sz="1600" i="1" dirty="0">
                <a:solidFill>
                  <a:srgbClr val="1126FF"/>
                </a:solidFill>
                <a:latin typeface="CharisSIL"/>
              </a:rPr>
              <a:t> of the follow-up </a:t>
            </a:r>
            <a:r>
              <a:rPr lang="it-IT" sz="1600" i="1" dirty="0" err="1">
                <a:solidFill>
                  <a:srgbClr val="1126FF"/>
                </a:solidFill>
                <a:latin typeface="CharisSIL"/>
              </a:rPr>
              <a:t>process</a:t>
            </a:r>
            <a:r>
              <a:rPr lang="it-IT" sz="1600" i="1" dirty="0">
                <a:solidFill>
                  <a:srgbClr val="1126FF"/>
                </a:solidFill>
                <a:latin typeface="CharisSIL"/>
              </a:rPr>
              <a:t> </a:t>
            </a:r>
            <a:r>
              <a:rPr lang="it-IT" sz="1600" i="1" dirty="0" err="1">
                <a:solidFill>
                  <a:srgbClr val="1126FF"/>
                </a:solidFill>
                <a:latin typeface="CharisSIL"/>
              </a:rPr>
              <a:t>going</a:t>
            </a:r>
            <a:r>
              <a:rPr lang="it-IT" sz="1600" i="1" dirty="0">
                <a:solidFill>
                  <a:srgbClr val="1126FF"/>
                </a:solidFill>
                <a:latin typeface="CharisSIL"/>
              </a:rPr>
              <a:t> from the accurate </a:t>
            </a:r>
            <a:r>
              <a:rPr lang="it-IT" sz="1600" i="1" dirty="0" err="1">
                <a:solidFill>
                  <a:srgbClr val="1126FF"/>
                </a:solidFill>
                <a:latin typeface="CharisSIL"/>
              </a:rPr>
              <a:t>positioning</a:t>
            </a:r>
            <a:r>
              <a:rPr lang="it-IT" sz="1600" i="1" dirty="0">
                <a:solidFill>
                  <a:srgbClr val="1126FF"/>
                </a:solidFill>
                <a:latin typeface="CharisSIL"/>
              </a:rPr>
              <a:t> </a:t>
            </a:r>
            <a:r>
              <a:rPr lang="it-IT" sz="1600" i="1" dirty="0" err="1">
                <a:solidFill>
                  <a:srgbClr val="1126FF"/>
                </a:solidFill>
                <a:latin typeface="CharisSIL"/>
              </a:rPr>
              <a:t>through</a:t>
            </a:r>
            <a:r>
              <a:rPr lang="it-IT" sz="1600" i="1" dirty="0">
                <a:solidFill>
                  <a:srgbClr val="1126FF"/>
                </a:solidFill>
                <a:latin typeface="CharisSIL"/>
              </a:rPr>
              <a:t> soft X-</a:t>
            </a:r>
            <a:r>
              <a:rPr lang="it-IT" sz="1600" i="1" dirty="0" err="1">
                <a:solidFill>
                  <a:srgbClr val="1126FF"/>
                </a:solidFill>
                <a:latin typeface="CharisSIL"/>
              </a:rPr>
              <a:t>ray</a:t>
            </a:r>
            <a:r>
              <a:rPr lang="it-IT" sz="1600" i="1" dirty="0">
                <a:solidFill>
                  <a:srgbClr val="1126FF"/>
                </a:solidFill>
                <a:latin typeface="CharisSIL"/>
              </a:rPr>
              <a:t> </a:t>
            </a:r>
            <a:r>
              <a:rPr lang="it-IT" sz="1600" i="1" dirty="0" err="1">
                <a:solidFill>
                  <a:srgbClr val="1126FF"/>
                </a:solidFill>
                <a:latin typeface="CharisSIL"/>
              </a:rPr>
              <a:t>observations</a:t>
            </a:r>
            <a:r>
              <a:rPr lang="it-IT" sz="1600" i="1" dirty="0">
                <a:solidFill>
                  <a:srgbClr val="1126FF"/>
                </a:solidFill>
                <a:latin typeface="CharisSIL"/>
              </a:rPr>
              <a:t>, to the </a:t>
            </a:r>
            <a:r>
              <a:rPr lang="it-IT" sz="1600" i="1" dirty="0" err="1">
                <a:solidFill>
                  <a:srgbClr val="1126FF"/>
                </a:solidFill>
                <a:latin typeface="CharisSIL"/>
              </a:rPr>
              <a:t>optical</a:t>
            </a:r>
            <a:r>
              <a:rPr lang="it-IT" sz="1600" i="1" dirty="0">
                <a:solidFill>
                  <a:srgbClr val="1126FF"/>
                </a:solidFill>
                <a:latin typeface="CharisSIL"/>
              </a:rPr>
              <a:t> </a:t>
            </a:r>
            <a:r>
              <a:rPr lang="it-IT" sz="1600" i="1" dirty="0" err="1">
                <a:solidFill>
                  <a:srgbClr val="1126FF"/>
                </a:solidFill>
                <a:latin typeface="CharisSIL"/>
              </a:rPr>
              <a:t>spectroscopy</a:t>
            </a:r>
            <a:r>
              <a:rPr lang="it-IT" sz="1600" i="1" dirty="0">
                <a:solidFill>
                  <a:srgbClr val="1126FF"/>
                </a:solidFill>
                <a:latin typeface="CharisSIL"/>
              </a:rPr>
              <a:t> </a:t>
            </a:r>
            <a:r>
              <a:rPr lang="it-IT" sz="1600" i="1" dirty="0" err="1">
                <a:solidFill>
                  <a:srgbClr val="1126FF"/>
                </a:solidFill>
                <a:latin typeface="CharisSIL"/>
              </a:rPr>
              <a:t>allowing</a:t>
            </a:r>
            <a:r>
              <a:rPr lang="it-IT" sz="1600" i="1" dirty="0">
                <a:solidFill>
                  <a:srgbClr val="1126FF"/>
                </a:solidFill>
                <a:latin typeface="CharisSIL"/>
              </a:rPr>
              <a:t> the </a:t>
            </a:r>
            <a:r>
              <a:rPr lang="it-IT" sz="1600" i="1" dirty="0" err="1">
                <a:solidFill>
                  <a:srgbClr val="1126FF"/>
                </a:solidFill>
                <a:latin typeface="CharisSIL"/>
              </a:rPr>
              <a:t>identification</a:t>
            </a:r>
            <a:r>
              <a:rPr lang="it-IT" sz="1600" i="1" dirty="0">
                <a:solidFill>
                  <a:srgbClr val="1126FF"/>
                </a:solidFill>
                <a:latin typeface="CharisSIL"/>
              </a:rPr>
              <a:t> of the nature and </a:t>
            </a:r>
            <a:r>
              <a:rPr lang="it-IT" sz="1600" i="1" dirty="0" err="1">
                <a:solidFill>
                  <a:srgbClr val="1126FF"/>
                </a:solidFill>
                <a:latin typeface="CharisSIL"/>
              </a:rPr>
              <a:t>main</a:t>
            </a:r>
            <a:r>
              <a:rPr lang="it-IT" sz="1600" i="1" dirty="0">
                <a:solidFill>
                  <a:srgbClr val="1126FF"/>
                </a:solidFill>
                <a:latin typeface="CharisSIL"/>
              </a:rPr>
              <a:t> </a:t>
            </a:r>
            <a:r>
              <a:rPr lang="it-IT" sz="1600" i="1" dirty="0" err="1">
                <a:solidFill>
                  <a:srgbClr val="1126FF"/>
                </a:solidFill>
                <a:latin typeface="CharisSIL"/>
              </a:rPr>
              <a:t>features</a:t>
            </a:r>
            <a:r>
              <a:rPr lang="it-IT" sz="1600" i="1" dirty="0">
                <a:solidFill>
                  <a:srgbClr val="1126FF"/>
                </a:solidFill>
                <a:latin typeface="CharisSIL"/>
              </a:rPr>
              <a:t> of the source, and </a:t>
            </a:r>
            <a:r>
              <a:rPr lang="it-IT" sz="1600" i="1" dirty="0" err="1">
                <a:solidFill>
                  <a:srgbClr val="1126FF"/>
                </a:solidFill>
                <a:latin typeface="CharisSIL"/>
              </a:rPr>
              <a:t>ending</a:t>
            </a:r>
            <a:r>
              <a:rPr lang="it-IT" sz="1600" i="1" dirty="0">
                <a:solidFill>
                  <a:srgbClr val="1126FF"/>
                </a:solidFill>
                <a:latin typeface="CharisSIL"/>
              </a:rPr>
              <a:t> with </a:t>
            </a:r>
            <a:r>
              <a:rPr lang="it-IT" sz="1600" i="1" dirty="0" err="1">
                <a:solidFill>
                  <a:srgbClr val="1126FF"/>
                </a:solidFill>
                <a:latin typeface="CharisSIL"/>
              </a:rPr>
              <a:t>its</a:t>
            </a:r>
            <a:r>
              <a:rPr lang="it-IT" sz="1600" i="1" dirty="0">
                <a:solidFill>
                  <a:srgbClr val="1126FF"/>
                </a:solidFill>
                <a:latin typeface="CharisSIL"/>
              </a:rPr>
              <a:t> </a:t>
            </a:r>
            <a:r>
              <a:rPr lang="it-IT" sz="1600" i="1" dirty="0" err="1">
                <a:solidFill>
                  <a:srgbClr val="1126FF"/>
                </a:solidFill>
                <a:latin typeface="CharisSIL"/>
              </a:rPr>
              <a:t>multiwavelength</a:t>
            </a:r>
            <a:r>
              <a:rPr lang="it-IT" sz="1600" i="1" dirty="0">
                <a:solidFill>
                  <a:srgbClr val="1126FF"/>
                </a:solidFill>
                <a:latin typeface="CharisSIL"/>
              </a:rPr>
              <a:t> </a:t>
            </a:r>
            <a:r>
              <a:rPr lang="it-IT" sz="1600" i="1" dirty="0" err="1">
                <a:solidFill>
                  <a:srgbClr val="1126FF"/>
                </a:solidFill>
                <a:latin typeface="CharisSIL"/>
              </a:rPr>
              <a:t>characterization</a:t>
            </a:r>
            <a:r>
              <a:rPr lang="it-IT" sz="1600" i="1" dirty="0">
                <a:solidFill>
                  <a:srgbClr val="1126FF"/>
                </a:solidFill>
                <a:latin typeface="CharisSIL"/>
              </a:rPr>
              <a:t> </a:t>
            </a:r>
            <a:r>
              <a:rPr lang="it-IT" sz="1600" i="1" dirty="0" err="1">
                <a:solidFill>
                  <a:srgbClr val="1126FF"/>
                </a:solidFill>
                <a:latin typeface="CharisSIL"/>
              </a:rPr>
              <a:t>thanks</a:t>
            </a:r>
            <a:r>
              <a:rPr lang="it-IT" sz="1600" i="1" dirty="0">
                <a:solidFill>
                  <a:srgbClr val="1126FF"/>
                </a:solidFill>
                <a:latin typeface="CharisSIL"/>
              </a:rPr>
              <a:t> to the building of a </a:t>
            </a:r>
            <a:r>
              <a:rPr lang="it-IT" sz="1600" i="1" dirty="0" err="1">
                <a:solidFill>
                  <a:srgbClr val="1126FF"/>
                </a:solidFill>
                <a:latin typeface="CharisSIL"/>
              </a:rPr>
              <a:t>spectral</a:t>
            </a:r>
            <a:r>
              <a:rPr lang="it-IT" sz="1600" i="1" dirty="0">
                <a:solidFill>
                  <a:srgbClr val="1126FF"/>
                </a:solidFill>
                <a:latin typeface="CharisSIL"/>
              </a:rPr>
              <a:t> </a:t>
            </a:r>
            <a:r>
              <a:rPr lang="it-IT" sz="1600" i="1" dirty="0" err="1">
                <a:solidFill>
                  <a:srgbClr val="1126FF"/>
                </a:solidFill>
                <a:latin typeface="CharisSIL"/>
              </a:rPr>
              <a:t>energy</a:t>
            </a:r>
            <a:r>
              <a:rPr lang="it-IT" sz="1600" i="1" dirty="0">
                <a:solidFill>
                  <a:srgbClr val="1126FF"/>
                </a:solidFill>
                <a:latin typeface="CharisSIL"/>
              </a:rPr>
              <a:t> </a:t>
            </a:r>
            <a:r>
              <a:rPr lang="it-IT" sz="1600" i="1" dirty="0" err="1">
                <a:solidFill>
                  <a:srgbClr val="1126FF"/>
                </a:solidFill>
                <a:latin typeface="CharisSIL"/>
              </a:rPr>
              <a:t>distribution</a:t>
            </a:r>
            <a:r>
              <a:rPr lang="it-IT" sz="1600" i="1" dirty="0">
                <a:solidFill>
                  <a:srgbClr val="1126FF"/>
                </a:solidFill>
                <a:latin typeface="CharisSIL"/>
              </a:rPr>
              <a:t> for the </a:t>
            </a:r>
            <a:r>
              <a:rPr lang="it-IT" sz="1600" i="1" dirty="0" err="1">
                <a:solidFill>
                  <a:srgbClr val="1126FF"/>
                </a:solidFill>
                <a:latin typeface="CharisSIL"/>
              </a:rPr>
              <a:t>object</a:t>
            </a:r>
            <a:r>
              <a:rPr lang="it-IT" sz="1600" i="1" dirty="0">
                <a:solidFill>
                  <a:srgbClr val="1126FF"/>
                </a:solidFill>
                <a:latin typeface="CharisSIL"/>
              </a:rPr>
              <a:t>.</a:t>
            </a:r>
            <a:endParaRPr lang="it-IT" sz="1600" dirty="0">
              <a:solidFill>
                <a:srgbClr val="1126FF"/>
              </a:solidFill>
            </a:endParaRPr>
          </a:p>
        </p:txBody>
      </p:sp>
    </p:spTree>
    <p:extLst>
      <p:ext uri="{BB962C8B-B14F-4D97-AF65-F5344CB8AC3E}">
        <p14:creationId xmlns:p14="http://schemas.microsoft.com/office/powerpoint/2010/main" val="388748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620688"/>
            <a:ext cx="8363272" cy="5601378"/>
          </a:xfrm>
        </p:spPr>
        <p:txBody>
          <a:bodyPr>
            <a:normAutofit/>
          </a:bodyPr>
          <a:lstStyle/>
          <a:p>
            <a:pPr marL="0" indent="0">
              <a:buNone/>
            </a:pPr>
            <a:r>
              <a:rPr lang="it-IT" sz="2400" dirty="0"/>
              <a:t> </a:t>
            </a:r>
          </a:p>
          <a:p>
            <a:pPr marL="0" indent="0">
              <a:buNone/>
            </a:pPr>
            <a:r>
              <a:rPr lang="it-IT" sz="2400" dirty="0"/>
              <a:t>A new Survey </a:t>
            </a:r>
            <a:r>
              <a:rPr lang="it-IT" sz="2400" dirty="0" err="1"/>
              <a:t>using</a:t>
            </a:r>
            <a:r>
              <a:rPr lang="it-IT" sz="2400" dirty="0"/>
              <a:t> OSA11.2 and 2000 </a:t>
            </a:r>
            <a:r>
              <a:rPr lang="it-IT" sz="2400" dirty="0" err="1"/>
              <a:t>orbits</a:t>
            </a:r>
            <a:endParaRPr lang="it-IT" sz="2400" dirty="0"/>
          </a:p>
          <a:p>
            <a:pPr marL="0" indent="0">
              <a:buNone/>
            </a:pPr>
            <a:r>
              <a:rPr lang="it-IT" sz="2400" dirty="0"/>
              <a:t>A zoom of the first </a:t>
            </a:r>
            <a:r>
              <a:rPr lang="it-IT" sz="2400" dirty="0" err="1"/>
              <a:t>map</a:t>
            </a:r>
            <a:r>
              <a:rPr lang="it-IT" sz="2400" dirty="0"/>
              <a:t> in the 18-60 </a:t>
            </a:r>
            <a:r>
              <a:rPr lang="it-IT" sz="2400" dirty="0" err="1"/>
              <a:t>keV</a:t>
            </a:r>
            <a:r>
              <a:rPr lang="it-IT" sz="2400" dirty="0"/>
              <a:t>  band </a:t>
            </a:r>
            <a:r>
              <a:rPr lang="it-IT" sz="2400" dirty="0" err="1"/>
              <a:t>is</a:t>
            </a:r>
            <a:r>
              <a:rPr lang="it-IT" sz="2400" dirty="0"/>
              <a:t> </a:t>
            </a:r>
            <a:r>
              <a:rPr lang="it-IT" sz="2400" dirty="0" err="1"/>
              <a:t>shown</a:t>
            </a:r>
            <a:r>
              <a:rPr lang="it-IT" sz="2400" dirty="0"/>
              <a:t> </a:t>
            </a:r>
            <a:r>
              <a:rPr lang="it-IT" sz="2400" dirty="0" err="1"/>
              <a:t>below</a:t>
            </a:r>
            <a:endParaRPr lang="it-IT" sz="2400" b="1" i="1" dirty="0">
              <a:solidFill>
                <a:srgbClr val="1126FF"/>
              </a:solidFill>
            </a:endParaRPr>
          </a:p>
        </p:txBody>
      </p:sp>
      <p:sp>
        <p:nvSpPr>
          <p:cNvPr id="4" name="CasellaDiTesto 3">
            <a:extLst>
              <a:ext uri="{FF2B5EF4-FFF2-40B4-BE49-F238E27FC236}">
                <a16:creationId xmlns:a16="http://schemas.microsoft.com/office/drawing/2014/main" id="{80E514CE-BA84-750E-ABFA-FAD8098A902A}"/>
              </a:ext>
            </a:extLst>
          </p:cNvPr>
          <p:cNvSpPr txBox="1"/>
          <p:nvPr/>
        </p:nvSpPr>
        <p:spPr>
          <a:xfrm>
            <a:off x="2411762" y="188642"/>
            <a:ext cx="4104455" cy="584775"/>
          </a:xfrm>
          <a:prstGeom prst="rect">
            <a:avLst/>
          </a:prstGeom>
          <a:noFill/>
        </p:spPr>
        <p:txBody>
          <a:bodyPr wrap="square" rtlCol="0">
            <a:spAutoFit/>
          </a:bodyPr>
          <a:lstStyle/>
          <a:p>
            <a:pPr algn="ctr"/>
            <a:r>
              <a:rPr lang="en-GB" sz="3200" b="1" i="1" dirty="0">
                <a:solidFill>
                  <a:srgbClr val="1126FF"/>
                </a:solidFill>
                <a:latin typeface="+mj-lt"/>
                <a:cs typeface="Times New Roman" panose="02020603050405020304" pitchFamily="18" charset="0"/>
              </a:rPr>
              <a:t>IBIS new survey</a:t>
            </a:r>
          </a:p>
        </p:txBody>
      </p:sp>
      <p:pic>
        <p:nvPicPr>
          <p:cNvPr id="8" name="Immagine 7">
            <a:extLst>
              <a:ext uri="{FF2B5EF4-FFF2-40B4-BE49-F238E27FC236}">
                <a16:creationId xmlns:a16="http://schemas.microsoft.com/office/drawing/2014/main" id="{BCC590C1-C7AC-83D3-B821-4F23367E19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238772"/>
            <a:ext cx="7772400" cy="3998540"/>
          </a:xfrm>
          <a:prstGeom prst="rect">
            <a:avLst/>
          </a:prstGeom>
        </p:spPr>
      </p:pic>
    </p:spTree>
    <p:extLst>
      <p:ext uri="{BB962C8B-B14F-4D97-AF65-F5344CB8AC3E}">
        <p14:creationId xmlns:p14="http://schemas.microsoft.com/office/powerpoint/2010/main" val="1113487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0" y="0"/>
            <a:ext cx="8316278" cy="1322414"/>
          </a:xfrm>
          <a:prstGeom prst="rect">
            <a:avLst/>
          </a:prstGeom>
        </p:spPr>
        <p:txBody>
          <a:bodyPr vert="horz" wrap="square" lIns="0" tIns="46673" rIns="0" bIns="0" rtlCol="0" anchor="ctr">
            <a:spAutoFit/>
          </a:bodyPr>
          <a:lstStyle/>
          <a:p>
            <a:pPr marL="163830" marR="7620" indent="763905">
              <a:lnSpc>
                <a:spcPts val="5205"/>
              </a:lnSpc>
              <a:spcBef>
                <a:spcPts val="368"/>
              </a:spcBef>
            </a:pPr>
            <a:r>
              <a:rPr sz="3200" b="1" i="1" spc="23" dirty="0">
                <a:solidFill>
                  <a:srgbClr val="0066FF"/>
                </a:solidFill>
              </a:rPr>
              <a:t>New </a:t>
            </a:r>
            <a:r>
              <a:rPr sz="3200" b="1" i="1" spc="15" dirty="0">
                <a:solidFill>
                  <a:srgbClr val="0066FF"/>
                </a:solidFill>
              </a:rPr>
              <a:t>Software </a:t>
            </a:r>
            <a:r>
              <a:rPr lang="it-IT" sz="3200" b="1" i="1" spc="15" dirty="0">
                <a:solidFill>
                  <a:srgbClr val="0066FF"/>
                </a:solidFill>
              </a:rPr>
              <a:t>release </a:t>
            </a:r>
            <a:r>
              <a:rPr sz="3200" b="1" i="1" spc="23" dirty="0">
                <a:solidFill>
                  <a:srgbClr val="0066FF"/>
                </a:solidFill>
              </a:rPr>
              <a:t>OSA</a:t>
            </a:r>
            <a:r>
              <a:rPr sz="3200" b="1" i="1" spc="-15" dirty="0">
                <a:solidFill>
                  <a:srgbClr val="0066FF"/>
                </a:solidFill>
              </a:rPr>
              <a:t> </a:t>
            </a:r>
            <a:r>
              <a:rPr sz="3200" b="1" i="1" spc="15" dirty="0">
                <a:solidFill>
                  <a:srgbClr val="0066FF"/>
                </a:solidFill>
              </a:rPr>
              <a:t>11.2</a:t>
            </a:r>
            <a:r>
              <a:rPr sz="3200" b="1" i="1" spc="-15" dirty="0">
                <a:solidFill>
                  <a:srgbClr val="0066FF"/>
                </a:solidFill>
              </a:rPr>
              <a:t> </a:t>
            </a:r>
            <a:r>
              <a:rPr sz="3200" b="1" i="1" spc="15" dirty="0">
                <a:solidFill>
                  <a:srgbClr val="0066FF"/>
                </a:solidFill>
              </a:rPr>
              <a:t>ready</a:t>
            </a:r>
            <a:r>
              <a:rPr sz="3200" b="1" i="1" spc="-15" dirty="0">
                <a:solidFill>
                  <a:srgbClr val="0066FF"/>
                </a:solidFill>
              </a:rPr>
              <a:t> </a:t>
            </a:r>
            <a:r>
              <a:rPr lang="it-IT" sz="3200" b="1" i="1" spc="15" dirty="0">
                <a:solidFill>
                  <a:srgbClr val="0066FF"/>
                </a:solidFill>
              </a:rPr>
              <a:t>for </a:t>
            </a:r>
            <a:r>
              <a:rPr lang="it-IT" sz="3200" b="1" i="1" spc="-15" dirty="0">
                <a:solidFill>
                  <a:srgbClr val="0066FF"/>
                </a:solidFill>
              </a:rPr>
              <a:t>use by the </a:t>
            </a:r>
            <a:r>
              <a:rPr sz="3200" b="1" i="1" spc="23" dirty="0">
                <a:solidFill>
                  <a:srgbClr val="0066FF"/>
                </a:solidFill>
              </a:rPr>
              <a:t>community</a:t>
            </a:r>
          </a:p>
        </p:txBody>
      </p:sp>
      <p:sp>
        <p:nvSpPr>
          <p:cNvPr id="3" name="object 3"/>
          <p:cNvSpPr txBox="1"/>
          <p:nvPr/>
        </p:nvSpPr>
        <p:spPr>
          <a:xfrm>
            <a:off x="413861" y="1700808"/>
            <a:ext cx="8316278" cy="3963650"/>
          </a:xfrm>
          <a:prstGeom prst="rect">
            <a:avLst/>
          </a:prstGeom>
        </p:spPr>
        <p:txBody>
          <a:bodyPr vert="horz" wrap="square" lIns="0" tIns="101918" rIns="0" bIns="0" rtlCol="0">
            <a:spAutoFit/>
          </a:bodyPr>
          <a:lstStyle/>
          <a:p>
            <a:pPr marL="476250" marR="7620" indent="-457200" algn="just">
              <a:lnSpc>
                <a:spcPct val="79900"/>
              </a:lnSpc>
              <a:spcBef>
                <a:spcPts val="803"/>
              </a:spcBef>
              <a:buFont typeface="Arial" panose="020B0604020202020204" pitchFamily="34" charset="0"/>
              <a:buChar char="•"/>
            </a:pPr>
            <a:r>
              <a:rPr sz="2400" b="1" spc="-8" dirty="0">
                <a:solidFill>
                  <a:srgbClr val="002060"/>
                </a:solidFill>
                <a:cs typeface="Times New Roman"/>
              </a:rPr>
              <a:t>On</a:t>
            </a:r>
            <a:r>
              <a:rPr sz="2400" b="1" spc="660" dirty="0">
                <a:solidFill>
                  <a:srgbClr val="002060"/>
                </a:solidFill>
                <a:cs typeface="Times New Roman"/>
              </a:rPr>
              <a:t> </a:t>
            </a:r>
            <a:r>
              <a:rPr sz="2400" b="1" spc="-8" dirty="0">
                <a:solidFill>
                  <a:srgbClr val="002060"/>
                </a:solidFill>
                <a:cs typeface="Times New Roman"/>
              </a:rPr>
              <a:t>April </a:t>
            </a:r>
            <a:r>
              <a:rPr sz="2400" b="1" dirty="0">
                <a:solidFill>
                  <a:srgbClr val="002060"/>
                </a:solidFill>
                <a:cs typeface="Times New Roman"/>
              </a:rPr>
              <a:t>2022</a:t>
            </a:r>
            <a:r>
              <a:rPr sz="2400" b="1" spc="675" dirty="0">
                <a:solidFill>
                  <a:srgbClr val="002060"/>
                </a:solidFill>
                <a:cs typeface="Times New Roman"/>
              </a:rPr>
              <a:t> </a:t>
            </a:r>
            <a:r>
              <a:rPr sz="2400" dirty="0">
                <a:solidFill>
                  <a:srgbClr val="002060"/>
                </a:solidFill>
                <a:cs typeface="Times New Roman"/>
              </a:rPr>
              <a:t>a </a:t>
            </a:r>
            <a:r>
              <a:rPr sz="2400" spc="-8" dirty="0">
                <a:solidFill>
                  <a:srgbClr val="002060"/>
                </a:solidFill>
                <a:cs typeface="Times New Roman"/>
              </a:rPr>
              <a:t>new </a:t>
            </a:r>
            <a:r>
              <a:rPr sz="2400" dirty="0">
                <a:solidFill>
                  <a:srgbClr val="002060"/>
                </a:solidFill>
                <a:cs typeface="Times New Roman"/>
              </a:rPr>
              <a:t>OSA </a:t>
            </a:r>
            <a:r>
              <a:rPr sz="2400" spc="-8" dirty="0">
                <a:solidFill>
                  <a:srgbClr val="002060"/>
                </a:solidFill>
                <a:cs typeface="Times New Roman"/>
              </a:rPr>
              <a:t>version</a:t>
            </a:r>
            <a:r>
              <a:rPr lang="it-IT" sz="2400" spc="-8" dirty="0">
                <a:solidFill>
                  <a:srgbClr val="002060"/>
                </a:solidFill>
                <a:cs typeface="Times New Roman"/>
              </a:rPr>
              <a:t> (11.2) </a:t>
            </a:r>
            <a:r>
              <a:rPr lang="it-IT" sz="2400" spc="-8" dirty="0" err="1">
                <a:solidFill>
                  <a:srgbClr val="002060"/>
                </a:solidFill>
                <a:cs typeface="Times New Roman"/>
              </a:rPr>
              <a:t>was</a:t>
            </a:r>
            <a:r>
              <a:rPr sz="2400" spc="-8" dirty="0">
                <a:solidFill>
                  <a:srgbClr val="002060"/>
                </a:solidFill>
                <a:cs typeface="Times New Roman"/>
              </a:rPr>
              <a:t> released </a:t>
            </a:r>
            <a:r>
              <a:rPr sz="2400" dirty="0">
                <a:solidFill>
                  <a:srgbClr val="002060"/>
                </a:solidFill>
                <a:cs typeface="Times New Roman"/>
              </a:rPr>
              <a:t>by </a:t>
            </a:r>
            <a:r>
              <a:rPr sz="2400" spc="8" dirty="0">
                <a:solidFill>
                  <a:srgbClr val="002060"/>
                </a:solidFill>
                <a:cs typeface="Times New Roman"/>
              </a:rPr>
              <a:t> </a:t>
            </a:r>
            <a:r>
              <a:rPr sz="2400" spc="-8" dirty="0">
                <a:solidFill>
                  <a:srgbClr val="002060"/>
                </a:solidFill>
                <a:cs typeface="Times New Roman"/>
              </a:rPr>
              <a:t>the </a:t>
            </a:r>
            <a:r>
              <a:rPr sz="2400" dirty="0">
                <a:solidFill>
                  <a:srgbClr val="002060"/>
                </a:solidFill>
                <a:cs typeface="Times New Roman"/>
              </a:rPr>
              <a:t>ISDC. </a:t>
            </a:r>
            <a:endParaRPr lang="it-IT" sz="2400" dirty="0">
              <a:solidFill>
                <a:srgbClr val="002060"/>
              </a:solidFill>
              <a:cs typeface="Times New Roman"/>
            </a:endParaRPr>
          </a:p>
          <a:p>
            <a:pPr marL="476250" marR="7620" indent="-457200" algn="just">
              <a:lnSpc>
                <a:spcPct val="79900"/>
              </a:lnSpc>
              <a:spcBef>
                <a:spcPts val="803"/>
              </a:spcBef>
              <a:buFont typeface="Arial" panose="020B0604020202020204" pitchFamily="34" charset="0"/>
              <a:buChar char="•"/>
            </a:pPr>
            <a:r>
              <a:rPr sz="2400" spc="-8" dirty="0">
                <a:solidFill>
                  <a:srgbClr val="002060"/>
                </a:solidFill>
                <a:cs typeface="Times New Roman"/>
              </a:rPr>
              <a:t>While the software itself contains minor updates, </a:t>
            </a:r>
            <a:r>
              <a:rPr sz="2400" dirty="0">
                <a:solidFill>
                  <a:srgbClr val="002060"/>
                </a:solidFill>
                <a:cs typeface="Times New Roman"/>
              </a:rPr>
              <a:t> </a:t>
            </a:r>
            <a:r>
              <a:rPr sz="2400" b="1" spc="-8" dirty="0">
                <a:solidFill>
                  <a:srgbClr val="002060"/>
                </a:solidFill>
                <a:cs typeface="Times New Roman"/>
              </a:rPr>
              <a:t>the</a:t>
            </a:r>
            <a:r>
              <a:rPr sz="2400" b="1" dirty="0">
                <a:solidFill>
                  <a:srgbClr val="002060"/>
                </a:solidFill>
                <a:cs typeface="Times New Roman"/>
              </a:rPr>
              <a:t> </a:t>
            </a:r>
            <a:r>
              <a:rPr sz="2400" b="1" spc="-8" dirty="0">
                <a:solidFill>
                  <a:srgbClr val="002060"/>
                </a:solidFill>
                <a:cs typeface="Times New Roman"/>
              </a:rPr>
              <a:t>most</a:t>
            </a:r>
            <a:r>
              <a:rPr sz="2400" b="1" dirty="0">
                <a:solidFill>
                  <a:srgbClr val="002060"/>
                </a:solidFill>
                <a:cs typeface="Times New Roman"/>
              </a:rPr>
              <a:t> </a:t>
            </a:r>
            <a:r>
              <a:rPr sz="2400" b="1" spc="-8" dirty="0">
                <a:solidFill>
                  <a:srgbClr val="002060"/>
                </a:solidFill>
                <a:cs typeface="Times New Roman"/>
              </a:rPr>
              <a:t>significant</a:t>
            </a:r>
            <a:r>
              <a:rPr sz="2400" b="1" dirty="0">
                <a:solidFill>
                  <a:srgbClr val="002060"/>
                </a:solidFill>
                <a:cs typeface="Times New Roman"/>
              </a:rPr>
              <a:t> </a:t>
            </a:r>
            <a:r>
              <a:rPr sz="2400" b="1" spc="-8" dirty="0">
                <a:solidFill>
                  <a:srgbClr val="002060"/>
                </a:solidFill>
                <a:cs typeface="Times New Roman"/>
              </a:rPr>
              <a:t>changes</a:t>
            </a:r>
            <a:r>
              <a:rPr sz="2400" b="1" dirty="0">
                <a:solidFill>
                  <a:srgbClr val="002060"/>
                </a:solidFill>
                <a:cs typeface="Times New Roman"/>
              </a:rPr>
              <a:t> </a:t>
            </a:r>
            <a:r>
              <a:rPr sz="2400" b="1" spc="-8" dirty="0">
                <a:solidFill>
                  <a:srgbClr val="002060"/>
                </a:solidFill>
                <a:cs typeface="Times New Roman"/>
              </a:rPr>
              <a:t>are</a:t>
            </a:r>
            <a:r>
              <a:rPr sz="2400" b="1" dirty="0">
                <a:solidFill>
                  <a:srgbClr val="002060"/>
                </a:solidFill>
                <a:cs typeface="Times New Roman"/>
              </a:rPr>
              <a:t> </a:t>
            </a:r>
            <a:r>
              <a:rPr sz="2400" b="1" spc="-8" dirty="0">
                <a:solidFill>
                  <a:srgbClr val="002060"/>
                </a:solidFill>
                <a:cs typeface="Times New Roman"/>
              </a:rPr>
              <a:t>related</a:t>
            </a:r>
            <a:r>
              <a:rPr sz="2400" b="1" spc="660" dirty="0">
                <a:solidFill>
                  <a:srgbClr val="002060"/>
                </a:solidFill>
                <a:cs typeface="Times New Roman"/>
              </a:rPr>
              <a:t> </a:t>
            </a:r>
            <a:r>
              <a:rPr sz="2400" b="1" spc="-8" dirty="0">
                <a:solidFill>
                  <a:srgbClr val="002060"/>
                </a:solidFill>
                <a:cs typeface="Times New Roman"/>
              </a:rPr>
              <a:t>to</a:t>
            </a:r>
            <a:r>
              <a:rPr sz="2400" b="1" spc="660" dirty="0">
                <a:solidFill>
                  <a:srgbClr val="002060"/>
                </a:solidFill>
                <a:cs typeface="Times New Roman"/>
              </a:rPr>
              <a:t> </a:t>
            </a:r>
            <a:r>
              <a:rPr sz="2400" b="1" spc="-8" dirty="0">
                <a:solidFill>
                  <a:srgbClr val="002060"/>
                </a:solidFill>
                <a:cs typeface="Times New Roman"/>
              </a:rPr>
              <a:t>the</a:t>
            </a:r>
            <a:r>
              <a:rPr sz="2400" b="1" spc="660" dirty="0">
                <a:solidFill>
                  <a:srgbClr val="002060"/>
                </a:solidFill>
                <a:cs typeface="Times New Roman"/>
              </a:rPr>
              <a:t> </a:t>
            </a:r>
            <a:r>
              <a:rPr sz="2400" b="1" dirty="0">
                <a:solidFill>
                  <a:srgbClr val="002060"/>
                </a:solidFill>
                <a:cs typeface="Times New Roman"/>
              </a:rPr>
              <a:t>IBIS/ISGRI </a:t>
            </a:r>
            <a:r>
              <a:rPr sz="2400" b="1" spc="-8" dirty="0">
                <a:solidFill>
                  <a:srgbClr val="002060"/>
                </a:solidFill>
                <a:cs typeface="Times New Roman"/>
              </a:rPr>
              <a:t>calibration which has </a:t>
            </a:r>
            <a:r>
              <a:rPr sz="2400" b="1" dirty="0">
                <a:solidFill>
                  <a:srgbClr val="002060"/>
                </a:solidFill>
                <a:cs typeface="Times New Roman"/>
              </a:rPr>
              <a:t>now </a:t>
            </a:r>
            <a:r>
              <a:rPr sz="2400" b="1" spc="-8" dirty="0">
                <a:solidFill>
                  <a:srgbClr val="002060"/>
                </a:solidFill>
                <a:cs typeface="Times New Roman"/>
              </a:rPr>
              <a:t>been standardised across </a:t>
            </a:r>
            <a:r>
              <a:rPr sz="2400" b="1" dirty="0">
                <a:solidFill>
                  <a:srgbClr val="002060"/>
                </a:solidFill>
                <a:cs typeface="Times New Roman"/>
              </a:rPr>
              <a:t> </a:t>
            </a:r>
            <a:r>
              <a:rPr sz="2400" b="1" spc="-8" dirty="0">
                <a:solidFill>
                  <a:srgbClr val="002060"/>
                </a:solidFill>
                <a:cs typeface="Times New Roman"/>
              </a:rPr>
              <a:t>the entire mission</a:t>
            </a:r>
            <a:r>
              <a:rPr sz="2400" spc="-8" dirty="0">
                <a:solidFill>
                  <a:srgbClr val="002060"/>
                </a:solidFill>
                <a:cs typeface="Times New Roman"/>
              </a:rPr>
              <a:t>. </a:t>
            </a:r>
            <a:endParaRPr lang="it-IT" sz="2400" spc="-8" dirty="0">
              <a:solidFill>
                <a:srgbClr val="002060"/>
              </a:solidFill>
              <a:cs typeface="Times New Roman"/>
            </a:endParaRPr>
          </a:p>
          <a:p>
            <a:pPr marL="476250" marR="7620" indent="-457200" algn="just">
              <a:lnSpc>
                <a:spcPct val="79900"/>
              </a:lnSpc>
              <a:spcBef>
                <a:spcPts val="803"/>
              </a:spcBef>
              <a:buFont typeface="Arial" panose="020B0604020202020204" pitchFamily="34" charset="0"/>
              <a:buChar char="•"/>
            </a:pPr>
            <a:r>
              <a:rPr sz="2400" spc="-8" dirty="0">
                <a:solidFill>
                  <a:srgbClr val="002060"/>
                </a:solidFill>
                <a:cs typeface="Times New Roman"/>
              </a:rPr>
              <a:t>This update </a:t>
            </a:r>
            <a:r>
              <a:rPr sz="2400" dirty="0">
                <a:solidFill>
                  <a:srgbClr val="002060"/>
                </a:solidFill>
                <a:cs typeface="Times New Roman"/>
              </a:rPr>
              <a:t>was </a:t>
            </a:r>
            <a:r>
              <a:rPr sz="2400" spc="-8" dirty="0">
                <a:solidFill>
                  <a:srgbClr val="002060"/>
                </a:solidFill>
                <a:cs typeface="Times New Roman"/>
              </a:rPr>
              <a:t>possible thanks to the </a:t>
            </a:r>
            <a:r>
              <a:rPr sz="2400" dirty="0">
                <a:solidFill>
                  <a:srgbClr val="002060"/>
                </a:solidFill>
                <a:cs typeface="Times New Roman"/>
              </a:rPr>
              <a:t> work</a:t>
            </a:r>
            <a:r>
              <a:rPr sz="2400" spc="8" dirty="0">
                <a:solidFill>
                  <a:srgbClr val="002060"/>
                </a:solidFill>
                <a:cs typeface="Times New Roman"/>
              </a:rPr>
              <a:t> </a:t>
            </a:r>
            <a:r>
              <a:rPr sz="2400" dirty="0">
                <a:solidFill>
                  <a:srgbClr val="002060"/>
                </a:solidFill>
                <a:cs typeface="Times New Roman"/>
              </a:rPr>
              <a:t>of</a:t>
            </a:r>
            <a:r>
              <a:rPr sz="2400" spc="8" dirty="0">
                <a:solidFill>
                  <a:srgbClr val="002060"/>
                </a:solidFill>
                <a:cs typeface="Times New Roman"/>
              </a:rPr>
              <a:t> </a:t>
            </a:r>
            <a:r>
              <a:rPr sz="2400" spc="-45" dirty="0">
                <a:solidFill>
                  <a:srgbClr val="002060"/>
                </a:solidFill>
                <a:cs typeface="Times New Roman"/>
              </a:rPr>
              <a:t>Volodymyr</a:t>
            </a:r>
            <a:r>
              <a:rPr sz="2400" spc="-38" dirty="0">
                <a:solidFill>
                  <a:srgbClr val="002060"/>
                </a:solidFill>
                <a:cs typeface="Times New Roman"/>
              </a:rPr>
              <a:t> </a:t>
            </a:r>
            <a:r>
              <a:rPr sz="2400" spc="-8" dirty="0">
                <a:solidFill>
                  <a:srgbClr val="002060"/>
                </a:solidFill>
                <a:cs typeface="Times New Roman"/>
              </a:rPr>
              <a:t>Savchenko</a:t>
            </a:r>
            <a:r>
              <a:rPr sz="2400" dirty="0">
                <a:solidFill>
                  <a:srgbClr val="002060"/>
                </a:solidFill>
                <a:cs typeface="Times New Roman"/>
              </a:rPr>
              <a:t> </a:t>
            </a:r>
            <a:r>
              <a:rPr sz="2400" spc="-8" dirty="0">
                <a:solidFill>
                  <a:srgbClr val="002060"/>
                </a:solidFill>
                <a:cs typeface="Times New Roman"/>
              </a:rPr>
              <a:t>at</a:t>
            </a:r>
            <a:r>
              <a:rPr sz="2400" dirty="0">
                <a:solidFill>
                  <a:srgbClr val="002060"/>
                </a:solidFill>
                <a:cs typeface="Times New Roman"/>
              </a:rPr>
              <a:t> ISDC,</a:t>
            </a:r>
            <a:r>
              <a:rPr sz="2400" spc="8" dirty="0">
                <a:solidFill>
                  <a:srgbClr val="002060"/>
                </a:solidFill>
                <a:cs typeface="Times New Roman"/>
              </a:rPr>
              <a:t> </a:t>
            </a:r>
            <a:r>
              <a:rPr sz="2400" spc="-8" dirty="0">
                <a:solidFill>
                  <a:srgbClr val="002060"/>
                </a:solidFill>
                <a:cs typeface="Times New Roman"/>
              </a:rPr>
              <a:t>with</a:t>
            </a:r>
            <a:r>
              <a:rPr sz="2400" dirty="0">
                <a:solidFill>
                  <a:srgbClr val="002060"/>
                </a:solidFill>
                <a:cs typeface="Times New Roman"/>
              </a:rPr>
              <a:t> support </a:t>
            </a:r>
            <a:r>
              <a:rPr sz="2400" spc="8" dirty="0">
                <a:solidFill>
                  <a:srgbClr val="002060"/>
                </a:solidFill>
                <a:cs typeface="Times New Roman"/>
              </a:rPr>
              <a:t> </a:t>
            </a:r>
            <a:r>
              <a:rPr sz="2400" spc="-8" dirty="0">
                <a:solidFill>
                  <a:srgbClr val="002060"/>
                </a:solidFill>
                <a:cs typeface="Times New Roman"/>
              </a:rPr>
              <a:t>provided</a:t>
            </a:r>
            <a:r>
              <a:rPr sz="2400" dirty="0">
                <a:solidFill>
                  <a:srgbClr val="002060"/>
                </a:solidFill>
                <a:cs typeface="Times New Roman"/>
              </a:rPr>
              <a:t> by</a:t>
            </a:r>
            <a:r>
              <a:rPr sz="2400" spc="8" dirty="0">
                <a:solidFill>
                  <a:srgbClr val="002060"/>
                </a:solidFill>
                <a:cs typeface="Times New Roman"/>
              </a:rPr>
              <a:t> </a:t>
            </a:r>
            <a:r>
              <a:rPr sz="2400" dirty="0">
                <a:solidFill>
                  <a:srgbClr val="002060"/>
                </a:solidFill>
                <a:cs typeface="Times New Roman"/>
              </a:rPr>
              <a:t>ISOC,</a:t>
            </a:r>
            <a:r>
              <a:rPr sz="2400" spc="8" dirty="0">
                <a:solidFill>
                  <a:srgbClr val="002060"/>
                </a:solidFill>
                <a:cs typeface="Times New Roman"/>
              </a:rPr>
              <a:t> </a:t>
            </a:r>
            <a:r>
              <a:rPr sz="2400" dirty="0">
                <a:solidFill>
                  <a:srgbClr val="002060"/>
                </a:solidFill>
                <a:cs typeface="Times New Roman"/>
              </a:rPr>
              <a:t>IBIS</a:t>
            </a:r>
            <a:r>
              <a:rPr sz="2400" spc="8" dirty="0">
                <a:solidFill>
                  <a:srgbClr val="002060"/>
                </a:solidFill>
                <a:cs typeface="Times New Roman"/>
              </a:rPr>
              <a:t> </a:t>
            </a:r>
            <a:r>
              <a:rPr sz="2400" spc="-8" dirty="0">
                <a:solidFill>
                  <a:srgbClr val="002060"/>
                </a:solidFill>
                <a:cs typeface="Times New Roman"/>
              </a:rPr>
              <a:t>and</a:t>
            </a:r>
            <a:r>
              <a:rPr sz="2400" dirty="0">
                <a:solidFill>
                  <a:srgbClr val="002060"/>
                </a:solidFill>
                <a:cs typeface="Times New Roman"/>
              </a:rPr>
              <a:t> SPI</a:t>
            </a:r>
            <a:r>
              <a:rPr sz="2400" spc="8" dirty="0">
                <a:solidFill>
                  <a:srgbClr val="002060"/>
                </a:solidFill>
                <a:cs typeface="Times New Roman"/>
              </a:rPr>
              <a:t> </a:t>
            </a:r>
            <a:r>
              <a:rPr sz="2400" spc="-8" dirty="0">
                <a:solidFill>
                  <a:srgbClr val="002060"/>
                </a:solidFill>
                <a:cs typeface="Times New Roman"/>
              </a:rPr>
              <a:t>instrument</a:t>
            </a:r>
            <a:r>
              <a:rPr sz="2400" dirty="0">
                <a:solidFill>
                  <a:srgbClr val="002060"/>
                </a:solidFill>
                <a:cs typeface="Times New Roman"/>
              </a:rPr>
              <a:t> </a:t>
            </a:r>
            <a:r>
              <a:rPr sz="2400" spc="-8" dirty="0">
                <a:solidFill>
                  <a:srgbClr val="002060"/>
                </a:solidFill>
                <a:cs typeface="Times New Roman"/>
              </a:rPr>
              <a:t>teams.</a:t>
            </a:r>
            <a:r>
              <a:rPr sz="2400" dirty="0">
                <a:solidFill>
                  <a:srgbClr val="002060"/>
                </a:solidFill>
                <a:cs typeface="Times New Roman"/>
              </a:rPr>
              <a:t> </a:t>
            </a:r>
            <a:endParaRPr lang="it-IT" sz="2400" dirty="0">
              <a:solidFill>
                <a:srgbClr val="002060"/>
              </a:solidFill>
              <a:cs typeface="Times New Roman"/>
            </a:endParaRPr>
          </a:p>
          <a:p>
            <a:pPr marL="476250" marR="7620" indent="-457200" algn="just">
              <a:lnSpc>
                <a:spcPct val="79900"/>
              </a:lnSpc>
              <a:spcBef>
                <a:spcPts val="803"/>
              </a:spcBef>
              <a:buFont typeface="Arial" panose="020B0604020202020204" pitchFamily="34" charset="0"/>
              <a:buChar char="•"/>
            </a:pPr>
            <a:r>
              <a:rPr sz="2400" dirty="0">
                <a:solidFill>
                  <a:srgbClr val="002060"/>
                </a:solidFill>
                <a:cs typeface="Times New Roman"/>
              </a:rPr>
              <a:t>It </a:t>
            </a:r>
            <a:r>
              <a:rPr sz="2400" spc="8" dirty="0">
                <a:solidFill>
                  <a:srgbClr val="002060"/>
                </a:solidFill>
                <a:cs typeface="Times New Roman"/>
              </a:rPr>
              <a:t> </a:t>
            </a:r>
            <a:r>
              <a:rPr sz="2400" spc="-8" dirty="0">
                <a:solidFill>
                  <a:srgbClr val="002060"/>
                </a:solidFill>
                <a:cs typeface="Times New Roman"/>
              </a:rPr>
              <a:t>provides</a:t>
            </a:r>
            <a:r>
              <a:rPr sz="2400" dirty="0">
                <a:solidFill>
                  <a:srgbClr val="002060"/>
                </a:solidFill>
                <a:cs typeface="Times New Roman"/>
              </a:rPr>
              <a:t> a</a:t>
            </a:r>
            <a:r>
              <a:rPr sz="2400" spc="8" dirty="0">
                <a:solidFill>
                  <a:srgbClr val="002060"/>
                </a:solidFill>
                <a:cs typeface="Times New Roman"/>
              </a:rPr>
              <a:t> </a:t>
            </a:r>
            <a:r>
              <a:rPr sz="2400" spc="-8" dirty="0">
                <a:solidFill>
                  <a:srgbClr val="002060"/>
                </a:solidFill>
                <a:cs typeface="Times New Roman"/>
              </a:rPr>
              <a:t>substantial</a:t>
            </a:r>
            <a:r>
              <a:rPr sz="2400" dirty="0">
                <a:solidFill>
                  <a:srgbClr val="002060"/>
                </a:solidFill>
                <a:cs typeface="Times New Roman"/>
              </a:rPr>
              <a:t> </a:t>
            </a:r>
            <a:r>
              <a:rPr sz="2400" spc="-8" dirty="0">
                <a:solidFill>
                  <a:srgbClr val="002060"/>
                </a:solidFill>
                <a:cs typeface="Times New Roman"/>
              </a:rPr>
              <a:t>improvement</a:t>
            </a:r>
            <a:r>
              <a:rPr sz="2400" dirty="0">
                <a:solidFill>
                  <a:srgbClr val="002060"/>
                </a:solidFill>
                <a:cs typeface="Times New Roman"/>
              </a:rPr>
              <a:t> </a:t>
            </a:r>
            <a:r>
              <a:rPr sz="2400" spc="-8" dirty="0">
                <a:solidFill>
                  <a:srgbClr val="002060"/>
                </a:solidFill>
                <a:cs typeface="Times New Roman"/>
              </a:rPr>
              <a:t>to</a:t>
            </a:r>
            <a:r>
              <a:rPr sz="2400" dirty="0">
                <a:solidFill>
                  <a:srgbClr val="002060"/>
                </a:solidFill>
                <a:cs typeface="Times New Roman"/>
              </a:rPr>
              <a:t> </a:t>
            </a:r>
            <a:r>
              <a:rPr sz="2400" spc="-8" dirty="0">
                <a:solidFill>
                  <a:srgbClr val="002060"/>
                </a:solidFill>
                <a:cs typeface="Times New Roman"/>
              </a:rPr>
              <a:t>the</a:t>
            </a:r>
            <a:r>
              <a:rPr sz="2400" dirty="0">
                <a:solidFill>
                  <a:srgbClr val="002060"/>
                </a:solidFill>
                <a:cs typeface="Times New Roman"/>
              </a:rPr>
              <a:t> </a:t>
            </a:r>
            <a:r>
              <a:rPr sz="2400" spc="-8" dirty="0">
                <a:solidFill>
                  <a:srgbClr val="002060"/>
                </a:solidFill>
                <a:cs typeface="Times New Roman"/>
              </a:rPr>
              <a:t>IBIS/ISGRI </a:t>
            </a:r>
            <a:r>
              <a:rPr sz="2400" dirty="0">
                <a:solidFill>
                  <a:srgbClr val="002060"/>
                </a:solidFill>
                <a:cs typeface="Times New Roman"/>
              </a:rPr>
              <a:t> </a:t>
            </a:r>
            <a:r>
              <a:rPr sz="2400" spc="180" dirty="0">
                <a:solidFill>
                  <a:srgbClr val="002060"/>
                </a:solidFill>
                <a:cs typeface="Times New Roman"/>
              </a:rPr>
              <a:t>energy</a:t>
            </a:r>
            <a:r>
              <a:rPr sz="2400" spc="188" dirty="0">
                <a:solidFill>
                  <a:srgbClr val="002060"/>
                </a:solidFill>
                <a:cs typeface="Times New Roman"/>
              </a:rPr>
              <a:t> </a:t>
            </a:r>
            <a:r>
              <a:rPr sz="2400" spc="210" dirty="0">
                <a:solidFill>
                  <a:srgbClr val="002060"/>
                </a:solidFill>
                <a:cs typeface="Times New Roman"/>
              </a:rPr>
              <a:t>reconstruction,</a:t>
            </a:r>
            <a:r>
              <a:rPr sz="2400" spc="217" dirty="0">
                <a:solidFill>
                  <a:srgbClr val="002060"/>
                </a:solidFill>
                <a:cs typeface="Times New Roman"/>
              </a:rPr>
              <a:t> </a:t>
            </a:r>
            <a:r>
              <a:rPr sz="2400" spc="188" dirty="0">
                <a:solidFill>
                  <a:srgbClr val="002060"/>
                </a:solidFill>
                <a:cs typeface="Times New Roman"/>
              </a:rPr>
              <a:t>efficiency,</a:t>
            </a:r>
            <a:r>
              <a:rPr sz="2400" spc="195" dirty="0">
                <a:solidFill>
                  <a:srgbClr val="002060"/>
                </a:solidFill>
                <a:cs typeface="Times New Roman"/>
              </a:rPr>
              <a:t> </a:t>
            </a:r>
            <a:r>
              <a:rPr sz="2400" spc="150" dirty="0">
                <a:solidFill>
                  <a:srgbClr val="002060"/>
                </a:solidFill>
                <a:cs typeface="Times New Roman"/>
              </a:rPr>
              <a:t>and</a:t>
            </a:r>
            <a:r>
              <a:rPr sz="2400" spc="158" dirty="0">
                <a:solidFill>
                  <a:srgbClr val="002060"/>
                </a:solidFill>
                <a:cs typeface="Times New Roman"/>
              </a:rPr>
              <a:t> </a:t>
            </a:r>
            <a:r>
              <a:rPr sz="2400" spc="233" dirty="0">
                <a:solidFill>
                  <a:srgbClr val="002060"/>
                </a:solidFill>
                <a:cs typeface="Times New Roman"/>
              </a:rPr>
              <a:t>spectral </a:t>
            </a:r>
            <a:r>
              <a:rPr sz="2400" spc="240" dirty="0">
                <a:solidFill>
                  <a:srgbClr val="002060"/>
                </a:solidFill>
                <a:cs typeface="Times New Roman"/>
              </a:rPr>
              <a:t> </a:t>
            </a:r>
            <a:r>
              <a:rPr sz="2400" spc="8" dirty="0">
                <a:solidFill>
                  <a:srgbClr val="002060"/>
                </a:solidFill>
                <a:cs typeface="Times New Roman"/>
              </a:rPr>
              <a:t>response.</a:t>
            </a:r>
            <a:r>
              <a:rPr sz="2400" spc="15" dirty="0">
                <a:solidFill>
                  <a:srgbClr val="002060"/>
                </a:solidFill>
                <a:cs typeface="Times New Roman"/>
              </a:rPr>
              <a:t> </a:t>
            </a:r>
            <a:r>
              <a:rPr sz="2400" spc="8" dirty="0">
                <a:solidFill>
                  <a:srgbClr val="002060"/>
                </a:solidFill>
                <a:cs typeface="Times New Roman"/>
              </a:rPr>
              <a:t>The</a:t>
            </a:r>
            <a:r>
              <a:rPr sz="2400" spc="15" dirty="0">
                <a:solidFill>
                  <a:srgbClr val="002060"/>
                </a:solidFill>
                <a:cs typeface="Times New Roman"/>
              </a:rPr>
              <a:t> </a:t>
            </a:r>
            <a:r>
              <a:rPr sz="2400" spc="8" dirty="0">
                <a:solidFill>
                  <a:srgbClr val="002060"/>
                </a:solidFill>
                <a:cs typeface="Times New Roman"/>
              </a:rPr>
              <a:t>software</a:t>
            </a:r>
            <a:r>
              <a:rPr sz="2400" spc="15" dirty="0">
                <a:solidFill>
                  <a:srgbClr val="002060"/>
                </a:solidFill>
                <a:cs typeface="Times New Roman"/>
              </a:rPr>
              <a:t> </a:t>
            </a:r>
            <a:r>
              <a:rPr sz="2400" spc="8" dirty="0">
                <a:solidFill>
                  <a:srgbClr val="002060"/>
                </a:solidFill>
                <a:cs typeface="Times New Roman"/>
              </a:rPr>
              <a:t>and</a:t>
            </a:r>
            <a:r>
              <a:rPr sz="2400" spc="15" dirty="0">
                <a:solidFill>
                  <a:srgbClr val="002060"/>
                </a:solidFill>
                <a:cs typeface="Times New Roman"/>
              </a:rPr>
              <a:t> </a:t>
            </a:r>
            <a:r>
              <a:rPr sz="2400" spc="8" dirty="0">
                <a:solidFill>
                  <a:srgbClr val="002060"/>
                </a:solidFill>
                <a:cs typeface="Times New Roman"/>
              </a:rPr>
              <a:t>calibration</a:t>
            </a:r>
            <a:r>
              <a:rPr sz="2400" spc="15" dirty="0">
                <a:solidFill>
                  <a:srgbClr val="002060"/>
                </a:solidFill>
                <a:cs typeface="Times New Roman"/>
              </a:rPr>
              <a:t> </a:t>
            </a:r>
            <a:r>
              <a:rPr sz="2400" spc="8" dirty="0">
                <a:solidFill>
                  <a:srgbClr val="002060"/>
                </a:solidFill>
                <a:cs typeface="Times New Roman"/>
              </a:rPr>
              <a:t>files</a:t>
            </a:r>
            <a:r>
              <a:rPr sz="2400" spc="15" dirty="0">
                <a:solidFill>
                  <a:srgbClr val="002060"/>
                </a:solidFill>
                <a:cs typeface="Times New Roman"/>
              </a:rPr>
              <a:t> </a:t>
            </a:r>
            <a:r>
              <a:rPr sz="2400" spc="8" dirty="0">
                <a:solidFill>
                  <a:srgbClr val="002060"/>
                </a:solidFill>
                <a:cs typeface="Times New Roman"/>
              </a:rPr>
              <a:t>can</a:t>
            </a:r>
            <a:r>
              <a:rPr sz="2400" spc="15" dirty="0">
                <a:solidFill>
                  <a:srgbClr val="002060"/>
                </a:solidFill>
                <a:cs typeface="Times New Roman"/>
              </a:rPr>
              <a:t> </a:t>
            </a:r>
            <a:r>
              <a:rPr sz="2400" spc="8" dirty="0">
                <a:solidFill>
                  <a:srgbClr val="002060"/>
                </a:solidFill>
                <a:cs typeface="Times New Roman"/>
              </a:rPr>
              <a:t>be </a:t>
            </a:r>
            <a:r>
              <a:rPr sz="2400" spc="-651" dirty="0">
                <a:solidFill>
                  <a:srgbClr val="002060"/>
                </a:solidFill>
                <a:cs typeface="Times New Roman"/>
              </a:rPr>
              <a:t> </a:t>
            </a:r>
            <a:r>
              <a:rPr sz="2400" spc="-8" dirty="0">
                <a:solidFill>
                  <a:srgbClr val="002060"/>
                </a:solidFill>
                <a:cs typeface="Times New Roman"/>
              </a:rPr>
              <a:t>downloaded </a:t>
            </a:r>
            <a:r>
              <a:rPr sz="2400" dirty="0">
                <a:solidFill>
                  <a:srgbClr val="002060"/>
                </a:solidFill>
                <a:cs typeface="Times New Roman"/>
              </a:rPr>
              <a:t>from</a:t>
            </a:r>
            <a:r>
              <a:rPr sz="2400" spc="-8" dirty="0">
                <a:solidFill>
                  <a:srgbClr val="002060"/>
                </a:solidFill>
                <a:cs typeface="Times New Roman"/>
              </a:rPr>
              <a:t> the</a:t>
            </a:r>
            <a:r>
              <a:rPr sz="2400" dirty="0">
                <a:solidFill>
                  <a:srgbClr val="002060"/>
                </a:solidFill>
                <a:cs typeface="Times New Roman"/>
              </a:rPr>
              <a:t> </a:t>
            </a:r>
            <a:r>
              <a:rPr sz="2400" u="heavy" spc="-8" dirty="0">
                <a:solidFill>
                  <a:srgbClr val="0000FF"/>
                </a:solidFill>
                <a:uFill>
                  <a:solidFill>
                    <a:srgbClr val="0433FF"/>
                  </a:solidFill>
                </a:uFill>
                <a:cs typeface="Times New Roman"/>
              </a:rPr>
              <a:t>ISDC</a:t>
            </a:r>
            <a:r>
              <a:rPr sz="2400" spc="-8" dirty="0">
                <a:solidFill>
                  <a:srgbClr val="898989"/>
                </a:solidFill>
                <a:cs typeface="Times New Roman"/>
              </a:rPr>
              <a:t>.</a:t>
            </a:r>
            <a:endParaRPr sz="2400" dirty="0">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1340768"/>
            <a:ext cx="8074460" cy="5218977"/>
          </a:xfrm>
        </p:spPr>
        <p:txBody>
          <a:bodyPr>
            <a:normAutofit/>
          </a:bodyPr>
          <a:lstStyle/>
          <a:p>
            <a:r>
              <a:rPr lang="en-GB" sz="2400" dirty="0">
                <a:solidFill>
                  <a:srgbClr val="000090"/>
                </a:solidFill>
                <a:cs typeface="Times New Roman"/>
              </a:rPr>
              <a:t>After </a:t>
            </a:r>
            <a:r>
              <a:rPr lang="en-US" sz="2400" dirty="0">
                <a:solidFill>
                  <a:srgbClr val="000090"/>
                </a:solidFill>
                <a:cs typeface="Times New Roman"/>
              </a:rPr>
              <a:t>20+ </a:t>
            </a:r>
            <a:r>
              <a:rPr lang="en-GB" sz="2400" dirty="0">
                <a:solidFill>
                  <a:srgbClr val="000090"/>
                </a:solidFill>
                <a:cs typeface="Times New Roman"/>
              </a:rPr>
              <a:t>years in operation the science return is continuing at a high level and addresses a broad variety of astrophysical themes in view of its</a:t>
            </a:r>
            <a:r>
              <a:rPr lang="en-GB" sz="2400" dirty="0">
                <a:solidFill>
                  <a:srgbClr val="3366FF"/>
                </a:solidFill>
                <a:cs typeface="Times New Roman"/>
              </a:rPr>
              <a:t> </a:t>
            </a:r>
            <a:r>
              <a:rPr lang="en-GB" sz="2400" b="1" dirty="0">
                <a:solidFill>
                  <a:srgbClr val="3366FF"/>
                </a:solidFill>
                <a:cs typeface="Times New Roman"/>
              </a:rPr>
              <a:t>uniqueness + complementarity</a:t>
            </a:r>
            <a:r>
              <a:rPr lang="it-IT" sz="2400" b="1" dirty="0">
                <a:solidFill>
                  <a:srgbClr val="3366FF"/>
                </a:solidFill>
                <a:cs typeface="Times New Roman"/>
              </a:rPr>
              <a:t> </a:t>
            </a:r>
            <a:endParaRPr lang="it-IT" sz="2400" dirty="0">
              <a:cs typeface="Times New Roman"/>
            </a:endParaRPr>
          </a:p>
          <a:p>
            <a:r>
              <a:rPr lang="it-IT" sz="2400" dirty="0">
                <a:solidFill>
                  <a:srgbClr val="002060"/>
                </a:solidFill>
                <a:cs typeface="Times New Roman"/>
              </a:rPr>
              <a:t>No mission in </a:t>
            </a:r>
            <a:r>
              <a:rPr lang="it-IT" sz="2400" dirty="0" err="1">
                <a:solidFill>
                  <a:srgbClr val="002060"/>
                </a:solidFill>
                <a:cs typeface="Times New Roman"/>
              </a:rPr>
              <a:t>operation</a:t>
            </a:r>
            <a:r>
              <a:rPr lang="it-IT" sz="2400" dirty="0">
                <a:solidFill>
                  <a:srgbClr val="002060"/>
                </a:solidFill>
                <a:cs typeface="Times New Roman"/>
              </a:rPr>
              <a:t> or </a:t>
            </a:r>
            <a:r>
              <a:rPr lang="it-IT" sz="2400" dirty="0" err="1">
                <a:solidFill>
                  <a:srgbClr val="002060"/>
                </a:solidFill>
                <a:cs typeface="Times New Roman"/>
              </a:rPr>
              <a:t>planned</a:t>
            </a:r>
            <a:r>
              <a:rPr lang="it-IT" sz="2400" dirty="0">
                <a:solidFill>
                  <a:srgbClr val="002060"/>
                </a:solidFill>
                <a:cs typeface="Times New Roman"/>
              </a:rPr>
              <a:t>  for </a:t>
            </a:r>
            <a:r>
              <a:rPr lang="it-IT" sz="2400" dirty="0" err="1">
                <a:solidFill>
                  <a:srgbClr val="002060"/>
                </a:solidFill>
                <a:cs typeface="Times New Roman"/>
              </a:rPr>
              <a:t>next</a:t>
            </a:r>
            <a:r>
              <a:rPr lang="it-IT" sz="2400" dirty="0">
                <a:solidFill>
                  <a:srgbClr val="002060"/>
                </a:solidFill>
                <a:cs typeface="Times New Roman"/>
              </a:rPr>
              <a:t> </a:t>
            </a:r>
            <a:r>
              <a:rPr lang="it-IT" sz="2400" dirty="0" err="1">
                <a:solidFill>
                  <a:srgbClr val="002060"/>
                </a:solidFill>
                <a:cs typeface="Times New Roman"/>
              </a:rPr>
              <a:t>years</a:t>
            </a:r>
            <a:r>
              <a:rPr lang="it-IT" sz="2400" dirty="0">
                <a:solidFill>
                  <a:srgbClr val="002060"/>
                </a:solidFill>
                <a:cs typeface="Times New Roman"/>
              </a:rPr>
              <a:t> </a:t>
            </a:r>
            <a:r>
              <a:rPr lang="it-IT" sz="2400" dirty="0" err="1">
                <a:solidFill>
                  <a:srgbClr val="002060"/>
                </a:solidFill>
                <a:cs typeface="Times New Roman"/>
              </a:rPr>
              <a:t>offer</a:t>
            </a:r>
            <a:r>
              <a:rPr lang="it-IT" sz="2400" dirty="0">
                <a:solidFill>
                  <a:srgbClr val="002060"/>
                </a:solidFill>
                <a:cs typeface="Times New Roman"/>
              </a:rPr>
              <a:t> the </a:t>
            </a:r>
            <a:r>
              <a:rPr lang="it-IT" sz="2400" dirty="0" err="1">
                <a:solidFill>
                  <a:srgbClr val="002060"/>
                </a:solidFill>
                <a:cs typeface="Times New Roman"/>
              </a:rPr>
              <a:t>same</a:t>
            </a:r>
            <a:r>
              <a:rPr lang="it-IT" sz="2400" dirty="0">
                <a:solidFill>
                  <a:srgbClr val="002060"/>
                </a:solidFill>
                <a:cs typeface="Times New Roman"/>
              </a:rPr>
              <a:t> </a:t>
            </a:r>
            <a:r>
              <a:rPr lang="it-IT" sz="2400" dirty="0" err="1">
                <a:solidFill>
                  <a:srgbClr val="002060"/>
                </a:solidFill>
                <a:cs typeface="Times New Roman"/>
              </a:rPr>
              <a:t>unique</a:t>
            </a:r>
            <a:r>
              <a:rPr lang="it-IT" sz="2400" dirty="0">
                <a:solidFill>
                  <a:srgbClr val="002060"/>
                </a:solidFill>
                <a:cs typeface="Times New Roman"/>
              </a:rPr>
              <a:t> capabilities of INTEGRAL  for Multi-Messenger </a:t>
            </a:r>
            <a:r>
              <a:rPr lang="it-IT" sz="2400" dirty="0" err="1">
                <a:solidFill>
                  <a:srgbClr val="002060"/>
                </a:solidFill>
                <a:cs typeface="Times New Roman"/>
              </a:rPr>
              <a:t>Astrophysics</a:t>
            </a:r>
            <a:endParaRPr lang="it-IT" sz="2400" i="1" dirty="0">
              <a:solidFill>
                <a:srgbClr val="002060"/>
              </a:solidFill>
              <a:latin typeface="Times New Roman"/>
              <a:cs typeface="Times New Roman"/>
            </a:endParaRPr>
          </a:p>
          <a:p>
            <a:r>
              <a:rPr lang="en-US" sz="2400" dirty="0">
                <a:solidFill>
                  <a:srgbClr val="002060"/>
                </a:solidFill>
                <a:cs typeface="Times New Roman"/>
              </a:rPr>
              <a:t>INTEGRAL plays a key role as link between electromagnetic channel and the New Astronomies </a:t>
            </a:r>
            <a:r>
              <a:rPr lang="it-IT" sz="2400" dirty="0">
                <a:solidFill>
                  <a:srgbClr val="002060"/>
                </a:solidFill>
                <a:cs typeface="Times New Roman"/>
              </a:rPr>
              <a:t>and </a:t>
            </a:r>
            <a:r>
              <a:rPr lang="it-IT" sz="2400" dirty="0" err="1">
                <a:solidFill>
                  <a:srgbClr val="002060"/>
                </a:solidFill>
                <a:cs typeface="Times New Roman"/>
              </a:rPr>
              <a:t>between</a:t>
            </a:r>
            <a:r>
              <a:rPr lang="it-IT" sz="2400" dirty="0">
                <a:solidFill>
                  <a:srgbClr val="002060"/>
                </a:solidFill>
                <a:cs typeface="Times New Roman"/>
              </a:rPr>
              <a:t> X-ray and VHE (Fermi, HESS, MAGIC</a:t>
            </a:r>
            <a:r>
              <a:rPr lang="mr-IN" sz="2400" dirty="0">
                <a:solidFill>
                  <a:srgbClr val="002060"/>
                </a:solidFill>
                <a:cs typeface="Times New Roman"/>
              </a:rPr>
              <a:t>…</a:t>
            </a:r>
            <a:r>
              <a:rPr lang="it-IT" sz="2400" dirty="0">
                <a:solidFill>
                  <a:srgbClr val="002060"/>
                </a:solidFill>
                <a:cs typeface="Times New Roman"/>
              </a:rPr>
              <a:t>.) </a:t>
            </a:r>
            <a:r>
              <a:rPr lang="it-IT" sz="2400" dirty="0" err="1">
                <a:solidFill>
                  <a:srgbClr val="002060"/>
                </a:solidFill>
                <a:cs typeface="Times New Roman"/>
              </a:rPr>
              <a:t>at</a:t>
            </a:r>
            <a:r>
              <a:rPr lang="it-IT" sz="2400" dirty="0">
                <a:solidFill>
                  <a:srgbClr val="002060"/>
                </a:solidFill>
                <a:cs typeface="Times New Roman"/>
              </a:rPr>
              <a:t> a </a:t>
            </a:r>
            <a:r>
              <a:rPr lang="it-IT" sz="2400" dirty="0" err="1">
                <a:solidFill>
                  <a:srgbClr val="002060"/>
                </a:solidFill>
                <a:cs typeface="Times New Roman"/>
              </a:rPr>
              <a:t>level</a:t>
            </a:r>
            <a:r>
              <a:rPr lang="it-IT" sz="2400" dirty="0">
                <a:solidFill>
                  <a:srgbClr val="002060"/>
                </a:solidFill>
                <a:cs typeface="Times New Roman"/>
              </a:rPr>
              <a:t> of 1% of the MISSION cost </a:t>
            </a:r>
            <a:r>
              <a:rPr lang="it-IT" sz="2400" dirty="0" err="1">
                <a:solidFill>
                  <a:srgbClr val="002060"/>
                </a:solidFill>
                <a:cs typeface="Times New Roman"/>
              </a:rPr>
              <a:t>at</a:t>
            </a:r>
            <a:r>
              <a:rPr lang="it-IT" sz="2400" dirty="0">
                <a:solidFill>
                  <a:srgbClr val="002060"/>
                </a:solidFill>
                <a:cs typeface="Times New Roman"/>
              </a:rPr>
              <a:t> CAC (20 </a:t>
            </a:r>
            <a:r>
              <a:rPr lang="it-IT" sz="2400" dirty="0" err="1">
                <a:solidFill>
                  <a:srgbClr val="002060"/>
                </a:solidFill>
                <a:cs typeface="Times New Roman"/>
              </a:rPr>
              <a:t>years</a:t>
            </a:r>
            <a:r>
              <a:rPr lang="it-IT" sz="2400" dirty="0">
                <a:solidFill>
                  <a:srgbClr val="002060"/>
                </a:solidFill>
                <a:cs typeface="Times New Roman"/>
              </a:rPr>
              <a:t> ago)</a:t>
            </a:r>
          </a:p>
        </p:txBody>
      </p:sp>
      <p:sp>
        <p:nvSpPr>
          <p:cNvPr id="2" name="Titolo 1">
            <a:extLst>
              <a:ext uri="{FF2B5EF4-FFF2-40B4-BE49-F238E27FC236}">
                <a16:creationId xmlns:a16="http://schemas.microsoft.com/office/drawing/2014/main" id="{DFF1AC74-70FD-BB7D-FB75-8947C934B4C7}"/>
              </a:ext>
            </a:extLst>
          </p:cNvPr>
          <p:cNvSpPr txBox="1">
            <a:spLocks/>
          </p:cNvSpPr>
          <p:nvPr/>
        </p:nvSpPr>
        <p:spPr>
          <a:xfrm>
            <a:off x="743107" y="332656"/>
            <a:ext cx="7789333" cy="10527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i="1" dirty="0">
                <a:solidFill>
                  <a:srgbClr val="0066FF"/>
                </a:solidFill>
              </a:rPr>
              <a:t>Future Prospects</a:t>
            </a:r>
            <a:r>
              <a:rPr lang="en-GB" sz="3200" b="1" i="1" dirty="0">
                <a:solidFill>
                  <a:srgbClr val="1126FF"/>
                </a:solidFill>
              </a:rPr>
              <a:t> </a:t>
            </a:r>
            <a:br>
              <a:rPr lang="en-GB" sz="3200" b="1" i="1" dirty="0">
                <a:solidFill>
                  <a:srgbClr val="1126FF"/>
                </a:solidFill>
              </a:rPr>
            </a:br>
            <a:endParaRPr lang="en-GB" sz="1800" b="1" i="1" dirty="0">
              <a:solidFill>
                <a:srgbClr val="1126FF"/>
              </a:solidFill>
            </a:endParaRPr>
          </a:p>
        </p:txBody>
      </p:sp>
    </p:spTree>
    <p:extLst>
      <p:ext uri="{BB962C8B-B14F-4D97-AF65-F5344CB8AC3E}">
        <p14:creationId xmlns:p14="http://schemas.microsoft.com/office/powerpoint/2010/main" val="1733243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74638"/>
            <a:ext cx="8363272" cy="1143000"/>
          </a:xfrm>
        </p:spPr>
        <p:txBody>
          <a:bodyPr>
            <a:normAutofit/>
          </a:bodyPr>
          <a:lstStyle/>
          <a:p>
            <a:r>
              <a:rPr lang="it-IT" sz="3600" b="1" i="1" dirty="0">
                <a:solidFill>
                  <a:srgbClr val="0066FF"/>
                </a:solidFill>
              </a:rPr>
              <a:t>INTEGRAL versus </a:t>
            </a:r>
            <a:r>
              <a:rPr lang="it-IT" sz="3600" b="1" i="1" dirty="0" err="1">
                <a:solidFill>
                  <a:srgbClr val="0066FF"/>
                </a:solidFill>
              </a:rPr>
              <a:t>current</a:t>
            </a:r>
            <a:r>
              <a:rPr lang="it-IT" sz="3600" b="1" i="1" dirty="0">
                <a:solidFill>
                  <a:srgbClr val="0066FF"/>
                </a:solidFill>
              </a:rPr>
              <a:t> Missions</a:t>
            </a:r>
          </a:p>
        </p:txBody>
      </p:sp>
      <p:pic>
        <p:nvPicPr>
          <p:cNvPr id="5" name="Picture 14" descr="Chart, radar chart&#10;&#10;Description automatically generated">
            <a:extLst>
              <a:ext uri="{FF2B5EF4-FFF2-40B4-BE49-F238E27FC236}">
                <a16:creationId xmlns:a16="http://schemas.microsoft.com/office/drawing/2014/main" id="{B4D86432-BF95-0B6A-5F15-C6CE5631C4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8650" y="1628800"/>
            <a:ext cx="4705350" cy="3187700"/>
          </a:xfrm>
          <a:prstGeom prst="rect">
            <a:avLst/>
          </a:prstGeom>
        </p:spPr>
      </p:pic>
      <p:sp>
        <p:nvSpPr>
          <p:cNvPr id="6" name="Segnaposto contenuto 5"/>
          <p:cNvSpPr>
            <a:spLocks noGrp="1"/>
          </p:cNvSpPr>
          <p:nvPr>
            <p:ph idx="1"/>
          </p:nvPr>
        </p:nvSpPr>
        <p:spPr>
          <a:xfrm>
            <a:off x="-468560" y="1340770"/>
            <a:ext cx="8229600" cy="4525963"/>
          </a:xfrm>
        </p:spPr>
        <p:txBody>
          <a:bodyPr/>
          <a:lstStyle/>
          <a:p>
            <a:endParaRPr lang="it-IT" dirty="0"/>
          </a:p>
          <a:p>
            <a:endParaRPr lang="it-IT" dirty="0"/>
          </a:p>
        </p:txBody>
      </p:sp>
      <p:pic>
        <p:nvPicPr>
          <p:cNvPr id="8" name="Picture 7" descr="Chart, radar chart&#10;&#10;Description automatically generated">
            <a:extLst>
              <a:ext uri="{FF2B5EF4-FFF2-40B4-BE49-F238E27FC236}">
                <a16:creationId xmlns:a16="http://schemas.microsoft.com/office/drawing/2014/main" id="{179A9576-5077-34DD-258B-38BEDBAA3D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888" t="3157" r="6381" b="4065"/>
          <a:stretch/>
        </p:blipFill>
        <p:spPr>
          <a:xfrm>
            <a:off x="-14712" y="1412778"/>
            <a:ext cx="4433978" cy="3775023"/>
          </a:xfrm>
          <a:prstGeom prst="rect">
            <a:avLst/>
          </a:prstGeom>
        </p:spPr>
      </p:pic>
      <p:sp>
        <p:nvSpPr>
          <p:cNvPr id="9" name="Rettangolo 8"/>
          <p:cNvSpPr/>
          <p:nvPr/>
        </p:nvSpPr>
        <p:spPr>
          <a:xfrm>
            <a:off x="351687" y="4989570"/>
            <a:ext cx="8568952" cy="1754326"/>
          </a:xfrm>
          <a:prstGeom prst="rect">
            <a:avLst/>
          </a:prstGeom>
        </p:spPr>
        <p:txBody>
          <a:bodyPr wrap="square">
            <a:spAutoFit/>
          </a:bodyPr>
          <a:lstStyle/>
          <a:p>
            <a:pPr marL="285750" indent="-285750">
              <a:buFont typeface="Arial" panose="020B0604020202020204" pitchFamily="34" charset="0"/>
              <a:buChar char="•"/>
            </a:pPr>
            <a:r>
              <a:rPr lang="en-GB" altLang="en-US" dirty="0">
                <a:solidFill>
                  <a:schemeClr val="tx1">
                    <a:lumMod val="50000"/>
                    <a:lumOff val="50000"/>
                  </a:schemeClr>
                </a:solidFill>
                <a:latin typeface="Arial" panose="020B0604020202020204" pitchFamily="34" charset="0"/>
                <a:ea typeface="MS PGothic" pitchFamily="34" charset="-128"/>
                <a:cs typeface="Arial" panose="020B0604020202020204" pitchFamily="34" charset="0"/>
              </a:rPr>
              <a:t>INTEGRAL is the only mission providing high-resolution </a:t>
            </a:r>
            <a:r>
              <a:rPr lang="en-GB" altLang="en-US" b="1" dirty="0">
                <a:solidFill>
                  <a:schemeClr val="tx1">
                    <a:lumMod val="50000"/>
                    <a:lumOff val="50000"/>
                  </a:schemeClr>
                </a:solidFill>
                <a:latin typeface="Arial" panose="020B0604020202020204" pitchFamily="34" charset="0"/>
                <a:ea typeface="MS PGothic" pitchFamily="34" charset="-128"/>
                <a:cs typeface="Arial" panose="020B0604020202020204" pitchFamily="34" charset="0"/>
              </a:rPr>
              <a:t>gamma-ray </a:t>
            </a:r>
            <a:r>
              <a:rPr lang="en-GB" altLang="en-US" dirty="0">
                <a:solidFill>
                  <a:schemeClr val="tx1">
                    <a:lumMod val="50000"/>
                    <a:lumOff val="50000"/>
                  </a:schemeClr>
                </a:solidFill>
                <a:latin typeface="Arial" panose="020B0604020202020204" pitchFamily="34" charset="0"/>
                <a:ea typeface="MS PGothic" pitchFamily="34" charset="-128"/>
                <a:cs typeface="Arial" panose="020B0604020202020204" pitchFamily="34" charset="0"/>
              </a:rPr>
              <a:t>spectroscopy</a:t>
            </a:r>
          </a:p>
          <a:p>
            <a:pPr marL="285750" indent="-285750">
              <a:buFont typeface="Arial" panose="020B0604020202020204" pitchFamily="34" charset="0"/>
              <a:buChar char="•"/>
            </a:pPr>
            <a:r>
              <a:rPr lang="en-GB" dirty="0">
                <a:solidFill>
                  <a:schemeClr val="tx1">
                    <a:lumMod val="50000"/>
                    <a:lumOff val="50000"/>
                  </a:schemeClr>
                </a:solidFill>
                <a:latin typeface="Arial" panose="020B0604020202020204" pitchFamily="34" charset="0"/>
                <a:cs typeface="Arial" panose="020B0604020202020204" pitchFamily="34" charset="0"/>
              </a:rPr>
              <a:t>INTEGRAL: combination of high spectral resolution and fine imaging over a wide field-of-view with high observing efficiency;</a:t>
            </a:r>
          </a:p>
          <a:p>
            <a:pPr marL="285750" indent="-285750">
              <a:buFont typeface="Arial" panose="020B0604020202020204" pitchFamily="34" charset="0"/>
              <a:buChar char="•"/>
            </a:pPr>
            <a:r>
              <a:rPr lang="en-GB" dirty="0">
                <a:solidFill>
                  <a:schemeClr val="tx1">
                    <a:lumMod val="50000"/>
                    <a:lumOff val="50000"/>
                  </a:schemeClr>
                </a:solidFill>
                <a:latin typeface="Arial" panose="020B0604020202020204" pitchFamily="34" charset="0"/>
                <a:cs typeface="Arial" panose="020B0604020202020204" pitchFamily="34" charset="0"/>
              </a:rPr>
              <a:t>The AC shields around SPI and IBIS and the </a:t>
            </a:r>
            <a:r>
              <a:rPr lang="en-GB" dirty="0" err="1">
                <a:solidFill>
                  <a:schemeClr val="tx1">
                    <a:lumMod val="50000"/>
                    <a:lumOff val="50000"/>
                  </a:schemeClr>
                </a:solidFill>
                <a:latin typeface="Arial" panose="020B0604020202020204" pitchFamily="34" charset="0"/>
                <a:cs typeface="Arial" panose="020B0604020202020204" pitchFamily="34" charset="0"/>
              </a:rPr>
              <a:t>PiCSIT</a:t>
            </a:r>
            <a:r>
              <a:rPr lang="en-GB" dirty="0">
                <a:solidFill>
                  <a:schemeClr val="tx1">
                    <a:lumMod val="50000"/>
                    <a:lumOff val="50000"/>
                  </a:schemeClr>
                </a:solidFill>
                <a:latin typeface="Arial" panose="020B0604020202020204" pitchFamily="34" charset="0"/>
                <a:cs typeface="Arial" panose="020B0604020202020204" pitchFamily="34" charset="0"/>
              </a:rPr>
              <a:t> subsystem provide access to the whole sky.</a:t>
            </a:r>
            <a:endParaRPr lang="en-GB" altLang="en-US" dirty="0">
              <a:solidFill>
                <a:schemeClr val="tx1">
                  <a:lumMod val="50000"/>
                  <a:lumOff val="50000"/>
                </a:schemeClr>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49185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521804" y="1274093"/>
            <a:ext cx="8100391" cy="5632311"/>
          </a:xfrm>
          <a:prstGeom prst="rect">
            <a:avLst/>
          </a:prstGeom>
          <a:noFill/>
        </p:spPr>
        <p:txBody>
          <a:bodyPr wrap="square" rtlCol="0">
            <a:spAutoFit/>
          </a:bodyPr>
          <a:lstStyle/>
          <a:p>
            <a:pPr marL="457200" indent="-457200" algn="just">
              <a:buFont typeface="Arial" panose="020B0604020202020204" pitchFamily="34" charset="0"/>
              <a:buChar char="•"/>
            </a:pPr>
            <a:r>
              <a:rPr lang="en-GB" sz="2400" dirty="0">
                <a:cs typeface="Times New Roman" panose="02020603050405020304" pitchFamily="18" charset="0"/>
              </a:rPr>
              <a:t>INTEGRAL  is the ESA M2 mission of the Horizon 2000 program, launched 2002. It has:</a:t>
            </a:r>
            <a:endParaRPr lang="en-GB" sz="2400" dirty="0">
              <a:solidFill>
                <a:srgbClr val="00B050"/>
              </a:solidFill>
              <a:cs typeface="Times New Roman" panose="02020603050405020304" pitchFamily="18" charset="0"/>
            </a:endParaRPr>
          </a:p>
          <a:p>
            <a:pPr marL="342900" indent="-342900" algn="just">
              <a:buFont typeface="Wingdings" charset="2"/>
              <a:buChar char="ü"/>
            </a:pPr>
            <a:r>
              <a:rPr lang="en-GB" sz="2400" dirty="0">
                <a:solidFill>
                  <a:srgbClr val="00B050"/>
                </a:solidFill>
                <a:cs typeface="Times New Roman" panose="02020603050405020304" pitchFamily="18" charset="0"/>
              </a:rPr>
              <a:t>3 keV-10 MeV energy range with unprecedented sensitivity </a:t>
            </a:r>
          </a:p>
          <a:p>
            <a:pPr marL="342900" indent="-342900" algn="just">
              <a:buFont typeface="Wingdings" charset="2"/>
              <a:buChar char="ü"/>
            </a:pPr>
            <a:r>
              <a:rPr lang="en-GB" sz="2400" dirty="0">
                <a:solidFill>
                  <a:srgbClr val="FF0000"/>
                </a:solidFill>
                <a:cs typeface="Times New Roman" panose="02020603050405020304" pitchFamily="18" charset="0"/>
              </a:rPr>
              <a:t>Wide </a:t>
            </a:r>
            <a:r>
              <a:rPr lang="en-GB" sz="2400" dirty="0" err="1">
                <a:solidFill>
                  <a:srgbClr val="FF0000"/>
                </a:solidFill>
                <a:cs typeface="Times New Roman" panose="02020603050405020304" pitchFamily="18" charset="0"/>
              </a:rPr>
              <a:t>FoV</a:t>
            </a:r>
            <a:r>
              <a:rPr lang="en-GB" sz="2400" dirty="0">
                <a:solidFill>
                  <a:srgbClr val="FF0000"/>
                </a:solidFill>
                <a:cs typeface="Times New Roman" panose="02020603050405020304" pitchFamily="18" charset="0"/>
              </a:rPr>
              <a:t>: </a:t>
            </a:r>
            <a:r>
              <a:rPr lang="en-GB" sz="2400" dirty="0">
                <a:cs typeface="Times New Roman" panose="02020603050405020304" pitchFamily="18" charset="0"/>
              </a:rPr>
              <a:t>≈ 100-1000 deg</a:t>
            </a:r>
            <a:r>
              <a:rPr lang="en-GB" sz="2400" baseline="30000" dirty="0">
                <a:cs typeface="Times New Roman" panose="02020603050405020304" pitchFamily="18" charset="0"/>
              </a:rPr>
              <a:t>2</a:t>
            </a:r>
            <a:r>
              <a:rPr lang="en-GB" sz="2400" dirty="0">
                <a:cs typeface="Times New Roman" panose="02020603050405020304" pitchFamily="18" charset="0"/>
              </a:rPr>
              <a:t> plus..</a:t>
            </a:r>
          </a:p>
          <a:p>
            <a:pPr marL="342900" indent="-342900" algn="just">
              <a:buFont typeface="Wingdings" charset="2"/>
              <a:buChar char="ü"/>
            </a:pPr>
            <a:r>
              <a:rPr lang="en-GB" sz="2400" dirty="0">
                <a:cs typeface="Times New Roman" panose="02020603050405020304" pitchFamily="18" charset="0"/>
              </a:rPr>
              <a:t>All-sky monitor capability in</a:t>
            </a:r>
          </a:p>
          <a:p>
            <a:pPr marL="342900" indent="-342900" algn="just">
              <a:buFont typeface="Wingdings" charset="2"/>
              <a:buChar char="ü"/>
            </a:pPr>
            <a:r>
              <a:rPr lang="en-GB" sz="2400" dirty="0">
                <a:cs typeface="Times New Roman" panose="02020603050405020304" pitchFamily="18" charset="0"/>
              </a:rPr>
              <a:t> the range 80 keV - 2.5 MeV</a:t>
            </a:r>
          </a:p>
          <a:p>
            <a:pPr marL="342900" indent="-342900" algn="just">
              <a:buFont typeface="Wingdings" charset="2"/>
              <a:buChar char="ü"/>
            </a:pPr>
            <a:r>
              <a:rPr lang="en-GB" sz="2400" dirty="0">
                <a:solidFill>
                  <a:srgbClr val="FF0000"/>
                </a:solidFill>
                <a:cs typeface="Times New Roman" panose="02020603050405020304" pitchFamily="18" charset="0"/>
              </a:rPr>
              <a:t>High time resolution: </a:t>
            </a:r>
            <a:r>
              <a:rPr lang="en-GB" sz="2400" dirty="0">
                <a:cs typeface="Times New Roman" panose="02020603050405020304" pitchFamily="18" charset="0"/>
              </a:rPr>
              <a:t>&lt;120 </a:t>
            </a:r>
            <a:r>
              <a:rPr lang="en-GB" sz="2400" dirty="0" err="1">
                <a:cs typeface="Times New Roman" panose="02020603050405020304" pitchFamily="18" charset="0"/>
              </a:rPr>
              <a:t>μs</a:t>
            </a:r>
            <a:r>
              <a:rPr lang="en-GB" sz="2400" dirty="0">
                <a:cs typeface="Times New Roman" panose="02020603050405020304" pitchFamily="18" charset="0"/>
              </a:rPr>
              <a:t> absolute</a:t>
            </a:r>
          </a:p>
          <a:p>
            <a:pPr marL="342900" indent="-342900" algn="just">
              <a:buFont typeface="Wingdings" charset="2"/>
              <a:buChar char="ü"/>
            </a:pPr>
            <a:r>
              <a:rPr lang="en-GB" sz="2400" dirty="0">
                <a:solidFill>
                  <a:srgbClr val="FF0000"/>
                </a:solidFill>
                <a:cs typeface="Times New Roman" panose="02020603050405020304" pitchFamily="18" charset="0"/>
              </a:rPr>
              <a:t>Arc min </a:t>
            </a:r>
            <a:r>
              <a:rPr lang="en-GB" sz="2400" dirty="0">
                <a:cs typeface="Times New Roman" panose="02020603050405020304" pitchFamily="18" charset="0"/>
              </a:rPr>
              <a:t>angular and  </a:t>
            </a:r>
            <a:r>
              <a:rPr lang="en-GB" sz="2400" dirty="0" err="1">
                <a:solidFill>
                  <a:srgbClr val="FF0000"/>
                </a:solidFill>
                <a:cs typeface="Times New Roman" panose="02020603050405020304" pitchFamily="18" charset="0"/>
              </a:rPr>
              <a:t>keV</a:t>
            </a:r>
            <a:r>
              <a:rPr lang="en-GB" sz="2400" dirty="0">
                <a:solidFill>
                  <a:srgbClr val="FF0000"/>
                </a:solidFill>
                <a:cs typeface="Times New Roman" panose="02020603050405020304" pitchFamily="18" charset="0"/>
              </a:rPr>
              <a:t> energy resolution and </a:t>
            </a:r>
          </a:p>
          <a:p>
            <a:pPr marL="342900" indent="-342900" algn="just">
              <a:buFont typeface="Wingdings" charset="2"/>
              <a:buChar char="ü"/>
            </a:pPr>
            <a:r>
              <a:rPr lang="en-GB" sz="2400" dirty="0">
                <a:solidFill>
                  <a:srgbClr val="FF0000"/>
                </a:solidFill>
                <a:cs typeface="Times New Roman" panose="02020603050405020304" pitchFamily="18" charset="0"/>
              </a:rPr>
              <a:t>Unique</a:t>
            </a:r>
            <a:r>
              <a:rPr lang="en-GB" sz="2400" dirty="0">
                <a:solidFill>
                  <a:srgbClr val="3333CC"/>
                </a:solidFill>
                <a:cs typeface="Times New Roman" panose="02020603050405020304" pitchFamily="18" charset="0"/>
              </a:rPr>
              <a:t> </a:t>
            </a:r>
            <a:r>
              <a:rPr lang="en-GB" sz="2400" dirty="0">
                <a:solidFill>
                  <a:srgbClr val="FF0000"/>
                </a:solidFill>
                <a:cs typeface="Times New Roman" panose="02020603050405020304" pitchFamily="18" charset="0"/>
              </a:rPr>
              <a:t>High Energy </a:t>
            </a:r>
            <a:r>
              <a:rPr lang="en-GB" sz="2400" dirty="0">
                <a:cs typeface="Times New Roman" panose="02020603050405020304" pitchFamily="18" charset="0"/>
              </a:rPr>
              <a:t>polarimetry capability  </a:t>
            </a:r>
          </a:p>
          <a:p>
            <a:pPr marL="342900" indent="-342900" algn="just">
              <a:buFont typeface="Wingdings" charset="2"/>
              <a:buChar char="ü"/>
            </a:pPr>
            <a:r>
              <a:rPr lang="en-GB" sz="2400" dirty="0">
                <a:solidFill>
                  <a:srgbClr val="00B050"/>
                </a:solidFill>
                <a:cs typeface="Times New Roman" panose="02020603050405020304" pitchFamily="18" charset="0"/>
              </a:rPr>
              <a:t>Very elliptical orbit with duty cycle &gt;85% and all-sky coverage </a:t>
            </a:r>
          </a:p>
          <a:p>
            <a:pPr marL="342900" indent="-342900" algn="just">
              <a:buFont typeface="Wingdings" charset="2"/>
              <a:buChar char="ü"/>
            </a:pPr>
            <a:r>
              <a:rPr lang="en-GB" sz="2400" dirty="0">
                <a:solidFill>
                  <a:srgbClr val="00B050"/>
                </a:solidFill>
                <a:cs typeface="Times New Roman" panose="02020603050405020304" pitchFamily="18" charset="0"/>
              </a:rPr>
              <a:t>Long uninterrupted observations 2.7days 6 h perigee passage</a:t>
            </a:r>
          </a:p>
          <a:p>
            <a:pPr marL="342900" indent="-342900" algn="just">
              <a:buFont typeface="Wingdings" charset="2"/>
              <a:buChar char="ü"/>
            </a:pPr>
            <a:endParaRPr lang="en-GB" sz="2400" dirty="0">
              <a:solidFill>
                <a:srgbClr val="CCFFCC"/>
              </a:solidFill>
              <a:cs typeface="Times New Roman" panose="02020603050405020304" pitchFamily="18" charset="0"/>
            </a:endParaRPr>
          </a:p>
          <a:p>
            <a:pPr marL="457200" indent="-457200" algn="just">
              <a:buFont typeface="Arial" panose="020B0604020202020204" pitchFamily="34" charset="0"/>
              <a:buChar char="•"/>
            </a:pPr>
            <a:r>
              <a:rPr lang="en-GB" sz="2400" dirty="0">
                <a:cs typeface="Times New Roman" panose="02020603050405020304" pitchFamily="18" charset="0"/>
              </a:rPr>
              <a:t>INTEGRAL is the link between the soft X-ray and high energy </a:t>
            </a:r>
            <a:r>
              <a:rPr lang="en-GB" sz="2400" dirty="0" err="1">
                <a:cs typeface="Times New Roman" panose="02020603050405020304" pitchFamily="18" charset="0"/>
              </a:rPr>
              <a:t>γ</a:t>
            </a:r>
            <a:r>
              <a:rPr lang="en-GB" sz="2400" dirty="0">
                <a:cs typeface="Times New Roman" panose="02020603050405020304" pitchFamily="18" charset="0"/>
              </a:rPr>
              <a:t>-ray universe</a:t>
            </a:r>
          </a:p>
          <a:p>
            <a:pPr algn="just"/>
            <a:endParaRPr lang="en-GB" sz="2400" b="1" dirty="0">
              <a:solidFill>
                <a:srgbClr val="FFFF00"/>
              </a:solidFill>
            </a:endParaRPr>
          </a:p>
        </p:txBody>
      </p:sp>
      <p:pic>
        <p:nvPicPr>
          <p:cNvPr id="5" name="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721" y="52929"/>
            <a:ext cx="1828279" cy="1114108"/>
          </a:xfrm>
          <a:prstGeom prst="rect">
            <a:avLst/>
          </a:prstGeom>
        </p:spPr>
      </p:pic>
      <p:sp>
        <p:nvSpPr>
          <p:cNvPr id="2" name="Rettangolo 1">
            <a:extLst>
              <a:ext uri="{FF2B5EF4-FFF2-40B4-BE49-F238E27FC236}">
                <a16:creationId xmlns:a16="http://schemas.microsoft.com/office/drawing/2014/main" id="{EED6444A-B09C-DC9B-A0A5-98D17EE9CA2F}"/>
              </a:ext>
            </a:extLst>
          </p:cNvPr>
          <p:cNvSpPr/>
          <p:nvPr/>
        </p:nvSpPr>
        <p:spPr>
          <a:xfrm>
            <a:off x="1331640" y="0"/>
            <a:ext cx="6768752" cy="1138773"/>
          </a:xfrm>
          <a:prstGeom prst="rect">
            <a:avLst/>
          </a:prstGeom>
        </p:spPr>
        <p:txBody>
          <a:bodyPr wrap="square">
            <a:spAutoFit/>
          </a:bodyPr>
          <a:lstStyle/>
          <a:p>
            <a:pPr algn="ctr"/>
            <a:r>
              <a:rPr lang="it-IT" sz="3600" b="1" i="1" dirty="0">
                <a:solidFill>
                  <a:srgbClr val="0066FF"/>
                </a:solidFill>
                <a:latin typeface="+mj-lt"/>
                <a:cs typeface="Times New Roman"/>
              </a:rPr>
              <a:t>INTEGRAL </a:t>
            </a:r>
            <a:r>
              <a:rPr lang="it-IT" sz="3600" b="1" i="1" dirty="0" err="1">
                <a:solidFill>
                  <a:srgbClr val="0066FF"/>
                </a:solidFill>
                <a:latin typeface="+mj-lt"/>
                <a:cs typeface="Times New Roman"/>
              </a:rPr>
              <a:t>main</a:t>
            </a:r>
            <a:r>
              <a:rPr lang="it-IT" sz="3600" b="1" i="1" dirty="0">
                <a:solidFill>
                  <a:srgbClr val="0066FF"/>
                </a:solidFill>
                <a:latin typeface="+mj-lt"/>
                <a:cs typeface="Times New Roman"/>
              </a:rPr>
              <a:t> features</a:t>
            </a:r>
            <a:br>
              <a:rPr lang="it-IT" sz="3200" b="1" i="1" dirty="0">
                <a:solidFill>
                  <a:srgbClr val="FFFF00"/>
                </a:solidFill>
                <a:latin typeface="Times New Roman"/>
                <a:cs typeface="Times New Roman"/>
              </a:rPr>
            </a:br>
            <a:endParaRPr lang="it-IT" sz="3200" i="1" dirty="0">
              <a:solidFill>
                <a:srgbClr val="FFFF00"/>
              </a:solidFill>
              <a:latin typeface="Times New Roman"/>
              <a:cs typeface="Times New Roman"/>
            </a:endParaRPr>
          </a:p>
        </p:txBody>
      </p:sp>
      <p:sp>
        <p:nvSpPr>
          <p:cNvPr id="3" name="CasellaDiTesto 2">
            <a:extLst>
              <a:ext uri="{FF2B5EF4-FFF2-40B4-BE49-F238E27FC236}">
                <a16:creationId xmlns:a16="http://schemas.microsoft.com/office/drawing/2014/main" id="{D1BABF3B-B0FF-0F57-A743-12F98052D01C}"/>
              </a:ext>
            </a:extLst>
          </p:cNvPr>
          <p:cNvSpPr txBox="1"/>
          <p:nvPr/>
        </p:nvSpPr>
        <p:spPr>
          <a:xfrm flipH="1">
            <a:off x="2339752" y="583518"/>
            <a:ext cx="5112567" cy="400110"/>
          </a:xfrm>
          <a:prstGeom prst="rect">
            <a:avLst/>
          </a:prstGeom>
          <a:noFill/>
        </p:spPr>
        <p:txBody>
          <a:bodyPr wrap="square" rtlCol="0">
            <a:spAutoFit/>
          </a:bodyPr>
          <a:lstStyle/>
          <a:p>
            <a:r>
              <a:rPr lang="en-GB" sz="2000" b="1" i="1" dirty="0"/>
              <a:t>Key for GW prompt and afterglow science!</a:t>
            </a:r>
          </a:p>
        </p:txBody>
      </p:sp>
    </p:spTree>
    <p:extLst>
      <p:ext uri="{BB962C8B-B14F-4D97-AF65-F5344CB8AC3E}">
        <p14:creationId xmlns:p14="http://schemas.microsoft.com/office/powerpoint/2010/main" val="272153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dissolve">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dissolv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dissolve">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dissolve">
                                      <p:cBhvr>
                                        <p:cTn id="26" dur="500"/>
                                        <p:tgtEl>
                                          <p:spTgt spid="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dissolve">
                                      <p:cBhvr>
                                        <p:cTn id="31" dur="500"/>
                                        <p:tgtEl>
                                          <p:spTgt spid="8">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dissolve">
                                      <p:cBhvr>
                                        <p:cTn id="36" dur="500"/>
                                        <p:tgtEl>
                                          <p:spTgt spid="8">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Effect transition="in" filter="dissolve">
                                      <p:cBhvr>
                                        <p:cTn id="41" dur="500"/>
                                        <p:tgtEl>
                                          <p:spTgt spid="8">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8">
                                            <p:txEl>
                                              <p:pRg st="8" end="8"/>
                                            </p:txEl>
                                          </p:spTgt>
                                        </p:tgtEl>
                                        <p:attrNameLst>
                                          <p:attrName>style.visibility</p:attrName>
                                        </p:attrNameLst>
                                      </p:cBhvr>
                                      <p:to>
                                        <p:strVal val="visible"/>
                                      </p:to>
                                    </p:set>
                                    <p:animEffect transition="in" filter="dissolve">
                                      <p:cBhvr>
                                        <p:cTn id="46" dur="500"/>
                                        <p:tgtEl>
                                          <p:spTgt spid="8">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8">
                                            <p:txEl>
                                              <p:pRg st="9" end="9"/>
                                            </p:txEl>
                                          </p:spTgt>
                                        </p:tgtEl>
                                        <p:attrNameLst>
                                          <p:attrName>style.visibility</p:attrName>
                                        </p:attrNameLst>
                                      </p:cBhvr>
                                      <p:to>
                                        <p:strVal val="visible"/>
                                      </p:to>
                                    </p:set>
                                    <p:animEffect transition="in" filter="dissolve">
                                      <p:cBhvr>
                                        <p:cTn id="51" dur="500"/>
                                        <p:tgtEl>
                                          <p:spTgt spid="8">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8">
                                            <p:txEl>
                                              <p:pRg st="11" end="11"/>
                                            </p:txEl>
                                          </p:spTgt>
                                        </p:tgtEl>
                                        <p:attrNameLst>
                                          <p:attrName>style.visibility</p:attrName>
                                        </p:attrNameLst>
                                      </p:cBhvr>
                                      <p:to>
                                        <p:strVal val="visible"/>
                                      </p:to>
                                    </p:set>
                                    <p:animEffect transition="in" filter="dissolve">
                                      <p:cBhvr>
                                        <p:cTn id="56"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5"/>
                                        </p:tgtEl>
                                      </p:cBhvr>
                                    </p:cmd>
                                  </p:childTnLst>
                                </p:cTn>
                              </p:par>
                            </p:childTnLst>
                          </p:cTn>
                        </p:par>
                      </p:childTnLst>
                    </p:cTn>
                  </p:par>
                </p:childTnLst>
              </p:cTn>
              <p:nextCondLst>
                <p:cond evt="onClick" delay="0">
                  <p:tgtEl>
                    <p:spTgt spid="5"/>
                  </p:tgtEl>
                </p:cond>
              </p:nextCondLst>
            </p:seq>
            <p:video>
              <p:cMediaNode vol="80000">
                <p:cTn id="62" repeatCount="2000"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DF2C-D734-0CAA-9BDC-4CBCE2B8EFC6}"/>
              </a:ext>
            </a:extLst>
          </p:cNvPr>
          <p:cNvSpPr>
            <a:spLocks noGrp="1"/>
          </p:cNvSpPr>
          <p:nvPr>
            <p:ph type="title"/>
          </p:nvPr>
        </p:nvSpPr>
        <p:spPr/>
        <p:txBody>
          <a:bodyPr/>
          <a:lstStyle/>
          <a:p>
            <a:r>
              <a:rPr lang="it-IT" dirty="0"/>
              <a:t>Backup slides</a:t>
            </a:r>
          </a:p>
        </p:txBody>
      </p:sp>
    </p:spTree>
    <p:extLst>
      <p:ext uri="{BB962C8B-B14F-4D97-AF65-F5344CB8AC3E}">
        <p14:creationId xmlns:p14="http://schemas.microsoft.com/office/powerpoint/2010/main" val="271588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2696" y="154731"/>
            <a:ext cx="12344400" cy="997004"/>
          </a:xfrm>
          <a:prstGeom prst="rect">
            <a:avLst/>
          </a:prstGeom>
        </p:spPr>
        <p:txBody>
          <a:bodyPr vert="horz" wrap="square" lIns="0" tIns="18098" rIns="0" bIns="0" rtlCol="0" anchor="ctr">
            <a:spAutoFit/>
          </a:bodyPr>
          <a:lstStyle/>
          <a:p>
            <a:pPr marL="894398" marR="7620" indent="-876300">
              <a:lnSpc>
                <a:spcPct val="100600"/>
              </a:lnSpc>
              <a:spcBef>
                <a:spcPts val="143"/>
              </a:spcBef>
            </a:pPr>
            <a:r>
              <a:rPr sz="3200" b="1" i="1" spc="15" dirty="0">
                <a:solidFill>
                  <a:srgbClr val="0066FF"/>
                </a:solidFill>
              </a:rPr>
              <a:t>New</a:t>
            </a:r>
            <a:r>
              <a:rPr sz="3200" b="1" i="1" spc="-15" dirty="0">
                <a:solidFill>
                  <a:srgbClr val="0066FF"/>
                </a:solidFill>
              </a:rPr>
              <a:t> </a:t>
            </a:r>
            <a:r>
              <a:rPr sz="3200" b="1" i="1" spc="8" dirty="0">
                <a:solidFill>
                  <a:srgbClr val="0066FF"/>
                </a:solidFill>
              </a:rPr>
              <a:t>release</a:t>
            </a:r>
            <a:r>
              <a:rPr sz="3200" b="1" i="1" spc="-15" dirty="0">
                <a:solidFill>
                  <a:srgbClr val="0066FF"/>
                </a:solidFill>
              </a:rPr>
              <a:t> </a:t>
            </a:r>
            <a:r>
              <a:rPr sz="3200" b="1" i="1" dirty="0">
                <a:solidFill>
                  <a:srgbClr val="0066FF"/>
                </a:solidFill>
              </a:rPr>
              <a:t>of</a:t>
            </a:r>
            <a:r>
              <a:rPr sz="3200" b="1" i="1" spc="-15" dirty="0">
                <a:solidFill>
                  <a:srgbClr val="0066FF"/>
                </a:solidFill>
              </a:rPr>
              <a:t> </a:t>
            </a:r>
            <a:r>
              <a:rPr sz="3200" b="1" i="1" spc="8" dirty="0">
                <a:solidFill>
                  <a:srgbClr val="0066FF"/>
                </a:solidFill>
              </a:rPr>
              <a:t>the</a:t>
            </a:r>
            <a:r>
              <a:rPr sz="3200" b="1" i="1" spc="-15" dirty="0">
                <a:solidFill>
                  <a:srgbClr val="0066FF"/>
                </a:solidFill>
              </a:rPr>
              <a:t> </a:t>
            </a:r>
            <a:r>
              <a:rPr sz="3200" b="1" i="1" spc="8" dirty="0">
                <a:solidFill>
                  <a:srgbClr val="0066FF"/>
                </a:solidFill>
              </a:rPr>
              <a:t>Multi-Messenger </a:t>
            </a:r>
            <a:r>
              <a:rPr sz="3200" b="1" i="1" spc="-878" dirty="0">
                <a:solidFill>
                  <a:srgbClr val="0066FF"/>
                </a:solidFill>
              </a:rPr>
              <a:t> </a:t>
            </a:r>
            <a:r>
              <a:rPr sz="3200" b="1" i="1" spc="8" dirty="0">
                <a:solidFill>
                  <a:srgbClr val="0066FF"/>
                </a:solidFill>
              </a:rPr>
              <a:t>Online</a:t>
            </a:r>
            <a:r>
              <a:rPr sz="3200" b="1" i="1" spc="-15" dirty="0">
                <a:solidFill>
                  <a:srgbClr val="0066FF"/>
                </a:solidFill>
              </a:rPr>
              <a:t> </a:t>
            </a:r>
            <a:br>
              <a:rPr lang="it-IT" sz="3200" b="1" i="1" spc="-15" dirty="0">
                <a:solidFill>
                  <a:srgbClr val="0066FF"/>
                </a:solidFill>
              </a:rPr>
            </a:br>
            <a:r>
              <a:rPr sz="3200" b="1" i="1" spc="8" dirty="0">
                <a:solidFill>
                  <a:srgbClr val="0066FF"/>
                </a:solidFill>
              </a:rPr>
              <a:t>Data</a:t>
            </a:r>
            <a:r>
              <a:rPr sz="3200" b="1" i="1" spc="-8" dirty="0">
                <a:solidFill>
                  <a:srgbClr val="0066FF"/>
                </a:solidFill>
              </a:rPr>
              <a:t> </a:t>
            </a:r>
            <a:r>
              <a:rPr sz="3200" b="1" i="1" spc="8" dirty="0">
                <a:solidFill>
                  <a:srgbClr val="0066FF"/>
                </a:solidFill>
              </a:rPr>
              <a:t>Analysis</a:t>
            </a:r>
            <a:r>
              <a:rPr sz="3200" b="1" i="1" spc="-8" dirty="0">
                <a:solidFill>
                  <a:srgbClr val="0066FF"/>
                </a:solidFill>
              </a:rPr>
              <a:t> </a:t>
            </a:r>
            <a:r>
              <a:rPr sz="3200" b="1" i="1" spc="8" dirty="0">
                <a:solidFill>
                  <a:srgbClr val="0066FF"/>
                </a:solidFill>
              </a:rPr>
              <a:t>system</a:t>
            </a:r>
          </a:p>
        </p:txBody>
      </p:sp>
      <p:sp>
        <p:nvSpPr>
          <p:cNvPr id="3" name="object 3"/>
          <p:cNvSpPr txBox="1"/>
          <p:nvPr/>
        </p:nvSpPr>
        <p:spPr>
          <a:xfrm>
            <a:off x="994058" y="1392456"/>
            <a:ext cx="7378065" cy="5310813"/>
          </a:xfrm>
          <a:prstGeom prst="rect">
            <a:avLst/>
          </a:prstGeom>
        </p:spPr>
        <p:txBody>
          <a:bodyPr vert="horz" wrap="square" lIns="0" tIns="66675" rIns="0" bIns="0" rtlCol="0">
            <a:spAutoFit/>
          </a:bodyPr>
          <a:lstStyle/>
          <a:p>
            <a:pPr marL="18098" marR="7620" algn="ctr">
              <a:lnSpc>
                <a:spcPct val="81400"/>
              </a:lnSpc>
              <a:spcBef>
                <a:spcPts val="525"/>
              </a:spcBef>
            </a:pPr>
            <a:r>
              <a:rPr sz="1575" b="1" spc="15" dirty="0">
                <a:solidFill>
                  <a:srgbClr val="000090"/>
                </a:solidFill>
                <a:latin typeface="Times New Roman"/>
                <a:cs typeface="Times New Roman"/>
              </a:rPr>
              <a:t>On</a:t>
            </a:r>
            <a:r>
              <a:rPr sz="1575" b="1" spc="23" dirty="0">
                <a:solidFill>
                  <a:srgbClr val="000090"/>
                </a:solidFill>
                <a:latin typeface="Times New Roman"/>
                <a:cs typeface="Times New Roman"/>
              </a:rPr>
              <a:t> </a:t>
            </a:r>
            <a:r>
              <a:rPr sz="1575" b="1" spc="8" dirty="0">
                <a:solidFill>
                  <a:srgbClr val="000090"/>
                </a:solidFill>
                <a:latin typeface="Times New Roman"/>
                <a:cs typeface="Times New Roman"/>
              </a:rPr>
              <a:t>November 2021</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ISDC, University of Geneva, EPFL, and </a:t>
            </a:r>
            <a:r>
              <a:rPr sz="1575" b="1" spc="15" dirty="0">
                <a:solidFill>
                  <a:srgbClr val="000090"/>
                </a:solidFill>
                <a:latin typeface="Times New Roman"/>
                <a:cs typeface="Times New Roman"/>
              </a:rPr>
              <a:t>APC </a:t>
            </a:r>
            <a:r>
              <a:rPr sz="1575" b="1" spc="8" dirty="0">
                <a:solidFill>
                  <a:srgbClr val="000090"/>
                </a:solidFill>
                <a:latin typeface="Times New Roman"/>
                <a:cs typeface="Times New Roman"/>
              </a:rPr>
              <a:t>Paris have </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developed the Multi-Messenger Online Data Analysis (MMODA) to obtain high-level </a:t>
            </a:r>
            <a:r>
              <a:rPr sz="1575" b="1" spc="-375" dirty="0">
                <a:solidFill>
                  <a:srgbClr val="000090"/>
                </a:solidFill>
                <a:latin typeface="Times New Roman"/>
                <a:cs typeface="Times New Roman"/>
              </a:rPr>
              <a:t> </a:t>
            </a:r>
            <a:r>
              <a:rPr sz="1575" b="1" dirty="0">
                <a:solidFill>
                  <a:srgbClr val="000090"/>
                </a:solidFill>
                <a:latin typeface="Times New Roman"/>
                <a:cs typeface="Times New Roman"/>
              </a:rPr>
              <a:t>science products from </a:t>
            </a:r>
            <a:r>
              <a:rPr sz="1575" b="1" spc="8" dirty="0">
                <a:solidFill>
                  <a:srgbClr val="000090"/>
                </a:solidFill>
                <a:latin typeface="Times New Roman"/>
                <a:cs typeface="Times New Roman"/>
              </a:rPr>
              <a:t>the instruments: </a:t>
            </a:r>
            <a:r>
              <a:rPr sz="1575" b="1" spc="15" dirty="0">
                <a:solidFill>
                  <a:srgbClr val="000090"/>
                </a:solidFill>
                <a:latin typeface="Times New Roman"/>
                <a:cs typeface="Times New Roman"/>
              </a:rPr>
              <a:t>INTEGRAL </a:t>
            </a:r>
            <a:r>
              <a:rPr sz="1575" b="1" spc="8" dirty="0">
                <a:solidFill>
                  <a:srgbClr val="000090"/>
                </a:solidFill>
                <a:latin typeface="Times New Roman"/>
                <a:cs typeface="Times New Roman"/>
              </a:rPr>
              <a:t>(IBIS/ISGRI, JEM-X, SPI- </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ACS),</a:t>
            </a:r>
            <a:r>
              <a:rPr sz="1575" b="1" spc="-83" dirty="0">
                <a:solidFill>
                  <a:srgbClr val="000090"/>
                </a:solidFill>
                <a:latin typeface="Times New Roman"/>
                <a:cs typeface="Times New Roman"/>
              </a:rPr>
              <a:t> </a:t>
            </a:r>
            <a:r>
              <a:rPr sz="1575" b="1" dirty="0">
                <a:solidFill>
                  <a:srgbClr val="000090"/>
                </a:solidFill>
                <a:latin typeface="Times New Roman"/>
                <a:cs typeface="Times New Roman"/>
              </a:rPr>
              <a:t>Antares,</a:t>
            </a:r>
            <a:r>
              <a:rPr sz="1575" b="1" spc="-8" dirty="0">
                <a:solidFill>
                  <a:srgbClr val="000090"/>
                </a:solidFill>
                <a:latin typeface="Times New Roman"/>
                <a:cs typeface="Times New Roman"/>
              </a:rPr>
              <a:t> </a:t>
            </a:r>
            <a:r>
              <a:rPr sz="1575" b="1" spc="8" dirty="0">
                <a:solidFill>
                  <a:srgbClr val="000090"/>
                </a:solidFill>
                <a:latin typeface="Times New Roman"/>
                <a:cs typeface="Times New Roman"/>
              </a:rPr>
              <a:t>and</a:t>
            </a:r>
            <a:r>
              <a:rPr sz="1575" b="1" dirty="0">
                <a:solidFill>
                  <a:srgbClr val="000090"/>
                </a:solidFill>
                <a:latin typeface="Times New Roman"/>
                <a:cs typeface="Times New Roman"/>
              </a:rPr>
              <a:t> </a:t>
            </a:r>
            <a:r>
              <a:rPr sz="1575" b="1" spc="-23" dirty="0">
                <a:solidFill>
                  <a:srgbClr val="000090"/>
                </a:solidFill>
                <a:latin typeface="Times New Roman"/>
                <a:cs typeface="Times New Roman"/>
              </a:rPr>
              <a:t>Polar.</a:t>
            </a:r>
            <a:endParaRPr sz="1575" dirty="0">
              <a:latin typeface="Times New Roman"/>
              <a:cs typeface="Times New Roman"/>
            </a:endParaRPr>
          </a:p>
          <a:p>
            <a:pPr>
              <a:spcBef>
                <a:spcPts val="8"/>
              </a:spcBef>
            </a:pPr>
            <a:endParaRPr sz="1725" dirty="0">
              <a:latin typeface="Times New Roman"/>
              <a:cs typeface="Times New Roman"/>
            </a:endParaRPr>
          </a:p>
          <a:p>
            <a:pPr algn="ctr">
              <a:lnSpc>
                <a:spcPct val="100000"/>
              </a:lnSpc>
            </a:pPr>
            <a:r>
              <a:rPr sz="1575" b="1" spc="8" dirty="0">
                <a:solidFill>
                  <a:srgbClr val="000090"/>
                </a:solidFill>
                <a:latin typeface="Times New Roman"/>
                <a:cs typeface="Times New Roman"/>
              </a:rPr>
              <a:t>Highlights</a:t>
            </a:r>
            <a:r>
              <a:rPr sz="1575" b="1" spc="-30" dirty="0">
                <a:solidFill>
                  <a:srgbClr val="000090"/>
                </a:solidFill>
                <a:latin typeface="Times New Roman"/>
                <a:cs typeface="Times New Roman"/>
              </a:rPr>
              <a:t> </a:t>
            </a:r>
            <a:r>
              <a:rPr sz="1575" b="1" spc="8" dirty="0">
                <a:solidFill>
                  <a:srgbClr val="000090"/>
                </a:solidFill>
                <a:latin typeface="Times New Roman"/>
                <a:cs typeface="Times New Roman"/>
              </a:rPr>
              <a:t>of</a:t>
            </a:r>
            <a:r>
              <a:rPr sz="1575" b="1" spc="-23" dirty="0">
                <a:solidFill>
                  <a:srgbClr val="000090"/>
                </a:solidFill>
                <a:latin typeface="Times New Roman"/>
                <a:cs typeface="Times New Roman"/>
              </a:rPr>
              <a:t> </a:t>
            </a:r>
            <a:r>
              <a:rPr sz="1575" b="1" spc="8" dirty="0">
                <a:solidFill>
                  <a:srgbClr val="000090"/>
                </a:solidFill>
                <a:latin typeface="Times New Roman"/>
                <a:cs typeface="Times New Roman"/>
              </a:rPr>
              <a:t>this</a:t>
            </a:r>
            <a:r>
              <a:rPr sz="1575" b="1" spc="-23" dirty="0">
                <a:solidFill>
                  <a:srgbClr val="000090"/>
                </a:solidFill>
                <a:latin typeface="Times New Roman"/>
                <a:cs typeface="Times New Roman"/>
              </a:rPr>
              <a:t> </a:t>
            </a:r>
            <a:r>
              <a:rPr sz="1575" b="1" dirty="0">
                <a:solidFill>
                  <a:srgbClr val="000090"/>
                </a:solidFill>
                <a:latin typeface="Times New Roman"/>
                <a:cs typeface="Times New Roman"/>
              </a:rPr>
              <a:t>release:</a:t>
            </a:r>
            <a:endParaRPr sz="1575" dirty="0">
              <a:latin typeface="Times New Roman"/>
              <a:cs typeface="Times New Roman"/>
            </a:endParaRPr>
          </a:p>
          <a:p>
            <a:pPr>
              <a:spcBef>
                <a:spcPts val="15"/>
              </a:spcBef>
            </a:pPr>
            <a:endParaRPr sz="1650" dirty="0">
              <a:latin typeface="Times New Roman"/>
              <a:cs typeface="Times New Roman"/>
            </a:endParaRPr>
          </a:p>
          <a:p>
            <a:pPr marL="473393">
              <a:lnSpc>
                <a:spcPts val="1702"/>
              </a:lnSpc>
            </a:pPr>
            <a:r>
              <a:rPr sz="1575" b="1" spc="8" dirty="0">
                <a:solidFill>
                  <a:srgbClr val="000090"/>
                </a:solidFill>
                <a:latin typeface="Times New Roman"/>
                <a:cs typeface="Times New Roman"/>
              </a:rPr>
              <a:t>specify</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number</a:t>
            </a:r>
            <a:r>
              <a:rPr sz="1575" b="1" spc="-23" dirty="0">
                <a:solidFill>
                  <a:srgbClr val="000090"/>
                </a:solidFill>
                <a:latin typeface="Times New Roman"/>
                <a:cs typeface="Times New Roman"/>
              </a:rPr>
              <a:t> </a:t>
            </a:r>
            <a:r>
              <a:rPr sz="1575" b="1" spc="8" dirty="0">
                <a:solidFill>
                  <a:srgbClr val="000090"/>
                </a:solidFill>
                <a:latin typeface="Times New Roman"/>
                <a:cs typeface="Times New Roman"/>
              </a:rPr>
              <a:t>of</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science windows</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within a</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given time</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interval and</a:t>
            </a:r>
            <a:r>
              <a:rPr sz="1575" b="1" dirty="0">
                <a:solidFill>
                  <a:srgbClr val="000090"/>
                </a:solidFill>
                <a:latin typeface="Times New Roman"/>
                <a:cs typeface="Times New Roman"/>
              </a:rPr>
              <a:t> access</a:t>
            </a:r>
            <a:r>
              <a:rPr sz="1575" b="1" spc="8" dirty="0">
                <a:solidFill>
                  <a:srgbClr val="000090"/>
                </a:solidFill>
                <a:latin typeface="Times New Roman"/>
                <a:cs typeface="Times New Roman"/>
              </a:rPr>
              <a:t> to</a:t>
            </a:r>
            <a:endParaRPr sz="1575" dirty="0">
              <a:latin typeface="Times New Roman"/>
              <a:cs typeface="Times New Roman"/>
            </a:endParaRPr>
          </a:p>
          <a:p>
            <a:pPr marL="3160395">
              <a:lnSpc>
                <a:spcPts val="1702"/>
              </a:lnSpc>
            </a:pPr>
            <a:r>
              <a:rPr sz="1575" b="1" spc="8" dirty="0">
                <a:solidFill>
                  <a:srgbClr val="000090"/>
                </a:solidFill>
                <a:latin typeface="Times New Roman"/>
                <a:cs typeface="Times New Roman"/>
              </a:rPr>
              <a:t>private</a:t>
            </a:r>
            <a:r>
              <a:rPr sz="1575" b="1" spc="-53" dirty="0">
                <a:solidFill>
                  <a:srgbClr val="000090"/>
                </a:solidFill>
                <a:latin typeface="Times New Roman"/>
                <a:cs typeface="Times New Roman"/>
              </a:rPr>
              <a:t> </a:t>
            </a:r>
            <a:r>
              <a:rPr sz="1575" b="1" spc="8" dirty="0">
                <a:solidFill>
                  <a:srgbClr val="000090"/>
                </a:solidFill>
                <a:latin typeface="Times New Roman"/>
                <a:cs typeface="Times New Roman"/>
              </a:rPr>
              <a:t>data</a:t>
            </a:r>
            <a:endParaRPr sz="1575" dirty="0">
              <a:latin typeface="Times New Roman"/>
              <a:cs typeface="Times New Roman"/>
            </a:endParaRPr>
          </a:p>
          <a:p>
            <a:pPr marL="2296478" marR="22860" indent="-2059305">
              <a:lnSpc>
                <a:spcPts val="1515"/>
              </a:lnSpc>
              <a:spcBef>
                <a:spcPts val="458"/>
              </a:spcBef>
            </a:pPr>
            <a:r>
              <a:rPr sz="1575" b="1" spc="8" dirty="0">
                <a:solidFill>
                  <a:srgbClr val="000090"/>
                </a:solidFill>
                <a:latin typeface="Times New Roman"/>
                <a:cs typeface="Times New Roman"/>
              </a:rPr>
              <a:t>added banner with news and issues, personalized feedback on jobs, expanded help </a:t>
            </a:r>
            <a:r>
              <a:rPr sz="1575" b="1" spc="-375" dirty="0">
                <a:solidFill>
                  <a:srgbClr val="000090"/>
                </a:solidFill>
                <a:latin typeface="Times New Roman"/>
                <a:cs typeface="Times New Roman"/>
              </a:rPr>
              <a:t> </a:t>
            </a:r>
            <a:r>
              <a:rPr sz="1575" b="1" spc="8" dirty="0">
                <a:solidFill>
                  <a:srgbClr val="000090"/>
                </a:solidFill>
                <a:latin typeface="Times New Roman"/>
                <a:cs typeface="Times New Roman"/>
              </a:rPr>
              <a:t>pages,</a:t>
            </a:r>
            <a:r>
              <a:rPr sz="1575" b="1" spc="-8" dirty="0">
                <a:solidFill>
                  <a:srgbClr val="000090"/>
                </a:solidFill>
                <a:latin typeface="Times New Roman"/>
                <a:cs typeface="Times New Roman"/>
              </a:rPr>
              <a:t> </a:t>
            </a:r>
            <a:r>
              <a:rPr sz="1575" b="1" spc="8" dirty="0">
                <a:solidFill>
                  <a:srgbClr val="000090"/>
                </a:solidFill>
                <a:latin typeface="Times New Roman"/>
                <a:cs typeface="Times New Roman"/>
              </a:rPr>
              <a:t>and</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visualisation</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with</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js9</a:t>
            </a:r>
            <a:endParaRPr sz="1575" dirty="0">
              <a:latin typeface="Times New Roman"/>
              <a:cs typeface="Times New Roman"/>
            </a:endParaRPr>
          </a:p>
          <a:p>
            <a:pPr marL="460058" marR="53340" indent="-192405">
              <a:lnSpc>
                <a:spcPts val="1515"/>
              </a:lnSpc>
              <a:spcBef>
                <a:spcPts val="368"/>
              </a:spcBef>
            </a:pPr>
            <a:r>
              <a:rPr sz="1575" b="1" spc="8" dirty="0">
                <a:solidFill>
                  <a:srgbClr val="000090"/>
                </a:solidFill>
                <a:latin typeface="Times New Roman"/>
                <a:cs typeface="Times New Roman"/>
              </a:rPr>
              <a:t>expanded python API supporting asynchronous </a:t>
            </a:r>
            <a:r>
              <a:rPr sz="1575" b="1" dirty="0">
                <a:solidFill>
                  <a:srgbClr val="000090"/>
                </a:solidFill>
                <a:latin typeface="Times New Roman"/>
                <a:cs typeface="Times New Roman"/>
              </a:rPr>
              <a:t>requests, </a:t>
            </a:r>
            <a:r>
              <a:rPr sz="1575" b="1" spc="8" dirty="0">
                <a:solidFill>
                  <a:srgbClr val="000090"/>
                </a:solidFill>
                <a:latin typeface="Times New Roman"/>
                <a:cs typeface="Times New Roman"/>
              </a:rPr>
              <a:t>new Kubenetees cluster </a:t>
            </a:r>
            <a:r>
              <a:rPr sz="1575" b="1" spc="-375" dirty="0">
                <a:solidFill>
                  <a:srgbClr val="000090"/>
                </a:solidFill>
                <a:latin typeface="Times New Roman"/>
                <a:cs typeface="Times New Roman"/>
              </a:rPr>
              <a:t> </a:t>
            </a:r>
            <a:r>
              <a:rPr sz="1575" b="1" spc="8" dirty="0">
                <a:solidFill>
                  <a:srgbClr val="000090"/>
                </a:solidFill>
                <a:latin typeface="Times New Roman"/>
                <a:cs typeface="Times New Roman"/>
              </a:rPr>
              <a:t>for</a:t>
            </a:r>
            <a:r>
              <a:rPr sz="1575" b="1" spc="-30" dirty="0">
                <a:solidFill>
                  <a:srgbClr val="000090"/>
                </a:solidFill>
                <a:latin typeface="Times New Roman"/>
                <a:cs typeface="Times New Roman"/>
              </a:rPr>
              <a:t> </a:t>
            </a:r>
            <a:r>
              <a:rPr sz="1575" b="1" spc="8" dirty="0">
                <a:solidFill>
                  <a:srgbClr val="000090"/>
                </a:solidFill>
                <a:latin typeface="Times New Roman"/>
                <a:cs typeface="Times New Roman"/>
              </a:rPr>
              <a:t>faster</a:t>
            </a:r>
            <a:r>
              <a:rPr sz="1575" b="1" spc="-30" dirty="0">
                <a:solidFill>
                  <a:srgbClr val="000090"/>
                </a:solidFill>
                <a:latin typeface="Times New Roman"/>
                <a:cs typeface="Times New Roman"/>
              </a:rPr>
              <a:t> </a:t>
            </a:r>
            <a:r>
              <a:rPr sz="1575" b="1" dirty="0">
                <a:solidFill>
                  <a:srgbClr val="000090"/>
                </a:solidFill>
                <a:latin typeface="Times New Roman"/>
                <a:cs typeface="Times New Roman"/>
              </a:rPr>
              <a:t>request</a:t>
            </a:r>
            <a:r>
              <a:rPr sz="1575" b="1" spc="15" dirty="0">
                <a:solidFill>
                  <a:srgbClr val="000090"/>
                </a:solidFill>
                <a:latin typeface="Times New Roman"/>
                <a:cs typeface="Times New Roman"/>
              </a:rPr>
              <a:t> </a:t>
            </a:r>
            <a:r>
              <a:rPr sz="1575" b="1" dirty="0">
                <a:solidFill>
                  <a:srgbClr val="000090"/>
                </a:solidFill>
                <a:latin typeface="Times New Roman"/>
                <a:cs typeface="Times New Roman"/>
              </a:rPr>
              <a:t>processing, access</a:t>
            </a:r>
            <a:r>
              <a:rPr sz="1575" b="1" spc="8" dirty="0">
                <a:solidFill>
                  <a:srgbClr val="000090"/>
                </a:solidFill>
                <a:latin typeface="Times New Roman"/>
                <a:cs typeface="Times New Roman"/>
              </a:rPr>
              <a:t> to</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powerful </a:t>
            </a:r>
            <a:r>
              <a:rPr sz="1575" b="1" spc="15" dirty="0">
                <a:solidFill>
                  <a:srgbClr val="000090"/>
                </a:solidFill>
                <a:latin typeface="Times New Roman"/>
                <a:cs typeface="Times New Roman"/>
              </a:rPr>
              <a:t>HPC</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cluster</a:t>
            </a:r>
            <a:r>
              <a:rPr sz="1575" b="1" spc="-23" dirty="0">
                <a:solidFill>
                  <a:srgbClr val="000090"/>
                </a:solidFill>
                <a:latin typeface="Times New Roman"/>
                <a:cs typeface="Times New Roman"/>
              </a:rPr>
              <a:t> </a:t>
            </a:r>
            <a:r>
              <a:rPr sz="1575" b="1" spc="8" dirty="0">
                <a:solidFill>
                  <a:srgbClr val="000090"/>
                </a:solidFill>
                <a:latin typeface="Times New Roman"/>
                <a:cs typeface="Times New Roman"/>
              </a:rPr>
              <a:t>for</a:t>
            </a:r>
            <a:r>
              <a:rPr sz="1575" b="1" spc="-30" dirty="0">
                <a:solidFill>
                  <a:srgbClr val="000090"/>
                </a:solidFill>
                <a:latin typeface="Times New Roman"/>
                <a:cs typeface="Times New Roman"/>
              </a:rPr>
              <a:t> </a:t>
            </a:r>
            <a:r>
              <a:rPr sz="1575" b="1" spc="8" dirty="0">
                <a:solidFill>
                  <a:srgbClr val="000090"/>
                </a:solidFill>
                <a:latin typeface="Times New Roman"/>
                <a:cs typeface="Times New Roman"/>
              </a:rPr>
              <a:t>large jobs</a:t>
            </a:r>
            <a:endParaRPr sz="1575" dirty="0">
              <a:latin typeface="Times New Roman"/>
              <a:cs typeface="Times New Roman"/>
            </a:endParaRPr>
          </a:p>
          <a:p>
            <a:pPr>
              <a:spcBef>
                <a:spcPts val="23"/>
              </a:spcBef>
            </a:pPr>
            <a:endParaRPr sz="1725" dirty="0">
              <a:latin typeface="Times New Roman"/>
              <a:cs typeface="Times New Roman"/>
            </a:endParaRPr>
          </a:p>
          <a:p>
            <a:pPr algn="ctr">
              <a:lnSpc>
                <a:spcPct val="100000"/>
              </a:lnSpc>
            </a:pPr>
            <a:r>
              <a:rPr sz="1575" b="1" spc="15" dirty="0">
                <a:solidFill>
                  <a:srgbClr val="000090"/>
                </a:solidFill>
                <a:latin typeface="Times New Roman"/>
                <a:cs typeface="Times New Roman"/>
              </a:rPr>
              <a:t>Know</a:t>
            </a:r>
            <a:r>
              <a:rPr sz="1575" b="1" spc="-38" dirty="0">
                <a:solidFill>
                  <a:srgbClr val="000090"/>
                </a:solidFill>
                <a:latin typeface="Times New Roman"/>
                <a:cs typeface="Times New Roman"/>
              </a:rPr>
              <a:t> </a:t>
            </a:r>
            <a:r>
              <a:rPr sz="1575" b="1" spc="8" dirty="0">
                <a:solidFill>
                  <a:srgbClr val="000090"/>
                </a:solidFill>
                <a:latin typeface="Times New Roman"/>
                <a:cs typeface="Times New Roman"/>
              </a:rPr>
              <a:t>limitations</a:t>
            </a:r>
            <a:r>
              <a:rPr sz="1575" b="1" spc="-38" dirty="0">
                <a:solidFill>
                  <a:srgbClr val="000090"/>
                </a:solidFill>
                <a:latin typeface="Times New Roman"/>
                <a:cs typeface="Times New Roman"/>
              </a:rPr>
              <a:t> </a:t>
            </a:r>
            <a:r>
              <a:rPr sz="1575" b="1" spc="8" dirty="0">
                <a:solidFill>
                  <a:srgbClr val="000090"/>
                </a:solidFill>
                <a:latin typeface="Times New Roman"/>
                <a:cs typeface="Times New Roman"/>
              </a:rPr>
              <a:t>include:</a:t>
            </a:r>
            <a:endParaRPr sz="1575" dirty="0">
              <a:latin typeface="Times New Roman"/>
              <a:cs typeface="Times New Roman"/>
            </a:endParaRPr>
          </a:p>
          <a:p>
            <a:pPr>
              <a:spcBef>
                <a:spcPts val="15"/>
              </a:spcBef>
            </a:pPr>
            <a:endParaRPr sz="1650" dirty="0">
              <a:latin typeface="Times New Roman"/>
              <a:cs typeface="Times New Roman"/>
            </a:endParaRPr>
          </a:p>
          <a:p>
            <a:pPr marL="202883" algn="ctr"/>
            <a:r>
              <a:rPr sz="1575" b="1" spc="15" dirty="0">
                <a:solidFill>
                  <a:srgbClr val="000090"/>
                </a:solidFill>
                <a:latin typeface="Times New Roman"/>
                <a:cs typeface="Times New Roman"/>
              </a:rPr>
              <a:t>max</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of</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50</a:t>
            </a:r>
            <a:r>
              <a:rPr sz="1575" b="1" dirty="0">
                <a:solidFill>
                  <a:srgbClr val="000090"/>
                </a:solidFill>
                <a:latin typeface="Times New Roman"/>
                <a:cs typeface="Times New Roman"/>
              </a:rPr>
              <a:t> requests </a:t>
            </a:r>
            <a:r>
              <a:rPr sz="1575" b="1" spc="8" dirty="0">
                <a:solidFill>
                  <a:srgbClr val="000090"/>
                </a:solidFill>
                <a:latin typeface="Times New Roman"/>
                <a:cs typeface="Times New Roman"/>
              </a:rPr>
              <a:t>per</a:t>
            </a:r>
            <a:r>
              <a:rPr sz="1575" b="1" spc="-23" dirty="0">
                <a:solidFill>
                  <a:srgbClr val="000090"/>
                </a:solidFill>
                <a:latin typeface="Times New Roman"/>
                <a:cs typeface="Times New Roman"/>
              </a:rPr>
              <a:t> </a:t>
            </a:r>
            <a:r>
              <a:rPr sz="1575" b="1" spc="8" dirty="0">
                <a:solidFill>
                  <a:srgbClr val="000090"/>
                </a:solidFill>
                <a:latin typeface="Times New Roman"/>
                <a:cs typeface="Times New Roman"/>
              </a:rPr>
              <a:t>hour</a:t>
            </a:r>
            <a:r>
              <a:rPr sz="1575" b="1" spc="-30" dirty="0">
                <a:solidFill>
                  <a:srgbClr val="000090"/>
                </a:solidFill>
                <a:latin typeface="Times New Roman"/>
                <a:cs typeface="Times New Roman"/>
              </a:rPr>
              <a:t> </a:t>
            </a:r>
            <a:r>
              <a:rPr sz="1575" b="1" dirty="0">
                <a:solidFill>
                  <a:srgbClr val="000090"/>
                </a:solidFill>
                <a:latin typeface="Times New Roman"/>
                <a:cs typeface="Times New Roman"/>
              </a:rPr>
              <a:t>resulting </a:t>
            </a:r>
            <a:r>
              <a:rPr sz="1575" b="1" spc="8" dirty="0">
                <a:solidFill>
                  <a:srgbClr val="000090"/>
                </a:solidFill>
                <a:latin typeface="Times New Roman"/>
                <a:cs typeface="Times New Roman"/>
              </a:rPr>
              <a:t>in</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100</a:t>
            </a:r>
            <a:r>
              <a:rPr sz="1575" b="1" dirty="0">
                <a:solidFill>
                  <a:srgbClr val="000090"/>
                </a:solidFill>
                <a:latin typeface="Times New Roman"/>
                <a:cs typeface="Times New Roman"/>
              </a:rPr>
              <a:t> </a:t>
            </a:r>
            <a:r>
              <a:rPr sz="1575" b="1" spc="8" dirty="0">
                <a:solidFill>
                  <a:srgbClr val="000090"/>
                </a:solidFill>
                <a:latin typeface="Times New Roman"/>
                <a:cs typeface="Times New Roman"/>
              </a:rPr>
              <a:t>emails</a:t>
            </a:r>
            <a:endParaRPr sz="1575" dirty="0">
              <a:latin typeface="Times New Roman"/>
              <a:cs typeface="Times New Roman"/>
            </a:endParaRPr>
          </a:p>
          <a:p>
            <a:pPr marL="202883" algn="ctr">
              <a:lnSpc>
                <a:spcPts val="1702"/>
              </a:lnSpc>
              <a:spcBef>
                <a:spcPts val="113"/>
              </a:spcBef>
            </a:pPr>
            <a:r>
              <a:rPr sz="1575" b="1" spc="-8" dirty="0">
                <a:solidFill>
                  <a:srgbClr val="000090"/>
                </a:solidFill>
                <a:latin typeface="Times New Roman"/>
                <a:cs typeface="Times New Roman"/>
              </a:rPr>
              <a:t>OSA11</a:t>
            </a:r>
            <a:r>
              <a:rPr sz="1575" b="1" spc="8" dirty="0">
                <a:solidFill>
                  <a:srgbClr val="000090"/>
                </a:solidFill>
                <a:latin typeface="Times New Roman"/>
                <a:cs typeface="Times New Roman"/>
              </a:rPr>
              <a:t> ISGRI</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analysis </a:t>
            </a:r>
            <a:r>
              <a:rPr sz="1575" b="1" dirty="0">
                <a:solidFill>
                  <a:srgbClr val="000090"/>
                </a:solidFill>
                <a:latin typeface="Times New Roman"/>
                <a:cs typeface="Times New Roman"/>
              </a:rPr>
              <a:t>still</a:t>
            </a:r>
            <a:r>
              <a:rPr sz="1575" b="1" spc="15" dirty="0">
                <a:solidFill>
                  <a:srgbClr val="000090"/>
                </a:solidFill>
                <a:latin typeface="Times New Roman"/>
                <a:cs typeface="Times New Roman"/>
              </a:rPr>
              <a:t> </a:t>
            </a:r>
            <a:r>
              <a:rPr sz="1575" b="1" dirty="0">
                <a:solidFill>
                  <a:srgbClr val="000090"/>
                </a:solidFill>
                <a:latin typeface="Times New Roman"/>
                <a:cs typeface="Times New Roman"/>
              </a:rPr>
              <a:t>restricted</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to </a:t>
            </a:r>
            <a:r>
              <a:rPr sz="1575" b="1" dirty="0">
                <a:solidFill>
                  <a:srgbClr val="000090"/>
                </a:solidFill>
                <a:latin typeface="Times New Roman"/>
                <a:cs typeface="Times New Roman"/>
              </a:rPr>
              <a:t>revolution</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1626 and</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beyond</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but </a:t>
            </a:r>
            <a:r>
              <a:rPr sz="1575" b="1" spc="15" dirty="0">
                <a:solidFill>
                  <a:srgbClr val="000090"/>
                </a:solidFill>
                <a:latin typeface="Times New Roman"/>
                <a:cs typeface="Times New Roman"/>
              </a:rPr>
              <a:t>OSA</a:t>
            </a:r>
            <a:r>
              <a:rPr sz="1575" b="1" spc="-75" dirty="0">
                <a:solidFill>
                  <a:srgbClr val="000090"/>
                </a:solidFill>
                <a:latin typeface="Times New Roman"/>
                <a:cs typeface="Times New Roman"/>
              </a:rPr>
              <a:t> </a:t>
            </a:r>
            <a:r>
              <a:rPr sz="1575" b="1" spc="-15" dirty="0">
                <a:solidFill>
                  <a:srgbClr val="000090"/>
                </a:solidFill>
                <a:latin typeface="Times New Roman"/>
                <a:cs typeface="Times New Roman"/>
              </a:rPr>
              <a:t>11.2</a:t>
            </a:r>
            <a:endParaRPr sz="1575" dirty="0">
              <a:latin typeface="Times New Roman"/>
              <a:cs typeface="Times New Roman"/>
            </a:endParaRPr>
          </a:p>
          <a:p>
            <a:pPr algn="ctr">
              <a:lnSpc>
                <a:spcPts val="1702"/>
              </a:lnSpc>
            </a:pPr>
            <a:r>
              <a:rPr sz="1575" b="1" dirty="0">
                <a:solidFill>
                  <a:srgbClr val="000090"/>
                </a:solidFill>
                <a:latin typeface="Times New Roman"/>
                <a:cs typeface="Times New Roman"/>
              </a:rPr>
              <a:t>release</a:t>
            </a:r>
            <a:r>
              <a:rPr sz="1575" b="1" spc="-30" dirty="0">
                <a:solidFill>
                  <a:srgbClr val="000090"/>
                </a:solidFill>
                <a:latin typeface="Times New Roman"/>
                <a:cs typeface="Times New Roman"/>
              </a:rPr>
              <a:t> </a:t>
            </a:r>
            <a:r>
              <a:rPr sz="1575" b="1" spc="8" dirty="0">
                <a:solidFill>
                  <a:srgbClr val="000090"/>
                </a:solidFill>
                <a:latin typeface="Times New Roman"/>
                <a:cs typeface="Times New Roman"/>
              </a:rPr>
              <a:t>is</a:t>
            </a:r>
            <a:r>
              <a:rPr sz="1575" b="1" spc="-30" dirty="0">
                <a:solidFill>
                  <a:srgbClr val="000090"/>
                </a:solidFill>
                <a:latin typeface="Times New Roman"/>
                <a:cs typeface="Times New Roman"/>
              </a:rPr>
              <a:t> </a:t>
            </a:r>
            <a:r>
              <a:rPr sz="1575" b="1" spc="8" dirty="0">
                <a:solidFill>
                  <a:srgbClr val="000090"/>
                </a:solidFill>
                <a:latin typeface="Times New Roman"/>
                <a:cs typeface="Times New Roman"/>
              </a:rPr>
              <a:t>imminent.</a:t>
            </a:r>
            <a:endParaRPr sz="1575" dirty="0">
              <a:latin typeface="Times New Roman"/>
              <a:cs typeface="Times New Roman"/>
            </a:endParaRPr>
          </a:p>
          <a:p>
            <a:pPr marL="524828" marR="309563" indent="2404110">
              <a:lnSpc>
                <a:spcPts val="3900"/>
              </a:lnSpc>
              <a:spcBef>
                <a:spcPts val="45"/>
              </a:spcBef>
            </a:pPr>
            <a:r>
              <a:rPr sz="1575" b="1" spc="8" dirty="0">
                <a:solidFill>
                  <a:srgbClr val="000090"/>
                </a:solidFill>
                <a:latin typeface="Times New Roman"/>
                <a:cs typeface="Times New Roman"/>
              </a:rPr>
              <a:t>Complete details: </a:t>
            </a:r>
            <a:r>
              <a:rPr sz="1575" b="1" spc="15" dirty="0">
                <a:solidFill>
                  <a:srgbClr val="000090"/>
                </a:solidFill>
                <a:latin typeface="Times New Roman"/>
                <a:cs typeface="Times New Roman"/>
              </a:rPr>
              <a:t> </a:t>
            </a:r>
            <a:r>
              <a:rPr sz="1575" b="1" spc="8" dirty="0">
                <a:solidFill>
                  <a:srgbClr val="000090"/>
                </a:solidFill>
                <a:latin typeface="Times New Roman"/>
                <a:cs typeface="Times New Roman"/>
              </a:rPr>
              <a:t>https://</a:t>
            </a:r>
            <a:r>
              <a:rPr sz="1575" b="1" spc="8" dirty="0">
                <a:solidFill>
                  <a:srgbClr val="000090"/>
                </a:solidFill>
                <a:latin typeface="Times New Roman"/>
                <a:cs typeface="Times New Roman"/>
                <a:hlinkClick r:id="rId2"/>
              </a:rPr>
              <a:t>www.aanda.org/articles/aa/abs/2021/07/aa37850-20/aa37850-20.html</a:t>
            </a:r>
            <a:endParaRPr sz="1575" dirty="0">
              <a:latin typeface="Times New Roman"/>
              <a:cs typeface="Times New Roman"/>
            </a:endParaRPr>
          </a:p>
        </p:txBody>
      </p:sp>
    </p:spTree>
    <p:extLst>
      <p:ext uri="{BB962C8B-B14F-4D97-AF65-F5344CB8AC3E}">
        <p14:creationId xmlns:p14="http://schemas.microsoft.com/office/powerpoint/2010/main" val="406649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9BF742-BEFF-BEF2-2A96-31892FD4A083}"/>
              </a:ext>
            </a:extLst>
          </p:cNvPr>
          <p:cNvSpPr>
            <a:spLocks noGrp="1"/>
          </p:cNvSpPr>
          <p:nvPr>
            <p:ph type="title"/>
          </p:nvPr>
        </p:nvSpPr>
        <p:spPr>
          <a:xfrm>
            <a:off x="467544" y="274640"/>
            <a:ext cx="8219256" cy="457199"/>
          </a:xfrm>
        </p:spPr>
        <p:txBody>
          <a:bodyPr>
            <a:normAutofit fontScale="90000"/>
          </a:bodyPr>
          <a:lstStyle/>
          <a:p>
            <a:r>
              <a:rPr lang="en-GB" dirty="0"/>
              <a:t> </a:t>
            </a:r>
            <a:r>
              <a:rPr lang="en-GB" b="1" i="1" dirty="0">
                <a:solidFill>
                  <a:srgbClr val="0066FF"/>
                </a:solidFill>
              </a:rPr>
              <a:t>INTEGRAL in Numbers today</a:t>
            </a:r>
          </a:p>
        </p:txBody>
      </p:sp>
      <p:pic>
        <p:nvPicPr>
          <p:cNvPr id="5" name="Segnaposto contenuto 4">
            <a:extLst>
              <a:ext uri="{FF2B5EF4-FFF2-40B4-BE49-F238E27FC236}">
                <a16:creationId xmlns:a16="http://schemas.microsoft.com/office/drawing/2014/main" id="{1AA77EB9-D88C-04B2-DFCC-8E037BA5A83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91199" y="908722"/>
            <a:ext cx="7761605" cy="5818505"/>
          </a:xfrm>
        </p:spPr>
      </p:pic>
    </p:spTree>
    <p:extLst>
      <p:ext uri="{BB962C8B-B14F-4D97-AF65-F5344CB8AC3E}">
        <p14:creationId xmlns:p14="http://schemas.microsoft.com/office/powerpoint/2010/main" val="131801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6388" y="404664"/>
            <a:ext cx="8064896" cy="936104"/>
          </a:xfrm>
        </p:spPr>
        <p:txBody>
          <a:bodyPr>
            <a:normAutofit fontScale="90000"/>
          </a:bodyPr>
          <a:lstStyle/>
          <a:p>
            <a:r>
              <a:rPr lang="it-IT" sz="4000" b="1" i="1" dirty="0">
                <a:solidFill>
                  <a:srgbClr val="0066FF"/>
                </a:solidFill>
                <a:cs typeface="Times New Roman" panose="02020603050405020304" pitchFamily="18" charset="0"/>
              </a:rPr>
              <a:t>INTEGRAL </a:t>
            </a:r>
            <a:r>
              <a:rPr lang="it-IT" sz="4000" b="1" i="1" dirty="0" err="1">
                <a:solidFill>
                  <a:srgbClr val="0066FF"/>
                </a:solidFill>
                <a:cs typeface="Times New Roman" panose="02020603050405020304" pitchFamily="18" charset="0"/>
              </a:rPr>
              <a:t>Confirmation</a:t>
            </a:r>
            <a:r>
              <a:rPr lang="it-IT" sz="4000" b="1" i="1" dirty="0">
                <a:solidFill>
                  <a:srgbClr val="0066FF"/>
                </a:solidFill>
                <a:cs typeface="Times New Roman" panose="02020603050405020304" pitchFamily="18" charset="0"/>
              </a:rPr>
              <a:t> &amp; Extension</a:t>
            </a:r>
            <a:br>
              <a:rPr lang="it-IT" sz="3200" b="1" i="1" dirty="0">
                <a:solidFill>
                  <a:srgbClr val="0066FF"/>
                </a:solidFill>
                <a:latin typeface="Times New Roman" panose="02020603050405020304" pitchFamily="18" charset="0"/>
                <a:cs typeface="Times New Roman" panose="02020603050405020304" pitchFamily="18" charset="0"/>
              </a:rPr>
            </a:br>
            <a:endParaRPr lang="it-IT" sz="3200" b="1" i="1" dirty="0">
              <a:solidFill>
                <a:srgbClr val="0066FF"/>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67544" y="1556792"/>
            <a:ext cx="8496944" cy="5184576"/>
          </a:xfrm>
        </p:spPr>
        <p:txBody>
          <a:bodyPr>
            <a:noAutofit/>
          </a:bodyPr>
          <a:lstStyle/>
          <a:p>
            <a:pPr algn="just"/>
            <a:r>
              <a:rPr lang="en-US" sz="2400" dirty="0">
                <a:solidFill>
                  <a:srgbClr val="002060"/>
                </a:solidFill>
                <a:cs typeface="Times New Roman" panose="02020603050405020304" pitchFamily="18" charset="0"/>
              </a:rPr>
              <a:t>INTEGRAL continues to address key questions from ESA’s Cosmic Vision 2015-2025 plan: ‘</a:t>
            </a:r>
            <a:r>
              <a:rPr lang="en-US" sz="2400" i="1" dirty="0">
                <a:solidFill>
                  <a:srgbClr val="002060"/>
                </a:solidFill>
                <a:cs typeface="Times New Roman" panose="02020603050405020304" pitchFamily="18" charset="0"/>
              </a:rPr>
              <a:t>What are the fundamental physical laws of the Universe?</a:t>
            </a:r>
            <a:r>
              <a:rPr lang="en-US" sz="2400" dirty="0">
                <a:solidFill>
                  <a:srgbClr val="002060"/>
                </a:solidFill>
                <a:cs typeface="Times New Roman" panose="02020603050405020304" pitchFamily="18" charset="0"/>
              </a:rPr>
              <a:t>’ and ‘</a:t>
            </a:r>
            <a:r>
              <a:rPr lang="en-US" sz="2400" i="1" dirty="0">
                <a:solidFill>
                  <a:srgbClr val="002060"/>
                </a:solidFill>
                <a:cs typeface="Times New Roman" panose="02020603050405020304" pitchFamily="18" charset="0"/>
              </a:rPr>
              <a:t>How did the Universe originate and what is it made of?’ </a:t>
            </a:r>
          </a:p>
          <a:p>
            <a:pPr algn="just"/>
            <a:r>
              <a:rPr lang="en-US" sz="2400" dirty="0">
                <a:solidFill>
                  <a:srgbClr val="3366FF"/>
                </a:solidFill>
                <a:cs typeface="Times New Roman" panose="02020603050405020304" pitchFamily="18" charset="0"/>
              </a:rPr>
              <a:t>On March 8</a:t>
            </a:r>
            <a:r>
              <a:rPr lang="en-US" sz="2400" baseline="30000" dirty="0">
                <a:solidFill>
                  <a:srgbClr val="3366FF"/>
                </a:solidFill>
                <a:cs typeface="Times New Roman" panose="02020603050405020304" pitchFamily="18" charset="0"/>
              </a:rPr>
              <a:t>th</a:t>
            </a:r>
            <a:r>
              <a:rPr lang="en-US" sz="2400" dirty="0">
                <a:solidFill>
                  <a:srgbClr val="3366FF"/>
                </a:solidFill>
                <a:cs typeface="Times New Roman" panose="02020603050405020304" pitchFamily="18" charset="0"/>
              </a:rPr>
              <a:t>, 2023 the ESA Science Program Committee approved INTEGRAL’s operations </a:t>
            </a:r>
            <a:r>
              <a:rPr lang="en-US" sz="2400" b="1" dirty="0">
                <a:solidFill>
                  <a:srgbClr val="3366FF"/>
                </a:solidFill>
                <a:cs typeface="Times New Roman" panose="02020603050405020304" pitchFamily="18" charset="0"/>
              </a:rPr>
              <a:t>until the end of 2024</a:t>
            </a:r>
            <a:endParaRPr lang="it-IT" sz="2400" b="1" dirty="0">
              <a:solidFill>
                <a:srgbClr val="00B0F0"/>
              </a:solidFill>
              <a:cs typeface="Times New Roman" panose="02020603050405020304" pitchFamily="18" charset="0"/>
            </a:endParaRPr>
          </a:p>
          <a:p>
            <a:pPr marL="0" indent="0">
              <a:buNone/>
            </a:pPr>
            <a:r>
              <a:rPr lang="en-US" sz="2400" dirty="0">
                <a:solidFill>
                  <a:srgbClr val="00CC00"/>
                </a:solidFill>
                <a:cs typeface="Times New Roman" panose="02020603050405020304" pitchFamily="18" charset="0"/>
              </a:rPr>
              <a:t>			SPC recommendation:</a:t>
            </a:r>
          </a:p>
          <a:p>
            <a:pPr algn="just"/>
            <a:r>
              <a:rPr lang="en-US" sz="2400" dirty="0">
                <a:solidFill>
                  <a:srgbClr val="002060"/>
                </a:solidFill>
                <a:cs typeface="Times New Roman"/>
              </a:rPr>
              <a:t>Science Operation are extended enabling support of the fourth international campaign of joint observations of gravitational waves by the network of instruments LIGO, Virgo, and KAGRA. This will be followed by two years of post-operations and monitoring of the spacecraft until re-entry in February 2029.</a:t>
            </a:r>
          </a:p>
          <a:p>
            <a:pPr marL="0" indent="0">
              <a:buNone/>
            </a:pPr>
            <a:endParaRPr lang="it-IT" sz="2000" b="1"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1400"/>
            <a:ext cx="1619250" cy="1619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7695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75CACB-1F6A-D147-8B6A-57ECDB6D0688}"/>
              </a:ext>
            </a:extLst>
          </p:cNvPr>
          <p:cNvSpPr>
            <a:spLocks noGrp="1"/>
          </p:cNvSpPr>
          <p:nvPr>
            <p:ph type="title"/>
          </p:nvPr>
        </p:nvSpPr>
        <p:spPr>
          <a:xfrm>
            <a:off x="489030" y="157631"/>
            <a:ext cx="8165939" cy="731836"/>
          </a:xfrm>
        </p:spPr>
        <p:txBody>
          <a:bodyPr>
            <a:normAutofit/>
          </a:bodyPr>
          <a:lstStyle/>
          <a:p>
            <a:r>
              <a:rPr lang="en-GB" sz="3600" b="1" i="1" dirty="0">
                <a:solidFill>
                  <a:srgbClr val="0066FF"/>
                </a:solidFill>
                <a:cs typeface="Times New Roman" panose="02020603050405020304" pitchFamily="18" charset="0"/>
              </a:rPr>
              <a:t>INTEGRAL uniqueness</a:t>
            </a:r>
          </a:p>
        </p:txBody>
      </p:sp>
      <p:sp>
        <p:nvSpPr>
          <p:cNvPr id="3" name="Segnaposto contenuto 2">
            <a:extLst>
              <a:ext uri="{FF2B5EF4-FFF2-40B4-BE49-F238E27FC236}">
                <a16:creationId xmlns:a16="http://schemas.microsoft.com/office/drawing/2014/main" id="{A78D487A-2DA7-AF96-EACC-A74CD8CE369D}"/>
              </a:ext>
            </a:extLst>
          </p:cNvPr>
          <p:cNvSpPr>
            <a:spLocks noGrp="1"/>
          </p:cNvSpPr>
          <p:nvPr>
            <p:ph idx="1"/>
          </p:nvPr>
        </p:nvSpPr>
        <p:spPr>
          <a:xfrm>
            <a:off x="266219" y="902827"/>
            <a:ext cx="8553690" cy="5706319"/>
          </a:xfrm>
        </p:spPr>
        <p:txBody>
          <a:bodyPr>
            <a:normAutofit fontScale="25000" lnSpcReduction="20000"/>
          </a:bodyPr>
          <a:lstStyle/>
          <a:p>
            <a:r>
              <a:rPr lang="en-US" sz="8000" dirty="0">
                <a:solidFill>
                  <a:srgbClr val="002060"/>
                </a:solidFill>
              </a:rPr>
              <a:t>The exceptionally robust and versatile design of the INTEGRAL mission has allowed researchers to </a:t>
            </a:r>
            <a:r>
              <a:rPr lang="en-US" sz="8000" b="1" dirty="0">
                <a:solidFill>
                  <a:srgbClr val="002060"/>
                </a:solidFill>
              </a:rPr>
              <a:t>exploit data collected not only with the pointed instruments</a:t>
            </a:r>
            <a:r>
              <a:rPr lang="en-US" sz="8000" dirty="0">
                <a:solidFill>
                  <a:srgbClr val="002060"/>
                </a:solidFill>
              </a:rPr>
              <a:t>, but also with the active cosmic-ray shields of the main instruments to detect impulses of gamma-rays in coincidence with unpredictable phenomena. </a:t>
            </a:r>
          </a:p>
          <a:p>
            <a:endParaRPr lang="en-US" sz="8000" dirty="0">
              <a:solidFill>
                <a:srgbClr val="002060"/>
              </a:solidFill>
            </a:endParaRPr>
          </a:p>
          <a:p>
            <a:r>
              <a:rPr lang="en-US" sz="8000" dirty="0">
                <a:solidFill>
                  <a:srgbClr val="002060"/>
                </a:solidFill>
              </a:rPr>
              <a:t>The </a:t>
            </a:r>
            <a:r>
              <a:rPr lang="en-US" sz="8000" b="1" dirty="0">
                <a:solidFill>
                  <a:srgbClr val="002060"/>
                </a:solidFill>
              </a:rPr>
              <a:t>full-sky coverage</a:t>
            </a:r>
            <a:r>
              <a:rPr lang="en-US" sz="8000" dirty="0">
                <a:solidFill>
                  <a:srgbClr val="002060"/>
                </a:solidFill>
              </a:rPr>
              <a:t>, mostly </a:t>
            </a:r>
            <a:r>
              <a:rPr lang="en-US" sz="8000" dirty="0" err="1">
                <a:solidFill>
                  <a:srgbClr val="002060"/>
                </a:solidFill>
              </a:rPr>
              <a:t>unocculted</a:t>
            </a:r>
            <a:r>
              <a:rPr lang="en-US" sz="8000" dirty="0">
                <a:solidFill>
                  <a:srgbClr val="002060"/>
                </a:solidFill>
              </a:rPr>
              <a:t> by the Earth, the </a:t>
            </a:r>
            <a:r>
              <a:rPr lang="en-US" sz="8000" b="1" dirty="0">
                <a:solidFill>
                  <a:srgbClr val="002060"/>
                </a:solidFill>
              </a:rPr>
              <a:t>large effective area</a:t>
            </a:r>
            <a:r>
              <a:rPr lang="en-US" sz="8000" dirty="0">
                <a:solidFill>
                  <a:srgbClr val="002060"/>
                </a:solidFill>
              </a:rPr>
              <a:t>, the </a:t>
            </a:r>
            <a:r>
              <a:rPr lang="en-US" sz="8000" b="1" dirty="0">
                <a:solidFill>
                  <a:srgbClr val="002060"/>
                </a:solidFill>
              </a:rPr>
              <a:t>stable background</a:t>
            </a:r>
            <a:r>
              <a:rPr lang="en-US" sz="8000" dirty="0">
                <a:solidFill>
                  <a:srgbClr val="002060"/>
                </a:solidFill>
              </a:rPr>
              <a:t>, and the </a:t>
            </a:r>
            <a:r>
              <a:rPr lang="en-US" sz="8000" b="1" dirty="0">
                <a:solidFill>
                  <a:srgbClr val="002060"/>
                </a:solidFill>
              </a:rPr>
              <a:t>high duty cycle </a:t>
            </a:r>
            <a:r>
              <a:rPr lang="en-US" sz="8000" dirty="0">
                <a:solidFill>
                  <a:srgbClr val="002060"/>
                </a:solidFill>
              </a:rPr>
              <a:t>(85%) put INTEGRAL in a privileged position to give a major contribution to multi-messenger astronomy. </a:t>
            </a:r>
            <a:endParaRPr lang="en-US" sz="9600" b="1" i="1"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US" sz="8000" b="1" i="1" dirty="0">
                <a:solidFill>
                  <a:srgbClr val="0070C0"/>
                </a:solidFill>
                <a:cs typeface="Times New Roman" panose="02020603050405020304" pitchFamily="18" charset="0"/>
              </a:rPr>
              <a:t>INTEGRAL has recently provided</a:t>
            </a:r>
            <a:r>
              <a:rPr lang="en-US" sz="8000" i="1" dirty="0">
                <a:solidFill>
                  <a:srgbClr val="0070C0"/>
                </a:solidFill>
                <a:cs typeface="Times New Roman" panose="02020603050405020304" pitchFamily="18" charset="0"/>
              </a:rPr>
              <a:t>:</a:t>
            </a:r>
          </a:p>
          <a:p>
            <a:pPr marL="0" indent="0" algn="ctr">
              <a:buNone/>
            </a:pPr>
            <a:endParaRPr lang="en-US" sz="8000" i="1" dirty="0">
              <a:solidFill>
                <a:srgbClr val="0070C0"/>
              </a:solidFill>
              <a:cs typeface="Times New Roman" panose="02020603050405020304" pitchFamily="18" charset="0"/>
            </a:endParaRPr>
          </a:p>
          <a:p>
            <a:r>
              <a:rPr lang="en-US" sz="8000" i="1" dirty="0">
                <a:solidFill>
                  <a:srgbClr val="0070C0"/>
                </a:solidFill>
              </a:rPr>
              <a:t>Stringent upper limits on the gamma-ray emission from BH binary mergers, detected a short gamma-ray burst in coincidence with a binary neutron star merger, </a:t>
            </a:r>
          </a:p>
          <a:p>
            <a:r>
              <a:rPr lang="en-US" sz="8000" i="1" dirty="0">
                <a:solidFill>
                  <a:srgbClr val="0070C0"/>
                </a:solidFill>
              </a:rPr>
              <a:t>contributed to define the spectral energy distribution of a blazar associated with a neutrino event, </a:t>
            </a:r>
            <a:endParaRPr lang="en-US" sz="8000" b="1" i="1" dirty="0">
              <a:solidFill>
                <a:srgbClr val="0070C0"/>
              </a:solidFill>
            </a:endParaRPr>
          </a:p>
          <a:p>
            <a:r>
              <a:rPr lang="en-US" sz="8000" i="1" dirty="0">
                <a:solidFill>
                  <a:srgbClr val="0070C0"/>
                </a:solidFill>
              </a:rPr>
              <a:t>upper limits on impulsive and steady gamma-ray emission from cosmological FRBs, and detected a magnetar flare associated with fast radio bursting emission. </a:t>
            </a:r>
          </a:p>
          <a:p>
            <a:endParaRPr lang="en-US" dirty="0"/>
          </a:p>
        </p:txBody>
      </p:sp>
    </p:spTree>
    <p:extLst>
      <p:ext uri="{BB962C8B-B14F-4D97-AF65-F5344CB8AC3E}">
        <p14:creationId xmlns:p14="http://schemas.microsoft.com/office/powerpoint/2010/main" val="3465805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233926"/>
            <a:ext cx="7941568" cy="648072"/>
          </a:xfrm>
        </p:spPr>
        <p:txBody>
          <a:bodyPr>
            <a:normAutofit fontScale="90000"/>
          </a:bodyPr>
          <a:lstStyle/>
          <a:p>
            <a:br>
              <a:rPr lang="it-IT" sz="2800" b="1" i="1" dirty="0">
                <a:solidFill>
                  <a:srgbClr val="3366FF"/>
                </a:solidFill>
              </a:rPr>
            </a:br>
            <a:r>
              <a:rPr lang="it-IT" sz="4000" b="1" i="1" dirty="0">
                <a:solidFill>
                  <a:srgbClr val="0066FF"/>
                </a:solidFill>
              </a:rPr>
              <a:t>15 Review papers on New </a:t>
            </a:r>
            <a:r>
              <a:rPr lang="it-IT" sz="4000" b="1" i="1" dirty="0" err="1">
                <a:solidFill>
                  <a:srgbClr val="0066FF"/>
                </a:solidFill>
              </a:rPr>
              <a:t>Astronomy</a:t>
            </a:r>
            <a:r>
              <a:rPr lang="it-IT" sz="4000" b="1" i="1" dirty="0">
                <a:solidFill>
                  <a:srgbClr val="0066FF"/>
                </a:solidFill>
              </a:rPr>
              <a:t> Reviews </a:t>
            </a:r>
            <a:br>
              <a:rPr lang="it-IT" sz="2800" dirty="0"/>
            </a:br>
            <a:endParaRPr lang="it-IT" sz="2800" b="1" i="1" dirty="0">
              <a:solidFill>
                <a:srgbClr val="3366FF"/>
              </a:solidFill>
            </a:endParaRPr>
          </a:p>
        </p:txBody>
      </p:sp>
      <p:sp>
        <p:nvSpPr>
          <p:cNvPr id="7" name="Rettangolo 6"/>
          <p:cNvSpPr/>
          <p:nvPr/>
        </p:nvSpPr>
        <p:spPr>
          <a:xfrm>
            <a:off x="251520" y="620690"/>
            <a:ext cx="8712968" cy="5355312"/>
          </a:xfrm>
          <a:prstGeom prst="rect">
            <a:avLst/>
          </a:prstGeom>
        </p:spPr>
        <p:txBody>
          <a:bodyPr wrap="square">
            <a:spAutoFit/>
          </a:bodyPr>
          <a:lstStyle/>
          <a:p>
            <a:pPr lvl="0"/>
            <a:endParaRPr lang="it-IT" b="1" i="1" dirty="0">
              <a:solidFill>
                <a:srgbClr val="000090"/>
              </a:solidFill>
              <a:latin typeface="Times New Roman"/>
              <a:cs typeface="Times New Roman"/>
            </a:endParaRPr>
          </a:p>
          <a:p>
            <a:pPr marL="342900" indent="-342900">
              <a:buFont typeface="Arial"/>
              <a:buChar char="•"/>
            </a:pPr>
            <a:r>
              <a:rPr lang="it-IT" dirty="0">
                <a:solidFill>
                  <a:srgbClr val="002060"/>
                </a:solidFill>
                <a:cs typeface="Times New Roman"/>
              </a:rPr>
              <a:t>INTEGRAL Re-</a:t>
            </a:r>
            <a:r>
              <a:rPr lang="it-IT" dirty="0" err="1">
                <a:solidFill>
                  <a:srgbClr val="002060"/>
                </a:solidFill>
                <a:cs typeface="Times New Roman"/>
              </a:rPr>
              <a:t>Loaded</a:t>
            </a:r>
            <a:endParaRPr lang="it-IT" dirty="0">
              <a:solidFill>
                <a:srgbClr val="002060"/>
              </a:solidFill>
              <a:cs typeface="Times New Roman"/>
            </a:endParaRPr>
          </a:p>
          <a:p>
            <a:pPr marL="342900" indent="-342900">
              <a:buFont typeface="Arial"/>
              <a:buChar char="•"/>
            </a:pPr>
            <a:r>
              <a:rPr lang="it-IT" dirty="0" err="1">
                <a:solidFill>
                  <a:srgbClr val="002060"/>
                </a:solidFill>
                <a:cs typeface="Times New Roman"/>
              </a:rPr>
              <a:t>Integral</a:t>
            </a:r>
            <a:r>
              <a:rPr lang="it-IT" dirty="0">
                <a:solidFill>
                  <a:srgbClr val="002060"/>
                </a:solidFill>
                <a:cs typeface="Times New Roman"/>
              </a:rPr>
              <a:t> Multi-Messenger </a:t>
            </a:r>
            <a:r>
              <a:rPr lang="it-IT" dirty="0" err="1">
                <a:solidFill>
                  <a:srgbClr val="002060"/>
                </a:solidFill>
                <a:cs typeface="Times New Roman"/>
              </a:rPr>
              <a:t>Astrophysics</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INTEGRAL </a:t>
            </a:r>
            <a:r>
              <a:rPr lang="it-IT" dirty="0" err="1">
                <a:solidFill>
                  <a:srgbClr val="002060"/>
                </a:solidFill>
                <a:cs typeface="Times New Roman"/>
              </a:rPr>
              <a:t>surveys</a:t>
            </a:r>
            <a:endParaRPr lang="it-IT" dirty="0">
              <a:solidFill>
                <a:srgbClr val="002060"/>
              </a:solidFill>
              <a:cs typeface="Times New Roman"/>
            </a:endParaRPr>
          </a:p>
          <a:p>
            <a:pPr marL="342900" indent="-342900">
              <a:buFont typeface="Arial"/>
              <a:buChar char="•"/>
            </a:pPr>
            <a:r>
              <a:rPr lang="it-IT" dirty="0" err="1">
                <a:solidFill>
                  <a:srgbClr val="002060"/>
                </a:solidFill>
                <a:cs typeface="Times New Roman"/>
              </a:rPr>
              <a:t>Review</a:t>
            </a:r>
            <a:r>
              <a:rPr lang="it-IT" dirty="0">
                <a:solidFill>
                  <a:srgbClr val="002060"/>
                </a:solidFill>
                <a:cs typeface="Times New Roman"/>
              </a:rPr>
              <a:t> on </a:t>
            </a:r>
            <a:r>
              <a:rPr lang="it-IT" dirty="0" err="1">
                <a:solidFill>
                  <a:srgbClr val="002060"/>
                </a:solidFill>
                <a:cs typeface="Times New Roman"/>
              </a:rPr>
              <a:t>pulsating</a:t>
            </a:r>
            <a:r>
              <a:rPr lang="it-IT" dirty="0">
                <a:solidFill>
                  <a:srgbClr val="002060"/>
                </a:solidFill>
                <a:cs typeface="Times New Roman"/>
              </a:rPr>
              <a:t> </a:t>
            </a:r>
            <a:r>
              <a:rPr lang="it-IT" dirty="0" err="1">
                <a:solidFill>
                  <a:srgbClr val="002060"/>
                </a:solidFill>
                <a:cs typeface="Times New Roman"/>
              </a:rPr>
              <a:t>sources</a:t>
            </a:r>
            <a:endParaRPr lang="it-IT" dirty="0">
              <a:solidFill>
                <a:srgbClr val="002060"/>
              </a:solidFill>
              <a:cs typeface="Times New Roman"/>
            </a:endParaRPr>
          </a:p>
          <a:p>
            <a:pPr marL="342900" indent="-342900">
              <a:buFont typeface="Arial"/>
              <a:buChar char="•"/>
            </a:pPr>
            <a:r>
              <a:rPr lang="it-IT" dirty="0" err="1">
                <a:solidFill>
                  <a:srgbClr val="002060"/>
                </a:solidFill>
                <a:cs typeface="Times New Roman"/>
              </a:rPr>
              <a:t>Review</a:t>
            </a:r>
            <a:r>
              <a:rPr lang="it-IT" dirty="0">
                <a:solidFill>
                  <a:srgbClr val="002060"/>
                </a:solidFill>
                <a:cs typeface="Times New Roman"/>
              </a:rPr>
              <a:t> of INTEGRAL </a:t>
            </a:r>
            <a:r>
              <a:rPr lang="it-IT" dirty="0" err="1">
                <a:solidFill>
                  <a:srgbClr val="002060"/>
                </a:solidFill>
                <a:cs typeface="Times New Roman"/>
              </a:rPr>
              <a:t>Extragalactic</a:t>
            </a:r>
            <a:r>
              <a:rPr lang="it-IT" dirty="0">
                <a:solidFill>
                  <a:srgbClr val="002060"/>
                </a:solidFill>
                <a:cs typeface="Times New Roman"/>
              </a:rPr>
              <a:t> </a:t>
            </a:r>
            <a:r>
              <a:rPr lang="it-IT" dirty="0" err="1">
                <a:solidFill>
                  <a:srgbClr val="002060"/>
                </a:solidFill>
                <a:cs typeface="Times New Roman"/>
              </a:rPr>
              <a:t>Sky</a:t>
            </a:r>
            <a:endParaRPr lang="it-IT" dirty="0">
              <a:solidFill>
                <a:srgbClr val="002060"/>
              </a:solidFill>
            </a:endParaRPr>
          </a:p>
          <a:p>
            <a:pPr marL="342900" indent="-342900">
              <a:buFont typeface="Arial"/>
              <a:buChar char="•"/>
            </a:pPr>
            <a:r>
              <a:rPr lang="it-IT" dirty="0">
                <a:solidFill>
                  <a:srgbClr val="002060"/>
                </a:solidFill>
                <a:cs typeface="Times New Roman"/>
              </a:rPr>
              <a:t>INTEGRAL </a:t>
            </a:r>
            <a:r>
              <a:rPr lang="it-IT" dirty="0" err="1">
                <a:solidFill>
                  <a:srgbClr val="002060"/>
                </a:solidFill>
                <a:cs typeface="Times New Roman"/>
              </a:rPr>
              <a:t>view</a:t>
            </a:r>
            <a:r>
              <a:rPr lang="it-IT" dirty="0">
                <a:solidFill>
                  <a:srgbClr val="002060"/>
                </a:solidFill>
                <a:cs typeface="Times New Roman"/>
              </a:rPr>
              <a:t> on </a:t>
            </a:r>
            <a:r>
              <a:rPr lang="it-IT" dirty="0" err="1">
                <a:solidFill>
                  <a:srgbClr val="002060"/>
                </a:solidFill>
                <a:cs typeface="Times New Roman"/>
              </a:rPr>
              <a:t>black</a:t>
            </a:r>
            <a:r>
              <a:rPr lang="it-IT" dirty="0">
                <a:solidFill>
                  <a:srgbClr val="002060"/>
                </a:solidFill>
                <a:cs typeface="Times New Roman"/>
              </a:rPr>
              <a:t> </a:t>
            </a:r>
            <a:r>
              <a:rPr lang="it-IT" dirty="0" err="1">
                <a:solidFill>
                  <a:srgbClr val="002060"/>
                </a:solidFill>
                <a:cs typeface="Times New Roman"/>
              </a:rPr>
              <a:t>hole</a:t>
            </a:r>
            <a:r>
              <a:rPr lang="it-IT" dirty="0">
                <a:solidFill>
                  <a:srgbClr val="002060"/>
                </a:solidFill>
                <a:cs typeface="Times New Roman"/>
              </a:rPr>
              <a:t> X-</a:t>
            </a:r>
            <a:r>
              <a:rPr lang="it-IT" dirty="0" err="1">
                <a:solidFill>
                  <a:srgbClr val="002060"/>
                </a:solidFill>
                <a:cs typeface="Times New Roman"/>
              </a:rPr>
              <a:t>ray</a:t>
            </a:r>
            <a:r>
              <a:rPr lang="it-IT" dirty="0">
                <a:solidFill>
                  <a:srgbClr val="002060"/>
                </a:solidFill>
                <a:cs typeface="Times New Roman"/>
              </a:rPr>
              <a:t> </a:t>
            </a:r>
            <a:r>
              <a:rPr lang="it-IT" dirty="0" err="1">
                <a:solidFill>
                  <a:srgbClr val="002060"/>
                </a:solidFill>
                <a:cs typeface="Times New Roman"/>
              </a:rPr>
              <a:t>binaries</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INTEGRAL </a:t>
            </a:r>
            <a:r>
              <a:rPr lang="it-IT" dirty="0" err="1">
                <a:solidFill>
                  <a:srgbClr val="002060"/>
                </a:solidFill>
                <a:cs typeface="Times New Roman"/>
              </a:rPr>
              <a:t>serendipitous</a:t>
            </a:r>
            <a:r>
              <a:rPr lang="it-IT" dirty="0">
                <a:solidFill>
                  <a:srgbClr val="002060"/>
                </a:solidFill>
                <a:cs typeface="Times New Roman"/>
              </a:rPr>
              <a:t> </a:t>
            </a:r>
            <a:r>
              <a:rPr lang="it-IT" dirty="0" err="1">
                <a:solidFill>
                  <a:srgbClr val="002060"/>
                </a:solidFill>
                <a:cs typeface="Times New Roman"/>
              </a:rPr>
              <a:t>observations</a:t>
            </a:r>
            <a:r>
              <a:rPr lang="it-IT" dirty="0">
                <a:solidFill>
                  <a:srgbClr val="002060"/>
                </a:solidFill>
                <a:cs typeface="Times New Roman"/>
              </a:rPr>
              <a:t> of solar and </a:t>
            </a:r>
            <a:r>
              <a:rPr lang="it-IT" dirty="0" err="1">
                <a:solidFill>
                  <a:srgbClr val="002060"/>
                </a:solidFill>
                <a:cs typeface="Times New Roman"/>
              </a:rPr>
              <a:t>terrestrial</a:t>
            </a:r>
            <a:r>
              <a:rPr lang="it-IT" dirty="0">
                <a:solidFill>
                  <a:srgbClr val="002060"/>
                </a:solidFill>
                <a:cs typeface="Times New Roman"/>
              </a:rPr>
              <a:t> X-</a:t>
            </a:r>
            <a:r>
              <a:rPr lang="it-IT" dirty="0" err="1">
                <a:solidFill>
                  <a:srgbClr val="002060"/>
                </a:solidFill>
                <a:cs typeface="Times New Roman"/>
              </a:rPr>
              <a:t>rays</a:t>
            </a:r>
            <a:r>
              <a:rPr lang="it-IT" dirty="0">
                <a:solidFill>
                  <a:srgbClr val="002060"/>
                </a:solidFill>
                <a:cs typeface="Times New Roman"/>
              </a:rPr>
              <a:t> and gamma </a:t>
            </a:r>
            <a:r>
              <a:rPr lang="it-IT" dirty="0" err="1">
                <a:solidFill>
                  <a:srgbClr val="002060"/>
                </a:solidFill>
                <a:cs typeface="Times New Roman"/>
              </a:rPr>
              <a:t>ray</a:t>
            </a:r>
            <a:r>
              <a:rPr lang="it-IT" dirty="0" err="1">
                <a:solidFill>
                  <a:srgbClr val="002060"/>
                </a:solidFill>
              </a:rPr>
              <a:t>s</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Steady-state </a:t>
            </a:r>
            <a:r>
              <a:rPr lang="it-IT" dirty="0" err="1">
                <a:solidFill>
                  <a:srgbClr val="002060"/>
                </a:solidFill>
                <a:cs typeface="Times New Roman"/>
              </a:rPr>
              <a:t>nucleosynthesis</a:t>
            </a:r>
            <a:r>
              <a:rPr lang="it-IT" dirty="0">
                <a:solidFill>
                  <a:srgbClr val="002060"/>
                </a:solidFill>
                <a:cs typeface="Times New Roman"/>
              </a:rPr>
              <a:t> </a:t>
            </a:r>
            <a:r>
              <a:rPr lang="it-IT" dirty="0" err="1">
                <a:solidFill>
                  <a:srgbClr val="002060"/>
                </a:solidFill>
                <a:cs typeface="Times New Roman"/>
              </a:rPr>
              <a:t>throughout</a:t>
            </a:r>
            <a:r>
              <a:rPr lang="it-IT" dirty="0">
                <a:solidFill>
                  <a:srgbClr val="002060"/>
                </a:solidFill>
                <a:cs typeface="Times New Roman"/>
              </a:rPr>
              <a:t> the </a:t>
            </a:r>
            <a:r>
              <a:rPr lang="it-IT" dirty="0" err="1">
                <a:solidFill>
                  <a:srgbClr val="002060"/>
                </a:solidFill>
                <a:cs typeface="Times New Roman"/>
              </a:rPr>
              <a:t>Galaxy</a:t>
            </a:r>
            <a:endParaRPr lang="it-IT" dirty="0">
              <a:solidFill>
                <a:srgbClr val="002060"/>
              </a:solidFill>
              <a:cs typeface="Times New Roman"/>
            </a:endParaRPr>
          </a:p>
          <a:p>
            <a:pPr marL="342900" indent="-342900">
              <a:buFont typeface="Arial"/>
              <a:buChar char="•"/>
            </a:pPr>
            <a:r>
              <a:rPr lang="it-IT" dirty="0" err="1">
                <a:solidFill>
                  <a:srgbClr val="002060"/>
                </a:solidFill>
                <a:cs typeface="Times New Roman"/>
              </a:rPr>
              <a:t>Synthesis</a:t>
            </a:r>
            <a:r>
              <a:rPr lang="it-IT" dirty="0">
                <a:solidFill>
                  <a:srgbClr val="002060"/>
                </a:solidFill>
                <a:cs typeface="Times New Roman"/>
              </a:rPr>
              <a:t> of </a:t>
            </a:r>
            <a:r>
              <a:rPr lang="it-IT" dirty="0" err="1">
                <a:solidFill>
                  <a:srgbClr val="002060"/>
                </a:solidFill>
                <a:cs typeface="Times New Roman"/>
              </a:rPr>
              <a:t>radioactive</a:t>
            </a:r>
            <a:r>
              <a:rPr lang="it-IT" dirty="0">
                <a:solidFill>
                  <a:srgbClr val="002060"/>
                </a:solidFill>
                <a:cs typeface="Times New Roman"/>
              </a:rPr>
              <a:t> </a:t>
            </a:r>
            <a:r>
              <a:rPr lang="it-IT" dirty="0" err="1">
                <a:solidFill>
                  <a:srgbClr val="002060"/>
                </a:solidFill>
                <a:cs typeface="Times New Roman"/>
              </a:rPr>
              <a:t>elements</a:t>
            </a:r>
            <a:r>
              <a:rPr lang="it-IT" dirty="0">
                <a:solidFill>
                  <a:srgbClr val="002060"/>
                </a:solidFill>
                <a:cs typeface="Times New Roman"/>
              </a:rPr>
              <a:t> in </a:t>
            </a:r>
            <a:r>
              <a:rPr lang="it-IT" dirty="0" err="1">
                <a:solidFill>
                  <a:srgbClr val="002060"/>
                </a:solidFill>
                <a:cs typeface="Times New Roman"/>
              </a:rPr>
              <a:t>novae</a:t>
            </a:r>
            <a:r>
              <a:rPr lang="it-IT" dirty="0">
                <a:solidFill>
                  <a:srgbClr val="002060"/>
                </a:solidFill>
                <a:cs typeface="Times New Roman"/>
              </a:rPr>
              <a:t> and </a:t>
            </a:r>
            <a:r>
              <a:rPr lang="it-IT" dirty="0" err="1">
                <a:solidFill>
                  <a:srgbClr val="002060"/>
                </a:solidFill>
                <a:cs typeface="Times New Roman"/>
              </a:rPr>
              <a:t>supernovae</a:t>
            </a:r>
            <a:r>
              <a:rPr lang="it-IT" dirty="0">
                <a:solidFill>
                  <a:srgbClr val="002060"/>
                </a:solidFill>
                <a:cs typeface="Times New Roman"/>
              </a:rPr>
              <a:t> and </a:t>
            </a:r>
            <a:r>
              <a:rPr lang="it-IT" dirty="0" err="1">
                <a:solidFill>
                  <a:srgbClr val="002060"/>
                </a:solidFill>
                <a:cs typeface="Times New Roman"/>
              </a:rPr>
              <a:t>their</a:t>
            </a:r>
            <a:r>
              <a:rPr lang="it-IT" dirty="0">
                <a:solidFill>
                  <a:srgbClr val="002060"/>
                </a:solidFill>
                <a:cs typeface="Times New Roman"/>
              </a:rPr>
              <a:t> use </a:t>
            </a:r>
            <a:r>
              <a:rPr lang="it-IT" dirty="0" err="1">
                <a:solidFill>
                  <a:srgbClr val="002060"/>
                </a:solidFill>
                <a:cs typeface="Times New Roman"/>
              </a:rPr>
              <a:t>as</a:t>
            </a:r>
            <a:r>
              <a:rPr lang="it-IT" dirty="0">
                <a:solidFill>
                  <a:srgbClr val="002060"/>
                </a:solidFill>
                <a:cs typeface="Times New Roman"/>
              </a:rPr>
              <a:t> a </a:t>
            </a:r>
            <a:r>
              <a:rPr lang="it-IT" dirty="0" err="1">
                <a:solidFill>
                  <a:srgbClr val="002060"/>
                </a:solidFill>
                <a:cs typeface="Times New Roman"/>
              </a:rPr>
              <a:t>dignostic</a:t>
            </a:r>
            <a:r>
              <a:rPr lang="it-IT" dirty="0">
                <a:solidFill>
                  <a:srgbClr val="002060"/>
                </a:solidFill>
                <a:cs typeface="Times New Roman"/>
              </a:rPr>
              <a:t> </a:t>
            </a:r>
            <a:r>
              <a:rPr lang="it-IT" dirty="0" err="1">
                <a:solidFill>
                  <a:srgbClr val="002060"/>
                </a:solidFill>
                <a:cs typeface="Times New Roman"/>
              </a:rPr>
              <a:t>tool</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INTEGRAL </a:t>
            </a:r>
            <a:r>
              <a:rPr lang="it-IT" dirty="0" err="1">
                <a:solidFill>
                  <a:srgbClr val="002060"/>
                </a:solidFill>
                <a:cs typeface="Times New Roman"/>
              </a:rPr>
              <a:t>results</a:t>
            </a:r>
            <a:r>
              <a:rPr lang="it-IT" dirty="0">
                <a:solidFill>
                  <a:srgbClr val="002060"/>
                </a:solidFill>
                <a:cs typeface="Times New Roman"/>
              </a:rPr>
              <a:t> on the electron-</a:t>
            </a:r>
            <a:r>
              <a:rPr lang="it-IT" dirty="0" err="1">
                <a:solidFill>
                  <a:srgbClr val="002060"/>
                </a:solidFill>
                <a:cs typeface="Times New Roman"/>
              </a:rPr>
              <a:t>positron</a:t>
            </a:r>
            <a:r>
              <a:rPr lang="it-IT" dirty="0">
                <a:solidFill>
                  <a:srgbClr val="002060"/>
                </a:solidFill>
                <a:cs typeface="Times New Roman"/>
              </a:rPr>
              <a:t> </a:t>
            </a:r>
            <a:r>
              <a:rPr lang="it-IT" dirty="0" err="1">
                <a:solidFill>
                  <a:srgbClr val="002060"/>
                </a:solidFill>
                <a:cs typeface="Times New Roman"/>
              </a:rPr>
              <a:t>annihilation</a:t>
            </a:r>
            <a:r>
              <a:rPr lang="it-IT" dirty="0">
                <a:solidFill>
                  <a:srgbClr val="002060"/>
                </a:solidFill>
                <a:cs typeface="Times New Roman"/>
              </a:rPr>
              <a:t> </a:t>
            </a:r>
            <a:r>
              <a:rPr lang="it-IT" dirty="0" err="1">
                <a:solidFill>
                  <a:srgbClr val="002060"/>
                </a:solidFill>
                <a:cs typeface="Times New Roman"/>
              </a:rPr>
              <a:t>radiation</a:t>
            </a:r>
            <a:r>
              <a:rPr lang="it-IT" dirty="0">
                <a:solidFill>
                  <a:srgbClr val="002060"/>
                </a:solidFill>
                <a:cs typeface="Times New Roman"/>
              </a:rPr>
              <a:t> and X-</a:t>
            </a:r>
            <a:r>
              <a:rPr lang="it-IT" dirty="0" err="1">
                <a:solidFill>
                  <a:srgbClr val="002060"/>
                </a:solidFill>
                <a:cs typeface="Times New Roman"/>
              </a:rPr>
              <a:t>ray</a:t>
            </a:r>
            <a:r>
              <a:rPr lang="it-IT" dirty="0">
                <a:solidFill>
                  <a:srgbClr val="002060"/>
                </a:solidFill>
                <a:cs typeface="Times New Roman"/>
              </a:rPr>
              <a:t> \&amp; Gamma-</a:t>
            </a:r>
            <a:r>
              <a:rPr lang="it-IT" dirty="0" err="1">
                <a:solidFill>
                  <a:srgbClr val="002060"/>
                </a:solidFill>
                <a:cs typeface="Times New Roman"/>
              </a:rPr>
              <a:t>ray</a:t>
            </a:r>
            <a:r>
              <a:rPr lang="it-IT" dirty="0">
                <a:solidFill>
                  <a:srgbClr val="002060"/>
                </a:solidFill>
                <a:cs typeface="Times New Roman"/>
              </a:rPr>
              <a:t> diffuse </a:t>
            </a:r>
            <a:r>
              <a:rPr lang="it-IT" dirty="0" err="1">
                <a:solidFill>
                  <a:srgbClr val="002060"/>
                </a:solidFill>
                <a:cs typeface="Times New Roman"/>
              </a:rPr>
              <a:t>emission</a:t>
            </a:r>
            <a:r>
              <a:rPr lang="it-IT" dirty="0">
                <a:solidFill>
                  <a:srgbClr val="002060"/>
                </a:solidFill>
                <a:cs typeface="Times New Roman"/>
              </a:rPr>
              <a:t> of the </a:t>
            </a:r>
            <a:r>
              <a:rPr lang="it-IT" dirty="0" err="1">
                <a:solidFill>
                  <a:srgbClr val="002060"/>
                </a:solidFill>
                <a:cs typeface="Times New Roman"/>
              </a:rPr>
              <a:t>Milky</a:t>
            </a:r>
            <a:r>
              <a:rPr lang="it-IT" dirty="0">
                <a:solidFill>
                  <a:srgbClr val="002060"/>
                </a:solidFill>
                <a:cs typeface="Times New Roman"/>
              </a:rPr>
              <a:t> Way</a:t>
            </a:r>
          </a:p>
          <a:p>
            <a:pPr marL="342900" indent="-342900">
              <a:buFont typeface="Arial"/>
              <a:buChar char="•"/>
            </a:pPr>
            <a:r>
              <a:rPr lang="it-IT" dirty="0">
                <a:solidFill>
                  <a:srgbClr val="002060"/>
                </a:solidFill>
                <a:cs typeface="Times New Roman"/>
              </a:rPr>
              <a:t>INTEGRAL </a:t>
            </a:r>
            <a:r>
              <a:rPr lang="it-IT" dirty="0" err="1">
                <a:solidFill>
                  <a:srgbClr val="002060"/>
                </a:solidFill>
                <a:cs typeface="Times New Roman"/>
              </a:rPr>
              <a:t>view</a:t>
            </a:r>
            <a:r>
              <a:rPr lang="it-IT" dirty="0">
                <a:solidFill>
                  <a:srgbClr val="002060"/>
                </a:solidFill>
                <a:cs typeface="Times New Roman"/>
              </a:rPr>
              <a:t> on </a:t>
            </a:r>
            <a:r>
              <a:rPr lang="it-IT" dirty="0" err="1">
                <a:solidFill>
                  <a:srgbClr val="002060"/>
                </a:solidFill>
                <a:cs typeface="Times New Roman"/>
              </a:rPr>
              <a:t>Cataclysmic</a:t>
            </a:r>
            <a:r>
              <a:rPr lang="it-IT" dirty="0">
                <a:solidFill>
                  <a:srgbClr val="002060"/>
                </a:solidFill>
                <a:cs typeface="Times New Roman"/>
              </a:rPr>
              <a:t> </a:t>
            </a:r>
            <a:r>
              <a:rPr lang="it-IT" dirty="0" err="1">
                <a:solidFill>
                  <a:srgbClr val="002060"/>
                </a:solidFill>
                <a:cs typeface="Times New Roman"/>
              </a:rPr>
              <a:t>Variables</a:t>
            </a:r>
            <a:r>
              <a:rPr lang="it-IT" dirty="0">
                <a:solidFill>
                  <a:srgbClr val="002060"/>
                </a:solidFill>
                <a:cs typeface="Times New Roman"/>
              </a:rPr>
              <a:t> and </a:t>
            </a:r>
            <a:r>
              <a:rPr lang="it-IT" dirty="0" err="1">
                <a:solidFill>
                  <a:srgbClr val="002060"/>
                </a:solidFill>
                <a:cs typeface="Times New Roman"/>
              </a:rPr>
              <a:t>Symbiotic</a:t>
            </a:r>
            <a:r>
              <a:rPr lang="it-IT" dirty="0">
                <a:solidFill>
                  <a:srgbClr val="002060"/>
                </a:solidFill>
                <a:cs typeface="Times New Roman"/>
              </a:rPr>
              <a:t> </a:t>
            </a:r>
            <a:r>
              <a:rPr lang="it-IT" dirty="0" err="1">
                <a:solidFill>
                  <a:srgbClr val="002060"/>
                </a:solidFill>
                <a:cs typeface="Times New Roman"/>
              </a:rPr>
              <a:t>Binaries</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The INTEGRAL </a:t>
            </a:r>
            <a:r>
              <a:rPr lang="it-IT" dirty="0" err="1">
                <a:solidFill>
                  <a:srgbClr val="002060"/>
                </a:solidFill>
                <a:cs typeface="Times New Roman"/>
              </a:rPr>
              <a:t>view</a:t>
            </a:r>
            <a:r>
              <a:rPr lang="it-IT" dirty="0">
                <a:solidFill>
                  <a:srgbClr val="002060"/>
                </a:solidFill>
                <a:cs typeface="Times New Roman"/>
              </a:rPr>
              <a:t> of the </a:t>
            </a:r>
            <a:r>
              <a:rPr lang="it-IT" dirty="0" err="1">
                <a:solidFill>
                  <a:srgbClr val="002060"/>
                </a:solidFill>
                <a:cs typeface="Times New Roman"/>
              </a:rPr>
              <a:t>pulsating</a:t>
            </a:r>
            <a:r>
              <a:rPr lang="it-IT" dirty="0">
                <a:solidFill>
                  <a:srgbClr val="002060"/>
                </a:solidFill>
                <a:cs typeface="Times New Roman"/>
              </a:rPr>
              <a:t> hard X-</a:t>
            </a:r>
            <a:r>
              <a:rPr lang="it-IT" dirty="0" err="1">
                <a:solidFill>
                  <a:srgbClr val="002060"/>
                </a:solidFill>
                <a:cs typeface="Times New Roman"/>
              </a:rPr>
              <a:t>ray</a:t>
            </a:r>
            <a:r>
              <a:rPr lang="it-IT" dirty="0">
                <a:solidFill>
                  <a:srgbClr val="002060"/>
                </a:solidFill>
                <a:cs typeface="Times New Roman"/>
              </a:rPr>
              <a:t> </a:t>
            </a:r>
            <a:r>
              <a:rPr lang="it-IT" dirty="0" err="1">
                <a:solidFill>
                  <a:srgbClr val="002060"/>
                </a:solidFill>
                <a:cs typeface="Times New Roman"/>
              </a:rPr>
              <a:t>sky</a:t>
            </a:r>
            <a:r>
              <a:rPr lang="it-IT" dirty="0">
                <a:solidFill>
                  <a:srgbClr val="002060"/>
                </a:solidFill>
                <a:cs typeface="Times New Roman"/>
              </a:rPr>
              <a:t>: from </a:t>
            </a:r>
            <a:r>
              <a:rPr lang="it-IT" dirty="0" err="1">
                <a:solidFill>
                  <a:srgbClr val="002060"/>
                </a:solidFill>
                <a:cs typeface="Times New Roman"/>
              </a:rPr>
              <a:t>accreting</a:t>
            </a:r>
            <a:r>
              <a:rPr lang="it-IT" dirty="0">
                <a:solidFill>
                  <a:srgbClr val="002060"/>
                </a:solidFill>
                <a:cs typeface="Times New Roman"/>
              </a:rPr>
              <a:t> and </a:t>
            </a:r>
            <a:r>
              <a:rPr lang="it-IT" dirty="0" err="1">
                <a:solidFill>
                  <a:srgbClr val="002060"/>
                </a:solidFill>
                <a:cs typeface="Times New Roman"/>
              </a:rPr>
              <a:t>transitional</a:t>
            </a:r>
            <a:r>
              <a:rPr lang="it-IT" dirty="0">
                <a:solidFill>
                  <a:srgbClr val="002060"/>
                </a:solidFill>
                <a:cs typeface="Times New Roman"/>
              </a:rPr>
              <a:t> </a:t>
            </a:r>
            <a:r>
              <a:rPr lang="it-IT" dirty="0" err="1">
                <a:solidFill>
                  <a:srgbClr val="002060"/>
                </a:solidFill>
                <a:cs typeface="Times New Roman"/>
              </a:rPr>
              <a:t>millisecond</a:t>
            </a:r>
            <a:r>
              <a:rPr lang="it-IT" dirty="0">
                <a:solidFill>
                  <a:srgbClr val="002060"/>
                </a:solidFill>
                <a:cs typeface="Times New Roman"/>
              </a:rPr>
              <a:t> </a:t>
            </a:r>
            <a:r>
              <a:rPr lang="it-IT" dirty="0" err="1">
                <a:solidFill>
                  <a:srgbClr val="002060"/>
                </a:solidFill>
                <a:cs typeface="Times New Roman"/>
              </a:rPr>
              <a:t>pulsars</a:t>
            </a:r>
            <a:r>
              <a:rPr lang="it-IT" dirty="0">
                <a:solidFill>
                  <a:srgbClr val="002060"/>
                </a:solidFill>
                <a:cs typeface="Times New Roman"/>
              </a:rPr>
              <a:t> to </a:t>
            </a:r>
            <a:r>
              <a:rPr lang="it-IT" dirty="0" err="1">
                <a:solidFill>
                  <a:srgbClr val="002060"/>
                </a:solidFill>
                <a:cs typeface="Times New Roman"/>
              </a:rPr>
              <a:t>rotation-powered</a:t>
            </a:r>
            <a:r>
              <a:rPr lang="it-IT" dirty="0">
                <a:solidFill>
                  <a:srgbClr val="002060"/>
                </a:solidFill>
                <a:cs typeface="Times New Roman"/>
              </a:rPr>
              <a:t> </a:t>
            </a:r>
            <a:r>
              <a:rPr lang="it-IT" dirty="0" err="1">
                <a:solidFill>
                  <a:srgbClr val="002060"/>
                </a:solidFill>
                <a:cs typeface="Times New Roman"/>
              </a:rPr>
              <a:t>pulsars</a:t>
            </a:r>
            <a:r>
              <a:rPr lang="it-IT" dirty="0">
                <a:solidFill>
                  <a:srgbClr val="002060"/>
                </a:solidFill>
                <a:cs typeface="Times New Roman"/>
              </a:rPr>
              <a:t> and </a:t>
            </a:r>
            <a:r>
              <a:rPr lang="it-IT" dirty="0" err="1">
                <a:solidFill>
                  <a:srgbClr val="002060"/>
                </a:solidFill>
                <a:cs typeface="Times New Roman"/>
              </a:rPr>
              <a:t>magnetars</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SS433: a massive X-</a:t>
            </a:r>
            <a:r>
              <a:rPr lang="it-IT" dirty="0" err="1">
                <a:solidFill>
                  <a:srgbClr val="002060"/>
                </a:solidFill>
                <a:cs typeface="Times New Roman"/>
              </a:rPr>
              <a:t>ray</a:t>
            </a:r>
            <a:r>
              <a:rPr lang="it-IT" dirty="0">
                <a:solidFill>
                  <a:srgbClr val="002060"/>
                </a:solidFill>
                <a:cs typeface="Times New Roman"/>
              </a:rPr>
              <a:t> </a:t>
            </a:r>
            <a:r>
              <a:rPr lang="it-IT" dirty="0" err="1">
                <a:solidFill>
                  <a:srgbClr val="002060"/>
                </a:solidFill>
                <a:cs typeface="Times New Roman"/>
              </a:rPr>
              <a:t>binary</a:t>
            </a:r>
            <a:r>
              <a:rPr lang="it-IT" dirty="0">
                <a:solidFill>
                  <a:srgbClr val="002060"/>
                </a:solidFill>
                <a:cs typeface="Times New Roman"/>
              </a:rPr>
              <a:t> in an </a:t>
            </a:r>
            <a:r>
              <a:rPr lang="it-IT" dirty="0" err="1">
                <a:solidFill>
                  <a:srgbClr val="002060"/>
                </a:solidFill>
                <a:cs typeface="Times New Roman"/>
              </a:rPr>
              <a:t>advanced</a:t>
            </a:r>
            <a:r>
              <a:rPr lang="it-IT" dirty="0">
                <a:solidFill>
                  <a:srgbClr val="002060"/>
                </a:solidFill>
                <a:cs typeface="Times New Roman"/>
              </a:rPr>
              <a:t> </a:t>
            </a:r>
            <a:r>
              <a:rPr lang="it-IT" dirty="0" err="1">
                <a:solidFill>
                  <a:srgbClr val="002060"/>
                </a:solidFill>
                <a:cs typeface="Times New Roman"/>
              </a:rPr>
              <a:t>evolutionary</a:t>
            </a:r>
            <a:r>
              <a:rPr lang="it-IT" dirty="0">
                <a:solidFill>
                  <a:srgbClr val="002060"/>
                </a:solidFill>
                <a:cs typeface="Times New Roman"/>
              </a:rPr>
              <a:t> stage</a:t>
            </a:r>
          </a:p>
          <a:p>
            <a:pPr marL="342900" indent="-342900">
              <a:buFont typeface="Arial"/>
              <a:buChar char="•"/>
            </a:pPr>
            <a:r>
              <a:rPr lang="it-IT" dirty="0">
                <a:solidFill>
                  <a:srgbClr val="002060"/>
                </a:solidFill>
                <a:cs typeface="Times New Roman"/>
              </a:rPr>
              <a:t>INTEGRAL </a:t>
            </a:r>
            <a:r>
              <a:rPr lang="it-IT" dirty="0" err="1">
                <a:solidFill>
                  <a:srgbClr val="002060"/>
                </a:solidFill>
                <a:cs typeface="Times New Roman"/>
              </a:rPr>
              <a:t>Results</a:t>
            </a:r>
            <a:r>
              <a:rPr lang="it-IT" dirty="0">
                <a:solidFill>
                  <a:srgbClr val="002060"/>
                </a:solidFill>
                <a:cs typeface="Times New Roman"/>
              </a:rPr>
              <a:t> on Gamma-</a:t>
            </a:r>
            <a:r>
              <a:rPr lang="it-IT" dirty="0" err="1">
                <a:solidFill>
                  <a:srgbClr val="002060"/>
                </a:solidFill>
                <a:cs typeface="Times New Roman"/>
              </a:rPr>
              <a:t>Ray</a:t>
            </a:r>
            <a:r>
              <a:rPr lang="it-IT" dirty="0">
                <a:solidFill>
                  <a:srgbClr val="002060"/>
                </a:solidFill>
                <a:cs typeface="Times New Roman"/>
              </a:rPr>
              <a:t> </a:t>
            </a:r>
            <a:r>
              <a:rPr lang="it-IT" dirty="0" err="1">
                <a:solidFill>
                  <a:srgbClr val="002060"/>
                </a:solidFill>
                <a:cs typeface="Times New Roman"/>
              </a:rPr>
              <a:t>Bursts</a:t>
            </a:r>
            <a:r>
              <a:rPr lang="it-IT" dirty="0">
                <a:solidFill>
                  <a:srgbClr val="002060"/>
                </a:solidFill>
                <a:cs typeface="Times New Roman"/>
              </a:rPr>
              <a:t> and </a:t>
            </a:r>
            <a:r>
              <a:rPr lang="it-IT" dirty="0" err="1">
                <a:solidFill>
                  <a:srgbClr val="002060"/>
                </a:solidFill>
                <a:cs typeface="Times New Roman"/>
              </a:rPr>
              <a:t>Polarization</a:t>
            </a:r>
            <a:r>
              <a:rPr lang="it-IT" dirty="0">
                <a:solidFill>
                  <a:srgbClr val="002060"/>
                </a:solidFill>
                <a:cs typeface="Times New Roman"/>
              </a:rPr>
              <a:t> of Hard X-</a:t>
            </a:r>
            <a:r>
              <a:rPr lang="it-IT" dirty="0" err="1">
                <a:solidFill>
                  <a:srgbClr val="002060"/>
                </a:solidFill>
                <a:cs typeface="Times New Roman"/>
              </a:rPr>
              <a:t>ray</a:t>
            </a:r>
            <a:r>
              <a:rPr lang="it-IT" dirty="0">
                <a:solidFill>
                  <a:srgbClr val="002060"/>
                </a:solidFill>
                <a:cs typeface="Times New Roman"/>
              </a:rPr>
              <a:t> </a:t>
            </a:r>
            <a:r>
              <a:rPr lang="it-IT" dirty="0" err="1">
                <a:solidFill>
                  <a:srgbClr val="002060"/>
                </a:solidFill>
                <a:cs typeface="Times New Roman"/>
              </a:rPr>
              <a:t>Sources</a:t>
            </a:r>
            <a:endParaRPr lang="it-IT" dirty="0">
              <a:solidFill>
                <a:srgbClr val="002060"/>
              </a:solidFill>
              <a:cs typeface="Times New Roman"/>
            </a:endParaRPr>
          </a:p>
          <a:p>
            <a:pPr marL="342900" indent="-342900">
              <a:buFont typeface="Arial"/>
              <a:buChar char="•"/>
            </a:pPr>
            <a:r>
              <a:rPr lang="it-IT" dirty="0">
                <a:solidFill>
                  <a:srgbClr val="002060"/>
                </a:solidFill>
                <a:cs typeface="Times New Roman"/>
              </a:rPr>
              <a:t>The </a:t>
            </a:r>
            <a:r>
              <a:rPr lang="it-IT" dirty="0" err="1">
                <a:solidFill>
                  <a:srgbClr val="002060"/>
                </a:solidFill>
                <a:cs typeface="Times New Roman"/>
              </a:rPr>
              <a:t>Galactic</a:t>
            </a:r>
            <a:r>
              <a:rPr lang="it-IT" dirty="0">
                <a:solidFill>
                  <a:srgbClr val="002060"/>
                </a:solidFill>
                <a:cs typeface="Times New Roman"/>
              </a:rPr>
              <a:t> LMXB </a:t>
            </a:r>
            <a:r>
              <a:rPr lang="it-IT" dirty="0" err="1">
                <a:solidFill>
                  <a:srgbClr val="002060"/>
                </a:solidFill>
                <a:cs typeface="Times New Roman"/>
              </a:rPr>
              <a:t>Population</a:t>
            </a:r>
            <a:r>
              <a:rPr lang="it-IT" dirty="0">
                <a:solidFill>
                  <a:srgbClr val="002060"/>
                </a:solidFill>
                <a:cs typeface="Times New Roman"/>
              </a:rPr>
              <a:t> and the </a:t>
            </a:r>
            <a:r>
              <a:rPr lang="it-IT" dirty="0" err="1">
                <a:solidFill>
                  <a:srgbClr val="002060"/>
                </a:solidFill>
                <a:cs typeface="Times New Roman"/>
              </a:rPr>
              <a:t>Galactic</a:t>
            </a:r>
            <a:r>
              <a:rPr lang="it-IT" dirty="0">
                <a:solidFill>
                  <a:srgbClr val="002060"/>
                </a:solidFill>
                <a:cs typeface="Times New Roman"/>
              </a:rPr>
              <a:t> Centre Region</a:t>
            </a:r>
          </a:p>
        </p:txBody>
      </p:sp>
      <p:pic>
        <p:nvPicPr>
          <p:cNvPr id="1026" name="Picture 2" descr="New Astronomy Reviews | Journal | ScienceDirect.com by Elsevier">
            <a:extLst>
              <a:ext uri="{FF2B5EF4-FFF2-40B4-BE49-F238E27FC236}">
                <a16:creationId xmlns:a16="http://schemas.microsoft.com/office/drawing/2014/main" id="{5B19A86F-18B1-DF82-035F-14D4E1330C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8607" y="881998"/>
            <a:ext cx="3219822" cy="429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6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3AE78-ACD2-F54B-BC94-8E2F4BE4686B}"/>
              </a:ext>
            </a:extLst>
          </p:cNvPr>
          <p:cNvSpPr>
            <a:spLocks noGrp="1"/>
          </p:cNvSpPr>
          <p:nvPr>
            <p:ph type="title"/>
          </p:nvPr>
        </p:nvSpPr>
        <p:spPr>
          <a:xfrm>
            <a:off x="611560" y="0"/>
            <a:ext cx="8075240" cy="692696"/>
          </a:xfrm>
        </p:spPr>
        <p:txBody>
          <a:bodyPr>
            <a:normAutofit fontScale="90000"/>
          </a:bodyPr>
          <a:lstStyle/>
          <a:p>
            <a:r>
              <a:rPr lang="en-GB" sz="4000" b="1" i="1" dirty="0">
                <a:solidFill>
                  <a:srgbClr val="0066FF"/>
                </a:solidFill>
              </a:rPr>
              <a:t>INTEGRAL “Reloaded”</a:t>
            </a:r>
            <a:br>
              <a:rPr lang="en-GB" sz="2800" b="1" i="1" dirty="0">
                <a:solidFill>
                  <a:srgbClr val="1126FF"/>
                </a:solidFill>
              </a:rPr>
            </a:br>
            <a:endParaRPr lang="en-GB" sz="1600" b="1" dirty="0">
              <a:solidFill>
                <a:srgbClr val="1126FF"/>
              </a:solidFill>
            </a:endParaRPr>
          </a:p>
        </p:txBody>
      </p:sp>
      <p:sp>
        <p:nvSpPr>
          <p:cNvPr id="3" name="Segnaposto contenuto 2">
            <a:extLst>
              <a:ext uri="{FF2B5EF4-FFF2-40B4-BE49-F238E27FC236}">
                <a16:creationId xmlns:a16="http://schemas.microsoft.com/office/drawing/2014/main" id="{95257275-1770-F34B-8E65-A97281565288}"/>
              </a:ext>
            </a:extLst>
          </p:cNvPr>
          <p:cNvSpPr>
            <a:spLocks noGrp="1"/>
          </p:cNvSpPr>
          <p:nvPr>
            <p:ph idx="1"/>
          </p:nvPr>
        </p:nvSpPr>
        <p:spPr>
          <a:xfrm>
            <a:off x="251520" y="548680"/>
            <a:ext cx="8640960" cy="6309320"/>
          </a:xfrm>
        </p:spPr>
        <p:txBody>
          <a:bodyPr>
            <a:normAutofit/>
          </a:bodyPr>
          <a:lstStyle/>
          <a:p>
            <a:pPr marL="0" indent="0">
              <a:buNone/>
            </a:pPr>
            <a:r>
              <a:rPr lang="it-IT" sz="1800" i="1" dirty="0" err="1">
                <a:solidFill>
                  <a:srgbClr val="1126FF"/>
                </a:solidFill>
              </a:rPr>
              <a:t>After</a:t>
            </a:r>
            <a:r>
              <a:rPr lang="it-IT" sz="1800" i="1" dirty="0">
                <a:solidFill>
                  <a:srgbClr val="1126FF"/>
                </a:solidFill>
              </a:rPr>
              <a:t> </a:t>
            </a:r>
            <a:r>
              <a:rPr lang="it-IT" sz="1800" i="1" dirty="0" err="1">
                <a:solidFill>
                  <a:srgbClr val="1126FF"/>
                </a:solidFill>
              </a:rPr>
              <a:t>all</a:t>
            </a:r>
            <a:r>
              <a:rPr lang="it-IT" sz="1800" i="1" dirty="0">
                <a:solidFill>
                  <a:srgbClr val="1126FF"/>
                </a:solidFill>
              </a:rPr>
              <a:t> </a:t>
            </a:r>
            <a:r>
              <a:rPr lang="it-IT" sz="1800" i="1" dirty="0" err="1">
                <a:solidFill>
                  <a:srgbClr val="1126FF"/>
                </a:solidFill>
              </a:rPr>
              <a:t>these</a:t>
            </a:r>
            <a:r>
              <a:rPr lang="it-IT" sz="1800" i="1" dirty="0">
                <a:solidFill>
                  <a:srgbClr val="1126FF"/>
                </a:solidFill>
              </a:rPr>
              <a:t> </a:t>
            </a:r>
            <a:r>
              <a:rPr lang="it-IT" sz="1800" i="1" dirty="0" err="1">
                <a:solidFill>
                  <a:srgbClr val="1126FF"/>
                </a:solidFill>
              </a:rPr>
              <a:t>years</a:t>
            </a:r>
            <a:r>
              <a:rPr lang="it-IT" sz="1800" i="1" dirty="0">
                <a:solidFill>
                  <a:srgbClr val="1126FF"/>
                </a:solidFill>
              </a:rPr>
              <a:t> in </a:t>
            </a:r>
            <a:r>
              <a:rPr lang="it-IT" sz="1800" i="1" dirty="0" err="1">
                <a:solidFill>
                  <a:srgbClr val="1126FF"/>
                </a:solidFill>
              </a:rPr>
              <a:t>orbit</a:t>
            </a:r>
            <a:r>
              <a:rPr lang="it-IT" sz="1800" i="1" dirty="0">
                <a:solidFill>
                  <a:srgbClr val="1126FF"/>
                </a:solidFill>
              </a:rPr>
              <a:t>, INTEGRAL </a:t>
            </a:r>
            <a:r>
              <a:rPr lang="it-IT" sz="1800" i="1" dirty="0" err="1">
                <a:solidFill>
                  <a:srgbClr val="1126FF"/>
                </a:solidFill>
              </a:rPr>
              <a:t>remains</a:t>
            </a:r>
            <a:r>
              <a:rPr lang="it-IT" sz="1800" i="1" dirty="0">
                <a:solidFill>
                  <a:srgbClr val="1126FF"/>
                </a:solidFill>
              </a:rPr>
              <a:t> in </a:t>
            </a:r>
            <a:r>
              <a:rPr lang="it-IT" sz="1800" i="1" dirty="0" err="1">
                <a:solidFill>
                  <a:srgbClr val="1126FF"/>
                </a:solidFill>
              </a:rPr>
              <a:t>excellent</a:t>
            </a:r>
            <a:r>
              <a:rPr lang="it-IT" sz="1800" i="1" dirty="0">
                <a:solidFill>
                  <a:srgbClr val="1126FF"/>
                </a:solidFill>
              </a:rPr>
              <a:t> </a:t>
            </a:r>
            <a:r>
              <a:rPr lang="it-IT" sz="1800" i="1" dirty="0" err="1">
                <a:solidFill>
                  <a:srgbClr val="1126FF"/>
                </a:solidFill>
              </a:rPr>
              <a:t>health</a:t>
            </a:r>
            <a:r>
              <a:rPr lang="it-IT" sz="1800" i="1" dirty="0">
                <a:solidFill>
                  <a:srgbClr val="1126FF"/>
                </a:solidFill>
              </a:rPr>
              <a:t> with </a:t>
            </a:r>
            <a:r>
              <a:rPr lang="it-IT" sz="1800" i="1" dirty="0" err="1">
                <a:solidFill>
                  <a:srgbClr val="1126FF"/>
                </a:solidFill>
              </a:rPr>
              <a:t>only</a:t>
            </a:r>
            <a:r>
              <a:rPr lang="it-IT" sz="1800" i="1" dirty="0">
                <a:solidFill>
                  <a:srgbClr val="1126FF"/>
                </a:solidFill>
              </a:rPr>
              <a:t> minor </a:t>
            </a:r>
            <a:r>
              <a:rPr lang="it-IT" sz="1800" i="1" dirty="0" err="1">
                <a:solidFill>
                  <a:srgbClr val="1126FF"/>
                </a:solidFill>
              </a:rPr>
              <a:t>degradation</a:t>
            </a:r>
            <a:r>
              <a:rPr lang="it-IT" sz="1800" i="1" dirty="0">
                <a:solidFill>
                  <a:srgbClr val="1126FF"/>
                </a:solidFill>
              </a:rPr>
              <a:t>. The </a:t>
            </a:r>
            <a:r>
              <a:rPr lang="it-IT" sz="1800" i="1" dirty="0" err="1">
                <a:solidFill>
                  <a:srgbClr val="1126FF"/>
                </a:solidFill>
              </a:rPr>
              <a:t>lifetime-limiting</a:t>
            </a:r>
            <a:r>
              <a:rPr lang="it-IT" sz="1800" i="1" dirty="0">
                <a:solidFill>
                  <a:srgbClr val="1126FF"/>
                </a:solidFill>
              </a:rPr>
              <a:t> </a:t>
            </a:r>
            <a:r>
              <a:rPr lang="it-IT" sz="1800" i="1" dirty="0" err="1">
                <a:solidFill>
                  <a:srgbClr val="1126FF"/>
                </a:solidFill>
              </a:rPr>
              <a:t>resources</a:t>
            </a:r>
            <a:r>
              <a:rPr lang="it-IT" sz="1800" i="1" dirty="0">
                <a:solidFill>
                  <a:srgbClr val="1126FF"/>
                </a:solidFill>
              </a:rPr>
              <a:t> </a:t>
            </a:r>
            <a:r>
              <a:rPr lang="it-IT" sz="1800" i="1" dirty="0" err="1">
                <a:solidFill>
                  <a:srgbClr val="1126FF"/>
                </a:solidFill>
              </a:rPr>
              <a:t>should</a:t>
            </a:r>
            <a:r>
              <a:rPr lang="it-IT" sz="1800" i="1" dirty="0">
                <a:solidFill>
                  <a:srgbClr val="1126FF"/>
                </a:solidFill>
              </a:rPr>
              <a:t> </a:t>
            </a:r>
            <a:r>
              <a:rPr lang="it-IT" sz="1800" i="1" dirty="0" err="1">
                <a:solidFill>
                  <a:srgbClr val="1126FF"/>
                </a:solidFill>
              </a:rPr>
              <a:t>allow</a:t>
            </a:r>
            <a:r>
              <a:rPr lang="it-IT" sz="1800" i="1" dirty="0">
                <a:solidFill>
                  <a:srgbClr val="1126FF"/>
                </a:solidFill>
              </a:rPr>
              <a:t> science </a:t>
            </a:r>
            <a:r>
              <a:rPr lang="it-IT" sz="1800" i="1" dirty="0" err="1">
                <a:solidFill>
                  <a:srgbClr val="1126FF"/>
                </a:solidFill>
              </a:rPr>
              <a:t>operations</a:t>
            </a:r>
            <a:r>
              <a:rPr lang="it-IT" sz="1800" i="1" dirty="0">
                <a:solidFill>
                  <a:srgbClr val="1126FF"/>
                </a:solidFill>
              </a:rPr>
              <a:t> to continue </a:t>
            </a:r>
            <a:r>
              <a:rPr lang="it-IT" sz="1800" i="1" dirty="0" err="1">
                <a:solidFill>
                  <a:srgbClr val="1126FF"/>
                </a:solidFill>
              </a:rPr>
              <a:t>until</a:t>
            </a:r>
            <a:r>
              <a:rPr lang="it-IT" sz="1800" i="1" dirty="0">
                <a:solidFill>
                  <a:srgbClr val="1126FF"/>
                </a:solidFill>
              </a:rPr>
              <a:t> </a:t>
            </a:r>
            <a:r>
              <a:rPr lang="it-IT" sz="1800" i="1" dirty="0" err="1">
                <a:solidFill>
                  <a:srgbClr val="1126FF"/>
                </a:solidFill>
              </a:rPr>
              <a:t>shortly</a:t>
            </a:r>
            <a:r>
              <a:rPr lang="it-IT" sz="1800" i="1" dirty="0">
                <a:solidFill>
                  <a:srgbClr val="1126FF"/>
                </a:solidFill>
              </a:rPr>
              <a:t> </a:t>
            </a:r>
            <a:r>
              <a:rPr lang="it-IT" sz="1800" i="1" dirty="0" err="1">
                <a:solidFill>
                  <a:srgbClr val="1126FF"/>
                </a:solidFill>
              </a:rPr>
              <a:t>before</a:t>
            </a:r>
            <a:r>
              <a:rPr lang="it-IT" sz="1800" i="1" dirty="0">
                <a:solidFill>
                  <a:srgbClr val="1126FF"/>
                </a:solidFill>
              </a:rPr>
              <a:t> satellite re- entry in 2029 . </a:t>
            </a:r>
            <a:r>
              <a:rPr lang="it-IT" sz="1800" i="1" dirty="0" err="1">
                <a:solidFill>
                  <a:srgbClr val="1126FF"/>
                </a:solidFill>
              </a:rPr>
              <a:t>There</a:t>
            </a:r>
            <a:r>
              <a:rPr lang="it-IT" sz="1800" i="1" dirty="0">
                <a:solidFill>
                  <a:srgbClr val="1126FF"/>
                </a:solidFill>
              </a:rPr>
              <a:t> are </a:t>
            </a:r>
            <a:r>
              <a:rPr lang="it-IT" sz="1800" b="1" i="1" dirty="0">
                <a:solidFill>
                  <a:srgbClr val="1126FF"/>
                </a:solidFill>
              </a:rPr>
              <a:t>no </a:t>
            </a:r>
            <a:r>
              <a:rPr lang="it-IT" sz="1800" b="1" i="1" dirty="0" err="1">
                <a:solidFill>
                  <a:srgbClr val="1126FF"/>
                </a:solidFill>
              </a:rPr>
              <a:t>permanent</a:t>
            </a:r>
            <a:r>
              <a:rPr lang="it-IT" sz="1800" b="1" i="1" dirty="0">
                <a:solidFill>
                  <a:srgbClr val="1126FF"/>
                </a:solidFill>
              </a:rPr>
              <a:t> </a:t>
            </a:r>
            <a:r>
              <a:rPr lang="it-IT" sz="1800" b="1" i="1" dirty="0" err="1">
                <a:solidFill>
                  <a:srgbClr val="1126FF"/>
                </a:solidFill>
              </a:rPr>
              <a:t>failures</a:t>
            </a:r>
            <a:r>
              <a:rPr lang="it-IT" sz="1800" b="1" i="1" dirty="0">
                <a:solidFill>
                  <a:srgbClr val="1126FF"/>
                </a:solidFill>
              </a:rPr>
              <a:t> </a:t>
            </a:r>
            <a:r>
              <a:rPr lang="it-IT" sz="1800" b="1" i="1" dirty="0" err="1">
                <a:solidFill>
                  <a:srgbClr val="1126FF"/>
                </a:solidFill>
              </a:rPr>
              <a:t>at</a:t>
            </a:r>
            <a:r>
              <a:rPr lang="it-IT" sz="1800" b="1" i="1" dirty="0">
                <a:solidFill>
                  <a:srgbClr val="1126FF"/>
                </a:solidFill>
              </a:rPr>
              <a:t> </a:t>
            </a:r>
            <a:r>
              <a:rPr lang="it-IT" sz="1800" b="1" i="1" dirty="0" err="1">
                <a:solidFill>
                  <a:srgbClr val="1126FF"/>
                </a:solidFill>
              </a:rPr>
              <a:t>unit</a:t>
            </a:r>
            <a:r>
              <a:rPr lang="it-IT" sz="1800" b="1" i="1" dirty="0">
                <a:solidFill>
                  <a:srgbClr val="1126FF"/>
                </a:solidFill>
              </a:rPr>
              <a:t> </a:t>
            </a:r>
            <a:r>
              <a:rPr lang="it-IT" sz="1800" b="1" i="1" dirty="0" err="1">
                <a:solidFill>
                  <a:srgbClr val="1126FF"/>
                </a:solidFill>
              </a:rPr>
              <a:t>level</a:t>
            </a:r>
            <a:r>
              <a:rPr lang="it-IT" sz="1800" b="1" i="1" dirty="0">
                <a:solidFill>
                  <a:srgbClr val="1126FF"/>
                </a:solidFill>
              </a:rPr>
              <a:t> and </a:t>
            </a:r>
            <a:r>
              <a:rPr lang="it-IT" sz="1800" b="1" i="1" dirty="0" err="1">
                <a:solidFill>
                  <a:srgbClr val="1126FF"/>
                </a:solidFill>
              </a:rPr>
              <a:t>relatively</a:t>
            </a:r>
            <a:r>
              <a:rPr lang="it-IT" sz="1800" b="1" i="1" dirty="0">
                <a:solidFill>
                  <a:srgbClr val="1126FF"/>
                </a:solidFill>
              </a:rPr>
              <a:t> </a:t>
            </a:r>
            <a:r>
              <a:rPr lang="it-IT" sz="1800" b="1" i="1" dirty="0" err="1">
                <a:solidFill>
                  <a:srgbClr val="1126FF"/>
                </a:solidFill>
              </a:rPr>
              <a:t>few</a:t>
            </a:r>
            <a:r>
              <a:rPr lang="it-IT" sz="1800" b="1" i="1" dirty="0">
                <a:solidFill>
                  <a:srgbClr val="1126FF"/>
                </a:solidFill>
              </a:rPr>
              <a:t> component </a:t>
            </a:r>
            <a:r>
              <a:rPr lang="it-IT" sz="1800" b="1" i="1" dirty="0" err="1">
                <a:solidFill>
                  <a:srgbClr val="1126FF"/>
                </a:solidFill>
              </a:rPr>
              <a:t>failures</a:t>
            </a:r>
            <a:r>
              <a:rPr lang="it-IT" sz="1800" i="1" dirty="0"/>
              <a:t>:</a:t>
            </a:r>
          </a:p>
          <a:p>
            <a:r>
              <a:rPr lang="it-IT" sz="1800" dirty="0"/>
              <a:t>4 of the </a:t>
            </a:r>
            <a:r>
              <a:rPr lang="it-IT" sz="1800" dirty="0" err="1"/>
              <a:t>original</a:t>
            </a:r>
            <a:r>
              <a:rPr lang="it-IT" sz="1800" dirty="0"/>
              <a:t> 19 SPI </a:t>
            </a:r>
            <a:r>
              <a:rPr lang="it-IT" sz="1800" dirty="0" err="1"/>
              <a:t>Germanium</a:t>
            </a:r>
            <a:r>
              <a:rPr lang="it-IT" sz="1800" dirty="0"/>
              <a:t> detectors and </a:t>
            </a:r>
            <a:r>
              <a:rPr lang="it-IT" sz="1800" dirty="0" err="1"/>
              <a:t>two</a:t>
            </a:r>
            <a:r>
              <a:rPr lang="it-IT" sz="1800" dirty="0"/>
              <a:t> sets of the SPI FEE. </a:t>
            </a:r>
            <a:r>
              <a:rPr lang="it-IT" sz="1800" dirty="0" err="1"/>
              <a:t>Internal</a:t>
            </a:r>
            <a:r>
              <a:rPr lang="it-IT" sz="1800" dirty="0"/>
              <a:t> </a:t>
            </a:r>
            <a:r>
              <a:rPr lang="it-IT" sz="1800" dirty="0" err="1"/>
              <a:t>redundancy</a:t>
            </a:r>
            <a:r>
              <a:rPr lang="it-IT" sz="1800" dirty="0"/>
              <a:t> in the </a:t>
            </a:r>
            <a:r>
              <a:rPr lang="it-IT" sz="1800" dirty="0" err="1"/>
              <a:t>instrument</a:t>
            </a:r>
            <a:r>
              <a:rPr lang="it-IT" sz="1800" dirty="0"/>
              <a:t> </a:t>
            </a:r>
            <a:r>
              <a:rPr lang="it-IT" sz="1800" dirty="0" err="1"/>
              <a:t>means</a:t>
            </a:r>
            <a:r>
              <a:rPr lang="it-IT" sz="1800" dirty="0"/>
              <a:t> </a:t>
            </a:r>
            <a:r>
              <a:rPr lang="it-IT" sz="1800" dirty="0" err="1"/>
              <a:t>that</a:t>
            </a:r>
            <a:r>
              <a:rPr lang="it-IT" sz="1800" dirty="0"/>
              <a:t> </a:t>
            </a:r>
            <a:r>
              <a:rPr lang="it-IT" sz="1800" dirty="0" err="1"/>
              <a:t>this</a:t>
            </a:r>
            <a:r>
              <a:rPr lang="it-IT" sz="1800" dirty="0"/>
              <a:t> </a:t>
            </a:r>
            <a:r>
              <a:rPr lang="it-IT" sz="1800" dirty="0" err="1"/>
              <a:t>has</a:t>
            </a:r>
            <a:r>
              <a:rPr lang="it-IT" sz="1800" dirty="0"/>
              <a:t> no impact. </a:t>
            </a:r>
          </a:p>
          <a:p>
            <a:r>
              <a:rPr lang="it-IT" sz="1800" dirty="0"/>
              <a:t>a </a:t>
            </a:r>
            <a:r>
              <a:rPr lang="it-IT" sz="1800" dirty="0" err="1"/>
              <a:t>number</a:t>
            </a:r>
            <a:r>
              <a:rPr lang="it-IT" sz="1800" dirty="0"/>
              <a:t> of Remote Terminal Unit (RTU) digital </a:t>
            </a:r>
            <a:r>
              <a:rPr lang="it-IT" sz="1800" dirty="0" err="1"/>
              <a:t>acquisition</a:t>
            </a:r>
            <a:r>
              <a:rPr lang="it-IT" sz="1800" dirty="0"/>
              <a:t> </a:t>
            </a:r>
            <a:r>
              <a:rPr lang="it-IT" sz="1800" dirty="0" err="1"/>
              <a:t>channels</a:t>
            </a:r>
            <a:r>
              <a:rPr lang="it-IT" sz="1800" dirty="0"/>
              <a:t> </a:t>
            </a:r>
            <a:r>
              <a:rPr lang="it-IT" sz="1800" dirty="0" err="1"/>
              <a:t>have</a:t>
            </a:r>
            <a:r>
              <a:rPr lang="it-IT" sz="1800" dirty="0"/>
              <a:t> </a:t>
            </a:r>
            <a:r>
              <a:rPr lang="it-IT" sz="1800" dirty="0" err="1"/>
              <a:t>been</a:t>
            </a:r>
            <a:r>
              <a:rPr lang="it-IT" sz="1800" dirty="0"/>
              <a:t> </a:t>
            </a:r>
            <a:r>
              <a:rPr lang="it-IT" sz="1800" dirty="0" err="1"/>
              <a:t>lost</a:t>
            </a:r>
            <a:r>
              <a:rPr lang="it-IT" sz="1800" dirty="0"/>
              <a:t>. </a:t>
            </a:r>
          </a:p>
          <a:p>
            <a:r>
              <a:rPr lang="it-IT" sz="1800" dirty="0"/>
              <a:t>Running out of </a:t>
            </a:r>
            <a:r>
              <a:rPr lang="it-IT" sz="1800" dirty="0" err="1"/>
              <a:t>hydrazine</a:t>
            </a:r>
            <a:r>
              <a:rPr lang="it-IT" sz="1800" dirty="0"/>
              <a:t> </a:t>
            </a:r>
            <a:r>
              <a:rPr lang="it-IT" sz="1800" dirty="0" err="1"/>
              <a:t>availability</a:t>
            </a:r>
            <a:r>
              <a:rPr lang="it-IT" sz="1800" dirty="0"/>
              <a:t> in April 2020.</a:t>
            </a:r>
          </a:p>
          <a:p>
            <a:pPr marL="0" indent="0">
              <a:buNone/>
            </a:pPr>
            <a:r>
              <a:rPr lang="it-IT" sz="1800" b="1" i="1" dirty="0">
                <a:solidFill>
                  <a:srgbClr val="FF0000"/>
                </a:solidFill>
              </a:rPr>
              <a:t>			</a:t>
            </a:r>
            <a:r>
              <a:rPr lang="it-IT" sz="1800" i="1" dirty="0">
                <a:solidFill>
                  <a:srgbClr val="FF0000"/>
                </a:solidFill>
              </a:rPr>
              <a:t>A new </a:t>
            </a:r>
            <a:r>
              <a:rPr lang="it-IT" sz="1800" i="1" dirty="0" err="1">
                <a:solidFill>
                  <a:srgbClr val="FF0000"/>
                </a:solidFill>
              </a:rPr>
              <a:t>pointing</a:t>
            </a:r>
            <a:r>
              <a:rPr lang="it-IT" sz="1800" i="1" dirty="0">
                <a:solidFill>
                  <a:srgbClr val="FF0000"/>
                </a:solidFill>
              </a:rPr>
              <a:t> </a:t>
            </a:r>
            <a:r>
              <a:rPr lang="it-IT" sz="1800" i="1" dirty="0" err="1">
                <a:solidFill>
                  <a:srgbClr val="FF0000"/>
                </a:solidFill>
              </a:rPr>
              <a:t>strategy</a:t>
            </a:r>
            <a:r>
              <a:rPr lang="it-IT" sz="1800" i="1" dirty="0">
                <a:solidFill>
                  <a:srgbClr val="FF0000"/>
                </a:solidFill>
              </a:rPr>
              <a:t>: the </a:t>
            </a:r>
            <a:r>
              <a:rPr lang="it-IT" sz="1800" i="1" dirty="0" err="1">
                <a:solidFill>
                  <a:srgbClr val="FF0000"/>
                </a:solidFill>
              </a:rPr>
              <a:t>Z-flip</a:t>
            </a:r>
            <a:r>
              <a:rPr lang="it-IT" sz="1800" i="1" dirty="0">
                <a:solidFill>
                  <a:srgbClr val="FF0000"/>
                </a:solidFill>
              </a:rPr>
              <a:t> </a:t>
            </a:r>
            <a:endParaRPr lang="it-IT" sz="1800" dirty="0">
              <a:solidFill>
                <a:srgbClr val="FF0000"/>
              </a:solidFill>
            </a:endParaRPr>
          </a:p>
          <a:p>
            <a:pPr marL="0" indent="0">
              <a:buNone/>
            </a:pPr>
            <a:endParaRPr lang="en-GB" sz="1800" dirty="0"/>
          </a:p>
        </p:txBody>
      </p:sp>
      <p:pic>
        <p:nvPicPr>
          <p:cNvPr id="5" name="Immagine 4">
            <a:extLst>
              <a:ext uri="{FF2B5EF4-FFF2-40B4-BE49-F238E27FC236}">
                <a16:creationId xmlns:a16="http://schemas.microsoft.com/office/drawing/2014/main" id="{1E7FF03A-20BE-F14B-8578-71F0F03490E1}"/>
              </a:ext>
            </a:extLst>
          </p:cNvPr>
          <p:cNvPicPr/>
          <p:nvPr/>
        </p:nvPicPr>
        <p:blipFill>
          <a:blip r:embed="rId3" cstate="print">
            <a:extLst>
              <a:ext uri="{28A0092B-C50C-407E-A947-70E740481C1C}">
                <a14:useLocalDpi xmlns:a14="http://schemas.microsoft.com/office/drawing/2010/main"/>
              </a:ext>
            </a:extLst>
          </a:blip>
          <a:stretch>
            <a:fillRect/>
          </a:stretch>
        </p:blipFill>
        <p:spPr>
          <a:xfrm>
            <a:off x="2666682" y="3608709"/>
            <a:ext cx="3619500" cy="3052445"/>
          </a:xfrm>
          <a:prstGeom prst="rect">
            <a:avLst/>
          </a:prstGeom>
        </p:spPr>
      </p:pic>
      <p:pic>
        <p:nvPicPr>
          <p:cNvPr id="6" name="Immagine 5">
            <a:extLst>
              <a:ext uri="{FF2B5EF4-FFF2-40B4-BE49-F238E27FC236}">
                <a16:creationId xmlns:a16="http://schemas.microsoft.com/office/drawing/2014/main" id="{39B5138B-A439-4347-8304-D93103BB7D6F}"/>
              </a:ext>
            </a:extLst>
          </p:cNvPr>
          <p:cNvPicPr/>
          <p:nvPr/>
        </p:nvPicPr>
        <p:blipFill>
          <a:blip r:embed="rId3" cstate="print">
            <a:extLst>
              <a:ext uri="{28A0092B-C50C-407E-A947-70E740481C1C}">
                <a14:useLocalDpi xmlns:a14="http://schemas.microsoft.com/office/drawing/2010/main"/>
              </a:ext>
            </a:extLst>
          </a:blip>
          <a:stretch>
            <a:fillRect/>
          </a:stretch>
        </p:blipFill>
        <p:spPr>
          <a:xfrm>
            <a:off x="2666682" y="3608708"/>
            <a:ext cx="3619500" cy="3052445"/>
          </a:xfrm>
          <a:prstGeom prst="rect">
            <a:avLst/>
          </a:prstGeom>
        </p:spPr>
      </p:pic>
      <p:sp>
        <p:nvSpPr>
          <p:cNvPr id="4" name="CasellaDiTesto 3">
            <a:extLst>
              <a:ext uri="{FF2B5EF4-FFF2-40B4-BE49-F238E27FC236}">
                <a16:creationId xmlns:a16="http://schemas.microsoft.com/office/drawing/2014/main" id="{1F11CDFC-ECE7-117F-53AC-0134AF5C14A5}"/>
              </a:ext>
            </a:extLst>
          </p:cNvPr>
          <p:cNvSpPr txBox="1"/>
          <p:nvPr/>
        </p:nvSpPr>
        <p:spPr>
          <a:xfrm>
            <a:off x="259641" y="6113245"/>
            <a:ext cx="3226781" cy="646331"/>
          </a:xfrm>
          <a:prstGeom prst="rect">
            <a:avLst/>
          </a:prstGeom>
          <a:noFill/>
        </p:spPr>
        <p:txBody>
          <a:bodyPr wrap="none" rtlCol="0">
            <a:spAutoFit/>
          </a:bodyPr>
          <a:lstStyle/>
          <a:p>
            <a:r>
              <a:rPr lang="it-IT" dirty="0" err="1"/>
              <a:t>Kuulkers</a:t>
            </a:r>
            <a:r>
              <a:rPr lang="it-IT" dirty="0"/>
              <a:t> et al. 2023</a:t>
            </a:r>
          </a:p>
          <a:p>
            <a:r>
              <a:rPr lang="it-IT" b="0" i="0" u="sng" dirty="0">
                <a:solidFill>
                  <a:srgbClr val="2458C6"/>
                </a:solidFill>
                <a:effectLst/>
                <a:latin typeface="Helvetica Neue" panose="02000503000000020004" pitchFamily="2" charset="0"/>
                <a:hlinkClick r:id="rId4"/>
              </a:rPr>
              <a:t>10.1016/j.newar.2021.101629</a:t>
            </a:r>
            <a:endParaRPr lang="it-IT" dirty="0"/>
          </a:p>
        </p:txBody>
      </p:sp>
    </p:spTree>
    <p:extLst>
      <p:ext uri="{BB962C8B-B14F-4D97-AF65-F5344CB8AC3E}">
        <p14:creationId xmlns:p14="http://schemas.microsoft.com/office/powerpoint/2010/main" val="405808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C0AAE34-9AB6-C298-894C-B11DA8750780}"/>
              </a:ext>
            </a:extLst>
          </p:cNvPr>
          <p:cNvPicPr>
            <a:picLocks noChangeAspect="1"/>
          </p:cNvPicPr>
          <p:nvPr/>
        </p:nvPicPr>
        <p:blipFill>
          <a:blip r:embed="rId2"/>
          <a:stretch>
            <a:fillRect/>
          </a:stretch>
        </p:blipFill>
        <p:spPr>
          <a:xfrm>
            <a:off x="685800" y="1006853"/>
            <a:ext cx="7772400" cy="4844293"/>
          </a:xfrm>
          <a:prstGeom prst="rect">
            <a:avLst/>
          </a:prstGeom>
        </p:spPr>
      </p:pic>
      <p:sp>
        <p:nvSpPr>
          <p:cNvPr id="5" name="CasellaDiTesto 4">
            <a:extLst>
              <a:ext uri="{FF2B5EF4-FFF2-40B4-BE49-F238E27FC236}">
                <a16:creationId xmlns:a16="http://schemas.microsoft.com/office/drawing/2014/main" id="{3B4695EB-5C5F-577D-444E-2CF52EB76C2A}"/>
              </a:ext>
            </a:extLst>
          </p:cNvPr>
          <p:cNvSpPr txBox="1"/>
          <p:nvPr/>
        </p:nvSpPr>
        <p:spPr>
          <a:xfrm>
            <a:off x="259641" y="6113245"/>
            <a:ext cx="3226781" cy="646331"/>
          </a:xfrm>
          <a:prstGeom prst="rect">
            <a:avLst/>
          </a:prstGeom>
          <a:noFill/>
        </p:spPr>
        <p:txBody>
          <a:bodyPr wrap="none" rtlCol="0">
            <a:spAutoFit/>
          </a:bodyPr>
          <a:lstStyle/>
          <a:p>
            <a:r>
              <a:rPr lang="it-IT" dirty="0" err="1"/>
              <a:t>Kuulkers</a:t>
            </a:r>
            <a:r>
              <a:rPr lang="it-IT" dirty="0"/>
              <a:t> et al. 2023</a:t>
            </a:r>
          </a:p>
          <a:p>
            <a:r>
              <a:rPr lang="it-IT" b="0" i="0" u="sng" dirty="0">
                <a:solidFill>
                  <a:srgbClr val="2458C6"/>
                </a:solidFill>
                <a:effectLst/>
                <a:latin typeface="Helvetica Neue" panose="02000503000000020004" pitchFamily="2" charset="0"/>
                <a:hlinkClick r:id="rId3"/>
              </a:rPr>
              <a:t>10.1016/j.newar.2021.101629</a:t>
            </a:r>
            <a:endParaRPr lang="it-IT" dirty="0"/>
          </a:p>
        </p:txBody>
      </p:sp>
    </p:spTree>
    <p:extLst>
      <p:ext uri="{BB962C8B-B14F-4D97-AF65-F5344CB8AC3E}">
        <p14:creationId xmlns:p14="http://schemas.microsoft.com/office/powerpoint/2010/main" val="142995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85392"/>
            <a:ext cx="8229600" cy="4205062"/>
          </a:xfrm>
        </p:spPr>
        <p:txBody>
          <a:bodyPr>
            <a:normAutofit fontScale="92500" lnSpcReduction="10000"/>
          </a:bodyPr>
          <a:lstStyle/>
          <a:p>
            <a:r>
              <a:rPr lang="it-IT" sz="2600" dirty="0" err="1">
                <a:solidFill>
                  <a:srgbClr val="002060"/>
                </a:solidFill>
              </a:rPr>
              <a:t>discovery</a:t>
            </a:r>
            <a:r>
              <a:rPr lang="it-IT" sz="2600" dirty="0">
                <a:solidFill>
                  <a:srgbClr val="002060"/>
                </a:solidFill>
              </a:rPr>
              <a:t> of </a:t>
            </a:r>
            <a:r>
              <a:rPr lang="it-IT" sz="2600" dirty="0" err="1">
                <a:solidFill>
                  <a:srgbClr val="002060"/>
                </a:solidFill>
              </a:rPr>
              <a:t>currently</a:t>
            </a:r>
            <a:r>
              <a:rPr lang="it-IT" sz="2600" dirty="0">
                <a:solidFill>
                  <a:srgbClr val="002060"/>
                </a:solidFill>
              </a:rPr>
              <a:t> more </a:t>
            </a:r>
            <a:r>
              <a:rPr lang="it-IT" sz="2600" dirty="0" err="1">
                <a:solidFill>
                  <a:srgbClr val="002060"/>
                </a:solidFill>
              </a:rPr>
              <a:t>than</a:t>
            </a:r>
            <a:r>
              <a:rPr lang="it-IT" sz="2600" dirty="0">
                <a:solidFill>
                  <a:srgbClr val="002060"/>
                </a:solidFill>
              </a:rPr>
              <a:t> 600 new high-energy sources</a:t>
            </a:r>
          </a:p>
          <a:p>
            <a:r>
              <a:rPr lang="it-IT" sz="2600" dirty="0">
                <a:solidFill>
                  <a:srgbClr val="002060"/>
                </a:solidFill>
              </a:rPr>
              <a:t>the first-</a:t>
            </a:r>
            <a:r>
              <a:rPr lang="it-IT" sz="2600" dirty="0" err="1">
                <a:solidFill>
                  <a:srgbClr val="002060"/>
                </a:solidFill>
              </a:rPr>
              <a:t>ever</a:t>
            </a:r>
            <a:r>
              <a:rPr lang="it-IT" sz="2600" dirty="0">
                <a:solidFill>
                  <a:srgbClr val="002060"/>
                </a:solidFill>
              </a:rPr>
              <a:t> </a:t>
            </a:r>
            <a:r>
              <a:rPr lang="it-IT" sz="2600" dirty="0" err="1">
                <a:solidFill>
                  <a:srgbClr val="002060"/>
                </a:solidFill>
              </a:rPr>
              <a:t>direct</a:t>
            </a:r>
            <a:r>
              <a:rPr lang="it-IT" sz="2600" dirty="0">
                <a:solidFill>
                  <a:srgbClr val="002060"/>
                </a:solidFill>
              </a:rPr>
              <a:t> </a:t>
            </a:r>
            <a:r>
              <a:rPr lang="it-IT" sz="2600" dirty="0" err="1">
                <a:solidFill>
                  <a:srgbClr val="002060"/>
                </a:solidFill>
              </a:rPr>
              <a:t>detection</a:t>
            </a:r>
            <a:r>
              <a:rPr lang="it-IT" sz="2600" dirty="0">
                <a:solidFill>
                  <a:srgbClr val="002060"/>
                </a:solidFill>
              </a:rPr>
              <a:t> of 56Ni and 56Co radio-</a:t>
            </a:r>
            <a:r>
              <a:rPr lang="it-IT" sz="2600" dirty="0" err="1">
                <a:solidFill>
                  <a:srgbClr val="002060"/>
                </a:solidFill>
              </a:rPr>
              <a:t>active</a:t>
            </a:r>
            <a:r>
              <a:rPr lang="it-IT" sz="2600" dirty="0">
                <a:solidFill>
                  <a:srgbClr val="002060"/>
                </a:solidFill>
              </a:rPr>
              <a:t> </a:t>
            </a:r>
            <a:r>
              <a:rPr lang="it-IT" sz="2600" dirty="0" err="1">
                <a:solidFill>
                  <a:srgbClr val="002060"/>
                </a:solidFill>
              </a:rPr>
              <a:t>decay</a:t>
            </a:r>
            <a:r>
              <a:rPr lang="it-IT" sz="2600" dirty="0">
                <a:solidFill>
                  <a:srgbClr val="002060"/>
                </a:solidFill>
              </a:rPr>
              <a:t> lines from a </a:t>
            </a:r>
            <a:r>
              <a:rPr lang="it-IT" sz="2600" dirty="0" err="1">
                <a:solidFill>
                  <a:srgbClr val="002060"/>
                </a:solidFill>
              </a:rPr>
              <a:t>Type</a:t>
            </a:r>
            <a:r>
              <a:rPr lang="it-IT" sz="2600" dirty="0">
                <a:solidFill>
                  <a:srgbClr val="002060"/>
                </a:solidFill>
              </a:rPr>
              <a:t> </a:t>
            </a:r>
            <a:r>
              <a:rPr lang="it-IT" sz="2600" dirty="0" err="1">
                <a:solidFill>
                  <a:srgbClr val="002060"/>
                </a:solidFill>
              </a:rPr>
              <a:t>Ia</a:t>
            </a:r>
            <a:r>
              <a:rPr lang="it-IT" sz="2600" dirty="0">
                <a:solidFill>
                  <a:srgbClr val="002060"/>
                </a:solidFill>
              </a:rPr>
              <a:t> supernova;</a:t>
            </a:r>
          </a:p>
          <a:p>
            <a:r>
              <a:rPr lang="it-IT" sz="2600" dirty="0" err="1">
                <a:solidFill>
                  <a:srgbClr val="002060"/>
                </a:solidFill>
              </a:rPr>
              <a:t>spectroscopy</a:t>
            </a:r>
            <a:r>
              <a:rPr lang="it-IT" sz="2600" dirty="0">
                <a:solidFill>
                  <a:srgbClr val="002060"/>
                </a:solidFill>
              </a:rPr>
              <a:t> of </a:t>
            </a:r>
            <a:r>
              <a:rPr lang="it-IT" sz="2600" dirty="0" err="1">
                <a:solidFill>
                  <a:srgbClr val="002060"/>
                </a:solidFill>
              </a:rPr>
              <a:t>isotopes</a:t>
            </a:r>
            <a:r>
              <a:rPr lang="it-IT" sz="2600" dirty="0">
                <a:solidFill>
                  <a:srgbClr val="002060"/>
                </a:solidFill>
              </a:rPr>
              <a:t> from </a:t>
            </a:r>
            <a:r>
              <a:rPr lang="it-IT" sz="2600" dirty="0" err="1">
                <a:solidFill>
                  <a:srgbClr val="002060"/>
                </a:solidFill>
              </a:rPr>
              <a:t>galactic</a:t>
            </a:r>
            <a:r>
              <a:rPr lang="it-IT" sz="2600" dirty="0">
                <a:solidFill>
                  <a:srgbClr val="002060"/>
                </a:solidFill>
              </a:rPr>
              <a:t> nucleo-</a:t>
            </a:r>
            <a:r>
              <a:rPr lang="it-IT" sz="2600" dirty="0" err="1">
                <a:solidFill>
                  <a:srgbClr val="002060"/>
                </a:solidFill>
              </a:rPr>
              <a:t>synthesis</a:t>
            </a:r>
            <a:r>
              <a:rPr lang="it-IT" sz="2600" dirty="0">
                <a:solidFill>
                  <a:srgbClr val="002060"/>
                </a:solidFill>
              </a:rPr>
              <a:t> sources; </a:t>
            </a:r>
          </a:p>
          <a:p>
            <a:r>
              <a:rPr lang="it-IT" sz="2600" dirty="0">
                <a:solidFill>
                  <a:srgbClr val="002060"/>
                </a:solidFill>
              </a:rPr>
              <a:t>new insights on </a:t>
            </a:r>
            <a:r>
              <a:rPr lang="it-IT" sz="2600" dirty="0" err="1">
                <a:solidFill>
                  <a:srgbClr val="002060"/>
                </a:solidFill>
              </a:rPr>
              <a:t>enigmatic</a:t>
            </a:r>
            <a:r>
              <a:rPr lang="it-IT" sz="2600" dirty="0">
                <a:solidFill>
                  <a:srgbClr val="002060"/>
                </a:solidFill>
              </a:rPr>
              <a:t> </a:t>
            </a:r>
            <a:r>
              <a:rPr lang="it-IT" sz="2600" dirty="0" err="1">
                <a:solidFill>
                  <a:srgbClr val="002060"/>
                </a:solidFill>
              </a:rPr>
              <a:t>positron</a:t>
            </a:r>
            <a:r>
              <a:rPr lang="it-IT" sz="2600" dirty="0">
                <a:solidFill>
                  <a:srgbClr val="002060"/>
                </a:solidFill>
              </a:rPr>
              <a:t> </a:t>
            </a:r>
            <a:r>
              <a:rPr lang="it-IT" sz="2600" dirty="0" err="1">
                <a:solidFill>
                  <a:srgbClr val="002060"/>
                </a:solidFill>
              </a:rPr>
              <a:t>annihilation</a:t>
            </a:r>
            <a:r>
              <a:rPr lang="it-IT" sz="2600" dirty="0">
                <a:solidFill>
                  <a:srgbClr val="002060"/>
                </a:solidFill>
              </a:rPr>
              <a:t> in the </a:t>
            </a:r>
            <a:r>
              <a:rPr lang="it-IT" sz="2600" dirty="0" err="1">
                <a:solidFill>
                  <a:srgbClr val="002060"/>
                </a:solidFill>
              </a:rPr>
              <a:t>Galactic</a:t>
            </a:r>
            <a:r>
              <a:rPr lang="it-IT" sz="2600" dirty="0">
                <a:solidFill>
                  <a:srgbClr val="002060"/>
                </a:solidFill>
              </a:rPr>
              <a:t> </a:t>
            </a:r>
            <a:r>
              <a:rPr lang="it-IT" sz="2600" dirty="0" err="1">
                <a:solidFill>
                  <a:srgbClr val="002060"/>
                </a:solidFill>
              </a:rPr>
              <a:t>bulge</a:t>
            </a:r>
            <a:r>
              <a:rPr lang="it-IT" sz="2600" dirty="0">
                <a:solidFill>
                  <a:srgbClr val="002060"/>
                </a:solidFill>
              </a:rPr>
              <a:t> and disk; </a:t>
            </a:r>
          </a:p>
          <a:p>
            <a:r>
              <a:rPr lang="it-IT" sz="2600" dirty="0" err="1">
                <a:solidFill>
                  <a:srgbClr val="002060"/>
                </a:solidFill>
              </a:rPr>
              <a:t>pioneering</a:t>
            </a:r>
            <a:r>
              <a:rPr lang="it-IT" sz="2600" dirty="0">
                <a:solidFill>
                  <a:srgbClr val="002060"/>
                </a:solidFill>
              </a:rPr>
              <a:t> gamma-ray </a:t>
            </a:r>
            <a:r>
              <a:rPr lang="it-IT" sz="2600" dirty="0" err="1">
                <a:solidFill>
                  <a:srgbClr val="002060"/>
                </a:solidFill>
              </a:rPr>
              <a:t>polarization</a:t>
            </a:r>
            <a:r>
              <a:rPr lang="it-IT" sz="2600" dirty="0">
                <a:solidFill>
                  <a:srgbClr val="002060"/>
                </a:solidFill>
              </a:rPr>
              <a:t> studies; </a:t>
            </a:r>
          </a:p>
          <a:p>
            <a:r>
              <a:rPr lang="it-IT" sz="2600" dirty="0" err="1">
                <a:solidFill>
                  <a:srgbClr val="002060"/>
                </a:solidFill>
              </a:rPr>
              <a:t>detection</a:t>
            </a:r>
            <a:r>
              <a:rPr lang="it-IT" sz="2600" dirty="0">
                <a:solidFill>
                  <a:srgbClr val="002060"/>
                </a:solidFill>
              </a:rPr>
              <a:t> of the first prompt </a:t>
            </a:r>
            <a:r>
              <a:rPr lang="it-IT" sz="2600" dirty="0" err="1">
                <a:solidFill>
                  <a:srgbClr val="002060"/>
                </a:solidFill>
              </a:rPr>
              <a:t>electromagnetic</a:t>
            </a:r>
            <a:r>
              <a:rPr lang="it-IT" sz="2600" dirty="0">
                <a:solidFill>
                  <a:srgbClr val="002060"/>
                </a:solidFill>
              </a:rPr>
              <a:t> </a:t>
            </a:r>
            <a:r>
              <a:rPr lang="it-IT" sz="2600" dirty="0" err="1">
                <a:solidFill>
                  <a:srgbClr val="002060"/>
                </a:solidFill>
              </a:rPr>
              <a:t>radiation</a:t>
            </a:r>
            <a:r>
              <a:rPr lang="it-IT" sz="2600" dirty="0">
                <a:solidFill>
                  <a:srgbClr val="002060"/>
                </a:solidFill>
              </a:rPr>
              <a:t> in </a:t>
            </a:r>
            <a:r>
              <a:rPr lang="it-IT" sz="2600" dirty="0" err="1">
                <a:solidFill>
                  <a:srgbClr val="002060"/>
                </a:solidFill>
              </a:rPr>
              <a:t>coincidence</a:t>
            </a:r>
            <a:r>
              <a:rPr lang="it-IT" sz="2600" dirty="0">
                <a:solidFill>
                  <a:srgbClr val="002060"/>
                </a:solidFill>
              </a:rPr>
              <a:t> with a </a:t>
            </a:r>
            <a:r>
              <a:rPr lang="it-IT" sz="2600" dirty="0" err="1">
                <a:solidFill>
                  <a:srgbClr val="002060"/>
                </a:solidFill>
              </a:rPr>
              <a:t>binary</a:t>
            </a:r>
            <a:r>
              <a:rPr lang="it-IT" sz="2600" dirty="0">
                <a:solidFill>
                  <a:srgbClr val="002060"/>
                </a:solidFill>
              </a:rPr>
              <a:t> </a:t>
            </a:r>
            <a:r>
              <a:rPr lang="it-IT" sz="2600" dirty="0" err="1">
                <a:solidFill>
                  <a:srgbClr val="002060"/>
                </a:solidFill>
              </a:rPr>
              <a:t>neutron</a:t>
            </a:r>
            <a:r>
              <a:rPr lang="it-IT" sz="2600" dirty="0">
                <a:solidFill>
                  <a:srgbClr val="002060"/>
                </a:solidFill>
              </a:rPr>
              <a:t> star merger. </a:t>
            </a:r>
          </a:p>
          <a:p>
            <a:endParaRPr lang="it-IT" dirty="0"/>
          </a:p>
        </p:txBody>
      </p:sp>
      <p:sp>
        <p:nvSpPr>
          <p:cNvPr id="4" name="Titolo 1">
            <a:extLst>
              <a:ext uri="{FF2B5EF4-FFF2-40B4-BE49-F238E27FC236}">
                <a16:creationId xmlns:a16="http://schemas.microsoft.com/office/drawing/2014/main" id="{D1A9A366-294F-986F-E004-1269948E6B24}"/>
              </a:ext>
            </a:extLst>
          </p:cNvPr>
          <p:cNvSpPr txBox="1">
            <a:spLocks/>
          </p:cNvSpPr>
          <p:nvPr/>
        </p:nvSpPr>
        <p:spPr>
          <a:xfrm>
            <a:off x="359532" y="332656"/>
            <a:ext cx="8424936" cy="10527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i="1" dirty="0">
                <a:solidFill>
                  <a:srgbClr val="0066FF"/>
                </a:solidFill>
              </a:rPr>
              <a:t>INTEGRAL legacy</a:t>
            </a:r>
            <a:br>
              <a:rPr lang="en-GB" sz="3200" b="1" i="1" dirty="0">
                <a:solidFill>
                  <a:srgbClr val="1126FF"/>
                </a:solidFill>
              </a:rPr>
            </a:br>
            <a:endParaRPr lang="en-GB" sz="1800" b="1" i="1" dirty="0">
              <a:solidFill>
                <a:srgbClr val="1126FF"/>
              </a:solidFill>
            </a:endParaRPr>
          </a:p>
        </p:txBody>
      </p:sp>
    </p:spTree>
    <p:extLst>
      <p:ext uri="{BB962C8B-B14F-4D97-AF65-F5344CB8AC3E}">
        <p14:creationId xmlns:p14="http://schemas.microsoft.com/office/powerpoint/2010/main" val="152182924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6000</TotalTime>
  <Words>1582</Words>
  <Application>Microsoft Macintosh PowerPoint</Application>
  <PresentationFormat>Presentazione su schermo (4:3)</PresentationFormat>
  <Paragraphs>133</Paragraphs>
  <Slides>21</Slides>
  <Notes>4</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Arial</vt:lpstr>
      <vt:lpstr>Calibri</vt:lpstr>
      <vt:lpstr>CharisSIL</vt:lpstr>
      <vt:lpstr>Comic Sans MS</vt:lpstr>
      <vt:lpstr>Helvetica Neue</vt:lpstr>
      <vt:lpstr>Times New Roman</vt:lpstr>
      <vt:lpstr>Wingdings</vt:lpstr>
      <vt:lpstr>Tema di Office</vt:lpstr>
      <vt:lpstr>Presentazione standard di PowerPoint</vt:lpstr>
      <vt:lpstr>Presentazione standard di PowerPoint</vt:lpstr>
      <vt:lpstr> INTEGRAL in Numbers today</vt:lpstr>
      <vt:lpstr>INTEGRAL Confirmation &amp; Extension </vt:lpstr>
      <vt:lpstr>INTEGRAL uniqueness</vt:lpstr>
      <vt:lpstr> 15 Review papers on New Astronomy Reviews  </vt:lpstr>
      <vt:lpstr>INTEGRAL “Reloaded” </vt:lpstr>
      <vt:lpstr>Presentazione standard di PowerPoint</vt:lpstr>
      <vt:lpstr>Presentazione standard di PowerPoint</vt:lpstr>
      <vt:lpstr>Presentazione standard di PowerPoint</vt:lpstr>
      <vt:lpstr>Multi-Messenger Astronomy with INTEGRAL </vt:lpstr>
      <vt:lpstr>Presentazione standard di PowerPoint</vt:lpstr>
      <vt:lpstr>Presentazione standard di PowerPoint</vt:lpstr>
      <vt:lpstr>15 years of Galactic Surveys &amp; Hard X-Ray Background Measurements  </vt:lpstr>
      <vt:lpstr>Presentazione standard di PowerPoint</vt:lpstr>
      <vt:lpstr>Presentazione standard di PowerPoint</vt:lpstr>
      <vt:lpstr>New Software release OSA 11.2 ready for use by the community</vt:lpstr>
      <vt:lpstr>Presentazione standard di PowerPoint</vt:lpstr>
      <vt:lpstr>INTEGRAL versus current Missions</vt:lpstr>
      <vt:lpstr>Backup slides</vt:lpstr>
      <vt:lpstr>New release of the Multi-Messenger  Online  Data Analysis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INTEGRAL Accordo ASI/INAF 2013.025.R0 </dc:title>
  <dc:creator>Angela</dc:creator>
  <cp:lastModifiedBy>Lorenzo Natalucci</cp:lastModifiedBy>
  <cp:revision>289</cp:revision>
  <cp:lastPrinted>2022-10-14T13:55:18Z</cp:lastPrinted>
  <dcterms:created xsi:type="dcterms:W3CDTF">2016-07-22T11:03:36Z</dcterms:created>
  <dcterms:modified xsi:type="dcterms:W3CDTF">2023-04-24T08:29:08Z</dcterms:modified>
</cp:coreProperties>
</file>