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94" r:id="rId3"/>
    <p:sldId id="295" r:id="rId4"/>
    <p:sldId id="1080" r:id="rId5"/>
    <p:sldId id="258" r:id="rId6"/>
    <p:sldId id="1081" r:id="rId7"/>
    <p:sldId id="298" r:id="rId8"/>
    <p:sldId id="265" r:id="rId9"/>
    <p:sldId id="299" r:id="rId10"/>
    <p:sldId id="262" r:id="rId11"/>
    <p:sldId id="300" r:id="rId12"/>
    <p:sldId id="301" r:id="rId13"/>
    <p:sldId id="302" r:id="rId14"/>
    <p:sldId id="303" r:id="rId15"/>
    <p:sldId id="297" r:id="rId16"/>
    <p:sldId id="304" r:id="rId17"/>
    <p:sldId id="305" r:id="rId18"/>
    <p:sldId id="288" r:id="rId19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FF"/>
    <a:srgbClr val="3951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559"/>
  </p:normalViewPr>
  <p:slideViewPr>
    <p:cSldViewPr snapToGrid="0">
      <p:cViewPr varScale="1">
        <p:scale>
          <a:sx n="115" d="100"/>
          <a:sy n="115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43A73-EFDD-614D-86EE-238EDCA8F3B9}" type="datetimeFigureOut">
              <a:rPr lang="en-DE" smtClean="0"/>
              <a:t>16.04.23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A9686-C445-4E40-B79B-A57A065BCFD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84413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553A4-4FBC-7410-C941-F7117C023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F3C4E9-CA9C-8948-777B-B3FACC7A0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A636A-9512-607E-E514-E76F33C36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654B9-32DB-F280-1AB6-29F784745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E. Ramos Ceja, eROSITA: performance and status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B9ECA-936D-6A6B-D4E5-BAF47C3BD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76C0-A496-CE42-8FCE-01C1D7C507E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26737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0F6CE-D612-A7A3-CF30-F6E447094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14C692-62F9-F33D-25CF-A5C519F1E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EF325-7653-694B-4A69-EE432D4F5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889FF-37CD-CDDA-81BC-0C5C36CFD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E. Ramos Ceja, eROSITA: performance and status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0CC49-53F7-63BA-E4EB-659CB403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76C0-A496-CE42-8FCE-01C1D7C507E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9805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AA85BD-F486-2CD3-FFED-255C64D20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C0F43-D263-EC2D-7D0C-24496B224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04DFA-1869-E386-A497-287A82F6C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AFE6F-3B3F-FA31-FB77-F9AF0BEE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E. Ramos Ceja, eROSITA: performance and status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5E245-DC28-1803-C3EE-B8A0C244D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76C0-A496-CE42-8FCE-01C1D7C507E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83231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2923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59142-4436-5B91-AE65-48587CE96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DE1DB-4CCB-0E2D-D25A-0779DBAD2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6E37-B8DD-93DD-5727-80F5180B7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AC4D2-3C4D-83B0-E24D-8F4251CB1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E. Ramos Ceja, eROSITA: performance and status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ADE5E-034D-98A8-9F73-793B7EF9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76C0-A496-CE42-8FCE-01C1D7C507E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6553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C7A8D-7BBA-8AD4-6F23-E94941F9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67A28-701C-29C8-F842-95DF8237E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3BBDE-21F9-1E10-5F09-90565D3C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B575A-040B-400F-0B60-EB76FA53D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E. Ramos Ceja, eROSITA: performance and status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AE3B8-1EFB-CB73-A84D-0BB6B5984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76C0-A496-CE42-8FCE-01C1D7C507E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6403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CFF93-A16B-4FD1-867E-DC62F75CE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2E9D8-1BCD-AA14-0A3E-B921FE099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922241-6A44-B30C-E6D9-B9085C261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69CF2-DCEE-0F51-2C29-5D39785C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7A0C4-4FC9-F13E-AA35-25382F352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E. Ramos Ceja, eROSITA: performance and status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837E1-A398-13EC-C421-256C9F796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76C0-A496-CE42-8FCE-01C1D7C507E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33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0CCCC-7319-9670-BF49-2B2F26128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60D4D-DD0E-AAC8-B9BE-FAA7808F4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0A42A-6E09-9EB1-A3D6-AE7B7B551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8139FD-AB43-6CF8-50D9-64A5254D0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36F25-051F-E567-75D2-3E608D5F64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55AE4D-4FA4-6893-6763-DD6807128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9EB6B-91C6-09F1-366D-A4935E896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E. Ramos Ceja, eROSITA: performance and status</a:t>
            </a:r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B57DD4-55C4-38FD-496F-1EE920D49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76C0-A496-CE42-8FCE-01C1D7C507E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8069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3BF6E-E639-85FC-A18A-B5B3D7EA6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54900-0A23-5178-AD74-6EFBA485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79BA7B-F123-2C86-CBA2-02403A812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E. Ramos Ceja, eROSITA: performance and status</a:t>
            </a:r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BB91F-AF96-BA5B-5372-38FE0DB57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76C0-A496-CE42-8FCE-01C1D7C507E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10115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B9AD8-D656-99CE-D55E-33877DD57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EBBA0C-BFF7-2B24-5BCA-53C5D5BD2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E. Ramos Ceja, eROSITA: performance and status</a:t>
            </a:r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4F245-9679-6430-CF8B-8144E85E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76C0-A496-CE42-8FCE-01C1D7C507E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626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A766-DE25-24D9-EB42-5A485FE09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651FC-2F1D-9D9E-CAEA-0A2A47210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C18090-83E6-0F84-1677-4775CC70B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89168-44B1-7D75-FEA4-F496C3DDE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C8AEB-E061-592B-00C3-A8564E87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E. Ramos Ceja, eROSITA: performance and status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B0A24-5012-1B95-69B0-AFBA521CB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76C0-A496-CE42-8FCE-01C1D7C507E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6435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9C788-5303-7961-9443-BF6EB0FD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C57D73-F5D3-6D5D-D1C9-B0CABAB75A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DEE280-07D9-1569-EAD4-338425962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0A1C9-9BC0-E65B-E963-386BAC5AC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A539-8C35-37D4-40C3-1B0BA94C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E. Ramos Ceja, eROSITA: performance and status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75CE7-75B0-0A74-75EC-17D1D68E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76C0-A496-CE42-8FCE-01C1D7C507E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0833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A95568-7CA1-4220-CF4F-791DB721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C3706-0911-AE44-1AE8-ED2C7517D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84EF3-DEB2-A3F4-CA58-8A6CD8BB2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April 2023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7E285-6221-A8FB-E45E-10CC953AB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M. E. Ramos Ceja, eROSITA: performance and status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07F00-AEDD-D0B4-BD5C-944F3604B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076C0-A496-CE42-8FCE-01C1D7C507E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8582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8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.emf"/><Relationship Id="rId5" Type="http://schemas.openxmlformats.org/officeDocument/2006/relationships/image" Target="../media/image32.png"/><Relationship Id="rId10" Type="http://schemas.openxmlformats.org/officeDocument/2006/relationships/image" Target="../media/image2.wmf"/><Relationship Id="rId4" Type="http://schemas.openxmlformats.org/officeDocument/2006/relationships/image" Target="../media/image31.png"/><Relationship Id="rId9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flagge+russland&amp;source=images&amp;cd=&amp;cad=rja&amp;docid=zwlCBXTAoPFYPM&amp;tbnid=pVRhp-FcQThllM:&amp;ved=0CAUQjRw&amp;url=http://www.flags.de/flagge-russland.html&amp;ei=WZ7dUYzDLYiYtQawxIGwAQ&amp;bvm=bv.48705608,d.Yms&amp;psig=AFQjCNGB7rKKxWBTfK6lA2u0LMwuk7Pc3A&amp;ust=1373564408949198" TargetMode="Externa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reenshot 2020-10-02 at 22.30.28.png" descr="Screenshot 2020-10-02 at 22.30.28.png">
            <a:extLst>
              <a:ext uri="{FF2B5EF4-FFF2-40B4-BE49-F238E27FC236}">
                <a16:creationId xmlns:a16="http://schemas.microsoft.com/office/drawing/2014/main" id="{2D42DC0E-01AE-8E0B-A61C-908627CEA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06" y="0"/>
            <a:ext cx="12222177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A4647C-09C4-8655-9770-38ED961D1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3019" y="230823"/>
            <a:ext cx="7078980" cy="2387600"/>
          </a:xfrm>
        </p:spPr>
        <p:txBody>
          <a:bodyPr>
            <a:normAutofit fontScale="90000"/>
          </a:bodyPr>
          <a:lstStyle/>
          <a:p>
            <a:r>
              <a:rPr lang="en-DE" b="1" dirty="0">
                <a:solidFill>
                  <a:schemeClr val="bg1"/>
                </a:solidFill>
              </a:rPr>
              <a:t>eROSITA instrument: performance and status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59942-F177-B3C0-7186-7A65F695A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0577" y="3049799"/>
            <a:ext cx="6581423" cy="529414"/>
          </a:xfrm>
        </p:spPr>
        <p:txBody>
          <a:bodyPr>
            <a:normAutofit/>
          </a:bodyPr>
          <a:lstStyle/>
          <a:p>
            <a:r>
              <a:rPr lang="en-DE" b="1" dirty="0">
                <a:solidFill>
                  <a:schemeClr val="bg1"/>
                </a:solidFill>
              </a:rPr>
              <a:t>Miriam E. Ramos Ceja 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791C076-7F83-2A9D-D39C-AF6DB4E94584}"/>
              </a:ext>
            </a:extLst>
          </p:cNvPr>
          <p:cNvSpPr txBox="1">
            <a:spLocks/>
          </p:cNvSpPr>
          <p:nvPr/>
        </p:nvSpPr>
        <p:spPr>
          <a:xfrm>
            <a:off x="6852284" y="5801255"/>
            <a:ext cx="4499610" cy="1026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bg1"/>
                </a:solidFill>
              </a:rPr>
              <a:t>15</a:t>
            </a:r>
            <a:r>
              <a:rPr lang="en-GB" b="1" baseline="30000" dirty="0">
                <a:solidFill>
                  <a:schemeClr val="bg1"/>
                </a:solidFill>
              </a:rPr>
              <a:t>th</a:t>
            </a:r>
            <a:r>
              <a:rPr lang="en-GB" b="1" dirty="0">
                <a:solidFill>
                  <a:schemeClr val="bg1"/>
                </a:solidFill>
              </a:rPr>
              <a:t> IACHEC meeting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err="1">
                <a:solidFill>
                  <a:schemeClr val="bg1"/>
                </a:solidFill>
              </a:rPr>
              <a:t>Seeblick</a:t>
            </a:r>
            <a:r>
              <a:rPr lang="en-GB" dirty="0">
                <a:solidFill>
                  <a:schemeClr val="bg1"/>
                </a:solidFill>
              </a:rPr>
              <a:t> Pelham,  April 2023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5" name="Picture 1630" descr="mpe_logo_weiss">
            <a:extLst>
              <a:ext uri="{FF2B5EF4-FFF2-40B4-BE49-F238E27FC236}">
                <a16:creationId xmlns:a16="http://schemas.microsoft.com/office/drawing/2014/main" id="{8F991F05-72FC-AECD-90ED-B8826B62C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0500" y="4000064"/>
            <a:ext cx="896734" cy="102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D2D83C-DE8A-F27D-9D4D-DA92956AEE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64" t="28452" r="19680" b="36505"/>
          <a:stretch/>
        </p:blipFill>
        <p:spPr>
          <a:xfrm>
            <a:off x="8917854" y="3779943"/>
            <a:ext cx="1737379" cy="14664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10495D-8382-60F5-758A-9C196331732B}"/>
              </a:ext>
            </a:extLst>
          </p:cNvPr>
          <p:cNvSpPr txBox="1"/>
          <p:nvPr/>
        </p:nvSpPr>
        <p:spPr>
          <a:xfrm>
            <a:off x="11430" y="6553928"/>
            <a:ext cx="1714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i="1" dirty="0">
                <a:solidFill>
                  <a:schemeClr val="bg1"/>
                </a:solidFill>
                <a:latin typeface="+mj-lt"/>
              </a:rPr>
              <a:t>Image credit: DLR</a:t>
            </a:r>
          </a:p>
        </p:txBody>
      </p:sp>
    </p:spTree>
    <p:extLst>
      <p:ext uri="{BB962C8B-B14F-4D97-AF65-F5344CB8AC3E}">
        <p14:creationId xmlns:p14="http://schemas.microsoft.com/office/powerpoint/2010/main" val="203488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F1BE-0CE5-D931-CBF9-C03373C2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7955"/>
            <a:ext cx="11894820" cy="743585"/>
          </a:xfrm>
        </p:spPr>
        <p:txBody>
          <a:bodyPr>
            <a:normAutofit/>
          </a:bodyPr>
          <a:lstStyle/>
          <a:p>
            <a:r>
              <a:rPr lang="en-DE" sz="3600" b="1" dirty="0"/>
              <a:t>L2 enviromental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789F8-A1A2-F6F2-57AA-17AC90F33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991236"/>
            <a:ext cx="7073590" cy="5346064"/>
          </a:xfrm>
        </p:spPr>
        <p:txBody>
          <a:bodyPr>
            <a:normAutofit/>
          </a:bodyPr>
          <a:lstStyle/>
          <a:p>
            <a:r>
              <a:rPr lang="en-DE" sz="2300" b="1" dirty="0"/>
              <a:t>Anomalies – camera and camera electronics (CEs)</a:t>
            </a:r>
            <a:endParaRPr lang="en-GB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CEs suffer from radiation-induced Single Event Upsets (SEU) - digital anomalies.</a:t>
            </a:r>
          </a:p>
          <a:p>
            <a:pPr lvl="1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Occur independently per camera.</a:t>
            </a:r>
          </a:p>
          <a:p>
            <a:pPr lvl="1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283 anomalies since start of mission,</a:t>
            </a:r>
          </a:p>
          <a:p>
            <a:pPr lvl="2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 Solved by a CE reset (100% of the cases).</a:t>
            </a:r>
          </a:p>
          <a:p>
            <a:pPr lvl="2"/>
            <a:endParaRPr lang="en-GB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Main concerns:</a:t>
            </a:r>
          </a:p>
          <a:p>
            <a:pPr lvl="2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Could damage the camera if voltages are randomly changed during anomaly.</a:t>
            </a:r>
          </a:p>
          <a:p>
            <a:pPr lvl="2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Loss of exposure time due to a camera being offline during the time of the anomaly.</a:t>
            </a:r>
          </a:p>
          <a:p>
            <a:pPr lvl="1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Impact on operations and on duration of ground session.</a:t>
            </a:r>
            <a:endParaRPr lang="en-DE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61A5-DC28-78CE-04D0-A6572AC8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2090"/>
            <a:ext cx="2743200" cy="365125"/>
          </a:xfrm>
        </p:spPr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F608-E9CA-6B41-B094-92710BD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090"/>
            <a:ext cx="4114800" cy="365125"/>
          </a:xfrm>
        </p:spPr>
        <p:txBody>
          <a:bodyPr/>
          <a:lstStyle/>
          <a:p>
            <a:r>
              <a:rPr lang="en-GB"/>
              <a:t>M. E. Ramos Ceja, eROSITA: performance and status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3AF70-E9B1-CE1F-A127-63092D46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1700" y="6562090"/>
            <a:ext cx="2743200" cy="365125"/>
          </a:xfrm>
        </p:spPr>
        <p:txBody>
          <a:bodyPr/>
          <a:lstStyle/>
          <a:p>
            <a:fld id="{097076C0-A496-CE42-8FCE-01C1D7C507E4}" type="slidenum">
              <a:rPr lang="en-DE" smtClean="0"/>
              <a:t>10</a:t>
            </a:fld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64963-18B1-FF36-363C-C0810E356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743" y="147955"/>
            <a:ext cx="1321857" cy="9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6EB7B1-D910-C1EF-1C01-983DD1535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724" y="748922"/>
            <a:ext cx="3516086" cy="2812869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DB758E-11B6-4AC5-4AC3-798241F47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446" y="3891839"/>
            <a:ext cx="3888642" cy="2592428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70E0B3-738E-745A-C9DF-0A430F953174}"/>
              </a:ext>
            </a:extLst>
          </p:cNvPr>
          <p:cNvSpPr/>
          <p:nvPr/>
        </p:nvSpPr>
        <p:spPr>
          <a:xfrm>
            <a:off x="7556500" y="4362450"/>
            <a:ext cx="114300" cy="1457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766E26-BF3E-69E6-15A5-F2AD1D775BC6}"/>
              </a:ext>
            </a:extLst>
          </p:cNvPr>
          <p:cNvSpPr txBox="1"/>
          <p:nvPr/>
        </p:nvSpPr>
        <p:spPr>
          <a:xfrm rot="16200000">
            <a:off x="6840260" y="4986885"/>
            <a:ext cx="15135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000" dirty="0"/>
              <a:t>Number of resets per day</a:t>
            </a:r>
          </a:p>
        </p:txBody>
      </p:sp>
    </p:spTree>
    <p:extLst>
      <p:ext uri="{BB962C8B-B14F-4D97-AF65-F5344CB8AC3E}">
        <p14:creationId xmlns:p14="http://schemas.microsoft.com/office/powerpoint/2010/main" val="2469788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F1BE-0CE5-D931-CBF9-C03373C2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7955"/>
            <a:ext cx="11894820" cy="743585"/>
          </a:xfrm>
        </p:spPr>
        <p:txBody>
          <a:bodyPr>
            <a:normAutofit/>
          </a:bodyPr>
          <a:lstStyle/>
          <a:p>
            <a:r>
              <a:rPr lang="en-DE" sz="3600" b="1" dirty="0"/>
              <a:t>L2 enviromental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789F8-A1A2-F6F2-57AA-17AC90F33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91236"/>
            <a:ext cx="11582399" cy="5346064"/>
          </a:xfrm>
        </p:spPr>
        <p:txBody>
          <a:bodyPr>
            <a:normAutofit/>
          </a:bodyPr>
          <a:lstStyle/>
          <a:p>
            <a:r>
              <a:rPr lang="en-DE" sz="2300" b="1" dirty="0"/>
              <a:t>Anomalies – Interface and Thermal Controller (ITC)</a:t>
            </a:r>
            <a:endParaRPr lang="en-GB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n-DE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During ITC anomalies, eROSITA enters into survival mode.</a:t>
            </a:r>
          </a:p>
          <a:p>
            <a:pPr lvl="1"/>
            <a:r>
              <a:rPr lang="en-DE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Possible correlation with solar activity.</a:t>
            </a:r>
          </a:p>
          <a:p>
            <a:pPr lvl="1"/>
            <a:r>
              <a:rPr lang="en-DE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These anomalies change the thermal control functionality.</a:t>
            </a:r>
          </a:p>
          <a:p>
            <a:pPr lvl="1"/>
            <a:r>
              <a:rPr lang="en-DE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11 anomalies during since the begin</a:t>
            </a: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DE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ing of the survey.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61A5-DC28-78CE-04D0-A6572AC8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2090"/>
            <a:ext cx="2743200" cy="365125"/>
          </a:xfrm>
        </p:spPr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F608-E9CA-6B41-B094-92710BD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090"/>
            <a:ext cx="4114800" cy="365125"/>
          </a:xfrm>
        </p:spPr>
        <p:txBody>
          <a:bodyPr/>
          <a:lstStyle/>
          <a:p>
            <a:r>
              <a:rPr lang="en-GB"/>
              <a:t>M. E. Ramos Ceja, eROSITA: performance and status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3AF70-E9B1-CE1F-A127-63092D46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1700" y="6562090"/>
            <a:ext cx="2743200" cy="365125"/>
          </a:xfrm>
        </p:spPr>
        <p:txBody>
          <a:bodyPr/>
          <a:lstStyle/>
          <a:p>
            <a:fld id="{097076C0-A496-CE42-8FCE-01C1D7C507E4}" type="slidenum">
              <a:rPr lang="en-DE" smtClean="0"/>
              <a:t>11</a:t>
            </a:fld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64963-18B1-FF36-363C-C0810E35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743" y="147955"/>
            <a:ext cx="1321857" cy="9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712F05-FF14-FDB7-4A96-05F5325A0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4" t="6401" r="5883"/>
          <a:stretch/>
        </p:blipFill>
        <p:spPr>
          <a:xfrm>
            <a:off x="641350" y="3068958"/>
            <a:ext cx="10909300" cy="3420426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27662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F1BE-0CE5-D931-CBF9-C03373C2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7955"/>
            <a:ext cx="11894820" cy="743585"/>
          </a:xfrm>
        </p:spPr>
        <p:txBody>
          <a:bodyPr>
            <a:normAutofit/>
          </a:bodyPr>
          <a:lstStyle/>
          <a:p>
            <a:r>
              <a:rPr lang="en-DE" sz="3600" b="1" dirty="0"/>
              <a:t>L2 enviromental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789F8-A1A2-F6F2-57AA-17AC90F33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91236"/>
            <a:ext cx="11582399" cy="5346064"/>
          </a:xfrm>
        </p:spPr>
        <p:txBody>
          <a:bodyPr>
            <a:normAutofit/>
          </a:bodyPr>
          <a:lstStyle/>
          <a:p>
            <a:r>
              <a:rPr lang="en-DE" sz="2300" b="1" dirty="0"/>
              <a:t>Micrometeoroid hits</a:t>
            </a:r>
          </a:p>
          <a:p>
            <a:endParaRPr lang="en-DE" sz="23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DE" sz="23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DE" sz="23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DE" sz="23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DE" sz="23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DE" sz="23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DE" sz="23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Mostly minor damage.</a:t>
            </a:r>
          </a:p>
          <a:p>
            <a:pPr lvl="1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TM4 hit &gt; 6000 affected pixels.</a:t>
            </a:r>
          </a:p>
          <a:p>
            <a:pPr lvl="1"/>
            <a:endParaRPr lang="en-DE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61A5-DC28-78CE-04D0-A6572AC8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2090"/>
            <a:ext cx="2743200" cy="365125"/>
          </a:xfrm>
        </p:spPr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F608-E9CA-6B41-B094-92710BD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090"/>
            <a:ext cx="4114800" cy="365125"/>
          </a:xfrm>
        </p:spPr>
        <p:txBody>
          <a:bodyPr/>
          <a:lstStyle/>
          <a:p>
            <a:r>
              <a:rPr lang="en-GB"/>
              <a:t>M. E. Ramos Ceja, eROSITA: performance and status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3AF70-E9B1-CE1F-A127-63092D46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1700" y="6562090"/>
            <a:ext cx="2743200" cy="365125"/>
          </a:xfrm>
        </p:spPr>
        <p:txBody>
          <a:bodyPr/>
          <a:lstStyle/>
          <a:p>
            <a:fld id="{097076C0-A496-CE42-8FCE-01C1D7C507E4}" type="slidenum">
              <a:rPr lang="en-DE" smtClean="0"/>
              <a:t>12</a:t>
            </a:fld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64963-18B1-FF36-363C-C0810E35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743" y="147955"/>
            <a:ext cx="1321857" cy="9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D878C4-0E64-1AEE-7D30-4E2594982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"/>
          <a:stretch/>
        </p:blipFill>
        <p:spPr>
          <a:xfrm>
            <a:off x="1064023" y="1613576"/>
            <a:ext cx="3470275" cy="23495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A5BA90-C744-55FE-B306-36C081429478}"/>
              </a:ext>
            </a:extLst>
          </p:cNvPr>
          <p:cNvSpPr txBox="1">
            <a:spLocks/>
          </p:cNvSpPr>
          <p:nvPr/>
        </p:nvSpPr>
        <p:spPr>
          <a:xfrm>
            <a:off x="3289609" y="3963076"/>
            <a:ext cx="1213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DE"/>
            </a:defPPr>
            <a:lvl1pPr>
              <a:defRPr sz="1200" i="1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dirty="0"/>
              <a:t>Freyberg+2022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918A41-07E0-728F-FC36-EC38B72668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85" t="10504" r="10363" b="13736"/>
          <a:stretch/>
        </p:blipFill>
        <p:spPr>
          <a:xfrm>
            <a:off x="6258224" y="128857"/>
            <a:ext cx="3752649" cy="3211919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5C3C89-B4B8-0E74-D823-9E88D61A12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5" t="10274" r="25839" b="27682"/>
          <a:stretch/>
        </p:blipFill>
        <p:spPr bwMode="auto">
          <a:xfrm>
            <a:off x="6399412" y="3567298"/>
            <a:ext cx="3470275" cy="3073621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FCD100-6583-14F7-40A6-10B7F2B6AB5C}"/>
              </a:ext>
            </a:extLst>
          </p:cNvPr>
          <p:cNvSpPr txBox="1"/>
          <p:nvPr/>
        </p:nvSpPr>
        <p:spPr>
          <a:xfrm>
            <a:off x="9919765" y="6350610"/>
            <a:ext cx="2127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Coutinho, Ramos-Ceja+2022</a:t>
            </a:r>
          </a:p>
        </p:txBody>
      </p:sp>
    </p:spTree>
    <p:extLst>
      <p:ext uri="{BB962C8B-B14F-4D97-AF65-F5344CB8AC3E}">
        <p14:creationId xmlns:p14="http://schemas.microsoft.com/office/powerpoint/2010/main" val="8667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F1BE-0CE5-D931-CBF9-C03373C2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7955"/>
            <a:ext cx="11894820" cy="743585"/>
          </a:xfrm>
        </p:spPr>
        <p:txBody>
          <a:bodyPr>
            <a:normAutofit/>
          </a:bodyPr>
          <a:lstStyle/>
          <a:p>
            <a:r>
              <a:rPr lang="en-DE" sz="3600" b="1" dirty="0"/>
              <a:t>L2 enviromental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789F8-A1A2-F6F2-57AA-17AC90F33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991236"/>
            <a:ext cx="6146799" cy="5346064"/>
          </a:xfrm>
        </p:spPr>
        <p:txBody>
          <a:bodyPr>
            <a:normAutofit/>
          </a:bodyPr>
          <a:lstStyle/>
          <a:p>
            <a:r>
              <a:rPr lang="en-DE" sz="2300" b="1" dirty="0"/>
              <a:t>Camera radiation damage</a:t>
            </a:r>
          </a:p>
          <a:p>
            <a:pPr lvl="1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In-flight camera calibration measurements with the onboard Fe</a:t>
            </a:r>
            <a:r>
              <a:rPr lang="en-GB" sz="23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55</a:t>
            </a: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 source.</a:t>
            </a:r>
          </a:p>
          <a:p>
            <a:pPr lvl="1"/>
            <a:endParaRPr lang="en-GB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CTI degradation as expected according to ground testing and analysis.</a:t>
            </a:r>
          </a:p>
          <a:p>
            <a:pPr lvl="1"/>
            <a:endParaRPr lang="en-GB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Even after Safe mode I, the CTI follows the same trend as before:</a:t>
            </a:r>
          </a:p>
          <a:p>
            <a:pPr lvl="2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No unexpected degradation due to safe mode. </a:t>
            </a:r>
          </a:p>
          <a:p>
            <a:pPr lvl="1"/>
            <a:endParaRPr lang="en-DE" sz="23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61A5-DC28-78CE-04D0-A6572AC8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2090"/>
            <a:ext cx="2743200" cy="365125"/>
          </a:xfrm>
        </p:spPr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F608-E9CA-6B41-B094-92710BD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090"/>
            <a:ext cx="4114800" cy="365125"/>
          </a:xfrm>
        </p:spPr>
        <p:txBody>
          <a:bodyPr/>
          <a:lstStyle/>
          <a:p>
            <a:r>
              <a:rPr lang="en-GB"/>
              <a:t>M. E. Ramos Ceja, eROSITA: performance and status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3AF70-E9B1-CE1F-A127-63092D46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1700" y="6562090"/>
            <a:ext cx="2743200" cy="365125"/>
          </a:xfrm>
        </p:spPr>
        <p:txBody>
          <a:bodyPr/>
          <a:lstStyle/>
          <a:p>
            <a:fld id="{097076C0-A496-CE42-8FCE-01C1D7C507E4}" type="slidenum">
              <a:rPr lang="en-DE" smtClean="0"/>
              <a:t>13</a:t>
            </a:fld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64963-18B1-FF36-363C-C0810E35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743" y="147955"/>
            <a:ext cx="1321857" cy="9766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FCD100-6583-14F7-40A6-10B7F2B6AB5C}"/>
              </a:ext>
            </a:extLst>
          </p:cNvPr>
          <p:cNvSpPr txBox="1"/>
          <p:nvPr/>
        </p:nvSpPr>
        <p:spPr>
          <a:xfrm>
            <a:off x="9069282" y="6389676"/>
            <a:ext cx="3296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Coutinho, Ramos-Ceja+2022, K. </a:t>
            </a:r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Dennerl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2023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B26FF7-EAF3-3149-6731-6EF8435CB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65" y="839164"/>
            <a:ext cx="4155833" cy="5498136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5434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F1BE-0CE5-D931-CBF9-C03373C2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7955"/>
            <a:ext cx="11894820" cy="743585"/>
          </a:xfrm>
        </p:spPr>
        <p:txBody>
          <a:bodyPr>
            <a:normAutofit/>
          </a:bodyPr>
          <a:lstStyle/>
          <a:p>
            <a:r>
              <a:rPr lang="en-DE" sz="3600" b="1" dirty="0"/>
              <a:t>L2 enviromental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789F8-A1A2-F6F2-57AA-17AC90F33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991236"/>
            <a:ext cx="11264899" cy="3009264"/>
          </a:xfrm>
        </p:spPr>
        <p:txBody>
          <a:bodyPr>
            <a:normAutofit/>
          </a:bodyPr>
          <a:lstStyle/>
          <a:p>
            <a:r>
              <a:rPr lang="en-DE" sz="2300" b="1" dirty="0"/>
              <a:t>Mirror contamination monitoring</a:t>
            </a:r>
          </a:p>
          <a:p>
            <a:pPr lvl="1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After major orbit corrections, due to expelled propellant.</a:t>
            </a:r>
          </a:p>
          <a:p>
            <a:pPr lvl="1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Pointed observations after orbit corrections (isolated neutron stars).</a:t>
            </a:r>
          </a:p>
          <a:p>
            <a:pPr lvl="1"/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Spectral analysis show no significant change in the spectra of the calibration sources below 500 eV. </a:t>
            </a:r>
          </a:p>
          <a:p>
            <a:pPr lvl="1"/>
            <a:endParaRPr lang="en-DE" sz="23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61A5-DC28-78CE-04D0-A6572AC8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2090"/>
            <a:ext cx="2743200" cy="365125"/>
          </a:xfrm>
        </p:spPr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F608-E9CA-6B41-B094-92710BD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090"/>
            <a:ext cx="4114800" cy="365125"/>
          </a:xfrm>
        </p:spPr>
        <p:txBody>
          <a:bodyPr/>
          <a:lstStyle/>
          <a:p>
            <a:r>
              <a:rPr lang="en-GB"/>
              <a:t>M. E. Ramos Ceja, eROSITA: performance and status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3AF70-E9B1-CE1F-A127-63092D46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1700" y="6562090"/>
            <a:ext cx="2743200" cy="365125"/>
          </a:xfrm>
        </p:spPr>
        <p:txBody>
          <a:bodyPr/>
          <a:lstStyle/>
          <a:p>
            <a:fld id="{097076C0-A496-CE42-8FCE-01C1D7C507E4}" type="slidenum">
              <a:rPr lang="en-DE" smtClean="0"/>
              <a:t>14</a:t>
            </a:fld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64963-18B1-FF36-363C-C0810E35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743" y="147955"/>
            <a:ext cx="1321857" cy="9766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FCD100-6583-14F7-40A6-10B7F2B6AB5C}"/>
              </a:ext>
            </a:extLst>
          </p:cNvPr>
          <p:cNvSpPr txBox="1"/>
          <p:nvPr/>
        </p:nvSpPr>
        <p:spPr>
          <a:xfrm>
            <a:off x="9069282" y="6389676"/>
            <a:ext cx="3296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Coutinho, Ramos-Ceja+2022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DDE3D1-9B71-00B4-D06D-5C2F08DC6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157" y="3274549"/>
            <a:ext cx="8257293" cy="2957340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9356C8-A436-8E29-EB9B-8A15866B9815}"/>
              </a:ext>
            </a:extLst>
          </p:cNvPr>
          <p:cNvSpPr txBox="1"/>
          <p:nvPr/>
        </p:nvSpPr>
        <p:spPr>
          <a:xfrm>
            <a:off x="4333262" y="2823639"/>
            <a:ext cx="3104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1RXS J214303.7+065419</a:t>
            </a:r>
            <a:endParaRPr lang="en-DE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27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F1BE-0CE5-D931-CBF9-C03373C2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7955"/>
            <a:ext cx="11894820" cy="743585"/>
          </a:xfrm>
        </p:spPr>
        <p:txBody>
          <a:bodyPr>
            <a:normAutofit/>
          </a:bodyPr>
          <a:lstStyle/>
          <a:p>
            <a:r>
              <a:rPr lang="en-DE" sz="3600" b="1" dirty="0"/>
              <a:t>eROSITA programmatics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64963-18B1-FF36-363C-C0810E35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743" y="147955"/>
            <a:ext cx="1321857" cy="97663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61A5-DC28-78CE-04D0-A6572AC8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2090"/>
            <a:ext cx="2743200" cy="365125"/>
          </a:xfrm>
        </p:spPr>
        <p:txBody>
          <a:bodyPr/>
          <a:lstStyle/>
          <a:p>
            <a:r>
              <a:rPr lang="de-DE"/>
              <a:t>April 2023</a:t>
            </a:r>
            <a:endParaRPr lang="en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F608-E9CA-6B41-B094-92710BD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090"/>
            <a:ext cx="4114800" cy="365125"/>
          </a:xfrm>
        </p:spPr>
        <p:txBody>
          <a:bodyPr/>
          <a:lstStyle/>
          <a:p>
            <a:r>
              <a:rPr lang="en-GB"/>
              <a:t>M. E. Ramos Ceja, eROSITA: performance and status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3AF70-E9B1-CE1F-A127-63092D46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2090"/>
            <a:ext cx="2743200" cy="365125"/>
          </a:xfrm>
        </p:spPr>
        <p:txBody>
          <a:bodyPr/>
          <a:lstStyle/>
          <a:p>
            <a:fld id="{097076C0-A496-CE42-8FCE-01C1D7C507E4}" type="slidenum">
              <a:rPr lang="en-DE" smtClean="0"/>
              <a:t>15</a:t>
            </a:fld>
            <a:endParaRPr lang="en-D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8C41A0-2CE6-3D02-1B6D-DA4509917540}"/>
              </a:ext>
            </a:extLst>
          </p:cNvPr>
          <p:cNvGrpSpPr/>
          <p:nvPr/>
        </p:nvGrpSpPr>
        <p:grpSpPr>
          <a:xfrm>
            <a:off x="1270000" y="965901"/>
            <a:ext cx="10298604" cy="4508748"/>
            <a:chOff x="53925" y="1631727"/>
            <a:chExt cx="13518093" cy="5799011"/>
          </a:xfrm>
        </p:grpSpPr>
        <p:sp>
          <p:nvSpPr>
            <p:cNvPr id="13" name="Arrow">
              <a:extLst>
                <a:ext uri="{FF2B5EF4-FFF2-40B4-BE49-F238E27FC236}">
                  <a16:creationId xmlns:a16="http://schemas.microsoft.com/office/drawing/2014/main" id="{5A1DD3FB-7DCA-A8C1-A958-6BFF3BB17D92}"/>
                </a:ext>
              </a:extLst>
            </p:cNvPr>
            <p:cNvSpPr/>
            <p:nvPr/>
          </p:nvSpPr>
          <p:spPr>
            <a:xfrm>
              <a:off x="53925" y="4280594"/>
              <a:ext cx="12871983" cy="1097856"/>
            </a:xfrm>
            <a:prstGeom prst="rightArrow">
              <a:avLst>
                <a:gd name="adj1" fmla="val 32000"/>
                <a:gd name="adj2" fmla="val 74013"/>
              </a:avLst>
            </a:prstGeom>
            <a:solidFill>
              <a:schemeClr val="accent4"/>
            </a:solidFill>
            <a:ln w="635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14" name="Line">
              <a:extLst>
                <a:ext uri="{FF2B5EF4-FFF2-40B4-BE49-F238E27FC236}">
                  <a16:creationId xmlns:a16="http://schemas.microsoft.com/office/drawing/2014/main" id="{9D624FE4-ECDD-F90A-4C53-7538A7802BF9}"/>
                </a:ext>
              </a:extLst>
            </p:cNvPr>
            <p:cNvSpPr/>
            <p:nvPr/>
          </p:nvSpPr>
          <p:spPr>
            <a:xfrm flipV="1">
              <a:off x="1835404" y="4682706"/>
              <a:ext cx="1" cy="815027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15" name="2019">
              <a:extLst>
                <a:ext uri="{FF2B5EF4-FFF2-40B4-BE49-F238E27FC236}">
                  <a16:creationId xmlns:a16="http://schemas.microsoft.com/office/drawing/2014/main" id="{DDA5B874-262A-552D-BA99-099B1C2CA506}"/>
                </a:ext>
              </a:extLst>
            </p:cNvPr>
            <p:cNvSpPr txBox="1"/>
            <p:nvPr/>
          </p:nvSpPr>
          <p:spPr>
            <a:xfrm>
              <a:off x="570484" y="4600462"/>
              <a:ext cx="691634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>
                  <a:latin typeface="+mj-lt"/>
                </a:rPr>
                <a:t>2019</a:t>
              </a:r>
            </a:p>
          </p:txBody>
        </p:sp>
        <p:sp>
          <p:nvSpPr>
            <p:cNvPr id="16" name="2020">
              <a:extLst>
                <a:ext uri="{FF2B5EF4-FFF2-40B4-BE49-F238E27FC236}">
                  <a16:creationId xmlns:a16="http://schemas.microsoft.com/office/drawing/2014/main" id="{0C37CB27-03F9-98E5-C5D5-EA1D3885CDA4}"/>
                </a:ext>
              </a:extLst>
            </p:cNvPr>
            <p:cNvSpPr txBox="1"/>
            <p:nvPr/>
          </p:nvSpPr>
          <p:spPr>
            <a:xfrm>
              <a:off x="2259583" y="4600462"/>
              <a:ext cx="691634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>
                  <a:latin typeface="+mj-lt"/>
                </a:rPr>
                <a:t>2020</a:t>
              </a:r>
            </a:p>
          </p:txBody>
        </p:sp>
        <p:sp>
          <p:nvSpPr>
            <p:cNvPr id="17" name="2021">
              <a:extLst>
                <a:ext uri="{FF2B5EF4-FFF2-40B4-BE49-F238E27FC236}">
                  <a16:creationId xmlns:a16="http://schemas.microsoft.com/office/drawing/2014/main" id="{876D0B65-4CDB-D9BE-DA36-52CC7B346AC9}"/>
                </a:ext>
              </a:extLst>
            </p:cNvPr>
            <p:cNvSpPr txBox="1"/>
            <p:nvPr/>
          </p:nvSpPr>
          <p:spPr>
            <a:xfrm>
              <a:off x="3948683" y="4600462"/>
              <a:ext cx="691634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>
                  <a:latin typeface="+mj-lt"/>
                </a:rPr>
                <a:t>2021</a:t>
              </a:r>
            </a:p>
          </p:txBody>
        </p:sp>
        <p:sp>
          <p:nvSpPr>
            <p:cNvPr id="18" name="2022">
              <a:extLst>
                <a:ext uri="{FF2B5EF4-FFF2-40B4-BE49-F238E27FC236}">
                  <a16:creationId xmlns:a16="http://schemas.microsoft.com/office/drawing/2014/main" id="{EC258FC7-0D1A-AE1A-EF13-00A7559EB32D}"/>
                </a:ext>
              </a:extLst>
            </p:cNvPr>
            <p:cNvSpPr txBox="1"/>
            <p:nvPr/>
          </p:nvSpPr>
          <p:spPr>
            <a:xfrm>
              <a:off x="5593333" y="4600462"/>
              <a:ext cx="691634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>
                  <a:latin typeface="+mj-lt"/>
                </a:rPr>
                <a:t>2022</a:t>
              </a:r>
            </a:p>
          </p:txBody>
        </p:sp>
        <p:sp>
          <p:nvSpPr>
            <p:cNvPr id="19" name="2023">
              <a:extLst>
                <a:ext uri="{FF2B5EF4-FFF2-40B4-BE49-F238E27FC236}">
                  <a16:creationId xmlns:a16="http://schemas.microsoft.com/office/drawing/2014/main" id="{BE21FD42-96FF-B57C-8C5C-06E1A4C23F79}"/>
                </a:ext>
              </a:extLst>
            </p:cNvPr>
            <p:cNvSpPr txBox="1"/>
            <p:nvPr/>
          </p:nvSpPr>
          <p:spPr>
            <a:xfrm>
              <a:off x="7326884" y="4600462"/>
              <a:ext cx="691634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>
                  <a:latin typeface="+mj-lt"/>
                </a:rPr>
                <a:t>2023</a:t>
              </a:r>
            </a:p>
          </p:txBody>
        </p:sp>
        <p:sp>
          <p:nvSpPr>
            <p:cNvPr id="20" name="2024">
              <a:extLst>
                <a:ext uri="{FF2B5EF4-FFF2-40B4-BE49-F238E27FC236}">
                  <a16:creationId xmlns:a16="http://schemas.microsoft.com/office/drawing/2014/main" id="{30936822-052B-5008-85FC-780A48F56A45}"/>
                </a:ext>
              </a:extLst>
            </p:cNvPr>
            <p:cNvSpPr txBox="1"/>
            <p:nvPr/>
          </p:nvSpPr>
          <p:spPr>
            <a:xfrm>
              <a:off x="9060433" y="4600462"/>
              <a:ext cx="691634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>
                  <a:latin typeface="+mj-lt"/>
                </a:rPr>
                <a:t>2024</a:t>
              </a:r>
            </a:p>
          </p:txBody>
        </p:sp>
        <p:sp>
          <p:nvSpPr>
            <p:cNvPr id="21" name="2025">
              <a:extLst>
                <a:ext uri="{FF2B5EF4-FFF2-40B4-BE49-F238E27FC236}">
                  <a16:creationId xmlns:a16="http://schemas.microsoft.com/office/drawing/2014/main" id="{04CD5227-3B58-457E-B7C8-326E64C0A727}"/>
                </a:ext>
              </a:extLst>
            </p:cNvPr>
            <p:cNvSpPr txBox="1"/>
            <p:nvPr/>
          </p:nvSpPr>
          <p:spPr>
            <a:xfrm>
              <a:off x="10705083" y="4600462"/>
              <a:ext cx="691634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>
                  <a:latin typeface="+mj-lt"/>
                </a:rPr>
                <a:t>2025</a:t>
              </a:r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id="{ACA46B22-B7D3-7EB6-F928-522729352F02}"/>
                </a:ext>
              </a:extLst>
            </p:cNvPr>
            <p:cNvSpPr/>
            <p:nvPr/>
          </p:nvSpPr>
          <p:spPr>
            <a:xfrm flipH="1">
              <a:off x="1023491" y="4983113"/>
              <a:ext cx="1" cy="53213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23" name="Launch">
              <a:extLst>
                <a:ext uri="{FF2B5EF4-FFF2-40B4-BE49-F238E27FC236}">
                  <a16:creationId xmlns:a16="http://schemas.microsoft.com/office/drawing/2014/main" id="{01F2B301-66BD-E2F6-DF46-AFEA80769E3B}"/>
                </a:ext>
              </a:extLst>
            </p:cNvPr>
            <p:cNvSpPr txBox="1"/>
            <p:nvPr/>
          </p:nvSpPr>
          <p:spPr>
            <a:xfrm>
              <a:off x="558085" y="5387862"/>
              <a:ext cx="926296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>
                  <a:latin typeface="+mj-lt"/>
                </a:rPr>
                <a:t>Launch</a:t>
              </a:r>
            </a:p>
          </p:txBody>
        </p:sp>
        <p:sp>
          <p:nvSpPr>
            <p:cNvPr id="24" name="CalPV">
              <a:extLst>
                <a:ext uri="{FF2B5EF4-FFF2-40B4-BE49-F238E27FC236}">
                  <a16:creationId xmlns:a16="http://schemas.microsoft.com/office/drawing/2014/main" id="{930B9667-96AB-AD32-E46B-10B9ED64998A}"/>
                </a:ext>
              </a:extLst>
            </p:cNvPr>
            <p:cNvSpPr txBox="1"/>
            <p:nvPr/>
          </p:nvSpPr>
          <p:spPr>
            <a:xfrm>
              <a:off x="286410" y="1631727"/>
              <a:ext cx="2486822" cy="9450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solidFill>
                    <a:schemeClr val="accent5">
                      <a:lumOff val="-29866"/>
                    </a:schemeClr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pPr algn="ctr"/>
              <a:r>
                <a:rPr sz="1425" b="1" dirty="0">
                  <a:solidFill>
                    <a:srgbClr val="C00000"/>
                  </a:solidFill>
                  <a:latin typeface="+mj-lt"/>
                </a:rPr>
                <a:t>Cal</a:t>
              </a:r>
              <a:r>
                <a:rPr lang="en-US" sz="1425" b="1" dirty="0">
                  <a:solidFill>
                    <a:srgbClr val="C00000"/>
                  </a:solidFill>
                  <a:latin typeface="+mj-lt"/>
                </a:rPr>
                <a:t>-</a:t>
              </a:r>
              <a:r>
                <a:rPr sz="1425" b="1" dirty="0">
                  <a:solidFill>
                    <a:srgbClr val="C00000"/>
                  </a:solidFill>
                  <a:latin typeface="+mj-lt"/>
                </a:rPr>
                <a:t>PV</a:t>
              </a:r>
              <a:r>
                <a:rPr lang="en-US" sz="1425" b="1" dirty="0">
                  <a:solidFill>
                    <a:srgbClr val="C00000"/>
                  </a:solidFill>
                  <a:latin typeface="+mj-lt"/>
                </a:rPr>
                <a:t>:</a:t>
              </a:r>
            </a:p>
            <a:p>
              <a:pPr algn="ctr"/>
              <a:r>
                <a:rPr lang="en-US" sz="1425" b="1" dirty="0">
                  <a:solidFill>
                    <a:srgbClr val="C00000"/>
                  </a:solidFill>
                  <a:latin typeface="+mj-lt"/>
                </a:rPr>
                <a:t>Calibration and</a:t>
              </a:r>
            </a:p>
            <a:p>
              <a:pPr algn="ctr"/>
              <a:r>
                <a:rPr lang="en-US" sz="1425" b="1" dirty="0">
                  <a:solidFill>
                    <a:srgbClr val="C00000"/>
                  </a:solidFill>
                  <a:latin typeface="+mj-lt"/>
                </a:rPr>
                <a:t>Performance Verification</a:t>
              </a:r>
              <a:endParaRPr sz="1425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C47AA466-826F-B578-7039-EA5CFFEAEF0D}"/>
                </a:ext>
              </a:extLst>
            </p:cNvPr>
            <p:cNvSpPr/>
            <p:nvPr/>
          </p:nvSpPr>
          <p:spPr>
            <a:xfrm flipV="1">
              <a:off x="2420491" y="3417836"/>
              <a:ext cx="1" cy="1217387"/>
            </a:xfrm>
            <a:prstGeom prst="line">
              <a:avLst/>
            </a:prstGeom>
            <a:ln w="50800">
              <a:solidFill>
                <a:srgbClr val="0433FF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26" name="eRASS1">
              <a:extLst>
                <a:ext uri="{FF2B5EF4-FFF2-40B4-BE49-F238E27FC236}">
                  <a16:creationId xmlns:a16="http://schemas.microsoft.com/office/drawing/2014/main" id="{37635F08-4866-B25B-7CD4-AF1C445F2069}"/>
                </a:ext>
              </a:extLst>
            </p:cNvPr>
            <p:cNvSpPr txBox="1"/>
            <p:nvPr/>
          </p:nvSpPr>
          <p:spPr>
            <a:xfrm>
              <a:off x="1960785" y="2960975"/>
              <a:ext cx="965818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 dirty="0">
                  <a:latin typeface="+mj-lt"/>
                </a:rPr>
                <a:t>eRASS1</a:t>
              </a:r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C40889B5-02F3-7C70-4921-6EC26B021A45}"/>
                </a:ext>
              </a:extLst>
            </p:cNvPr>
            <p:cNvSpPr/>
            <p:nvPr/>
          </p:nvSpPr>
          <p:spPr>
            <a:xfrm>
              <a:off x="4349749" y="5033913"/>
              <a:ext cx="8124" cy="908861"/>
            </a:xfrm>
            <a:prstGeom prst="line">
              <a:avLst/>
            </a:prstGeom>
            <a:ln w="50800">
              <a:solidFill>
                <a:srgbClr val="C00000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28" name="EdR…">
              <a:extLst>
                <a:ext uri="{FF2B5EF4-FFF2-40B4-BE49-F238E27FC236}">
                  <a16:creationId xmlns:a16="http://schemas.microsoft.com/office/drawing/2014/main" id="{2EF66CB6-ACEC-B7A0-C274-BDFB7112765E}"/>
                </a:ext>
              </a:extLst>
            </p:cNvPr>
            <p:cNvSpPr txBox="1"/>
            <p:nvPr/>
          </p:nvSpPr>
          <p:spPr>
            <a:xfrm>
              <a:off x="3206420" y="6038415"/>
              <a:ext cx="2281965" cy="9450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0000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>
                <a:defRPr sz="1900">
                  <a:solidFill>
                    <a:schemeClr val="accent5">
                      <a:lumOff val="-29866"/>
                    </a:schemeClr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US" sz="1425" dirty="0">
                  <a:latin typeface="+mj-lt"/>
                </a:rPr>
                <a:t>July 1</a:t>
              </a:r>
              <a:r>
                <a:rPr lang="en-US" sz="1425" baseline="30000" dirty="0">
                  <a:latin typeface="+mj-lt"/>
                </a:rPr>
                <a:t>st</a:t>
              </a:r>
              <a:r>
                <a:rPr lang="en-US" sz="1425" dirty="0">
                  <a:latin typeface="+mj-lt"/>
                </a:rPr>
                <a:t> 2021: </a:t>
              </a:r>
              <a:r>
                <a:rPr sz="1425" dirty="0">
                  <a:latin typeface="+mj-lt"/>
                </a:rPr>
                <a:t>E</a:t>
              </a:r>
              <a:r>
                <a:rPr lang="en-US" sz="1425" dirty="0">
                  <a:latin typeface="+mj-lt"/>
                </a:rPr>
                <a:t>D</a:t>
              </a:r>
              <a:r>
                <a:rPr sz="1425" dirty="0">
                  <a:latin typeface="+mj-lt"/>
                </a:rPr>
                <a:t>R </a:t>
              </a:r>
            </a:p>
            <a:p>
              <a:pPr algn="ctr">
                <a:defRPr sz="1900">
                  <a:solidFill>
                    <a:schemeClr val="accent5">
                      <a:lumOff val="-29866"/>
                    </a:schemeClr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>
                  <a:latin typeface="+mj-lt"/>
                </a:rPr>
                <a:t>Cal</a:t>
              </a:r>
              <a:r>
                <a:rPr lang="en-US" sz="1425" dirty="0">
                  <a:latin typeface="+mj-lt"/>
                </a:rPr>
                <a:t>-</a:t>
              </a:r>
              <a:r>
                <a:rPr sz="1425" dirty="0">
                  <a:latin typeface="+mj-lt"/>
                </a:rPr>
                <a:t>PV data</a:t>
              </a:r>
              <a:endParaRPr lang="en-US" sz="1425" dirty="0">
                <a:latin typeface="+mj-lt"/>
              </a:endParaRPr>
            </a:p>
            <a:p>
              <a:pPr algn="ctr">
                <a:defRPr sz="1900">
                  <a:solidFill>
                    <a:schemeClr val="accent5">
                      <a:lumOff val="-29866"/>
                    </a:schemeClr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GB" sz="1425" dirty="0">
                  <a:latin typeface="+mj-lt"/>
                </a:rPr>
                <a:t>a</a:t>
              </a:r>
              <a:r>
                <a:rPr lang="en-DE" sz="1425" dirty="0">
                  <a:latin typeface="+mj-lt"/>
                </a:rPr>
                <a:t>nd associated papers</a:t>
              </a:r>
              <a:r>
                <a:rPr sz="1425" dirty="0">
                  <a:latin typeface="+mj-lt"/>
                </a:rPr>
                <a:t> </a:t>
              </a:r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E86F4501-A78C-5E7F-B5AB-B787CB764A8B}"/>
                </a:ext>
              </a:extLst>
            </p:cNvPr>
            <p:cNvSpPr/>
            <p:nvPr/>
          </p:nvSpPr>
          <p:spPr>
            <a:xfrm rot="60000">
              <a:off x="7657459" y="4978066"/>
              <a:ext cx="4523" cy="901705"/>
            </a:xfrm>
            <a:prstGeom prst="line">
              <a:avLst/>
            </a:prstGeom>
            <a:ln w="50800">
              <a:solidFill>
                <a:srgbClr val="0433FF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30" name="DR1…">
              <a:extLst>
                <a:ext uri="{FF2B5EF4-FFF2-40B4-BE49-F238E27FC236}">
                  <a16:creationId xmlns:a16="http://schemas.microsoft.com/office/drawing/2014/main" id="{51BB6922-7831-9D76-AE1E-D3408F758C63}"/>
                </a:ext>
              </a:extLst>
            </p:cNvPr>
            <p:cNvSpPr txBox="1"/>
            <p:nvPr/>
          </p:nvSpPr>
          <p:spPr>
            <a:xfrm>
              <a:off x="7090833" y="5980419"/>
              <a:ext cx="1086852" cy="11363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>
                  <a:latin typeface="+mj-lt"/>
                </a:rPr>
                <a:t>DR1</a:t>
              </a: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>
                  <a:latin typeface="+mj-lt"/>
                </a:rPr>
                <a:t>eRASS1</a:t>
              </a:r>
              <a:endParaRPr lang="en-US" sz="1425" dirty="0">
                <a:latin typeface="+mj-lt"/>
              </a:endParaRP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DE" sz="1425" dirty="0">
                  <a:latin typeface="+mj-lt"/>
                </a:rPr>
                <a:t>Q</a:t>
              </a:r>
              <a:r>
                <a:rPr lang="en-US" sz="1425" dirty="0">
                  <a:latin typeface="+mj-lt"/>
                </a:rPr>
                <a:t>3</a:t>
              </a:r>
              <a:r>
                <a:rPr lang="en-DE" sz="1425" dirty="0">
                  <a:latin typeface="+mj-lt"/>
                </a:rPr>
                <a:t> 2023</a:t>
              </a:r>
              <a:endParaRPr sz="1425" dirty="0">
                <a:latin typeface="+mj-lt"/>
              </a:endParaRPr>
            </a:p>
          </p:txBody>
        </p:sp>
        <p:sp>
          <p:nvSpPr>
            <p:cNvPr id="31" name="Line">
              <a:extLst>
                <a:ext uri="{FF2B5EF4-FFF2-40B4-BE49-F238E27FC236}">
                  <a16:creationId xmlns:a16="http://schemas.microsoft.com/office/drawing/2014/main" id="{2488D39E-307C-15AE-FB30-B3EA5EFA2307}"/>
                </a:ext>
              </a:extLst>
            </p:cNvPr>
            <p:cNvSpPr/>
            <p:nvPr/>
          </p:nvSpPr>
          <p:spPr>
            <a:xfrm flipV="1">
              <a:off x="3334762" y="3687712"/>
              <a:ext cx="1" cy="947511"/>
            </a:xfrm>
            <a:prstGeom prst="line">
              <a:avLst/>
            </a:prstGeom>
            <a:ln w="50800">
              <a:solidFill>
                <a:srgbClr val="5E5E5E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32" name="eRASS2">
              <a:extLst>
                <a:ext uri="{FF2B5EF4-FFF2-40B4-BE49-F238E27FC236}">
                  <a16:creationId xmlns:a16="http://schemas.microsoft.com/office/drawing/2014/main" id="{89D5AC7E-6120-6CC9-37DF-F98AB2359DA7}"/>
                </a:ext>
              </a:extLst>
            </p:cNvPr>
            <p:cNvSpPr txBox="1"/>
            <p:nvPr/>
          </p:nvSpPr>
          <p:spPr>
            <a:xfrm>
              <a:off x="2863645" y="3356048"/>
              <a:ext cx="827490" cy="4045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600">
                  <a:solidFill>
                    <a:srgbClr val="5E5E5E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200" dirty="0">
                  <a:latin typeface="+mj-lt"/>
                </a:rPr>
                <a:t>eRASS2</a:t>
              </a: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571A1581-5450-77BB-B5F1-48B8C74C8909}"/>
                </a:ext>
              </a:extLst>
            </p:cNvPr>
            <p:cNvSpPr/>
            <p:nvPr/>
          </p:nvSpPr>
          <p:spPr>
            <a:xfrm flipV="1">
              <a:off x="5006794" y="3687712"/>
              <a:ext cx="2" cy="947510"/>
            </a:xfrm>
            <a:prstGeom prst="line">
              <a:avLst/>
            </a:prstGeom>
            <a:ln w="50800">
              <a:solidFill>
                <a:srgbClr val="5E5E5E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34" name="Line">
              <a:extLst>
                <a:ext uri="{FF2B5EF4-FFF2-40B4-BE49-F238E27FC236}">
                  <a16:creationId xmlns:a16="http://schemas.microsoft.com/office/drawing/2014/main" id="{FDD003E2-6E8B-C858-7CAB-A2A72DA3BCB7}"/>
                </a:ext>
              </a:extLst>
            </p:cNvPr>
            <p:cNvSpPr/>
            <p:nvPr/>
          </p:nvSpPr>
          <p:spPr>
            <a:xfrm flipV="1">
              <a:off x="6739123" y="3687713"/>
              <a:ext cx="1" cy="947510"/>
            </a:xfrm>
            <a:prstGeom prst="line">
              <a:avLst/>
            </a:prstGeom>
            <a:ln w="50800">
              <a:solidFill>
                <a:srgbClr val="5E5E5E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35" name="eRASS3">
              <a:extLst>
                <a:ext uri="{FF2B5EF4-FFF2-40B4-BE49-F238E27FC236}">
                  <a16:creationId xmlns:a16="http://schemas.microsoft.com/office/drawing/2014/main" id="{559A2C54-9D2B-ADE0-1A78-8A18C0B0A752}"/>
                </a:ext>
              </a:extLst>
            </p:cNvPr>
            <p:cNvSpPr txBox="1"/>
            <p:nvPr/>
          </p:nvSpPr>
          <p:spPr>
            <a:xfrm>
              <a:off x="4519397" y="3323476"/>
              <a:ext cx="827490" cy="4045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600">
                  <a:solidFill>
                    <a:srgbClr val="5E5E5E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200" dirty="0">
                  <a:latin typeface="+mj-lt"/>
                </a:rPr>
                <a:t>eRASS</a:t>
              </a:r>
              <a:r>
                <a:rPr lang="en-US" sz="1200" dirty="0">
                  <a:latin typeface="+mj-lt"/>
                </a:rPr>
                <a:t>4</a:t>
              </a:r>
              <a:endParaRPr sz="1200" dirty="0">
                <a:latin typeface="+mj-lt"/>
              </a:endParaRPr>
            </a:p>
          </p:txBody>
        </p:sp>
        <p:sp>
          <p:nvSpPr>
            <p:cNvPr id="36" name="Line">
              <a:extLst>
                <a:ext uri="{FF2B5EF4-FFF2-40B4-BE49-F238E27FC236}">
                  <a16:creationId xmlns:a16="http://schemas.microsoft.com/office/drawing/2014/main" id="{6D8D4723-5206-6983-3CC3-F3D4CB1C72D2}"/>
                </a:ext>
              </a:extLst>
            </p:cNvPr>
            <p:cNvSpPr/>
            <p:nvPr/>
          </p:nvSpPr>
          <p:spPr>
            <a:xfrm flipV="1">
              <a:off x="4230077" y="3387703"/>
              <a:ext cx="2" cy="1234822"/>
            </a:xfrm>
            <a:prstGeom prst="line">
              <a:avLst/>
            </a:prstGeom>
            <a:ln w="50800">
              <a:solidFill>
                <a:srgbClr val="0433FF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37" name="eRASS4">
              <a:extLst>
                <a:ext uri="{FF2B5EF4-FFF2-40B4-BE49-F238E27FC236}">
                  <a16:creationId xmlns:a16="http://schemas.microsoft.com/office/drawing/2014/main" id="{901848F5-0768-EE41-8FD3-D04B2AC088DA}"/>
                </a:ext>
              </a:extLst>
            </p:cNvPr>
            <p:cNvSpPr txBox="1"/>
            <p:nvPr/>
          </p:nvSpPr>
          <p:spPr>
            <a:xfrm>
              <a:off x="3698024" y="2946037"/>
              <a:ext cx="965818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 dirty="0">
                  <a:latin typeface="+mj-lt"/>
                </a:rPr>
                <a:t>eRASS</a:t>
              </a:r>
              <a:r>
                <a:rPr lang="en-US" sz="1425" dirty="0">
                  <a:latin typeface="+mj-lt"/>
                </a:rPr>
                <a:t>3</a:t>
              </a:r>
              <a:endParaRPr sz="1425" dirty="0">
                <a:latin typeface="+mj-lt"/>
              </a:endParaRPr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A79A81F0-4DB5-4AE7-68E0-BCC5B5952544}"/>
                </a:ext>
              </a:extLst>
            </p:cNvPr>
            <p:cNvSpPr/>
            <p:nvPr/>
          </p:nvSpPr>
          <p:spPr>
            <a:xfrm flipV="1">
              <a:off x="3444874" y="4686299"/>
              <a:ext cx="1" cy="80791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2349794F-814C-6B53-A027-B97E04F1E034}"/>
                </a:ext>
              </a:extLst>
            </p:cNvPr>
            <p:cNvSpPr/>
            <p:nvPr/>
          </p:nvSpPr>
          <p:spPr>
            <a:xfrm flipV="1">
              <a:off x="5133975" y="4686299"/>
              <a:ext cx="0" cy="81280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40" name="Line">
              <a:extLst>
                <a:ext uri="{FF2B5EF4-FFF2-40B4-BE49-F238E27FC236}">
                  <a16:creationId xmlns:a16="http://schemas.microsoft.com/office/drawing/2014/main" id="{71F5FC05-8EC0-E6F8-C7FD-2BD67CA0AB24}"/>
                </a:ext>
              </a:extLst>
            </p:cNvPr>
            <p:cNvSpPr/>
            <p:nvPr/>
          </p:nvSpPr>
          <p:spPr>
            <a:xfrm flipV="1">
              <a:off x="6893105" y="4686299"/>
              <a:ext cx="2" cy="812799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41" name="Line">
              <a:extLst>
                <a:ext uri="{FF2B5EF4-FFF2-40B4-BE49-F238E27FC236}">
                  <a16:creationId xmlns:a16="http://schemas.microsoft.com/office/drawing/2014/main" id="{D6A7D53E-5FD8-A8C9-F785-1826F792D63A}"/>
                </a:ext>
              </a:extLst>
            </p:cNvPr>
            <p:cNvSpPr/>
            <p:nvPr/>
          </p:nvSpPr>
          <p:spPr>
            <a:xfrm flipV="1">
              <a:off x="8502901" y="4686299"/>
              <a:ext cx="1" cy="80791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42" name="Line">
              <a:extLst>
                <a:ext uri="{FF2B5EF4-FFF2-40B4-BE49-F238E27FC236}">
                  <a16:creationId xmlns:a16="http://schemas.microsoft.com/office/drawing/2014/main" id="{1F38FD43-00EB-7B56-2BBE-EAAC15554F03}"/>
                </a:ext>
              </a:extLst>
            </p:cNvPr>
            <p:cNvSpPr/>
            <p:nvPr/>
          </p:nvSpPr>
          <p:spPr>
            <a:xfrm flipV="1">
              <a:off x="10198100" y="4686299"/>
              <a:ext cx="0" cy="81280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43" name="Line">
              <a:extLst>
                <a:ext uri="{FF2B5EF4-FFF2-40B4-BE49-F238E27FC236}">
                  <a16:creationId xmlns:a16="http://schemas.microsoft.com/office/drawing/2014/main" id="{F214DFB8-CF2A-F080-E091-E65C709CEB63}"/>
                </a:ext>
              </a:extLst>
            </p:cNvPr>
            <p:cNvSpPr/>
            <p:nvPr/>
          </p:nvSpPr>
          <p:spPr>
            <a:xfrm flipV="1">
              <a:off x="5867335" y="3687712"/>
              <a:ext cx="1" cy="947511"/>
            </a:xfrm>
            <a:prstGeom prst="line">
              <a:avLst/>
            </a:prstGeom>
            <a:ln w="50800">
              <a:solidFill>
                <a:srgbClr val="5E5E5E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44" name="eRASS5">
              <a:extLst>
                <a:ext uri="{FF2B5EF4-FFF2-40B4-BE49-F238E27FC236}">
                  <a16:creationId xmlns:a16="http://schemas.microsoft.com/office/drawing/2014/main" id="{84C40E13-3D1E-7468-961D-96A31E6D0B64}"/>
                </a:ext>
              </a:extLst>
            </p:cNvPr>
            <p:cNvSpPr txBox="1"/>
            <p:nvPr/>
          </p:nvSpPr>
          <p:spPr>
            <a:xfrm>
              <a:off x="5548284" y="3374698"/>
              <a:ext cx="827490" cy="4045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600">
                  <a:solidFill>
                    <a:srgbClr val="5E5E5E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200" dirty="0">
                  <a:latin typeface="+mj-lt"/>
                </a:rPr>
                <a:t>eRASS5</a:t>
              </a:r>
            </a:p>
          </p:txBody>
        </p:sp>
        <p:sp>
          <p:nvSpPr>
            <p:cNvPr id="45" name="eRASS6">
              <a:extLst>
                <a:ext uri="{FF2B5EF4-FFF2-40B4-BE49-F238E27FC236}">
                  <a16:creationId xmlns:a16="http://schemas.microsoft.com/office/drawing/2014/main" id="{4F990100-059B-48FD-4C9F-135ACD5314DD}"/>
                </a:ext>
              </a:extLst>
            </p:cNvPr>
            <p:cNvSpPr txBox="1"/>
            <p:nvPr/>
          </p:nvSpPr>
          <p:spPr>
            <a:xfrm>
              <a:off x="6308294" y="3374698"/>
              <a:ext cx="827490" cy="4045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600">
                  <a:solidFill>
                    <a:srgbClr val="5E5E5E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200">
                  <a:latin typeface="+mj-lt"/>
                </a:rPr>
                <a:t>eRASS6</a:t>
              </a:r>
            </a:p>
          </p:txBody>
        </p:sp>
        <p:sp>
          <p:nvSpPr>
            <p:cNvPr id="46" name="Line">
              <a:extLst>
                <a:ext uri="{FF2B5EF4-FFF2-40B4-BE49-F238E27FC236}">
                  <a16:creationId xmlns:a16="http://schemas.microsoft.com/office/drawing/2014/main" id="{26B7A09B-FCAA-B3E4-821C-4EEFC904210A}"/>
                </a:ext>
              </a:extLst>
            </p:cNvPr>
            <p:cNvSpPr/>
            <p:nvPr/>
          </p:nvSpPr>
          <p:spPr>
            <a:xfrm>
              <a:off x="10110929" y="5007652"/>
              <a:ext cx="2" cy="947510"/>
            </a:xfrm>
            <a:prstGeom prst="line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47" name="DR2…">
              <a:extLst>
                <a:ext uri="{FF2B5EF4-FFF2-40B4-BE49-F238E27FC236}">
                  <a16:creationId xmlns:a16="http://schemas.microsoft.com/office/drawing/2014/main" id="{7EC9A851-0263-7526-8839-2665B2FB730E}"/>
                </a:ext>
              </a:extLst>
            </p:cNvPr>
            <p:cNvSpPr txBox="1"/>
            <p:nvPr/>
          </p:nvSpPr>
          <p:spPr>
            <a:xfrm>
              <a:off x="9531943" y="5863383"/>
              <a:ext cx="1086852" cy="14755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DR2</a:t>
              </a: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eRASS</a:t>
              </a:r>
              <a:r>
                <a:rPr lang="en-US" sz="1425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:3</a:t>
              </a: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DE" sz="1425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Q</a:t>
              </a:r>
              <a:r>
                <a:rPr lang="en-US" sz="1425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4</a:t>
              </a:r>
              <a:r>
                <a:rPr lang="en-DE" sz="1425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 2024</a:t>
              </a: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DE" sz="1425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TBC</a:t>
              </a:r>
              <a:endParaRPr sz="1425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48" name="Line">
              <a:extLst>
                <a:ext uri="{FF2B5EF4-FFF2-40B4-BE49-F238E27FC236}">
                  <a16:creationId xmlns:a16="http://schemas.microsoft.com/office/drawing/2014/main" id="{53D95E1B-A104-E902-B0FA-07B05C788E90}"/>
                </a:ext>
              </a:extLst>
            </p:cNvPr>
            <p:cNvSpPr/>
            <p:nvPr/>
          </p:nvSpPr>
          <p:spPr>
            <a:xfrm flipV="1">
              <a:off x="7574873" y="3697038"/>
              <a:ext cx="1" cy="947510"/>
            </a:xfrm>
            <a:prstGeom prst="line">
              <a:avLst/>
            </a:prstGeom>
            <a:ln w="50800">
              <a:solidFill>
                <a:srgbClr val="5E5E5E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49" name="eRASS7">
              <a:extLst>
                <a:ext uri="{FF2B5EF4-FFF2-40B4-BE49-F238E27FC236}">
                  <a16:creationId xmlns:a16="http://schemas.microsoft.com/office/drawing/2014/main" id="{5B452D3D-B3D2-E58D-C078-DBF440B55236}"/>
                </a:ext>
              </a:extLst>
            </p:cNvPr>
            <p:cNvSpPr txBox="1"/>
            <p:nvPr/>
          </p:nvSpPr>
          <p:spPr>
            <a:xfrm>
              <a:off x="7162850" y="3369086"/>
              <a:ext cx="827490" cy="4045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600">
                  <a:solidFill>
                    <a:srgbClr val="5E5E5E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200" dirty="0">
                  <a:latin typeface="+mj-lt"/>
                </a:rPr>
                <a:t>eRASS7</a:t>
              </a:r>
            </a:p>
          </p:txBody>
        </p: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23A12950-CC84-382B-C520-1C914B858AA9}"/>
                </a:ext>
              </a:extLst>
            </p:cNvPr>
            <p:cNvSpPr/>
            <p:nvPr/>
          </p:nvSpPr>
          <p:spPr>
            <a:xfrm flipV="1">
              <a:off x="8433111" y="3383845"/>
              <a:ext cx="1" cy="1234821"/>
            </a:xfrm>
            <a:prstGeom prst="line">
              <a:avLst/>
            </a:prstGeom>
            <a:ln w="50800">
              <a:solidFill>
                <a:srgbClr val="0433FF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51" name="eRASS8…">
              <a:extLst>
                <a:ext uri="{FF2B5EF4-FFF2-40B4-BE49-F238E27FC236}">
                  <a16:creationId xmlns:a16="http://schemas.microsoft.com/office/drawing/2014/main" id="{711C5706-0DC7-C281-9B9C-87B273907347}"/>
                </a:ext>
              </a:extLst>
            </p:cNvPr>
            <p:cNvSpPr txBox="1"/>
            <p:nvPr/>
          </p:nvSpPr>
          <p:spPr>
            <a:xfrm>
              <a:off x="7602093" y="2571034"/>
              <a:ext cx="1641247" cy="7972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>
                  <a:latin typeface="+mj-lt"/>
                </a:rPr>
                <a:t>eRASS8</a:t>
              </a: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>
                  <a:latin typeface="+mj-lt"/>
                </a:rPr>
                <a:t>All-sky survey</a:t>
              </a:r>
            </a:p>
          </p:txBody>
        </p:sp>
        <p:sp>
          <p:nvSpPr>
            <p:cNvPr id="52" name="Line">
              <a:extLst>
                <a:ext uri="{FF2B5EF4-FFF2-40B4-BE49-F238E27FC236}">
                  <a16:creationId xmlns:a16="http://schemas.microsoft.com/office/drawing/2014/main" id="{3E8E56A6-2179-81AC-B8D2-74F71DB95EC0}"/>
                </a:ext>
              </a:extLst>
            </p:cNvPr>
            <p:cNvSpPr/>
            <p:nvPr/>
          </p:nvSpPr>
          <p:spPr>
            <a:xfrm>
              <a:off x="12662999" y="5012438"/>
              <a:ext cx="2" cy="947510"/>
            </a:xfrm>
            <a:prstGeom prst="line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53" name="DR3…">
              <a:extLst>
                <a:ext uri="{FF2B5EF4-FFF2-40B4-BE49-F238E27FC236}">
                  <a16:creationId xmlns:a16="http://schemas.microsoft.com/office/drawing/2014/main" id="{F41B419E-A77D-ECB5-5BCF-D48C0944B74C}"/>
                </a:ext>
              </a:extLst>
            </p:cNvPr>
            <p:cNvSpPr txBox="1"/>
            <p:nvPr/>
          </p:nvSpPr>
          <p:spPr>
            <a:xfrm>
              <a:off x="11930771" y="5955230"/>
              <a:ext cx="1641247" cy="1475508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DR3</a:t>
              </a: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All-sky survey</a:t>
              </a:r>
              <a:endParaRPr lang="en-US" sz="1425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endParaRP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DE" sz="1425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Q1 2026</a:t>
              </a: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DE" sz="1425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TBC</a:t>
              </a:r>
              <a:endParaRPr sz="1425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54" name="Line">
              <a:extLst>
                <a:ext uri="{FF2B5EF4-FFF2-40B4-BE49-F238E27FC236}">
                  <a16:creationId xmlns:a16="http://schemas.microsoft.com/office/drawing/2014/main" id="{866F5706-3C66-B4D4-A350-61610F14CC5D}"/>
                </a:ext>
              </a:extLst>
            </p:cNvPr>
            <p:cNvSpPr/>
            <p:nvPr/>
          </p:nvSpPr>
          <p:spPr>
            <a:xfrm flipV="1">
              <a:off x="11941676" y="4686299"/>
              <a:ext cx="1" cy="81280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55" name="Rectangle">
              <a:extLst>
                <a:ext uri="{FF2B5EF4-FFF2-40B4-BE49-F238E27FC236}">
                  <a16:creationId xmlns:a16="http://schemas.microsoft.com/office/drawing/2014/main" id="{009F75F5-2505-B9FC-E56A-C452396A7E7A}"/>
                </a:ext>
              </a:extLst>
            </p:cNvPr>
            <p:cNvSpPr/>
            <p:nvPr/>
          </p:nvSpPr>
          <p:spPr>
            <a:xfrm>
              <a:off x="8500212" y="3860420"/>
              <a:ext cx="4586605" cy="1175562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  <a:alpha val="37637"/>
              </a:schemeClr>
            </a:solidFill>
            <a:ln w="38100">
              <a:solidFill>
                <a:srgbClr val="000000">
                  <a:alpha val="37637"/>
                </a:srgbClr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latin typeface="+mj-lt"/>
              </a:endParaRPr>
            </a:p>
          </p:txBody>
        </p:sp>
        <p:sp>
          <p:nvSpPr>
            <p:cNvPr id="56" name="3-years pointed observations…">
              <a:extLst>
                <a:ext uri="{FF2B5EF4-FFF2-40B4-BE49-F238E27FC236}">
                  <a16:creationId xmlns:a16="http://schemas.microsoft.com/office/drawing/2014/main" id="{E213BC4D-4B7C-F52F-F350-D1D9AC7761DF}"/>
                </a:ext>
              </a:extLst>
            </p:cNvPr>
            <p:cNvSpPr txBox="1"/>
            <p:nvPr/>
          </p:nvSpPr>
          <p:spPr>
            <a:xfrm>
              <a:off x="8922374" y="3782601"/>
              <a:ext cx="3583948" cy="7972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>
                <a:defRPr sz="1900" i="1"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US" sz="1425" dirty="0">
                  <a:latin typeface="+mj-lt"/>
                </a:rPr>
                <a:t>2.5</a:t>
              </a:r>
              <a:r>
                <a:rPr sz="1425" dirty="0">
                  <a:latin typeface="+mj-lt"/>
                </a:rPr>
                <a:t>-years pointed observations</a:t>
              </a:r>
            </a:p>
            <a:p>
              <a:pPr>
                <a:defRPr sz="1900" i="1"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US" sz="1425" dirty="0">
                  <a:latin typeface="+mj-lt"/>
                </a:rPr>
                <a:t>GTO/</a:t>
              </a:r>
              <a:r>
                <a:rPr sz="1425" dirty="0">
                  <a:latin typeface="+mj-lt"/>
                </a:rPr>
                <a:t>GO phase</a:t>
              </a:r>
            </a:p>
          </p:txBody>
        </p:sp>
        <p:sp>
          <p:nvSpPr>
            <p:cNvPr id="57" name="2026">
              <a:extLst>
                <a:ext uri="{FF2B5EF4-FFF2-40B4-BE49-F238E27FC236}">
                  <a16:creationId xmlns:a16="http://schemas.microsoft.com/office/drawing/2014/main" id="{6D51022F-F925-B2E3-05D0-8A7C831777EC}"/>
                </a:ext>
              </a:extLst>
            </p:cNvPr>
            <p:cNvSpPr txBox="1"/>
            <p:nvPr/>
          </p:nvSpPr>
          <p:spPr>
            <a:xfrm>
              <a:off x="12013183" y="4596939"/>
              <a:ext cx="691634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>
                  <a:latin typeface="+mj-lt"/>
                </a:rPr>
                <a:t>2026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BCB8363B-F3DD-8C3C-7046-CF7EA7DE9D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2208" y="4216519"/>
            <a:ext cx="1710974" cy="74358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21AA782-610B-146B-EEF1-1FE084718F58}"/>
              </a:ext>
            </a:extLst>
          </p:cNvPr>
          <p:cNvSpPr txBox="1"/>
          <p:nvPr/>
        </p:nvSpPr>
        <p:spPr>
          <a:xfrm>
            <a:off x="5481748" y="1149505"/>
            <a:ext cx="1784880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30" b="1" dirty="0">
                <a:solidFill>
                  <a:srgbClr val="FF0000"/>
                </a:solidFill>
                <a:latin typeface="+mj-lt"/>
              </a:rPr>
              <a:t>26.2.2022</a:t>
            </a:r>
          </a:p>
          <a:p>
            <a:r>
              <a:rPr lang="en-DE" sz="1430" b="1" dirty="0">
                <a:solidFill>
                  <a:srgbClr val="FF0000"/>
                </a:solidFill>
                <a:latin typeface="+mj-lt"/>
              </a:rPr>
              <a:t>eROSITA in safe mode</a:t>
            </a:r>
          </a:p>
        </p:txBody>
      </p:sp>
      <p:sp>
        <p:nvSpPr>
          <p:cNvPr id="61" name="Left-right-up Arrow 60">
            <a:extLst>
              <a:ext uri="{FF2B5EF4-FFF2-40B4-BE49-F238E27FC236}">
                <a16:creationId xmlns:a16="http://schemas.microsoft.com/office/drawing/2014/main" id="{581F3C9B-70F2-F809-F997-75973C10AF13}"/>
              </a:ext>
            </a:extLst>
          </p:cNvPr>
          <p:cNvSpPr/>
          <p:nvPr/>
        </p:nvSpPr>
        <p:spPr>
          <a:xfrm>
            <a:off x="2183181" y="2045900"/>
            <a:ext cx="409031" cy="1511329"/>
          </a:xfrm>
          <a:prstGeom prst="leftRightUpArrow">
            <a:avLst>
              <a:gd name="adj1" fmla="val 25000"/>
              <a:gd name="adj2" fmla="val 28515"/>
              <a:gd name="adj3" fmla="val 25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50">
              <a:latin typeface="+mj-lt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54452D3-33CF-7F29-B85B-F6403854EDD1}"/>
              </a:ext>
            </a:extLst>
          </p:cNvPr>
          <p:cNvSpPr/>
          <p:nvPr/>
        </p:nvSpPr>
        <p:spPr>
          <a:xfrm>
            <a:off x="5440600" y="1605923"/>
            <a:ext cx="5848416" cy="201887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latin typeface="+mj-l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08002C7-0E1F-013E-1A3A-A6B83AA46202}"/>
              </a:ext>
            </a:extLst>
          </p:cNvPr>
          <p:cNvSpPr txBox="1"/>
          <p:nvPr/>
        </p:nvSpPr>
        <p:spPr>
          <a:xfrm>
            <a:off x="623395" y="5618260"/>
            <a:ext cx="109452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DE" sz="2300" dirty="0">
                <a:latin typeface="+mj-lt"/>
              </a:rPr>
              <a:t>Early Data Release (EDR) in 2021: several fields, including eFEDS mini-survey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latin typeface="+mj-lt"/>
              </a:rPr>
              <a:t>Ongoing </a:t>
            </a:r>
            <a:r>
              <a:rPr lang="en-DE" sz="2300" dirty="0">
                <a:latin typeface="+mj-lt"/>
              </a:rPr>
              <a:t>preparation for Data Release 1 (DR1) in </a:t>
            </a:r>
            <a:r>
              <a:rPr lang="en-US" sz="2300" dirty="0">
                <a:latin typeface="+mj-lt"/>
              </a:rPr>
              <a:t>Fall</a:t>
            </a:r>
            <a:r>
              <a:rPr lang="en-DE" sz="2300" dirty="0">
                <a:latin typeface="+mj-lt"/>
              </a:rPr>
              <a:t> 2023 – eRASS1.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1F14A71-0C9C-9EEA-AC13-9C9DD8BEBF7E}"/>
              </a:ext>
            </a:extLst>
          </p:cNvPr>
          <p:cNvSpPr/>
          <p:nvPr/>
        </p:nvSpPr>
        <p:spPr>
          <a:xfrm>
            <a:off x="10377666" y="3624800"/>
            <a:ext cx="459639" cy="33624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F7E4C4-B0F0-F641-8818-0FC6C5134824}"/>
              </a:ext>
            </a:extLst>
          </p:cNvPr>
          <p:cNvCxnSpPr>
            <a:cxnSpLocks/>
          </p:cNvCxnSpPr>
          <p:nvPr/>
        </p:nvCxnSpPr>
        <p:spPr>
          <a:xfrm flipH="1">
            <a:off x="5429360" y="1175284"/>
            <a:ext cx="20240" cy="26026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879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F1BE-0CE5-D931-CBF9-C03373C2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7955"/>
            <a:ext cx="11894820" cy="743585"/>
          </a:xfrm>
        </p:spPr>
        <p:txBody>
          <a:bodyPr>
            <a:normAutofit/>
          </a:bodyPr>
          <a:lstStyle/>
          <a:p>
            <a:r>
              <a:rPr lang="en-DE" sz="3600" b="1" dirty="0"/>
              <a:t>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64963-18B1-FF36-363C-C0810E35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743" y="147955"/>
            <a:ext cx="1321857" cy="97663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61A5-DC28-78CE-04D0-A6572AC8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2090"/>
            <a:ext cx="2743200" cy="365125"/>
          </a:xfrm>
        </p:spPr>
        <p:txBody>
          <a:bodyPr/>
          <a:lstStyle/>
          <a:p>
            <a:r>
              <a:rPr lang="de-DE"/>
              <a:t>April 2023</a:t>
            </a:r>
            <a:endParaRPr lang="en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F608-E9CA-6B41-B094-92710BD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090"/>
            <a:ext cx="4114800" cy="365125"/>
          </a:xfrm>
        </p:spPr>
        <p:txBody>
          <a:bodyPr/>
          <a:lstStyle/>
          <a:p>
            <a:r>
              <a:rPr lang="en-GB"/>
              <a:t>M. E. Ramos Ceja, eROSITA: performance and status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3AF70-E9B1-CE1F-A127-63092D46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2090"/>
            <a:ext cx="2743200" cy="365125"/>
          </a:xfrm>
        </p:spPr>
        <p:txBody>
          <a:bodyPr/>
          <a:lstStyle/>
          <a:p>
            <a:fld id="{097076C0-A496-CE42-8FCE-01C1D7C507E4}" type="slidenum">
              <a:rPr lang="en-DE" smtClean="0"/>
              <a:t>16</a:t>
            </a:fld>
            <a:endParaRPr lang="en-DE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08002C7-0E1F-013E-1A3A-A6B83AA46202}"/>
              </a:ext>
            </a:extLst>
          </p:cNvPr>
          <p:cNvSpPr txBox="1"/>
          <p:nvPr/>
        </p:nvSpPr>
        <p:spPr>
          <a:xfrm>
            <a:off x="128541" y="1124585"/>
            <a:ext cx="7075179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latin typeface="+mj-lt"/>
              </a:rPr>
              <a:t>eROSITA has successfully completed 50% of its mission</a:t>
            </a:r>
            <a:r>
              <a:rPr lang="en-DE" sz="2300" dirty="0">
                <a:latin typeface="+mj-lt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300" dirty="0">
                <a:latin typeface="+mj-lt"/>
              </a:rPr>
              <a:t>With an observation efficiency of over 90%.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3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latin typeface="+mj-lt"/>
              </a:rPr>
              <a:t>All eROSITA systems are fully operational.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300" dirty="0">
                <a:latin typeface="+mj-lt"/>
              </a:rPr>
              <a:t>Despite the inactivity of the cameras and filter wheels during safe mode, a technical exercise allowed us to confirm health of the instrument.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3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latin typeface="+mj-lt"/>
              </a:rPr>
              <a:t>The evolution of the camera's transfer charge inefficiency in space follows the same trend as before eROSITA was put into safe mode.</a:t>
            </a:r>
          </a:p>
          <a:p>
            <a:pPr lvl="1"/>
            <a:endParaRPr lang="en-GB" sz="23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DE" sz="2300" dirty="0">
              <a:latin typeface="+mj-lt"/>
            </a:endParaRPr>
          </a:p>
        </p:txBody>
      </p:sp>
      <p:pic>
        <p:nvPicPr>
          <p:cNvPr id="60" name="erass1_allsky.png" descr="erass1_allsky.png">
            <a:extLst>
              <a:ext uri="{FF2B5EF4-FFF2-40B4-BE49-F238E27FC236}">
                <a16:creationId xmlns:a16="http://schemas.microsoft.com/office/drawing/2014/main" id="{A3FCED27-405D-EBE8-9622-FBE991ECA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60"/>
          <a:stretch/>
        </p:blipFill>
        <p:spPr>
          <a:xfrm>
            <a:off x="7203720" y="1357630"/>
            <a:ext cx="4686227" cy="4738038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96690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Screenshot 2020-10-02 at 22.30.28.png" descr="Screenshot 2020-10-02 at 22.30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" y="377"/>
            <a:ext cx="12220837" cy="6857247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We need space telescopes to collect X-ray light from astronomical objects.…"/>
          <p:cNvSpPr txBox="1"/>
          <p:nvPr/>
        </p:nvSpPr>
        <p:spPr>
          <a:xfrm>
            <a:off x="6664789" y="2546246"/>
            <a:ext cx="5527211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254000" indent="-254000" defTabSz="228600">
              <a:spcBef>
                <a:spcPts val="1000"/>
              </a:spcBef>
              <a:spcAft>
                <a:spcPts val="1000"/>
              </a:spcAft>
              <a:buClr>
                <a:schemeClr val="accent4">
                  <a:lumMod val="75000"/>
                </a:schemeClr>
              </a:buClr>
              <a:buSzPct val="123000"/>
              <a:buChar char="•"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200" dirty="0">
              <a:solidFill>
                <a:srgbClr val="FFFFFF"/>
              </a:solidFill>
              <a:latin typeface="Avenir Medium"/>
              <a:cs typeface="Avenir Medium"/>
            </a:endParaRPr>
          </a:p>
        </p:txBody>
      </p:sp>
      <p:sp>
        <p:nvSpPr>
          <p:cNvPr id="349" name="(Copyright: DLR)"/>
          <p:cNvSpPr txBox="1"/>
          <p:nvPr/>
        </p:nvSpPr>
        <p:spPr>
          <a:xfrm>
            <a:off x="114951" y="6659384"/>
            <a:ext cx="655629" cy="174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825500">
              <a:defRPr sz="1600" i="1">
                <a:solidFill>
                  <a:srgbClr val="D6D6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 dirty="0"/>
              <a:t>(</a:t>
            </a:r>
            <a:r>
              <a:rPr lang="en-GB" sz="800" dirty="0"/>
              <a:t>Credit</a:t>
            </a:r>
            <a:r>
              <a:rPr sz="800" dirty="0"/>
              <a:t>: DLR)</a:t>
            </a:r>
          </a:p>
        </p:txBody>
      </p:sp>
      <p:sp>
        <p:nvSpPr>
          <p:cNvPr id="350" name="Thank you for your attention!"/>
          <p:cNvSpPr txBox="1"/>
          <p:nvPr/>
        </p:nvSpPr>
        <p:spPr>
          <a:xfrm>
            <a:off x="6792183" y="5909764"/>
            <a:ext cx="5272422" cy="50971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6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Thanks for your attention</a:t>
            </a:r>
            <a:r>
              <a:rPr dirty="0"/>
              <a:t>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AF4F4-C57B-1D49-8506-98FDFF46821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pPr/>
              <a:t>17</a:t>
            </a:fld>
            <a:endParaRPr lang="en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8FE2E0-8FCF-8A47-938D-504A590DD7BD}"/>
              </a:ext>
            </a:extLst>
          </p:cNvPr>
          <p:cNvSpPr/>
          <p:nvPr/>
        </p:nvSpPr>
        <p:spPr>
          <a:xfrm>
            <a:off x="6937836" y="2590353"/>
            <a:ext cx="495992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Shree Devanagari 714" panose="02000600000000000000" pitchFamily="2" charset="0"/>
                <a:cs typeface="Shree Devanagari 714" panose="02000600000000000000" pitchFamily="2" charset="0"/>
              </a:rPr>
              <a:t>www.mpe.mpg.de</a:t>
            </a:r>
            <a:r>
              <a:rPr lang="en-US" sz="2200" b="1" dirty="0">
                <a:solidFill>
                  <a:schemeClr val="bg1"/>
                </a:solidFill>
                <a:latin typeface="Shree Devanagari 714" panose="02000600000000000000" pitchFamily="2" charset="0"/>
                <a:cs typeface="Shree Devanagari 714" panose="02000600000000000000" pitchFamily="2" charset="0"/>
              </a:rPr>
              <a:t>/</a:t>
            </a:r>
            <a:r>
              <a:rPr lang="en-US" sz="2200" b="1" dirty="0" err="1">
                <a:solidFill>
                  <a:schemeClr val="bg1"/>
                </a:solidFill>
                <a:latin typeface="Shree Devanagari 714" panose="02000600000000000000" pitchFamily="2" charset="0"/>
                <a:cs typeface="Shree Devanagari 714" panose="02000600000000000000" pitchFamily="2" charset="0"/>
              </a:rPr>
              <a:t>eROSITA</a:t>
            </a:r>
            <a:endParaRPr lang="en-US" sz="2200" b="1" dirty="0">
              <a:solidFill>
                <a:schemeClr val="bg1"/>
              </a:solidFill>
              <a:latin typeface="Shree Devanagari 714" panose="02000600000000000000" pitchFamily="2" charset="0"/>
              <a:cs typeface="Shree Devanagari 714" panose="02000600000000000000" pitchFamily="2" charset="0"/>
            </a:endParaRPr>
          </a:p>
          <a:p>
            <a:endParaRPr lang="en-US" sz="2200" b="1" dirty="0">
              <a:solidFill>
                <a:srgbClr val="FFFFFF"/>
              </a:solidFill>
              <a:latin typeface="Shree Devanagari 714" panose="02000600000000000000" pitchFamily="2" charset="0"/>
              <a:cs typeface="Shree Devanagari 714" panose="02000600000000000000" pitchFamily="2" charset="0"/>
            </a:endParaRPr>
          </a:p>
          <a:p>
            <a:r>
              <a:rPr lang="en-US" sz="2200" b="1" dirty="0">
                <a:solidFill>
                  <a:srgbClr val="FFFFFF"/>
                </a:solidFill>
                <a:latin typeface="Shree Devanagari 714" panose="02000600000000000000" pitchFamily="2" charset="0"/>
                <a:cs typeface="Shree Devanagari 714" panose="02000600000000000000" pitchFamily="2" charset="0"/>
              </a:rPr>
              <a:t>Follow us on Twitter:</a:t>
            </a:r>
          </a:p>
          <a:p>
            <a:r>
              <a:rPr lang="en-US" sz="2200" b="1" dirty="0">
                <a:solidFill>
                  <a:srgbClr val="FFFFFF"/>
                </a:solidFill>
                <a:latin typeface="Shree Devanagari 714" panose="02000600000000000000" pitchFamily="2" charset="0"/>
                <a:cs typeface="Shree Devanagari 714" panose="02000600000000000000" pitchFamily="2" charset="0"/>
              </a:rPr>
              <a:t>@</a:t>
            </a:r>
            <a:r>
              <a:rPr lang="en-US" sz="2200" b="1" dirty="0" err="1">
                <a:solidFill>
                  <a:srgbClr val="FFFFFF"/>
                </a:solidFill>
                <a:latin typeface="Shree Devanagari 714" panose="02000600000000000000" pitchFamily="2" charset="0"/>
                <a:cs typeface="Shree Devanagari 714" panose="02000600000000000000" pitchFamily="2" charset="0"/>
              </a:rPr>
              <a:t>eROSITA_SRG</a:t>
            </a:r>
            <a:endParaRPr lang="en-US" sz="2200" b="1" dirty="0">
              <a:solidFill>
                <a:srgbClr val="FFFFFF"/>
              </a:solidFill>
              <a:latin typeface="Shree Devanagari 714" panose="02000600000000000000" pitchFamily="2" charset="0"/>
              <a:cs typeface="Shree Devanagari 714" panose="02000600000000000000" pitchFamily="2" charset="0"/>
            </a:endParaRPr>
          </a:p>
          <a:p>
            <a:endParaRPr lang="en-US" sz="2200" b="1" dirty="0">
              <a:solidFill>
                <a:srgbClr val="FFFFFF"/>
              </a:solidFill>
              <a:latin typeface="Shree Devanagari 714" panose="02000600000000000000" pitchFamily="2" charset="0"/>
              <a:cs typeface="Shree Devanagari 714" panose="02000600000000000000" pitchFamily="2" charset="0"/>
            </a:endParaRPr>
          </a:p>
          <a:p>
            <a:r>
              <a:rPr lang="en-US" sz="2200" b="1" dirty="0">
                <a:solidFill>
                  <a:srgbClr val="FFFFFF"/>
                </a:solidFill>
                <a:latin typeface="Shree Devanagari 714" panose="02000600000000000000" pitchFamily="2" charset="0"/>
                <a:cs typeface="Shree Devanagari 714" panose="02000600000000000000" pitchFamily="2" charset="0"/>
              </a:rPr>
              <a:t>YouTube:</a:t>
            </a:r>
          </a:p>
          <a:p>
            <a:r>
              <a:rPr lang="en-US" sz="2200" b="1" dirty="0" err="1">
                <a:solidFill>
                  <a:srgbClr val="FFFFFF"/>
                </a:solidFill>
                <a:latin typeface="Shree Devanagari 714" panose="02000600000000000000" pitchFamily="2" charset="0"/>
                <a:cs typeface="Shree Devanagari 714" panose="02000600000000000000" pitchFamily="2" charset="0"/>
              </a:rPr>
              <a:t>eROSITA</a:t>
            </a:r>
            <a:r>
              <a:rPr lang="en-US" sz="2200" b="1" dirty="0">
                <a:solidFill>
                  <a:srgbClr val="FFFFFF"/>
                </a:solidFill>
                <a:latin typeface="Shree Devanagari 714" panose="02000600000000000000" pitchFamily="2" charset="0"/>
                <a:cs typeface="Shree Devanagari 714" panose="02000600000000000000" pitchFamily="2" charset="0"/>
              </a:rPr>
              <a:t> SRG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2B4498-E305-FC45-98FC-CB4797AFB604}"/>
              </a:ext>
            </a:extLst>
          </p:cNvPr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0104" y="1656207"/>
            <a:ext cx="576616" cy="6189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C195FB-7F49-F648-889E-417520E4C861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764" y="1787512"/>
            <a:ext cx="860484" cy="332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36D15CD6-34C1-B744-819E-A661B2391587}"/>
              </a:ext>
            </a:extLst>
          </p:cNvPr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9572" y="1684500"/>
            <a:ext cx="492592" cy="4873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" name="Picture 19" descr="unilogo_tuebingen_small">
            <a:extLst>
              <a:ext uri="{FF2B5EF4-FFF2-40B4-BE49-F238E27FC236}">
                <a16:creationId xmlns:a16="http://schemas.microsoft.com/office/drawing/2014/main" id="{4CB7E92A-1130-2745-968D-07E1B2E9B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768" y="1787512"/>
            <a:ext cx="1092707" cy="34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1" descr="dlr_logo">
            <a:extLst>
              <a:ext uri="{FF2B5EF4-FFF2-40B4-BE49-F238E27FC236}">
                <a16:creationId xmlns:a16="http://schemas.microsoft.com/office/drawing/2014/main" id="{DF83AC8C-7843-0F48-A43D-E73063CFA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89572" y="1562464"/>
            <a:ext cx="576616" cy="76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AIP_Bildmarke_rgb.jpg">
            <a:extLst>
              <a:ext uri="{FF2B5EF4-FFF2-40B4-BE49-F238E27FC236}">
                <a16:creationId xmlns:a16="http://schemas.microsoft.com/office/drawing/2014/main" id="{6571727A-8572-3247-A4F0-23D8C9F5F98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2816" y="1684499"/>
            <a:ext cx="462330" cy="487370"/>
          </a:xfrm>
          <a:prstGeom prst="rect">
            <a:avLst/>
          </a:prstGeom>
        </p:spPr>
      </p:pic>
      <p:pic>
        <p:nvPicPr>
          <p:cNvPr id="19" name="Picture 18" descr="Uni_Bonn.pdf">
            <a:extLst>
              <a:ext uri="{FF2B5EF4-FFF2-40B4-BE49-F238E27FC236}">
                <a16:creationId xmlns:a16="http://schemas.microsoft.com/office/drawing/2014/main" id="{8D7ADCF8-4090-774F-908D-969D8633D1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350" y="1745526"/>
            <a:ext cx="957179" cy="374799"/>
          </a:xfrm>
          <a:prstGeom prst="rect">
            <a:avLst/>
          </a:prstGeom>
        </p:spPr>
      </p:pic>
      <p:pic>
        <p:nvPicPr>
          <p:cNvPr id="21" name="Picture 1630" descr="mpe_logo_weiss">
            <a:extLst>
              <a:ext uri="{FF2B5EF4-FFF2-40B4-BE49-F238E27FC236}">
                <a16:creationId xmlns:a16="http://schemas.microsoft.com/office/drawing/2014/main" id="{7F7503E9-1B91-8B44-BA76-AE4A699B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78184" y="348666"/>
            <a:ext cx="738856" cy="84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F0BDE9-12EE-264A-8F35-4950C9A67F8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64" t="28452" r="19680" b="36505"/>
          <a:stretch/>
        </p:blipFill>
        <p:spPr>
          <a:xfrm>
            <a:off x="9184211" y="324120"/>
            <a:ext cx="1312457" cy="11077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316A84-86A6-8744-850E-73DDB7A91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321" y="1700400"/>
            <a:ext cx="955964" cy="5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E9593D8-3433-144A-91B3-03B19DA1C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874" y="1718626"/>
            <a:ext cx="457214" cy="45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72BD-7004-5BE0-4427-43CECA0F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DCCAD-4DBA-FDB1-7636-D36FE929E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6E5CC-CFD7-D043-B37F-B8FB1B18A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0635E-BF1D-F2B4-0883-1EBE1A41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E. Ramos Ceja, eROSITA: performance and status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2770D-5435-ACCB-5C6F-FB833FD4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76C0-A496-CE42-8FCE-01C1D7C507E4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01717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F1BE-0CE5-D931-CBF9-C03373C2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7955"/>
            <a:ext cx="11894820" cy="743585"/>
          </a:xfrm>
        </p:spPr>
        <p:txBody>
          <a:bodyPr>
            <a:normAutofit/>
          </a:bodyPr>
          <a:lstStyle/>
          <a:p>
            <a:r>
              <a:rPr lang="en-GB" sz="3600" b="1" dirty="0"/>
              <a:t>eROSITA X-ray telescope on SRG</a:t>
            </a:r>
            <a:endParaRPr lang="en-DE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64963-18B1-FF36-363C-C0810E35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743" y="147955"/>
            <a:ext cx="1321857" cy="97663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61A5-DC28-78CE-04D0-A6572AC8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2090"/>
            <a:ext cx="2743200" cy="365125"/>
          </a:xfrm>
        </p:spPr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F608-E9CA-6B41-B094-92710BD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090"/>
            <a:ext cx="4114800" cy="365125"/>
          </a:xfrm>
        </p:spPr>
        <p:txBody>
          <a:bodyPr/>
          <a:lstStyle/>
          <a:p>
            <a:r>
              <a:rPr lang="en-GB"/>
              <a:t>M. E. Ramos Ceja, eROSITA: performance and status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3AF70-E9B1-CE1F-A127-63092D46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2090"/>
            <a:ext cx="2743200" cy="365125"/>
          </a:xfrm>
        </p:spPr>
        <p:txBody>
          <a:bodyPr/>
          <a:lstStyle/>
          <a:p>
            <a:fld id="{097076C0-A496-CE42-8FCE-01C1D7C507E4}" type="slidenum">
              <a:rPr lang="en-DE" smtClean="0"/>
              <a:t>2</a:t>
            </a:fld>
            <a:endParaRPr lang="en-D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318F497-3E5E-D87E-7F3E-9E006CC3E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49" y="1243559"/>
            <a:ext cx="4280044" cy="4615543"/>
          </a:xfrm>
        </p:spPr>
        <p:txBody>
          <a:bodyPr>
            <a:normAutofit fontScale="92500"/>
          </a:bodyPr>
          <a:lstStyle/>
          <a:p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extended </a:t>
            </a:r>
            <a:r>
              <a:rPr lang="en-GB" sz="23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ROentgen</a:t>
            </a: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 Survey with an Imaging Telescope Array.</a:t>
            </a:r>
          </a:p>
          <a:p>
            <a:endParaRPr lang="en-GB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Spectrum-Roentgen-Gamma (SRG) observatory. </a:t>
            </a:r>
          </a:p>
          <a:p>
            <a:endParaRPr lang="en-GB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Launch: July 13 2019, from  Baikonur cosmodrome.</a:t>
            </a:r>
          </a:p>
          <a:p>
            <a:endParaRPr lang="en-GB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Russian-German collaboration.</a:t>
            </a:r>
          </a:p>
          <a:p>
            <a:endParaRPr lang="en-GB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Destination: Lagrange 2 (L2) point.</a:t>
            </a:r>
          </a:p>
          <a:p>
            <a:endParaRPr lang="en-GB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Picture 11" descr="roscosmos_1.jpg">
            <a:extLst>
              <a:ext uri="{FF2B5EF4-FFF2-40B4-BE49-F238E27FC236}">
                <a16:creationId xmlns:a16="http://schemas.microsoft.com/office/drawing/2014/main" id="{0E800ECB-2E4F-C04C-D0D2-C22B11430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6" t="5707" r="2052"/>
          <a:stretch/>
        </p:blipFill>
        <p:spPr>
          <a:xfrm>
            <a:off x="4793089" y="1233777"/>
            <a:ext cx="6738641" cy="5197806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E11036-9607-AEBF-DA8B-041716386E00}"/>
              </a:ext>
            </a:extLst>
          </p:cNvPr>
          <p:cNvSpPr txBox="1"/>
          <p:nvPr/>
        </p:nvSpPr>
        <p:spPr>
          <a:xfrm>
            <a:off x="4786725" y="6161543"/>
            <a:ext cx="2283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i="1" dirty="0">
                <a:solidFill>
                  <a:schemeClr val="bg1"/>
                </a:solidFill>
                <a:latin typeface="+mj-lt"/>
              </a:rPr>
              <a:t>Image credit: ROSCOSMOS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B2FE8636-A39E-D9D7-AEFA-0F0AC7A1EF18}"/>
              </a:ext>
            </a:extLst>
          </p:cNvPr>
          <p:cNvSpPr/>
          <p:nvPr/>
        </p:nvSpPr>
        <p:spPr>
          <a:xfrm>
            <a:off x="844016" y="2957727"/>
            <a:ext cx="632636" cy="538997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l" defTabSz="457200"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ART-XC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32A935-A70E-8FA9-C525-C923D777D8B0}"/>
              </a:ext>
            </a:extLst>
          </p:cNvPr>
          <p:cNvGrpSpPr/>
          <p:nvPr/>
        </p:nvGrpSpPr>
        <p:grpSpPr>
          <a:xfrm>
            <a:off x="5180958" y="1629370"/>
            <a:ext cx="5944883" cy="4466920"/>
            <a:chOff x="5180958" y="1629370"/>
            <a:chExt cx="5944883" cy="4466920"/>
          </a:xfrm>
        </p:grpSpPr>
        <p:pic>
          <p:nvPicPr>
            <p:cNvPr id="17" name="Image" descr="Image">
              <a:extLst>
                <a:ext uri="{FF2B5EF4-FFF2-40B4-BE49-F238E27FC236}">
                  <a16:creationId xmlns:a16="http://schemas.microsoft.com/office/drawing/2014/main" id="{6031E10C-DF90-53F2-69E8-0DEB1DBB9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0958" y="1629370"/>
              <a:ext cx="5944883" cy="44669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21" name="Picture 20" descr="Deutschland Flagge">
              <a:extLst>
                <a:ext uri="{FF2B5EF4-FFF2-40B4-BE49-F238E27FC236}">
                  <a16:creationId xmlns:a16="http://schemas.microsoft.com/office/drawing/2014/main" id="{6A919FC9-6BEB-6A2B-1089-2A6DF72935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192" y="3645210"/>
              <a:ext cx="624898" cy="374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http://www.flags.de/genimg/Flagge_Russland.jpg">
              <a:hlinkClick r:id="rId6"/>
              <a:extLst>
                <a:ext uri="{FF2B5EF4-FFF2-40B4-BE49-F238E27FC236}">
                  <a16:creationId xmlns:a16="http://schemas.microsoft.com/office/drawing/2014/main" id="{3B7F3F33-F9E1-A272-91C2-F014EBCABF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15551" r="2142" b="13439"/>
            <a:stretch/>
          </p:blipFill>
          <p:spPr bwMode="auto">
            <a:xfrm>
              <a:off x="7315332" y="2168839"/>
              <a:ext cx="595517" cy="352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D60BF7-3863-D495-48EE-68B8E950DF60}"/>
                </a:ext>
              </a:extLst>
            </p:cNvPr>
            <p:cNvSpPr txBox="1"/>
            <p:nvPr/>
          </p:nvSpPr>
          <p:spPr>
            <a:xfrm>
              <a:off x="6977046" y="4167261"/>
              <a:ext cx="1005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b="1" dirty="0">
                  <a:solidFill>
                    <a:schemeClr val="bg1"/>
                  </a:solidFill>
                  <a:latin typeface="+mj-lt"/>
                </a:rPr>
                <a:t>eROSITA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607AF4-6DF2-3903-6D4C-C6C62C729627}"/>
                </a:ext>
              </a:extLst>
            </p:cNvPr>
            <p:cNvSpPr txBox="1"/>
            <p:nvPr/>
          </p:nvSpPr>
          <p:spPr>
            <a:xfrm>
              <a:off x="6406456" y="2169504"/>
              <a:ext cx="1005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b="1" dirty="0">
                  <a:solidFill>
                    <a:schemeClr val="bg1"/>
                  </a:solidFill>
                  <a:latin typeface="+mj-lt"/>
                </a:rPr>
                <a:t>ART-XC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8FCD40-9DF7-A399-C534-6ADB6151FADD}"/>
                </a:ext>
              </a:extLst>
            </p:cNvPr>
            <p:cNvSpPr txBox="1"/>
            <p:nvPr/>
          </p:nvSpPr>
          <p:spPr>
            <a:xfrm>
              <a:off x="9533340" y="3275878"/>
              <a:ext cx="1064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b="1" dirty="0">
                  <a:solidFill>
                    <a:schemeClr val="bg1"/>
                  </a:solidFill>
                  <a:latin typeface="+mj-lt"/>
                </a:rPr>
                <a:t>Navigator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2D1D4D6-6128-7A67-E94F-76B17D105E8C}"/>
              </a:ext>
            </a:extLst>
          </p:cNvPr>
          <p:cNvSpPr txBox="1"/>
          <p:nvPr/>
        </p:nvSpPr>
        <p:spPr>
          <a:xfrm>
            <a:off x="5140507" y="5795098"/>
            <a:ext cx="1404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i="1" dirty="0">
                <a:solidFill>
                  <a:schemeClr val="bg1"/>
                </a:solidFill>
                <a:latin typeface="+mj-lt"/>
              </a:rPr>
              <a:t>Image credit: MPE</a:t>
            </a:r>
          </a:p>
        </p:txBody>
      </p:sp>
    </p:spTree>
    <p:extLst>
      <p:ext uri="{BB962C8B-B14F-4D97-AF65-F5344CB8AC3E}">
        <p14:creationId xmlns:p14="http://schemas.microsoft.com/office/powerpoint/2010/main" val="44145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F1BE-0CE5-D931-CBF9-C03373C2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7955"/>
            <a:ext cx="11894820" cy="743585"/>
          </a:xfrm>
        </p:spPr>
        <p:txBody>
          <a:bodyPr>
            <a:normAutofit/>
          </a:bodyPr>
          <a:lstStyle/>
          <a:p>
            <a:r>
              <a:rPr lang="en-GB" sz="3600" b="1" dirty="0"/>
              <a:t>eROSITA in numbers</a:t>
            </a:r>
            <a:endParaRPr lang="en-DE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64963-18B1-FF36-363C-C0810E35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743" y="147955"/>
            <a:ext cx="1321857" cy="97663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61A5-DC28-78CE-04D0-A6572AC8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2090"/>
            <a:ext cx="2743200" cy="365125"/>
          </a:xfrm>
        </p:spPr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F608-E9CA-6B41-B094-92710BD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090"/>
            <a:ext cx="4114800" cy="365125"/>
          </a:xfrm>
        </p:spPr>
        <p:txBody>
          <a:bodyPr/>
          <a:lstStyle/>
          <a:p>
            <a:r>
              <a:rPr lang="en-GB"/>
              <a:t>M. E. Ramos Ceja, eROSITA: performance and status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3AF70-E9B1-CE1F-A127-63092D46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2090"/>
            <a:ext cx="2743200" cy="365125"/>
          </a:xfrm>
        </p:spPr>
        <p:txBody>
          <a:bodyPr/>
          <a:lstStyle/>
          <a:p>
            <a:fld id="{097076C0-A496-CE42-8FCE-01C1D7C507E4}" type="slidenum">
              <a:rPr lang="en-DE" smtClean="0"/>
              <a:t>3</a:t>
            </a:fld>
            <a:endParaRPr lang="en-D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318F497-3E5E-D87E-7F3E-9E006CC3E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47" y="891541"/>
            <a:ext cx="5339411" cy="55315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7 Wolter-I telescopes.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Each with 54 nested mirror shells.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⌽ outer mirror: 35.8 cm.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Focal length: 1.6 m.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Energy range: 0.1 – 10 keV.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Field of view: ~ 1 degree.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Effective area: 1237 cm</a:t>
            </a:r>
            <a:r>
              <a:rPr lang="en-GB" sz="23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 @ 1keV, 139 cm</a:t>
            </a:r>
            <a:r>
              <a:rPr lang="en-GB" sz="23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 @ 5 keV.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Half-Energy width (HEW): ~18” (on-axis, pointed), ~26” (</a:t>
            </a:r>
            <a:r>
              <a:rPr lang="en-GB" sz="23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FoV</a:t>
            </a: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 averaged, survey).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GB" sz="2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Expected lifetime: 7.5 years.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FCF475-0FDD-0D67-1B78-C8A1C81F1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216353"/>
            <a:ext cx="5181600" cy="3206750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6A75B100-BB4C-0971-C64A-4C0F539B64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57" r="11100"/>
          <a:stretch>
            <a:fillRect/>
          </a:stretch>
        </p:blipFill>
        <p:spPr>
          <a:xfrm>
            <a:off x="4768098" y="519747"/>
            <a:ext cx="2655803" cy="2403987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B5B4D25C-A8BD-336C-4C6B-1BF29A7323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27" r="2905"/>
          <a:stretch>
            <a:fillRect/>
          </a:stretch>
        </p:blipFill>
        <p:spPr>
          <a:xfrm>
            <a:off x="7598937" y="527471"/>
            <a:ext cx="2962982" cy="2388537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0ACA0D-F791-98F5-9A6A-FC839DB5B504}"/>
              </a:ext>
            </a:extLst>
          </p:cNvPr>
          <p:cNvSpPr txBox="1"/>
          <p:nvPr/>
        </p:nvSpPr>
        <p:spPr>
          <a:xfrm>
            <a:off x="9302969" y="2939354"/>
            <a:ext cx="1258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Predehl+2021</a:t>
            </a:r>
          </a:p>
        </p:txBody>
      </p:sp>
    </p:spTree>
    <p:extLst>
      <p:ext uri="{BB962C8B-B14F-4D97-AF65-F5344CB8AC3E}">
        <p14:creationId xmlns:p14="http://schemas.microsoft.com/office/powerpoint/2010/main" val="229904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464963-18B1-FF36-363C-C0810E35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743" y="147955"/>
            <a:ext cx="1321857" cy="97663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61A5-DC28-78CE-04D0-A6572AC8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2090"/>
            <a:ext cx="2743200" cy="365125"/>
          </a:xfrm>
        </p:spPr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F608-E9CA-6B41-B094-92710BD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090"/>
            <a:ext cx="4114800" cy="365125"/>
          </a:xfrm>
        </p:spPr>
        <p:txBody>
          <a:bodyPr/>
          <a:lstStyle/>
          <a:p>
            <a:r>
              <a:rPr lang="en-GB"/>
              <a:t>M. E. Ramos Ceja, eROSITA: performance and status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3AF70-E9B1-CE1F-A127-63092D46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2090"/>
            <a:ext cx="2743200" cy="365125"/>
          </a:xfrm>
        </p:spPr>
        <p:txBody>
          <a:bodyPr/>
          <a:lstStyle/>
          <a:p>
            <a:fld id="{097076C0-A496-CE42-8FCE-01C1D7C507E4}" type="slidenum">
              <a:rPr lang="en-DE" smtClean="0"/>
              <a:t>4</a:t>
            </a:fld>
            <a:endParaRPr lang="en-DE"/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B2FE8636-A39E-D9D7-AEFA-0F0AC7A1EF18}"/>
              </a:ext>
            </a:extLst>
          </p:cNvPr>
          <p:cNvSpPr/>
          <p:nvPr/>
        </p:nvSpPr>
        <p:spPr>
          <a:xfrm>
            <a:off x="844016" y="2957727"/>
            <a:ext cx="632636" cy="538997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l" defTabSz="457200"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ART-XC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8912C11-A6EB-73ED-1D8E-862EE821B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081" y="735169"/>
            <a:ext cx="5536284" cy="5864104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3483F6-7B1A-688C-50A5-ABF7B010A00F}"/>
              </a:ext>
            </a:extLst>
          </p:cNvPr>
          <p:cNvSpPr/>
          <p:nvPr/>
        </p:nvSpPr>
        <p:spPr>
          <a:xfrm>
            <a:off x="785489" y="2813715"/>
            <a:ext cx="32597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Interacting galaxy clusters A3391 and A3395</a:t>
            </a:r>
          </a:p>
          <a:p>
            <a:r>
              <a:rPr lang="en-GB" sz="12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Reiprich+2021</a:t>
            </a:r>
            <a:endParaRPr lang="en-DE" sz="1200" i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CDEFDE4-8A3D-4806-5670-F0239DC5058D}"/>
              </a:ext>
            </a:extLst>
          </p:cNvPr>
          <p:cNvSpPr txBox="1">
            <a:spLocks/>
          </p:cNvSpPr>
          <p:nvPr/>
        </p:nvSpPr>
        <p:spPr>
          <a:xfrm>
            <a:off x="152400" y="160146"/>
            <a:ext cx="11894820" cy="743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Comparison with previous/current X-ray telescopes</a:t>
            </a:r>
          </a:p>
        </p:txBody>
      </p:sp>
    </p:spTree>
    <p:extLst>
      <p:ext uri="{BB962C8B-B14F-4D97-AF65-F5344CB8AC3E}">
        <p14:creationId xmlns:p14="http://schemas.microsoft.com/office/powerpoint/2010/main" val="144796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F1BE-0CE5-D931-CBF9-C03373C2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7955"/>
            <a:ext cx="11894820" cy="743585"/>
          </a:xfrm>
        </p:spPr>
        <p:txBody>
          <a:bodyPr>
            <a:normAutofit/>
          </a:bodyPr>
          <a:lstStyle/>
          <a:p>
            <a:r>
              <a:rPr lang="en-DE" sz="3600" b="1" dirty="0"/>
              <a:t>eROSITA in numbers (as today)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AE9140C-A095-DF54-D5D8-0ED12DEDBD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4743049"/>
              </p:ext>
            </p:extLst>
          </p:nvPr>
        </p:nvGraphicFramePr>
        <p:xfrm>
          <a:off x="1215672" y="1146891"/>
          <a:ext cx="9357360" cy="48615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974080">
                  <a:extLst>
                    <a:ext uri="{9D8B030D-6E8A-4147-A177-3AD203B41FA5}">
                      <a16:colId xmlns:a16="http://schemas.microsoft.com/office/drawing/2014/main" val="1848285803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17523912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E" sz="2300" b="0" dirty="0">
                          <a:latin typeface="+mj-lt"/>
                        </a:rPr>
                        <a:t>Days in space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2300" b="0" dirty="0">
                          <a:latin typeface="+mj-lt"/>
                        </a:rPr>
                        <a:t>1382 days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7836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2300" dirty="0">
                          <a:latin typeface="+mj-lt"/>
                        </a:rPr>
                        <a:t>Days in fully operating mode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2300" dirty="0">
                          <a:latin typeface="+mj-lt"/>
                        </a:rPr>
                        <a:t>872 days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6398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00" dirty="0">
                          <a:latin typeface="+mj-lt"/>
                        </a:rPr>
                        <a:t>eRASS1 survey percentage</a:t>
                      </a:r>
                      <a:endParaRPr lang="en-DE" sz="2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2300" dirty="0">
                          <a:latin typeface="+mj-lt"/>
                        </a:rPr>
                        <a:t>100% (184 days)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6628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>
                          <a:latin typeface="+mj-lt"/>
                        </a:rPr>
                        <a:t>eRASS2 survey percentage</a:t>
                      </a:r>
                      <a:endParaRPr lang="en-DE" sz="2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2300" dirty="0">
                          <a:latin typeface="+mj-lt"/>
                        </a:rPr>
                        <a:t>100% (188 days)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601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>
                          <a:latin typeface="+mj-lt"/>
                        </a:rPr>
                        <a:t>eRASS3 survey percentage</a:t>
                      </a:r>
                      <a:endParaRPr lang="en-DE" sz="2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2300" dirty="0">
                          <a:latin typeface="+mj-lt"/>
                        </a:rPr>
                        <a:t>100% (184 days)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866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>
                          <a:latin typeface="+mj-lt"/>
                        </a:rPr>
                        <a:t>eRASS4 survey percentage</a:t>
                      </a:r>
                      <a:endParaRPr lang="en-DE" sz="2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2300" dirty="0">
                          <a:latin typeface="+mj-lt"/>
                        </a:rPr>
                        <a:t>100% (187 days)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8117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>
                          <a:latin typeface="+mj-lt"/>
                        </a:rPr>
                        <a:t>eRASS5 survey percentage</a:t>
                      </a:r>
                      <a:endParaRPr lang="en-DE" sz="2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2300" dirty="0">
                          <a:latin typeface="+mj-lt"/>
                        </a:rPr>
                        <a:t>38% (69 days)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5837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2300" dirty="0">
                          <a:latin typeface="+mj-lt"/>
                        </a:rPr>
                        <a:t>Days in safe mode I (</a:t>
                      </a:r>
                      <a:r>
                        <a:rPr lang="en-DE" sz="2000" dirty="0">
                          <a:latin typeface="+mj-lt"/>
                        </a:rPr>
                        <a:t>26.02-16.11 2022</a:t>
                      </a:r>
                      <a:r>
                        <a:rPr lang="en-DE" sz="23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2300" dirty="0">
                          <a:latin typeface="+mj-lt"/>
                        </a:rPr>
                        <a:t>263 days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3170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2300" dirty="0">
                          <a:latin typeface="+mj-lt"/>
                        </a:rPr>
                        <a:t>Days in stand-by mode (</a:t>
                      </a:r>
                      <a:r>
                        <a:rPr lang="en-DE" sz="20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16.11.2022-25.03.2023</a:t>
                      </a:r>
                      <a:r>
                        <a:rPr lang="en-DE" sz="23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2300" dirty="0">
                          <a:latin typeface="+mj-lt"/>
                        </a:rPr>
                        <a:t>110 days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709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2300" b="0" i="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Days in safe mode II (</a:t>
                      </a:r>
                      <a:r>
                        <a:rPr lang="en-DE" sz="20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since 25.03.2023</a:t>
                      </a:r>
                      <a:r>
                        <a:rPr lang="en-DE" sz="2300" b="0" i="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2300" dirty="0">
                          <a:latin typeface="+mj-lt"/>
                        </a:rPr>
                        <a:t>31 days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2386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2300" dirty="0">
                          <a:latin typeface="+mj-lt"/>
                        </a:rPr>
                        <a:t>Data downloaded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2300" dirty="0">
                          <a:latin typeface="+mj-lt"/>
                        </a:rPr>
                        <a:t>~ 375 Gb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367482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D464963-18B1-FF36-363C-C0810E35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743" y="147955"/>
            <a:ext cx="1321857" cy="97663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61A5-DC28-78CE-04D0-A6572AC8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2090"/>
            <a:ext cx="2743200" cy="365125"/>
          </a:xfrm>
        </p:spPr>
        <p:txBody>
          <a:bodyPr/>
          <a:lstStyle/>
          <a:p>
            <a:r>
              <a:rPr lang="de-DE"/>
              <a:t>April 2023</a:t>
            </a:r>
            <a:endParaRPr lang="en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F608-E9CA-6B41-B094-92710BD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090"/>
            <a:ext cx="4114800" cy="365125"/>
          </a:xfrm>
        </p:spPr>
        <p:txBody>
          <a:bodyPr/>
          <a:lstStyle/>
          <a:p>
            <a:r>
              <a:rPr lang="en-GB"/>
              <a:t>M. E. Ramos Ceja, eROSITA: performance and status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3AF70-E9B1-CE1F-A127-63092D46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2090"/>
            <a:ext cx="2743200" cy="365125"/>
          </a:xfrm>
        </p:spPr>
        <p:txBody>
          <a:bodyPr/>
          <a:lstStyle/>
          <a:p>
            <a:fld id="{097076C0-A496-CE42-8FCE-01C1D7C507E4}" type="slidenum">
              <a:rPr lang="en-DE" smtClean="0"/>
              <a:t>5</a:t>
            </a:fld>
            <a:endParaRPr lang="en-DE"/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C5F703A7-5EBF-D864-D301-BF29C3A3140E}"/>
              </a:ext>
            </a:extLst>
          </p:cNvPr>
          <p:cNvSpPr txBox="1">
            <a:spLocks/>
          </p:cNvSpPr>
          <p:nvPr/>
        </p:nvSpPr>
        <p:spPr>
          <a:xfrm>
            <a:off x="7298450" y="6081239"/>
            <a:ext cx="3898796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400"/>
              </a:spcBef>
              <a:buNone/>
            </a:pPr>
            <a:r>
              <a:rPr lang="en-GB" sz="23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eRASS</a:t>
            </a: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 = eROSITA All-Sky Survey</a:t>
            </a:r>
            <a:endParaRPr lang="en-GB" sz="23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58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464963-18B1-FF36-363C-C0810E35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743" y="147955"/>
            <a:ext cx="1321857" cy="97663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61A5-DC28-78CE-04D0-A6572AC8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2090"/>
            <a:ext cx="2743200" cy="365125"/>
          </a:xfrm>
        </p:spPr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F608-E9CA-6B41-B094-92710BD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090"/>
            <a:ext cx="4114800" cy="365125"/>
          </a:xfrm>
        </p:spPr>
        <p:txBody>
          <a:bodyPr/>
          <a:lstStyle/>
          <a:p>
            <a:r>
              <a:rPr lang="en-GB"/>
              <a:t>M. E. Ramos Ceja, eROSITA: performance and status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3AF70-E9B1-CE1F-A127-63092D46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2090"/>
            <a:ext cx="2743200" cy="365125"/>
          </a:xfrm>
        </p:spPr>
        <p:txBody>
          <a:bodyPr/>
          <a:lstStyle/>
          <a:p>
            <a:fld id="{097076C0-A496-CE42-8FCE-01C1D7C507E4}" type="slidenum">
              <a:rPr lang="en-DE" smtClean="0"/>
              <a:t>6</a:t>
            </a:fld>
            <a:endParaRPr lang="en-DE"/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B2FE8636-A39E-D9D7-AEFA-0F0AC7A1EF18}"/>
              </a:ext>
            </a:extLst>
          </p:cNvPr>
          <p:cNvSpPr/>
          <p:nvPr/>
        </p:nvSpPr>
        <p:spPr>
          <a:xfrm>
            <a:off x="844016" y="2957727"/>
            <a:ext cx="632636" cy="538997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l" defTabSz="457200"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ART-XC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CDEFDE4-8A3D-4806-5670-F0239DC5058D}"/>
              </a:ext>
            </a:extLst>
          </p:cNvPr>
          <p:cNvSpPr txBox="1">
            <a:spLocks/>
          </p:cNvSpPr>
          <p:nvPr/>
        </p:nvSpPr>
        <p:spPr>
          <a:xfrm>
            <a:off x="152400" y="160146"/>
            <a:ext cx="11894820" cy="743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First eROSITA all-sky survey (eRASS1)</a:t>
            </a:r>
          </a:p>
        </p:txBody>
      </p:sp>
      <p:pic>
        <p:nvPicPr>
          <p:cNvPr id="2" name="erass1_allsky.png" descr="erass1_allsky.png">
            <a:extLst>
              <a:ext uri="{FF2B5EF4-FFF2-40B4-BE49-F238E27FC236}">
                <a16:creationId xmlns:a16="http://schemas.microsoft.com/office/drawing/2014/main" id="{706E83D1-7FD4-6820-E8F5-F3906A677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4" y="791429"/>
            <a:ext cx="11360516" cy="577066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8286C72-D29B-C883-4D07-5DCD58FEB2A7}"/>
              </a:ext>
            </a:extLst>
          </p:cNvPr>
          <p:cNvSpPr/>
          <p:nvPr/>
        </p:nvSpPr>
        <p:spPr>
          <a:xfrm>
            <a:off x="152400" y="5943600"/>
            <a:ext cx="527824" cy="61849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F8F42E-5DF7-951F-F306-4B212C3B2F53}"/>
              </a:ext>
            </a:extLst>
          </p:cNvPr>
          <p:cNvSpPr/>
          <p:nvPr/>
        </p:nvSpPr>
        <p:spPr>
          <a:xfrm>
            <a:off x="10488761" y="5943600"/>
            <a:ext cx="688754" cy="61849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EBF8DB-7179-9FDB-AACD-F64952B18715}"/>
              </a:ext>
            </a:extLst>
          </p:cNvPr>
          <p:cNvSpPr/>
          <p:nvPr/>
        </p:nvSpPr>
        <p:spPr>
          <a:xfrm>
            <a:off x="5854890" y="791429"/>
            <a:ext cx="5539790" cy="577066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2467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F1BE-0CE5-D931-CBF9-C03373C2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7955"/>
            <a:ext cx="11894820" cy="743585"/>
          </a:xfrm>
        </p:spPr>
        <p:txBody>
          <a:bodyPr>
            <a:normAutofit/>
          </a:bodyPr>
          <a:lstStyle/>
          <a:p>
            <a:r>
              <a:rPr lang="en-DE" sz="3600" b="1" dirty="0"/>
              <a:t>eROSITA observation efficiency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64963-18B1-FF36-363C-C0810E35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743" y="147955"/>
            <a:ext cx="1321857" cy="97663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61A5-DC28-78CE-04D0-A6572AC8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2090"/>
            <a:ext cx="2743200" cy="365125"/>
          </a:xfrm>
        </p:spPr>
        <p:txBody>
          <a:bodyPr/>
          <a:lstStyle/>
          <a:p>
            <a:r>
              <a:rPr lang="de-DE"/>
              <a:t>April 2023</a:t>
            </a:r>
            <a:endParaRPr lang="en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F608-E9CA-6B41-B094-92710BD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090"/>
            <a:ext cx="4114800" cy="365125"/>
          </a:xfrm>
        </p:spPr>
        <p:txBody>
          <a:bodyPr/>
          <a:lstStyle/>
          <a:p>
            <a:r>
              <a:rPr lang="en-GB"/>
              <a:t>M. E. Ramos Ceja, eROSITA: performance and status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3AF70-E9B1-CE1F-A127-63092D46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2090"/>
            <a:ext cx="2743200" cy="365125"/>
          </a:xfrm>
        </p:spPr>
        <p:txBody>
          <a:bodyPr/>
          <a:lstStyle/>
          <a:p>
            <a:fld id="{097076C0-A496-CE42-8FCE-01C1D7C507E4}" type="slidenum">
              <a:rPr lang="en-DE" smtClean="0"/>
              <a:t>7</a:t>
            </a:fld>
            <a:endParaRPr lang="en-DE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A2721A4-AFAE-455B-629B-AE3F4D93A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891540"/>
            <a:ext cx="10256402" cy="567055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B65C87-B754-AEBC-8544-D94D969C6931}"/>
              </a:ext>
            </a:extLst>
          </p:cNvPr>
          <p:cNvSpPr txBox="1"/>
          <p:nvPr/>
        </p:nvSpPr>
        <p:spPr>
          <a:xfrm rot="16200000">
            <a:off x="8305656" y="3451886"/>
            <a:ext cx="5490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Vignetted exposure time in the 0.6–2.3 keV energy band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399E17-5EBD-534A-8CF7-392E4EBCC7FE}"/>
              </a:ext>
            </a:extLst>
          </p:cNvPr>
          <p:cNvSpPr txBox="1"/>
          <p:nvPr/>
        </p:nvSpPr>
        <p:spPr>
          <a:xfrm>
            <a:off x="515381" y="6351456"/>
            <a:ext cx="2127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Coutinho, Ramos-Ceja+2022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B89C81-0C76-E3FF-D272-45B41578E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494577" y="825175"/>
            <a:ext cx="7418900" cy="4519827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413F9A6B-6CD8-9413-8A78-C81316AFEB37}"/>
              </a:ext>
            </a:extLst>
          </p:cNvPr>
          <p:cNvSpPr txBox="1">
            <a:spLocks/>
          </p:cNvSpPr>
          <p:nvPr/>
        </p:nvSpPr>
        <p:spPr>
          <a:xfrm>
            <a:off x="2515196" y="5394006"/>
            <a:ext cx="8673625" cy="1348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Camera electronics and Interface and Thermal Controller anomalies.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Orbit corrections.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Light leak in telescope modules 5 and 7.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D8207A-6602-ADE7-DF35-E49D233064C4}"/>
              </a:ext>
            </a:extLst>
          </p:cNvPr>
          <p:cNvSpPr txBox="1"/>
          <p:nvPr/>
        </p:nvSpPr>
        <p:spPr>
          <a:xfrm>
            <a:off x="7660888" y="939919"/>
            <a:ext cx="258059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2300" b="1" dirty="0"/>
              <a:t>94% in two years</a:t>
            </a:r>
            <a:endParaRPr lang="en-DE" sz="2300" dirty="0"/>
          </a:p>
        </p:txBody>
      </p:sp>
    </p:spTree>
    <p:extLst>
      <p:ext uri="{BB962C8B-B14F-4D97-AF65-F5344CB8AC3E}">
        <p14:creationId xmlns:p14="http://schemas.microsoft.com/office/powerpoint/2010/main" val="408030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7860F57-070F-5FCC-ECFD-5C7B47F512DE}"/>
              </a:ext>
            </a:extLst>
          </p:cNvPr>
          <p:cNvSpPr txBox="1">
            <a:spLocks/>
          </p:cNvSpPr>
          <p:nvPr/>
        </p:nvSpPr>
        <p:spPr>
          <a:xfrm>
            <a:off x="152400" y="991235"/>
            <a:ext cx="11887200" cy="2273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00" dirty="0">
                <a:latin typeface="+mj-lt"/>
                <a:cs typeface="Calibri Light" panose="020F0302020204030204" pitchFamily="34" charset="0"/>
              </a:rPr>
              <a:t>All eROSITA system are still fully operational,</a:t>
            </a:r>
          </a:p>
          <a:p>
            <a:pPr lvl="1"/>
            <a:r>
              <a:rPr lang="en-GB" sz="2300" dirty="0">
                <a:latin typeface="+mj-lt"/>
                <a:cs typeface="Calibri Light" panose="020F0302020204030204" pitchFamily="34" charset="0"/>
              </a:rPr>
              <a:t>No sub-system has permanent malfunction.</a:t>
            </a:r>
          </a:p>
          <a:p>
            <a:pPr lvl="1"/>
            <a:r>
              <a:rPr lang="en-GB" sz="2300" dirty="0">
                <a:latin typeface="+mj-lt"/>
                <a:cs typeface="Calibri Light" panose="020F0302020204030204" pitchFamily="34" charset="0"/>
              </a:rPr>
              <a:t>Degradation as expected due to external environmental effects in L2.</a:t>
            </a:r>
          </a:p>
          <a:p>
            <a:r>
              <a:rPr lang="en-GB" sz="2300" dirty="0">
                <a:latin typeface="+mj-lt"/>
                <a:cs typeface="Calibri Light" panose="020F0302020204030204" pitchFamily="34" charset="0"/>
              </a:rPr>
              <a:t>Power consumption and operating temperatures dependent on the incident Sun angle.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26F1BE-0CE5-D931-CBF9-C03373C2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7955"/>
            <a:ext cx="11894820" cy="743585"/>
          </a:xfrm>
        </p:spPr>
        <p:txBody>
          <a:bodyPr>
            <a:normAutofit/>
          </a:bodyPr>
          <a:lstStyle/>
          <a:p>
            <a:r>
              <a:rPr lang="en-DE" sz="3600" b="1" dirty="0"/>
              <a:t>eROSITA health and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64963-18B1-FF36-363C-C0810E35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743" y="147955"/>
            <a:ext cx="1321857" cy="97663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61A5-DC28-78CE-04D0-A6572AC8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2090"/>
            <a:ext cx="2743200" cy="365125"/>
          </a:xfrm>
        </p:spPr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F608-E9CA-6B41-B094-92710BD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090"/>
            <a:ext cx="4114800" cy="365125"/>
          </a:xfrm>
        </p:spPr>
        <p:txBody>
          <a:bodyPr/>
          <a:lstStyle/>
          <a:p>
            <a:r>
              <a:rPr lang="en-GB"/>
              <a:t>M. E. Ramos Ceja, eROSITA: performance and status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3AF70-E9B1-CE1F-A127-63092D46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2090"/>
            <a:ext cx="2743200" cy="365125"/>
          </a:xfrm>
        </p:spPr>
        <p:txBody>
          <a:bodyPr/>
          <a:lstStyle/>
          <a:p>
            <a:fld id="{097076C0-A496-CE42-8FCE-01C1D7C507E4}" type="slidenum">
              <a:rPr lang="en-DE" smtClean="0"/>
              <a:t>8</a:t>
            </a:fld>
            <a:endParaRPr lang="en-DE"/>
          </a:p>
        </p:txBody>
      </p:sp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F9F405E6-3557-DA9F-5F70-F63EE5A29D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8364797"/>
              </p:ext>
            </p:extLst>
          </p:nvPr>
        </p:nvGraphicFramePr>
        <p:xfrm>
          <a:off x="5992610" y="3111018"/>
          <a:ext cx="6123375" cy="30168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42545">
                  <a:extLst>
                    <a:ext uri="{9D8B030D-6E8A-4147-A177-3AD203B41FA5}">
                      <a16:colId xmlns:a16="http://schemas.microsoft.com/office/drawing/2014/main" val="1848285803"/>
                    </a:ext>
                  </a:extLst>
                </a:gridCol>
                <a:gridCol w="2380830">
                  <a:extLst>
                    <a:ext uri="{9D8B030D-6E8A-4147-A177-3AD203B41FA5}">
                      <a16:colId xmlns:a16="http://schemas.microsoft.com/office/drawing/2014/main" val="1752391240"/>
                    </a:ext>
                  </a:extLst>
                </a:gridCol>
              </a:tblGrid>
              <a:tr h="430980">
                <a:tc>
                  <a:txBody>
                    <a:bodyPr/>
                    <a:lstStyle/>
                    <a:p>
                      <a:r>
                        <a:rPr lang="en-DE" sz="2100" b="1" dirty="0">
                          <a:latin typeface="+mn-lt"/>
                        </a:rPr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2100" b="1" dirty="0">
                          <a:latin typeface="+mn-lt"/>
                        </a:rPr>
                        <a:t>Value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7836265"/>
                  </a:ext>
                </a:extLst>
              </a:tr>
              <a:tr h="430980">
                <a:tc>
                  <a:txBody>
                    <a:bodyPr/>
                    <a:lstStyle/>
                    <a:p>
                      <a:r>
                        <a:rPr lang="en-DE" sz="2100" b="0" dirty="0">
                          <a:latin typeface="+mj-lt"/>
                        </a:rPr>
                        <a:t>Maximum power cosumption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2100" b="0" dirty="0">
                          <a:latin typeface="+mj-lt"/>
                        </a:rPr>
                        <a:t>340 W &lt; P &lt; 360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6398389"/>
                  </a:ext>
                </a:extLst>
              </a:tr>
              <a:tr h="430980">
                <a:tc>
                  <a:txBody>
                    <a:bodyPr/>
                    <a:lstStyle/>
                    <a:p>
                      <a:r>
                        <a:rPr lang="en-GB" sz="2100" b="0" dirty="0">
                          <a:latin typeface="+mj-lt"/>
                        </a:rPr>
                        <a:t>Electronics control temperatures</a:t>
                      </a:r>
                      <a:endParaRPr lang="en-DE" sz="21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2100" b="0" dirty="0">
                          <a:latin typeface="+mj-lt"/>
                        </a:rPr>
                        <a:t>-16 C &lt; T &lt; 10 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6628834"/>
                  </a:ext>
                </a:extLst>
              </a:tr>
              <a:tr h="430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dirty="0">
                          <a:latin typeface="+mj-lt"/>
                        </a:rPr>
                        <a:t>Mirror control temperatures</a:t>
                      </a:r>
                      <a:endParaRPr lang="en-DE" sz="21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2100" b="0" dirty="0">
                          <a:latin typeface="+mj-lt"/>
                        </a:rPr>
                        <a:t>19 C &lt; T &lt; 21 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601659"/>
                  </a:ext>
                </a:extLst>
              </a:tr>
              <a:tr h="430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dirty="0">
                          <a:latin typeface="+mj-lt"/>
                        </a:rPr>
                        <a:t>CCD temperatures</a:t>
                      </a:r>
                      <a:endParaRPr lang="en-DE" sz="21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2100" b="0" dirty="0">
                          <a:latin typeface="+mj-lt"/>
                        </a:rPr>
                        <a:t>-86 C &lt; T &lt; -79 C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866497"/>
                  </a:ext>
                </a:extLst>
              </a:tr>
              <a:tr h="430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dirty="0">
                          <a:latin typeface="+mj-lt"/>
                        </a:rPr>
                        <a:t>CE and ITC internal temperatures</a:t>
                      </a:r>
                      <a:endParaRPr lang="en-DE" sz="21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2100" b="0" dirty="0">
                          <a:latin typeface="+mj-lt"/>
                        </a:rPr>
                        <a:t>T &lt; 27 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8117055"/>
                  </a:ext>
                </a:extLst>
              </a:tr>
              <a:tr h="430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dirty="0">
                          <a:latin typeface="+mj-lt"/>
                        </a:rPr>
                        <a:t>Average camera availability</a:t>
                      </a:r>
                      <a:endParaRPr lang="en-DE" sz="21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2100" b="0" dirty="0">
                          <a:latin typeface="+mj-lt"/>
                        </a:rPr>
                        <a:t>90 – 95 %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5837143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D96B5B1E-48F8-3683-D8F4-BB83158D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5" y="3111018"/>
            <a:ext cx="1311520" cy="1460345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26B473-1051-A791-4F50-C0319EB3F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275" b="52008"/>
          <a:stretch/>
        </p:blipFill>
        <p:spPr>
          <a:xfrm>
            <a:off x="1833173" y="3409225"/>
            <a:ext cx="3864827" cy="2486722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70B2ED-A57C-2B1C-5A1A-F6F8A59A6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5" y="4781522"/>
            <a:ext cx="1311519" cy="1496150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266CC37-B572-E9C3-5FF5-31540E7F1643}"/>
              </a:ext>
            </a:extLst>
          </p:cNvPr>
          <p:cNvSpPr txBox="1"/>
          <p:nvPr/>
        </p:nvSpPr>
        <p:spPr>
          <a:xfrm>
            <a:off x="3765586" y="6000673"/>
            <a:ext cx="2127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Coutinho, Ramos-Ceja+2022</a:t>
            </a:r>
          </a:p>
        </p:txBody>
      </p:sp>
    </p:spTree>
    <p:extLst>
      <p:ext uri="{BB962C8B-B14F-4D97-AF65-F5344CB8AC3E}">
        <p14:creationId xmlns:p14="http://schemas.microsoft.com/office/powerpoint/2010/main" val="164781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7DA913D-DCC5-EDAA-88CF-0D866862F5AB}"/>
              </a:ext>
            </a:extLst>
          </p:cNvPr>
          <p:cNvSpPr txBox="1">
            <a:spLocks/>
          </p:cNvSpPr>
          <p:nvPr/>
        </p:nvSpPr>
        <p:spPr>
          <a:xfrm rot="16200000">
            <a:off x="5253026" y="4377400"/>
            <a:ext cx="2528132" cy="4212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Electronic temperatures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7860F57-070F-5FCC-ECFD-5C7B47F512DE}"/>
              </a:ext>
            </a:extLst>
          </p:cNvPr>
          <p:cNvSpPr txBox="1">
            <a:spLocks/>
          </p:cNvSpPr>
          <p:nvPr/>
        </p:nvSpPr>
        <p:spPr>
          <a:xfrm>
            <a:off x="152400" y="991235"/>
            <a:ext cx="11887200" cy="1640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00" dirty="0">
                <a:latin typeface="+mj-lt"/>
                <a:cs typeface="Calibri Light" panose="020F0302020204030204" pitchFamily="34" charset="0"/>
              </a:rPr>
              <a:t>The seven CCD cameras and electronics operated continuously for 2.5 years.</a:t>
            </a:r>
          </a:p>
          <a:p>
            <a:r>
              <a:rPr lang="en-GB" sz="2300" b="1" dirty="0">
                <a:latin typeface="+mj-lt"/>
                <a:cs typeface="Calibri Light" panose="020F0302020204030204" pitchFamily="34" charset="0"/>
              </a:rPr>
              <a:t>No</a:t>
            </a:r>
            <a:r>
              <a:rPr lang="en-GB" sz="2300" dirty="0">
                <a:latin typeface="+mj-lt"/>
                <a:cs typeface="Calibri Light" panose="020F0302020204030204" pitchFamily="34" charset="0"/>
              </a:rPr>
              <a:t> visible degradation in the functionality of the cameras – onboard source calibration campaigns every 6 months.</a:t>
            </a:r>
          </a:p>
          <a:p>
            <a:pPr lvl="1"/>
            <a:r>
              <a:rPr lang="en-GB" sz="2300" dirty="0">
                <a:latin typeface="+mj-lt"/>
                <a:cs typeface="Calibri Light" panose="020F0302020204030204" pitchFamily="34" charset="0"/>
              </a:rPr>
              <a:t>Increment of the charge transfer inefficiency as expected.</a:t>
            </a:r>
          </a:p>
          <a:p>
            <a:endParaRPr lang="en-GB" sz="230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26F1BE-0CE5-D931-CBF9-C03373C2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7955"/>
            <a:ext cx="11894820" cy="743585"/>
          </a:xfrm>
        </p:spPr>
        <p:txBody>
          <a:bodyPr>
            <a:normAutofit/>
          </a:bodyPr>
          <a:lstStyle/>
          <a:p>
            <a:r>
              <a:rPr lang="en-DE" sz="3600" b="1" dirty="0"/>
              <a:t>eROSITA cameras and electronics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61A5-DC28-78CE-04D0-A6572AC8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2090"/>
            <a:ext cx="2743200" cy="365125"/>
          </a:xfrm>
        </p:spPr>
        <p:txBody>
          <a:bodyPr/>
          <a:lstStyle/>
          <a:p>
            <a:r>
              <a:rPr lang="de-DE"/>
              <a:t>April 2023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F608-E9CA-6B41-B094-92710BD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090"/>
            <a:ext cx="4114800" cy="365125"/>
          </a:xfrm>
        </p:spPr>
        <p:txBody>
          <a:bodyPr/>
          <a:lstStyle/>
          <a:p>
            <a:r>
              <a:rPr lang="en-GB"/>
              <a:t>M. E. Ramos Ceja, eROSITA: performance and status</a:t>
            </a:r>
            <a:endParaRPr lang="en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3AF70-E9B1-CE1F-A127-63092D46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2090"/>
            <a:ext cx="2743200" cy="365125"/>
          </a:xfrm>
        </p:spPr>
        <p:txBody>
          <a:bodyPr/>
          <a:lstStyle/>
          <a:p>
            <a:fld id="{097076C0-A496-CE42-8FCE-01C1D7C507E4}" type="slidenum">
              <a:rPr lang="en-DE" smtClean="0"/>
              <a:t>9</a:t>
            </a:fld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64963-18B1-FF36-363C-C0810E356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743" y="147955"/>
            <a:ext cx="1321857" cy="97663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CF6C91A-554A-3E66-985E-AA4926F20FBC}"/>
              </a:ext>
            </a:extLst>
          </p:cNvPr>
          <p:cNvSpPr txBox="1">
            <a:spLocks/>
          </p:cNvSpPr>
          <p:nvPr/>
        </p:nvSpPr>
        <p:spPr>
          <a:xfrm rot="16200000">
            <a:off x="-950680" y="4275888"/>
            <a:ext cx="2206161" cy="30228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CCD temperatures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31E36F-4BAA-A4D8-1F25-EB02AD7398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73" t="49460"/>
          <a:stretch/>
        </p:blipFill>
        <p:spPr>
          <a:xfrm>
            <a:off x="6727708" y="2705479"/>
            <a:ext cx="5371366" cy="3683855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5D2DE0-9665-058F-2148-5E87AC3BDF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73" t="49460"/>
          <a:stretch/>
        </p:blipFill>
        <p:spPr>
          <a:xfrm>
            <a:off x="303544" y="2708777"/>
            <a:ext cx="5371366" cy="3683854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04DCCF-A0E2-09FE-EF0E-1517E414BB51}"/>
              </a:ext>
            </a:extLst>
          </p:cNvPr>
          <p:cNvSpPr txBox="1"/>
          <p:nvPr/>
        </p:nvSpPr>
        <p:spPr>
          <a:xfrm>
            <a:off x="152400" y="6460426"/>
            <a:ext cx="2127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Coutinho, Ramos-Ceja+2022</a:t>
            </a:r>
          </a:p>
        </p:txBody>
      </p:sp>
    </p:spTree>
    <p:extLst>
      <p:ext uri="{BB962C8B-B14F-4D97-AF65-F5344CB8AC3E}">
        <p14:creationId xmlns:p14="http://schemas.microsoft.com/office/powerpoint/2010/main" val="3100960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42939</TotalTime>
  <Words>1231</Words>
  <Application>Microsoft Macintosh PowerPoint</Application>
  <PresentationFormat>Widescreen</PresentationFormat>
  <Paragraphs>252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Avenir Medium</vt:lpstr>
      <vt:lpstr>Calibri</vt:lpstr>
      <vt:lpstr>Calibri Light</vt:lpstr>
      <vt:lpstr>Shree Devanagari 714</vt:lpstr>
      <vt:lpstr>Office Theme</vt:lpstr>
      <vt:lpstr>eROSITA instrument: performance and status</vt:lpstr>
      <vt:lpstr>eROSITA X-ray telescope on SRG</vt:lpstr>
      <vt:lpstr>eROSITA in numbers</vt:lpstr>
      <vt:lpstr>PowerPoint Presentation</vt:lpstr>
      <vt:lpstr>eROSITA in numbers (as today)</vt:lpstr>
      <vt:lpstr>PowerPoint Presentation</vt:lpstr>
      <vt:lpstr>eROSITA observation efficiency</vt:lpstr>
      <vt:lpstr>eROSITA health and status</vt:lpstr>
      <vt:lpstr>eROSITA cameras and electronics</vt:lpstr>
      <vt:lpstr>L2 enviromental effects</vt:lpstr>
      <vt:lpstr>L2 enviromental effects</vt:lpstr>
      <vt:lpstr>L2 enviromental effects</vt:lpstr>
      <vt:lpstr>L2 enviromental effects</vt:lpstr>
      <vt:lpstr>L2 enviromental effects</vt:lpstr>
      <vt:lpstr>eROSITA programmatics</vt:lpstr>
      <vt:lpstr>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eROSITA status, health and operations</dc:title>
  <dc:creator>Miriam Elizabeth Ramos Ceja</dc:creator>
  <cp:lastModifiedBy>Miriam Elizabeth Ramos Ceja</cp:lastModifiedBy>
  <cp:revision>150</cp:revision>
  <dcterms:created xsi:type="dcterms:W3CDTF">2022-10-18T13:27:56Z</dcterms:created>
  <dcterms:modified xsi:type="dcterms:W3CDTF">2023-04-25T09:45:59Z</dcterms:modified>
</cp:coreProperties>
</file>