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jJefFjG2vp4CIgFkJsIlcRaiUK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" name="Google Shape;3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" name="Google Shape;5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Page">
  <p:cSld name="Title Pag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390" cy="685754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3"/>
          <p:cNvSpPr txBox="1"/>
          <p:nvPr>
            <p:ph idx="1" type="body"/>
          </p:nvPr>
        </p:nvSpPr>
        <p:spPr>
          <a:xfrm>
            <a:off x="544437" y="3700533"/>
            <a:ext cx="4654032" cy="1862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6092"/>
              </a:buClr>
              <a:buSzPts val="1800"/>
              <a:buNone/>
              <a:defRPr sz="1800"/>
            </a:lvl4pPr>
            <a:lvl5pPr indent="-2286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6092"/>
              </a:buClr>
              <a:buSzPts val="1800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 txBox="1"/>
          <p:nvPr>
            <p:ph idx="1" type="body"/>
          </p:nvPr>
        </p:nvSpPr>
        <p:spPr>
          <a:xfrm>
            <a:off x="457200" y="1457256"/>
            <a:ext cx="8229600" cy="5037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4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  <a:defRPr b="1" i="1" sz="3200" u="none" cap="none" strike="noStrike">
                <a:solidFill>
                  <a:srgbClr val="2D51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ntent">
  <p:cSld name="1_Title and Two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/>
          <p:nvPr>
            <p:ph idx="1" type="body"/>
          </p:nvPr>
        </p:nvSpPr>
        <p:spPr>
          <a:xfrm>
            <a:off x="457200" y="1457256"/>
            <a:ext cx="8229600" cy="5037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25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  <a:defRPr b="1" i="1" sz="3200" u="none" cap="none" strike="noStrike">
                <a:solidFill>
                  <a:srgbClr val="2D51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ntent">
  <p:cSld name="Title and Three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6"/>
          <p:cNvSpPr txBox="1"/>
          <p:nvPr>
            <p:ph idx="1" type="body"/>
          </p:nvPr>
        </p:nvSpPr>
        <p:spPr>
          <a:xfrm>
            <a:off x="457200" y="1457256"/>
            <a:ext cx="4038600" cy="5037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6"/>
          <p:cNvSpPr txBox="1"/>
          <p:nvPr>
            <p:ph idx="2" type="body"/>
          </p:nvPr>
        </p:nvSpPr>
        <p:spPr>
          <a:xfrm>
            <a:off x="4648200" y="1456346"/>
            <a:ext cx="4038600" cy="2422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6"/>
          <p:cNvSpPr txBox="1"/>
          <p:nvPr>
            <p:ph idx="3" type="body"/>
          </p:nvPr>
        </p:nvSpPr>
        <p:spPr>
          <a:xfrm>
            <a:off x="4648200" y="4070970"/>
            <a:ext cx="4038600" cy="2422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6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  <a:defRPr b="1" i="1" sz="3200" u="none" cap="none" strike="noStrike">
                <a:solidFill>
                  <a:srgbClr val="2D51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ntent">
  <p:cSld name="Title and Four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/>
          <p:nvPr>
            <p:ph idx="1" type="body"/>
          </p:nvPr>
        </p:nvSpPr>
        <p:spPr>
          <a:xfrm>
            <a:off x="457200" y="1457256"/>
            <a:ext cx="4038600" cy="2422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27"/>
          <p:cNvSpPr txBox="1"/>
          <p:nvPr>
            <p:ph idx="2" type="body"/>
          </p:nvPr>
        </p:nvSpPr>
        <p:spPr>
          <a:xfrm>
            <a:off x="457200" y="4071880"/>
            <a:ext cx="4038600" cy="2422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7"/>
          <p:cNvSpPr txBox="1"/>
          <p:nvPr>
            <p:ph idx="3" type="body"/>
          </p:nvPr>
        </p:nvSpPr>
        <p:spPr>
          <a:xfrm>
            <a:off x="4648200" y="1456346"/>
            <a:ext cx="4038600" cy="2422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7"/>
          <p:cNvSpPr txBox="1"/>
          <p:nvPr>
            <p:ph idx="4" type="body"/>
          </p:nvPr>
        </p:nvSpPr>
        <p:spPr>
          <a:xfrm>
            <a:off x="4648200" y="4070970"/>
            <a:ext cx="4038600" cy="2422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7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  <a:defRPr b="1" i="1" sz="3200" u="none" cap="none" strike="noStrike">
                <a:solidFill>
                  <a:srgbClr val="2D51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2"/>
          <p:cNvSpPr txBox="1"/>
          <p:nvPr/>
        </p:nvSpPr>
        <p:spPr>
          <a:xfrm>
            <a:off x="8823970" y="6586641"/>
            <a:ext cx="33544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21A3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121A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2"/>
          <p:cNvSpPr/>
          <p:nvPr/>
        </p:nvSpPr>
        <p:spPr>
          <a:xfrm>
            <a:off x="1751263" y="1180087"/>
            <a:ext cx="7392737" cy="47103"/>
          </a:xfrm>
          <a:prstGeom prst="rect">
            <a:avLst/>
          </a:prstGeom>
          <a:gradFill>
            <a:gsLst>
              <a:gs pos="0">
                <a:srgbClr val="2D517F"/>
              </a:gs>
              <a:gs pos="100000">
                <a:srgbClr val="121A33"/>
              </a:gs>
            </a:gsLst>
            <a:lin ang="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11" Type="http://schemas.openxmlformats.org/officeDocument/2006/relationships/image" Target="../media/image22.png"/><Relationship Id="rId10" Type="http://schemas.openxmlformats.org/officeDocument/2006/relationships/image" Target="../media/image1.png"/><Relationship Id="rId9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8.png"/><Relationship Id="rId7" Type="http://schemas.openxmlformats.org/officeDocument/2006/relationships/image" Target="../media/image6.jpg"/><Relationship Id="rId8" Type="http://schemas.openxmlformats.org/officeDocument/2006/relationships/image" Target="../media/image3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31.png"/><Relationship Id="rId5" Type="http://schemas.openxmlformats.org/officeDocument/2006/relationships/image" Target="../media/image13.png"/><Relationship Id="rId6" Type="http://schemas.openxmlformats.org/officeDocument/2006/relationships/image" Target="../media/image17.png"/><Relationship Id="rId7" Type="http://schemas.openxmlformats.org/officeDocument/2006/relationships/image" Target="../media/image23.png"/><Relationship Id="rId8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3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5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Relationship Id="rId4" Type="http://schemas.openxmlformats.org/officeDocument/2006/relationships/image" Target="../media/image3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Relationship Id="rId4" Type="http://schemas.openxmlformats.org/officeDocument/2006/relationships/image" Target="../media/image3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"/>
          <p:cNvSpPr txBox="1"/>
          <p:nvPr>
            <p:ph idx="1" type="body"/>
          </p:nvPr>
        </p:nvSpPr>
        <p:spPr>
          <a:xfrm>
            <a:off x="108998" y="3700525"/>
            <a:ext cx="7989600" cy="18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30"/>
              <a:buNone/>
            </a:pPr>
            <a:r>
              <a:rPr lang="en-US" sz="3330"/>
              <a:t>NICER Calibration Status</a:t>
            </a:r>
            <a:br>
              <a:rPr lang="en-US" sz="3330"/>
            </a:br>
            <a:r>
              <a:rPr lang="en-US" sz="2590"/>
              <a:t>Craig Markwardt (NASA/GSFC)</a:t>
            </a:r>
            <a:br>
              <a:rPr lang="en-US" sz="2590"/>
            </a:br>
            <a:r>
              <a:rPr lang="en-US" sz="2590"/>
              <a:t>on behalf of NICER Team</a:t>
            </a:r>
            <a:endParaRPr/>
          </a:p>
        </p:txBody>
      </p:sp>
      <p:pic>
        <p:nvPicPr>
          <p:cNvPr descr="NASA.png" id="38" name="Google Shape;3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656" y="5978875"/>
            <a:ext cx="956264" cy="812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SFC.jpg" id="39" name="Google Shape;3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6878" y="5871218"/>
            <a:ext cx="445842" cy="8106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og.jpg" id="40" name="Google Shape;40;p1"/>
          <p:cNvPicPr preferRelativeResize="0"/>
          <p:nvPr/>
        </p:nvPicPr>
        <p:blipFill rotWithShape="1">
          <a:blip r:embed="rId5">
            <a:alphaModFix/>
          </a:blip>
          <a:srcRect b="16740" l="6697" r="6830" t="14626"/>
          <a:stretch/>
        </p:blipFill>
        <p:spPr>
          <a:xfrm>
            <a:off x="6328790" y="6521896"/>
            <a:ext cx="1544647" cy="3104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TU.jpg" id="41" name="Google Shape;4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94601" y="6109357"/>
            <a:ext cx="472630" cy="687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oadReach.jpg" id="42" name="Google Shape;42;p1"/>
          <p:cNvPicPr preferRelativeResize="0"/>
          <p:nvPr/>
        </p:nvPicPr>
        <p:blipFill rotWithShape="1">
          <a:blip r:embed="rId7">
            <a:alphaModFix/>
          </a:blip>
          <a:srcRect b="21363" l="0" r="7247" t="0"/>
          <a:stretch/>
        </p:blipFill>
        <p:spPr>
          <a:xfrm>
            <a:off x="5257801" y="6350929"/>
            <a:ext cx="828039" cy="3748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TU.jpg" id="43" name="Google Shape;43;p1"/>
          <p:cNvPicPr preferRelativeResize="0"/>
          <p:nvPr/>
        </p:nvPicPr>
        <p:blipFill rotWithShape="1">
          <a:blip r:embed="rId8">
            <a:alphaModFix/>
          </a:blip>
          <a:srcRect b="59574" l="0" r="0" t="0"/>
          <a:stretch/>
        </p:blipFill>
        <p:spPr>
          <a:xfrm>
            <a:off x="4194600" y="6146342"/>
            <a:ext cx="470469" cy="2767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oadReach.jpg" id="44" name="Google Shape;44;p1"/>
          <p:cNvPicPr preferRelativeResize="0"/>
          <p:nvPr/>
        </p:nvPicPr>
        <p:blipFill rotWithShape="1">
          <a:blip r:embed="rId9">
            <a:alphaModFix/>
          </a:blip>
          <a:srcRect b="2920" l="0" r="2816" t="83754"/>
          <a:stretch/>
        </p:blipFill>
        <p:spPr>
          <a:xfrm>
            <a:off x="5249985" y="6768051"/>
            <a:ext cx="867594" cy="635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avl.png" id="45" name="Google Shape;45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389350" y="6040288"/>
            <a:ext cx="1427224" cy="70038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"/>
          <p:cNvSpPr txBox="1"/>
          <p:nvPr/>
        </p:nvSpPr>
        <p:spPr>
          <a:xfrm>
            <a:off x="1606177" y="6596390"/>
            <a:ext cx="64247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GSFC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"/>
          <p:cNvSpPr txBox="1"/>
          <p:nvPr/>
        </p:nvSpPr>
        <p:spPr>
          <a:xfrm>
            <a:off x="4075571" y="0"/>
            <a:ext cx="5068429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IACHEC</a:t>
            </a:r>
            <a:b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Apr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4.googleusercontent.com/tFJBv5KjYZSvBCzq0-DtwMNlAe3Zv2Q-TfrvjdAhkf042lQ1dLoIjd7PtSaAzJfxp0wLZJN4NjHhcBRZD5zFsp81-an6LfRD0sCnrdHvOMtKEQ6AagVQN0h4fSWbXqcb7aUc-dN2LmI" id="48" name="Google Shape;48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642141" y="4883833"/>
            <a:ext cx="1334477" cy="1539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"/>
          <p:cNvSpPr txBox="1"/>
          <p:nvPr>
            <p:ph idx="1" type="body"/>
          </p:nvPr>
        </p:nvSpPr>
        <p:spPr>
          <a:xfrm>
            <a:off x="457200" y="1457256"/>
            <a:ext cx="3100388" cy="5037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ct val="117647"/>
              <a:buChar char="•"/>
            </a:pPr>
            <a:r>
              <a:rPr lang="en-US"/>
              <a:t>SCORPEON Model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ct val="117647"/>
              <a:buChar char="•"/>
            </a:pPr>
            <a:r>
              <a:rPr lang="en-US"/>
              <a:t>Major goals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17647"/>
              <a:buChar char="–"/>
            </a:pPr>
            <a:r>
              <a:rPr lang="en-US"/>
              <a:t>Break down background into physically-motivated components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17647"/>
              <a:buChar char="–"/>
            </a:pPr>
            <a:r>
              <a:rPr lang="en-US"/>
              <a:t>Assume simple spectral shapes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17647"/>
              <a:buChar char="–"/>
            </a:pPr>
            <a:r>
              <a:rPr lang="en-US"/>
              <a:t>Use HK to estimate norms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ct val="117647"/>
              <a:buChar char="•"/>
            </a:pPr>
            <a:r>
              <a:rPr lang="en-US"/>
              <a:t>Model is adjustable in XSPEC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17647"/>
              <a:buNone/>
            </a:pPr>
            <a:r>
              <a:t/>
            </a:r>
            <a:endParaRPr/>
          </a:p>
        </p:txBody>
      </p:sp>
      <p:sp>
        <p:nvSpPr>
          <p:cNvPr id="141" name="Google Shape;141;p10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SCORPEON Background Modeling</a:t>
            </a:r>
            <a:endParaRPr/>
          </a:p>
        </p:txBody>
      </p:sp>
      <p:pic>
        <p:nvPicPr>
          <p:cNvPr id="142" name="Google Shape;14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8725" y="2216267"/>
            <a:ext cx="5144126" cy="382594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0"/>
          <p:cNvSpPr txBox="1"/>
          <p:nvPr/>
        </p:nvSpPr>
        <p:spPr>
          <a:xfrm>
            <a:off x="7126785" y="6056521"/>
            <a:ext cx="17860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Thorne et al 1980</a:t>
            </a:r>
            <a:br>
              <a:rPr b="0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Tyssoy presentation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"/>
          <p:cNvSpPr txBox="1"/>
          <p:nvPr>
            <p:ph type="title"/>
          </p:nvPr>
        </p:nvSpPr>
        <p:spPr>
          <a:xfrm>
            <a:off x="2943224" y="539869"/>
            <a:ext cx="620077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Geographic Overview of Dominant NICER Background Contributors</a:t>
            </a:r>
            <a:endParaRPr/>
          </a:p>
        </p:txBody>
      </p:sp>
      <p:pic>
        <p:nvPicPr>
          <p:cNvPr id="149" name="Google Shape;149;p11"/>
          <p:cNvPicPr preferRelativeResize="0"/>
          <p:nvPr/>
        </p:nvPicPr>
        <p:blipFill rotWithShape="1">
          <a:blip r:embed="rId3">
            <a:alphaModFix/>
          </a:blip>
          <a:srcRect b="-470" l="0" r="0" t="3642"/>
          <a:stretch/>
        </p:blipFill>
        <p:spPr>
          <a:xfrm>
            <a:off x="1000718" y="1425786"/>
            <a:ext cx="738210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1"/>
          <p:cNvSpPr txBox="1"/>
          <p:nvPr/>
        </p:nvSpPr>
        <p:spPr>
          <a:xfrm>
            <a:off x="3776134" y="4707466"/>
            <a:ext cx="6463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SAA</a:t>
            </a:r>
            <a:endParaRPr/>
          </a:p>
        </p:txBody>
      </p:sp>
      <p:sp>
        <p:nvSpPr>
          <p:cNvPr id="151" name="Google Shape;151;p11"/>
          <p:cNvSpPr txBox="1"/>
          <p:nvPr/>
        </p:nvSpPr>
        <p:spPr>
          <a:xfrm>
            <a:off x="5312834" y="3024200"/>
            <a:ext cx="22749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Cosmic Rays (COR)</a:t>
            </a:r>
            <a:endParaRPr/>
          </a:p>
        </p:txBody>
      </p:sp>
      <p:sp>
        <p:nvSpPr>
          <p:cNvPr id="152" name="Google Shape;152;p11"/>
          <p:cNvSpPr txBox="1"/>
          <p:nvPr/>
        </p:nvSpPr>
        <p:spPr>
          <a:xfrm>
            <a:off x="7528051" y="5904096"/>
            <a:ext cx="235631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Precipitating Electrons</a:t>
            </a:r>
            <a:b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(PREL)</a:t>
            </a:r>
            <a:endParaRPr/>
          </a:p>
        </p:txBody>
      </p:sp>
      <p:sp>
        <p:nvSpPr>
          <p:cNvPr id="153" name="Google Shape;153;p11"/>
          <p:cNvSpPr txBox="1"/>
          <p:nvPr/>
        </p:nvSpPr>
        <p:spPr>
          <a:xfrm>
            <a:off x="362886" y="1680034"/>
            <a:ext cx="127566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Trapped Electrons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(TREL)</a:t>
            </a:r>
            <a:endParaRPr/>
          </a:p>
        </p:txBody>
      </p:sp>
      <p:cxnSp>
        <p:nvCxnSpPr>
          <p:cNvPr id="154" name="Google Shape;154;p11"/>
          <p:cNvCxnSpPr/>
          <p:nvPr/>
        </p:nvCxnSpPr>
        <p:spPr>
          <a:xfrm>
            <a:off x="1377422" y="2003199"/>
            <a:ext cx="1785937" cy="323166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5" name="Google Shape;155;p11"/>
          <p:cNvCxnSpPr>
            <a:stCxn id="152" idx="1"/>
          </p:cNvCxnSpPr>
          <p:nvPr/>
        </p:nvCxnSpPr>
        <p:spPr>
          <a:xfrm rot="10800000">
            <a:off x="7035151" y="5904061"/>
            <a:ext cx="492900" cy="4617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6" name="Google Shape;156;p11"/>
          <p:cNvSpPr/>
          <p:nvPr/>
        </p:nvSpPr>
        <p:spPr>
          <a:xfrm>
            <a:off x="2320397" y="1480079"/>
            <a:ext cx="1685925" cy="300156"/>
          </a:xfrm>
          <a:custGeom>
            <a:rect b="b" l="l" r="r" t="t"/>
            <a:pathLst>
              <a:path extrusionOk="0" h="300156" w="1685925">
                <a:moveTo>
                  <a:pt x="0" y="0"/>
                </a:moveTo>
                <a:cubicBezTo>
                  <a:pt x="302419" y="147637"/>
                  <a:pt x="604838" y="295275"/>
                  <a:pt x="885825" y="300037"/>
                </a:cubicBezTo>
                <a:cubicBezTo>
                  <a:pt x="1166812" y="304799"/>
                  <a:pt x="1426368" y="166687"/>
                  <a:pt x="1685925" y="28575"/>
                </a:cubicBezTo>
              </a:path>
            </a:pathLst>
          </a:custGeom>
          <a:noFill/>
          <a:ln cap="flat" cmpd="sng" w="254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1"/>
          <p:cNvSpPr/>
          <p:nvPr/>
        </p:nvSpPr>
        <p:spPr>
          <a:xfrm flipH="1" rot="10800000">
            <a:off x="6084840" y="5688208"/>
            <a:ext cx="1685925" cy="190777"/>
          </a:xfrm>
          <a:custGeom>
            <a:rect b="b" l="l" r="r" t="t"/>
            <a:pathLst>
              <a:path extrusionOk="0" h="300156" w="1685925">
                <a:moveTo>
                  <a:pt x="0" y="0"/>
                </a:moveTo>
                <a:cubicBezTo>
                  <a:pt x="302419" y="147637"/>
                  <a:pt x="604838" y="295275"/>
                  <a:pt x="885825" y="300037"/>
                </a:cubicBezTo>
                <a:cubicBezTo>
                  <a:pt x="1166812" y="304799"/>
                  <a:pt x="1426368" y="166687"/>
                  <a:pt x="1685925" y="28575"/>
                </a:cubicBezTo>
              </a:path>
            </a:pathLst>
          </a:custGeom>
          <a:noFill/>
          <a:ln cap="flat" cmpd="sng" w="254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1"/>
          <p:cNvSpPr/>
          <p:nvPr/>
        </p:nvSpPr>
        <p:spPr>
          <a:xfrm>
            <a:off x="1767139" y="1480080"/>
            <a:ext cx="2624946" cy="1459884"/>
          </a:xfrm>
          <a:custGeom>
            <a:rect b="b" l="l" r="r" t="t"/>
            <a:pathLst>
              <a:path extrusionOk="0" h="956684" w="2424411">
                <a:moveTo>
                  <a:pt x="0" y="295172"/>
                </a:moveTo>
                <a:cubicBezTo>
                  <a:pt x="688278" y="483287"/>
                  <a:pt x="1123636" y="933560"/>
                  <a:pt x="1449685" y="955802"/>
                </a:cubicBezTo>
                <a:cubicBezTo>
                  <a:pt x="1775734" y="978044"/>
                  <a:pt x="1758652" y="573881"/>
                  <a:pt x="1956296" y="428625"/>
                </a:cubicBezTo>
                <a:cubicBezTo>
                  <a:pt x="2153940" y="283369"/>
                  <a:pt x="2223195" y="141684"/>
                  <a:pt x="2424411" y="0"/>
                </a:cubicBezTo>
              </a:path>
            </a:pathLst>
          </a:custGeom>
          <a:noFill/>
          <a:ln cap="flat" cmpd="sng" w="25400">
            <a:solidFill>
              <a:srgbClr val="00B05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1"/>
          <p:cNvSpPr/>
          <p:nvPr/>
        </p:nvSpPr>
        <p:spPr>
          <a:xfrm>
            <a:off x="4877859" y="1492635"/>
            <a:ext cx="3367898" cy="748766"/>
          </a:xfrm>
          <a:custGeom>
            <a:rect b="b" l="l" r="r" t="t"/>
            <a:pathLst>
              <a:path extrusionOk="0" h="851980" w="3110604">
                <a:moveTo>
                  <a:pt x="0" y="0"/>
                </a:moveTo>
                <a:cubicBezTo>
                  <a:pt x="516731" y="394097"/>
                  <a:pt x="239504" y="639443"/>
                  <a:pt x="644729" y="762689"/>
                </a:cubicBezTo>
                <a:cubicBezTo>
                  <a:pt x="1049954" y="885935"/>
                  <a:pt x="2233708" y="884735"/>
                  <a:pt x="2431352" y="739479"/>
                </a:cubicBezTo>
                <a:cubicBezTo>
                  <a:pt x="2681780" y="740535"/>
                  <a:pt x="2909388" y="745162"/>
                  <a:pt x="3110604" y="603478"/>
                </a:cubicBezTo>
              </a:path>
            </a:pathLst>
          </a:custGeom>
          <a:noFill/>
          <a:ln cap="flat" cmpd="sng" w="25400">
            <a:solidFill>
              <a:srgbClr val="00B05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1"/>
          <p:cNvSpPr/>
          <p:nvPr/>
        </p:nvSpPr>
        <p:spPr>
          <a:xfrm>
            <a:off x="1767139" y="4713270"/>
            <a:ext cx="6464330" cy="723794"/>
          </a:xfrm>
          <a:custGeom>
            <a:rect b="b" l="l" r="r" t="t"/>
            <a:pathLst>
              <a:path extrusionOk="0" h="474313" w="2419064">
                <a:moveTo>
                  <a:pt x="0" y="0"/>
                </a:moveTo>
                <a:cubicBezTo>
                  <a:pt x="688278" y="188115"/>
                  <a:pt x="645113" y="458933"/>
                  <a:pt x="909676" y="473373"/>
                </a:cubicBezTo>
                <a:cubicBezTo>
                  <a:pt x="1174239" y="487813"/>
                  <a:pt x="1101017" y="334885"/>
                  <a:pt x="1587379" y="86638"/>
                </a:cubicBezTo>
                <a:cubicBezTo>
                  <a:pt x="2030967" y="-2441"/>
                  <a:pt x="2196462" y="33769"/>
                  <a:pt x="2419064" y="107429"/>
                </a:cubicBezTo>
              </a:path>
            </a:pathLst>
          </a:custGeom>
          <a:noFill/>
          <a:ln cap="flat" cmpd="sng" w="25400">
            <a:solidFill>
              <a:srgbClr val="00B05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5" name="Google Shape;165;p12"/>
          <p:cNvCxnSpPr/>
          <p:nvPr/>
        </p:nvCxnSpPr>
        <p:spPr>
          <a:xfrm>
            <a:off x="1007532" y="6517686"/>
            <a:ext cx="7682089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66" name="Google Shape;166;p12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SCORPEON Background Components</a:t>
            </a:r>
            <a:endParaRPr/>
          </a:p>
        </p:txBody>
      </p:sp>
      <p:sp>
        <p:nvSpPr>
          <p:cNvPr id="167" name="Google Shape;167;p12"/>
          <p:cNvSpPr/>
          <p:nvPr/>
        </p:nvSpPr>
        <p:spPr>
          <a:xfrm>
            <a:off x="3945466" y="1543756"/>
            <a:ext cx="1817511" cy="1885244"/>
          </a:xfrm>
          <a:prstGeom prst="ellipse">
            <a:avLst/>
          </a:prstGeom>
          <a:solidFill>
            <a:srgbClr val="E5B8B7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SAA</a:t>
            </a:r>
            <a:b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Trapped Protons</a:t>
            </a:r>
            <a:endParaRPr/>
          </a:p>
        </p:txBody>
      </p:sp>
      <p:sp>
        <p:nvSpPr>
          <p:cNvPr id="168" name="Google Shape;168;p12"/>
          <p:cNvSpPr/>
          <p:nvPr/>
        </p:nvSpPr>
        <p:spPr>
          <a:xfrm>
            <a:off x="6869289" y="1543756"/>
            <a:ext cx="1817511" cy="1885244"/>
          </a:xfrm>
          <a:prstGeom prst="ellipse">
            <a:avLst/>
          </a:prstGeom>
          <a:solidFill>
            <a:srgbClr val="E5B8B7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</a:t>
            </a:r>
            <a:b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Cosmic Ray</a:t>
            </a:r>
            <a:endParaRPr/>
          </a:p>
        </p:txBody>
      </p:sp>
      <p:sp>
        <p:nvSpPr>
          <p:cNvPr id="169" name="Google Shape;169;p12"/>
          <p:cNvSpPr/>
          <p:nvPr/>
        </p:nvSpPr>
        <p:spPr>
          <a:xfrm>
            <a:off x="920045" y="4157133"/>
            <a:ext cx="1817511" cy="1885244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TREL</a:t>
            </a:r>
            <a:b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Trapped Electrons</a:t>
            </a:r>
            <a:endParaRPr/>
          </a:p>
        </p:txBody>
      </p:sp>
      <p:sp>
        <p:nvSpPr>
          <p:cNvPr id="170" name="Google Shape;170;p12"/>
          <p:cNvSpPr/>
          <p:nvPr/>
        </p:nvSpPr>
        <p:spPr>
          <a:xfrm>
            <a:off x="3939822" y="4157133"/>
            <a:ext cx="1817511" cy="1885244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PREL</a:t>
            </a:r>
            <a:b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Precipitating Electrons</a:t>
            </a:r>
            <a:endParaRPr/>
          </a:p>
        </p:txBody>
      </p:sp>
      <p:sp>
        <p:nvSpPr>
          <p:cNvPr id="171" name="Google Shape;171;p12"/>
          <p:cNvSpPr/>
          <p:nvPr/>
        </p:nvSpPr>
        <p:spPr>
          <a:xfrm>
            <a:off x="6869289" y="4157133"/>
            <a:ext cx="1817511" cy="1885244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LEEL</a:t>
            </a:r>
            <a:b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Low-Energy Electrons</a:t>
            </a:r>
            <a:endParaRPr/>
          </a:p>
        </p:txBody>
      </p:sp>
      <p:sp>
        <p:nvSpPr>
          <p:cNvPr id="172" name="Google Shape;172;p12"/>
          <p:cNvSpPr/>
          <p:nvPr/>
        </p:nvSpPr>
        <p:spPr>
          <a:xfrm>
            <a:off x="920044" y="1543756"/>
            <a:ext cx="1817511" cy="1885244"/>
          </a:xfrm>
          <a:prstGeom prst="ellipse">
            <a:avLst/>
          </a:prstGeom>
          <a:solidFill>
            <a:srgbClr val="A5A5A5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952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</a:t>
            </a:r>
            <a:endParaRPr/>
          </a:p>
          <a:p>
            <a:pPr indent="0" lvl="0" marL="952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Const: CXB, Sky, Noise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2"/>
          <p:cNvSpPr/>
          <p:nvPr/>
        </p:nvSpPr>
        <p:spPr>
          <a:xfrm>
            <a:off x="3939820" y="6318131"/>
            <a:ext cx="1817511" cy="3386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Electron-Dominated</a:t>
            </a:r>
            <a:endParaRPr/>
          </a:p>
        </p:txBody>
      </p:sp>
      <p:cxnSp>
        <p:nvCxnSpPr>
          <p:cNvPr id="174" name="Google Shape;174;p12"/>
          <p:cNvCxnSpPr/>
          <p:nvPr/>
        </p:nvCxnSpPr>
        <p:spPr>
          <a:xfrm>
            <a:off x="3939820" y="3691467"/>
            <a:ext cx="474698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75" name="Google Shape;175;p12"/>
          <p:cNvSpPr/>
          <p:nvPr/>
        </p:nvSpPr>
        <p:spPr>
          <a:xfrm>
            <a:off x="5168898" y="3515902"/>
            <a:ext cx="2288824" cy="3386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Hadron-Dominated</a:t>
            </a:r>
            <a:endParaRPr/>
          </a:p>
        </p:txBody>
      </p:sp>
      <p:cxnSp>
        <p:nvCxnSpPr>
          <p:cNvPr id="176" name="Google Shape;176;p12"/>
          <p:cNvCxnSpPr/>
          <p:nvPr/>
        </p:nvCxnSpPr>
        <p:spPr>
          <a:xfrm>
            <a:off x="1152395" y="2342367"/>
            <a:ext cx="1390389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7" name="Google Shape;177;p12"/>
          <p:cNvCxnSpPr/>
          <p:nvPr/>
        </p:nvCxnSpPr>
        <p:spPr>
          <a:xfrm>
            <a:off x="4160730" y="2342367"/>
            <a:ext cx="1390389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8" name="Google Shape;178;p12"/>
          <p:cNvCxnSpPr/>
          <p:nvPr/>
        </p:nvCxnSpPr>
        <p:spPr>
          <a:xfrm>
            <a:off x="7093908" y="2342367"/>
            <a:ext cx="1390389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9" name="Google Shape;179;p12"/>
          <p:cNvCxnSpPr/>
          <p:nvPr/>
        </p:nvCxnSpPr>
        <p:spPr>
          <a:xfrm>
            <a:off x="1152395" y="4999972"/>
            <a:ext cx="1390389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0" name="Google Shape;180;p12"/>
          <p:cNvCxnSpPr/>
          <p:nvPr/>
        </p:nvCxnSpPr>
        <p:spPr>
          <a:xfrm>
            <a:off x="4160730" y="4989534"/>
            <a:ext cx="1390389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1" name="Google Shape;181;p12"/>
          <p:cNvCxnSpPr/>
          <p:nvPr/>
        </p:nvCxnSpPr>
        <p:spPr>
          <a:xfrm>
            <a:off x="7093908" y="4966569"/>
            <a:ext cx="1390389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6" name="Google Shape;186;p13"/>
          <p:cNvCxnSpPr/>
          <p:nvPr/>
        </p:nvCxnSpPr>
        <p:spPr>
          <a:xfrm>
            <a:off x="1007532" y="6517686"/>
            <a:ext cx="7682089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87" name="Google Shape;187;p13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SCORPEON Background Components</a:t>
            </a:r>
            <a:endParaRPr/>
          </a:p>
        </p:txBody>
      </p:sp>
      <p:sp>
        <p:nvSpPr>
          <p:cNvPr id="188" name="Google Shape;188;p13"/>
          <p:cNvSpPr/>
          <p:nvPr/>
        </p:nvSpPr>
        <p:spPr>
          <a:xfrm>
            <a:off x="3945466" y="1543756"/>
            <a:ext cx="1817511" cy="1885244"/>
          </a:xfrm>
          <a:prstGeom prst="ellipse">
            <a:avLst/>
          </a:prstGeom>
          <a:solidFill>
            <a:srgbClr val="E5B8B7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SAA</a:t>
            </a:r>
            <a:b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Trapped Protons</a:t>
            </a:r>
            <a:endParaRPr/>
          </a:p>
        </p:txBody>
      </p:sp>
      <p:sp>
        <p:nvSpPr>
          <p:cNvPr id="189" name="Google Shape;189;p13"/>
          <p:cNvSpPr/>
          <p:nvPr/>
        </p:nvSpPr>
        <p:spPr>
          <a:xfrm>
            <a:off x="6869289" y="1543756"/>
            <a:ext cx="1817511" cy="1885244"/>
          </a:xfrm>
          <a:prstGeom prst="ellipse">
            <a:avLst/>
          </a:prstGeom>
          <a:solidFill>
            <a:srgbClr val="E5B8B7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</a:t>
            </a:r>
            <a:b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Cosmic Ray</a:t>
            </a:r>
            <a:endParaRPr/>
          </a:p>
        </p:txBody>
      </p:sp>
      <p:sp>
        <p:nvSpPr>
          <p:cNvPr id="190" name="Google Shape;190;p13"/>
          <p:cNvSpPr/>
          <p:nvPr/>
        </p:nvSpPr>
        <p:spPr>
          <a:xfrm>
            <a:off x="920045" y="4157133"/>
            <a:ext cx="1817511" cy="1885244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TREL</a:t>
            </a:r>
            <a:b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Trapped Electrons</a:t>
            </a: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3939822" y="4157133"/>
            <a:ext cx="1817511" cy="1885244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PREL</a:t>
            </a:r>
            <a:b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Precipitating Electrons</a:t>
            </a: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6869289" y="4157133"/>
            <a:ext cx="1817511" cy="1885244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LEEL</a:t>
            </a:r>
            <a:b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Low-Energy Electrons</a:t>
            </a: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920044" y="1543756"/>
            <a:ext cx="1817511" cy="1885244"/>
          </a:xfrm>
          <a:prstGeom prst="ellipse">
            <a:avLst/>
          </a:prstGeom>
          <a:solidFill>
            <a:srgbClr val="A5A5A5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</a:t>
            </a:r>
            <a:b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Constant</a:t>
            </a:r>
            <a:b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NXB, Sky</a:t>
            </a: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3939820" y="6318131"/>
            <a:ext cx="1817511" cy="3386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Electron-Dominated</a:t>
            </a:r>
            <a:endParaRPr/>
          </a:p>
        </p:txBody>
      </p:sp>
      <p:cxnSp>
        <p:nvCxnSpPr>
          <p:cNvPr id="195" name="Google Shape;195;p13"/>
          <p:cNvCxnSpPr/>
          <p:nvPr/>
        </p:nvCxnSpPr>
        <p:spPr>
          <a:xfrm>
            <a:off x="3939820" y="3691467"/>
            <a:ext cx="474698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96" name="Google Shape;196;p13"/>
          <p:cNvSpPr/>
          <p:nvPr/>
        </p:nvSpPr>
        <p:spPr>
          <a:xfrm>
            <a:off x="5168898" y="3515902"/>
            <a:ext cx="2288824" cy="3386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Hadron-Dominated</a:t>
            </a:r>
            <a:endParaRPr/>
          </a:p>
        </p:txBody>
      </p:sp>
      <p:pic>
        <p:nvPicPr>
          <p:cNvPr descr="Chart, line chart, histogram&#10;&#10;Description automatically generated" id="197" name="Google Shape;197;p13"/>
          <p:cNvPicPr preferRelativeResize="0"/>
          <p:nvPr/>
        </p:nvPicPr>
        <p:blipFill rotWithShape="1">
          <a:blip r:embed="rId3">
            <a:alphaModFix/>
          </a:blip>
          <a:srcRect b="-651" l="-221" r="-221" t="-651"/>
          <a:stretch/>
        </p:blipFill>
        <p:spPr>
          <a:xfrm>
            <a:off x="1148605" y="2225781"/>
            <a:ext cx="1340815" cy="1081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&#10;&#10;Description automatically generated" id="198" name="Google Shape;19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40373" y="2225781"/>
            <a:ext cx="1203634" cy="9759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, histogram&#10;&#10;Description automatically generated" id="199" name="Google Shape;199;p13"/>
          <p:cNvPicPr preferRelativeResize="0"/>
          <p:nvPr/>
        </p:nvPicPr>
        <p:blipFill rotWithShape="1">
          <a:blip r:embed="rId5">
            <a:alphaModFix/>
          </a:blip>
          <a:srcRect b="-103" l="0" r="0" t="-104"/>
          <a:stretch/>
        </p:blipFill>
        <p:spPr>
          <a:xfrm>
            <a:off x="7194960" y="2225781"/>
            <a:ext cx="1207864" cy="9645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hart&#10;&#10;Description automatically generated" id="200" name="Google Shape;200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18529" y="4834906"/>
            <a:ext cx="1200966" cy="966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hart&#10;&#10;Description automatically generated" id="201" name="Google Shape;201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78821" y="4834906"/>
            <a:ext cx="1282356" cy="10448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, histogram&#10;&#10;Description automatically generated" id="202" name="Google Shape;202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130146" y="4849834"/>
            <a:ext cx="1337492" cy="1015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"/>
          <p:cNvSpPr txBox="1"/>
          <p:nvPr>
            <p:ph idx="1" type="body"/>
          </p:nvPr>
        </p:nvSpPr>
        <p:spPr>
          <a:xfrm>
            <a:off x="457200" y="1457256"/>
            <a:ext cx="4114800" cy="5037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</a:pPr>
            <a:r>
              <a:rPr lang="en-US"/>
              <a:t>COR (Cosmic Ray) component depends on geomagnetic cutoff, but also solar modulation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“SOLAR_PHI”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</a:pPr>
            <a:r>
              <a:rPr lang="en-US"/>
              <a:t>NICER SCORPEON is using Oulu neutron observatory data to estimate SOLAR_PHI, and apply to background estimate</a:t>
            </a:r>
            <a:endParaRPr/>
          </a:p>
        </p:txBody>
      </p:sp>
      <p:sp>
        <p:nvSpPr>
          <p:cNvPr id="208" name="Google Shape;208;p14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Cosmic Ray Modulations</a:t>
            </a:r>
            <a:endParaRPr/>
          </a:p>
        </p:txBody>
      </p:sp>
      <p:pic>
        <p:nvPicPr>
          <p:cNvPr id="209" name="Google Shape;20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9792" y="1457256"/>
            <a:ext cx="3702129" cy="2683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24354" y="4366417"/>
            <a:ext cx="3227567" cy="206865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4"/>
          <p:cNvSpPr txBox="1"/>
          <p:nvPr/>
        </p:nvSpPr>
        <p:spPr>
          <a:xfrm>
            <a:off x="5648446" y="1326316"/>
            <a:ext cx="2488557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Chandra ACIS Stowed Rate</a:t>
            </a:r>
            <a:endParaRPr/>
          </a:p>
        </p:txBody>
      </p:sp>
      <p:sp>
        <p:nvSpPr>
          <p:cNvPr id="212" name="Google Shape;212;p14"/>
          <p:cNvSpPr txBox="1"/>
          <p:nvPr/>
        </p:nvSpPr>
        <p:spPr>
          <a:xfrm>
            <a:off x="5324354" y="4179128"/>
            <a:ext cx="3227567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Oulu Neutron Monitor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"/>
          <p:cNvSpPr txBox="1"/>
          <p:nvPr>
            <p:ph idx="1" type="body"/>
          </p:nvPr>
        </p:nvSpPr>
        <p:spPr>
          <a:xfrm>
            <a:off x="457200" y="5084064"/>
            <a:ext cx="8229600" cy="1410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</a:pPr>
            <a:r>
              <a:rPr lang="en-US"/>
              <a:t>Flux 1-sigma range is 0.87 – 1.15 x 10</a:t>
            </a:r>
            <a:r>
              <a:rPr baseline="30000" lang="en-US"/>
              <a:t>-13</a:t>
            </a:r>
            <a:r>
              <a:rPr lang="en-US"/>
              <a:t> erg/s/cm</a:t>
            </a:r>
            <a:r>
              <a:rPr baseline="30000" lang="en-US"/>
              <a:t>2</a:t>
            </a:r>
            <a:r>
              <a:rPr lang="en-US"/>
              <a:t> (~5-6 sigma)</a:t>
            </a:r>
            <a:br>
              <a:rPr lang="en-US"/>
            </a:br>
            <a:endParaRPr/>
          </a:p>
        </p:txBody>
      </p:sp>
      <p:sp>
        <p:nvSpPr>
          <p:cNvPr id="218" name="Google Shape;218;p15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Faint Source with SCORPEON</a:t>
            </a:r>
            <a:endParaRPr/>
          </a:p>
        </p:txBody>
      </p:sp>
      <p:pic>
        <p:nvPicPr>
          <p:cNvPr descr="Image preview" id="219" name="Google Shape;21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5331" y="1377931"/>
            <a:ext cx="4958616" cy="361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"/>
          <p:cNvSpPr txBox="1"/>
          <p:nvPr>
            <p:ph idx="1" type="body"/>
          </p:nvPr>
        </p:nvSpPr>
        <p:spPr>
          <a:xfrm>
            <a:off x="457200" y="1457256"/>
            <a:ext cx="8229600" cy="5037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</a:pPr>
            <a:r>
              <a:rPr lang="en-US"/>
              <a:t>NICER calibration is stable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</a:pPr>
            <a:r>
              <a:rPr lang="en-US"/>
              <a:t>Jeremy Hare addition to the team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</a:pPr>
            <a:r>
              <a:rPr lang="en-US"/>
              <a:t>Still significant new developments / improvements to workflow</a:t>
            </a:r>
            <a:endParaRPr/>
          </a:p>
        </p:txBody>
      </p:sp>
      <p:sp>
        <p:nvSpPr>
          <p:cNvPr id="226" name="Google Shape;226;p16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Summary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"/>
          <p:cNvSpPr txBox="1"/>
          <p:nvPr>
            <p:ph idx="1" type="body"/>
          </p:nvPr>
        </p:nvSpPr>
        <p:spPr>
          <a:xfrm>
            <a:off x="457200" y="1457256"/>
            <a:ext cx="8229600" cy="5037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32" name="Google Shape;232;p17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BACKUP SLIDES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"/>
          <p:cNvSpPr txBox="1"/>
          <p:nvPr>
            <p:ph idx="1" type="body"/>
          </p:nvPr>
        </p:nvSpPr>
        <p:spPr>
          <a:xfrm>
            <a:off x="457200" y="1457256"/>
            <a:ext cx="8229600" cy="5037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</a:pPr>
            <a:r>
              <a:rPr lang="en-US"/>
              <a:t>Overall, the NICER calibration is extremely steady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Higher leakage currents experienced by some detectors lead to more dark current and noise, but these are calibrated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Electronic noise increasing at &lt;0.1 eV/year!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Some small long-term energy scale drifts which team is monitoring (eV level)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Team has monitored soft sources for evidence of contamination build-up – none detected to date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38" name="Google Shape;238;p18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Detector / Calibration Trending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"/>
          <p:cNvSpPr txBox="1"/>
          <p:nvPr>
            <p:ph idx="1" type="body"/>
          </p:nvPr>
        </p:nvSpPr>
        <p:spPr>
          <a:xfrm>
            <a:off x="457200" y="5608810"/>
            <a:ext cx="8229600" cy="1093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ct val="142857"/>
              <a:buChar char="•"/>
            </a:pPr>
            <a:r>
              <a:rPr lang="en-US"/>
              <a:t>Recommended systematic error vector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42857"/>
              <a:buChar char="–"/>
            </a:pPr>
            <a:r>
              <a:rPr lang="en-US"/>
              <a:t>Applied automatically by new pipeline tools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42857"/>
              <a:buChar char="–"/>
            </a:pPr>
            <a:r>
              <a:rPr lang="en-US"/>
              <a:t>Intended to de-weight high-statistics portions of spectrum</a:t>
            </a:r>
            <a:endParaRPr/>
          </a:p>
        </p:txBody>
      </p:sp>
      <p:sp>
        <p:nvSpPr>
          <p:cNvPr id="244" name="Google Shape;244;p19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New: Systematic Error Vector</a:t>
            </a:r>
            <a:endParaRPr/>
          </a:p>
        </p:txBody>
      </p:sp>
      <p:pic>
        <p:nvPicPr>
          <p:cNvPr id="245" name="Google Shape;24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5688" y="1249191"/>
            <a:ext cx="6906638" cy="44802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6" name="Google Shape;246;p19"/>
          <p:cNvCxnSpPr/>
          <p:nvPr/>
        </p:nvCxnSpPr>
        <p:spPr>
          <a:xfrm flipH="1">
            <a:off x="2852057" y="4267200"/>
            <a:ext cx="762000" cy="3048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47" name="Google Shape;247;p19"/>
          <p:cNvCxnSpPr>
            <a:stCxn id="248" idx="2"/>
          </p:cNvCxnSpPr>
          <p:nvPr/>
        </p:nvCxnSpPr>
        <p:spPr>
          <a:xfrm>
            <a:off x="4672730" y="4865986"/>
            <a:ext cx="0" cy="2037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48" name="Google Shape;248;p19"/>
          <p:cNvSpPr txBox="1"/>
          <p:nvPr/>
        </p:nvSpPr>
        <p:spPr>
          <a:xfrm>
            <a:off x="4047398" y="4558209"/>
            <a:ext cx="125066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Release</a:t>
            </a:r>
            <a:endParaRPr/>
          </a:p>
        </p:txBody>
      </p:sp>
      <p:sp>
        <p:nvSpPr>
          <p:cNvPr id="249" name="Google Shape;249;p19"/>
          <p:cNvSpPr txBox="1"/>
          <p:nvPr/>
        </p:nvSpPr>
        <p:spPr>
          <a:xfrm>
            <a:off x="3614057" y="4079384"/>
            <a:ext cx="240482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Previous Release Guidance</a:t>
            </a:r>
            <a:endParaRPr/>
          </a:p>
        </p:txBody>
      </p:sp>
      <p:sp>
        <p:nvSpPr>
          <p:cNvPr id="250" name="Google Shape;250;p19"/>
          <p:cNvSpPr txBox="1"/>
          <p:nvPr/>
        </p:nvSpPr>
        <p:spPr>
          <a:xfrm>
            <a:off x="2091251" y="2262602"/>
            <a:ext cx="206498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Uncertainty in threshold</a:t>
            </a:r>
            <a:endParaRPr/>
          </a:p>
        </p:txBody>
      </p:sp>
      <p:sp>
        <p:nvSpPr>
          <p:cNvPr id="251" name="Google Shape;251;p19"/>
          <p:cNvSpPr txBox="1"/>
          <p:nvPr/>
        </p:nvSpPr>
        <p:spPr>
          <a:xfrm>
            <a:off x="5796367" y="2462510"/>
            <a:ext cx="174213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Uncertainty in high energy response</a:t>
            </a:r>
            <a:endParaRPr/>
          </a:p>
        </p:txBody>
      </p:sp>
      <p:cxnSp>
        <p:nvCxnSpPr>
          <p:cNvPr id="252" name="Google Shape;252;p19"/>
          <p:cNvCxnSpPr/>
          <p:nvPr/>
        </p:nvCxnSpPr>
        <p:spPr>
          <a:xfrm flipH="1">
            <a:off x="2091251" y="2605795"/>
            <a:ext cx="762000" cy="3048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53" name="Google Shape;253;p19"/>
          <p:cNvCxnSpPr/>
          <p:nvPr/>
        </p:nvCxnSpPr>
        <p:spPr>
          <a:xfrm>
            <a:off x="6667432" y="2995839"/>
            <a:ext cx="1017882" cy="433161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"/>
          <p:cNvSpPr txBox="1"/>
          <p:nvPr>
            <p:ph idx="1" type="body"/>
          </p:nvPr>
        </p:nvSpPr>
        <p:spPr>
          <a:xfrm>
            <a:off x="298800" y="1376015"/>
            <a:ext cx="4652700" cy="25013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18243"/>
              <a:buChar char="•"/>
            </a:pPr>
            <a:r>
              <a:rPr lang="en-US" sz="1600"/>
              <a:t>Launched June 2017 </a:t>
            </a:r>
            <a:br>
              <a:rPr lang="en-US" sz="1600"/>
            </a:br>
            <a:r>
              <a:rPr lang="en-US" sz="1600"/>
              <a:t>to International Space Station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ct val="118243"/>
              <a:buChar char="•"/>
            </a:pPr>
            <a:r>
              <a:rPr lang="en-US" sz="1600"/>
              <a:t>Spectral band: 0.2–12 keV </a:t>
            </a:r>
            <a:endParaRPr/>
          </a:p>
          <a:p>
            <a:pPr indent="-342900" lvl="1" marL="8001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ct val="118243"/>
              <a:buChar char="•"/>
            </a:pPr>
            <a:r>
              <a:rPr lang="en-US" sz="1600"/>
              <a:t>52 operating single-pixel silicon detectors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ct val="118243"/>
              <a:buChar char="•"/>
            </a:pPr>
            <a:r>
              <a:rPr lang="en-US" sz="1600">
                <a:solidFill>
                  <a:schemeClr val="dk2"/>
                </a:solidFill>
              </a:rPr>
              <a:t>Energy resolution:  &lt; 150 eV @ 6 keV </a:t>
            </a:r>
            <a:endParaRPr/>
          </a:p>
          <a:p>
            <a:pPr indent="-342900" lvl="1" marL="8001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ct val="118243"/>
              <a:buChar char="•"/>
            </a:pPr>
            <a:r>
              <a:rPr lang="en-US" sz="1600">
                <a:solidFill>
                  <a:schemeClr val="dk2"/>
                </a:solidFill>
              </a:rPr>
              <a:t>Comparable to X-ray CCDs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366092"/>
              </a:buClr>
              <a:buSzPct val="118243"/>
              <a:buChar char="•"/>
            </a:pPr>
            <a:r>
              <a:rPr lang="en-US" sz="1600">
                <a:solidFill>
                  <a:schemeClr val="dk2"/>
                </a:solidFill>
              </a:rPr>
              <a:t>Timing resolution:</a:t>
            </a:r>
            <a:endParaRPr/>
          </a:p>
          <a:p>
            <a:pPr indent="-342900" lvl="1" marL="8001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ct val="118243"/>
              <a:buChar char="•"/>
            </a:pPr>
            <a:r>
              <a:rPr lang="en-US" sz="1600">
                <a:solidFill>
                  <a:schemeClr val="dk2"/>
                </a:solidFill>
              </a:rPr>
              <a:t>100 nsec RMS absolute 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366092"/>
              </a:buClr>
              <a:buSzPct val="118243"/>
              <a:buChar char="•"/>
            </a:pPr>
            <a:r>
              <a:rPr lang="en-US" sz="1600">
                <a:solidFill>
                  <a:schemeClr val="dk2"/>
                </a:solidFill>
              </a:rPr>
              <a:t>Non-imaging field of view</a:t>
            </a:r>
            <a:endParaRPr/>
          </a:p>
          <a:p>
            <a:pPr indent="-342900" lvl="1" marL="8001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ct val="118243"/>
              <a:buChar char="•"/>
            </a:pPr>
            <a:r>
              <a:rPr lang="en-US" sz="1600">
                <a:solidFill>
                  <a:schemeClr val="dk2"/>
                </a:solidFill>
              </a:rPr>
              <a:t>6 arcmin diam. (half-max)</a:t>
            </a:r>
            <a:endParaRPr/>
          </a:p>
          <a:p>
            <a:pPr indent="-406400" lvl="0" marL="457200" rtl="0" algn="l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SzPct val="118243"/>
              <a:buChar char="•"/>
            </a:pPr>
            <a:r>
              <a:rPr lang="en-US" sz="1600">
                <a:solidFill>
                  <a:schemeClr val="dk2"/>
                </a:solidFill>
              </a:rPr>
              <a:t>High throughput (3.5 Crabs with no pileup)</a:t>
            </a:r>
            <a:endParaRPr/>
          </a:p>
        </p:txBody>
      </p:sp>
      <p:sp>
        <p:nvSpPr>
          <p:cNvPr id="54" name="Google Shape;54;p2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2600"/>
              <a:buFont typeface="Calibri"/>
              <a:buNone/>
            </a:pPr>
            <a:r>
              <a:rPr lang="en-US" sz="2600"/>
              <a:t>NICER’s Unique Capabilities</a:t>
            </a:r>
            <a:endParaRPr/>
          </a:p>
        </p:txBody>
      </p:sp>
      <p:pic>
        <p:nvPicPr>
          <p:cNvPr id="55" name="Google Shape;5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6314" y="1376015"/>
            <a:ext cx="4114800" cy="3364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572" y="4100638"/>
            <a:ext cx="3774583" cy="251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26868" y="4838839"/>
            <a:ext cx="1910205" cy="1728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Google Shape;58;p2"/>
          <p:cNvCxnSpPr/>
          <p:nvPr/>
        </p:nvCxnSpPr>
        <p:spPr>
          <a:xfrm>
            <a:off x="3240911" y="5088498"/>
            <a:ext cx="2685957" cy="1479291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" name="Google Shape;59;p2"/>
          <p:cNvCxnSpPr/>
          <p:nvPr/>
        </p:nvCxnSpPr>
        <p:spPr>
          <a:xfrm>
            <a:off x="3240911" y="4924285"/>
            <a:ext cx="2685957" cy="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"/>
          <p:cNvSpPr txBox="1"/>
          <p:nvPr>
            <p:ph idx="1" type="body"/>
          </p:nvPr>
        </p:nvSpPr>
        <p:spPr>
          <a:xfrm>
            <a:off x="457200" y="4710896"/>
            <a:ext cx="8229600" cy="1974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</a:pPr>
            <a:r>
              <a:rPr lang="en-US" sz="1800"/>
              <a:t>Basis of comparison is Toor &amp; Seward (1978) result, extended to lower energies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</a:pPr>
            <a:r>
              <a:rPr lang="en-US" sz="1800"/>
              <a:t>NICER agrees with NuSTAR to with ~5% above 2 keV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</a:pPr>
            <a:r>
              <a:rPr lang="en-US" sz="1800"/>
              <a:t>Very significant differences between XMM RGS (Kaastra et al. 2009) and NICER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 sz="1800"/>
              <a:t>These are primarily driven by minor differences in absorption and dust scattering which led to large apparent differences in flux</a:t>
            </a:r>
            <a:endParaRPr/>
          </a:p>
        </p:txBody>
      </p:sp>
      <p:sp>
        <p:nvSpPr>
          <p:cNvPr id="259" name="Google Shape;259;p20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NICER To-Do: Spectral Mismatches</a:t>
            </a:r>
            <a:endParaRPr/>
          </a:p>
        </p:txBody>
      </p:sp>
      <p:pic>
        <p:nvPicPr>
          <p:cNvPr id="260" name="Google Shape;26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1778" y="1422532"/>
            <a:ext cx="5540444" cy="3288364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0"/>
          <p:cNvSpPr txBox="1"/>
          <p:nvPr/>
        </p:nvSpPr>
        <p:spPr>
          <a:xfrm>
            <a:off x="5137772" y="1268643"/>
            <a:ext cx="22044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Absorbed Crab Spectrum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1"/>
          <p:cNvSpPr txBox="1"/>
          <p:nvPr>
            <p:ph idx="1" type="body"/>
          </p:nvPr>
        </p:nvSpPr>
        <p:spPr>
          <a:xfrm>
            <a:off x="457200" y="5299762"/>
            <a:ext cx="8229600" cy="1427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ct val="160000"/>
              <a:buChar char="•"/>
            </a:pPr>
            <a:r>
              <a:rPr lang="en-US"/>
              <a:t>Per-shell norms show unphysical trend, too high in middle shells, too low at outer shells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ct val="160000"/>
              <a:buChar char="•"/>
            </a:pPr>
            <a:r>
              <a:rPr lang="en-US"/>
              <a:t>May be that Craig assumed the wrong “reference” spectrum for Crab in 2018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60000"/>
              <a:buChar char="–"/>
            </a:pPr>
            <a:r>
              <a:rPr lang="en-US"/>
              <a:t>Shift in power law index of ~0.05 could resolve this</a:t>
            </a:r>
            <a:endParaRPr/>
          </a:p>
        </p:txBody>
      </p:sp>
      <p:sp>
        <p:nvSpPr>
          <p:cNvPr id="267" name="Google Shape;267;p21"/>
          <p:cNvSpPr txBox="1"/>
          <p:nvPr>
            <p:ph type="title"/>
          </p:nvPr>
        </p:nvSpPr>
        <p:spPr>
          <a:xfrm>
            <a:off x="1948543" y="539869"/>
            <a:ext cx="7195457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Possible Explanation in ARF Construction</a:t>
            </a:r>
            <a:endParaRPr/>
          </a:p>
        </p:txBody>
      </p:sp>
      <p:pic>
        <p:nvPicPr>
          <p:cNvPr descr="Image preview" id="268" name="Google Shape;26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7058" y="1457256"/>
            <a:ext cx="7075714" cy="384250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1"/>
          <p:cNvSpPr txBox="1"/>
          <p:nvPr/>
        </p:nvSpPr>
        <p:spPr>
          <a:xfrm>
            <a:off x="6368143" y="1872343"/>
            <a:ext cx="141897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Softer Energies</a:t>
            </a:r>
            <a:endParaRPr/>
          </a:p>
        </p:txBody>
      </p:sp>
      <p:sp>
        <p:nvSpPr>
          <p:cNvPr id="270" name="Google Shape;270;p21"/>
          <p:cNvSpPr txBox="1"/>
          <p:nvPr/>
        </p:nvSpPr>
        <p:spPr>
          <a:xfrm>
            <a:off x="2948112" y="1718454"/>
            <a:ext cx="148790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Harder Energies</a:t>
            </a:r>
            <a:endParaRPr/>
          </a:p>
        </p:txBody>
      </p:sp>
      <p:pic>
        <p:nvPicPr>
          <p:cNvPr descr="IMG_0316.jpeg" id="271" name="Google Shape;271;p21"/>
          <p:cNvPicPr preferRelativeResize="0"/>
          <p:nvPr/>
        </p:nvPicPr>
        <p:blipFill rotWithShape="1">
          <a:blip r:embed="rId4">
            <a:alphaModFix/>
          </a:blip>
          <a:srcRect b="17438" l="6749" r="4500" t="14624"/>
          <a:stretch/>
        </p:blipFill>
        <p:spPr>
          <a:xfrm>
            <a:off x="3872661" y="3379228"/>
            <a:ext cx="1398678" cy="1427609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1"/>
          <p:cNvSpPr txBox="1"/>
          <p:nvPr/>
        </p:nvSpPr>
        <p:spPr>
          <a:xfrm rot="-5400000">
            <a:off x="-797178" y="3259723"/>
            <a:ext cx="301717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Fitted / Geometric Area Ratio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NICER Calibration Status</a:t>
            </a:r>
            <a:endParaRPr/>
          </a:p>
        </p:txBody>
      </p:sp>
      <p:pic>
        <p:nvPicPr>
          <p:cNvPr id="65" name="Google Shape;6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4113" y="3691451"/>
            <a:ext cx="3572687" cy="262668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"/>
          <p:cNvSpPr txBox="1"/>
          <p:nvPr/>
        </p:nvSpPr>
        <p:spPr>
          <a:xfrm>
            <a:off x="7502955" y="3822059"/>
            <a:ext cx="118173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NICER Crab</a:t>
            </a:r>
            <a:endParaRPr/>
          </a:p>
        </p:txBody>
      </p:sp>
      <p:sp>
        <p:nvSpPr>
          <p:cNvPr id="67" name="Google Shape;67;p3"/>
          <p:cNvSpPr txBox="1"/>
          <p:nvPr>
            <p:ph idx="1" type="body"/>
          </p:nvPr>
        </p:nvSpPr>
        <p:spPr>
          <a:xfrm>
            <a:off x="457200" y="1457256"/>
            <a:ext cx="8229600" cy="5221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ct val="117647"/>
              <a:buChar char="•"/>
            </a:pPr>
            <a:r>
              <a:rPr lang="en-US"/>
              <a:t>NICER calibration remains very stable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ct val="117647"/>
              <a:buChar char="•"/>
            </a:pPr>
            <a:r>
              <a:rPr lang="en-US"/>
              <a:t>NICER energy scale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17647"/>
              <a:buChar char="–"/>
            </a:pPr>
            <a:r>
              <a:rPr lang="en-US"/>
              <a:t>After calibrations, all event files have “PI” column with common energy scale</a:t>
            </a:r>
            <a:endParaRPr/>
          </a:p>
          <a:p>
            <a: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17647"/>
              <a:buChar char="•"/>
            </a:pPr>
            <a:r>
              <a:rPr lang="en-US"/>
              <a:t>1 PI = 10 eV </a:t>
            </a:r>
            <a:endParaRPr/>
          </a:p>
          <a:p>
            <a: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17647"/>
              <a:buChar char="•"/>
            </a:pPr>
            <a:r>
              <a:rPr b="1" lang="en-US"/>
              <a:t>Estimated error ~5-10 eV </a:t>
            </a:r>
            <a:r>
              <a:rPr lang="en-US"/>
              <a:t>(0.25-10 keV)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ct val="117647"/>
              <a:buChar char="•"/>
            </a:pPr>
            <a:r>
              <a:rPr lang="en-US"/>
              <a:t>NICER response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17647"/>
              <a:buChar char="–"/>
            </a:pPr>
            <a:r>
              <a:rPr lang="en-US"/>
              <a:t>NICER calibrated against </a:t>
            </a:r>
            <a:br>
              <a:rPr lang="en-US"/>
            </a:br>
            <a:r>
              <a:rPr lang="en-US"/>
              <a:t>Crab nebula as a </a:t>
            </a:r>
            <a:br>
              <a:rPr lang="en-US"/>
            </a:br>
            <a:r>
              <a:rPr lang="en-US"/>
              <a:t>“smooth” continuum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17647"/>
              <a:buChar char="–"/>
            </a:pPr>
            <a:r>
              <a:rPr lang="en-US"/>
              <a:t>Systematic errors </a:t>
            </a:r>
            <a:br>
              <a:rPr lang="en-US"/>
            </a:br>
            <a:r>
              <a:rPr lang="en-US"/>
              <a:t>&lt;1.5% (0.4-10 keV)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17647"/>
              <a:buChar char="–"/>
            </a:pPr>
            <a:r>
              <a:rPr lang="en-US"/>
              <a:t>Total effective area and </a:t>
            </a:r>
            <a:br>
              <a:rPr lang="en-US"/>
            </a:br>
            <a:r>
              <a:rPr lang="en-US"/>
              <a:t>slope comparable to </a:t>
            </a:r>
            <a:br>
              <a:rPr lang="en-US"/>
            </a:br>
            <a:r>
              <a:rPr lang="en-US"/>
              <a:t>Madsen et al. 2017 NuSTAR</a:t>
            </a:r>
            <a:endParaRPr/>
          </a:p>
          <a:p>
            <a:pPr indent="-2286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17647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/>
          <p:nvPr>
            <p:ph idx="1" type="body"/>
          </p:nvPr>
        </p:nvSpPr>
        <p:spPr>
          <a:xfrm>
            <a:off x="457200" y="1457256"/>
            <a:ext cx="8229600" cy="5400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</a:pPr>
            <a:r>
              <a:rPr lang="en-US"/>
              <a:t>Calibration updates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Jeremy Hare joins NICER team as calibration scientist</a:t>
            </a:r>
            <a:endParaRPr/>
          </a:p>
          <a:p>
            <a: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Multi-mission cross-calibration (3C 273)</a:t>
            </a:r>
            <a:endParaRPr/>
          </a:p>
          <a:p>
            <a: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Crab pulsed spectrum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Energy scale improved &gt; 8 keV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ARF &amp; RMF calculators customize to observation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Three background models publicly available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Overall streamlining and simplification of software and calibration and experience for NICER users </a:t>
            </a:r>
            <a:endParaRPr/>
          </a:p>
        </p:txBody>
      </p:sp>
      <p:sp>
        <p:nvSpPr>
          <p:cNvPr id="74" name="Google Shape;74;p4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Overview of Recent Changes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 txBox="1"/>
          <p:nvPr>
            <p:ph idx="1" type="body"/>
          </p:nvPr>
        </p:nvSpPr>
        <p:spPr>
          <a:xfrm>
            <a:off x="457200" y="1457256"/>
            <a:ext cx="3390601" cy="5037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ct val="117647"/>
              <a:buChar char="•"/>
            </a:pPr>
            <a:r>
              <a:rPr lang="en-US"/>
              <a:t>Use of lines detected during SAA passes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17647"/>
              <a:buChar char="–"/>
            </a:pPr>
            <a:r>
              <a:rPr lang="en-US"/>
              <a:t>Au L &amp; Ni K complexes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17647"/>
              <a:buChar char="–"/>
            </a:pPr>
            <a:r>
              <a:rPr lang="en-US"/>
              <a:t>Si K &amp; Al K at lower energies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ct val="117647"/>
              <a:buChar char="•"/>
            </a:pPr>
            <a:r>
              <a:rPr lang="en-US"/>
              <a:t>“optmv13” solution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17647"/>
              <a:buChar char="–"/>
            </a:pPr>
            <a:r>
              <a:rPr lang="en-US"/>
              <a:t>Shifts ~10 eV (2-7 keV); up to 300 eV at high energies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17647"/>
              <a:buChar char="–"/>
            </a:pPr>
            <a:r>
              <a:rPr lang="en-US"/>
              <a:t>No correction (by construction) below 2.2 keV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ct val="117647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ct val="117647"/>
              <a:buNone/>
            </a:pPr>
            <a:r>
              <a:t/>
            </a:r>
            <a:endParaRPr/>
          </a:p>
        </p:txBody>
      </p:sp>
      <p:sp>
        <p:nvSpPr>
          <p:cNvPr id="80" name="Google Shape;80;p5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Energy Scale Improved &gt; 8 keV</a:t>
            </a:r>
            <a:endParaRPr/>
          </a:p>
        </p:txBody>
      </p:sp>
      <p:grpSp>
        <p:nvGrpSpPr>
          <p:cNvPr id="81" name="Google Shape;81;p5"/>
          <p:cNvGrpSpPr/>
          <p:nvPr/>
        </p:nvGrpSpPr>
        <p:grpSpPr>
          <a:xfrm>
            <a:off x="3947033" y="1457256"/>
            <a:ext cx="4986889" cy="2813802"/>
            <a:chOff x="1055915" y="1457256"/>
            <a:chExt cx="7330857" cy="4136362"/>
          </a:xfrm>
        </p:grpSpPr>
        <p:pic>
          <p:nvPicPr>
            <p:cNvPr descr="Chart, histogram&#10;&#10;Description automatically generated" id="82" name="Google Shape;82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55915" y="1457256"/>
              <a:ext cx="7330857" cy="41363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5"/>
            <p:cNvSpPr txBox="1"/>
            <p:nvPr/>
          </p:nvSpPr>
          <p:spPr>
            <a:xfrm>
              <a:off x="2884714" y="1654628"/>
              <a:ext cx="594299" cy="294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Ni K⍺</a:t>
              </a:r>
              <a:endParaRPr/>
            </a:p>
          </p:txBody>
        </p:sp>
        <p:sp>
          <p:nvSpPr>
            <p:cNvPr id="84" name="Google Shape;84;p5"/>
            <p:cNvSpPr txBox="1"/>
            <p:nvPr/>
          </p:nvSpPr>
          <p:spPr>
            <a:xfrm>
              <a:off x="3381967" y="3852837"/>
              <a:ext cx="594299" cy="294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Ni Kβ</a:t>
              </a:r>
              <a:endParaRPr/>
            </a:p>
          </p:txBody>
        </p:sp>
        <p:sp>
          <p:nvSpPr>
            <p:cNvPr id="85" name="Google Shape;85;p5"/>
            <p:cNvSpPr txBox="1"/>
            <p:nvPr/>
          </p:nvSpPr>
          <p:spPr>
            <a:xfrm>
              <a:off x="3664992" y="4336006"/>
              <a:ext cx="551269" cy="452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Au Lη</a:t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5"/>
            <p:cNvSpPr txBox="1"/>
            <p:nvPr/>
          </p:nvSpPr>
          <p:spPr>
            <a:xfrm>
              <a:off x="2387462" y="4212895"/>
              <a:ext cx="497252" cy="452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 K</a:t>
              </a:r>
              <a:endParaRPr/>
            </a:p>
          </p:txBody>
        </p:sp>
        <p:sp>
          <p:nvSpPr>
            <p:cNvPr id="87" name="Google Shape;87;p5"/>
            <p:cNvSpPr txBox="1"/>
            <p:nvPr/>
          </p:nvSpPr>
          <p:spPr>
            <a:xfrm>
              <a:off x="4571998" y="1654628"/>
              <a:ext cx="638766" cy="294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Au L⍺</a:t>
              </a:r>
              <a:endParaRPr/>
            </a:p>
          </p:txBody>
        </p:sp>
        <p:sp>
          <p:nvSpPr>
            <p:cNvPr id="88" name="Google Shape;88;p5"/>
            <p:cNvSpPr txBox="1"/>
            <p:nvPr/>
          </p:nvSpPr>
          <p:spPr>
            <a:xfrm>
              <a:off x="5276081" y="2252971"/>
              <a:ext cx="638766" cy="294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Au Lβ</a:t>
              </a:r>
              <a:endParaRPr/>
            </a:p>
          </p:txBody>
        </p:sp>
        <p:sp>
          <p:nvSpPr>
            <p:cNvPr id="89" name="Google Shape;89;p5"/>
            <p:cNvSpPr txBox="1"/>
            <p:nvPr/>
          </p:nvSpPr>
          <p:spPr>
            <a:xfrm>
              <a:off x="6451940" y="4325243"/>
              <a:ext cx="638766" cy="294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Au Lɣ</a:t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5"/>
            <p:cNvSpPr txBox="1"/>
            <p:nvPr/>
          </p:nvSpPr>
          <p:spPr>
            <a:xfrm>
              <a:off x="4674078" y="4498879"/>
              <a:ext cx="638766" cy="294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Au Lɣ</a:t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" name="Google Shape;91;p5"/>
          <p:cNvGrpSpPr/>
          <p:nvPr/>
        </p:nvGrpSpPr>
        <p:grpSpPr>
          <a:xfrm>
            <a:off x="4518760" y="4244220"/>
            <a:ext cx="3640247" cy="2581806"/>
            <a:chOff x="1335164" y="1325212"/>
            <a:chExt cx="6473671" cy="4591381"/>
          </a:xfrm>
        </p:grpSpPr>
        <p:pic>
          <p:nvPicPr>
            <p:cNvPr descr="Diagram&#10;&#10;Description automatically generated" id="92" name="Google Shape;92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35164" y="1325212"/>
              <a:ext cx="6473671" cy="45913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5"/>
            <p:cNvSpPr txBox="1"/>
            <p:nvPr/>
          </p:nvSpPr>
          <p:spPr>
            <a:xfrm>
              <a:off x="2274848" y="1471961"/>
              <a:ext cx="2420644" cy="4105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“Prime Science” Band</a:t>
              </a:r>
              <a:endParaRPr/>
            </a:p>
          </p:txBody>
        </p:sp>
      </p:grpSp>
      <p:sp>
        <p:nvSpPr>
          <p:cNvPr id="94" name="Google Shape;94;p5"/>
          <p:cNvSpPr/>
          <p:nvPr/>
        </p:nvSpPr>
        <p:spPr>
          <a:xfrm>
            <a:off x="4948518" y="4271057"/>
            <a:ext cx="1459808" cy="2223583"/>
          </a:xfrm>
          <a:prstGeom prst="rect">
            <a:avLst/>
          </a:prstGeom>
          <a:solidFill>
            <a:srgbClr val="00FA00">
              <a:alpha val="2078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5"/>
          <p:cNvSpPr txBox="1"/>
          <p:nvPr/>
        </p:nvSpPr>
        <p:spPr>
          <a:xfrm>
            <a:off x="4883835" y="1277489"/>
            <a:ext cx="36402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NICER SAA Spectrum (52 Detector Sum)</a:t>
            </a:r>
            <a:endParaRPr/>
          </a:p>
        </p:txBody>
      </p:sp>
      <p:sp>
        <p:nvSpPr>
          <p:cNvPr id="96" name="Google Shape;96;p5"/>
          <p:cNvSpPr txBox="1"/>
          <p:nvPr/>
        </p:nvSpPr>
        <p:spPr>
          <a:xfrm>
            <a:off x="7175804" y="4611337"/>
            <a:ext cx="91377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52 Detectors</a:t>
            </a:r>
            <a:endParaRPr/>
          </a:p>
        </p:txBody>
      </p:sp>
      <p:sp>
        <p:nvSpPr>
          <p:cNvPr id="97" name="Google Shape;97;p5"/>
          <p:cNvSpPr txBox="1"/>
          <p:nvPr/>
        </p:nvSpPr>
        <p:spPr>
          <a:xfrm rot="-5400000">
            <a:off x="3920961" y="5228959"/>
            <a:ext cx="9137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Shift</a:t>
            </a:r>
            <a:endParaRPr/>
          </a:p>
        </p:txBody>
      </p:sp>
      <p:sp>
        <p:nvSpPr>
          <p:cNvPr id="98" name="Google Shape;98;p5"/>
          <p:cNvSpPr txBox="1"/>
          <p:nvPr/>
        </p:nvSpPr>
        <p:spPr>
          <a:xfrm>
            <a:off x="5946415" y="6575960"/>
            <a:ext cx="1361166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 (keV)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/>
          <p:nvPr>
            <p:ph idx="1" type="body"/>
          </p:nvPr>
        </p:nvSpPr>
        <p:spPr>
          <a:xfrm>
            <a:off x="457200" y="4925260"/>
            <a:ext cx="8229600" cy="1823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</a:pPr>
            <a:r>
              <a:rPr lang="en-US" sz="2200"/>
              <a:t>Old Gain: Fe K (σ = 5.41 eV); Ni K (σ = 11.00 eV)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</a:pPr>
            <a:r>
              <a:rPr lang="en-US" sz="2200"/>
              <a:t>New Gain: Fe K (σ = 4.65 eV); Ni K (σ = 0.98 eV)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</a:pPr>
            <a:r>
              <a:rPr lang="en-US" sz="2200"/>
              <a:t>RMS improvements: Fe K (2.75 eV); Ni K (10.95 eV)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</a:pPr>
            <a:r>
              <a:rPr lang="en-US" sz="2200"/>
              <a:t>Fe K is near statistical limit</a:t>
            </a:r>
            <a:endParaRPr/>
          </a:p>
        </p:txBody>
      </p:sp>
      <p:sp>
        <p:nvSpPr>
          <p:cNvPr id="104" name="Google Shape;104;p6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Post-optmv13 Improvements</a:t>
            </a:r>
            <a:endParaRPr/>
          </a:p>
        </p:txBody>
      </p:sp>
      <p:pic>
        <p:nvPicPr>
          <p:cNvPr descr="Chart&#10;&#10;Description automatically generated" id="105" name="Google Shape;10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370168"/>
            <a:ext cx="3894207" cy="35333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&#10;&#10;Description automatically generated" id="106" name="Google Shape;10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370168"/>
            <a:ext cx="3810000" cy="355879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6"/>
          <p:cNvSpPr txBox="1"/>
          <p:nvPr/>
        </p:nvSpPr>
        <p:spPr>
          <a:xfrm>
            <a:off x="3047999" y="1545771"/>
            <a:ext cx="10695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optmv12</a:t>
            </a:r>
            <a:endParaRPr/>
          </a:p>
        </p:txBody>
      </p:sp>
      <p:sp>
        <p:nvSpPr>
          <p:cNvPr id="108" name="Google Shape;108;p6"/>
          <p:cNvSpPr txBox="1"/>
          <p:nvPr/>
        </p:nvSpPr>
        <p:spPr>
          <a:xfrm>
            <a:off x="7162799" y="1545771"/>
            <a:ext cx="10695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optmv13</a:t>
            </a:r>
            <a:endParaRPr/>
          </a:p>
        </p:txBody>
      </p:sp>
      <p:sp>
        <p:nvSpPr>
          <p:cNvPr id="109" name="Google Shape;109;p6"/>
          <p:cNvSpPr txBox="1"/>
          <p:nvPr/>
        </p:nvSpPr>
        <p:spPr>
          <a:xfrm>
            <a:off x="1537073" y="4006827"/>
            <a:ext cx="23006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Ni K Offset (7.5 keV)</a:t>
            </a:r>
            <a:endParaRPr/>
          </a:p>
        </p:txBody>
      </p:sp>
      <p:sp>
        <p:nvSpPr>
          <p:cNvPr id="110" name="Google Shape;110;p6"/>
          <p:cNvSpPr txBox="1"/>
          <p:nvPr/>
        </p:nvSpPr>
        <p:spPr>
          <a:xfrm rot="-5400000">
            <a:off x="-732919" y="2804915"/>
            <a:ext cx="23519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Fe K Offset (6.4 keV)</a:t>
            </a:r>
            <a:endParaRPr/>
          </a:p>
        </p:txBody>
      </p:sp>
      <p:sp>
        <p:nvSpPr>
          <p:cNvPr id="111" name="Google Shape;111;p6"/>
          <p:cNvSpPr txBox="1"/>
          <p:nvPr/>
        </p:nvSpPr>
        <p:spPr>
          <a:xfrm>
            <a:off x="1263776" y="1545771"/>
            <a:ext cx="83388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OLD</a:t>
            </a:r>
            <a:endParaRPr/>
          </a:p>
        </p:txBody>
      </p:sp>
      <p:sp>
        <p:nvSpPr>
          <p:cNvPr id="112" name="Google Shape;112;p6"/>
          <p:cNvSpPr txBox="1"/>
          <p:nvPr/>
        </p:nvSpPr>
        <p:spPr>
          <a:xfrm>
            <a:off x="5301747" y="1545771"/>
            <a:ext cx="90281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NEW</a:t>
            </a:r>
            <a:endParaRPr/>
          </a:p>
        </p:txBody>
      </p:sp>
      <p:sp>
        <p:nvSpPr>
          <p:cNvPr id="113" name="Google Shape;113;p6"/>
          <p:cNvSpPr txBox="1"/>
          <p:nvPr/>
        </p:nvSpPr>
        <p:spPr>
          <a:xfrm>
            <a:off x="5651873" y="4006827"/>
            <a:ext cx="23006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Ni K Offset (7.5 keV)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/>
          <p:nvPr>
            <p:ph idx="1" type="body"/>
          </p:nvPr>
        </p:nvSpPr>
        <p:spPr>
          <a:xfrm>
            <a:off x="457200" y="1457256"/>
            <a:ext cx="8229600" cy="5037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</a:pPr>
            <a:r>
              <a:rPr lang="en-US"/>
              <a:t>Before July 2020, responses were pre-calculated and not adjustable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</a:pPr>
            <a:r>
              <a:rPr lang="en-US"/>
              <a:t>After July 2020 both ARF and RMF calculator tools are provided which are adjustable based on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Off-axis position of target (ARF vignetting &amp; scattering)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Target surface brightness profile (point-like, gaussian, flat sky, user-provided profile)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Dark current / noise which affects RMF resolution</a:t>
            </a:r>
            <a:endParaRPr/>
          </a:p>
        </p:txBody>
      </p:sp>
      <p:sp>
        <p:nvSpPr>
          <p:cNvPr id="119" name="Google Shape;119;p7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Response Calculators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/>
          <p:cNvSpPr txBox="1"/>
          <p:nvPr>
            <p:ph idx="1" type="body"/>
          </p:nvPr>
        </p:nvSpPr>
        <p:spPr>
          <a:xfrm>
            <a:off x="753036" y="1627095"/>
            <a:ext cx="3818964" cy="4477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</a:pPr>
            <a:r>
              <a:rPr lang="en-US"/>
              <a:t>Full raytrace of grid of off-axis angles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</a:pPr>
            <a:r>
              <a:rPr lang="en-US"/>
              <a:t>Fitted to Crab raster scans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</a:pPr>
            <a:r>
              <a:rPr lang="en-US"/>
              <a:t>Estimation of boresight and tip-tilt of each of 52 optics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</a:pPr>
            <a:r>
              <a:rPr lang="en-US"/>
              <a:t>Calculator tool to apply these effects</a:t>
            </a:r>
            <a:endParaRPr/>
          </a:p>
        </p:txBody>
      </p:sp>
      <p:sp>
        <p:nvSpPr>
          <p:cNvPr id="125" name="Google Shape;125;p8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Off-Axis ARF Calculator</a:t>
            </a:r>
            <a:endParaRPr/>
          </a:p>
        </p:txBody>
      </p:sp>
      <p:pic>
        <p:nvPicPr>
          <p:cNvPr id="126" name="Google Shape;12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95017" y="4356845"/>
            <a:ext cx="2479106" cy="245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0253" y="1338273"/>
            <a:ext cx="3380711" cy="292444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8"/>
          <p:cNvSpPr txBox="1"/>
          <p:nvPr/>
        </p:nvSpPr>
        <p:spPr>
          <a:xfrm>
            <a:off x="5595017" y="2319361"/>
            <a:ext cx="239520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Tip/Tilt Fit</a:t>
            </a:r>
            <a:endParaRPr/>
          </a:p>
        </p:txBody>
      </p:sp>
      <p:sp>
        <p:nvSpPr>
          <p:cNvPr id="129" name="Google Shape;129;p8"/>
          <p:cNvSpPr txBox="1"/>
          <p:nvPr/>
        </p:nvSpPr>
        <p:spPr>
          <a:xfrm>
            <a:off x="5824246" y="4419653"/>
            <a:ext cx="216597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Estimated Tip/Tilt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 txBox="1"/>
          <p:nvPr>
            <p:ph idx="1" type="body"/>
          </p:nvPr>
        </p:nvSpPr>
        <p:spPr>
          <a:xfrm>
            <a:off x="457200" y="1457256"/>
            <a:ext cx="8229600" cy="5037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</a:pPr>
            <a:r>
              <a:rPr lang="en-US"/>
              <a:t>Background models are now included in NICERDAS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SCORPEON (New)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3C50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Space Weather</a:t>
            </a:r>
            <a:endParaRPr/>
          </a:p>
        </p:txBody>
      </p:sp>
      <p:sp>
        <p:nvSpPr>
          <p:cNvPr id="135" name="Google Shape;135;p9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</a:pPr>
            <a:r>
              <a:rPr lang="en-US"/>
              <a:t>New: Background Models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0x010100383C251791BBBD4DA562FB9DCAD30A0D</vt:lpwstr>
  </property>
</Properties>
</file>