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i82DQCq3FRNORUF5HO3i76i3Z0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>
  <p:cSld name="Title Pag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">
  <p:cSld name="Title and Two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2" type="body"/>
          </p:nvPr>
        </p:nvSpPr>
        <p:spPr>
          <a:xfrm>
            <a:off x="4648200" y="1456346"/>
            <a:ext cx="4038600" cy="503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Horizontal Content">
  <p:cSld name="Title and Two Horizontal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457200" y="1457256"/>
            <a:ext cx="8229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2" type="body"/>
          </p:nvPr>
        </p:nvSpPr>
        <p:spPr>
          <a:xfrm>
            <a:off x="457200" y="4071880"/>
            <a:ext cx="8229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ntent">
  <p:cSld name="Title and Three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idx="1" type="body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2" type="body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3" type="body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ntent">
  <p:cSld name="Title and Four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2" type="body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3" type="body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4" type="body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 Title Pages">
  <p:cSld name="Subsection Title Page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title"/>
          </p:nvPr>
        </p:nvSpPr>
        <p:spPr>
          <a:xfrm>
            <a:off x="1524000" y="3133250"/>
            <a:ext cx="6096000" cy="641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6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11" Type="http://schemas.openxmlformats.org/officeDocument/2006/relationships/image" Target="../media/image6.png"/><Relationship Id="rId10" Type="http://schemas.openxmlformats.org/officeDocument/2006/relationships/image" Target="../media/image16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1.jpg"/><Relationship Id="rId8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idx="1" type="body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/>
              <a:t>SCORPEON for Modeling NICER Background</a:t>
            </a:r>
            <a:br>
              <a:rPr lang="en-US" sz="3330"/>
            </a:br>
            <a:r>
              <a:rPr lang="en-US" sz="2590"/>
              <a:t>Craig Markwardt (NASA/GSFC)</a:t>
            </a:r>
            <a:br>
              <a:rPr lang="en-US" sz="2590"/>
            </a:br>
            <a:r>
              <a:rPr lang="en-US" sz="2590"/>
              <a:t>on behalf of NICER Team</a:t>
            </a:r>
            <a:endParaRPr/>
          </a:p>
        </p:txBody>
      </p:sp>
      <p:pic>
        <p:nvPicPr>
          <p:cNvPr descr="NASA.png" id="48" name="Google Shape;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SFC.jpg" id="49" name="Google Shape;4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og.jpg" id="50" name="Google Shape;50;p1"/>
          <p:cNvPicPr preferRelativeResize="0"/>
          <p:nvPr/>
        </p:nvPicPr>
        <p:blipFill rotWithShape="1">
          <a:blip r:embed="rId5">
            <a:alphaModFix/>
          </a:blip>
          <a:srcRect b="16740" l="6697" r="6830" t="14626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TU.jpg" id="51" name="Google Shape;5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adReach.jpg" id="52" name="Google Shape;52;p1"/>
          <p:cNvPicPr preferRelativeResize="0"/>
          <p:nvPr/>
        </p:nvPicPr>
        <p:blipFill rotWithShape="1">
          <a:blip r:embed="rId7">
            <a:alphaModFix/>
          </a:blip>
          <a:srcRect b="21363" l="0" r="7247" t="0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TU.jpg" id="53" name="Google Shape;53;p1"/>
          <p:cNvPicPr preferRelativeResize="0"/>
          <p:nvPr/>
        </p:nvPicPr>
        <p:blipFill rotWithShape="1">
          <a:blip r:embed="rId8">
            <a:alphaModFix/>
          </a:blip>
          <a:srcRect b="59574" l="0" r="0" t="0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adReach.jpg" id="54" name="Google Shape;54;p1"/>
          <p:cNvPicPr preferRelativeResize="0"/>
          <p:nvPr/>
        </p:nvPicPr>
        <p:blipFill rotWithShape="1">
          <a:blip r:embed="rId9">
            <a:alphaModFix/>
          </a:blip>
          <a:srcRect b="2920" l="0" r="2816" t="83754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vl.png" id="55" name="Google Shape;5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075571" y="0"/>
            <a:ext cx="5068429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Groups</a:t>
            </a:r>
            <a:b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tFJBv5KjYZSvBCzq0-DtwMNlAe3Zv2Q-TfrvjdAhkf042lQ1dLoIjd7PtSaAzJfxp0wLZJN4NjHhcBRZD5zFsp81-an6LfRD0sCnrdHvOMtKEQ6AagVQN0h4fSWbXqcb7aUc-dN2LmI" id="58" name="Google Shape;5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57256"/>
            <a:ext cx="7188200" cy="514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317500" y="6318131"/>
            <a:ext cx="8229600" cy="830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Predictions based upon “COR_SAX” (Cutoff rigidity)</a:t>
            </a:r>
            <a:endParaRPr/>
          </a:p>
        </p:txBody>
      </p:sp>
      <p:sp>
        <p:nvSpPr>
          <p:cNvPr id="179" name="Google Shape;179;p10"/>
          <p:cNvSpPr txBox="1"/>
          <p:nvPr>
            <p:ph type="title"/>
          </p:nvPr>
        </p:nvSpPr>
        <p:spPr>
          <a:xfrm>
            <a:off x="3581400" y="539869"/>
            <a:ext cx="5105400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The Cosmic Ray Component is Predictable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5" name="Google Shape;185;p11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Residuals After Subtracting COR</a:t>
            </a:r>
            <a:endParaRPr/>
          </a:p>
        </p:txBody>
      </p:sp>
      <p:pic>
        <p:nvPicPr>
          <p:cNvPr descr="Diagram, engineering drawing&#10;&#10;Description automatically generated"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99" y="1404974"/>
            <a:ext cx="7188052" cy="514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/>
          <p:nvPr/>
        </p:nvSpPr>
        <p:spPr>
          <a:xfrm>
            <a:off x="3556000" y="4927600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SAA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5092700" y="3244334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Cosmic Ray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5506452" y="5296932"/>
            <a:ext cx="20697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Trapped Electrons</a:t>
            </a:r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1486203" y="1745734"/>
            <a:ext cx="20697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Trapped Electrons</a:t>
            </a:r>
            <a:endParaRPr/>
          </a:p>
        </p:txBody>
      </p:sp>
      <p:sp>
        <p:nvSpPr>
          <p:cNvPr id="191" name="Google Shape;191;p11"/>
          <p:cNvSpPr txBox="1"/>
          <p:nvPr/>
        </p:nvSpPr>
        <p:spPr>
          <a:xfrm>
            <a:off x="6899564" y="6091264"/>
            <a:ext cx="18694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Contours: COR_SAX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7" name="Google Shape;197;p12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Trapped Electron Population</a:t>
            </a:r>
            <a:endParaRPr/>
          </a:p>
        </p:txBody>
      </p:sp>
      <p:pic>
        <p:nvPicPr>
          <p:cNvPr descr="Chart&#10;&#10;Description automatically generated"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0" y="1412046"/>
            <a:ext cx="7747000" cy="50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/>
        </p:nvSpPr>
        <p:spPr>
          <a:xfrm>
            <a:off x="2095500" y="6533335"/>
            <a:ext cx="51523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DEMETER IDP Instrument Electron Map, Whittaker et al 2013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5" name="Google Shape;205;p13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Example: Trapped Electron</a:t>
            </a:r>
            <a:endParaRPr/>
          </a:p>
        </p:txBody>
      </p:sp>
      <p:pic>
        <p:nvPicPr>
          <p:cNvPr descr="A picture containing chart&#10;&#10;Description automatically generated" id="206" name="Google Shape;2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119" y="1532533"/>
            <a:ext cx="6227762" cy="480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SCORPEON design is that scientist could…</a:t>
            </a:r>
            <a:endParaRPr/>
          </a:p>
          <a:p>
            <a:pPr indent="-514350" lvl="1" marL="10223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get a priori estimate of background parameters and fit in XSPEC to get refined background fit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Pretty good ✅</a:t>
            </a:r>
            <a:endParaRPr>
              <a:solidFill>
                <a:srgbClr val="00B050"/>
              </a:solidFill>
            </a:endParaRPr>
          </a:p>
          <a:p>
            <a:pPr indent="-514350" lvl="1" marL="10223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get a priori estimate of background parameters to generate fixed bkg.pha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About the same as 3C50 model 🤔</a:t>
            </a:r>
            <a:endParaRPr/>
          </a:p>
          <a:p>
            <a:pPr indent="-514350" lvl="1" marL="10223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get a priori estimate of time-dependent background parameters to generate estimated background light curve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Needs work ❌ (June 2023)</a:t>
            </a:r>
            <a:endParaRPr/>
          </a:p>
        </p:txBody>
      </p:sp>
      <p:sp>
        <p:nvSpPr>
          <p:cNvPr id="212" name="Google Shape;212;p1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Vision for SCORPEON Usage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mdefine scorpeon (scorpeon_conv(0.0)*_con_corr + scorpeon_cor_sfv(_sigma,_alk_corr,_sik_corr,_aum_corr,_nik_corr,_aula_corr,_aulb_corr,_aulg_corr)*_cor_norm*1.0e5 + _cor_norm*1.0e5*_cor_so_corr*(scorpeon_cor_so1v(_b1fract) + scorpeon_cor_so2v(1.0-_b1fract)) + scorpeon_trelv(_sigma,_alk_corr,_sik_corr,_aula_corr,_aulb_corr,_aulg_corr)*_trel_norm*1.0e5)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8" name="Google Shape;218;p15"/>
          <p:cNvSpPr txBox="1"/>
          <p:nvPr>
            <p:ph type="title"/>
          </p:nvPr>
        </p:nvSpPr>
        <p:spPr>
          <a:xfrm>
            <a:off x="3679371" y="539869"/>
            <a:ext cx="5007429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is a Series of XSPEC Models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XSPEC Fitting Example</a:t>
            </a:r>
            <a:endParaRPr/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544" y="1941381"/>
            <a:ext cx="5496791" cy="390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80" y="1499060"/>
            <a:ext cx="3808956" cy="521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idx="1" type="body"/>
          </p:nvPr>
        </p:nvSpPr>
        <p:spPr>
          <a:xfrm>
            <a:off x="457200" y="4406230"/>
            <a:ext cx="8229600" cy="2451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42857"/>
              <a:buChar char="•"/>
            </a:pPr>
            <a:r>
              <a:rPr lang="en-US"/>
              <a:t>NICER consists of 52 non-imaging X-ray modules with nearly 2x effective area as EPIC-pn @ 1keV and ~3’ radius FOV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42857"/>
              <a:buChar char="•"/>
            </a:pPr>
            <a:r>
              <a:rPr lang="en-US"/>
              <a:t>New analysis of existing J1856 data with in-development cal products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en-US"/>
              <a:t>Includes 1BB for J1856 and Galactic Bulge, CXB, Local Hot Bubble, Galactic Halo, and other NXB components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en-US"/>
              <a:t>NICER statistical error bars are ~1%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42857"/>
              <a:buChar char="•"/>
            </a:pPr>
            <a:r>
              <a:rPr lang="en-US"/>
              <a:t>J1856 parameters are coupled with background parameters but are reasonable overall; no evidence of ~1 keV excess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42857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NICER Modeling of RX J1856</a:t>
            </a:r>
            <a:endParaRPr/>
          </a:p>
        </p:txBody>
      </p:sp>
      <p:pic>
        <p:nvPicPr>
          <p:cNvPr descr="Chart&#10;&#10;Description automatically generated with low confidence" id="233" name="Google Shape;2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21630"/>
            <a:ext cx="4114800" cy="29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2101241" y="1488766"/>
            <a:ext cx="247076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1BB Fit - NICER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nH = 11.9(1.3)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-19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kT = 63.48(65) eV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Norm = 0.89(7) x Chandra </a:t>
            </a:r>
            <a:endParaRPr/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3883" y="1768412"/>
            <a:ext cx="3136239" cy="23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5017206" y="1465956"/>
            <a:ext cx="36695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J1856 Embedded in Bulge Diffuse Emission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6242923" y="3675333"/>
            <a:ext cx="21771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ROSAT PSPC ¾ keV Survey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993096" y="1510499"/>
            <a:ext cx="39626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J1856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1116502" y="2096802"/>
            <a:ext cx="42511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Diffuse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1329060" y="2550700"/>
            <a:ext cx="34336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NXB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BACKUP SLIDES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I have 2017 through 2019 background data reduced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Estimate component norms a priori (pre-fit)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Fit norms in XSPEC (post-fit)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Compare pre-fit and post-fit results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There are over 800 data sets, so let’s look at a subset</a:t>
            </a:r>
            <a:endParaRPr/>
          </a:p>
        </p:txBody>
      </p:sp>
      <p:sp>
        <p:nvSpPr>
          <p:cNvPr id="252" name="Google Shape;252;p19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How Well Does SCORPEON Do?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To some extent the background is predictable a priori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The power of SCORPEON is that the a priori norms can be adjusted by fitting to data while simultaneously fitting to your source data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Better fit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Better capture of covariance between background uncertainty and science model parameter uncertainty</a:t>
            </a:r>
            <a:endParaRPr/>
          </a:p>
        </p:txBody>
      </p:sp>
      <p:sp>
        <p:nvSpPr>
          <p:cNvPr id="64" name="Google Shape;64;p2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Summary Up Front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idx="1" type="body"/>
          </p:nvPr>
        </p:nvSpPr>
        <p:spPr>
          <a:xfrm>
            <a:off x="457200" y="5143469"/>
            <a:ext cx="8229600" cy="135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Prefit does a pretty good job (no LEEL)</a:t>
            </a:r>
            <a:endParaRPr/>
          </a:p>
        </p:txBody>
      </p:sp>
      <p:sp>
        <p:nvSpPr>
          <p:cNvPr id="259" name="Google Shape;259;p20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0012010103</a:t>
            </a:r>
            <a:endParaRPr/>
          </a:p>
        </p:txBody>
      </p:sp>
      <p:pic>
        <p:nvPicPr>
          <p:cNvPr descr="Graphical user interface, chart&#10;&#10;Description automatically generated" id="260" name="Google Shape;2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74" y="1457256"/>
            <a:ext cx="8498910" cy="341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 txBox="1"/>
          <p:nvPr/>
        </p:nvSpPr>
        <p:spPr>
          <a:xfrm>
            <a:off x="1580605" y="1257201"/>
            <a:ext cx="2265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Priori (PRE-FIT)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5989778" y="1244322"/>
            <a:ext cx="1353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POST-FIT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>
            <p:ph idx="1" type="body"/>
          </p:nvPr>
        </p:nvSpPr>
        <p:spPr>
          <a:xfrm>
            <a:off x="457200" y="5143469"/>
            <a:ext cx="8229600" cy="135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Prefit overestimates TREL</a:t>
            </a:r>
            <a:endParaRPr/>
          </a:p>
        </p:txBody>
      </p:sp>
      <p:sp>
        <p:nvSpPr>
          <p:cNvPr id="268" name="Google Shape;268;p21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0012040102</a:t>
            </a:r>
            <a:endParaRPr/>
          </a:p>
        </p:txBody>
      </p:sp>
      <p:pic>
        <p:nvPicPr>
          <p:cNvPr id="269" name="Google Shape;2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45" y="1520654"/>
            <a:ext cx="8498910" cy="328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1580605" y="1257201"/>
            <a:ext cx="2265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Priori (PRE-FIT)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5989778" y="1244322"/>
            <a:ext cx="1353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POST-FIT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idx="1" type="body"/>
          </p:nvPr>
        </p:nvSpPr>
        <p:spPr>
          <a:xfrm>
            <a:off x="457200" y="5143469"/>
            <a:ext cx="8229600" cy="135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Background pointing #5 may have higher local hot bubble and halo emission</a:t>
            </a:r>
            <a:endParaRPr/>
          </a:p>
        </p:txBody>
      </p:sp>
      <p:sp>
        <p:nvSpPr>
          <p:cNvPr id="277" name="Google Shape;277;p22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0012050102</a:t>
            </a:r>
            <a:endParaRPr/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45" y="1487910"/>
            <a:ext cx="8498910" cy="334898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 txBox="1"/>
          <p:nvPr/>
        </p:nvSpPr>
        <p:spPr>
          <a:xfrm>
            <a:off x="1580605" y="1257201"/>
            <a:ext cx="2265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Priori (PRE-FIT)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5989778" y="1244322"/>
            <a:ext cx="1353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POST-FIT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457200" y="5143469"/>
            <a:ext cx="8229600" cy="135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Prefit does OK but doesn’t get the tail right, low energy noise peak is very strong</a:t>
            </a:r>
            <a:endParaRPr/>
          </a:p>
        </p:txBody>
      </p:sp>
      <p:sp>
        <p:nvSpPr>
          <p:cNvPr id="286" name="Google Shape;286;p23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0012060103</a:t>
            </a:r>
            <a:endParaRPr/>
          </a:p>
        </p:txBody>
      </p:sp>
      <p:pic>
        <p:nvPicPr>
          <p:cNvPr id="287" name="Google Shape;2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45" y="1497433"/>
            <a:ext cx="8498910" cy="33299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 txBox="1"/>
          <p:nvPr/>
        </p:nvSpPr>
        <p:spPr>
          <a:xfrm>
            <a:off x="1580605" y="1257201"/>
            <a:ext cx="2265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Priori (PRE-FIT)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5989778" y="1244322"/>
            <a:ext cx="1353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POST-FIT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>
            <p:ph idx="1" type="body"/>
          </p:nvPr>
        </p:nvSpPr>
        <p:spPr>
          <a:xfrm>
            <a:off x="457200" y="5143469"/>
            <a:ext cx="8229600" cy="135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Prefit doesn’t know about LEEL so assigns it to TREL instead</a:t>
            </a:r>
            <a:endParaRPr/>
          </a:p>
        </p:txBody>
      </p:sp>
      <p:sp>
        <p:nvSpPr>
          <p:cNvPr id="295" name="Google Shape;295;p2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1012010193</a:t>
            </a:r>
            <a:endParaRPr/>
          </a:p>
        </p:txBody>
      </p:sp>
      <p:pic>
        <p:nvPicPr>
          <p:cNvPr id="296" name="Google Shape;2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995" y="1516951"/>
            <a:ext cx="8370008" cy="32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4"/>
          <p:cNvSpPr txBox="1"/>
          <p:nvPr/>
        </p:nvSpPr>
        <p:spPr>
          <a:xfrm>
            <a:off x="1580605" y="1257201"/>
            <a:ext cx="2265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Priori (PRE-FIT)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5989778" y="1244322"/>
            <a:ext cx="1353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POST-FIT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/>
          <p:nvPr>
            <p:ph idx="1" type="body"/>
          </p:nvPr>
        </p:nvSpPr>
        <p:spPr>
          <a:xfrm>
            <a:off x="457200" y="5143469"/>
            <a:ext cx="8229600" cy="135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Prefit does pretty good! (strong TREL)</a:t>
            </a:r>
            <a:endParaRPr/>
          </a:p>
        </p:txBody>
      </p:sp>
      <p:sp>
        <p:nvSpPr>
          <p:cNvPr id="304" name="Google Shape;304;p25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1012010112</a:t>
            </a:r>
            <a:endParaRPr/>
          </a:p>
        </p:txBody>
      </p:sp>
      <p:pic>
        <p:nvPicPr>
          <p:cNvPr id="305" name="Google Shape;3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40" y="1497433"/>
            <a:ext cx="8462319" cy="332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5"/>
          <p:cNvSpPr txBox="1"/>
          <p:nvPr/>
        </p:nvSpPr>
        <p:spPr>
          <a:xfrm>
            <a:off x="1580605" y="1257201"/>
            <a:ext cx="22653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Priori (PRE-FIT)</a:t>
            </a:r>
            <a:endParaRPr/>
          </a:p>
        </p:txBody>
      </p:sp>
      <p:sp>
        <p:nvSpPr>
          <p:cNvPr id="307" name="Google Shape;307;p25"/>
          <p:cNvSpPr txBox="1"/>
          <p:nvPr/>
        </p:nvSpPr>
        <p:spPr>
          <a:xfrm>
            <a:off x="5989778" y="1244322"/>
            <a:ext cx="1353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POST-FIT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Library Models vs Template Models</a:t>
            </a:r>
            <a:endParaRPr/>
          </a:p>
        </p:txBody>
      </p:sp>
      <p:pic>
        <p:nvPicPr>
          <p:cNvPr descr="Chart, scatter chart&#10;&#10;Description automatically generated" id="71" name="Google Shape;71;p3"/>
          <p:cNvPicPr preferRelativeResize="0"/>
          <p:nvPr/>
        </p:nvPicPr>
        <p:blipFill rotWithShape="1">
          <a:blip r:embed="rId3">
            <a:alphaModFix/>
          </a:blip>
          <a:srcRect b="4562" l="4392" r="0" t="187"/>
          <a:stretch/>
        </p:blipFill>
        <p:spPr>
          <a:xfrm>
            <a:off x="1077421" y="1376519"/>
            <a:ext cx="338328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 rot="-5400000">
            <a:off x="52731" y="2898037"/>
            <a:ext cx="20072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IBG: 15-17 keV Events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1621403" y="4867957"/>
            <a:ext cx="27558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HREJ: PI Ratio-Rejected Events</a:t>
            </a:r>
            <a:endParaRPr/>
          </a:p>
        </p:txBody>
      </p:sp>
      <p:pic>
        <p:nvPicPr>
          <p:cNvPr descr="Chart, line chart, histogram&#10;&#10;Description automatically generated" id="74" name="Google Shape;74;p3"/>
          <p:cNvPicPr preferRelativeResize="0"/>
          <p:nvPr/>
        </p:nvPicPr>
        <p:blipFill rotWithShape="1">
          <a:blip r:embed="rId4">
            <a:alphaModFix/>
          </a:blip>
          <a:srcRect b="-651" l="-221" r="-221" t="-651"/>
          <a:stretch/>
        </p:blipFill>
        <p:spPr>
          <a:xfrm>
            <a:off x="4982948" y="2031478"/>
            <a:ext cx="1570249" cy="126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75" name="Google Shape;7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9909" y="2031478"/>
            <a:ext cx="1559533" cy="1264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76" name="Google Shape;76;p3"/>
          <p:cNvPicPr preferRelativeResize="0"/>
          <p:nvPr/>
        </p:nvPicPr>
        <p:blipFill rotWithShape="1">
          <a:blip r:embed="rId6">
            <a:alphaModFix/>
          </a:blip>
          <a:srcRect b="-103" l="0" r="0" t="-104"/>
          <a:stretch/>
        </p:blipFill>
        <p:spPr>
          <a:xfrm>
            <a:off x="5047385" y="3395000"/>
            <a:ext cx="1505811" cy="1202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art&#10;&#10;Description automatically generated" id="77" name="Google Shape;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9909" y="3393473"/>
            <a:ext cx="1559532" cy="125448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609600" y="5376769"/>
            <a:ext cx="3962400" cy="1390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81818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Break parameter space into cells, measure background in each shell (library of spectra)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81818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Application: calculate exposure in each shell, make weighted sum of library spectra 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1428263" y="1573558"/>
            <a:ext cx="17956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 Model: 3C50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5318426" y="1633880"/>
            <a:ext cx="2595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Model: SCORPEON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4635017" y="4916344"/>
            <a:ext cx="3962400" cy="2014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81818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Measure ”basis vector” of each unique component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81818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Make smoothed version of template as XSPEC model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81818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Normalized based on known telemetry (overshoots, etc)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81818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Application: predict norms from telemetry &amp; load into XSPEC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457200" y="1457256"/>
            <a:ext cx="3100388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SCORPEON Model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Major goals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Break down background into physically-motivated components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Assume that these components can be modeled with simple spectral models so they are easy to implement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Background Modeling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725" y="2216267"/>
            <a:ext cx="5144126" cy="38259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7126785" y="6056521"/>
            <a:ext cx="1786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Thorne et al 1980</a:t>
            </a:r>
            <a:b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Tyssoy presentation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S COR PE O N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 = </a:t>
            </a:r>
            <a:r>
              <a:rPr b="1" lang="en-US"/>
              <a:t>SAA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COR = </a:t>
            </a:r>
            <a:r>
              <a:rPr b="1" lang="en-US"/>
              <a:t>CO</a:t>
            </a:r>
            <a:r>
              <a:rPr lang="en-US"/>
              <a:t>smic-</a:t>
            </a:r>
            <a:r>
              <a:rPr b="1" lang="en-US"/>
              <a:t>R</a:t>
            </a:r>
            <a:r>
              <a:rPr lang="en-US"/>
              <a:t>ay (COR_SAX)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PE = Precipitating &amp; trapped Electrons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Precipitating electron population (PREL)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Trapped electron population (TREL)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Low energy electrons (LEEL) – solar storms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O = c</a:t>
            </a:r>
            <a:r>
              <a:rPr b="1" lang="en-US"/>
              <a:t>O</a:t>
            </a:r>
            <a:r>
              <a:rPr lang="en-US"/>
              <a:t>nstant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Astrophysical: CXB + Halo + LHB + SWCX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Non-varying Non-X-ray background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N = </a:t>
            </a:r>
            <a:r>
              <a:rPr b="1" lang="en-US"/>
              <a:t>N</a:t>
            </a:r>
            <a:r>
              <a:rPr lang="en-US"/>
              <a:t>oise peak (not dealt with here)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Name</a:t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628" y="1246308"/>
            <a:ext cx="2536371" cy="222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6"/>
          <p:cNvCxnSpPr/>
          <p:nvPr/>
        </p:nvCxnSpPr>
        <p:spPr>
          <a:xfrm>
            <a:off x="1007532" y="6517686"/>
            <a:ext cx="7682089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2" name="Google Shape;102;p6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Background Components</a:t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945466" y="1543756"/>
            <a:ext cx="1817511" cy="1885244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Protons</a:t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6869289" y="1543756"/>
            <a:ext cx="1817511" cy="1885244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Cosmic Ray</a:t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920045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Electrons</a:t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3939822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Precipitating Electrons</a:t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6869289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Low-Energy Electrons</a:t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920044" y="1543756"/>
            <a:ext cx="1817511" cy="1885244"/>
          </a:xfrm>
          <a:prstGeom prst="ellipse">
            <a:avLst/>
          </a:prstGeom>
          <a:solidFill>
            <a:srgbClr val="A5A5A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NXB, Sky</a:t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3939820" y="6318131"/>
            <a:ext cx="1817511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Electron-Dominated</a:t>
            </a:r>
            <a:endParaRPr/>
          </a:p>
        </p:txBody>
      </p:sp>
      <p:cxnSp>
        <p:nvCxnSpPr>
          <p:cNvPr id="110" name="Google Shape;110;p6"/>
          <p:cNvCxnSpPr/>
          <p:nvPr/>
        </p:nvCxnSpPr>
        <p:spPr>
          <a:xfrm>
            <a:off x="3939820" y="3691467"/>
            <a:ext cx="474698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1" name="Google Shape;111;p6"/>
          <p:cNvSpPr/>
          <p:nvPr/>
        </p:nvSpPr>
        <p:spPr>
          <a:xfrm>
            <a:off x="5168898" y="3515902"/>
            <a:ext cx="2288824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Hadron-Dominated</a:t>
            </a:r>
            <a:endParaRPr/>
          </a:p>
        </p:txBody>
      </p:sp>
      <p:cxnSp>
        <p:nvCxnSpPr>
          <p:cNvPr id="112" name="Google Shape;112;p6"/>
          <p:cNvCxnSpPr/>
          <p:nvPr/>
        </p:nvCxnSpPr>
        <p:spPr>
          <a:xfrm>
            <a:off x="1152395" y="2342367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6"/>
          <p:cNvCxnSpPr/>
          <p:nvPr/>
        </p:nvCxnSpPr>
        <p:spPr>
          <a:xfrm>
            <a:off x="4160730" y="2342367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6"/>
          <p:cNvCxnSpPr/>
          <p:nvPr/>
        </p:nvCxnSpPr>
        <p:spPr>
          <a:xfrm>
            <a:off x="7093908" y="2342367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6"/>
          <p:cNvCxnSpPr/>
          <p:nvPr/>
        </p:nvCxnSpPr>
        <p:spPr>
          <a:xfrm>
            <a:off x="1152395" y="4999972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6"/>
          <p:cNvCxnSpPr/>
          <p:nvPr/>
        </p:nvCxnSpPr>
        <p:spPr>
          <a:xfrm>
            <a:off x="4160730" y="4989534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6"/>
          <p:cNvCxnSpPr/>
          <p:nvPr/>
        </p:nvCxnSpPr>
        <p:spPr>
          <a:xfrm>
            <a:off x="7093908" y="4966569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Energy Ranges of Components</a:t>
            </a:r>
            <a:endParaRPr/>
          </a:p>
        </p:txBody>
      </p:sp>
      <p:pic>
        <p:nvPicPr>
          <p:cNvPr descr="Chart&#10;&#10;Description automatically generated with medium confidence"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845733"/>
            <a:ext cx="8001000" cy="456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946856" y="2050108"/>
            <a:ext cx="1140177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LEEL</a:t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946855" y="2794645"/>
            <a:ext cx="1772356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PREL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946855" y="3539182"/>
            <a:ext cx="3296865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Electrons (TREL)</a:t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946854" y="4283719"/>
            <a:ext cx="6165146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SAA</a:t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5130233" y="5028256"/>
            <a:ext cx="3041511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Cosmic Rays (COR)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1317247" y="1504041"/>
            <a:ext cx="26548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NICER Band   →   Overshoots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5909641" y="1504041"/>
            <a:ext cx="241284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Penetrate NICER Shielding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Trumpet-rejected (HREJ)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154766" y="2050108"/>
            <a:ext cx="217991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2438182" y="2050108"/>
            <a:ext cx="133324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2628052" y="2050108"/>
            <a:ext cx="91159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4315171" y="3539182"/>
            <a:ext cx="217991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4598587" y="3539182"/>
            <a:ext cx="133324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4788457" y="3539182"/>
            <a:ext cx="91159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7184204" y="4285852"/>
            <a:ext cx="217991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7467620" y="4285852"/>
            <a:ext cx="133324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7657490" y="4285852"/>
            <a:ext cx="91159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8241621" y="5028256"/>
            <a:ext cx="217991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8525037" y="5028256"/>
            <a:ext cx="133324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8714907" y="5028256"/>
            <a:ext cx="91159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 flipH="1">
            <a:off x="4842365" y="5028256"/>
            <a:ext cx="217991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 flipH="1">
            <a:off x="4643616" y="5028256"/>
            <a:ext cx="133324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 flipH="1">
            <a:off x="4495911" y="5028256"/>
            <a:ext cx="91159" cy="575734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948758" y="5040036"/>
            <a:ext cx="3477276" cy="575734"/>
          </a:xfrm>
          <a:prstGeom prst="rect">
            <a:avLst/>
          </a:prstGeom>
          <a:noFill/>
          <a:ln cap="flat" cmpd="sng" w="25400">
            <a:solidFill>
              <a:srgbClr val="E5B8B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Minimum Ionizing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2790662" y="2794645"/>
            <a:ext cx="217991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074078" y="2794645"/>
            <a:ext cx="133324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3263948" y="2794645"/>
            <a:ext cx="91159" cy="57573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5603519" y="1837382"/>
            <a:ext cx="2968981" cy="3979334"/>
          </a:xfrm>
          <a:prstGeom prst="rect">
            <a:avLst/>
          </a:prstGeom>
          <a:noFill/>
          <a:ln cap="flat" cmpd="sng" w="38100">
            <a:solidFill>
              <a:srgbClr val="0000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946854" y="1845733"/>
            <a:ext cx="1952979" cy="3979334"/>
          </a:xfrm>
          <a:prstGeom prst="rect">
            <a:avLst/>
          </a:prstGeom>
          <a:noFill/>
          <a:ln cap="flat" cmpd="sng" w="38100">
            <a:solidFill>
              <a:srgbClr val="0000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2967566" y="1845733"/>
            <a:ext cx="750710" cy="3979334"/>
          </a:xfrm>
          <a:prstGeom prst="rect">
            <a:avLst/>
          </a:prstGeom>
          <a:noFill/>
          <a:ln cap="flat" cmpd="sng" w="38100">
            <a:solidFill>
              <a:srgbClr val="0000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987188" y="4319291"/>
            <a:ext cx="3438846" cy="511448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3084039" y="5857522"/>
            <a:ext cx="5421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TLM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6913136" y="5829497"/>
            <a:ext cx="5421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Early Work (Three Components)</a:t>
            </a:r>
            <a:endParaRPr/>
          </a:p>
        </p:txBody>
      </p:sp>
      <p:pic>
        <p:nvPicPr>
          <p:cNvPr descr="Chart, line chart&#10;&#10;Description automatically generated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018" y="1326627"/>
            <a:ext cx="5977964" cy="535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Geographic View of Overshoots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584" y="1457256"/>
            <a:ext cx="7382107" cy="519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3556000" y="4927600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SAA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5092700" y="3244334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Cosmic Ray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6007100" y="5670034"/>
            <a:ext cx="1561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“Polar Horns”</a:t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5942742" y="6414501"/>
            <a:ext cx="200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2017-2019 Overshoots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0x010100383C251791BBBD4DA562FB9DCAD30A0D</vt:lpwstr>
  </property>
</Properties>
</file>