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7" autoAdjust="0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22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INTEGRAL/ISGRI Analysis </a:t>
            </a:r>
            <a:br>
              <a:rPr lang="en-US" sz="40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</a:br>
            <a:r>
              <a:rPr lang="en-US" sz="40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of PSR B1509-58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558290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James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Rodi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, Lorenzo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Natalucci</a:t>
            </a:r>
            <a:endParaRPr lang="en-U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INAF-IAPS Rome, Italy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15</a:t>
            </a:r>
            <a:r>
              <a:rPr lang="en-US" baseline="30000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th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IACHEC Workshop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Pelham, Germany 23-27 April, 2023</a:t>
            </a:r>
          </a:p>
          <a:p>
            <a:pPr marL="0" indent="0" algn="ctr">
              <a:buNone/>
            </a:pPr>
            <a:endParaRPr lang="en-US" dirty="0">
              <a:solidFill>
                <a:srgbClr val="3366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514600"/>
            <a:ext cx="4114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879" y="6460414"/>
            <a:ext cx="3719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Image: https://</a:t>
            </a:r>
            <a:r>
              <a:rPr lang="en-US" sz="1000" dirty="0" err="1"/>
              <a:t>chandra.harvard.edu</a:t>
            </a:r>
            <a:r>
              <a:rPr lang="en-US" sz="1000" dirty="0"/>
              <a:t>/photo/2009/b1509/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0646E-285B-AB4D-AAF7-1CA14B0A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152400"/>
            <a:ext cx="21971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F01A3-719D-0D40-98CD-0D0B6CA2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3" y="965699"/>
            <a:ext cx="1422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D3049-B0CD-8B4F-9274-1D8A9F7A1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119" y="20900"/>
            <a:ext cx="1626427" cy="16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PSR B1509-58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Young radio Pulsar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Period of ~150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ms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Detected from radio to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TeV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Observed by instruments from X-ray to gamma-ray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RXTE, XMM, HXMT,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NuSTAR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, INTEGRAL, 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Suzaku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, and other missions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Potentially cross-calibration source for IACHEC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273953"/>
            <a:ext cx="4224528" cy="2376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6892" y="6650250"/>
            <a:ext cx="55451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solidFill>
                  <a:srgbClr val="3366FF"/>
                </a:solidFill>
              </a:rPr>
              <a:t>Credit:https</a:t>
            </a:r>
            <a:r>
              <a:rPr lang="en-US" sz="700" dirty="0">
                <a:solidFill>
                  <a:srgbClr val="3366FF"/>
                </a:solidFill>
              </a:rPr>
              <a:t>://</a:t>
            </a:r>
            <a:r>
              <a:rPr lang="en-US" sz="700" dirty="0" err="1">
                <a:solidFill>
                  <a:srgbClr val="3366FF"/>
                </a:solidFill>
              </a:rPr>
              <a:t>www.nasa.gov</a:t>
            </a:r>
            <a:r>
              <a:rPr lang="en-US" sz="700" dirty="0">
                <a:solidFill>
                  <a:srgbClr val="3366FF"/>
                </a:solidFill>
              </a:rPr>
              <a:t>/feature/</a:t>
            </a:r>
            <a:r>
              <a:rPr lang="en-US" sz="700" dirty="0" err="1">
                <a:solidFill>
                  <a:srgbClr val="3366FF"/>
                </a:solidFill>
              </a:rPr>
              <a:t>goddard</a:t>
            </a:r>
            <a:r>
              <a:rPr lang="en-US" sz="700" dirty="0">
                <a:solidFill>
                  <a:srgbClr val="3366FF"/>
                </a:solidFill>
              </a:rPr>
              <a:t>/2017/nasa-continues-to-study-pulsars-50-years-after-their-chance-discovery</a:t>
            </a:r>
          </a:p>
        </p:txBody>
      </p:sp>
    </p:spTree>
    <p:extLst>
      <p:ext uri="{BB962C8B-B14F-4D97-AF65-F5344CB8AC3E}">
        <p14:creationId xmlns:p14="http://schemas.microsoft.com/office/powerpoint/2010/main" val="4769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PSR B1509-58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80" y="2666999"/>
            <a:ext cx="4876800" cy="3124201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Difficult to use for timing analysis due to evolving period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RXTE timing analysis from Livingstone &amp;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Kaspi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(2011) unable to describe timing behavior with 12 derivatives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But pulsed flux constant over time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~1.18 x 10</a:t>
            </a:r>
            <a:r>
              <a:rPr lang="en-US" baseline="30000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-10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erg/cm</a:t>
            </a:r>
            <a:r>
              <a:rPr lang="en-US" baseline="30000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/s in 2-50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keV</a:t>
            </a:r>
            <a:endParaRPr lang="en-U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Linear fit found </a:t>
            </a:r>
            <a:r>
              <a:rPr lang="el-GR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Χ</a:t>
            </a:r>
            <a:r>
              <a:rPr lang="en-US" baseline="30000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=52.4 with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dof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= 150 so consistent with constant flux (Livingstone &amp;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Kaspi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, 2011)</a:t>
            </a:r>
            <a:endParaRPr lang="en-US" baseline="30000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94" y="2728857"/>
            <a:ext cx="326234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986" y="2728857"/>
            <a:ext cx="37260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615E-C718-4A46-96A3-425CF30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Initial INTEGRAL/ISGRI Analyses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2E456-B70A-3F42-A381-7C4C788EC3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INTEGRAL/ISGRI: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20-1000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keV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range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61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microsec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timing resolution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Forot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et al (2006) ~ 1.3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Ms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of ISGRI, but focused on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unpulsed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flux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ISGRI has ~13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Ms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exp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time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Early work with INTEGRAL/ISGRI using observations during MJD 53021-</a:t>
            </a:r>
            <a:r>
              <a:rPr lang="is-I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53086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Exp time of ~77 ks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30 phase bins (~5 ms)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Used ephemeris of 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Livingstone &amp;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Kaspi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(2011) </a:t>
            </a:r>
            <a:endParaRPr lang="is-I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23068-F966-C04B-9649-B7464793C5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BCD9F-EBB2-B04E-AD10-D21349366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1" r="-7261"/>
          <a:stretch/>
        </p:blipFill>
        <p:spPr>
          <a:xfrm>
            <a:off x="6984000" y="2020742"/>
            <a:ext cx="4947459" cy="21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03157-C476-DF4D-94EC-62B3444E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08" y="4205076"/>
            <a:ext cx="5257800" cy="2616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81F00-D2DD-3C49-97D9-7DF934B5345F}"/>
              </a:ext>
            </a:extLst>
          </p:cNvPr>
          <p:cNvCxnSpPr>
            <a:cxnSpLocks/>
          </p:cNvCxnSpPr>
          <p:nvPr/>
        </p:nvCxnSpPr>
        <p:spPr>
          <a:xfrm>
            <a:off x="7253415" y="2589703"/>
            <a:ext cx="0" cy="806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B9957-0303-0A4C-87F0-469D2B108D84}"/>
              </a:ext>
            </a:extLst>
          </p:cNvPr>
          <p:cNvCxnSpPr>
            <a:cxnSpLocks/>
          </p:cNvCxnSpPr>
          <p:nvPr/>
        </p:nvCxnSpPr>
        <p:spPr>
          <a:xfrm>
            <a:off x="7294602" y="2588116"/>
            <a:ext cx="0" cy="806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0D8BA-DCA4-644D-BD32-08740EE82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" r="2695"/>
          <a:stretch/>
        </p:blipFill>
        <p:spPr>
          <a:xfrm>
            <a:off x="3350976" y="4389345"/>
            <a:ext cx="4707925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F615E-C718-4A46-96A3-425CF30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Initial INTEGRAL/ISGRI Analyses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2E456-B70A-3F42-A381-7C4C788EC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541" y="2283939"/>
            <a:ext cx="5486871" cy="312420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phase resolved spectra between OSA 10.2 and OSA 11 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similar 𝚪, but different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Running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unpulsed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phases still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Chen show 𝚪 drops in pulse; increases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unpulsed</a:t>
            </a:r>
            <a:endParaRPr lang="en-U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Need to confirm trend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23068-F966-C04B-9649-B7464793C5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A3786-58F8-2748-8481-895765036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" r="3282"/>
          <a:stretch/>
        </p:blipFill>
        <p:spPr>
          <a:xfrm>
            <a:off x="8069945" y="3587745"/>
            <a:ext cx="4113820" cy="32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DB3CCE-AFD0-C04E-A982-E91C5DFC7506}"/>
              </a:ext>
            </a:extLst>
          </p:cNvPr>
          <p:cNvSpPr txBox="1"/>
          <p:nvPr/>
        </p:nvSpPr>
        <p:spPr>
          <a:xfrm>
            <a:off x="11029502" y="3410631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Chen et al (2016)</a:t>
            </a:r>
          </a:p>
        </p:txBody>
      </p:sp>
    </p:spTree>
    <p:extLst>
      <p:ext uri="{BB962C8B-B14F-4D97-AF65-F5344CB8AC3E}">
        <p14:creationId xmlns:p14="http://schemas.microsoft.com/office/powerpoint/2010/main" val="425204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615E-C718-4A46-96A3-425CF30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Initial INTEGRAL/ISGRI Analyses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2E456-B70A-3F42-A381-7C4C788E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7" y="1989438"/>
            <a:ext cx="4463199" cy="46955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Comparison of pulsed spectra  OSA 10.2 and OSA 11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similar fluxes (~2.7 vs ~3.1)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𝚪’s sig different (1.3 vs 1.6)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Possibly due to new E calibration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Need to Double check phases in 10.2 analysis first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12CD7B-BF55-954E-BA67-165E15C59BE8}"/>
              </a:ext>
            </a:extLst>
          </p:cNvPr>
          <p:cNvGrpSpPr/>
          <p:nvPr/>
        </p:nvGrpSpPr>
        <p:grpSpPr>
          <a:xfrm>
            <a:off x="4564422" y="2570347"/>
            <a:ext cx="7617837" cy="3189689"/>
            <a:chOff x="4564422" y="3660599"/>
            <a:chExt cx="7617837" cy="31896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4422" y="3905920"/>
              <a:ext cx="3860726" cy="29443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870320-B747-A04D-839A-4B2A3D431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5683" y="4029931"/>
              <a:ext cx="3818491" cy="280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D7606C-24CF-0042-9BD2-1F36B5AC16B6}"/>
                </a:ext>
              </a:extLst>
            </p:cNvPr>
            <p:cNvSpPr txBox="1"/>
            <p:nvPr/>
          </p:nvSpPr>
          <p:spPr>
            <a:xfrm>
              <a:off x="7126655" y="366059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OSA 10.2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42543-FE81-0C4B-8101-504A5A5A458D}"/>
                </a:ext>
              </a:extLst>
            </p:cNvPr>
            <p:cNvSpPr txBox="1"/>
            <p:nvPr/>
          </p:nvSpPr>
          <p:spPr>
            <a:xfrm>
              <a:off x="11052149" y="3660599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OSA 11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FCA602-D684-8446-9143-5132F7794CA5}"/>
                </a:ext>
              </a:extLst>
            </p:cNvPr>
            <p:cNvSpPr txBox="1"/>
            <p:nvPr/>
          </p:nvSpPr>
          <p:spPr>
            <a:xfrm>
              <a:off x="4918188" y="6007746"/>
              <a:ext cx="30150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𝚪= 1.3 +/- 0.1</a:t>
              </a:r>
            </a:p>
            <a:p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3-79 </a:t>
              </a:r>
              <a:r>
                <a:rPr lang="en-US" sz="1500" dirty="0" err="1">
                  <a:solidFill>
                    <a:srgbClr val="3366FF"/>
                  </a:solidFill>
                  <a:latin typeface="Times New Roman"/>
                  <a:cs typeface="Times New Roman"/>
                </a:rPr>
                <a:t>keV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 flux: ~2.7 x 10</a:t>
              </a:r>
              <a:r>
                <a:rPr lang="en-US" sz="1500" baseline="300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-10 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erg/cm</a:t>
              </a:r>
              <a:r>
                <a:rPr lang="en-US" sz="1500" baseline="300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/s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590A64-C0E2-8B49-AF61-69CDF340A24C}"/>
                </a:ext>
              </a:extLst>
            </p:cNvPr>
            <p:cNvSpPr txBox="1"/>
            <p:nvPr/>
          </p:nvSpPr>
          <p:spPr>
            <a:xfrm>
              <a:off x="9163548" y="4153942"/>
              <a:ext cx="30187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𝚪= 1.6 +/- 0.1</a:t>
              </a:r>
            </a:p>
            <a:p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3-79 </a:t>
              </a:r>
              <a:r>
                <a:rPr lang="en-US" sz="1500" dirty="0" err="1">
                  <a:solidFill>
                    <a:srgbClr val="3366FF"/>
                  </a:solidFill>
                  <a:latin typeface="Times New Roman"/>
                  <a:cs typeface="Times New Roman"/>
                </a:rPr>
                <a:t>keV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 flux: ~3.1 x10</a:t>
              </a:r>
              <a:r>
                <a:rPr lang="en-US" sz="1500" baseline="300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-10 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erg/cm</a:t>
              </a:r>
              <a:r>
                <a:rPr lang="en-US" sz="1500" baseline="300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5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4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Comparison with Previous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568143"/>
            <a:ext cx="4876800" cy="3124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Compare with results in Chen et al (2016) </a:t>
            </a:r>
          </a:p>
          <a:p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ISGRI similar to Welcome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19584" y="3290312"/>
            <a:ext cx="4532010" cy="2444281"/>
            <a:chOff x="1701800" y="4102100"/>
            <a:chExt cx="3861778" cy="2082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1800" y="4102100"/>
              <a:ext cx="3848100" cy="208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01800" y="5974834"/>
              <a:ext cx="3861778" cy="18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INTEGRAL/ISGRI             30-900                        1.3 ± 0.1                                      ~2.7 OSA 10.2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6993" y="6069112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2-50 </a:t>
            </a:r>
            <a:r>
              <a:rPr lang="en-US" dirty="0" err="1"/>
              <a:t>keV</a:t>
            </a:r>
            <a:r>
              <a:rPr lang="en-US" dirty="0"/>
              <a:t> flux ~ 1.7 (ISGRI) </a:t>
            </a:r>
            <a:r>
              <a:rPr lang="en-US" dirty="0" err="1"/>
              <a:t>vs</a:t>
            </a:r>
            <a:r>
              <a:rPr lang="en-US" dirty="0"/>
              <a:t> 1.18 (RXTE) 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9072855" y="6110189"/>
            <a:ext cx="146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Chen et al (2016)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92900" y="3122712"/>
            <a:ext cx="3848100" cy="2946400"/>
            <a:chOff x="6692900" y="3122712"/>
            <a:chExt cx="3848100" cy="2946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900" y="3122712"/>
              <a:ext cx="3848100" cy="29464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8178800" y="3632200"/>
              <a:ext cx="914400" cy="6477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78800" y="3632200"/>
              <a:ext cx="505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ISGRI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1F7DEF-9EE9-8045-A6A9-56DADDA59FAF}"/>
              </a:ext>
            </a:extLst>
          </p:cNvPr>
          <p:cNvSpPr txBox="1"/>
          <p:nvPr/>
        </p:nvSpPr>
        <p:spPr>
          <a:xfrm>
            <a:off x="1311343" y="5751682"/>
            <a:ext cx="45320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INTEGRAL/ISGRI             30-900                        1.6 ± 0.1                                      ~3.1 OSA 11</a:t>
            </a:r>
          </a:p>
        </p:txBody>
      </p:sp>
    </p:spTree>
    <p:extLst>
      <p:ext uri="{BB962C8B-B14F-4D97-AF65-F5344CB8AC3E}">
        <p14:creationId xmlns:p14="http://schemas.microsoft.com/office/powerpoint/2010/main" val="65379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Future Work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815383" y="2666998"/>
            <a:ext cx="4009239" cy="3564000"/>
            <a:chOff x="8255000" y="2666999"/>
            <a:chExt cx="3670300" cy="3262700"/>
          </a:xfrm>
        </p:grpSpPr>
        <p:grpSp>
          <p:nvGrpSpPr>
            <p:cNvPr id="8" name="Group 7"/>
            <p:cNvGrpSpPr/>
            <p:nvPr/>
          </p:nvGrpSpPr>
          <p:grpSpPr>
            <a:xfrm>
              <a:off x="8255000" y="2666999"/>
              <a:ext cx="3670300" cy="3262700"/>
              <a:chOff x="7645400" y="2666999"/>
              <a:chExt cx="3670300" cy="32627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45400" y="2666999"/>
                <a:ext cx="3670300" cy="2921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806927" y="5652700"/>
                <a:ext cx="1468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Chen et al (2016)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9410700" y="3695700"/>
              <a:ext cx="660400" cy="914400"/>
            </a:xfrm>
            <a:prstGeom prst="rect">
              <a:avLst/>
            </a:prstGeom>
            <a:solidFill>
              <a:srgbClr val="CCFFCC">
                <a:alpha val="48000"/>
              </a:srgbClr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75384" y="3449478"/>
              <a:ext cx="505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ISGRI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888" y="2666998"/>
            <a:ext cx="9905998" cy="3124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Initial work using only ~77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ks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/ 13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Ms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exp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time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Finish current 6 band analysis and understand 10.2/12 differences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analyze all ISGRI data with OSA v11.2 at higher E res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Look at pulsed spectrum 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Study spectral variability with phase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Compare with other instruments, e.g. </a:t>
            </a:r>
            <a:r>
              <a:rPr lang="en-US" dirty="0" err="1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NuSTAR</a:t>
            </a: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(Chen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	et al. (2016) in similar energy range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Expand results with broadband spectrum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	</a:t>
            </a:r>
            <a:endParaRPr lang="en-US" dirty="0">
              <a:solidFill>
                <a:srgbClr val="3366FF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571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8512</TotalTime>
  <Words>516</Words>
  <Application>Microsoft Macintosh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Mesh</vt:lpstr>
      <vt:lpstr>INTEGRAL/ISGRI Analysis  of PSR B1509-58</vt:lpstr>
      <vt:lpstr>PSR B1509-58 Details</vt:lpstr>
      <vt:lpstr>PSR B1509-58 Details</vt:lpstr>
      <vt:lpstr>Initial INTEGRAL/ISGRI Analyses</vt:lpstr>
      <vt:lpstr>Initial INTEGRAL/ISGRI Analyses</vt:lpstr>
      <vt:lpstr>Initial INTEGRAL/ISGRI Analyses</vt:lpstr>
      <vt:lpstr>Comparison with Previous results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with PSR B1509-58</dc:title>
  <dc:creator>Microsoft Office User</dc:creator>
  <cp:lastModifiedBy>Microsoft Office User</cp:lastModifiedBy>
  <cp:revision>85</cp:revision>
  <dcterms:created xsi:type="dcterms:W3CDTF">2021-11-03T15:11:21Z</dcterms:created>
  <dcterms:modified xsi:type="dcterms:W3CDTF">2023-04-24T14:28:00Z</dcterms:modified>
</cp:coreProperties>
</file>