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57" r:id="rId9"/>
    <p:sldId id="259" r:id="rId10"/>
    <p:sldId id="260" r:id="rId11"/>
    <p:sldId id="271" r:id="rId12"/>
    <p:sldId id="267" r:id="rId13"/>
    <p:sldId id="286" r:id="rId14"/>
    <p:sldId id="270" r:id="rId15"/>
    <p:sldId id="272" r:id="rId16"/>
    <p:sldId id="273" r:id="rId17"/>
    <p:sldId id="287" r:id="rId18"/>
    <p:sldId id="288" r:id="rId19"/>
    <p:sldId id="292" r:id="rId20"/>
    <p:sldId id="277" r:id="rId21"/>
    <p:sldId id="290" r:id="rId22"/>
    <p:sldId id="291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/>
    <p:restoredTop sz="94490"/>
  </p:normalViewPr>
  <p:slideViewPr>
    <p:cSldViewPr snapToGrid="0">
      <p:cViewPr varScale="1">
        <p:scale>
          <a:sx n="102" d="100"/>
          <a:sy n="102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2BA4-0DE6-604F-A9A0-F64FBC55AD8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CE20-C10C-A349-8561-F07F5BD2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6CE20-C10C-A349-8561-F07F5BD2C8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95BE-E8B1-75E0-C911-828118B21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BFB33-38EC-B611-DE73-A04F5A292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4A554-6E35-A055-73CA-77DDFC3A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C3EB3-769C-E0A4-2563-6743196B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CAC7-85DC-E772-9D28-AD1C682E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2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CE40-ED7C-ACAA-501B-FB285AFB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5417C-EDEB-48B9-8D47-8BF98C0C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CF59-FE11-EF9A-13AC-874C5D53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D9C4-5FD3-3104-56E3-322D8C50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16A6C-06C8-6CAA-3FF6-E8CD0B48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F18C9-F850-7DE4-9002-57791C24F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C7413-9401-A082-EF3F-8735BB980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AAD36-E811-202D-747B-2DE0485D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BE792-1094-A555-C8AF-D7B37B79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1464E-7124-F829-9371-F527A9A3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5DAB-A453-7D0A-3176-C0063D04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EFB2-3FC4-1B69-8EB6-30E57E56E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5278A-DD5A-6243-4141-32827CBF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F48A4-FE28-6766-2D28-E1609593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9FFA-1195-30D6-1979-54660C50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3788-5BED-BD54-5EA3-6F3E824F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CF65A-0544-D41B-2D00-FEF29211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CF43-3953-ED35-DD7C-65C2130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6C24-5788-B486-5EBA-CC8110A8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40BE-8EEC-D6A7-ACA6-C69B1F57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E35E-FC2A-1BA1-0BE5-D00CB523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D4DB-9551-D210-5DF5-CA2691DA8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BA318-8509-9A7B-F0E1-E2CEB1773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E9CE6-977F-E23D-D689-A507C33B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7ADF1-97B7-B64F-08FF-664FF518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A10D3-4C6D-140D-3EF1-E34E3221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F7A7-0787-8007-1AE8-BABA0909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C32C8-E82F-F5FA-79A1-27D31401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1D7FE-FEDF-A399-98BE-0F7C4084A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F5BD5-3B19-5488-01EE-E6C7CABE2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E8452-0A1C-93AD-63B3-BCE081A7E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F9F62-7B07-C7B6-D94C-EBCFFE0F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19912-193B-3DB1-785B-28230559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743D-FF58-24E0-6FB6-5BB8F964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6458-2A5C-A605-2D26-359CEFD3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24278-6BC7-4A11-C706-31FD04C4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9CE51-3C0D-B1FF-49AC-DE000E9D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70176-E328-FCA7-1289-1E073656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A772B-74DC-8670-033A-4349BDA1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E3C9F-3EB2-7F38-B293-2FFDCBE2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7C639-3157-E539-1BF9-97F6234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2730-906B-DB86-6272-82E6A264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8ADF2-58D0-5D96-073D-C7D8C2A3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D11F2-FCEF-0976-68FB-66521F55D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9E47-5BC2-6886-81A7-788EE808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F2D65-C3A4-0F48-BBEC-E279EC77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65E56-E071-9CC6-4261-A3037AB8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0665-981B-7AF9-E6E3-83303C51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74043-5B06-DCB7-6FE0-9B7A5A84C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B993F-BD3A-1289-2A26-ED62FFDD1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2C97A-8276-6A19-BF32-B4B02184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36562-5D1D-43B5-7FCC-BAA81F17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7B06E-95DA-44C3-E249-A9B054FA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10A74-E2C0-1FE1-9A73-4C112DB1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63B06-F798-9600-6F56-BC8E2CF9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6486-5197-5705-F6C4-8A74FA52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09FA-289F-9245-9076-5946216F206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5F053-0983-476C-5C5C-98A703AB7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99C3C-F586-D3FF-AEF3-13F99A951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E0EE-D9CE-4B47-90AD-F226638E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1D09-CB3C-F633-71DF-9D1C9B0C7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2302"/>
            <a:ext cx="9144000" cy="2387600"/>
          </a:xfrm>
        </p:spPr>
        <p:txBody>
          <a:bodyPr/>
          <a:lstStyle/>
          <a:p>
            <a:r>
              <a:rPr lang="en-US"/>
              <a:t>Towards </a:t>
            </a:r>
            <a:r>
              <a:rPr lang="en-US" dirty="0"/>
              <a:t>an Absolute Flux Calibration of RXTE PCA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70545-7083-97CE-1704-807EC673D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Craig Markwardt</a:t>
            </a:r>
          </a:p>
          <a:p>
            <a:r>
              <a:rPr lang="en-US" dirty="0"/>
              <a:t>RXTE / PCA Team</a:t>
            </a:r>
          </a:p>
        </p:txBody>
      </p:sp>
    </p:spTree>
    <p:extLst>
      <p:ext uri="{BB962C8B-B14F-4D97-AF65-F5344CB8AC3E}">
        <p14:creationId xmlns:p14="http://schemas.microsoft.com/office/powerpoint/2010/main" val="287075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A387-B7AA-7374-13DE-AB7574E6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 Support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5345-F948-AC30-B090-0724919B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3975" cy="4351338"/>
          </a:xfrm>
        </p:spPr>
        <p:txBody>
          <a:bodyPr/>
          <a:lstStyle/>
          <a:p>
            <a:r>
              <a:rPr lang="en-US" dirty="0"/>
              <a:t>Measured dimensions from existing flight-like PCU shoe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3EC62-67E6-ED59-3786-896AAFF2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19825" y="1825625"/>
            <a:ext cx="49339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72D6-A126-4C1C-E0ED-9A3D3457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On-Axis Throughput Loss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7BF215-43A4-E3C9-0E67-4E1D0FDE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1160" cy="4351338"/>
          </a:xfrm>
        </p:spPr>
        <p:txBody>
          <a:bodyPr/>
          <a:lstStyle/>
          <a:p>
            <a:r>
              <a:rPr lang="en-US" dirty="0"/>
              <a:t>In-flight Crab scan measurements</a:t>
            </a:r>
          </a:p>
          <a:p>
            <a:pPr lvl="1"/>
            <a:r>
              <a:rPr lang="en-US" dirty="0"/>
              <a:t>Collimator model (red)</a:t>
            </a:r>
          </a:p>
          <a:p>
            <a:pPr lvl="1"/>
            <a:r>
              <a:rPr lang="en-US" dirty="0"/>
              <a:t>Fit using same formula as ground-based optical measurements (green)</a:t>
            </a:r>
          </a:p>
          <a:p>
            <a:pPr lvl="1"/>
            <a:r>
              <a:rPr lang="en-US" dirty="0"/>
              <a:t>Total decrement 8% due to random misalignment of collimator cells</a:t>
            </a:r>
          </a:p>
        </p:txBody>
      </p:sp>
      <p:pic>
        <p:nvPicPr>
          <p:cNvPr id="8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CA754537-F121-BEC3-3D37-842CE393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111" y="1825625"/>
            <a:ext cx="5036066" cy="435133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DC21F-851F-A96B-02B3-7AC65E512330}"/>
              </a:ext>
            </a:extLst>
          </p:cNvPr>
          <p:cNvCxnSpPr/>
          <p:nvPr/>
        </p:nvCxnSpPr>
        <p:spPr>
          <a:xfrm>
            <a:off x="9681210" y="2263140"/>
            <a:ext cx="0" cy="33147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2A8290-8404-5B51-A490-CED99899CAEE}"/>
              </a:ext>
            </a:extLst>
          </p:cNvPr>
          <p:cNvSpPr txBox="1"/>
          <p:nvPr/>
        </p:nvSpPr>
        <p:spPr>
          <a:xfrm>
            <a:off x="9739565" y="224420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B23D9-432E-C4B0-CA18-66DB0D3817AB}"/>
              </a:ext>
            </a:extLst>
          </p:cNvPr>
          <p:cNvSpPr txBox="1"/>
          <p:nvPr/>
        </p:nvSpPr>
        <p:spPr>
          <a:xfrm>
            <a:off x="9493898" y="1518171"/>
            <a:ext cx="214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RXTE PCA Crab Scans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44829C-41E3-30AD-6C36-5ACAD3BD8D21}"/>
              </a:ext>
            </a:extLst>
          </p:cNvPr>
          <p:cNvCxnSpPr>
            <a:cxnSpLocks/>
          </p:cNvCxnSpPr>
          <p:nvPr/>
        </p:nvCxnSpPr>
        <p:spPr>
          <a:xfrm>
            <a:off x="8555473" y="2277716"/>
            <a:ext cx="5636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52227D-59D1-4AD8-33A8-686014204C6C}"/>
              </a:ext>
            </a:extLst>
          </p:cNvPr>
          <p:cNvCxnSpPr>
            <a:cxnSpLocks/>
          </p:cNvCxnSpPr>
          <p:nvPr/>
        </p:nvCxnSpPr>
        <p:spPr>
          <a:xfrm>
            <a:off x="8555473" y="2544506"/>
            <a:ext cx="5636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4C799F-891C-1E0C-73A5-4672E00B4D02}"/>
              </a:ext>
            </a:extLst>
          </p:cNvPr>
          <p:cNvSpPr txBox="1"/>
          <p:nvPr/>
        </p:nvSpPr>
        <p:spPr>
          <a:xfrm>
            <a:off x="7805909" y="209305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6F6E0-F591-6AED-CE62-92B06975C6B8}"/>
              </a:ext>
            </a:extLst>
          </p:cNvPr>
          <p:cNvSpPr txBox="1"/>
          <p:nvPr/>
        </p:nvSpPr>
        <p:spPr>
          <a:xfrm>
            <a:off x="7496722" y="2359840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Realistic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61401-8696-D404-D200-C46FD0FC24BB}"/>
              </a:ext>
            </a:extLst>
          </p:cNvPr>
          <p:cNvSpPr txBox="1"/>
          <p:nvPr/>
        </p:nvSpPr>
        <p:spPr>
          <a:xfrm>
            <a:off x="8542116" y="6204801"/>
            <a:ext cx="150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Off-Axis Angle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DAD78E-1824-D5B6-44CE-D1EFBA64147B}"/>
              </a:ext>
            </a:extLst>
          </p:cNvPr>
          <p:cNvCxnSpPr>
            <a:cxnSpLocks/>
          </p:cNvCxnSpPr>
          <p:nvPr/>
        </p:nvCxnSpPr>
        <p:spPr>
          <a:xfrm>
            <a:off x="9279731" y="1887503"/>
            <a:ext cx="0" cy="403207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3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C19E-1E0A-74BC-9490-48730CD7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Pre-Launch Optical Throughput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13B9-EBED-D6E3-1429-66026FEE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provided by colleague as a spreadsheet + additional notes</a:t>
            </a:r>
          </a:p>
          <a:p>
            <a:r>
              <a:rPr lang="en-US" dirty="0"/>
              <a:t>Measure a collimator unit as-built</a:t>
            </a:r>
          </a:p>
          <a:p>
            <a:pPr lvl="1"/>
            <a:r>
              <a:rPr lang="en-US" dirty="0"/>
              <a:t>Placed on an optical table</a:t>
            </a:r>
          </a:p>
          <a:p>
            <a:pPr lvl="1"/>
            <a:r>
              <a:rPr lang="en-US" dirty="0"/>
              <a:t>Tip-tilt to achieve max throughput</a:t>
            </a:r>
          </a:p>
          <a:p>
            <a:pPr lvl="1"/>
            <a:r>
              <a:rPr lang="en-US" dirty="0"/>
              <a:t>With-without collimator to measure total on-axis throughput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1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29EF-1681-895B-5853-E493ECC2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Pre-Launch Throughput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DC3F-9F84-457A-507B-D0E454D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79874" cy="4351338"/>
          </a:xfrm>
        </p:spPr>
        <p:txBody>
          <a:bodyPr/>
          <a:lstStyle/>
          <a:p>
            <a:r>
              <a:rPr lang="en-US" dirty="0"/>
              <a:t>Optical throughput measurements on tip/tilt stage</a:t>
            </a:r>
          </a:p>
          <a:p>
            <a:pPr lvl="1"/>
            <a:r>
              <a:rPr lang="en-US" dirty="0"/>
              <a:t>Also no-optic measurement</a:t>
            </a:r>
          </a:p>
          <a:p>
            <a:r>
              <a:rPr lang="en-US" dirty="0"/>
              <a:t>Measurements yield</a:t>
            </a:r>
          </a:p>
          <a:p>
            <a:pPr lvl="1"/>
            <a:r>
              <a:rPr lang="en-US" dirty="0"/>
              <a:t>Module alignment</a:t>
            </a:r>
          </a:p>
          <a:p>
            <a:pPr lvl="1"/>
            <a:r>
              <a:rPr lang="en-US" dirty="0"/>
              <a:t>Total throughput</a:t>
            </a:r>
          </a:p>
          <a:p>
            <a:pPr lvl="1"/>
            <a:r>
              <a:rPr lang="en-US" dirty="0"/>
              <a:t>Random collimator cell misalignments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1BD4409-88E9-F8FF-57FC-EF9EDC38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74" y="1952729"/>
            <a:ext cx="6835726" cy="4540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57927-F713-8C72-4202-D424DEEB51ED}"/>
              </a:ext>
            </a:extLst>
          </p:cNvPr>
          <p:cNvSpPr txBox="1"/>
          <p:nvPr/>
        </p:nvSpPr>
        <p:spPr>
          <a:xfrm>
            <a:off x="9687959" y="599229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PCA CDR (1991)</a:t>
            </a:r>
          </a:p>
        </p:txBody>
      </p:sp>
    </p:spTree>
    <p:extLst>
      <p:ext uri="{BB962C8B-B14F-4D97-AF65-F5344CB8AC3E}">
        <p14:creationId xmlns:p14="http://schemas.microsoft.com/office/powerpoint/2010/main" val="292270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4DAA-8A65-2BD4-5388-D833857E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Throughput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CB74D-24BA-B34A-5480-23FF3DD5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72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total of 45 collimator module measurements are documented</a:t>
            </a:r>
          </a:p>
          <a:p>
            <a:pPr lvl="1"/>
            <a:r>
              <a:rPr lang="en-US" dirty="0"/>
              <a:t>Only 25 actually flew</a:t>
            </a:r>
          </a:p>
          <a:p>
            <a:pPr lvl="1"/>
            <a:r>
              <a:rPr lang="en-US" dirty="0"/>
              <a:t>But we don’t know which modules flew or on which PCUs!</a:t>
            </a:r>
          </a:p>
          <a:p>
            <a:r>
              <a:rPr lang="en-US" dirty="0"/>
              <a:t>We know that as-built all units had very similar open area and alignment</a:t>
            </a:r>
          </a:p>
          <a:p>
            <a:r>
              <a:rPr lang="en-US" dirty="0"/>
              <a:t>Use top 66% (32 measurements) as indicator of the flight quality units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3AD71-6866-0639-E214-EF97852B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75798" y="1895952"/>
            <a:ext cx="5798801" cy="40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15FB-64F7-0C07-913C-38DEA435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553E983-FE7C-BBF3-1B38-638B42BB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05200" cy="4351338"/>
          </a:xfrm>
        </p:spPr>
        <p:txBody>
          <a:bodyPr/>
          <a:lstStyle/>
          <a:p>
            <a:r>
              <a:rPr lang="en-US" dirty="0"/>
              <a:t>Accounting of both methodologies</a:t>
            </a:r>
          </a:p>
          <a:p>
            <a:pPr lvl="1"/>
            <a:r>
              <a:rPr lang="en-US" dirty="0"/>
              <a:t>“First Principles”</a:t>
            </a:r>
          </a:p>
          <a:p>
            <a:pPr lvl="1"/>
            <a:r>
              <a:rPr lang="en-US" dirty="0"/>
              <a:t>“Optical Throughput”</a:t>
            </a:r>
          </a:p>
          <a:p>
            <a:pPr lvl="1"/>
            <a:r>
              <a:rPr lang="en-US" dirty="0"/>
              <a:t>Nearly, but not entirely independent</a:t>
            </a:r>
          </a:p>
          <a:p>
            <a:r>
              <a:rPr lang="en-US" dirty="0"/>
              <a:t>Answer very similar!</a:t>
            </a:r>
          </a:p>
        </p:txBody>
      </p:sp>
      <p:pic>
        <p:nvPicPr>
          <p:cNvPr id="20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0CC3690-B637-6591-CA00-D1B76FF1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69" y="707979"/>
            <a:ext cx="7443107" cy="57848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A11276-3B57-E5CD-B4DC-BBA63696D66E}"/>
              </a:ext>
            </a:extLst>
          </p:cNvPr>
          <p:cNvSpPr txBox="1"/>
          <p:nvPr/>
        </p:nvSpPr>
        <p:spPr>
          <a:xfrm>
            <a:off x="6136341" y="1338243"/>
            <a:ext cx="108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Shoe Aperture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1076B-7DED-D90A-12DC-9EE357CDB0C3}"/>
              </a:ext>
            </a:extLst>
          </p:cNvPr>
          <p:cNvSpPr txBox="1"/>
          <p:nvPr/>
        </p:nvSpPr>
        <p:spPr>
          <a:xfrm>
            <a:off x="6052985" y="1487958"/>
            <a:ext cx="1171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Collim</a:t>
            </a:r>
            <a:r>
              <a:rPr lang="en-US" sz="1200" dirty="0"/>
              <a:t> Aperture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A360A-A87C-91CE-5674-E7B19B2D2B53}"/>
              </a:ext>
            </a:extLst>
          </p:cNvPr>
          <p:cNvSpPr txBox="1"/>
          <p:nvPr/>
        </p:nvSpPr>
        <p:spPr>
          <a:xfrm>
            <a:off x="6275866" y="1862212"/>
            <a:ext cx="9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Collim</a:t>
            </a:r>
            <a:r>
              <a:rPr lang="en-US" sz="1200" dirty="0"/>
              <a:t> Walls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E4A4B-2693-0E6F-6D24-4E64F3736AAF}"/>
              </a:ext>
            </a:extLst>
          </p:cNvPr>
          <p:cNvSpPr txBox="1"/>
          <p:nvPr/>
        </p:nvSpPr>
        <p:spPr>
          <a:xfrm>
            <a:off x="6333190" y="1626457"/>
            <a:ext cx="89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Edge Epoxy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6D366-8FB3-E2C3-36AA-9937899C0D97}"/>
              </a:ext>
            </a:extLst>
          </p:cNvPr>
          <p:cNvSpPr txBox="1"/>
          <p:nvPr/>
        </p:nvSpPr>
        <p:spPr>
          <a:xfrm>
            <a:off x="6271955" y="2131453"/>
            <a:ext cx="952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On-axis Loss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037AF-1650-0039-19DC-F34CAA31E7AE}"/>
              </a:ext>
            </a:extLst>
          </p:cNvPr>
          <p:cNvSpPr txBox="1"/>
          <p:nvPr/>
        </p:nvSpPr>
        <p:spPr>
          <a:xfrm>
            <a:off x="10060641" y="970756"/>
            <a:ext cx="1171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Collim</a:t>
            </a:r>
            <a:r>
              <a:rPr lang="en-US" sz="1200" dirty="0"/>
              <a:t> Aperture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14FF00-3E6B-7C35-647B-2233234C32E8}"/>
              </a:ext>
            </a:extLst>
          </p:cNvPr>
          <p:cNvSpPr txBox="1"/>
          <p:nvPr/>
        </p:nvSpPr>
        <p:spPr>
          <a:xfrm>
            <a:off x="10060641" y="1454601"/>
            <a:ext cx="108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Shoe Aperture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203A25-BCD1-FBB9-0CB7-A89F48DA7FB8}"/>
              </a:ext>
            </a:extLst>
          </p:cNvPr>
          <p:cNvSpPr txBox="1"/>
          <p:nvPr/>
        </p:nvSpPr>
        <p:spPr>
          <a:xfrm>
            <a:off x="10060641" y="2074454"/>
            <a:ext cx="139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Optical Throughput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DC961B-7A19-F642-CD20-97E74EB7DD58}"/>
              </a:ext>
            </a:extLst>
          </p:cNvPr>
          <p:cNvSpPr txBox="1"/>
          <p:nvPr/>
        </p:nvSpPr>
        <p:spPr>
          <a:xfrm>
            <a:off x="5838759" y="515280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“First Principles”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EBEB27-53EA-4B1B-4C16-774F3D53B9CF}"/>
              </a:ext>
            </a:extLst>
          </p:cNvPr>
          <p:cNvSpPr txBox="1"/>
          <p:nvPr/>
        </p:nvSpPr>
        <p:spPr>
          <a:xfrm>
            <a:off x="9911850" y="515280"/>
            <a:ext cx="1840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Optical Throughput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4047EF-414A-DAF3-775D-CCA3ABA0CF47}"/>
              </a:ext>
            </a:extLst>
          </p:cNvPr>
          <p:cNvCxnSpPr>
            <a:cxnSpLocks/>
          </p:cNvCxnSpPr>
          <p:nvPr/>
        </p:nvCxnSpPr>
        <p:spPr>
          <a:xfrm>
            <a:off x="8565748" y="888429"/>
            <a:ext cx="0" cy="508648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1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2CEF-38CE-064A-272E-96937526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PCU Geometric Area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B0B491-AA65-E41B-6D1F-D8CF5D147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3830" cy="4351338"/>
          </a:xfrm>
        </p:spPr>
        <p:txBody>
          <a:bodyPr/>
          <a:lstStyle/>
          <a:p>
            <a:r>
              <a:rPr lang="en-US" dirty="0"/>
              <a:t>Two separate measurements</a:t>
            </a:r>
          </a:p>
          <a:p>
            <a:pPr lvl="1"/>
            <a:r>
              <a:rPr lang="en-US" dirty="0"/>
              <a:t>FP = 1628 ± 11 cm</a:t>
            </a:r>
            <a:r>
              <a:rPr lang="en-US" baseline="30000" dirty="0"/>
              <a:t>2</a:t>
            </a:r>
          </a:p>
          <a:p>
            <a:pPr lvl="1"/>
            <a:r>
              <a:rPr lang="en-US" dirty="0" err="1"/>
              <a:t>Opt</a:t>
            </a:r>
            <a:r>
              <a:rPr lang="en-US" dirty="0"/>
              <a:t> = 1646 ± 9 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Weighted mean</a:t>
            </a:r>
          </a:p>
          <a:p>
            <a:pPr lvl="1"/>
            <a:r>
              <a:rPr lang="en-US" dirty="0"/>
              <a:t>1638.15 ± 7.1 cm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C505451-118E-AE15-E054-F99D4505A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929" y="1690687"/>
            <a:ext cx="6071551" cy="4602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AB795-44D1-B0A6-5F08-C05DD5DCC8EC}"/>
              </a:ext>
            </a:extLst>
          </p:cNvPr>
          <p:cNvSpPr txBox="1"/>
          <p:nvPr/>
        </p:nvSpPr>
        <p:spPr>
          <a:xfrm>
            <a:off x="7434092" y="3567905"/>
            <a:ext cx="1083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First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BFE72-53FB-BC09-03E7-CADC02635E72}"/>
              </a:ext>
            </a:extLst>
          </p:cNvPr>
          <p:cNvSpPr txBox="1"/>
          <p:nvPr/>
        </p:nvSpPr>
        <p:spPr>
          <a:xfrm>
            <a:off x="9565605" y="2417599"/>
            <a:ext cx="13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Throughput</a:t>
            </a:r>
          </a:p>
        </p:txBody>
      </p:sp>
    </p:spTree>
    <p:extLst>
      <p:ext uri="{BB962C8B-B14F-4D97-AF65-F5344CB8AC3E}">
        <p14:creationId xmlns:p14="http://schemas.microsoft.com/office/powerpoint/2010/main" val="231199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3774-0759-493A-8354-B9A7988F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Entangled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590D-3E6B-2A4D-EC1D-EA50C359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43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 can’t just “use” these geometric area values in response calculator since geometric area was optimized along with other parameters in 2012</a:t>
            </a:r>
          </a:p>
          <a:p>
            <a:r>
              <a:rPr lang="en-US" dirty="0"/>
              <a:t>Geometric area is correlated / entangled with other important parameters</a:t>
            </a:r>
          </a:p>
          <a:p>
            <a:pPr lvl="1"/>
            <a:r>
              <a:rPr lang="en-US" dirty="0"/>
              <a:t>Xenon density</a:t>
            </a:r>
          </a:p>
          <a:p>
            <a:pPr lvl="1"/>
            <a:r>
              <a:rPr lang="en-US" dirty="0"/>
              <a:t>Propane density</a:t>
            </a:r>
          </a:p>
          <a:p>
            <a:pPr lvl="1"/>
            <a:r>
              <a:rPr lang="en-US" dirty="0"/>
              <a:t>Xenon leakage rate</a:t>
            </a:r>
          </a:p>
          <a:p>
            <a:pPr lvl="1"/>
            <a:r>
              <a:rPr lang="en-US" dirty="0"/>
              <a:t>Detector escape model</a:t>
            </a:r>
          </a:p>
          <a:p>
            <a:r>
              <a:rPr lang="en-US" dirty="0"/>
              <a:t>Necessitates re-fitting response from scratch</a:t>
            </a:r>
          </a:p>
          <a:p>
            <a:r>
              <a:rPr lang="en-US" dirty="0"/>
              <a:t>Use newly (re)discovered knowledge!</a:t>
            </a:r>
          </a:p>
          <a:p>
            <a:r>
              <a:rPr lang="en-US" dirty="0"/>
              <a:t>Fitting process for Crab data</a:t>
            </a:r>
          </a:p>
          <a:p>
            <a:pPr lvl="1"/>
            <a:r>
              <a:rPr lang="en-US" dirty="0"/>
              <a:t>Remember there are 5 PCU detectors x 3 layers = 15 spectra per observation!</a:t>
            </a:r>
          </a:p>
          <a:p>
            <a:pPr lvl="1"/>
            <a:r>
              <a:rPr lang="en-US" dirty="0"/>
              <a:t>Include 2.2 – 3 keV as a bonus!</a:t>
            </a:r>
          </a:p>
          <a:p>
            <a:pPr lvl="1"/>
            <a:r>
              <a:rPr lang="en-US" dirty="0"/>
              <a:t>Used 20 Crab observations spaced over time</a:t>
            </a:r>
          </a:p>
          <a:p>
            <a:pPr lvl="1"/>
            <a:r>
              <a:rPr lang="en-US" dirty="0"/>
              <a:t>Crab model: </a:t>
            </a:r>
            <a:r>
              <a:rPr lang="en-US" dirty="0" err="1"/>
              <a:t>tbabs</a:t>
            </a:r>
            <a:r>
              <a:rPr lang="en-US" dirty="0"/>
              <a:t>*pow (index free, norm varies with time)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014A7-EED6-993F-C1AA-A314D01C7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602" y="2902906"/>
            <a:ext cx="3886200" cy="20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4BD9-6073-FA38-0EED-62FD64C9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Residuals: 20 Observations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5FD021A-AF0E-E862-3E6F-75C298222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643" y="1825625"/>
            <a:ext cx="789871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13FB8-D6BA-BE31-6A18-2EE5E9E4F47D}"/>
              </a:ext>
            </a:extLst>
          </p:cNvPr>
          <p:cNvSpPr txBox="1"/>
          <p:nvPr/>
        </p:nvSpPr>
        <p:spPr>
          <a:xfrm>
            <a:off x="1082475" y="207285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PCU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A7958-B050-C24A-EB80-571AA63DA29F}"/>
              </a:ext>
            </a:extLst>
          </p:cNvPr>
          <p:cNvSpPr txBox="1"/>
          <p:nvPr/>
        </p:nvSpPr>
        <p:spPr>
          <a:xfrm>
            <a:off x="1082475" y="2929537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1BCDB-2889-D8E5-9089-DCF8A852AA7A}"/>
              </a:ext>
            </a:extLst>
          </p:cNvPr>
          <p:cNvSpPr txBox="1"/>
          <p:nvPr/>
        </p:nvSpPr>
        <p:spPr>
          <a:xfrm>
            <a:off x="1083949" y="372704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PCU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89995-38B1-AAAD-82A5-8309FB827FB2}"/>
              </a:ext>
            </a:extLst>
          </p:cNvPr>
          <p:cNvSpPr txBox="1"/>
          <p:nvPr/>
        </p:nvSpPr>
        <p:spPr>
          <a:xfrm>
            <a:off x="1083949" y="461609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CB840-9E91-86CE-8271-E6BC1A199D14}"/>
              </a:ext>
            </a:extLst>
          </p:cNvPr>
          <p:cNvSpPr txBox="1"/>
          <p:nvPr/>
        </p:nvSpPr>
        <p:spPr>
          <a:xfrm>
            <a:off x="1083949" y="5505157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1B9F8-BAD3-DCE6-CDF7-48E6F95611C6}"/>
              </a:ext>
            </a:extLst>
          </p:cNvPr>
          <p:cNvSpPr txBox="1"/>
          <p:nvPr/>
        </p:nvSpPr>
        <p:spPr>
          <a:xfrm>
            <a:off x="3134014" y="1456293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4BF7D-BF2B-07C6-C224-005DE450049A}"/>
              </a:ext>
            </a:extLst>
          </p:cNvPr>
          <p:cNvSpPr txBox="1"/>
          <p:nvPr/>
        </p:nvSpPr>
        <p:spPr>
          <a:xfrm>
            <a:off x="5734066" y="1456293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7F337-EC20-512F-3E52-D9CB5794FD1E}"/>
              </a:ext>
            </a:extLst>
          </p:cNvPr>
          <p:cNvSpPr txBox="1"/>
          <p:nvPr/>
        </p:nvSpPr>
        <p:spPr>
          <a:xfrm>
            <a:off x="8324740" y="1456293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E98C1-AACC-E1EA-EE8E-8E3821E376FF}"/>
              </a:ext>
            </a:extLst>
          </p:cNvPr>
          <p:cNvSpPr txBox="1"/>
          <p:nvPr/>
        </p:nvSpPr>
        <p:spPr>
          <a:xfrm>
            <a:off x="5243675" y="6308209"/>
            <a:ext cx="183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(2-60 keV)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FE0E8-2AF4-E668-44F7-955A3781D942}"/>
              </a:ext>
            </a:extLst>
          </p:cNvPr>
          <p:cNvSpPr/>
          <p:nvPr/>
        </p:nvSpPr>
        <p:spPr>
          <a:xfrm>
            <a:off x="5005755" y="1897202"/>
            <a:ext cx="855619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91132-3D4D-AB01-CF2B-F1C0B0EEFE05}"/>
              </a:ext>
            </a:extLst>
          </p:cNvPr>
          <p:cNvSpPr/>
          <p:nvPr/>
        </p:nvSpPr>
        <p:spPr>
          <a:xfrm>
            <a:off x="5005755" y="2757815"/>
            <a:ext cx="855619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7D474A-52A6-7B0D-8DC5-4D6B426DB777}"/>
              </a:ext>
            </a:extLst>
          </p:cNvPr>
          <p:cNvSpPr/>
          <p:nvPr/>
        </p:nvSpPr>
        <p:spPr>
          <a:xfrm>
            <a:off x="5005755" y="3618429"/>
            <a:ext cx="855619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EA562E-E590-EDE1-CA53-79CB8F84FD7E}"/>
              </a:ext>
            </a:extLst>
          </p:cNvPr>
          <p:cNvSpPr/>
          <p:nvPr/>
        </p:nvSpPr>
        <p:spPr>
          <a:xfrm>
            <a:off x="5005755" y="4479042"/>
            <a:ext cx="855619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AA8E34-72A7-646E-CCA9-C33F0C81C67D}"/>
              </a:ext>
            </a:extLst>
          </p:cNvPr>
          <p:cNvSpPr/>
          <p:nvPr/>
        </p:nvSpPr>
        <p:spPr>
          <a:xfrm>
            <a:off x="5005755" y="5339656"/>
            <a:ext cx="855619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8534C9-CDC5-688C-727E-F884BB445BC0}"/>
              </a:ext>
            </a:extLst>
          </p:cNvPr>
          <p:cNvSpPr/>
          <p:nvPr/>
        </p:nvSpPr>
        <p:spPr>
          <a:xfrm>
            <a:off x="7697806" y="1897202"/>
            <a:ext cx="1022680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7AD65-72F0-A468-92EB-6A9D14104C50}"/>
              </a:ext>
            </a:extLst>
          </p:cNvPr>
          <p:cNvSpPr/>
          <p:nvPr/>
        </p:nvSpPr>
        <p:spPr>
          <a:xfrm>
            <a:off x="7697806" y="2757815"/>
            <a:ext cx="1022680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14C03-3516-3872-8A76-CCB8D5923A1E}"/>
              </a:ext>
            </a:extLst>
          </p:cNvPr>
          <p:cNvSpPr/>
          <p:nvPr/>
        </p:nvSpPr>
        <p:spPr>
          <a:xfrm>
            <a:off x="7697806" y="3618429"/>
            <a:ext cx="1022680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E51C87-5817-9DDD-5E03-DFCBB1D8F8B7}"/>
              </a:ext>
            </a:extLst>
          </p:cNvPr>
          <p:cNvSpPr/>
          <p:nvPr/>
        </p:nvSpPr>
        <p:spPr>
          <a:xfrm>
            <a:off x="7697806" y="4479042"/>
            <a:ext cx="1022680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C38E83-7932-9DEB-4B37-89501BAC08DB}"/>
              </a:ext>
            </a:extLst>
          </p:cNvPr>
          <p:cNvSpPr/>
          <p:nvPr/>
        </p:nvSpPr>
        <p:spPr>
          <a:xfrm>
            <a:off x="7697806" y="5339656"/>
            <a:ext cx="1022680" cy="70532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F533-0310-B212-3332-3EDF3828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Old versus New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A0930-7C5E-0EB3-45AE-4023F6E5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2422" cy="4351338"/>
          </a:xfrm>
        </p:spPr>
        <p:txBody>
          <a:bodyPr/>
          <a:lstStyle/>
          <a:p>
            <a:r>
              <a:rPr lang="en-US" dirty="0"/>
              <a:t>Old parameters highly correlated, unphysical</a:t>
            </a:r>
          </a:p>
          <a:p>
            <a:r>
              <a:rPr lang="en-US" dirty="0"/>
              <a:t>New fitted parameters comply with expected geometric area and Xenon densities</a:t>
            </a:r>
          </a:p>
          <a:p>
            <a:r>
              <a:rPr lang="en-US" dirty="0"/>
              <a:t>Previous results (Shaposhnikov et al 2012) appear to have been numerically trapped in shallow minimum in chi-square space</a:t>
            </a:r>
          </a:p>
          <a:p>
            <a:endParaRPr lang="en-US" dirty="0"/>
          </a:p>
        </p:txBody>
      </p:sp>
      <p:pic>
        <p:nvPicPr>
          <p:cNvPr id="7" name="Picture 6" descr="Chart, scatter chart, box and whisker chart&#10;&#10;Description automatically generated">
            <a:extLst>
              <a:ext uri="{FF2B5EF4-FFF2-40B4-BE49-F238E27FC236}">
                <a16:creationId xmlns:a16="http://schemas.microsoft.com/office/drawing/2014/main" id="{31BBF89D-938B-06D6-C2F6-F6ED1DEA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81956"/>
            <a:ext cx="5704490" cy="4229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6CA89-D4C9-D2F3-32A8-57C6AF3FC194}"/>
              </a:ext>
            </a:extLst>
          </p:cNvPr>
          <p:cNvSpPr txBox="1"/>
          <p:nvPr/>
        </p:nvSpPr>
        <p:spPr>
          <a:xfrm>
            <a:off x="7427742" y="5219114"/>
            <a:ext cx="162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68B8F-6920-B70C-DF01-7F44EFE612BB}"/>
              </a:ext>
            </a:extLst>
          </p:cNvPr>
          <p:cNvSpPr txBox="1"/>
          <p:nvPr/>
        </p:nvSpPr>
        <p:spPr>
          <a:xfrm>
            <a:off x="8242356" y="6071111"/>
            <a:ext cx="1831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glow rad="427008">
                    <a:schemeClr val="bg1"/>
                  </a:glow>
                </a:effectLst>
              </a:rPr>
              <a:t>Geometric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C8A22-6F4D-FFBA-1F0A-E2B61B0294B4}"/>
              </a:ext>
            </a:extLst>
          </p:cNvPr>
          <p:cNvSpPr txBox="1"/>
          <p:nvPr/>
        </p:nvSpPr>
        <p:spPr>
          <a:xfrm rot="16200000">
            <a:off x="5080907" y="3896155"/>
            <a:ext cx="22458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glow>
                    <a:schemeClr val="bg1">
                      <a:alpha val="86330"/>
                    </a:schemeClr>
                  </a:glow>
                </a:effectLst>
              </a:rPr>
              <a:t>Total Xenon Density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D3DDF-84CE-D5D8-F918-006E5ADC97FE}"/>
              </a:ext>
            </a:extLst>
          </p:cNvPr>
          <p:cNvSpPr txBox="1"/>
          <p:nvPr/>
        </p:nvSpPr>
        <p:spPr>
          <a:xfrm>
            <a:off x="9258755" y="2501705"/>
            <a:ext cx="173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Parameters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B8AB06-E46E-26B9-8515-A2DDF5E8B188}"/>
              </a:ext>
            </a:extLst>
          </p:cNvPr>
          <p:cNvSpPr/>
          <p:nvPr/>
        </p:nvSpPr>
        <p:spPr>
          <a:xfrm>
            <a:off x="9708444" y="3068398"/>
            <a:ext cx="816970" cy="400110"/>
          </a:xfrm>
          <a:prstGeom prst="rect">
            <a:avLst/>
          </a:prstGeom>
          <a:solidFill>
            <a:srgbClr val="00FA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B76F2-3C0C-35BC-2EA5-C55236B11619}"/>
              </a:ext>
            </a:extLst>
          </p:cNvPr>
          <p:cNvSpPr txBox="1"/>
          <p:nvPr/>
        </p:nvSpPr>
        <p:spPr>
          <a:xfrm>
            <a:off x="10004762" y="3877700"/>
            <a:ext cx="124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Priori Expectation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A55A8B-15DA-331D-1EBA-A6EF7822C9A3}"/>
              </a:ext>
            </a:extLst>
          </p:cNvPr>
          <p:cNvCxnSpPr/>
          <p:nvPr/>
        </p:nvCxnSpPr>
        <p:spPr>
          <a:xfrm flipH="1" flipV="1">
            <a:off x="10171289" y="3468508"/>
            <a:ext cx="440267" cy="411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25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53C9-15C7-7617-34AB-F9937A40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AE16-E54E-7DB5-68B2-BC98AF415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RXTE PCA?</a:t>
            </a:r>
          </a:p>
          <a:p>
            <a:r>
              <a:rPr lang="en-US" dirty="0"/>
              <a:t>Two absolute geometric area estimates</a:t>
            </a:r>
          </a:p>
          <a:p>
            <a:r>
              <a:rPr lang="en-US" dirty="0"/>
              <a:t>Application to Crab &amp; Cas A</a:t>
            </a:r>
          </a:p>
          <a:p>
            <a:pPr lvl="1"/>
            <a:r>
              <a:rPr lang="en-US" dirty="0"/>
              <a:t>Flux offset of 5.6%</a:t>
            </a:r>
          </a:p>
          <a:p>
            <a:r>
              <a:rPr lang="en-US" dirty="0"/>
              <a:t>Crab as a flux transfer standard</a:t>
            </a:r>
          </a:p>
        </p:txBody>
      </p:sp>
    </p:spTree>
    <p:extLst>
      <p:ext uri="{BB962C8B-B14F-4D97-AF65-F5344CB8AC3E}">
        <p14:creationId xmlns:p14="http://schemas.microsoft.com/office/powerpoint/2010/main" val="136444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CC57-84D3-2BFE-59CC-88D82179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Fit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DCA7-70E2-A117-A246-3F9F943C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3939540" cy="4486274"/>
          </a:xfrm>
        </p:spPr>
        <p:txBody>
          <a:bodyPr/>
          <a:lstStyle/>
          <a:p>
            <a:r>
              <a:rPr lang="en-US" b="1" dirty="0"/>
              <a:t>Flux smaller by 5.6%</a:t>
            </a:r>
          </a:p>
          <a:p>
            <a:r>
              <a:rPr lang="en-US" dirty="0"/>
              <a:t>Comparison to Weisskopf et al 2010</a:t>
            </a:r>
          </a:p>
          <a:p>
            <a:pPr lvl="1"/>
            <a:r>
              <a:rPr lang="en-US" dirty="0"/>
              <a:t>Measurements from 1974-1992</a:t>
            </a:r>
          </a:p>
          <a:p>
            <a:pPr lvl="1"/>
            <a:r>
              <a:rPr lang="en-US" dirty="0"/>
              <a:t>New result more consistent with historical</a:t>
            </a:r>
          </a:p>
          <a:p>
            <a:r>
              <a:rPr lang="en-US" dirty="0"/>
              <a:t>Power law index 2.111</a:t>
            </a:r>
          </a:p>
          <a:p>
            <a:pPr lvl="1"/>
            <a:r>
              <a:rPr lang="en-US" dirty="0"/>
              <a:t>Compare 2.106 (Madsen et al 2017)</a:t>
            </a:r>
          </a:p>
        </p:txBody>
      </p:sp>
      <p:pic>
        <p:nvPicPr>
          <p:cNvPr id="9" name="Picture 1" descr="page2image215465200">
            <a:extLst>
              <a:ext uri="{FF2B5EF4-FFF2-40B4-BE49-F238E27FC236}">
                <a16:creationId xmlns:a16="http://schemas.microsoft.com/office/drawing/2014/main" id="{9E4E1E74-EBC4-E1E0-7B31-56FE53ED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89" y="1679775"/>
            <a:ext cx="6012543" cy="44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EFF4182-AF97-1DF3-19ED-6975A3B227C5}"/>
              </a:ext>
            </a:extLst>
          </p:cNvPr>
          <p:cNvSpPr/>
          <p:nvPr/>
        </p:nvSpPr>
        <p:spPr>
          <a:xfrm>
            <a:off x="11769300" y="3202185"/>
            <a:ext cx="348343" cy="307777"/>
          </a:xfrm>
          <a:prstGeom prst="ellipse">
            <a:avLst/>
          </a:prstGeom>
          <a:solidFill>
            <a:srgbClr val="4472C4">
              <a:alpha val="2627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F2F0CB-8448-0B75-EE7C-0EB3A48DD3EF}"/>
              </a:ext>
            </a:extLst>
          </p:cNvPr>
          <p:cNvSpPr/>
          <p:nvPr/>
        </p:nvSpPr>
        <p:spPr>
          <a:xfrm>
            <a:off x="9964238" y="3181903"/>
            <a:ext cx="348343" cy="348343"/>
          </a:xfrm>
          <a:prstGeom prst="ellipse">
            <a:avLst/>
          </a:prstGeom>
          <a:solidFill>
            <a:srgbClr val="4472C4">
              <a:alpha val="2627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193BA0-4F36-3899-36C9-C43EB000F5AD}"/>
              </a:ext>
            </a:extLst>
          </p:cNvPr>
          <p:cNvCxnSpPr>
            <a:cxnSpLocks/>
          </p:cNvCxnSpPr>
          <p:nvPr/>
        </p:nvCxnSpPr>
        <p:spPr>
          <a:xfrm flipH="1">
            <a:off x="10138410" y="3356075"/>
            <a:ext cx="1805061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C5D593-243B-1C97-EE3B-A187397A6450}"/>
              </a:ext>
            </a:extLst>
          </p:cNvPr>
          <p:cNvSpPr txBox="1"/>
          <p:nvPr/>
        </p:nvSpPr>
        <p:spPr>
          <a:xfrm>
            <a:off x="9815052" y="6197245"/>
            <a:ext cx="1723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Weisskopf et al 2010</a:t>
            </a:r>
          </a:p>
        </p:txBody>
      </p:sp>
    </p:spTree>
    <p:extLst>
      <p:ext uri="{BB962C8B-B14F-4D97-AF65-F5344CB8AC3E}">
        <p14:creationId xmlns:p14="http://schemas.microsoft.com/office/powerpoint/2010/main" val="206311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84A1-1B69-3E4B-D688-0A679D9A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Cassiopeia 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221A-6FE3-44CC-9AA1-2FC5D5AE4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44" y="5455015"/>
            <a:ext cx="10515600" cy="1023755"/>
          </a:xfrm>
        </p:spPr>
        <p:txBody>
          <a:bodyPr/>
          <a:lstStyle/>
          <a:p>
            <a:r>
              <a:rPr lang="en-US" dirty="0"/>
              <a:t>Cas A: very different spectrum compared to Crab (</a:t>
            </a:r>
            <a:r>
              <a:rPr lang="en-US" dirty="0" err="1"/>
              <a:t>Therm</a:t>
            </a:r>
            <a:r>
              <a:rPr lang="en-US" dirty="0"/>
              <a:t> + PL </a:t>
            </a:r>
            <a:r>
              <a:rPr lang="en-US" dirty="0" err="1"/>
              <a:t>ind</a:t>
            </a:r>
            <a:r>
              <a:rPr lang="en-US" dirty="0"/>
              <a:t> ~3)</a:t>
            </a:r>
          </a:p>
          <a:p>
            <a:r>
              <a:rPr lang="en-US" dirty="0"/>
              <a:t>Flux offset 6%, no spectral shape changes, </a:t>
            </a:r>
            <a:r>
              <a:rPr lang="en-US" b="1" dirty="0"/>
              <a:t>as desired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187F264-FBCC-2F9A-531F-E284DFEC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02068"/>
            <a:ext cx="4939131" cy="355746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6FF800E3-F01B-95DF-DFE6-BB5879CC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34" y="1502068"/>
            <a:ext cx="4904594" cy="35574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ADE46F-FAEF-B184-EBDF-E70641734E76}"/>
              </a:ext>
            </a:extLst>
          </p:cNvPr>
          <p:cNvCxnSpPr/>
          <p:nvPr/>
        </p:nvCxnSpPr>
        <p:spPr>
          <a:xfrm>
            <a:off x="6836898" y="4262511"/>
            <a:ext cx="42484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AC22E7-3C81-4B09-0ACB-005DE6819308}"/>
              </a:ext>
            </a:extLst>
          </p:cNvPr>
          <p:cNvCxnSpPr>
            <a:cxnSpLocks/>
          </p:cNvCxnSpPr>
          <p:nvPr/>
        </p:nvCxnSpPr>
        <p:spPr>
          <a:xfrm flipV="1">
            <a:off x="7595626" y="4262511"/>
            <a:ext cx="0" cy="54748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A545A3-6F1A-1D4D-BC56-41942B31E8D1}"/>
              </a:ext>
            </a:extLst>
          </p:cNvPr>
          <p:cNvSpPr txBox="1"/>
          <p:nvPr/>
        </p:nvSpPr>
        <p:spPr>
          <a:xfrm>
            <a:off x="1503124" y="3096134"/>
            <a:ext cx="270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Model New Response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8508E-7441-F6D5-268D-BEF164BBC445}"/>
              </a:ext>
            </a:extLst>
          </p:cNvPr>
          <p:cNvSpPr txBox="1"/>
          <p:nvPr/>
        </p:nvSpPr>
        <p:spPr>
          <a:xfrm>
            <a:off x="6991612" y="3096134"/>
            <a:ext cx="260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Model Old Response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D55C9-0C96-43B1-015B-AE81F207B63C}"/>
              </a:ext>
            </a:extLst>
          </p:cNvPr>
          <p:cNvSpPr txBox="1"/>
          <p:nvPr/>
        </p:nvSpPr>
        <p:spPr>
          <a:xfrm>
            <a:off x="7757788" y="435158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403214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5B36-4ACE-E48F-E1E5-FECD35F3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as a Flux Transfer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00DD-82CA-A2A1-7870-FDCB0963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690688"/>
            <a:ext cx="5047793" cy="50733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now know that Crab is not constant (Wilson-Hodge et al 2010), BUT</a:t>
            </a:r>
          </a:p>
          <a:p>
            <a:r>
              <a:rPr lang="en-US" dirty="0"/>
              <a:t>Use absolute flux measurements (PCA &amp; </a:t>
            </a:r>
            <a:r>
              <a:rPr lang="en-US" dirty="0" err="1"/>
              <a:t>NuSTAR</a:t>
            </a:r>
            <a:r>
              <a:rPr lang="en-US" dirty="0"/>
              <a:t>) to anchor flux scale</a:t>
            </a:r>
          </a:p>
          <a:p>
            <a:r>
              <a:rPr lang="en-US" dirty="0"/>
              <a:t>Fermi GBM, Swift BAT, and RXTE ASM long-term light curves to extend flux scale over ~27 years</a:t>
            </a:r>
          </a:p>
          <a:p>
            <a:r>
              <a:rPr lang="en-US" dirty="0"/>
              <a:t>Tie to other observatories</a:t>
            </a:r>
          </a:p>
          <a:p>
            <a:r>
              <a:rPr lang="en-US" dirty="0"/>
              <a:t>Need to consider that Crab pulsar flux decreases ~0.2% per year due to </a:t>
            </a:r>
            <a:r>
              <a:rPr lang="en-US" dirty="0" err="1"/>
              <a:t>spindown</a:t>
            </a:r>
            <a:endParaRPr lang="en-US" dirty="0"/>
          </a:p>
          <a:p>
            <a:r>
              <a:rPr lang="en-US" dirty="0"/>
              <a:t>Still needs work!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71E3902D-71BB-2105-6A10-F7A6CC80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001" y="1914298"/>
            <a:ext cx="5885992" cy="4087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ADBFE6-C510-3399-9B3B-02B234FDE965}"/>
              </a:ext>
            </a:extLst>
          </p:cNvPr>
          <p:cNvCxnSpPr>
            <a:cxnSpLocks/>
          </p:cNvCxnSpPr>
          <p:nvPr/>
        </p:nvCxnSpPr>
        <p:spPr>
          <a:xfrm>
            <a:off x="6269208" y="2882395"/>
            <a:ext cx="41132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830314-7020-D6AB-C7DF-EFD546228A6E}"/>
              </a:ext>
            </a:extLst>
          </p:cNvPr>
          <p:cNvCxnSpPr>
            <a:cxnSpLocks/>
          </p:cNvCxnSpPr>
          <p:nvPr/>
        </p:nvCxnSpPr>
        <p:spPr>
          <a:xfrm>
            <a:off x="11340213" y="3566994"/>
            <a:ext cx="37424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068A40-47C5-832D-F4E4-44F70BC21C41}"/>
              </a:ext>
            </a:extLst>
          </p:cNvPr>
          <p:cNvSpPr txBox="1"/>
          <p:nvPr/>
        </p:nvSpPr>
        <p:spPr>
          <a:xfrm>
            <a:off x="6194984" y="238104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5A45A-1EBC-BC09-F5C1-5A54C3A0C681}"/>
              </a:ext>
            </a:extLst>
          </p:cNvPr>
          <p:cNvSpPr txBox="1"/>
          <p:nvPr/>
        </p:nvSpPr>
        <p:spPr>
          <a:xfrm>
            <a:off x="11071310" y="3636107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NuSTAR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D3235-1367-92C8-E3CE-BAE4B4A1090F}"/>
              </a:ext>
            </a:extLst>
          </p:cNvPr>
          <p:cNvSpPr txBox="1"/>
          <p:nvPr/>
        </p:nvSpPr>
        <p:spPr>
          <a:xfrm>
            <a:off x="9485529" y="5894564"/>
            <a:ext cx="1977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Wilson-Hodge et al 2010</a:t>
            </a:r>
          </a:p>
        </p:txBody>
      </p:sp>
    </p:spTree>
    <p:extLst>
      <p:ext uri="{BB962C8B-B14F-4D97-AF65-F5344CB8AC3E}">
        <p14:creationId xmlns:p14="http://schemas.microsoft.com/office/powerpoint/2010/main" val="172428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C54D-DDC8-9008-A1E2-6B2A82DA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EC0C-5F41-370A-AC3A-0466E364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RXTE PCA absolute effective area calibration to ~1%</a:t>
            </a:r>
          </a:p>
          <a:p>
            <a:r>
              <a:rPr lang="en-US" dirty="0"/>
              <a:t>Fluxes are 5.6% smaller compared to previous release in 2012</a:t>
            </a:r>
          </a:p>
          <a:p>
            <a:r>
              <a:rPr lang="en-US" dirty="0"/>
              <a:t>No apparent spectral shape differences</a:t>
            </a:r>
          </a:p>
          <a:p>
            <a:r>
              <a:rPr lang="en-US" dirty="0"/>
              <a:t>Planned release this Summer</a:t>
            </a:r>
          </a:p>
        </p:txBody>
      </p:sp>
    </p:spTree>
    <p:extLst>
      <p:ext uri="{BB962C8B-B14F-4D97-AF65-F5344CB8AC3E}">
        <p14:creationId xmlns:p14="http://schemas.microsoft.com/office/powerpoint/2010/main" val="363140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1CEC-E155-2311-BA2A-29FC8A41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Rossi X-ray Timing Explorer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684702-77F9-98C4-4563-4E9114CF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5074" cy="4351338"/>
          </a:xfrm>
        </p:spPr>
        <p:txBody>
          <a:bodyPr/>
          <a:lstStyle/>
          <a:p>
            <a:r>
              <a:rPr lang="en-US" dirty="0"/>
              <a:t>Launched December 1995</a:t>
            </a:r>
          </a:p>
          <a:p>
            <a:r>
              <a:rPr lang="en-US" dirty="0"/>
              <a:t>Terminated January 2012</a:t>
            </a:r>
          </a:p>
          <a:p>
            <a:r>
              <a:rPr lang="en-US" dirty="0"/>
              <a:t>All-Sky Monitor (ASM)</a:t>
            </a:r>
          </a:p>
          <a:p>
            <a:r>
              <a:rPr lang="en-US" dirty="0"/>
              <a:t>High-Energy X-ray Timing Experiment (HEXTE)</a:t>
            </a:r>
          </a:p>
          <a:p>
            <a:r>
              <a:rPr lang="en-US" dirty="0"/>
              <a:t>Proportional Counter Array (PCA)</a:t>
            </a:r>
          </a:p>
          <a:p>
            <a:pPr lvl="1"/>
            <a:r>
              <a:rPr lang="en-US" dirty="0"/>
              <a:t>5 “identical” collimated Xenon-filled proportional counter units (PCUs)</a:t>
            </a:r>
          </a:p>
          <a:p>
            <a:pPr lvl="1"/>
            <a:r>
              <a:rPr lang="en-US" dirty="0"/>
              <a:t>2-60 keV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4DF04D9-E606-2AC3-CB7E-18A461BF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274" y="1690688"/>
            <a:ext cx="49805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A98C-E73C-22A7-536F-A2C4E08E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Counter Array (PCA)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4CED-3667-0A1A-921C-425C928A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58852" cy="4351338"/>
          </a:xfrm>
        </p:spPr>
        <p:txBody>
          <a:bodyPr/>
          <a:lstStyle/>
          <a:p>
            <a:r>
              <a:rPr lang="en-US" dirty="0"/>
              <a:t>Each unit is a collimated proportional counter</a:t>
            </a:r>
          </a:p>
          <a:p>
            <a:pPr lvl="1"/>
            <a:r>
              <a:rPr lang="en-US" dirty="0"/>
              <a:t>5 collimator modules</a:t>
            </a:r>
          </a:p>
          <a:p>
            <a:pPr lvl="1"/>
            <a:r>
              <a:rPr lang="en-US" dirty="0"/>
              <a:t>3-layer Xenon active volume</a:t>
            </a:r>
          </a:p>
          <a:p>
            <a:pPr lvl="1"/>
            <a:r>
              <a:rPr lang="en-US" dirty="0"/>
              <a:t>Propane and side Xenon veto layers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BB29FF0A-EC4B-7FDA-8A90-290CE396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93527"/>
            <a:ext cx="7772400" cy="4015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016185-A5E1-55AB-898A-AAFED49B68D1}"/>
              </a:ext>
            </a:extLst>
          </p:cNvPr>
          <p:cNvSpPr txBox="1"/>
          <p:nvPr/>
        </p:nvSpPr>
        <p:spPr>
          <a:xfrm>
            <a:off x="4867422" y="2560319"/>
            <a:ext cx="14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COLLIMATOR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78A815-C9AC-F442-9096-A50FD8296453}"/>
              </a:ext>
            </a:extLst>
          </p:cNvPr>
          <p:cNvCxnSpPr/>
          <p:nvPr/>
        </p:nvCxnSpPr>
        <p:spPr>
          <a:xfrm>
            <a:off x="6302326" y="2700997"/>
            <a:ext cx="1533379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2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6C63-4299-152C-C3ED-C15C59FF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RXTE PCA Layer Highlight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8587A0-A456-4125-8D9F-227451143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6" y="5893665"/>
            <a:ext cx="10515600" cy="46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Note: discovered that Xenon diffuses into the propane layer over time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9F37EB-15BE-954E-39EC-6AC1E4F8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192" y="1598808"/>
            <a:ext cx="7696200" cy="3898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586A57-5DCA-4B56-EFB6-647FB39BF8FF}"/>
              </a:ext>
            </a:extLst>
          </p:cNvPr>
          <p:cNvSpPr/>
          <p:nvPr/>
        </p:nvSpPr>
        <p:spPr>
          <a:xfrm>
            <a:off x="2245627" y="3187102"/>
            <a:ext cx="6344530" cy="275284"/>
          </a:xfrm>
          <a:prstGeom prst="rect">
            <a:avLst/>
          </a:prstGeom>
          <a:solidFill>
            <a:srgbClr val="FFFF00">
              <a:alpha val="2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3088B6-0BD0-1980-58AD-25AEEC8C8F9A}"/>
              </a:ext>
            </a:extLst>
          </p:cNvPr>
          <p:cNvSpPr/>
          <p:nvPr/>
        </p:nvSpPr>
        <p:spPr>
          <a:xfrm>
            <a:off x="2270679" y="4554527"/>
            <a:ext cx="6344530" cy="275284"/>
          </a:xfrm>
          <a:prstGeom prst="rect">
            <a:avLst/>
          </a:prstGeom>
          <a:solidFill>
            <a:srgbClr val="FFFF00">
              <a:alpha val="2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BBE8B-6FE8-1446-CC9C-901047A8D976}"/>
              </a:ext>
            </a:extLst>
          </p:cNvPr>
          <p:cNvSpPr txBox="1"/>
          <p:nvPr/>
        </p:nvSpPr>
        <p:spPr>
          <a:xfrm>
            <a:off x="9345123" y="3140078"/>
            <a:ext cx="162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PROPANE VETO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33685-C4B5-7D0A-AE34-65C1B97F7760}"/>
              </a:ext>
            </a:extLst>
          </p:cNvPr>
          <p:cNvSpPr txBox="1"/>
          <p:nvPr/>
        </p:nvSpPr>
        <p:spPr>
          <a:xfrm>
            <a:off x="9381758" y="4553800"/>
            <a:ext cx="174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REAR/SIDE VETO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B363F-4ECB-F36F-2B53-B8873ACDB8F2}"/>
              </a:ext>
            </a:extLst>
          </p:cNvPr>
          <p:cNvSpPr txBox="1"/>
          <p:nvPr/>
        </p:nvSpPr>
        <p:spPr>
          <a:xfrm>
            <a:off x="9365706" y="3844493"/>
            <a:ext cx="17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XENON (3-layers)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0CC7CA-C129-1B77-F2CA-EC18F28E4C66}"/>
              </a:ext>
            </a:extLst>
          </p:cNvPr>
          <p:cNvSpPr txBox="1"/>
          <p:nvPr/>
        </p:nvSpPr>
        <p:spPr>
          <a:xfrm>
            <a:off x="93348" y="3140078"/>
            <a:ext cx="11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C5BF3A-F990-97AA-697F-14F20B2868C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292266" y="3187102"/>
            <a:ext cx="978413" cy="137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1D7244-1912-7E2A-D47A-AC72BF72BAF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292266" y="3324744"/>
            <a:ext cx="953361" cy="1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3D70D09-8670-9BA2-2768-B7BDD3E7B755}"/>
              </a:ext>
            </a:extLst>
          </p:cNvPr>
          <p:cNvSpPr/>
          <p:nvPr/>
        </p:nvSpPr>
        <p:spPr>
          <a:xfrm>
            <a:off x="2270679" y="3509411"/>
            <a:ext cx="297157" cy="1044390"/>
          </a:xfrm>
          <a:prstGeom prst="rect">
            <a:avLst/>
          </a:prstGeom>
          <a:solidFill>
            <a:srgbClr val="FFFF00">
              <a:alpha val="2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74E5A7-C517-6291-2DF6-8D817E7245FC}"/>
              </a:ext>
            </a:extLst>
          </p:cNvPr>
          <p:cNvSpPr/>
          <p:nvPr/>
        </p:nvSpPr>
        <p:spPr>
          <a:xfrm>
            <a:off x="8293000" y="3486261"/>
            <a:ext cx="297157" cy="1044390"/>
          </a:xfrm>
          <a:prstGeom prst="rect">
            <a:avLst/>
          </a:prstGeom>
          <a:solidFill>
            <a:srgbClr val="FFFF00">
              <a:alpha val="2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5C9E-638D-40A6-9FA9-AE1FF240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Started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2B424-C181-BDFF-AFCE-E8B051E8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US" dirty="0"/>
              <a:t>A colleague walked into my office with old PCA flight hardware, offered it to me</a:t>
            </a:r>
          </a:p>
          <a:p>
            <a:r>
              <a:rPr lang="en-US" dirty="0"/>
              <a:t>Collimators &amp; PCU mechanical housing / aperture</a:t>
            </a:r>
          </a:p>
          <a:p>
            <a:r>
              <a:rPr lang="en-US" dirty="0"/>
              <a:t>Can use to measure geometric area?</a:t>
            </a:r>
          </a:p>
          <a:p>
            <a:pPr lvl="1"/>
            <a:r>
              <a:rPr lang="en-US" dirty="0"/>
              <a:t>Two estimation methodologies</a:t>
            </a:r>
          </a:p>
          <a:p>
            <a:pPr lvl="2"/>
            <a:r>
              <a:rPr lang="en-US" dirty="0"/>
              <a:t>“First Principles” from my measurements</a:t>
            </a:r>
          </a:p>
          <a:p>
            <a:pPr lvl="2"/>
            <a:r>
              <a:rPr lang="en-US" dirty="0"/>
              <a:t>Pre-launch optical throughput measurements</a:t>
            </a:r>
          </a:p>
          <a:p>
            <a:r>
              <a:rPr lang="en-US" b="1" dirty="0"/>
              <a:t>Later information that ground-measured PCA geometric area was not used in flux calibration</a:t>
            </a:r>
          </a:p>
          <a:p>
            <a:pPr lvl="1"/>
            <a:r>
              <a:rPr lang="en-US" dirty="0" err="1"/>
              <a:t>Zombeck</a:t>
            </a:r>
            <a:r>
              <a:rPr lang="en-US" dirty="0"/>
              <a:t> spectrum / flux normalization was simply assumed!</a:t>
            </a:r>
          </a:p>
        </p:txBody>
      </p:sp>
    </p:spTree>
    <p:extLst>
      <p:ext uri="{BB962C8B-B14F-4D97-AF65-F5344CB8AC3E}">
        <p14:creationId xmlns:p14="http://schemas.microsoft.com/office/powerpoint/2010/main" val="30936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6DB6-EABC-F30C-77D5-1CF3740F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”First Principles” Measure Flight-like Hardware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55D849-31AA-56A8-C5C5-BDE8653DF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1993"/>
            <a:ext cx="10515600" cy="774969"/>
          </a:xfrm>
        </p:spPr>
        <p:txBody>
          <a:bodyPr/>
          <a:lstStyle/>
          <a:p>
            <a:r>
              <a:rPr lang="en-US" dirty="0"/>
              <a:t>Need to build a realistic model of geometric area / blockages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8B4F1B-2436-D1DD-0D1B-F96A446E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95" y="1793632"/>
            <a:ext cx="4360226" cy="32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4F7EA-8EE8-B76A-8ECA-E9622D422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4" y="1793631"/>
            <a:ext cx="4360226" cy="32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EEF46-B90A-83AF-3730-D801AAEDEC63}"/>
              </a:ext>
            </a:extLst>
          </p:cNvPr>
          <p:cNvSpPr txBox="1"/>
          <p:nvPr/>
        </p:nvSpPr>
        <p:spPr>
          <a:xfrm>
            <a:off x="2285091" y="1916694"/>
            <a:ext cx="2840008" cy="461665"/>
          </a:xfrm>
          <a:prstGeom prst="rect">
            <a:avLst/>
          </a:prstGeom>
          <a:noFill/>
          <a:effectLst>
            <a:glow rad="345391">
              <a:schemeClr val="tx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glow rad="445024">
                    <a:schemeClr val="bg1">
                      <a:alpha val="40000"/>
                    </a:schemeClr>
                  </a:glow>
                </a:effectLst>
              </a:rPr>
              <a:t>PCU Aperture “Shoe”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951EE-7BC6-B55A-7E64-839CD70A9C17}"/>
              </a:ext>
            </a:extLst>
          </p:cNvPr>
          <p:cNvSpPr txBox="1"/>
          <p:nvPr/>
        </p:nvSpPr>
        <p:spPr>
          <a:xfrm>
            <a:off x="6958778" y="4404331"/>
            <a:ext cx="3110660" cy="461665"/>
          </a:xfrm>
          <a:prstGeom prst="rect">
            <a:avLst/>
          </a:prstGeom>
          <a:noFill/>
          <a:effectLst>
            <a:glow rad="345391">
              <a:schemeClr val="tx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glow rad="445024">
                    <a:schemeClr val="bg1">
                      <a:alpha val="40000"/>
                    </a:schemeClr>
                  </a:glow>
                </a:effectLst>
              </a:rPr>
              <a:t>PCU Collimator Module</a:t>
            </a:r>
          </a:p>
        </p:txBody>
      </p:sp>
    </p:spTree>
    <p:extLst>
      <p:ext uri="{BB962C8B-B14F-4D97-AF65-F5344CB8AC3E}">
        <p14:creationId xmlns:p14="http://schemas.microsoft.com/office/powerpoint/2010/main" val="364888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A387-B7AA-7374-13DE-AB7574E6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Epoxy and Outer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5345-F948-AC30-B090-0724919B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3975" cy="4351338"/>
          </a:xfrm>
        </p:spPr>
        <p:txBody>
          <a:bodyPr/>
          <a:lstStyle/>
          <a:p>
            <a:r>
              <a:rPr lang="en-US" dirty="0"/>
              <a:t>Measured dimension of two existing flight-like collimator modules</a:t>
            </a:r>
          </a:p>
          <a:p>
            <a:r>
              <a:rPr lang="en-US" dirty="0"/>
              <a:t>Epoxy filling of outer exposed hexagonal cells </a:t>
            </a:r>
          </a:p>
          <a:p>
            <a:r>
              <a:rPr lang="en-US" dirty="0"/>
              <a:t>Collimator open fraction due to cell walls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3EC62-67E6-ED59-3786-896AAFF2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25" y="1825625"/>
            <a:ext cx="49339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8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A387-B7AA-7374-13DE-AB7574E6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Mirror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5345-F948-AC30-B090-0724919B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3975" cy="4351338"/>
          </a:xfrm>
        </p:spPr>
        <p:txBody>
          <a:bodyPr/>
          <a:lstStyle/>
          <a:p>
            <a:r>
              <a:rPr lang="en-US" dirty="0"/>
              <a:t>0.5” x 0.5” reference flat used for module alignment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3EC62-67E6-ED59-3786-896AAFF2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19825" y="1825625"/>
            <a:ext cx="49339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12737</TotalTime>
  <Words>917</Words>
  <Application>Microsoft Macintosh PowerPoint</Application>
  <PresentationFormat>Widescreen</PresentationFormat>
  <Paragraphs>167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Towards an Absolute Flux Calibration of RXTE PCA</vt:lpstr>
      <vt:lpstr>Overview</vt:lpstr>
      <vt:lpstr>Rossi X-ray Timing Explorer</vt:lpstr>
      <vt:lpstr>Proportional Counter Array (PCA)</vt:lpstr>
      <vt:lpstr>RXTE PCA Layer Highlight</vt:lpstr>
      <vt:lpstr>What Started This</vt:lpstr>
      <vt:lpstr>Method 1: ”First Principles” Measure Flight-like Hardware</vt:lpstr>
      <vt:lpstr>Outer Epoxy and Outer Walls</vt:lpstr>
      <vt:lpstr>Reference Mirror</vt:lpstr>
      <vt:lpstr>Shoe Support Structure</vt:lpstr>
      <vt:lpstr>X-ray On-Axis Throughput Loss</vt:lpstr>
      <vt:lpstr>Method 2: Pre-Launch Optical Throughput Measurements</vt:lpstr>
      <vt:lpstr>Pre-Launch Throughput Measurements</vt:lpstr>
      <vt:lpstr>Optical Throughput Numbers</vt:lpstr>
      <vt:lpstr>Summary</vt:lpstr>
      <vt:lpstr>PCU Geometric Area</vt:lpstr>
      <vt:lpstr>Problem: Entangled Parameters</vt:lpstr>
      <vt:lpstr>Fit Residuals: 20 Observations</vt:lpstr>
      <vt:lpstr>Comparing Old versus New Response</vt:lpstr>
      <vt:lpstr>Crab Fit Results</vt:lpstr>
      <vt:lpstr>Cassiopeia A Results</vt:lpstr>
      <vt:lpstr>Crab as a Flux Transfer Standard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Absolute Calibration of RXTE PCA</dc:title>
  <dc:creator>Markwardt, Craig B (GSFC-6620)</dc:creator>
  <cp:lastModifiedBy>Markwardt, Craig B (GSFC-6620)</cp:lastModifiedBy>
  <cp:revision>13</cp:revision>
  <dcterms:created xsi:type="dcterms:W3CDTF">2023-03-09T18:58:28Z</dcterms:created>
  <dcterms:modified xsi:type="dcterms:W3CDTF">2023-04-26T07:31:32Z</dcterms:modified>
</cp:coreProperties>
</file>