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1pPr>
    <a:lvl2pPr marL="0" marR="0" indent="228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2pPr>
    <a:lvl3pPr marL="0" marR="0" indent="457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3pPr>
    <a:lvl4pPr marL="0" marR="0" indent="685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4pPr>
    <a:lvl5pPr marL="0" marR="0" indent="914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5pPr>
    <a:lvl6pPr marL="0" marR="0" indent="11430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6pPr>
    <a:lvl7pPr marL="0" marR="0" indent="1371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7pPr>
    <a:lvl8pPr marL="0" marR="0" indent="1600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8pPr>
    <a:lvl9pPr marL="0" marR="0" indent="1828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2">
              <a:hueOff val="-1122706"/>
              <a:satOff val="6504"/>
              <a:lumOff val="15871"/>
              <a:alpha val="17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809E35">
              <a:alpha val="1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381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619E5C">
              <a:alpha val="1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/>
      <a:tcStyle>
        <a:tcBdr/>
        <a:fill>
          <a:solidFill>
            <a:srgbClr val="F6F2E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/>
      <a:tcStyle>
        <a:tcBdr/>
        <a:fill>
          <a:solidFill>
            <a:srgbClr val="F9F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E9E7DC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2">
              <a:hueOff val="-1122706"/>
              <a:satOff val="6504"/>
              <a:lumOff val="15871"/>
              <a:alpha val="12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87" d="100"/>
          <a:sy n="87" d="100"/>
        </p:scale>
        <p:origin x="18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73100" y="3835400"/>
            <a:ext cx="11658600" cy="3886200"/>
          </a:xfrm>
          <a:prstGeom prst="rect">
            <a:avLst/>
          </a:prstGeom>
        </p:spPr>
        <p:txBody>
          <a:bodyPr/>
          <a:lstStyle>
            <a:lvl1pPr>
              <a:defRPr sz="10400" spc="208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2070100"/>
            <a:ext cx="11658600" cy="17780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Body Level One…"/>
          <p:cNvSpPr txBox="1">
            <a:spLocks noGrp="1"/>
          </p:cNvSpPr>
          <p:nvPr>
            <p:ph type="body" idx="1"/>
          </p:nvPr>
        </p:nvSpPr>
        <p:spPr>
          <a:xfrm>
            <a:off x="673100" y="1320800"/>
            <a:ext cx="11658600" cy="7467600"/>
          </a:xfrm>
          <a:prstGeom prst="rect">
            <a:avLst/>
          </a:prstGeom>
        </p:spPr>
        <p:txBody>
          <a:bodyPr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2900"/>
            <a:ext cx="327168" cy="3376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age"/>
          <p:cNvSpPr>
            <a:spLocks noGrp="1"/>
          </p:cNvSpPr>
          <p:nvPr>
            <p:ph type="pic" sz="half" idx="21"/>
          </p:nvPr>
        </p:nvSpPr>
        <p:spPr>
          <a:xfrm>
            <a:off x="6172200" y="4787900"/>
            <a:ext cx="6375400" cy="4145675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" name="Image"/>
          <p:cNvSpPr>
            <a:spLocks noGrp="1"/>
          </p:cNvSpPr>
          <p:nvPr>
            <p:ph type="pic" sz="quarter" idx="22"/>
          </p:nvPr>
        </p:nvSpPr>
        <p:spPr>
          <a:xfrm>
            <a:off x="6333919" y="1079498"/>
            <a:ext cx="5918201" cy="3429001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" name="Image"/>
          <p:cNvSpPr>
            <a:spLocks noGrp="1"/>
          </p:cNvSpPr>
          <p:nvPr>
            <p:ph type="pic" idx="23"/>
          </p:nvPr>
        </p:nvSpPr>
        <p:spPr>
          <a:xfrm>
            <a:off x="-321934" y="1080867"/>
            <a:ext cx="7686496" cy="7807542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2900"/>
            <a:ext cx="327168" cy="3376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2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Image"/>
          <p:cNvSpPr>
            <a:spLocks noGrp="1"/>
          </p:cNvSpPr>
          <p:nvPr>
            <p:ph type="pic" idx="21"/>
          </p:nvPr>
        </p:nvSpPr>
        <p:spPr>
          <a:xfrm>
            <a:off x="5556601" y="1079500"/>
            <a:ext cx="7701342" cy="77851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5" name="Image"/>
          <p:cNvSpPr>
            <a:spLocks noGrp="1"/>
          </p:cNvSpPr>
          <p:nvPr>
            <p:ph type="pic" idx="22"/>
          </p:nvPr>
        </p:nvSpPr>
        <p:spPr>
          <a:xfrm>
            <a:off x="299347" y="1003300"/>
            <a:ext cx="7793714" cy="78994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5522" y="9232900"/>
            <a:ext cx="327168" cy="3376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— 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673100" y="6483350"/>
            <a:ext cx="11658600" cy="5588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t>— Johnny Appleseed</a:t>
            </a:r>
          </a:p>
        </p:txBody>
      </p:sp>
      <p:sp>
        <p:nvSpPr>
          <p:cNvPr id="124" name="Type a quote here."/>
          <p:cNvSpPr txBox="1">
            <a:spLocks noGrp="1"/>
          </p:cNvSpPr>
          <p:nvPr>
            <p:ph type="body" sz="quarter" idx="22"/>
          </p:nvPr>
        </p:nvSpPr>
        <p:spPr>
          <a:xfrm>
            <a:off x="673100" y="5317839"/>
            <a:ext cx="11658600" cy="105756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5800" cap="all" spc="46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 defTabSz="914400"/>
            <a:r>
              <a:t>Type a quote here.</a:t>
            </a:r>
          </a:p>
        </p:txBody>
      </p:sp>
      <p:sp>
        <p:nvSpPr>
          <p:cNvPr id="125" name="”"/>
          <p:cNvSpPr txBox="1">
            <a:spLocks noGrp="1"/>
          </p:cNvSpPr>
          <p:nvPr>
            <p:ph type="body" sz="quarter" idx="23"/>
          </p:nvPr>
        </p:nvSpPr>
        <p:spPr>
          <a:xfrm>
            <a:off x="6113659" y="7061200"/>
            <a:ext cx="779541" cy="1409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647700">
              <a:spcBef>
                <a:spcPts val="0"/>
              </a:spcBef>
              <a:buClrTx/>
              <a:buSzTx/>
              <a:buNone/>
              <a:defRPr sz="9000" spc="18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”</a:t>
            </a:r>
          </a:p>
        </p:txBody>
      </p:sp>
      <p:sp>
        <p:nvSpPr>
          <p:cNvPr id="126" name="“"/>
          <p:cNvSpPr txBox="1">
            <a:spLocks noGrp="1"/>
          </p:cNvSpPr>
          <p:nvPr>
            <p:ph type="body" sz="quarter" idx="24"/>
          </p:nvPr>
        </p:nvSpPr>
        <p:spPr>
          <a:xfrm>
            <a:off x="6113659" y="2565400"/>
            <a:ext cx="779541" cy="1409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647700">
              <a:spcBef>
                <a:spcPts val="0"/>
              </a:spcBef>
              <a:buClrTx/>
              <a:buSzTx/>
              <a:buNone/>
              <a:defRPr sz="9000" spc="18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“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2900"/>
            <a:ext cx="327168" cy="3376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0" y="0"/>
            <a:ext cx="15312005" cy="995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2900"/>
            <a:ext cx="327168" cy="3376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2900"/>
            <a:ext cx="327168" cy="3376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533400" y="3492500"/>
            <a:ext cx="11938000" cy="7762817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73100" y="1168400"/>
            <a:ext cx="11658600" cy="13335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7400" spc="148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508000"/>
            <a:ext cx="11658600" cy="6731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>
            <a:spLocks noGrp="1"/>
          </p:cNvSpPr>
          <p:nvPr>
            <p:ph type="pic" idx="21"/>
          </p:nvPr>
        </p:nvSpPr>
        <p:spPr>
          <a:xfrm>
            <a:off x="876300" y="2304347"/>
            <a:ext cx="11239500" cy="730861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1320800"/>
            <a:ext cx="11658600" cy="4953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673100" y="3086100"/>
            <a:ext cx="11658600" cy="3568700"/>
          </a:xfrm>
          <a:prstGeom prst="rect">
            <a:avLst/>
          </a:prstGeom>
        </p:spPr>
        <p:txBody>
          <a:bodyPr anchor="ctr"/>
          <a:lstStyle>
            <a:lvl1pPr>
              <a:defRPr sz="10400" spc="208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673100" y="3086100"/>
            <a:ext cx="11658600" cy="3568700"/>
          </a:xfrm>
          <a:prstGeom prst="rect">
            <a:avLst/>
          </a:prstGeom>
        </p:spPr>
        <p:txBody>
          <a:bodyPr anchor="ctr"/>
          <a:lstStyle>
            <a:lvl1pPr>
              <a:defRPr sz="10400" spc="208"/>
            </a:lvl1pPr>
          </a:lstStyle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Image"/>
          <p:cNvSpPr>
            <a:spLocks noGrp="1"/>
          </p:cNvSpPr>
          <p:nvPr>
            <p:ph type="pic" idx="21"/>
          </p:nvPr>
        </p:nvSpPr>
        <p:spPr>
          <a:xfrm>
            <a:off x="3630632" y="977900"/>
            <a:ext cx="10604501" cy="7881475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673100" y="4191000"/>
            <a:ext cx="4889500" cy="35814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7400" spc="148"/>
            </a:lvl1pPr>
          </a:lstStyle>
          <a:p>
            <a:r>
              <a:t>Title Text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2844800"/>
            <a:ext cx="4889500" cy="13589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donec quis nunc"/>
          <p:cNvSpPr txBox="1">
            <a:spLocks noGrp="1"/>
          </p:cNvSpPr>
          <p:nvPr>
            <p:ph type="body" sz="quarter" idx="21"/>
          </p:nvPr>
        </p:nvSpPr>
        <p:spPr>
          <a:xfrm>
            <a:off x="673100" y="1320800"/>
            <a:ext cx="11658600" cy="5362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onec quis nunc"/>
          <p:cNvSpPr txBox="1">
            <a:spLocks noGrp="1"/>
          </p:cNvSpPr>
          <p:nvPr>
            <p:ph type="body" sz="quarter" idx="21"/>
          </p:nvPr>
        </p:nvSpPr>
        <p:spPr>
          <a:xfrm>
            <a:off x="673100" y="1320800"/>
            <a:ext cx="11658600" cy="5362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2900"/>
            <a:ext cx="327168" cy="3376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age"/>
          <p:cNvSpPr>
            <a:spLocks noGrp="1"/>
          </p:cNvSpPr>
          <p:nvPr>
            <p:ph type="pic" idx="21"/>
          </p:nvPr>
        </p:nvSpPr>
        <p:spPr>
          <a:xfrm>
            <a:off x="4701080" y="2297102"/>
            <a:ext cx="8877139" cy="6597667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donec quis nunc"/>
          <p:cNvSpPr txBox="1">
            <a:spLocks noGrp="1"/>
          </p:cNvSpPr>
          <p:nvPr>
            <p:ph type="body" sz="quarter" idx="22"/>
          </p:nvPr>
        </p:nvSpPr>
        <p:spPr>
          <a:xfrm>
            <a:off x="673100" y="1320800"/>
            <a:ext cx="11658600" cy="5362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3100" y="2603500"/>
            <a:ext cx="4775200" cy="60198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defRPr sz="2400" spc="48"/>
            </a:lvl1pPr>
            <a:lvl2pPr>
              <a:spcBef>
                <a:spcPts val="2800"/>
              </a:spcBef>
              <a:defRPr sz="2400" spc="48"/>
            </a:lvl2pPr>
            <a:lvl3pPr>
              <a:spcBef>
                <a:spcPts val="2800"/>
              </a:spcBef>
              <a:defRPr sz="2400" spc="48"/>
            </a:lvl3pPr>
            <a:lvl4pPr>
              <a:spcBef>
                <a:spcPts val="2800"/>
              </a:spcBef>
              <a:defRPr sz="2400" spc="48"/>
            </a:lvl4pPr>
            <a:lvl5pPr>
              <a:spcBef>
                <a:spcPts val="2800"/>
              </a:spcBef>
              <a:defRPr sz="2400" spc="48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2900"/>
            <a:ext cx="327168" cy="3376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73100" y="584200"/>
            <a:ext cx="11658600" cy="74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73100" y="2387600"/>
            <a:ext cx="11658600" cy="645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1630"/>
            <a:ext cx="327168" cy="33760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400" cap="all" spc="28">
                <a:solidFill>
                  <a:srgbClr val="9A958E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9pPr>
    </p:titleStyle>
    <p:bodyStyle>
      <a:lvl1pPr marL="381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1pPr>
      <a:lvl2pPr marL="762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2pPr>
      <a:lvl3pPr marL="1143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3pPr>
      <a:lvl4pPr marL="1524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4pPr>
      <a:lvl5pPr marL="1905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5pPr>
      <a:lvl6pPr marL="2286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6pPr>
      <a:lvl7pPr marL="2667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7pPr>
      <a:lvl8pPr marL="3048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8pPr>
      <a:lvl9pPr marL="3429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9" name="CalPV_mosaic.png" descr="CalPV_mosaic.png"/>
          <p:cNvPicPr>
            <a:picLocks noChangeAspect="1"/>
          </p:cNvPicPr>
          <p:nvPr/>
        </p:nvPicPr>
        <p:blipFill>
          <a:blip r:embed="rId2">
            <a:extLst/>
          </a:blip>
          <a:srcRect r="1244" b="5168"/>
          <a:stretch>
            <a:fillRect/>
          </a:stretch>
        </p:blipFill>
        <p:spPr>
          <a:xfrm>
            <a:off x="-3473716" y="-5196380"/>
            <a:ext cx="38297930" cy="2503680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Monitoring the evolution of SN1987A, a comparison between eROSITA and XMM-Newton EPIC-pn observations:"/>
          <p:cNvSpPr txBox="1">
            <a:spLocks noGrp="1"/>
          </p:cNvSpPr>
          <p:nvPr>
            <p:ph type="title"/>
          </p:nvPr>
        </p:nvSpPr>
        <p:spPr>
          <a:xfrm>
            <a:off x="760692" y="1112041"/>
            <a:ext cx="11213989" cy="1485300"/>
          </a:xfrm>
          <a:prstGeom prst="rect">
            <a:avLst/>
          </a:prstGeom>
        </p:spPr>
        <p:txBody>
          <a:bodyPr/>
          <a:lstStyle>
            <a:lvl1pPr defTabSz="251460">
              <a:defRPr sz="3025" cap="none" spc="6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cap="all"/>
            </a:pPr>
            <a:r>
              <a:rPr cap="none"/>
              <a:t>Monitoring the evolution of SN1987A, a comparison between eROSITA and XMM-Newton EPIC-pn observations:</a:t>
            </a:r>
          </a:p>
        </p:txBody>
      </p:sp>
      <p:sp>
        <p:nvSpPr>
          <p:cNvPr id="161" name="Chandreyee Maitra…"/>
          <p:cNvSpPr txBox="1"/>
          <p:nvPr/>
        </p:nvSpPr>
        <p:spPr>
          <a:xfrm>
            <a:off x="234404" y="6972300"/>
            <a:ext cx="12884696" cy="2009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>
              <a:defRPr sz="3000" spc="59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Chandreyee Maitra</a:t>
            </a:r>
          </a:p>
          <a:p>
            <a:pPr>
              <a:defRPr sz="3000" spc="59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Max Planck Institute for Extraterrestrial Physics</a:t>
            </a:r>
          </a:p>
        </p:txBody>
      </p:sp>
      <p:sp>
        <p:nvSpPr>
          <p:cNvPr id="162" name="April 25, 2023…"/>
          <p:cNvSpPr txBox="1"/>
          <p:nvPr/>
        </p:nvSpPr>
        <p:spPr>
          <a:xfrm>
            <a:off x="234404" y="7975600"/>
            <a:ext cx="12884696" cy="2009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>
              <a:defRPr sz="2500" spc="5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Apri</a:t>
            </a:r>
            <a:r>
              <a:rPr lang="en-US" dirty="0"/>
              <a:t>l</a:t>
            </a:r>
            <a:r>
              <a:rPr dirty="0"/>
              <a:t> 2</a:t>
            </a:r>
            <a:r>
              <a:rPr lang="en-US" dirty="0"/>
              <a:t>4</a:t>
            </a:r>
            <a:r>
              <a:rPr dirty="0"/>
              <a:t>, 2023</a:t>
            </a:r>
          </a:p>
          <a:p>
            <a:pPr>
              <a:defRPr sz="2500" spc="5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IACHEC meeting</a:t>
            </a:r>
          </a:p>
        </p:txBody>
      </p:sp>
      <p:pic>
        <p:nvPicPr>
          <p:cNvPr id="163" name="im.jpg" descr="im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82515" y="8324912"/>
            <a:ext cx="1376384" cy="131084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eROSITA observations of  SN 1987A"/>
          <p:cNvSpPr txBox="1">
            <a:spLocks noGrp="1"/>
          </p:cNvSpPr>
          <p:nvPr>
            <p:ph type="title"/>
          </p:nvPr>
        </p:nvSpPr>
        <p:spPr>
          <a:xfrm>
            <a:off x="673100" y="296333"/>
            <a:ext cx="11142068" cy="768351"/>
          </a:xfrm>
          <a:prstGeom prst="rect">
            <a:avLst/>
          </a:prstGeom>
        </p:spPr>
        <p:txBody>
          <a:bodyPr/>
          <a:lstStyle/>
          <a:p>
            <a:pPr defTabSz="448055">
              <a:defRPr sz="4312" spc="86"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/>
              <a:t>eROSITA observations of  </a:t>
            </a:r>
            <a:r>
              <a:t>SN 1987A</a:t>
            </a:r>
          </a:p>
        </p:txBody>
      </p:sp>
      <p:pic>
        <p:nvPicPr>
          <p:cNvPr id="230" name="eROSITA_TM3+TM4.jpg" descr="eROSITA_TM3+TM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3815" y="1186527"/>
            <a:ext cx="5782871" cy="5598417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31" name="FL.jpeg" descr="FL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05682" y="1190750"/>
            <a:ext cx="5972057" cy="558997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32" name="original.png" descr="origina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4000" y="1650930"/>
            <a:ext cx="7117448" cy="5310360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33" name="Comparison of XMM Newton EPIC-pn spectrum from with eROSITA Cal. observation:…"/>
          <p:cNvSpPr txBox="1"/>
          <p:nvPr/>
        </p:nvSpPr>
        <p:spPr>
          <a:xfrm>
            <a:off x="1469170" y="7007092"/>
            <a:ext cx="6961236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5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Comparison of XMM Newton EPIC-pn spectrum from with eROSITA Cal. observation:</a:t>
            </a:r>
          </a:p>
          <a:p>
            <a:pPr algn="l">
              <a:defRPr sz="2500">
                <a:solidFill>
                  <a:srgbClr val="9452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>
              <a:defRPr sz="2500">
                <a:solidFill>
                  <a:srgbClr val="9452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>
              <a:defRPr sz="2500">
                <a:solidFill>
                  <a:srgbClr val="9452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Note the much stronger re-distribution in the EPIC-pn spectrum at low energies.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eROSITA Comm. Spectrum"/>
          <p:cNvSpPr txBox="1">
            <a:spLocks noGrp="1"/>
          </p:cNvSpPr>
          <p:nvPr>
            <p:ph type="title"/>
          </p:nvPr>
        </p:nvSpPr>
        <p:spPr>
          <a:xfrm>
            <a:off x="1062566" y="296333"/>
            <a:ext cx="11142068" cy="768351"/>
          </a:xfrm>
          <a:prstGeom prst="rect">
            <a:avLst/>
          </a:prstGeom>
        </p:spPr>
        <p:txBody>
          <a:bodyPr/>
          <a:lstStyle>
            <a:lvl1pPr defTabSz="448055">
              <a:defRPr sz="4312" cap="none" spc="8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eROSITA Comm. Spectrum</a:t>
            </a:r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6600" y="1205987"/>
            <a:ext cx="5537200" cy="3895693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3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6600" y="5242983"/>
            <a:ext cx="5537200" cy="427990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38" name="PATTERN 15…"/>
          <p:cNvSpPr txBox="1"/>
          <p:nvPr/>
        </p:nvSpPr>
        <p:spPr>
          <a:xfrm>
            <a:off x="973257" y="6851650"/>
            <a:ext cx="4412382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PATTERN 15</a:t>
            </a:r>
          </a:p>
          <a:p>
            <a:pPr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TM3, TM4</a:t>
            </a:r>
          </a:p>
        </p:txBody>
      </p:sp>
      <p:sp>
        <p:nvSpPr>
          <p:cNvPr id="239" name="PATTERN 1…"/>
          <p:cNvSpPr txBox="1"/>
          <p:nvPr/>
        </p:nvSpPr>
        <p:spPr>
          <a:xfrm>
            <a:off x="1299009" y="2203450"/>
            <a:ext cx="4412382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PATTERN 1</a:t>
            </a:r>
          </a:p>
          <a:p>
            <a:pPr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TM3, TM4</a:t>
            </a:r>
          </a:p>
        </p:txBody>
      </p:sp>
      <p:graphicFrame>
        <p:nvGraphicFramePr>
          <p:cNvPr id="240" name="Table"/>
          <p:cNvGraphicFramePr/>
          <p:nvPr/>
        </p:nvGraphicFramePr>
        <p:xfrm>
          <a:off x="6921500" y="3928533"/>
          <a:ext cx="5537199" cy="4726053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845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5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57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75351">
                <a:tc>
                  <a:txBody>
                    <a:bodyPr/>
                    <a:lstStyle/>
                    <a:p>
                      <a:pPr defTabSz="914400">
                        <a:defRPr sz="1800" b="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5B5854"/>
                          </a:solidFill>
                          <a:sym typeface="Avenir Next Demi Bold"/>
                        </a:rPr>
                        <a:t>Energy
keV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 b="0" cap="none" spc="0">
                          <a:sym typeface="Avenir Next Demi Bold"/>
                        </a:defRPr>
                      </a:pPr>
                      <a:r>
                        <a:t>TM3</a:t>
                      </a:r>
                    </a:p>
                    <a:p>
                      <a:pPr defTabSz="914400">
                        <a:defRPr sz="2200" b="0" cap="none" spc="0">
                          <a:sym typeface="Avenir Next Demi Bold"/>
                        </a:defRPr>
                      </a:pPr>
                      <a:r>
                        <a:t>Flux (10</a:t>
                      </a:r>
                      <a:r>
                        <a:rPr baseline="31999"/>
                        <a:t>-13 </a:t>
                      </a:r>
                      <a:r>
                        <a:t>erg/cm</a:t>
                      </a:r>
                      <a:r>
                        <a:rPr baseline="31999"/>
                        <a:t>2</a:t>
                      </a:r>
                      <a:r>
                        <a:t>/s)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 b="0" cap="none" spc="0">
                          <a:sym typeface="Avenir Next Demi Bold"/>
                        </a:defRPr>
                      </a:pPr>
                      <a:r>
                        <a:t>TM4</a:t>
                      </a:r>
                    </a:p>
                    <a:p>
                      <a:pPr defTabSz="914400">
                        <a:defRPr sz="2200" b="0" cap="none" spc="0">
                          <a:sym typeface="Avenir Next Demi Bold"/>
                        </a:defRPr>
                      </a:pPr>
                      <a:r>
                        <a:t>Flux (10</a:t>
                      </a:r>
                      <a:r>
                        <a:rPr baseline="31999"/>
                        <a:t>-13 </a:t>
                      </a:r>
                      <a:r>
                        <a:t>erg/cm</a:t>
                      </a:r>
                      <a:r>
                        <a:rPr baseline="31999"/>
                        <a:t>2</a:t>
                      </a:r>
                      <a:r>
                        <a:t>/s)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5351"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5B5854"/>
                          </a:solidFill>
                          <a:sym typeface="Avenir Next Medium"/>
                        </a:rPr>
                        <a:t>0.5-2.0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 cap="none" spc="0">
                          <a:sym typeface="Avenir Next Medium"/>
                        </a:defRPr>
                      </a:pPr>
                      <a:r>
                        <a:t>69.5</a:t>
                      </a:r>
                      <a:r>
                        <a:rPr baseline="31999"/>
                        <a:t>+1.8</a:t>
                      </a:r>
                    </a:p>
                    <a:p>
                      <a:pPr defTabSz="914400">
                        <a:defRPr sz="2200" cap="none" spc="0">
                          <a:sym typeface="Avenir Next Medium"/>
                        </a:defRPr>
                      </a:pPr>
                      <a:r>
                        <a:rPr baseline="31999"/>
                        <a:t>          </a:t>
                      </a:r>
                      <a:r>
                        <a:rPr baseline="-5999"/>
                        <a:t>-1.9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 cap="none" spc="0">
                          <a:sym typeface="Avenir Next Medium"/>
                        </a:defRPr>
                      </a:pPr>
                      <a:r>
                        <a:t>69.2</a:t>
                      </a:r>
                      <a:r>
                        <a:rPr baseline="31999"/>
                        <a:t>+1.6</a:t>
                      </a:r>
                    </a:p>
                    <a:p>
                      <a:pPr defTabSz="914400">
                        <a:defRPr sz="2200" cap="none" spc="0">
                          <a:sym typeface="Avenir Next Medium"/>
                        </a:defRPr>
                      </a:pPr>
                      <a:r>
                        <a:rPr baseline="31999"/>
                        <a:t>               </a:t>
                      </a:r>
                      <a:r>
                        <a:rPr baseline="-5999"/>
                        <a:t>-1.9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5351"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5B5854"/>
                          </a:solidFill>
                          <a:sym typeface="Avenir Next Medium"/>
                        </a:rPr>
                        <a:t>3-10.0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 cap="none" spc="0">
                          <a:sym typeface="Avenir Next Medium"/>
                        </a:defRPr>
                      </a:pPr>
                      <a:r>
                        <a:t>20.3</a:t>
                      </a:r>
                      <a:r>
                        <a:rPr baseline="31999"/>
                        <a:t>+1.1</a:t>
                      </a:r>
                    </a:p>
                    <a:p>
                      <a:pPr defTabSz="914400">
                        <a:defRPr sz="2200" cap="none" spc="0">
                          <a:sym typeface="Avenir Next Medium"/>
                        </a:defRPr>
                      </a:pPr>
                      <a:r>
                        <a:rPr baseline="31999"/>
                        <a:t>               </a:t>
                      </a:r>
                      <a:r>
                        <a:rPr baseline="-5999"/>
                        <a:t>-0.8</a:t>
                      </a:r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 cap="none" spc="0">
                          <a:sym typeface="Avenir Next Medium"/>
                        </a:defRPr>
                      </a:pPr>
                      <a:r>
                        <a:t>20.2</a:t>
                      </a:r>
                      <a:r>
                        <a:rPr baseline="31999"/>
                        <a:t>+1.1</a:t>
                      </a:r>
                    </a:p>
                    <a:p>
                      <a:pPr defTabSz="914400">
                        <a:defRPr sz="2200" cap="none" spc="0">
                          <a:sym typeface="Avenir Next Medium"/>
                        </a:defRPr>
                      </a:pPr>
                      <a:r>
                        <a:rPr baseline="31999"/>
                        <a:t>               </a:t>
                      </a:r>
                      <a:r>
                        <a:rPr baseline="-5999"/>
                        <a:t>-0.9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1" name="Fluxes agree within &lt; 1% for PAT 15…"/>
          <p:cNvSpPr txBox="1"/>
          <p:nvPr/>
        </p:nvSpPr>
        <p:spPr>
          <a:xfrm>
            <a:off x="7308774" y="2722033"/>
            <a:ext cx="5416037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5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Fluxes agree within &lt; 1% for PAT 15 </a:t>
            </a:r>
          </a:p>
          <a:p>
            <a:pPr algn="l">
              <a:defRPr sz="25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PAT 1 fluxes lower by ~ 2%</a:t>
            </a:r>
          </a:p>
        </p:txBody>
      </p:sp>
      <p:sp>
        <p:nvSpPr>
          <p:cNvPr id="242" name="Obtained by fitting best-fit spectrum  for EPIC-pn"/>
          <p:cNvSpPr txBox="1"/>
          <p:nvPr/>
        </p:nvSpPr>
        <p:spPr>
          <a:xfrm>
            <a:off x="6734940" y="1556808"/>
            <a:ext cx="591032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9452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Obtained by fitting best-fit spectrum  for EPIC-pn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748" y="1079896"/>
            <a:ext cx="5570638" cy="4196065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45" name="eROSITA FL. Spectrum"/>
          <p:cNvSpPr txBox="1">
            <a:spLocks noGrp="1"/>
          </p:cNvSpPr>
          <p:nvPr>
            <p:ph type="title"/>
          </p:nvPr>
        </p:nvSpPr>
        <p:spPr>
          <a:xfrm>
            <a:off x="1062566" y="296333"/>
            <a:ext cx="11142068" cy="768351"/>
          </a:xfrm>
          <a:prstGeom prst="rect">
            <a:avLst/>
          </a:prstGeom>
        </p:spPr>
        <p:txBody>
          <a:bodyPr/>
          <a:lstStyle>
            <a:lvl1pPr defTabSz="448055">
              <a:defRPr sz="4312" cap="none" spc="8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eROSITA FL. Spectrum</a:t>
            </a:r>
          </a:p>
        </p:txBody>
      </p:sp>
      <p:sp>
        <p:nvSpPr>
          <p:cNvPr id="246" name="PATTERN 1"/>
          <p:cNvSpPr txBox="1"/>
          <p:nvPr/>
        </p:nvSpPr>
        <p:spPr>
          <a:xfrm>
            <a:off x="973257" y="6851650"/>
            <a:ext cx="4412382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PATTERN 1</a:t>
            </a:r>
          </a:p>
        </p:txBody>
      </p:sp>
      <p:sp>
        <p:nvSpPr>
          <p:cNvPr id="247" name="PATTERN 1…"/>
          <p:cNvSpPr txBox="1"/>
          <p:nvPr/>
        </p:nvSpPr>
        <p:spPr>
          <a:xfrm>
            <a:off x="824875" y="2338916"/>
            <a:ext cx="441238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PATTERN 1</a:t>
            </a:r>
          </a:p>
          <a:p>
            <a:pPr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TM 1, 2,3,4,6</a:t>
            </a:r>
          </a:p>
        </p:txBody>
      </p:sp>
      <p:graphicFrame>
        <p:nvGraphicFramePr>
          <p:cNvPr id="248" name="Table"/>
          <p:cNvGraphicFramePr/>
          <p:nvPr/>
        </p:nvGraphicFramePr>
        <p:xfrm>
          <a:off x="5981700" y="2787650"/>
          <a:ext cx="6769495" cy="580026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353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3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38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38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38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33420">
                <a:tc>
                  <a:txBody>
                    <a:bodyPr/>
                    <a:lstStyle/>
                    <a:p>
                      <a:pPr defTabSz="914400">
                        <a:defRPr sz="2200" b="0" cap="none" spc="0">
                          <a:sym typeface="Avenir Next Demi Bold"/>
                        </a:defRPr>
                      </a:pPr>
                      <a:r>
                        <a:t>TM1</a:t>
                      </a:r>
                    </a:p>
                    <a:p>
                      <a:pPr defTabSz="914400">
                        <a:defRPr sz="2200" b="0" cap="none" spc="0">
                          <a:sym typeface="Avenir Next Demi Bold"/>
                        </a:defRPr>
                      </a:pPr>
                      <a:r>
                        <a:t>Flux (10</a:t>
                      </a:r>
                      <a:r>
                        <a:rPr baseline="31999"/>
                        <a:t>-13 </a:t>
                      </a:r>
                      <a:r>
                        <a:t>erg/cm</a:t>
                      </a:r>
                      <a:r>
                        <a:rPr baseline="31999"/>
                        <a:t>2</a:t>
                      </a:r>
                      <a:r>
                        <a:t>/s)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 b="0" cap="none" spc="0">
                          <a:sym typeface="Avenir Next Demi Bold"/>
                        </a:defRPr>
                      </a:pPr>
                      <a:r>
                        <a:t>TM2</a:t>
                      </a:r>
                    </a:p>
                    <a:p>
                      <a:pPr defTabSz="914400">
                        <a:defRPr sz="2200" b="0" cap="none" spc="0">
                          <a:sym typeface="Avenir Next Demi Bold"/>
                        </a:defRPr>
                      </a:pPr>
                      <a:r>
                        <a:t>Flux (10</a:t>
                      </a:r>
                      <a:r>
                        <a:rPr baseline="31999"/>
                        <a:t>-13 </a:t>
                      </a:r>
                      <a:r>
                        <a:t>erg/cm</a:t>
                      </a:r>
                      <a:r>
                        <a:rPr baseline="31999"/>
                        <a:t>2</a:t>
                      </a:r>
                      <a:r>
                        <a:t>/s)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 b="0" cap="none" spc="0">
                          <a:sym typeface="Avenir Next Demi Bold"/>
                        </a:defRPr>
                      </a:pPr>
                      <a:r>
                        <a:t>TM3</a:t>
                      </a:r>
                    </a:p>
                    <a:p>
                      <a:pPr defTabSz="914400">
                        <a:defRPr sz="2200" b="0" cap="none" spc="0">
                          <a:sym typeface="Avenir Next Demi Bold"/>
                        </a:defRPr>
                      </a:pPr>
                      <a:r>
                        <a:t>Flux (10</a:t>
                      </a:r>
                      <a:r>
                        <a:rPr baseline="31999"/>
                        <a:t>-13 </a:t>
                      </a:r>
                      <a:r>
                        <a:t>erg/cm</a:t>
                      </a:r>
                      <a:r>
                        <a:rPr baseline="31999"/>
                        <a:t>2</a:t>
                      </a:r>
                      <a:r>
                        <a:t>/s)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 b="0" cap="none" spc="0">
                          <a:sym typeface="Avenir Next Demi Bold"/>
                        </a:defRPr>
                      </a:pPr>
                      <a:r>
                        <a:t>TM4</a:t>
                      </a:r>
                    </a:p>
                    <a:p>
                      <a:pPr defTabSz="914400">
                        <a:defRPr sz="2200" b="0" cap="none" spc="0">
                          <a:sym typeface="Avenir Next Demi Bold"/>
                        </a:defRPr>
                      </a:pPr>
                      <a:r>
                        <a:t>Flux (10</a:t>
                      </a:r>
                      <a:r>
                        <a:rPr baseline="31999"/>
                        <a:t>-13 </a:t>
                      </a:r>
                      <a:r>
                        <a:t>erg/cm</a:t>
                      </a:r>
                      <a:r>
                        <a:rPr baseline="31999"/>
                        <a:t>2</a:t>
                      </a:r>
                      <a:r>
                        <a:t>/s)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 b="0" cap="none" spc="0">
                          <a:sym typeface="Avenir Next Demi Bold"/>
                        </a:defRPr>
                      </a:pPr>
                      <a:r>
                        <a:t>TM6</a:t>
                      </a:r>
                    </a:p>
                    <a:p>
                      <a:pPr defTabSz="914400">
                        <a:defRPr sz="2200" b="0" cap="none" spc="0">
                          <a:sym typeface="Avenir Next Demi Bold"/>
                        </a:defRPr>
                      </a:pPr>
                      <a:r>
                        <a:t>Flux (10</a:t>
                      </a:r>
                      <a:r>
                        <a:rPr baseline="31999"/>
                        <a:t>-13 </a:t>
                      </a:r>
                      <a:r>
                        <a:t>erg/cm</a:t>
                      </a:r>
                      <a:r>
                        <a:rPr baseline="31999"/>
                        <a:t>2</a:t>
                      </a:r>
                      <a:r>
                        <a:t>/s)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3420"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B5854"/>
                          </a:solidFill>
                          <a:sym typeface="Avenir Next Medium"/>
                        </a:rPr>
                        <a:t>69.7±1.2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B5854"/>
                          </a:solidFill>
                          <a:sym typeface="Avenir Next Medium"/>
                        </a:rPr>
                        <a:t>68.9±1.0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B5854"/>
                          </a:solidFill>
                          <a:sym typeface="Avenir Next Medium"/>
                        </a:rPr>
                        <a:t>68.2±1.0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B5854"/>
                          </a:solidFill>
                          <a:sym typeface="Avenir Next Medium"/>
                        </a:rPr>
                        <a:t>69.4±1.1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B5854"/>
                          </a:solidFill>
                          <a:sym typeface="Avenir Next Medium"/>
                        </a:rPr>
                        <a:t>67.1±1.0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3420"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B5854"/>
                          </a:solidFill>
                          <a:sym typeface="Avenir Next Medium"/>
                        </a:rPr>
                        <a:t>19.2±0.8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B5854"/>
                          </a:solidFill>
                          <a:sym typeface="Avenir Next Medium"/>
                        </a:rPr>
                        <a:t>19.0±0.7</a:t>
                      </a:r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B5854"/>
                          </a:solidFill>
                          <a:sym typeface="Avenir Next Medium"/>
                        </a:rPr>
                        <a:t>18.8±0.7</a:t>
                      </a:r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B5854"/>
                          </a:solidFill>
                          <a:sym typeface="Avenir Next Medium"/>
                        </a:rPr>
                        <a:t>19.1±0.8</a:t>
                      </a:r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B5854"/>
                          </a:solidFill>
                          <a:sym typeface="Avenir Next Medium"/>
                        </a:rPr>
                        <a:t>18.5±0.7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9" name="Fluxes agree within &lt; 4% for PAT. 15…"/>
          <p:cNvSpPr txBox="1"/>
          <p:nvPr/>
        </p:nvSpPr>
        <p:spPr>
          <a:xfrm>
            <a:off x="6671323" y="1608666"/>
            <a:ext cx="5687032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5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Fluxes agree within &lt; 4% for PAT. 15</a:t>
            </a:r>
          </a:p>
          <a:p>
            <a:pPr algn="l">
              <a:defRPr sz="25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PAT 1 fluxes lower by ~ 5-7%</a:t>
            </a:r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2098" y="5378846"/>
            <a:ext cx="5557938" cy="4135299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51" name="PATTERN 15…"/>
          <p:cNvSpPr txBox="1"/>
          <p:nvPr/>
        </p:nvSpPr>
        <p:spPr>
          <a:xfrm>
            <a:off x="824875" y="6711950"/>
            <a:ext cx="4412383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PATTERN 15</a:t>
            </a:r>
          </a:p>
          <a:p>
            <a:pPr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TM 1, 2,3,4,6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imultaneous fit of eROSITA+EPIC-pn 2019"/>
          <p:cNvSpPr txBox="1">
            <a:spLocks noGrp="1"/>
          </p:cNvSpPr>
          <p:nvPr>
            <p:ph type="title"/>
          </p:nvPr>
        </p:nvSpPr>
        <p:spPr>
          <a:xfrm>
            <a:off x="1062566" y="296333"/>
            <a:ext cx="11142068" cy="768351"/>
          </a:xfrm>
          <a:prstGeom prst="rect">
            <a:avLst/>
          </a:prstGeom>
        </p:spPr>
        <p:txBody>
          <a:bodyPr/>
          <a:lstStyle>
            <a:lvl1pPr defTabSz="443484">
              <a:defRPr sz="4268" cap="none" spc="85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Simultaneous fit of eROSITA+EPIC-pn 2019</a:t>
            </a:r>
          </a:p>
        </p:txBody>
      </p:sp>
      <p:pic>
        <p:nvPicPr>
          <p:cNvPr id="2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0064" y="996717"/>
            <a:ext cx="11864672" cy="4947387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55" name="eROSITA &amp; EPIC-pn fluxes agree within 5% and 2% for all valid and single pixel events in 0.5-2 keV; &amp; 10% and 3% in 3-10 keV.…"/>
          <p:cNvSpPr txBox="1"/>
          <p:nvPr/>
        </p:nvSpPr>
        <p:spPr>
          <a:xfrm>
            <a:off x="1497075" y="5615169"/>
            <a:ext cx="10010650" cy="379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600" spc="234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379185" indent="-353785" algn="l">
              <a:buClr>
                <a:srgbClr val="941100"/>
              </a:buClr>
              <a:buSzPct val="100000"/>
              <a:buChar char="✤"/>
              <a:defRPr sz="2200" cap="all" spc="198"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 dirty="0" err="1"/>
              <a:t>eROSITA</a:t>
            </a:r>
            <a:r>
              <a:rPr cap="none" dirty="0"/>
              <a:t> &amp; EPIC-</a:t>
            </a:r>
            <a:r>
              <a:rPr cap="none" dirty="0" err="1"/>
              <a:t>pn</a:t>
            </a:r>
            <a:r>
              <a:rPr cap="none" dirty="0"/>
              <a:t> fluxes agree within </a:t>
            </a:r>
            <a:r>
              <a:rPr cap="none" dirty="0">
                <a:solidFill>
                  <a:srgbClr val="941100"/>
                </a:solidFill>
              </a:rPr>
              <a:t>5%</a:t>
            </a:r>
            <a:r>
              <a:rPr cap="none" dirty="0"/>
              <a:t> and </a:t>
            </a:r>
            <a:r>
              <a:rPr cap="none" dirty="0">
                <a:solidFill>
                  <a:srgbClr val="941100"/>
                </a:solidFill>
              </a:rPr>
              <a:t>2%</a:t>
            </a:r>
            <a:r>
              <a:rPr cap="none" dirty="0"/>
              <a:t> for all valid and single pixel events in </a:t>
            </a:r>
            <a:r>
              <a:rPr cap="none" dirty="0">
                <a:solidFill>
                  <a:srgbClr val="941100"/>
                </a:solidFill>
              </a:rPr>
              <a:t>0.5-2 </a:t>
            </a:r>
            <a:r>
              <a:rPr cap="none" dirty="0" err="1">
                <a:solidFill>
                  <a:srgbClr val="941100"/>
                </a:solidFill>
              </a:rPr>
              <a:t>keV</a:t>
            </a:r>
            <a:r>
              <a:rPr cap="none" dirty="0"/>
              <a:t>; &amp;</a:t>
            </a:r>
            <a:r>
              <a:rPr cap="none" dirty="0">
                <a:solidFill>
                  <a:srgbClr val="941100"/>
                </a:solidFill>
              </a:rPr>
              <a:t> 10%</a:t>
            </a:r>
            <a:r>
              <a:rPr cap="none" dirty="0"/>
              <a:t> and </a:t>
            </a:r>
            <a:r>
              <a:rPr cap="none" dirty="0">
                <a:solidFill>
                  <a:srgbClr val="941100"/>
                </a:solidFill>
              </a:rPr>
              <a:t>3%</a:t>
            </a:r>
            <a:r>
              <a:rPr cap="none" dirty="0"/>
              <a:t> in </a:t>
            </a:r>
            <a:r>
              <a:rPr cap="none" dirty="0">
                <a:solidFill>
                  <a:srgbClr val="941100"/>
                </a:solidFill>
              </a:rPr>
              <a:t>3-10</a:t>
            </a:r>
            <a:r>
              <a:rPr cap="none" dirty="0"/>
              <a:t> </a:t>
            </a:r>
            <a:r>
              <a:rPr cap="none" dirty="0" err="1"/>
              <a:t>keV</a:t>
            </a:r>
            <a:r>
              <a:rPr cap="none" dirty="0"/>
              <a:t>.</a:t>
            </a:r>
          </a:p>
          <a:p>
            <a:pPr algn="l">
              <a:defRPr sz="2200" cap="all" spc="198">
                <a:latin typeface="Helvetica"/>
                <a:ea typeface="Helvetica"/>
                <a:cs typeface="Helvetica"/>
                <a:sym typeface="Helvetica"/>
              </a:defRPr>
            </a:pPr>
            <a:endParaRPr cap="none" dirty="0"/>
          </a:p>
          <a:p>
            <a:pPr marL="379185" indent="-353785" algn="l">
              <a:buClr>
                <a:srgbClr val="941100"/>
              </a:buClr>
              <a:buSzPct val="100000"/>
              <a:buChar char="✤"/>
              <a:defRPr sz="2200" cap="all" spc="198"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 dirty="0"/>
              <a:t>Lower post-shock temperature  kT</a:t>
            </a:r>
            <a:r>
              <a:rPr cap="none" baseline="-5999" dirty="0"/>
              <a:t>3 </a:t>
            </a:r>
            <a:r>
              <a:rPr cap="none" dirty="0"/>
              <a:t>in </a:t>
            </a:r>
            <a:r>
              <a:rPr cap="none" dirty="0" err="1"/>
              <a:t>eROSITA</a:t>
            </a:r>
            <a:r>
              <a:rPr cap="none" dirty="0"/>
              <a:t> spectrum </a:t>
            </a:r>
          </a:p>
          <a:p>
            <a:pPr marL="379185" indent="-353785" algn="l">
              <a:buClr>
                <a:srgbClr val="941100"/>
              </a:buClr>
              <a:buSzPct val="100000"/>
              <a:buChar char="✤"/>
              <a:defRPr sz="2200" cap="all" spc="198">
                <a:latin typeface="Helvetica"/>
                <a:ea typeface="Helvetica"/>
                <a:cs typeface="Helvetica"/>
                <a:sym typeface="Helvetica"/>
              </a:defRPr>
            </a:pPr>
            <a:endParaRPr cap="none" dirty="0"/>
          </a:p>
          <a:p>
            <a:pPr marL="379185" indent="-353785" algn="l">
              <a:buClr>
                <a:srgbClr val="941100"/>
              </a:buClr>
              <a:buSzPct val="100000"/>
              <a:buChar char="✤"/>
              <a:defRPr sz="2200" cap="all" spc="198"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 dirty="0"/>
              <a:t>Slightly elevated abundance measured for Ne, Si and S compared to EPIC-</a:t>
            </a:r>
            <a:r>
              <a:rPr cap="none" dirty="0" err="1"/>
              <a:t>pn</a:t>
            </a:r>
            <a:r>
              <a:rPr cap="none" dirty="0"/>
              <a:t> 2019</a:t>
            </a:r>
          </a:p>
          <a:p>
            <a:pPr algn="l">
              <a:defRPr sz="2200" cap="all" spc="198">
                <a:latin typeface="Helvetica"/>
                <a:ea typeface="Helvetica"/>
                <a:cs typeface="Helvetica"/>
                <a:sym typeface="Helvetica"/>
              </a:defRPr>
            </a:pPr>
            <a:endParaRPr cap="none" dirty="0"/>
          </a:p>
          <a:p>
            <a:pPr marL="379185" indent="-353785" algn="l">
              <a:buClr>
                <a:srgbClr val="941100"/>
              </a:buClr>
              <a:buSzPct val="100000"/>
              <a:buChar char="✤"/>
              <a:defRPr sz="2200" cap="all" spc="198"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 dirty="0"/>
              <a:t>Parameters in broad agreement with EPIC-</a:t>
            </a:r>
            <a:r>
              <a:rPr cap="none" dirty="0" err="1"/>
              <a:t>pn</a:t>
            </a:r>
            <a:endParaRPr cap="none" dirty="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ero2.png" descr="ero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43253" y="1159322"/>
            <a:ext cx="6062578" cy="4685515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58" name="Comparing the flux evolution of  SN 1987A"/>
          <p:cNvSpPr txBox="1">
            <a:spLocks noGrp="1"/>
          </p:cNvSpPr>
          <p:nvPr>
            <p:ph type="title"/>
          </p:nvPr>
        </p:nvSpPr>
        <p:spPr>
          <a:xfrm>
            <a:off x="931366" y="291118"/>
            <a:ext cx="11142068" cy="768351"/>
          </a:xfrm>
          <a:prstGeom prst="rect">
            <a:avLst/>
          </a:prstGeom>
        </p:spPr>
        <p:txBody>
          <a:bodyPr/>
          <a:lstStyle/>
          <a:p>
            <a:pPr defTabSz="448055">
              <a:defRPr sz="4312" spc="86"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/>
              <a:t> Comparing the flux evolution of  </a:t>
            </a:r>
            <a:r>
              <a:t>SN 1987A </a:t>
            </a:r>
          </a:p>
        </p:txBody>
      </p:sp>
      <p:sp>
        <p:nvSpPr>
          <p:cNvPr id="259" name="EPIC-pn monitoring from day 4712 to 13133 after explosion - Now entry into ejecta dominated phase  !"/>
          <p:cNvSpPr txBox="1"/>
          <p:nvPr/>
        </p:nvSpPr>
        <p:spPr>
          <a:xfrm>
            <a:off x="3303189" y="9626600"/>
            <a:ext cx="15722488" cy="1006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defTabSz="642937"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EPIC-pn monitoring from day 4712 to 13133 after explosion -</a:t>
            </a:r>
            <a:r>
              <a:rPr>
                <a:solidFill>
                  <a:srgbClr val="FF2600"/>
                </a:solidFill>
              </a:rPr>
              <a:t> Now entry into ejecta dominated phase  !</a:t>
            </a:r>
          </a:p>
        </p:txBody>
      </p:sp>
      <p:pic>
        <p:nvPicPr>
          <p:cNvPr id="260" name="ero.png" descr="er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9826" y="1122397"/>
            <a:ext cx="5984247" cy="4685514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61" name="PATTERN 15"/>
          <p:cNvSpPr txBox="1"/>
          <p:nvPr/>
        </p:nvSpPr>
        <p:spPr>
          <a:xfrm>
            <a:off x="10231627" y="1927215"/>
            <a:ext cx="1413825" cy="289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PATTERN 15</a:t>
            </a:r>
          </a:p>
        </p:txBody>
      </p:sp>
      <p:sp>
        <p:nvSpPr>
          <p:cNvPr id="262" name="PATTERN 1"/>
          <p:cNvSpPr txBox="1"/>
          <p:nvPr/>
        </p:nvSpPr>
        <p:spPr>
          <a:xfrm>
            <a:off x="4104170" y="2441845"/>
            <a:ext cx="1413825" cy="289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PATTERN 1</a:t>
            </a:r>
          </a:p>
        </p:txBody>
      </p:sp>
      <p:sp>
        <p:nvSpPr>
          <p:cNvPr id="263" name="Survey data"/>
          <p:cNvSpPr txBox="1"/>
          <p:nvPr/>
        </p:nvSpPr>
        <p:spPr>
          <a:xfrm>
            <a:off x="4283552" y="4873669"/>
            <a:ext cx="1413825" cy="28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Survey data</a:t>
            </a:r>
          </a:p>
        </p:txBody>
      </p:sp>
      <p:sp>
        <p:nvSpPr>
          <p:cNvPr id="264" name="Survey data…"/>
          <p:cNvSpPr txBox="1"/>
          <p:nvPr/>
        </p:nvSpPr>
        <p:spPr>
          <a:xfrm>
            <a:off x="10832633" y="4873669"/>
            <a:ext cx="1495099" cy="637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defRPr sz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Survey data</a:t>
            </a:r>
          </a:p>
          <a:p>
            <a:pPr>
              <a:defRPr sz="1200">
                <a:solidFill>
                  <a:srgbClr val="00FD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Survey data</a:t>
            </a:r>
          </a:p>
        </p:txBody>
      </p:sp>
      <p:sp>
        <p:nvSpPr>
          <p:cNvPr id="265" name="PATTERN 1"/>
          <p:cNvSpPr txBox="1"/>
          <p:nvPr/>
        </p:nvSpPr>
        <p:spPr>
          <a:xfrm>
            <a:off x="10359909" y="2285980"/>
            <a:ext cx="1413825" cy="289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PATTERN 1</a:t>
            </a:r>
          </a:p>
        </p:txBody>
      </p:sp>
      <p:sp>
        <p:nvSpPr>
          <p:cNvPr id="266" name="PATTERN 15"/>
          <p:cNvSpPr txBox="1"/>
          <p:nvPr/>
        </p:nvSpPr>
        <p:spPr>
          <a:xfrm>
            <a:off x="3967976" y="2054215"/>
            <a:ext cx="1413825" cy="289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PATTERN 15</a:t>
            </a:r>
          </a:p>
        </p:txBody>
      </p:sp>
      <p:sp>
        <p:nvSpPr>
          <p:cNvPr id="267" name="Arrow"/>
          <p:cNvSpPr/>
          <p:nvPr/>
        </p:nvSpPr>
        <p:spPr>
          <a:xfrm rot="16200000">
            <a:off x="11228023" y="5436200"/>
            <a:ext cx="897022" cy="598115"/>
          </a:xfrm>
          <a:prstGeom prst="rightArrow">
            <a:avLst>
              <a:gd name="adj1" fmla="val 32000"/>
              <a:gd name="adj2" fmla="val 71256"/>
            </a:avLst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68" name="Improved threshold for pattern recognition and energy calibration"/>
          <p:cNvSpPr txBox="1"/>
          <p:nvPr/>
        </p:nvSpPr>
        <p:spPr>
          <a:xfrm>
            <a:off x="9532585" y="6261544"/>
            <a:ext cx="3263695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50000"/>
              </a:lnSpc>
              <a:defRPr sz="2200">
                <a:solidFill>
                  <a:srgbClr val="9452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Improved threshold for pattern recognition and energy calibration 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ero2.png" descr="ero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43254" y="1159322"/>
            <a:ext cx="6062577" cy="4685515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71" name="Comparing the flux evolution of  SN 1987A"/>
          <p:cNvSpPr txBox="1">
            <a:spLocks noGrp="1"/>
          </p:cNvSpPr>
          <p:nvPr>
            <p:ph type="title"/>
          </p:nvPr>
        </p:nvSpPr>
        <p:spPr>
          <a:xfrm>
            <a:off x="931366" y="291118"/>
            <a:ext cx="11142068" cy="768351"/>
          </a:xfrm>
          <a:prstGeom prst="rect">
            <a:avLst/>
          </a:prstGeom>
        </p:spPr>
        <p:txBody>
          <a:bodyPr/>
          <a:lstStyle/>
          <a:p>
            <a:pPr defTabSz="448055">
              <a:defRPr sz="4312" spc="86"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/>
              <a:t> Comparing the flux evolution of  </a:t>
            </a:r>
            <a:r>
              <a:t>SN 1987A </a:t>
            </a:r>
          </a:p>
        </p:txBody>
      </p:sp>
      <p:pic>
        <p:nvPicPr>
          <p:cNvPr id="273" name="ero.png" descr="er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9826" y="1122397"/>
            <a:ext cx="5984247" cy="4685514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74" name="PATTERN 15"/>
          <p:cNvSpPr txBox="1"/>
          <p:nvPr/>
        </p:nvSpPr>
        <p:spPr>
          <a:xfrm>
            <a:off x="10231627" y="1927215"/>
            <a:ext cx="1413824" cy="289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PATTERN 15</a:t>
            </a:r>
          </a:p>
        </p:txBody>
      </p:sp>
      <p:sp>
        <p:nvSpPr>
          <p:cNvPr id="275" name="PATTERN 1"/>
          <p:cNvSpPr txBox="1"/>
          <p:nvPr/>
        </p:nvSpPr>
        <p:spPr>
          <a:xfrm>
            <a:off x="4104170" y="2441845"/>
            <a:ext cx="1413825" cy="289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PATTERN 1</a:t>
            </a:r>
          </a:p>
        </p:txBody>
      </p:sp>
      <p:sp>
        <p:nvSpPr>
          <p:cNvPr id="276" name="Survey data"/>
          <p:cNvSpPr txBox="1"/>
          <p:nvPr/>
        </p:nvSpPr>
        <p:spPr>
          <a:xfrm>
            <a:off x="4283552" y="4873670"/>
            <a:ext cx="1413825" cy="289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Survey data</a:t>
            </a:r>
          </a:p>
        </p:txBody>
      </p:sp>
      <p:sp>
        <p:nvSpPr>
          <p:cNvPr id="277" name="Survey data…"/>
          <p:cNvSpPr txBox="1"/>
          <p:nvPr/>
        </p:nvSpPr>
        <p:spPr>
          <a:xfrm>
            <a:off x="10832633" y="4873670"/>
            <a:ext cx="1495099" cy="63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defRPr sz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Survey data</a:t>
            </a:r>
          </a:p>
          <a:p>
            <a:pPr>
              <a:defRPr sz="1200">
                <a:solidFill>
                  <a:srgbClr val="00FD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Survey data </a:t>
            </a:r>
          </a:p>
        </p:txBody>
      </p:sp>
      <p:sp>
        <p:nvSpPr>
          <p:cNvPr id="278" name="PATTERN 1"/>
          <p:cNvSpPr txBox="1"/>
          <p:nvPr/>
        </p:nvSpPr>
        <p:spPr>
          <a:xfrm>
            <a:off x="10359909" y="2285980"/>
            <a:ext cx="1413825" cy="289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PATTERN 1</a:t>
            </a:r>
          </a:p>
        </p:txBody>
      </p:sp>
      <p:sp>
        <p:nvSpPr>
          <p:cNvPr id="279" name="PATTERN 15"/>
          <p:cNvSpPr txBox="1"/>
          <p:nvPr/>
        </p:nvSpPr>
        <p:spPr>
          <a:xfrm>
            <a:off x="3967976" y="2054215"/>
            <a:ext cx="1413825" cy="289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PATTERN 15</a:t>
            </a:r>
          </a:p>
        </p:txBody>
      </p:sp>
      <p:sp>
        <p:nvSpPr>
          <p:cNvPr id="280" name="eROSITA survey data (eRASS1-2 &amp; eRASS3-4) compared before and after improved thresholds for pattern recognition &amp; energy calibration (K. Dennerl)…"/>
          <p:cNvSpPr txBox="1"/>
          <p:nvPr/>
        </p:nvSpPr>
        <p:spPr>
          <a:xfrm>
            <a:off x="1460034" y="6114873"/>
            <a:ext cx="11056148" cy="241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99357" indent="-299357" algn="l">
              <a:lnSpc>
                <a:spcPct val="150000"/>
              </a:lnSpc>
              <a:buClr>
                <a:srgbClr val="9A958E"/>
              </a:buClr>
              <a:buSzPct val="70000"/>
              <a:buBlip>
                <a:blip r:embed="rId4"/>
              </a:buBlip>
              <a:defRPr sz="2200">
                <a:solidFill>
                  <a:srgbClr val="9452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eROSITA survey data (</a:t>
            </a:r>
            <a:r>
              <a:rPr>
                <a:solidFill>
                  <a:srgbClr val="000000"/>
                </a:solidFill>
              </a:rPr>
              <a:t>eRASS1-2</a:t>
            </a:r>
            <a:r>
              <a:t> &amp; </a:t>
            </a:r>
            <a:r>
              <a:rPr>
                <a:solidFill>
                  <a:srgbClr val="000000"/>
                </a:solidFill>
              </a:rPr>
              <a:t>eRASS3-4</a:t>
            </a:r>
            <a:r>
              <a:t>) compared before and after improved thresholds for pattern recognition &amp; energy calibration (K. Dennerl)</a:t>
            </a:r>
          </a:p>
          <a:p>
            <a:pPr marL="299357" indent="-299357" algn="l">
              <a:lnSpc>
                <a:spcPct val="150000"/>
              </a:lnSpc>
              <a:buClr>
                <a:srgbClr val="9A958E"/>
              </a:buClr>
              <a:buSzPct val="70000"/>
              <a:buBlip>
                <a:blip r:embed="rId4"/>
              </a:buBlip>
              <a:defRPr sz="2200">
                <a:solidFill>
                  <a:srgbClr val="9452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Fluxes agree within </a:t>
            </a:r>
            <a:r>
              <a:rPr>
                <a:solidFill>
                  <a:srgbClr val="000000"/>
                </a:solidFill>
              </a:rPr>
              <a:t>8% for TMs </a:t>
            </a:r>
            <a:r>
              <a:t>for valid patterns in </a:t>
            </a:r>
            <a:r>
              <a:rPr>
                <a:solidFill>
                  <a:srgbClr val="000000"/>
                </a:solidFill>
              </a:rPr>
              <a:t>0.5-2 keV</a:t>
            </a:r>
            <a:r>
              <a:t> &amp; </a:t>
            </a:r>
            <a:r>
              <a:rPr>
                <a:solidFill>
                  <a:srgbClr val="000000"/>
                </a:solidFill>
              </a:rPr>
              <a:t>3-10 keV</a:t>
            </a:r>
          </a:p>
          <a:p>
            <a:pPr marL="299357" indent="-299357" algn="l">
              <a:lnSpc>
                <a:spcPct val="150000"/>
              </a:lnSpc>
              <a:buClr>
                <a:srgbClr val="9A958E"/>
              </a:buClr>
              <a:buSzPct val="70000"/>
              <a:buBlip>
                <a:blip r:embed="rId4"/>
              </a:buBlip>
              <a:defRPr sz="2200">
                <a:solidFill>
                  <a:srgbClr val="9452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Fluxes increase by </a:t>
            </a:r>
            <a:r>
              <a:rPr>
                <a:solidFill>
                  <a:srgbClr val="000000"/>
                </a:solidFill>
              </a:rPr>
              <a:t>6-8 % </a:t>
            </a:r>
            <a:r>
              <a:t>after applying improved pattern &amp; energy calibration</a:t>
            </a:r>
          </a:p>
          <a:p>
            <a:pPr marL="299357" indent="-299357" algn="l">
              <a:lnSpc>
                <a:spcPct val="150000"/>
              </a:lnSpc>
              <a:buClr>
                <a:srgbClr val="9A958E"/>
              </a:buClr>
              <a:buSzPct val="70000"/>
              <a:buBlip>
                <a:blip r:embed="rId4"/>
              </a:buBlip>
              <a:defRPr sz="2200">
                <a:solidFill>
                  <a:srgbClr val="9452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eRASS fluxes in </a:t>
            </a:r>
            <a:r>
              <a:rPr>
                <a:solidFill>
                  <a:srgbClr val="000000"/>
                </a:solidFill>
              </a:rPr>
              <a:t>3-10 keV</a:t>
            </a:r>
            <a:r>
              <a:t> band lower by </a:t>
            </a:r>
            <a:r>
              <a:rPr>
                <a:solidFill>
                  <a:srgbClr val="000000"/>
                </a:solidFill>
              </a:rPr>
              <a:t>~21%</a:t>
            </a:r>
            <a:r>
              <a:t> than EPIC-pn (large errors dominate)</a:t>
            </a:r>
          </a:p>
        </p:txBody>
      </p:sp>
      <p:sp>
        <p:nvSpPr>
          <p:cNvPr id="281" name="Arrow"/>
          <p:cNvSpPr/>
          <p:nvPr/>
        </p:nvSpPr>
        <p:spPr>
          <a:xfrm>
            <a:off x="428166" y="6839184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5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omparison of continuum parameters"/>
          <p:cNvSpPr txBox="1">
            <a:spLocks noGrp="1"/>
          </p:cNvSpPr>
          <p:nvPr>
            <p:ph type="title"/>
          </p:nvPr>
        </p:nvSpPr>
        <p:spPr>
          <a:xfrm>
            <a:off x="1062566" y="296333"/>
            <a:ext cx="11142068" cy="768351"/>
          </a:xfrm>
          <a:prstGeom prst="rect">
            <a:avLst/>
          </a:prstGeom>
        </p:spPr>
        <p:txBody>
          <a:bodyPr/>
          <a:lstStyle>
            <a:lvl1pPr defTabSz="448055">
              <a:defRPr sz="4312" cap="none" spc="8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Comparison of continuum parameters</a:t>
            </a:r>
          </a:p>
        </p:txBody>
      </p:sp>
      <p:sp>
        <p:nvSpPr>
          <p:cNvPr id="284" name="Arrow"/>
          <p:cNvSpPr/>
          <p:nvPr/>
        </p:nvSpPr>
        <p:spPr>
          <a:xfrm>
            <a:off x="428166" y="6839184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pic>
        <p:nvPicPr>
          <p:cNvPr id="285" name="nH_up_errMJD.png" descr="nH_up_errMJ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9769" y="1294499"/>
            <a:ext cx="5969136" cy="4476852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86" name="kT1_up_errMJD.png" descr="kT1_up_errMJ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66131" y="1393439"/>
            <a:ext cx="5912779" cy="4434585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87" name="The 2 groups broadly consistent within each other…"/>
          <p:cNvSpPr txBox="1"/>
          <p:nvPr/>
        </p:nvSpPr>
        <p:spPr>
          <a:xfrm>
            <a:off x="1879093" y="6156779"/>
            <a:ext cx="10316206" cy="191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28600" indent="-228600" algn="l">
              <a:lnSpc>
                <a:spcPct val="150000"/>
              </a:lnSpc>
              <a:buSzPct val="80000"/>
              <a:buBlip>
                <a:blip r:embed="rId5"/>
              </a:buBlip>
              <a:defRPr sz="2200">
                <a:solidFill>
                  <a:srgbClr val="9452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The 2 groups broadly consistent within each other </a:t>
            </a:r>
          </a:p>
          <a:p>
            <a:pPr marL="228600" indent="-228600" algn="l">
              <a:lnSpc>
                <a:spcPct val="150000"/>
              </a:lnSpc>
              <a:buSzPct val="80000"/>
              <a:buBlip>
                <a:blip r:embed="rId5"/>
              </a:buBlip>
              <a:defRPr sz="2200">
                <a:solidFill>
                  <a:srgbClr val="9452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eROSITA survey data (</a:t>
            </a:r>
            <a:r>
              <a:rPr>
                <a:solidFill>
                  <a:srgbClr val="000000"/>
                </a:solidFill>
              </a:rPr>
              <a:t>eRASS1-2</a:t>
            </a:r>
            <a:r>
              <a:t> &amp; </a:t>
            </a:r>
            <a:r>
              <a:rPr>
                <a:solidFill>
                  <a:srgbClr val="000000"/>
                </a:solidFill>
              </a:rPr>
              <a:t>eRASS3-4</a:t>
            </a:r>
            <a:r>
              <a:t>) have higher errors, but centroid values seem to have shifted with improved energy &amp; pattern calibration</a:t>
            </a:r>
          </a:p>
          <a:p>
            <a:pPr marL="228600" indent="-228600" algn="l">
              <a:lnSpc>
                <a:spcPct val="150000"/>
              </a:lnSpc>
              <a:buSzPct val="80000"/>
              <a:buBlip>
                <a:blip r:embed="rId5"/>
              </a:buBlip>
              <a:defRPr sz="2200">
                <a:solidFill>
                  <a:srgbClr val="9452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 hot plasma component is very unconstrained in eRASS data</a:t>
            </a:r>
          </a:p>
        </p:txBody>
      </p:sp>
      <p:sp>
        <p:nvSpPr>
          <p:cNvPr id="288" name="Line"/>
          <p:cNvSpPr/>
          <p:nvPr/>
        </p:nvSpPr>
        <p:spPr>
          <a:xfrm flipV="1">
            <a:off x="2364191" y="1801249"/>
            <a:ext cx="1" cy="3517365"/>
          </a:xfrm>
          <a:prstGeom prst="line">
            <a:avLst/>
          </a:prstGeom>
          <a:ln w="25400">
            <a:solidFill>
              <a:schemeClr val="accent5">
                <a:alpha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89" name="Line"/>
          <p:cNvSpPr/>
          <p:nvPr/>
        </p:nvSpPr>
        <p:spPr>
          <a:xfrm flipV="1">
            <a:off x="8515165" y="1852049"/>
            <a:ext cx="1" cy="3517365"/>
          </a:xfrm>
          <a:prstGeom prst="line">
            <a:avLst/>
          </a:prstGeom>
          <a:ln w="25400">
            <a:solidFill>
              <a:schemeClr val="accent5">
                <a:alpha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90" name="2019"/>
          <p:cNvSpPr txBox="1"/>
          <p:nvPr/>
        </p:nvSpPr>
        <p:spPr>
          <a:xfrm>
            <a:off x="1043757" y="2199603"/>
            <a:ext cx="1413824" cy="28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2019</a:t>
            </a:r>
          </a:p>
        </p:txBody>
      </p:sp>
      <p:sp>
        <p:nvSpPr>
          <p:cNvPr id="291" name="2020-2021"/>
          <p:cNvSpPr txBox="1"/>
          <p:nvPr/>
        </p:nvSpPr>
        <p:spPr>
          <a:xfrm>
            <a:off x="2291740" y="2199603"/>
            <a:ext cx="1413824" cy="28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2020-2021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N_up_errMJD.png" descr="N_up_errMJ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8618" y="1141898"/>
            <a:ext cx="4829554" cy="3622166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94" name="Comparison of Elemental abundances"/>
          <p:cNvSpPr txBox="1">
            <a:spLocks noGrp="1"/>
          </p:cNvSpPr>
          <p:nvPr>
            <p:ph type="title"/>
          </p:nvPr>
        </p:nvSpPr>
        <p:spPr>
          <a:xfrm>
            <a:off x="1062566" y="296333"/>
            <a:ext cx="11142068" cy="768351"/>
          </a:xfrm>
          <a:prstGeom prst="rect">
            <a:avLst/>
          </a:prstGeom>
        </p:spPr>
        <p:txBody>
          <a:bodyPr/>
          <a:lstStyle>
            <a:lvl1pPr defTabSz="448055">
              <a:defRPr sz="4312" cap="none" spc="8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Comparison of Elemental abundances</a:t>
            </a:r>
          </a:p>
        </p:txBody>
      </p:sp>
      <p:sp>
        <p:nvSpPr>
          <p:cNvPr id="295" name="Line"/>
          <p:cNvSpPr/>
          <p:nvPr/>
        </p:nvSpPr>
        <p:spPr>
          <a:xfrm flipV="1">
            <a:off x="2835633" y="1528954"/>
            <a:ext cx="1" cy="3025854"/>
          </a:xfrm>
          <a:prstGeom prst="line">
            <a:avLst/>
          </a:prstGeom>
          <a:ln w="25400">
            <a:solidFill>
              <a:schemeClr val="accent5">
                <a:alpha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96" name="2019"/>
          <p:cNvSpPr txBox="1"/>
          <p:nvPr/>
        </p:nvSpPr>
        <p:spPr>
          <a:xfrm>
            <a:off x="1651392" y="1853880"/>
            <a:ext cx="1413825" cy="289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2019</a:t>
            </a:r>
          </a:p>
        </p:txBody>
      </p:sp>
      <p:sp>
        <p:nvSpPr>
          <p:cNvPr id="297" name="2020-2021"/>
          <p:cNvSpPr txBox="1"/>
          <p:nvPr/>
        </p:nvSpPr>
        <p:spPr>
          <a:xfrm>
            <a:off x="3783996" y="1853880"/>
            <a:ext cx="1413825" cy="289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2020-2021</a:t>
            </a:r>
          </a:p>
        </p:txBody>
      </p:sp>
      <p:pic>
        <p:nvPicPr>
          <p:cNvPr id="298" name="O_up_errMJD.png" descr="O_up_errMJ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33484" y="1152117"/>
            <a:ext cx="4831539" cy="3623654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99" name="Line"/>
          <p:cNvSpPr/>
          <p:nvPr/>
        </p:nvSpPr>
        <p:spPr>
          <a:xfrm flipV="1">
            <a:off x="8179918" y="1528954"/>
            <a:ext cx="1" cy="3025854"/>
          </a:xfrm>
          <a:prstGeom prst="line">
            <a:avLst/>
          </a:prstGeom>
          <a:ln w="25400">
            <a:solidFill>
              <a:schemeClr val="accent5">
                <a:alpha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00" name="2020-2021"/>
          <p:cNvSpPr txBox="1"/>
          <p:nvPr/>
        </p:nvSpPr>
        <p:spPr>
          <a:xfrm>
            <a:off x="9065430" y="1853880"/>
            <a:ext cx="1413825" cy="289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2020-2021</a:t>
            </a:r>
          </a:p>
        </p:txBody>
      </p:sp>
      <p:sp>
        <p:nvSpPr>
          <p:cNvPr id="301" name="2019"/>
          <p:cNvSpPr txBox="1"/>
          <p:nvPr/>
        </p:nvSpPr>
        <p:spPr>
          <a:xfrm>
            <a:off x="6901389" y="2011027"/>
            <a:ext cx="1413825" cy="289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2019</a:t>
            </a:r>
          </a:p>
        </p:txBody>
      </p:sp>
      <p:pic>
        <p:nvPicPr>
          <p:cNvPr id="30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41665" y="1115512"/>
            <a:ext cx="2199033" cy="943976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303" name="Ne_up_errMJD.png" descr="Ne_up_errMJD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5391" y="5265084"/>
            <a:ext cx="4856008" cy="3642006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304" name="Mg_up_errMJD.png" descr="Mg_up_errMJD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08823" y="5330764"/>
            <a:ext cx="4829555" cy="3622167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305" name="Line"/>
          <p:cNvSpPr/>
          <p:nvPr/>
        </p:nvSpPr>
        <p:spPr>
          <a:xfrm flipV="1">
            <a:off x="2952156" y="5676928"/>
            <a:ext cx="1" cy="2818317"/>
          </a:xfrm>
          <a:prstGeom prst="line">
            <a:avLst/>
          </a:prstGeom>
          <a:ln w="25400">
            <a:solidFill>
              <a:schemeClr val="accent5">
                <a:alpha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06" name="Line"/>
          <p:cNvSpPr/>
          <p:nvPr/>
        </p:nvSpPr>
        <p:spPr>
          <a:xfrm flipV="1">
            <a:off x="7793571" y="5732689"/>
            <a:ext cx="1" cy="2818317"/>
          </a:xfrm>
          <a:prstGeom prst="line">
            <a:avLst/>
          </a:prstGeom>
          <a:ln w="25400">
            <a:solidFill>
              <a:schemeClr val="accent5">
                <a:alpha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07" name="2019"/>
          <p:cNvSpPr txBox="1"/>
          <p:nvPr/>
        </p:nvSpPr>
        <p:spPr>
          <a:xfrm>
            <a:off x="1506004" y="6192423"/>
            <a:ext cx="1413825" cy="28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2019</a:t>
            </a:r>
          </a:p>
        </p:txBody>
      </p:sp>
      <p:sp>
        <p:nvSpPr>
          <p:cNvPr id="308" name="2020-2021"/>
          <p:cNvSpPr txBox="1"/>
          <p:nvPr/>
        </p:nvSpPr>
        <p:spPr>
          <a:xfrm>
            <a:off x="3690990" y="6192423"/>
            <a:ext cx="1413825" cy="28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2020-2021</a:t>
            </a:r>
          </a:p>
        </p:txBody>
      </p:sp>
      <p:sp>
        <p:nvSpPr>
          <p:cNvPr id="309" name="2020-2021"/>
          <p:cNvSpPr txBox="1"/>
          <p:nvPr/>
        </p:nvSpPr>
        <p:spPr>
          <a:xfrm>
            <a:off x="9140041" y="6192423"/>
            <a:ext cx="1413825" cy="28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2020-2021</a:t>
            </a:r>
          </a:p>
        </p:txBody>
      </p:sp>
      <p:sp>
        <p:nvSpPr>
          <p:cNvPr id="310" name="2019"/>
          <p:cNvSpPr txBox="1"/>
          <p:nvPr/>
        </p:nvSpPr>
        <p:spPr>
          <a:xfrm>
            <a:off x="6693142" y="6192423"/>
            <a:ext cx="1413825" cy="28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2019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omparison of Elemental abundances"/>
          <p:cNvSpPr txBox="1">
            <a:spLocks noGrp="1"/>
          </p:cNvSpPr>
          <p:nvPr>
            <p:ph type="title"/>
          </p:nvPr>
        </p:nvSpPr>
        <p:spPr>
          <a:xfrm>
            <a:off x="1062566" y="296333"/>
            <a:ext cx="11142068" cy="768351"/>
          </a:xfrm>
          <a:prstGeom prst="rect">
            <a:avLst/>
          </a:prstGeom>
        </p:spPr>
        <p:txBody>
          <a:bodyPr/>
          <a:lstStyle>
            <a:lvl1pPr defTabSz="448055">
              <a:defRPr sz="4312" cap="none" spc="8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Comparison of Elemental abundances</a:t>
            </a:r>
          </a:p>
        </p:txBody>
      </p:sp>
      <p:pic>
        <p:nvPicPr>
          <p:cNvPr id="3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52758" y="1172757"/>
            <a:ext cx="1932326" cy="829486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314" name="Si_up_errMJD.png" descr="Si_up_errMJ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5657" y="1114430"/>
            <a:ext cx="4932038" cy="3699029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315" name="Line"/>
          <p:cNvSpPr/>
          <p:nvPr/>
        </p:nvSpPr>
        <p:spPr>
          <a:xfrm flipV="1">
            <a:off x="2702003" y="1606891"/>
            <a:ext cx="1" cy="2818317"/>
          </a:xfrm>
          <a:prstGeom prst="line">
            <a:avLst/>
          </a:prstGeom>
          <a:ln w="25400">
            <a:solidFill>
              <a:schemeClr val="accent5">
                <a:alpha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16" name="2019"/>
          <p:cNvSpPr txBox="1"/>
          <p:nvPr/>
        </p:nvSpPr>
        <p:spPr>
          <a:xfrm>
            <a:off x="1486333" y="1853880"/>
            <a:ext cx="1413825" cy="289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2019</a:t>
            </a:r>
          </a:p>
        </p:txBody>
      </p:sp>
      <p:sp>
        <p:nvSpPr>
          <p:cNvPr id="317" name="2020-2021"/>
          <p:cNvSpPr txBox="1"/>
          <p:nvPr/>
        </p:nvSpPr>
        <p:spPr>
          <a:xfrm>
            <a:off x="3261113" y="1760874"/>
            <a:ext cx="1413825" cy="289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2020-2021</a:t>
            </a:r>
          </a:p>
        </p:txBody>
      </p:sp>
      <p:pic>
        <p:nvPicPr>
          <p:cNvPr id="318" name="S_up_errMJD.png" descr="S_up_errMJ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64207" y="1114430"/>
            <a:ext cx="4932038" cy="3699028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319" name="Line"/>
          <p:cNvSpPr/>
          <p:nvPr/>
        </p:nvSpPr>
        <p:spPr>
          <a:xfrm flipV="1">
            <a:off x="7480559" y="1554786"/>
            <a:ext cx="1" cy="2818317"/>
          </a:xfrm>
          <a:prstGeom prst="line">
            <a:avLst/>
          </a:prstGeom>
          <a:ln w="25400">
            <a:solidFill>
              <a:schemeClr val="accent5">
                <a:alpha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20" name="2020-2021"/>
          <p:cNvSpPr txBox="1"/>
          <p:nvPr/>
        </p:nvSpPr>
        <p:spPr>
          <a:xfrm>
            <a:off x="8466096" y="1853880"/>
            <a:ext cx="1413825" cy="289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2020-2021</a:t>
            </a:r>
          </a:p>
        </p:txBody>
      </p:sp>
      <p:sp>
        <p:nvSpPr>
          <p:cNvPr id="321" name="2019"/>
          <p:cNvSpPr txBox="1"/>
          <p:nvPr/>
        </p:nvSpPr>
        <p:spPr>
          <a:xfrm>
            <a:off x="6169545" y="1853880"/>
            <a:ext cx="1413825" cy="289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2019</a:t>
            </a:r>
          </a:p>
        </p:txBody>
      </p:sp>
      <p:pic>
        <p:nvPicPr>
          <p:cNvPr id="322" name="Fe_up_erMJD.png" descr="Fe_up_erMJD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39377" y="4961266"/>
            <a:ext cx="5268963" cy="3951723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323" name="Line"/>
          <p:cNvSpPr/>
          <p:nvPr/>
        </p:nvSpPr>
        <p:spPr>
          <a:xfrm flipV="1">
            <a:off x="5093204" y="5432364"/>
            <a:ext cx="1" cy="3009527"/>
          </a:xfrm>
          <a:prstGeom prst="line">
            <a:avLst/>
          </a:prstGeom>
          <a:ln w="25400">
            <a:solidFill>
              <a:schemeClr val="accent5">
                <a:alpha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24" name="2019"/>
          <p:cNvSpPr txBox="1"/>
          <p:nvPr/>
        </p:nvSpPr>
        <p:spPr>
          <a:xfrm>
            <a:off x="3949815" y="6108612"/>
            <a:ext cx="1413824" cy="289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2019</a:t>
            </a:r>
          </a:p>
        </p:txBody>
      </p:sp>
      <p:sp>
        <p:nvSpPr>
          <p:cNvPr id="325" name="2020-2021"/>
          <p:cNvSpPr txBox="1"/>
          <p:nvPr/>
        </p:nvSpPr>
        <p:spPr>
          <a:xfrm>
            <a:off x="6169545" y="6108612"/>
            <a:ext cx="1413825" cy="289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2020-2021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hemical composition from EPIC-pn is averaged over plasma components which is evolving…"/>
          <p:cNvSpPr txBox="1"/>
          <p:nvPr/>
        </p:nvSpPr>
        <p:spPr>
          <a:xfrm>
            <a:off x="826682" y="298449"/>
            <a:ext cx="11802413" cy="836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600" cap="all" spc="234"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marL="379185" indent="-353785" algn="l">
              <a:buClr>
                <a:srgbClr val="9A958E"/>
              </a:buClr>
              <a:buSzPct val="100000"/>
              <a:buChar char="✤"/>
              <a:defRPr sz="2600" cap="all" spc="234"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algn="l">
              <a:defRPr sz="2600" cap="all" spc="234"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marL="379185" indent="-353785" algn="l">
              <a:buClr>
                <a:srgbClr val="941100"/>
              </a:buClr>
              <a:buSzPct val="100000"/>
              <a:buChar char="✤"/>
              <a:defRPr sz="2600" cap="all" spc="234"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/>
              <a:t> Chemical composition from EPIC-pn is averaged over plasma components which is evolving</a:t>
            </a:r>
          </a:p>
          <a:p>
            <a:pPr marL="379185" indent="-353785" algn="l">
              <a:buClr>
                <a:srgbClr val="941100"/>
              </a:buClr>
              <a:buSzPct val="100000"/>
              <a:buChar char="✤"/>
              <a:defRPr sz="2600" cap="all" spc="234"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marL="379185" indent="-353785" algn="l">
              <a:buClr>
                <a:srgbClr val="941100"/>
              </a:buClr>
              <a:buSzPct val="100000"/>
              <a:buChar char="✤"/>
              <a:defRPr sz="2600" cap="all" spc="234"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/>
              <a:t> Comparison between different missions require one consistent model, e.g Chandra HETG/LETG and XMM/RGS use 2 kT models.</a:t>
            </a:r>
          </a:p>
          <a:p>
            <a:pPr marL="379185" indent="-353785" algn="l">
              <a:buClr>
                <a:srgbClr val="941100"/>
              </a:buClr>
              <a:buSzPct val="100000"/>
              <a:buChar char="✤"/>
              <a:defRPr sz="2600" cap="all" spc="234"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marL="379185" indent="-353785" algn="l">
              <a:buClr>
                <a:srgbClr val="941100"/>
              </a:buClr>
              <a:buSzPct val="100000"/>
              <a:buChar char="✤"/>
              <a:defRPr sz="2600" cap="all" spc="234"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/>
              <a:t>Chemical composition of the cooler+warm emission components is consistent with recent analysis of grating spectra (HETG/RGS,Bray+2020, Sun+21)</a:t>
            </a:r>
          </a:p>
          <a:p>
            <a:pPr marL="379185" indent="-353785" algn="l">
              <a:buClr>
                <a:srgbClr val="941100"/>
              </a:buClr>
              <a:buSzPct val="100000"/>
              <a:buChar char="✤"/>
              <a:defRPr sz="2600" cap="all" spc="234"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marL="379185" indent="-353785" algn="l">
              <a:buClr>
                <a:srgbClr val="941100"/>
              </a:buClr>
              <a:buSzPct val="100000"/>
              <a:buChar char="✤"/>
              <a:defRPr sz="2600" cap="all" spc="234"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/>
              <a:t> EPIC-pn and eROSITA  abundances and broadly consistent within errors.</a:t>
            </a:r>
          </a:p>
          <a:p>
            <a:pPr marL="379185" indent="-353785" algn="l">
              <a:buClr>
                <a:srgbClr val="941100"/>
              </a:buClr>
              <a:buSzPct val="100000"/>
              <a:buChar char="✤"/>
              <a:defRPr sz="2600" cap="all" spc="234"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marL="379185" indent="-353785" algn="l">
              <a:buClr>
                <a:srgbClr val="941100"/>
              </a:buClr>
              <a:buSzPct val="100000"/>
              <a:buChar char="✤"/>
              <a:defRPr sz="2600" cap="all" spc="234"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algn="l">
              <a:defRPr sz="2600" cap="all" spc="234"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marL="379185" indent="-353785" algn="l">
              <a:buClr>
                <a:srgbClr val="9A958E"/>
              </a:buClr>
              <a:buSzPct val="100000"/>
              <a:buChar char="✤"/>
              <a:defRPr sz="2600" cap="all" spc="234"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</p:txBody>
      </p:sp>
      <p:sp>
        <p:nvSpPr>
          <p:cNvPr id="328" name="Caution on elemental abundances"/>
          <p:cNvSpPr txBox="1">
            <a:spLocks noGrp="1"/>
          </p:cNvSpPr>
          <p:nvPr>
            <p:ph type="title"/>
          </p:nvPr>
        </p:nvSpPr>
        <p:spPr>
          <a:xfrm>
            <a:off x="1062566" y="296333"/>
            <a:ext cx="11142068" cy="768351"/>
          </a:xfrm>
          <a:prstGeom prst="rect">
            <a:avLst/>
          </a:prstGeom>
        </p:spPr>
        <p:txBody>
          <a:bodyPr/>
          <a:lstStyle>
            <a:lvl1pPr defTabSz="448055">
              <a:defRPr sz="4312" cap="none" spc="8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Caution on elemental abundances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Large Magellanic cloud at a distance of  51.4 ±1.2 kpc (Panagia 1999)…"/>
          <p:cNvSpPr txBox="1">
            <a:spLocks noGrp="1"/>
          </p:cNvSpPr>
          <p:nvPr>
            <p:ph type="body" idx="21"/>
          </p:nvPr>
        </p:nvSpPr>
        <p:spPr>
          <a:xfrm>
            <a:off x="412733" y="1131078"/>
            <a:ext cx="5033301" cy="7975601"/>
          </a:xfrm>
          <a:prstGeom prst="rect">
            <a:avLst/>
          </a:prstGeom>
        </p:spPr>
        <p:txBody>
          <a:bodyPr/>
          <a:lstStyle/>
          <a:p>
            <a:pPr algn="l"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marL="379185" indent="-353785" algn="l">
              <a:buClr>
                <a:srgbClr val="9A958E"/>
              </a:buClr>
              <a:buSzPct val="100000"/>
              <a:buChar char="✤"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/>
              <a:t>Large Magellanic cloud at a distance of  51.4 ±1.2 kpc (Panagia 1999)</a:t>
            </a:r>
          </a:p>
          <a:p>
            <a:pPr algn="l"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marL="379185" indent="-353785" algn="l">
              <a:buClr>
                <a:srgbClr val="9A958E"/>
              </a:buClr>
              <a:buSzPct val="100000"/>
              <a:buChar char="✤"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/>
              <a:t>Core collapse origin; progenitor was identified as Sanduleak -69 202, a blue supergiant.</a:t>
            </a:r>
          </a:p>
          <a:p>
            <a:pPr algn="l"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marL="379185" indent="-353785" algn="l">
              <a:buClr>
                <a:srgbClr val="9A958E"/>
              </a:buClr>
              <a:buSzPct val="100000"/>
              <a:buChar char="✤"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/>
              <a:t>Subject of intense monitoring at all wavelengths, one of the most well-studied objects in astronomy</a:t>
            </a:r>
          </a:p>
          <a:p>
            <a:pPr algn="l"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marL="379185" indent="-353785" algn="l">
              <a:buClr>
                <a:srgbClr val="9A958E"/>
              </a:buClr>
              <a:buSzPct val="100000"/>
              <a:buChar char="✤"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/>
              <a:t>Monitored in X-rays with </a:t>
            </a:r>
            <a:r>
              <a:rPr cap="none">
                <a:solidFill>
                  <a:srgbClr val="941100"/>
                </a:solidFill>
              </a:rPr>
              <a:t>Rosat</a:t>
            </a:r>
            <a:r>
              <a:rPr cap="none"/>
              <a:t>, </a:t>
            </a:r>
            <a:r>
              <a:rPr b="1" cap="none">
                <a:solidFill>
                  <a:srgbClr val="000000"/>
                </a:solidFill>
              </a:rPr>
              <a:t>XMM</a:t>
            </a:r>
            <a:r>
              <a:rPr cap="none"/>
              <a:t>, </a:t>
            </a:r>
            <a:r>
              <a:rPr cap="none">
                <a:solidFill>
                  <a:srgbClr val="0433FF"/>
                </a:solidFill>
              </a:rPr>
              <a:t>Chandra</a:t>
            </a:r>
            <a:r>
              <a:rPr cap="none"/>
              <a:t>, </a:t>
            </a:r>
            <a:r>
              <a:rPr cap="none">
                <a:solidFill>
                  <a:srgbClr val="9437FF"/>
                </a:solidFill>
              </a:rPr>
              <a:t>Suzaku</a:t>
            </a:r>
            <a:r>
              <a:rPr cap="none"/>
              <a:t> (recently </a:t>
            </a:r>
            <a:r>
              <a:rPr b="1" cap="none">
                <a:solidFill>
                  <a:srgbClr val="FF2600"/>
                </a:solidFill>
              </a:rPr>
              <a:t>eROSITA</a:t>
            </a:r>
            <a:r>
              <a:rPr cap="none"/>
              <a:t> &amp; </a:t>
            </a:r>
            <a:r>
              <a:rPr cap="none">
                <a:solidFill>
                  <a:srgbClr val="009193"/>
                </a:solidFill>
              </a:rPr>
              <a:t>NuSTAR</a:t>
            </a:r>
            <a:r>
              <a:rPr cap="none"/>
              <a:t>)</a:t>
            </a:r>
          </a:p>
        </p:txBody>
      </p:sp>
      <p:sp>
        <p:nvSpPr>
          <p:cNvPr id="166" name="SN 1987A: A template to link supernovae to their remnants"/>
          <p:cNvSpPr txBox="1">
            <a:spLocks noGrp="1"/>
          </p:cNvSpPr>
          <p:nvPr>
            <p:ph type="title"/>
          </p:nvPr>
        </p:nvSpPr>
        <p:spPr>
          <a:xfrm>
            <a:off x="673100" y="296333"/>
            <a:ext cx="11658600" cy="1312334"/>
          </a:xfrm>
          <a:prstGeom prst="rect">
            <a:avLst/>
          </a:prstGeom>
        </p:spPr>
        <p:txBody>
          <a:bodyPr/>
          <a:lstStyle/>
          <a:p>
            <a:pPr defTabSz="374904">
              <a:defRPr sz="3936" spc="78">
                <a:latin typeface="Helvetica"/>
                <a:ea typeface="Helvetica"/>
                <a:cs typeface="Helvetica"/>
                <a:sym typeface="Helvetica"/>
              </a:defRPr>
            </a:pPr>
            <a:r>
              <a:t>SN 1987A: A </a:t>
            </a:r>
            <a:r>
              <a:rPr cap="none"/>
              <a:t>template to link supernovae to their remnants</a:t>
            </a:r>
          </a:p>
        </p:txBody>
      </p:sp>
      <p:grpSp>
        <p:nvGrpSpPr>
          <p:cNvPr id="169" name="Group"/>
          <p:cNvGrpSpPr/>
          <p:nvPr/>
        </p:nvGrpSpPr>
        <p:grpSpPr>
          <a:xfrm>
            <a:off x="6962699" y="1556646"/>
            <a:ext cx="2272304" cy="3233751"/>
            <a:chOff x="0" y="0"/>
            <a:chExt cx="2272302" cy="3233750"/>
          </a:xfrm>
        </p:grpSpPr>
        <p:pic>
          <p:nvPicPr>
            <p:cNvPr id="167" name="sanduleak.jpeg" descr="sanduleak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155834" cy="3233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8" name="Sanduleak −69 202"/>
            <p:cNvSpPr txBox="1"/>
            <p:nvPr/>
          </p:nvSpPr>
          <p:spPr>
            <a:xfrm>
              <a:off x="291319" y="63520"/>
              <a:ext cx="1980984" cy="10658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5" tIns="48765" rIns="48765" bIns="48765" numCol="1" anchor="t">
              <a:noAutofit/>
            </a:bodyPr>
            <a:lstStyle/>
            <a:p>
              <a:pPr algn="l" defTabSz="974725">
                <a:spcBef>
                  <a:spcPts val="2000"/>
                </a:spcBef>
                <a:defRPr sz="2500" b="1">
                  <a:solidFill>
                    <a:srgbClr val="FFCC00"/>
                  </a:solidFill>
                  <a:effectLst>
                    <a:outerShdw blurRad="12700" dist="25400" dir="2700000" rotWithShape="0">
                      <a:srgbClr val="FFFFFF"/>
                    </a:outerShdw>
                  </a:effectLst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Sanduleak </a:t>
              </a:r>
              <a:r>
                <a:rPr b="0">
                  <a:latin typeface="Symbol"/>
                  <a:ea typeface="Symbol"/>
                  <a:cs typeface="Symbol"/>
                  <a:sym typeface="Symbol"/>
                </a:rPr>
                <a:t>-</a:t>
              </a:r>
              <a:r>
                <a:t>69 202 </a:t>
              </a:r>
              <a:r>
                <a:rPr b="0"/>
                <a:t>    </a:t>
              </a:r>
            </a:p>
          </p:txBody>
        </p:sp>
      </p:grpSp>
      <p:grpSp>
        <p:nvGrpSpPr>
          <p:cNvPr id="172" name="Group"/>
          <p:cNvGrpSpPr/>
          <p:nvPr/>
        </p:nvGrpSpPr>
        <p:grpSpPr>
          <a:xfrm>
            <a:off x="8170358" y="1554285"/>
            <a:ext cx="3139641" cy="3238473"/>
            <a:chOff x="0" y="0"/>
            <a:chExt cx="3139640" cy="3238471"/>
          </a:xfrm>
        </p:grpSpPr>
        <p:pic>
          <p:nvPicPr>
            <p:cNvPr id="170" name="sn.jpeg" descr="sn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80659" y="0"/>
              <a:ext cx="2158982" cy="32384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1" name="Supernova 1987A"/>
            <p:cNvSpPr txBox="1"/>
            <p:nvPr/>
          </p:nvSpPr>
          <p:spPr>
            <a:xfrm>
              <a:off x="0" y="107075"/>
              <a:ext cx="2818714" cy="78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5" tIns="48765" rIns="48765" bIns="48765" numCol="1" anchor="t">
              <a:noAutofit/>
            </a:bodyPr>
            <a:lstStyle/>
            <a:p>
              <a:pPr algn="r" defTabSz="974725">
                <a:spcBef>
                  <a:spcPts val="2000"/>
                </a:spcBef>
                <a:defRPr sz="2500" b="1">
                  <a:solidFill>
                    <a:srgbClr val="FFFF00"/>
                  </a:solidFill>
                  <a:effectLst>
                    <a:outerShdw blurRad="12700" dist="25400" dir="2700000" rotWithShape="0">
                      <a:srgbClr val="FFFFFF"/>
                    </a:outerShdw>
                  </a:effectLst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  </a:t>
              </a:r>
              <a:r>
                <a:rPr>
                  <a:solidFill>
                    <a:srgbClr val="FFCC00"/>
                  </a:solidFill>
                </a:rPr>
                <a:t>Supernova 1987A</a:t>
              </a:r>
              <a:r>
                <a:rPr b="0">
                  <a:solidFill>
                    <a:srgbClr val="FFCC00"/>
                  </a:solidFill>
                </a:rPr>
                <a:t>    </a:t>
              </a:r>
            </a:p>
          </p:txBody>
        </p:sp>
      </p:grpSp>
      <p:sp>
        <p:nvSpPr>
          <p:cNvPr id="173" name="Australian Astronomical observatory"/>
          <p:cNvSpPr txBox="1"/>
          <p:nvPr/>
        </p:nvSpPr>
        <p:spPr>
          <a:xfrm>
            <a:off x="6908123" y="3958081"/>
            <a:ext cx="405231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Australian Astronomical observatory</a:t>
            </a:r>
          </a:p>
        </p:txBody>
      </p:sp>
      <p:grpSp>
        <p:nvGrpSpPr>
          <p:cNvPr id="176" name="Group"/>
          <p:cNvGrpSpPr/>
          <p:nvPr/>
        </p:nvGrpSpPr>
        <p:grpSpPr>
          <a:xfrm>
            <a:off x="6930880" y="4886150"/>
            <a:ext cx="4411023" cy="4411022"/>
            <a:chOff x="0" y="0"/>
            <a:chExt cx="4411021" cy="4411021"/>
          </a:xfrm>
        </p:grpSpPr>
        <p:pic>
          <p:nvPicPr>
            <p:cNvPr id="174" name="SN_1987A_HST.jpg" descr="SN_1987A_HST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411022" cy="441102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  <p:sp>
          <p:nvSpPr>
            <p:cNvPr id="175" name="SN 1987A in 2011. Credit: ESA/Hubble &amp; NASA"/>
            <p:cNvSpPr txBox="1"/>
            <p:nvPr/>
          </p:nvSpPr>
          <p:spPr>
            <a:xfrm>
              <a:off x="405423" y="2944671"/>
              <a:ext cx="3600176" cy="1320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defRPr sz="1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SN 1987A in 2011. Credit: ESA/Hubble &amp; NASA</a:t>
              </a:r>
            </a:p>
          </p:txBody>
        </p: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ummary"/>
          <p:cNvSpPr txBox="1">
            <a:spLocks noGrp="1"/>
          </p:cNvSpPr>
          <p:nvPr>
            <p:ph type="title"/>
          </p:nvPr>
        </p:nvSpPr>
        <p:spPr>
          <a:xfrm>
            <a:off x="1093996" y="55374"/>
            <a:ext cx="11142068" cy="768351"/>
          </a:xfrm>
          <a:prstGeom prst="rect">
            <a:avLst/>
          </a:prstGeom>
        </p:spPr>
        <p:txBody>
          <a:bodyPr/>
          <a:lstStyle>
            <a:lvl1pPr defTabSz="448055">
              <a:defRPr sz="4312" cap="none" spc="86">
                <a:solidFill>
                  <a:srgbClr val="9452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Summary</a:t>
            </a:r>
          </a:p>
        </p:txBody>
      </p:sp>
      <p:sp>
        <p:nvSpPr>
          <p:cNvPr id="331" name="Flux evolution of SN 1987A (2007-2023) obtained in the X-ray band with EPIC-pn indicates a drop in peak flux by 23% in the soft band and a flatter slope in the hard band.…"/>
          <p:cNvSpPr txBox="1"/>
          <p:nvPr/>
        </p:nvSpPr>
        <p:spPr>
          <a:xfrm>
            <a:off x="601194" y="-138763"/>
            <a:ext cx="11802412" cy="914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600" cap="all" spc="234"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algn="l">
              <a:defRPr sz="2600" cap="all" spc="234"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marL="379185" indent="-353785" algn="l">
              <a:buClr>
                <a:srgbClr val="9A958E"/>
              </a:buClr>
              <a:buSzPct val="100000"/>
              <a:buChar char="✤"/>
              <a:defRPr sz="2600" cap="all" spc="234"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marL="379185" indent="-353785" algn="l">
              <a:buClr>
                <a:srgbClr val="941100"/>
              </a:buClr>
              <a:buSzPct val="100000"/>
              <a:buChar char="✤"/>
              <a:defRPr cap="all" spc="216"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/>
              <a:t>Flux evolution of SN 1987A (</a:t>
            </a:r>
            <a:r>
              <a:rPr cap="none">
                <a:solidFill>
                  <a:srgbClr val="000000"/>
                </a:solidFill>
              </a:rPr>
              <a:t>2007-2023</a:t>
            </a:r>
            <a:r>
              <a:rPr cap="none"/>
              <a:t>) obtained in the X-ray band with EPIC-pn indicates a drop in peak flux by </a:t>
            </a:r>
            <a:r>
              <a:rPr b="1" cap="none"/>
              <a:t>23% </a:t>
            </a:r>
            <a:r>
              <a:rPr cap="none"/>
              <a:t>in the soft band and a flatter slope in the hard band.</a:t>
            </a:r>
          </a:p>
          <a:p>
            <a:pPr marL="379185" indent="-353785" algn="l">
              <a:buClr>
                <a:srgbClr val="941100"/>
              </a:buClr>
              <a:buSzPct val="100000"/>
              <a:buChar char="✤"/>
              <a:defRPr cap="all" spc="216"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marL="379185" indent="-353785" algn="l">
              <a:buClr>
                <a:srgbClr val="941100"/>
              </a:buClr>
              <a:buSzPct val="100000"/>
              <a:buChar char="✤"/>
              <a:defRPr cap="all" spc="216"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/>
              <a:t>eROSITA fluxes are higher than EPIC-pn in 2019 with valid-patterns (PAT=15 )and slightly lower with single-pixel events (PAT=1). Spectral parameters in broad agreement. However eROSITA CalPV obs were in old processing mode (PMWORK)</a:t>
            </a:r>
          </a:p>
          <a:p>
            <a:pPr marL="379185" indent="-353785" algn="l">
              <a:buClr>
                <a:srgbClr val="941100"/>
              </a:buClr>
              <a:buSzPct val="100000"/>
              <a:buChar char="✤"/>
              <a:defRPr cap="all" spc="216"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marL="379185" indent="-353785" algn="l">
              <a:buClr>
                <a:srgbClr val="941100"/>
              </a:buClr>
              <a:buSzPct val="100000"/>
              <a:buChar char="✤"/>
              <a:defRPr spc="216">
                <a:latin typeface="Helvetica"/>
                <a:ea typeface="Helvetica"/>
                <a:cs typeface="Helvetica"/>
                <a:sym typeface="Helvetica"/>
              </a:defRPr>
            </a:pPr>
            <a:r>
              <a:t>eRASS data is limited by exposure time</a:t>
            </a:r>
          </a:p>
          <a:p>
            <a:pPr algn="l">
              <a:defRPr spc="216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379185" indent="-353785" algn="l">
              <a:buClr>
                <a:srgbClr val="941100"/>
              </a:buClr>
              <a:buSzPct val="100000"/>
              <a:buChar char="✤"/>
              <a:defRPr spc="216">
                <a:latin typeface="Helvetica"/>
                <a:ea typeface="Helvetica"/>
                <a:cs typeface="Helvetica"/>
                <a:sym typeface="Helvetica"/>
              </a:defRPr>
            </a:pPr>
            <a:r>
              <a:t>eRASS fluxes in </a:t>
            </a:r>
            <a:r>
              <a:rPr>
                <a:solidFill>
                  <a:srgbClr val="5E5E5E"/>
                </a:solidFill>
              </a:rPr>
              <a:t>3-10 keV</a:t>
            </a:r>
            <a:r>
              <a:t> band lower by </a:t>
            </a:r>
            <a:r>
              <a:rPr>
                <a:solidFill>
                  <a:srgbClr val="000000"/>
                </a:solidFill>
              </a:rPr>
              <a:t>~21%</a:t>
            </a:r>
            <a:r>
              <a:t> than EPIC-pn (large errors dominate)</a:t>
            </a:r>
          </a:p>
          <a:p>
            <a:pPr marL="349703" indent="-324303" algn="l">
              <a:lnSpc>
                <a:spcPct val="150000"/>
              </a:lnSpc>
              <a:buClr>
                <a:srgbClr val="941100"/>
              </a:buClr>
              <a:buSzPct val="100000"/>
              <a:buChar char="✤"/>
              <a:defRPr sz="2200">
                <a:solidFill>
                  <a:srgbClr val="9452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379185" indent="-353785" algn="l">
              <a:buClr>
                <a:srgbClr val="941100"/>
              </a:buClr>
              <a:buSzPct val="100000"/>
              <a:buChar char="✤"/>
              <a:defRPr spc="216">
                <a:latin typeface="Helvetica"/>
                <a:ea typeface="Helvetica"/>
                <a:cs typeface="Helvetica"/>
                <a:sym typeface="Helvetica"/>
              </a:defRPr>
            </a:pPr>
            <a:r>
              <a:t>eRASS fluxes increase by </a:t>
            </a:r>
            <a:r>
              <a:rPr>
                <a:solidFill>
                  <a:srgbClr val="000000"/>
                </a:solidFill>
              </a:rPr>
              <a:t>6-8 % </a:t>
            </a:r>
            <a:r>
              <a:t>after applying improved pattern &amp; energy calibration in all bands</a:t>
            </a:r>
          </a:p>
          <a:p>
            <a:pPr marL="379185" indent="-353785" algn="l">
              <a:buClr>
                <a:srgbClr val="941100"/>
              </a:buClr>
              <a:buSzPct val="100000"/>
              <a:buChar char="✤"/>
              <a:defRPr cap="all" spc="216"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marL="379185" indent="-353785" algn="l">
              <a:buClr>
                <a:srgbClr val="941100"/>
              </a:buClr>
              <a:buSzPct val="100000"/>
              <a:buChar char="✤"/>
              <a:defRPr cap="all" spc="216"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/>
              <a:t>Elemental abundances &amp; continuum parameters between eROSITA and EPIC-pn (2019-2021) broadly consistent </a:t>
            </a:r>
          </a:p>
          <a:p>
            <a:pPr marL="379185" indent="-353785" algn="l">
              <a:buClr>
                <a:srgbClr val="941100"/>
              </a:buClr>
              <a:buSzPct val="100000"/>
              <a:buChar char="✤"/>
              <a:defRPr cap="all" spc="216"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</p:txBody>
      </p:sp>
      <p:sp>
        <p:nvSpPr>
          <p:cNvPr id="332" name="C. Maitra, F. Haberl, M. Sasaki, P. Maggi, K. Dennerl, M. Freyberg, E. Gatuzz, P. Gawade"/>
          <p:cNvSpPr txBox="1"/>
          <p:nvPr/>
        </p:nvSpPr>
        <p:spPr>
          <a:xfrm>
            <a:off x="671157" y="8511309"/>
            <a:ext cx="1114206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9452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C. Maitra, F. Haberl, M. Sasaki, P. Maggi, K. Dennerl, M. Freyberg, E. Gatuzz, P. Gawade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33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33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" grpId="1" build="p" animBg="1" advAuto="0"/>
      <p:bldP spid="332" grpId="2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handra view of Evolution of SN 1987A"/>
          <p:cNvSpPr txBox="1">
            <a:spLocks noGrp="1"/>
          </p:cNvSpPr>
          <p:nvPr>
            <p:ph type="title"/>
          </p:nvPr>
        </p:nvSpPr>
        <p:spPr>
          <a:xfrm>
            <a:off x="673100" y="296333"/>
            <a:ext cx="11142068" cy="768351"/>
          </a:xfrm>
          <a:prstGeom prst="rect">
            <a:avLst/>
          </a:prstGeom>
        </p:spPr>
        <p:txBody>
          <a:bodyPr/>
          <a:lstStyle/>
          <a:p>
            <a:pPr defTabSz="448055">
              <a:defRPr sz="4312" spc="86">
                <a:latin typeface="Helvetica"/>
                <a:ea typeface="Helvetica"/>
                <a:cs typeface="Helvetica"/>
                <a:sym typeface="Helvetica"/>
              </a:defRPr>
            </a:pPr>
            <a:r>
              <a:t>C</a:t>
            </a:r>
            <a:r>
              <a:rPr cap="none"/>
              <a:t>handra view of</a:t>
            </a:r>
            <a:r>
              <a:t> E</a:t>
            </a:r>
            <a:r>
              <a:rPr cap="none"/>
              <a:t>volution of SN</a:t>
            </a:r>
            <a:r>
              <a:t> 1987A </a:t>
            </a:r>
          </a:p>
        </p:txBody>
      </p:sp>
      <p:sp>
        <p:nvSpPr>
          <p:cNvPr id="335" name="Similarities between the radio and the hard X-ray band (2-10 keV) suggest that the emission arises from the same region"/>
          <p:cNvSpPr txBox="1"/>
          <p:nvPr/>
        </p:nvSpPr>
        <p:spPr>
          <a:xfrm>
            <a:off x="1007140" y="5484283"/>
            <a:ext cx="11557720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9452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Similarities between the radio and the hard X-ray band (2-10 keV) suggest that the emission arises from the same region</a:t>
            </a:r>
          </a:p>
        </p:txBody>
      </p:sp>
      <p:pic>
        <p:nvPicPr>
          <p:cNvPr id="3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3149" y="2571163"/>
            <a:ext cx="9918502" cy="2205217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Flux evolution of SN 1987A: A new evolutionary phase"/>
          <p:cNvSpPr txBox="1">
            <a:spLocks noGrp="1"/>
          </p:cNvSpPr>
          <p:nvPr>
            <p:ph type="title"/>
          </p:nvPr>
        </p:nvSpPr>
        <p:spPr>
          <a:xfrm>
            <a:off x="931366" y="568325"/>
            <a:ext cx="11142068" cy="768350"/>
          </a:xfrm>
          <a:prstGeom prst="rect">
            <a:avLst/>
          </a:prstGeom>
        </p:spPr>
        <p:txBody>
          <a:bodyPr/>
          <a:lstStyle/>
          <a:p>
            <a:pPr defTabSz="356615">
              <a:defRPr sz="3432" cap="none" spc="68">
                <a:latin typeface="Helvetica"/>
                <a:ea typeface="Helvetica"/>
                <a:cs typeface="Helvetica"/>
                <a:sym typeface="Helvetica"/>
              </a:defRPr>
            </a:pPr>
            <a:r>
              <a:t>Flux evolution of SN 1987A: </a:t>
            </a:r>
            <a:r>
              <a:rPr>
                <a:solidFill>
                  <a:srgbClr val="945200"/>
                </a:solidFill>
              </a:rPr>
              <a:t>A new evolutionary phase</a:t>
            </a:r>
          </a:p>
        </p:txBody>
      </p:sp>
      <p:sp>
        <p:nvSpPr>
          <p:cNvPr id="339" name="Arrow"/>
          <p:cNvSpPr/>
          <p:nvPr/>
        </p:nvSpPr>
        <p:spPr>
          <a:xfrm>
            <a:off x="71966" y="7069666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40" name="latest EPIC-pn fluxes unto 13133 d confirms the blast wave has passed over the ER…"/>
          <p:cNvSpPr txBox="1"/>
          <p:nvPr/>
        </p:nvSpPr>
        <p:spPr>
          <a:xfrm>
            <a:off x="1142506" y="6171152"/>
            <a:ext cx="11802412" cy="246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600" cap="all" spc="234"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marL="379185" indent="-353785" algn="l">
              <a:buClr>
                <a:srgbClr val="9A958E"/>
              </a:buClr>
              <a:buSzPct val="100000"/>
              <a:buChar char="✤"/>
              <a:defRPr sz="2600" cap="all" spc="234"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/>
              <a:t>latest EPIC-pn fluxes unto 13133 d confirms the blast wave has passed over the ER</a:t>
            </a:r>
          </a:p>
          <a:p>
            <a:pPr marL="379185" indent="-353785" algn="l">
              <a:buClr>
                <a:srgbClr val="9A958E"/>
              </a:buClr>
              <a:buSzPct val="100000"/>
              <a:buChar char="✤"/>
              <a:defRPr sz="2600" cap="all" spc="234"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/>
              <a:t>Elemental abundance of O, Ne, Mg have increased with time.</a:t>
            </a:r>
          </a:p>
          <a:p>
            <a:pPr algn="l">
              <a:defRPr sz="2600" cap="all" spc="234"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marL="379185" indent="-353785" algn="l">
              <a:buClr>
                <a:srgbClr val="9A958E"/>
              </a:buClr>
              <a:buSzPct val="100000"/>
              <a:buChar char="✤"/>
              <a:defRPr sz="2600" cap="all" spc="234"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/>
              <a:t>Properties of ejecta will begin to dominate the X-ray emission</a:t>
            </a:r>
          </a:p>
        </p:txBody>
      </p:sp>
      <p:pic>
        <p:nvPicPr>
          <p:cNvPr id="341" name="fid1.png" descr="fid1.png"/>
          <p:cNvPicPr>
            <a:picLocks noChangeAspect="1"/>
          </p:cNvPicPr>
          <p:nvPr/>
        </p:nvPicPr>
        <p:blipFill>
          <a:blip r:embed="rId3">
            <a:extLst/>
          </a:blip>
          <a:srcRect r="6160" b="24489"/>
          <a:stretch>
            <a:fillRect/>
          </a:stretch>
        </p:blipFill>
        <p:spPr>
          <a:xfrm>
            <a:off x="-178127" y="507968"/>
            <a:ext cx="6513880" cy="4118132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342" name="fid2.png" descr="fid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43940" y="466135"/>
            <a:ext cx="5103932" cy="5426744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EPIC RGS observation of SN 1987A"/>
          <p:cNvSpPr txBox="1">
            <a:spLocks noGrp="1"/>
          </p:cNvSpPr>
          <p:nvPr>
            <p:ph type="title"/>
          </p:nvPr>
        </p:nvSpPr>
        <p:spPr>
          <a:xfrm>
            <a:off x="931366" y="568325"/>
            <a:ext cx="11142068" cy="768350"/>
          </a:xfrm>
          <a:prstGeom prst="rect">
            <a:avLst/>
          </a:prstGeom>
        </p:spPr>
        <p:txBody>
          <a:bodyPr/>
          <a:lstStyle>
            <a:lvl1pPr defTabSz="448055">
              <a:defRPr sz="4312" cap="none" spc="8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EPIC RGS observation of SN 1987A</a:t>
            </a:r>
          </a:p>
        </p:txBody>
      </p:sp>
      <p:pic>
        <p:nvPicPr>
          <p:cNvPr id="345" name="iXK22nDZ8R9qVUaexS2AzS_xkwGmYhKUjp-FgiMtzWgGTxzvprHoL2nEXWgTT0fMEk2-ExXjtNTgWlHa_OY_CVU2M8iy8IOQi354inAGRgzanyjlDYpToTRWwg79Izow9HuIv3joChpr3bnrc642L0X2xg=s2048.png" descr="iXK22nDZ8R9qVUaexS2AzS_xkwGmYhKUjp-FgiMtzWgGTxzvprHoL2nEXWgTT0fMEk2-ExXjtNTgWlHa_OY_CVU2M8iy8IOQi354inAGRgzanyjlDYpToTRWwg79Izow9HuIv3joChpr3bnrc642L0X2xg=s20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4894" y="1468348"/>
            <a:ext cx="9017740" cy="7128770"/>
          </a:xfrm>
          <a:prstGeom prst="rect">
            <a:avLst/>
          </a:prstGeom>
          <a:ln w="12700">
            <a:miter lim="400000"/>
          </a:ln>
          <a:effectLst>
            <a:outerShdw blurRad="266700" dir="5400000" rotWithShape="0">
              <a:srgbClr val="000000"/>
            </a:outerShdw>
          </a:effectLst>
        </p:spPr>
      </p:pic>
      <p:sp>
        <p:nvSpPr>
          <p:cNvPr id="346" name="1.32 Ms co-added spectrum (2007-2020)"/>
          <p:cNvSpPr txBox="1"/>
          <p:nvPr/>
        </p:nvSpPr>
        <p:spPr>
          <a:xfrm>
            <a:off x="931366" y="8728790"/>
            <a:ext cx="11142068" cy="768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400" spc="68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1.32 Ms co-added spectrum (2007-2020)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Large Magellanic cloud at a distance of  51.4 ±1.2 kpc (Panagia 1999)…"/>
          <p:cNvSpPr txBox="1">
            <a:spLocks noGrp="1"/>
          </p:cNvSpPr>
          <p:nvPr>
            <p:ph type="body" idx="21"/>
          </p:nvPr>
        </p:nvSpPr>
        <p:spPr>
          <a:xfrm>
            <a:off x="412733" y="1131078"/>
            <a:ext cx="5033302" cy="7975601"/>
          </a:xfrm>
          <a:prstGeom prst="rect">
            <a:avLst/>
          </a:prstGeom>
        </p:spPr>
        <p:txBody>
          <a:bodyPr/>
          <a:lstStyle/>
          <a:p>
            <a:pPr algn="l"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marL="379185" indent="-353785" algn="l">
              <a:buClr>
                <a:srgbClr val="9A958E"/>
              </a:buClr>
              <a:buSzPct val="100000"/>
              <a:buChar char="✤"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/>
              <a:t>Large Magellanic cloud at a distance of  51.4 ±1.2 kpc (Panagia 1999)</a:t>
            </a:r>
          </a:p>
          <a:p>
            <a:pPr algn="l"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marL="379185" indent="-353785" algn="l">
              <a:buClr>
                <a:srgbClr val="9A958E"/>
              </a:buClr>
              <a:buSzPct val="100000"/>
              <a:buChar char="✤"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/>
              <a:t>Core collapse origin; progenitor was identified as Sanduleak -69 202, a blue supergiant.</a:t>
            </a:r>
          </a:p>
          <a:p>
            <a:pPr algn="l"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marL="379185" indent="-353785" algn="l">
              <a:buClr>
                <a:srgbClr val="9A958E"/>
              </a:buClr>
              <a:buSzPct val="100000"/>
              <a:buChar char="✤"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/>
              <a:t>Subject of intense monitoring at all wavelengths, one of the most well-studied objects in astronomy</a:t>
            </a:r>
          </a:p>
          <a:p>
            <a:pPr algn="l"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marL="379185" indent="-353785" algn="l">
              <a:buClr>
                <a:srgbClr val="9A958E"/>
              </a:buClr>
              <a:buSzPct val="100000"/>
              <a:buChar char="✤"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/>
              <a:t>Monitored in X-rays with </a:t>
            </a:r>
            <a:r>
              <a:rPr cap="none">
                <a:solidFill>
                  <a:srgbClr val="941100"/>
                </a:solidFill>
              </a:rPr>
              <a:t>Rosat</a:t>
            </a:r>
            <a:r>
              <a:rPr cap="none"/>
              <a:t>, </a:t>
            </a:r>
            <a:r>
              <a:rPr b="1" cap="none">
                <a:solidFill>
                  <a:srgbClr val="000000"/>
                </a:solidFill>
              </a:rPr>
              <a:t>XMM</a:t>
            </a:r>
            <a:r>
              <a:rPr cap="none"/>
              <a:t>, </a:t>
            </a:r>
            <a:r>
              <a:rPr cap="none">
                <a:solidFill>
                  <a:srgbClr val="0433FF"/>
                </a:solidFill>
              </a:rPr>
              <a:t>Chandra</a:t>
            </a:r>
            <a:r>
              <a:rPr cap="none"/>
              <a:t>, </a:t>
            </a:r>
            <a:r>
              <a:rPr cap="none">
                <a:solidFill>
                  <a:srgbClr val="9437FF"/>
                </a:solidFill>
              </a:rPr>
              <a:t>Suzaku</a:t>
            </a:r>
            <a:r>
              <a:rPr cap="none"/>
              <a:t> (recently </a:t>
            </a:r>
            <a:r>
              <a:rPr b="1" cap="none">
                <a:solidFill>
                  <a:srgbClr val="FF2600"/>
                </a:solidFill>
              </a:rPr>
              <a:t>eROSITA</a:t>
            </a:r>
            <a:r>
              <a:rPr cap="none"/>
              <a:t> &amp; </a:t>
            </a:r>
            <a:r>
              <a:rPr cap="none">
                <a:solidFill>
                  <a:srgbClr val="009193"/>
                </a:solidFill>
              </a:rPr>
              <a:t>NuSTAR</a:t>
            </a:r>
            <a:r>
              <a:rPr cap="none"/>
              <a:t>)</a:t>
            </a:r>
          </a:p>
        </p:txBody>
      </p:sp>
      <p:sp>
        <p:nvSpPr>
          <p:cNvPr id="179" name="SN 1987A: A template to link supernovae to their remnants"/>
          <p:cNvSpPr txBox="1">
            <a:spLocks noGrp="1"/>
          </p:cNvSpPr>
          <p:nvPr>
            <p:ph type="title"/>
          </p:nvPr>
        </p:nvSpPr>
        <p:spPr>
          <a:xfrm>
            <a:off x="673100" y="296333"/>
            <a:ext cx="11658600" cy="1312334"/>
          </a:xfrm>
          <a:prstGeom prst="rect">
            <a:avLst/>
          </a:prstGeom>
        </p:spPr>
        <p:txBody>
          <a:bodyPr/>
          <a:lstStyle/>
          <a:p>
            <a:pPr defTabSz="374904">
              <a:defRPr sz="3936" spc="78">
                <a:latin typeface="Helvetica"/>
                <a:ea typeface="Helvetica"/>
                <a:cs typeface="Helvetica"/>
                <a:sym typeface="Helvetica"/>
              </a:defRPr>
            </a:pPr>
            <a:r>
              <a:t>SN 1987A: A </a:t>
            </a:r>
            <a:r>
              <a:rPr cap="none"/>
              <a:t>template to link supernovae to their remnants</a:t>
            </a:r>
          </a:p>
        </p:txBody>
      </p:sp>
      <p:grpSp>
        <p:nvGrpSpPr>
          <p:cNvPr id="182" name="Group"/>
          <p:cNvGrpSpPr/>
          <p:nvPr/>
        </p:nvGrpSpPr>
        <p:grpSpPr>
          <a:xfrm>
            <a:off x="6962699" y="1556646"/>
            <a:ext cx="2272304" cy="3233751"/>
            <a:chOff x="0" y="0"/>
            <a:chExt cx="2272302" cy="3233750"/>
          </a:xfrm>
        </p:grpSpPr>
        <p:pic>
          <p:nvPicPr>
            <p:cNvPr id="180" name="sanduleak.jpeg" descr="sanduleak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155834" cy="3233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1" name="Sanduleak −69 202"/>
            <p:cNvSpPr txBox="1"/>
            <p:nvPr/>
          </p:nvSpPr>
          <p:spPr>
            <a:xfrm>
              <a:off x="291319" y="63520"/>
              <a:ext cx="1980984" cy="10658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5" tIns="48765" rIns="48765" bIns="48765" numCol="1" anchor="t">
              <a:noAutofit/>
            </a:bodyPr>
            <a:lstStyle/>
            <a:p>
              <a:pPr algn="l" defTabSz="974725">
                <a:spcBef>
                  <a:spcPts val="2000"/>
                </a:spcBef>
                <a:defRPr sz="2500" b="1">
                  <a:solidFill>
                    <a:srgbClr val="FFCC00"/>
                  </a:solidFill>
                  <a:effectLst>
                    <a:outerShdw blurRad="12700" dist="25400" dir="2700000" rotWithShape="0">
                      <a:srgbClr val="FFFFFF"/>
                    </a:outerShdw>
                  </a:effectLst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Sanduleak </a:t>
              </a:r>
              <a:r>
                <a:rPr b="0">
                  <a:latin typeface="Symbol"/>
                  <a:ea typeface="Symbol"/>
                  <a:cs typeface="Symbol"/>
                  <a:sym typeface="Symbol"/>
                </a:rPr>
                <a:t>-</a:t>
              </a:r>
              <a:r>
                <a:t>69 202 </a:t>
              </a:r>
              <a:r>
                <a:rPr b="0"/>
                <a:t>    </a:t>
              </a:r>
            </a:p>
          </p:txBody>
        </p:sp>
      </p:grpSp>
      <p:grpSp>
        <p:nvGrpSpPr>
          <p:cNvPr id="185" name="Group"/>
          <p:cNvGrpSpPr/>
          <p:nvPr/>
        </p:nvGrpSpPr>
        <p:grpSpPr>
          <a:xfrm>
            <a:off x="8170357" y="1554285"/>
            <a:ext cx="3139642" cy="3238473"/>
            <a:chOff x="0" y="0"/>
            <a:chExt cx="3139640" cy="3238471"/>
          </a:xfrm>
        </p:grpSpPr>
        <p:pic>
          <p:nvPicPr>
            <p:cNvPr id="183" name="sn.jpeg" descr="sn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80659" y="0"/>
              <a:ext cx="2158982" cy="32384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4" name="Supernova 1987A"/>
            <p:cNvSpPr txBox="1"/>
            <p:nvPr/>
          </p:nvSpPr>
          <p:spPr>
            <a:xfrm>
              <a:off x="0" y="107075"/>
              <a:ext cx="2818714" cy="78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5" tIns="48765" rIns="48765" bIns="48765" numCol="1" anchor="t">
              <a:noAutofit/>
            </a:bodyPr>
            <a:lstStyle/>
            <a:p>
              <a:pPr algn="r" defTabSz="974725">
                <a:spcBef>
                  <a:spcPts val="2000"/>
                </a:spcBef>
                <a:defRPr sz="2500" b="1">
                  <a:solidFill>
                    <a:srgbClr val="FFFF00"/>
                  </a:solidFill>
                  <a:effectLst>
                    <a:outerShdw blurRad="12700" dist="25400" dir="2700000" rotWithShape="0">
                      <a:srgbClr val="FFFFFF"/>
                    </a:outerShdw>
                  </a:effectLst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  </a:t>
              </a:r>
              <a:r>
                <a:rPr>
                  <a:solidFill>
                    <a:srgbClr val="FFCC00"/>
                  </a:solidFill>
                </a:rPr>
                <a:t>Supernova 1987A</a:t>
              </a:r>
              <a:r>
                <a:rPr b="0">
                  <a:solidFill>
                    <a:srgbClr val="FFCC00"/>
                  </a:solidFill>
                </a:rPr>
                <a:t>    </a:t>
              </a:r>
            </a:p>
          </p:txBody>
        </p:sp>
      </p:grpSp>
      <p:sp>
        <p:nvSpPr>
          <p:cNvPr id="186" name="Australian Astronomical observatory"/>
          <p:cNvSpPr txBox="1"/>
          <p:nvPr/>
        </p:nvSpPr>
        <p:spPr>
          <a:xfrm>
            <a:off x="6908123" y="3958082"/>
            <a:ext cx="4052317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Australian Astronomical observatory</a:t>
            </a:r>
          </a:p>
        </p:txBody>
      </p:sp>
      <p:grpSp>
        <p:nvGrpSpPr>
          <p:cNvPr id="191" name="Group"/>
          <p:cNvGrpSpPr/>
          <p:nvPr/>
        </p:nvGrpSpPr>
        <p:grpSpPr>
          <a:xfrm>
            <a:off x="6832808" y="4917579"/>
            <a:ext cx="4411023" cy="4411023"/>
            <a:chOff x="0" y="0"/>
            <a:chExt cx="4411021" cy="4411021"/>
          </a:xfrm>
        </p:grpSpPr>
        <p:pic>
          <p:nvPicPr>
            <p:cNvPr id="187" name="SN_1987A_HST.jpg" descr="SN_1987A_HST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411022" cy="441102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  <p:sp>
          <p:nvSpPr>
            <p:cNvPr id="188" name="SN 1987A in 2011. Credit: ESA/Hubble &amp; NASA"/>
            <p:cNvSpPr txBox="1"/>
            <p:nvPr/>
          </p:nvSpPr>
          <p:spPr>
            <a:xfrm>
              <a:off x="405423" y="2944671"/>
              <a:ext cx="3600176" cy="1320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defRPr sz="1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SN 1987A in 2011. Credit: ESA/Hubble &amp; NASA</a:t>
              </a:r>
            </a:p>
          </p:txBody>
        </p:sp>
        <p:sp>
          <p:nvSpPr>
            <p:cNvPr id="189" name="SN 1987A in 2011. Credit: ESA/Hubble &amp; NASA"/>
            <p:cNvSpPr txBox="1"/>
            <p:nvPr/>
          </p:nvSpPr>
          <p:spPr>
            <a:xfrm>
              <a:off x="405424" y="2944671"/>
              <a:ext cx="3600175" cy="1320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defRPr sz="1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SN 1987A in 2011. Credit: ESA/Hubble &amp; NASA</a:t>
              </a:r>
            </a:p>
          </p:txBody>
        </p:sp>
        <p:sp>
          <p:nvSpPr>
            <p:cNvPr id="190" name="Frank et al.2016"/>
            <p:cNvSpPr txBox="1"/>
            <p:nvPr/>
          </p:nvSpPr>
          <p:spPr>
            <a:xfrm>
              <a:off x="67299" y="1084985"/>
              <a:ext cx="3600175" cy="1320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defRPr sz="1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Frank et al.2016</a:t>
              </a:r>
            </a:p>
          </p:txBody>
        </p:sp>
      </p:grpSp>
      <p:pic>
        <p:nvPicPr>
          <p:cNvPr id="192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24429" r="24429"/>
          <a:stretch>
            <a:fillRect/>
          </a:stretch>
        </p:blipFill>
        <p:spPr>
          <a:xfrm>
            <a:off x="6502089" y="3546523"/>
            <a:ext cx="5072487" cy="2205217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Monitoring of SN 1987A"/>
          <p:cNvSpPr txBox="1">
            <a:spLocks noGrp="1"/>
          </p:cNvSpPr>
          <p:nvPr>
            <p:ph type="title"/>
          </p:nvPr>
        </p:nvSpPr>
        <p:spPr>
          <a:xfrm>
            <a:off x="673100" y="296333"/>
            <a:ext cx="11142068" cy="768351"/>
          </a:xfrm>
          <a:prstGeom prst="rect">
            <a:avLst/>
          </a:prstGeom>
        </p:spPr>
        <p:txBody>
          <a:bodyPr/>
          <a:lstStyle/>
          <a:p>
            <a:pPr defTabSz="448055">
              <a:defRPr sz="4312" spc="86"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/>
              <a:t>Monitoring</a:t>
            </a:r>
            <a:r>
              <a:t> </a:t>
            </a:r>
            <a:r>
              <a:rPr cap="none"/>
              <a:t>of</a:t>
            </a:r>
            <a:r>
              <a:t> SN 1987A</a:t>
            </a:r>
          </a:p>
        </p:txBody>
      </p:sp>
      <p:pic>
        <p:nvPicPr>
          <p:cNvPr id="1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2067" y="2011898"/>
            <a:ext cx="6185456" cy="4404145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196" name="X-rays            Insights into physics of the shock emitting plasma and its interaction with the CSM structures, SN ejecta &amp; progenitor"/>
          <p:cNvSpPr txBox="1"/>
          <p:nvPr/>
        </p:nvSpPr>
        <p:spPr>
          <a:xfrm>
            <a:off x="723540" y="1106490"/>
            <a:ext cx="11557720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500">
                <a:solidFill>
                  <a:srgbClr val="9452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X-rays</a:t>
            </a:r>
            <a:r>
              <a:t>            Insights into physics of the shock emitting plasma and its interaction with the CSM structures, SN ejecta &amp; progenitor</a:t>
            </a:r>
          </a:p>
        </p:txBody>
      </p:sp>
      <p:sp>
        <p:nvSpPr>
          <p:cNvPr id="197" name="Arrow"/>
          <p:cNvSpPr/>
          <p:nvPr/>
        </p:nvSpPr>
        <p:spPr>
          <a:xfrm>
            <a:off x="1856007" y="1106490"/>
            <a:ext cx="835885" cy="474040"/>
          </a:xfrm>
          <a:prstGeom prst="rightArrow">
            <a:avLst>
              <a:gd name="adj1" fmla="val 23561"/>
              <a:gd name="adj2" fmla="val 78031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198" name="X-ray monitoring…"/>
          <p:cNvSpPr txBox="1"/>
          <p:nvPr/>
        </p:nvSpPr>
        <p:spPr>
          <a:xfrm>
            <a:off x="768827" y="2110316"/>
            <a:ext cx="5368541" cy="788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000" b="1" spc="270">
                <a:latin typeface="Helvetica"/>
                <a:ea typeface="Helvetica"/>
                <a:cs typeface="Helvetica"/>
                <a:sym typeface="Helvetica"/>
              </a:defRPr>
            </a:pPr>
            <a:r>
              <a:t>X-ray monitoring</a:t>
            </a:r>
          </a:p>
          <a:p>
            <a:pPr>
              <a:defRPr sz="2600" spc="234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379185" indent="-353785" algn="l">
              <a:buClr>
                <a:srgbClr val="9A958E"/>
              </a:buClr>
              <a:buSzPct val="100000"/>
              <a:buChar char="✤"/>
              <a:defRPr sz="2200" cap="all" spc="198"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/>
              <a:t>First detected with ROSAT (Beuermann+94, Hasinger+96)</a:t>
            </a:r>
          </a:p>
          <a:p>
            <a:pPr algn="l">
              <a:defRPr sz="2200" cap="all" spc="198"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marL="379185" indent="-353785" algn="l">
              <a:buClr>
                <a:srgbClr val="9A958E"/>
              </a:buClr>
              <a:buSzPct val="100000"/>
              <a:buChar char="✤"/>
              <a:defRPr sz="2200" cap="all" spc="198"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/>
              <a:t>Steep increase in X-ray flux at </a:t>
            </a:r>
            <a:r>
              <a:rPr b="1" cap="none"/>
              <a:t>~ 4500 d</a:t>
            </a:r>
            <a:r>
              <a:rPr cap="none"/>
              <a:t> after explosion. Intense monitoring by XMM-Newton, Chandra (Park+2005,Haberl+2006, Maggi+2012,Frank+2016, Maitra+22)</a:t>
            </a:r>
          </a:p>
          <a:p>
            <a:pPr algn="l">
              <a:defRPr sz="2200" cap="all" spc="198"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marL="379185" indent="-353785" algn="l">
              <a:buClr>
                <a:srgbClr val="9A958E"/>
              </a:buClr>
              <a:buSzPct val="100000"/>
              <a:buChar char="✤"/>
              <a:defRPr sz="2200" cap="all" spc="198">
                <a:latin typeface="Helvetica"/>
                <a:ea typeface="Helvetica"/>
                <a:cs typeface="Helvetica"/>
                <a:sym typeface="Helvetica"/>
              </a:defRPr>
            </a:pPr>
            <a:r>
              <a:rPr b="1" cap="none">
                <a:solidFill>
                  <a:srgbClr val="000000"/>
                </a:solidFill>
              </a:rPr>
              <a:t>XMM/EPIC-pn</a:t>
            </a:r>
            <a:r>
              <a:rPr b="1" cap="none"/>
              <a:t> </a:t>
            </a:r>
            <a:r>
              <a:rPr cap="none"/>
              <a:t>monitoring </a:t>
            </a:r>
            <a:r>
              <a:rPr b="1" cap="none"/>
              <a:t>2007-2023</a:t>
            </a:r>
            <a:r>
              <a:rPr cap="none"/>
              <a:t> traces the flux (&amp; spectral) evolution </a:t>
            </a:r>
          </a:p>
          <a:p>
            <a:pPr algn="l">
              <a:defRPr sz="2200" cap="all" spc="198"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marL="379185" indent="-353785" algn="l">
              <a:buClr>
                <a:srgbClr val="9A958E"/>
              </a:buClr>
              <a:buSzPct val="100000"/>
              <a:buChar char="✤"/>
              <a:defRPr sz="2200" cap="all" spc="198"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/>
              <a:t>Near-simultaneous pointed observation with </a:t>
            </a:r>
            <a:r>
              <a:rPr b="1" cap="none">
                <a:solidFill>
                  <a:srgbClr val="FF2600"/>
                </a:solidFill>
              </a:rPr>
              <a:t>eROSITA</a:t>
            </a:r>
            <a:r>
              <a:rPr cap="none"/>
              <a:t> in </a:t>
            </a:r>
            <a:r>
              <a:rPr b="1" cap="none"/>
              <a:t>Sept. 2019</a:t>
            </a:r>
            <a:r>
              <a:rPr cap="none"/>
              <a:t>, also eRASS surveys (</a:t>
            </a:r>
            <a:r>
              <a:rPr b="1" cap="none"/>
              <a:t>2020-2021</a:t>
            </a:r>
            <a:r>
              <a:rPr cap="none"/>
              <a:t>) </a:t>
            </a:r>
          </a:p>
          <a:p>
            <a:pPr algn="l">
              <a:defRPr sz="2200" cap="all" spc="198"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N 1987A: X-ray emission model"/>
          <p:cNvSpPr txBox="1">
            <a:spLocks noGrp="1"/>
          </p:cNvSpPr>
          <p:nvPr>
            <p:ph type="title"/>
          </p:nvPr>
        </p:nvSpPr>
        <p:spPr>
          <a:xfrm>
            <a:off x="673100" y="296333"/>
            <a:ext cx="11142068" cy="768351"/>
          </a:xfrm>
          <a:prstGeom prst="rect">
            <a:avLst/>
          </a:prstGeom>
        </p:spPr>
        <p:txBody>
          <a:bodyPr/>
          <a:lstStyle/>
          <a:p>
            <a:pPr defTabSz="448055">
              <a:defRPr sz="4312" spc="86">
                <a:latin typeface="Helvetica"/>
                <a:ea typeface="Helvetica"/>
                <a:cs typeface="Helvetica"/>
                <a:sym typeface="Helvetica"/>
              </a:defRPr>
            </a:pPr>
            <a:r>
              <a:t>SN 1987A: X-</a:t>
            </a:r>
            <a:r>
              <a:rPr cap="none"/>
              <a:t>ray emission model</a:t>
            </a:r>
          </a:p>
        </p:txBody>
      </p:sp>
      <p:sp>
        <p:nvSpPr>
          <p:cNvPr id="201" name="High resolution X-ray spectroscopy was used to model the X-ray emission (Zhekov+2010, Dewey+2012) :  3 plane parallel shock components (vpshock)"/>
          <p:cNvSpPr txBox="1"/>
          <p:nvPr/>
        </p:nvSpPr>
        <p:spPr>
          <a:xfrm>
            <a:off x="1058498" y="4445000"/>
            <a:ext cx="11557720" cy="124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500">
                <a:solidFill>
                  <a:srgbClr val="9452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High resolution X-ray spectroscopy was used to model the X-ray emission (Zhekov+2010, Dewey+2012) :  3 plane parallel shock components (</a:t>
            </a:r>
            <a:r>
              <a:rPr i="1"/>
              <a:t>vpshock</a:t>
            </a:r>
            <a:r>
              <a:t>)</a:t>
            </a:r>
          </a:p>
        </p:txBody>
      </p:sp>
      <p:pic>
        <p:nvPicPr>
          <p:cNvPr id="20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2897"/>
          <a:stretch>
            <a:fillRect/>
          </a:stretch>
        </p:blipFill>
        <p:spPr>
          <a:xfrm>
            <a:off x="3742829" y="1016046"/>
            <a:ext cx="5002470" cy="3417532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03" name="Material in the dense equatorial ring heated by a slow shock (including inter-clump gas)…"/>
          <p:cNvSpPr txBox="1"/>
          <p:nvPr/>
        </p:nvSpPr>
        <p:spPr>
          <a:xfrm>
            <a:off x="1062566" y="5677819"/>
            <a:ext cx="10090878" cy="406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79185" indent="-353785" algn="l">
              <a:buClr>
                <a:srgbClr val="9A958E"/>
              </a:buClr>
              <a:buSzPct val="100000"/>
              <a:buChar char="✤"/>
              <a:defRPr sz="2200" cap="all" spc="198">
                <a:latin typeface="Helvetica"/>
                <a:ea typeface="Helvetica"/>
                <a:cs typeface="Helvetica"/>
                <a:sym typeface="Helvetica"/>
              </a:defRPr>
            </a:pPr>
            <a:r>
              <a:t>M</a:t>
            </a:r>
            <a:r>
              <a:rPr cap="none"/>
              <a:t>aterial in the dense equatorial ring heated by a slow shock (including inter-clump gas)</a:t>
            </a:r>
          </a:p>
          <a:p>
            <a:pPr algn="l">
              <a:defRPr sz="2200" cap="all" spc="198"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marL="379185" indent="-353785" algn="l">
              <a:buClr>
                <a:srgbClr val="9A958E"/>
              </a:buClr>
              <a:buSzPct val="100000"/>
              <a:buChar char="✤"/>
              <a:defRPr sz="2200" cap="all" spc="198"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/>
              <a:t>Shock heated CSM (HII region) located above and below the ring</a:t>
            </a:r>
          </a:p>
          <a:p>
            <a:pPr algn="l">
              <a:defRPr sz="2200" cap="all" spc="198"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marL="379185" indent="-353785" algn="l">
              <a:buClr>
                <a:srgbClr val="9A958E"/>
              </a:buClr>
              <a:buSzPct val="100000"/>
              <a:buChar char="✤"/>
              <a:defRPr sz="2200" cap="all" spc="198"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/>
              <a:t>Reflected shock heated gas, also  in recent years shock heated ejecta</a:t>
            </a:r>
          </a:p>
          <a:p>
            <a:pPr algn="l">
              <a:defRPr sz="2200" cap="all" spc="198"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marL="379185" indent="-353785" algn="l">
              <a:buClr>
                <a:srgbClr val="9A958E"/>
              </a:buClr>
              <a:buSzPct val="100000"/>
              <a:buChar char="✤"/>
              <a:defRPr sz="2200" cap="all" spc="198"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/>
              <a:t>kT2 fixed to 1.15 keV &amp; ionisation timescales cover a factor of 2</a:t>
            </a:r>
          </a:p>
          <a:p>
            <a:pPr algn="l">
              <a:defRPr sz="2200" cap="all" spc="198"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  <a:p>
            <a:pPr algn="l">
              <a:defRPr sz="2200" cap="all" spc="198">
                <a:latin typeface="Helvetica"/>
                <a:ea typeface="Helvetica"/>
                <a:cs typeface="Helvetica"/>
                <a:sym typeface="Helvetica"/>
              </a:defRPr>
            </a:pPr>
            <a:endParaRPr cap="none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exp.png" descr="ex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639" y="1395356"/>
            <a:ext cx="5593148" cy="6204898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06" name="35 years of monitoring of  SN 1987A with EPIC-pn"/>
          <p:cNvSpPr txBox="1">
            <a:spLocks noGrp="1"/>
          </p:cNvSpPr>
          <p:nvPr>
            <p:ph type="title"/>
          </p:nvPr>
        </p:nvSpPr>
        <p:spPr>
          <a:xfrm>
            <a:off x="931366" y="291118"/>
            <a:ext cx="11142068" cy="768351"/>
          </a:xfrm>
          <a:prstGeom prst="rect">
            <a:avLst/>
          </a:prstGeom>
        </p:spPr>
        <p:txBody>
          <a:bodyPr/>
          <a:lstStyle/>
          <a:p>
            <a:pPr defTabSz="388620">
              <a:defRPr sz="3740" spc="74">
                <a:latin typeface="Helvetica"/>
                <a:ea typeface="Helvetica"/>
                <a:cs typeface="Helvetica"/>
                <a:sym typeface="Helvetica"/>
              </a:defRPr>
            </a:pPr>
            <a:r>
              <a:t>35 </a:t>
            </a:r>
            <a:r>
              <a:rPr cap="none"/>
              <a:t>years</a:t>
            </a:r>
            <a:r>
              <a:t> </a:t>
            </a:r>
            <a:r>
              <a:rPr cap="none"/>
              <a:t>of monitoring of  </a:t>
            </a:r>
            <a:r>
              <a:t>SN 1987A </a:t>
            </a:r>
            <a:r>
              <a:rPr cap="none"/>
              <a:t>with EPIC-pn</a:t>
            </a:r>
          </a:p>
        </p:txBody>
      </p:sp>
      <p:sp>
        <p:nvSpPr>
          <p:cNvPr id="207" name="Rectangle"/>
          <p:cNvSpPr/>
          <p:nvPr/>
        </p:nvSpPr>
        <p:spPr>
          <a:xfrm>
            <a:off x="515800" y="6157143"/>
            <a:ext cx="1450418" cy="1120403"/>
          </a:xfrm>
          <a:prstGeom prst="rect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08" name="Rectangle"/>
          <p:cNvSpPr/>
          <p:nvPr/>
        </p:nvSpPr>
        <p:spPr>
          <a:xfrm>
            <a:off x="515800" y="6185353"/>
            <a:ext cx="1450418" cy="358771"/>
          </a:xfrm>
          <a:prstGeom prst="rect">
            <a:avLst/>
          </a:prstGeom>
          <a:solidFill>
            <a:schemeClr val="accent4">
              <a:hueOff val="163466"/>
              <a:satOff val="6226"/>
              <a:lumOff val="10954"/>
              <a:alpha val="30247"/>
            </a:schemeClr>
          </a:solidFill>
          <a:ln w="38100">
            <a:solidFill>
              <a:srgbClr val="5B5854">
                <a:alpha val="30247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hueOff val="328198"/>
                        <a:lumOff val="-10185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pic>
        <p:nvPicPr>
          <p:cNvPr id="20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90786" y="1977114"/>
            <a:ext cx="6221141" cy="4057552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Monitoring the flux evolution of  SN 1987A with EPIC-pn"/>
          <p:cNvSpPr txBox="1">
            <a:spLocks noGrp="1"/>
          </p:cNvSpPr>
          <p:nvPr>
            <p:ph type="title"/>
          </p:nvPr>
        </p:nvSpPr>
        <p:spPr>
          <a:xfrm>
            <a:off x="931366" y="291118"/>
            <a:ext cx="11142068" cy="768351"/>
          </a:xfrm>
          <a:prstGeom prst="rect">
            <a:avLst/>
          </a:prstGeom>
        </p:spPr>
        <p:txBody>
          <a:bodyPr/>
          <a:lstStyle/>
          <a:p>
            <a:pPr defTabSz="347472">
              <a:defRPr sz="3343" spc="66">
                <a:latin typeface="Helvetica"/>
                <a:ea typeface="Helvetica"/>
                <a:cs typeface="Helvetica"/>
                <a:sym typeface="Helvetica"/>
              </a:defRPr>
            </a:pPr>
            <a:r>
              <a:t>M</a:t>
            </a:r>
            <a:r>
              <a:rPr cap="none"/>
              <a:t>onitoring the flux evolution of  </a:t>
            </a:r>
            <a:r>
              <a:t>SN 1987A </a:t>
            </a:r>
            <a:r>
              <a:rPr cap="none"/>
              <a:t>with EPIC-pn</a:t>
            </a:r>
          </a:p>
        </p:txBody>
      </p:sp>
      <p:pic>
        <p:nvPicPr>
          <p:cNvPr id="212" name="animated.gif" descr="animated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1519" y="1150713"/>
            <a:ext cx="12051318" cy="435279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EPIC-pn monitoring from day 4712 to 13133 after explosion - Now entry into ejecta dominated phase  !"/>
          <p:cNvSpPr txBox="1"/>
          <p:nvPr/>
        </p:nvSpPr>
        <p:spPr>
          <a:xfrm>
            <a:off x="3303189" y="9626600"/>
            <a:ext cx="15722488" cy="1006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defTabSz="642937"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EPIC-pn monitoring from day 4712 to 13133 after explosion -</a:t>
            </a:r>
            <a:r>
              <a:rPr>
                <a:solidFill>
                  <a:srgbClr val="FF2600"/>
                </a:solidFill>
              </a:rPr>
              <a:t> Now entry into ejecta dominated phase  !</a:t>
            </a:r>
          </a:p>
        </p:txBody>
      </p:sp>
      <p:sp>
        <p:nvSpPr>
          <p:cNvPr id="214" name="Consistent monitoring with EPIC-pn FF and medium filter, single-pixel events…"/>
          <p:cNvSpPr txBox="1"/>
          <p:nvPr/>
        </p:nvSpPr>
        <p:spPr>
          <a:xfrm>
            <a:off x="1491464" y="5897205"/>
            <a:ext cx="10316205" cy="219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28600" indent="-228600" algn="l">
              <a:lnSpc>
                <a:spcPct val="150000"/>
              </a:lnSpc>
              <a:buSzPct val="80000"/>
              <a:buBlip>
                <a:blip r:embed="rId3"/>
              </a:buBlip>
              <a:defRPr sz="2500">
                <a:solidFill>
                  <a:srgbClr val="9452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Consistent monitoring with EPIC-pn FF and medium filter, single-pixel events </a:t>
            </a:r>
          </a:p>
          <a:p>
            <a:pPr marL="228600" indent="-228600" algn="l">
              <a:lnSpc>
                <a:spcPct val="150000"/>
              </a:lnSpc>
              <a:buSzPct val="80000"/>
              <a:buBlip>
                <a:blip r:embed="rId3"/>
              </a:buBlip>
              <a:defRPr sz="2500">
                <a:solidFill>
                  <a:srgbClr val="9452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Flux in the soft band dropped by 23% of the peak value (0.5-2 keV)</a:t>
            </a:r>
          </a:p>
          <a:p>
            <a:pPr marL="228600" indent="-228600" algn="l">
              <a:lnSpc>
                <a:spcPct val="150000"/>
              </a:lnSpc>
              <a:buSzPct val="80000"/>
              <a:buBlip>
                <a:blip r:embed="rId3"/>
              </a:buBlip>
              <a:defRPr sz="2500">
                <a:solidFill>
                  <a:srgbClr val="9452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Hard band (0.3-10) sloped changed from 2.5E-3/day to 1.8E-3/day</a:t>
            </a:r>
          </a:p>
        </p:txBody>
      </p:sp>
      <p:sp>
        <p:nvSpPr>
          <p:cNvPr id="215" name="Arrow"/>
          <p:cNvSpPr/>
          <p:nvPr/>
        </p:nvSpPr>
        <p:spPr>
          <a:xfrm>
            <a:off x="208160" y="5885824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However early pointed observations with an older event processing mode (PMWORK)…"/>
          <p:cNvSpPr txBox="1"/>
          <p:nvPr/>
        </p:nvSpPr>
        <p:spPr>
          <a:xfrm>
            <a:off x="2261746" y="7769938"/>
            <a:ext cx="820220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500">
                <a:solidFill>
                  <a:srgbClr val="9452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However early pointed observations with an older event processing mode (PMWORK)</a:t>
            </a:r>
          </a:p>
          <a:p>
            <a:pPr>
              <a:defRPr sz="2500">
                <a:solidFill>
                  <a:srgbClr val="9452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Survey data is shallower..</a:t>
            </a:r>
          </a:p>
        </p:txBody>
      </p:sp>
      <p:pic>
        <p:nvPicPr>
          <p:cNvPr id="218" name="erosita.png" descr="erosit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3911" y="1606133"/>
            <a:ext cx="11404601" cy="205740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19" name="ero.png" descr="er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2436" y="3798584"/>
            <a:ext cx="9310881" cy="3549029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20" name="Monitoring of  SN 1987A with SRG/eROSITA"/>
          <p:cNvSpPr txBox="1">
            <a:spLocks noGrp="1"/>
          </p:cNvSpPr>
          <p:nvPr>
            <p:ph type="title"/>
          </p:nvPr>
        </p:nvSpPr>
        <p:spPr>
          <a:xfrm>
            <a:off x="1302318" y="443518"/>
            <a:ext cx="10771116" cy="671853"/>
          </a:xfrm>
          <a:prstGeom prst="rect">
            <a:avLst/>
          </a:prstGeom>
        </p:spPr>
        <p:txBody>
          <a:bodyPr/>
          <a:lstStyle/>
          <a:p>
            <a:pPr defTabSz="384047">
              <a:defRPr sz="3696" spc="73">
                <a:latin typeface="Helvetica"/>
                <a:ea typeface="Helvetica"/>
                <a:cs typeface="Helvetica"/>
                <a:sym typeface="Helvetica"/>
              </a:defRPr>
            </a:pPr>
            <a:r>
              <a:t>M</a:t>
            </a:r>
            <a:r>
              <a:rPr cap="none"/>
              <a:t>onitoring of  </a:t>
            </a:r>
            <a:r>
              <a:t>SN 1987A </a:t>
            </a:r>
            <a:r>
              <a:rPr cap="none"/>
              <a:t>with SRG/eROSITA</a:t>
            </a:r>
          </a:p>
        </p:txBody>
      </p:sp>
      <p:sp>
        <p:nvSpPr>
          <p:cNvPr id="221" name="Rectangle"/>
          <p:cNvSpPr/>
          <p:nvPr/>
        </p:nvSpPr>
        <p:spPr>
          <a:xfrm>
            <a:off x="1075729" y="2396456"/>
            <a:ext cx="2763252" cy="358772"/>
          </a:xfrm>
          <a:prstGeom prst="rect">
            <a:avLst/>
          </a:prstGeom>
          <a:solidFill>
            <a:schemeClr val="accent4">
              <a:hueOff val="163466"/>
              <a:satOff val="6226"/>
              <a:lumOff val="10954"/>
              <a:alpha val="30247"/>
            </a:schemeClr>
          </a:solidFill>
          <a:ln w="38100">
            <a:solidFill>
              <a:srgbClr val="5B5854">
                <a:alpha val="30247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hueOff val="328198"/>
                        <a:lumOff val="-10185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eROSITA observations of  SN 1987A"/>
          <p:cNvSpPr txBox="1">
            <a:spLocks noGrp="1"/>
          </p:cNvSpPr>
          <p:nvPr>
            <p:ph type="title"/>
          </p:nvPr>
        </p:nvSpPr>
        <p:spPr>
          <a:xfrm>
            <a:off x="673100" y="296333"/>
            <a:ext cx="11142068" cy="768351"/>
          </a:xfrm>
          <a:prstGeom prst="rect">
            <a:avLst/>
          </a:prstGeom>
        </p:spPr>
        <p:txBody>
          <a:bodyPr/>
          <a:lstStyle/>
          <a:p>
            <a:pPr defTabSz="448055">
              <a:defRPr sz="4312" spc="86">
                <a:latin typeface="Helvetica"/>
                <a:ea typeface="Helvetica"/>
                <a:cs typeface="Helvetica"/>
                <a:sym typeface="Helvetica"/>
              </a:defRPr>
            </a:pPr>
            <a:r>
              <a:rPr cap="none"/>
              <a:t>eROSITA observations of  </a:t>
            </a:r>
            <a:r>
              <a:t>SN 1987A</a:t>
            </a:r>
          </a:p>
        </p:txBody>
      </p:sp>
      <p:pic>
        <p:nvPicPr>
          <p:cNvPr id="224" name="eROSITA_TM3+TM4.jpg" descr="eROSITA_TM3+TM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3815" y="1186527"/>
            <a:ext cx="5782871" cy="5598417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25" name="FL.jpeg" descr="FL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05682" y="1190750"/>
            <a:ext cx="5972057" cy="558997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26" name="2019-09-15 Commissioning phase observation ~100 ks…"/>
          <p:cNvSpPr txBox="1"/>
          <p:nvPr/>
        </p:nvSpPr>
        <p:spPr>
          <a:xfrm>
            <a:off x="1159523" y="6902564"/>
            <a:ext cx="4412383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500">
                <a:solidFill>
                  <a:srgbClr val="9452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2019-09-15 Commissioning phase observation ~100 ks </a:t>
            </a:r>
          </a:p>
          <a:p>
            <a:pPr>
              <a:defRPr sz="2500">
                <a:solidFill>
                  <a:srgbClr val="9452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Quasi-simultaneously with XMM-Newton</a:t>
            </a:r>
          </a:p>
        </p:txBody>
      </p:sp>
      <p:sp>
        <p:nvSpPr>
          <p:cNvPr id="227" name="2019-10-18 First light observation ~70 ks"/>
          <p:cNvSpPr txBox="1"/>
          <p:nvPr/>
        </p:nvSpPr>
        <p:spPr>
          <a:xfrm>
            <a:off x="7314790" y="6902564"/>
            <a:ext cx="4412383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9452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2019-10-18 First light observation ~70 ks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8">
  <a:themeElements>
    <a:clrScheme name="New_Template8">
      <a:dk1>
        <a:srgbClr val="5B5854"/>
      </a:dk1>
      <a:lt1>
        <a:srgbClr val="072B5B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all" spc="32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8">
  <a:themeElements>
    <a:clrScheme name="New_Template8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all" spc="32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1395</Words>
  <Application>Microsoft Macintosh PowerPoint</Application>
  <PresentationFormat>Custom</PresentationFormat>
  <Paragraphs>214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Avenir Medium</vt:lpstr>
      <vt:lpstr>Avenir Next Demi Bold</vt:lpstr>
      <vt:lpstr>Avenir Next Medium</vt:lpstr>
      <vt:lpstr>Baskerville SemiBold</vt:lpstr>
      <vt:lpstr>Futura</vt:lpstr>
      <vt:lpstr>Helvetica</vt:lpstr>
      <vt:lpstr>Helvetica Neue</vt:lpstr>
      <vt:lpstr>Symbol</vt:lpstr>
      <vt:lpstr>Trebuchet MS</vt:lpstr>
      <vt:lpstr>New_Template8</vt:lpstr>
      <vt:lpstr>Monitoring the evolution of SN1987A, a comparison between eROSITA and XMM-Newton EPIC-pn observations:</vt:lpstr>
      <vt:lpstr>SN 1987A: A template to link supernovae to their remnants</vt:lpstr>
      <vt:lpstr>SN 1987A: A template to link supernovae to their remnants</vt:lpstr>
      <vt:lpstr>Monitoring of SN 1987A</vt:lpstr>
      <vt:lpstr>SN 1987A: X-ray emission model</vt:lpstr>
      <vt:lpstr>35 years of monitoring of  SN 1987A with EPIC-pn</vt:lpstr>
      <vt:lpstr>Monitoring the flux evolution of  SN 1987A with EPIC-pn</vt:lpstr>
      <vt:lpstr>Monitoring of  SN 1987A with SRG/eROSITA</vt:lpstr>
      <vt:lpstr>eROSITA observations of  SN 1987A</vt:lpstr>
      <vt:lpstr>eROSITA observations of  SN 1987A</vt:lpstr>
      <vt:lpstr>eROSITA Comm. Spectrum</vt:lpstr>
      <vt:lpstr>eROSITA FL. Spectrum</vt:lpstr>
      <vt:lpstr>Simultaneous fit of eROSITA+EPIC-pn 2019</vt:lpstr>
      <vt:lpstr> Comparing the flux evolution of  SN 1987A </vt:lpstr>
      <vt:lpstr> Comparing the flux evolution of  SN 1987A </vt:lpstr>
      <vt:lpstr>Comparison of continuum parameters</vt:lpstr>
      <vt:lpstr>Comparison of Elemental abundances</vt:lpstr>
      <vt:lpstr>Comparison of Elemental abundances</vt:lpstr>
      <vt:lpstr>Caution on elemental abundances</vt:lpstr>
      <vt:lpstr>Summary</vt:lpstr>
      <vt:lpstr>Chandra view of Evolution of SN 1987A </vt:lpstr>
      <vt:lpstr>Flux evolution of SN 1987A: A new evolutionary phase</vt:lpstr>
      <vt:lpstr>EPIC RGS observation of SN 1987A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 the evolution of SN1987A, a comparison between eROSITA and XMM-Newton EPIC-pn observations:</dc:title>
  <cp:lastModifiedBy>Microsoft Office User</cp:lastModifiedBy>
  <cp:revision>2</cp:revision>
  <dcterms:modified xsi:type="dcterms:W3CDTF">2023-04-24T11:12:57Z</dcterms:modified>
</cp:coreProperties>
</file>