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5"/>
  </p:notesMasterIdLst>
  <p:handoutMasterIdLst>
    <p:handoutMasterId r:id="rId16"/>
  </p:handoutMasterIdLst>
  <p:sldIdLst>
    <p:sldId id="411" r:id="rId2"/>
    <p:sldId id="473" r:id="rId3"/>
    <p:sldId id="471" r:id="rId4"/>
    <p:sldId id="412" r:id="rId5"/>
    <p:sldId id="472" r:id="rId6"/>
    <p:sldId id="3500" r:id="rId7"/>
    <p:sldId id="462" r:id="rId8"/>
    <p:sldId id="469" r:id="rId9"/>
    <p:sldId id="464" r:id="rId10"/>
    <p:sldId id="440" r:id="rId11"/>
    <p:sldId id="3497" r:id="rId12"/>
    <p:sldId id="3499" r:id="rId13"/>
    <p:sldId id="4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546A"/>
    <a:srgbClr val="194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5928" autoAdjust="0"/>
  </p:normalViewPr>
  <p:slideViewPr>
    <p:cSldViewPr snapToGrid="0" showGuides="1">
      <p:cViewPr>
        <p:scale>
          <a:sx n="75" d="100"/>
          <a:sy n="75" d="100"/>
        </p:scale>
        <p:origin x="941" y="3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>
        <p:scale>
          <a:sx n="88" d="100"/>
          <a:sy n="88" d="100"/>
        </p:scale>
        <p:origin x="2657" y="-5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71691D-5A85-43A6-8044-6C649CE45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4D24CB-7C88-47F0-A9A7-2CC3AB39C6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E2030-2B04-4A50-95B5-71F61E78DF17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F1C8C1-76A8-4064-9820-171D72BAAC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C6B181-7868-48C9-906D-24C66A865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2AD3C-7ACD-4460-83D3-4C68A2D92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2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C303D-B686-4E9A-9B4B-6FD30633AA4A}" type="datetimeFigureOut">
              <a:rPr lang="zh-CN" altLang="en-US" smtClean="0"/>
              <a:t>2023/4/25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DD0AC-7F07-4128-B9A6-9AC6CBCF6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83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01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20000"/>
              </a:lnSpc>
            </a:pPr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32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20000"/>
              </a:lnSpc>
            </a:pPr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2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20000"/>
              </a:lnSpc>
            </a:pPr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239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20000"/>
              </a:lnSpc>
              <a:buNone/>
            </a:pPr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60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3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23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84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>
              <a:lnSpc>
                <a:spcPts val="1800"/>
              </a:lnSpc>
              <a:tabLst>
                <a:tab pos="457200" algn="l"/>
              </a:tabLs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79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19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37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3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20000"/>
              </a:lnSpc>
            </a:pPr>
            <a:endParaRPr lang="en-US" altLang="zh-CN" sz="1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DD0AC-7F07-4128-B9A6-9AC6CBCF667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31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4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7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121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7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4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3B2F64C6-7D5C-BC48-A962-E23F0BFEC084}"/>
              </a:ext>
            </a:extLst>
          </p:cNvPr>
          <p:cNvSpPr/>
          <p:nvPr userDrawn="1"/>
        </p:nvSpPr>
        <p:spPr>
          <a:xfrm>
            <a:off x="200441" y="193607"/>
            <a:ext cx="578289" cy="578289"/>
          </a:xfrm>
          <a:prstGeom prst="flowChartConnector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40D463A3-7033-D449-AC8B-08C0EFBF331C}"/>
              </a:ext>
            </a:extLst>
          </p:cNvPr>
          <p:cNvSpPr/>
          <p:nvPr userDrawn="1"/>
        </p:nvSpPr>
        <p:spPr>
          <a:xfrm>
            <a:off x="798672" y="736271"/>
            <a:ext cx="215597" cy="215597"/>
          </a:xfrm>
          <a:prstGeom prst="flowChartConnector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CEAD8200-B031-6E4A-87C5-FC095E3A9684}"/>
              </a:ext>
            </a:extLst>
          </p:cNvPr>
          <p:cNvSpPr/>
          <p:nvPr userDrawn="1"/>
        </p:nvSpPr>
        <p:spPr>
          <a:xfrm>
            <a:off x="995732" y="542126"/>
            <a:ext cx="132077" cy="132077"/>
          </a:xfrm>
          <a:prstGeom prst="flowChartConnector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0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8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94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839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691574" y="6625037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67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4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87" r:id="rId4"/>
    <p:sldLayoutId id="2147483688" r:id="rId5"/>
    <p:sldLayoutId id="2147483662" r:id="rId6"/>
    <p:sldLayoutId id="2147483663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26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tiff"/><Relationship Id="rId4" Type="http://schemas.openxmlformats.org/officeDocument/2006/relationships/image" Target="../media/image41.png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yanfeng.dai@bao.ac.c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卫星, 交通, 游戏机, 夜空&#10;&#10;描述已自动生成">
            <a:extLst>
              <a:ext uri="{FF2B5EF4-FFF2-40B4-BE49-F238E27FC236}">
                <a16:creationId xmlns:a16="http://schemas.microsoft.com/office/drawing/2014/main" id="{92B67D54-0D9A-462E-AE00-B6DA3AA57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r="9471"/>
          <a:stretch/>
        </p:blipFill>
        <p:spPr>
          <a:xfrm>
            <a:off x="131623" y="1710753"/>
            <a:ext cx="4623270" cy="27238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C274ABD-D916-2542-98F0-C9BF7EB13301}"/>
              </a:ext>
            </a:extLst>
          </p:cNvPr>
          <p:cNvSpPr txBox="1"/>
          <p:nvPr/>
        </p:nvSpPr>
        <p:spPr>
          <a:xfrm>
            <a:off x="4635568" y="1425894"/>
            <a:ext cx="71394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en-US" altLang="zh-CN" sz="5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细谭黑简体" panose="02000000000000000000" pitchFamily="2" charset="-122"/>
                <a:cs typeface="+mn-ea"/>
              </a:rPr>
              <a:t>Ground Calibration Processes and</a:t>
            </a:r>
            <a:r>
              <a:rPr kumimoji="1" lang="zh-CN" altLang="en-US" sz="5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细谭黑简体" panose="02000000000000000000" pitchFamily="2" charset="-122"/>
                <a:cs typeface="+mn-ea"/>
              </a:rPr>
              <a:t> </a:t>
            </a:r>
            <a:r>
              <a:rPr kumimoji="1" lang="en-US" altLang="zh-CN" sz="5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细谭黑简体" panose="02000000000000000000" pitchFamily="2" charset="-122"/>
                <a:cs typeface="+mn-ea"/>
              </a:rPr>
              <a:t>Status of EP-WXT</a:t>
            </a:r>
            <a:endParaRPr kumimoji="1" lang="zh-CN" altLang="en-US" sz="5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168A35F6-CA46-EB4C-8E2D-BC25192CCD76}"/>
              </a:ext>
            </a:extLst>
          </p:cNvPr>
          <p:cNvSpPr/>
          <p:nvPr/>
        </p:nvSpPr>
        <p:spPr>
          <a:xfrm>
            <a:off x="1228941" y="4779122"/>
            <a:ext cx="209070" cy="209070"/>
          </a:xfrm>
          <a:prstGeom prst="flowChartConnector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Picture 2" descr="C:\Documents and Settings\bianz\My Documents\中科院 LOGO-01.png">
            <a:extLst>
              <a:ext uri="{FF2B5EF4-FFF2-40B4-BE49-F238E27FC236}">
                <a16:creationId xmlns:a16="http://schemas.microsoft.com/office/drawing/2014/main" id="{4810C779-502E-4340-AD82-ED78D340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9" y="269242"/>
            <a:ext cx="960107" cy="9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3492DD8-F2A2-4678-9021-11BAA6A0AD5A}"/>
              </a:ext>
            </a:extLst>
          </p:cNvPr>
          <p:cNvSpPr txBox="1"/>
          <p:nvPr/>
        </p:nvSpPr>
        <p:spPr>
          <a:xfrm>
            <a:off x="4952117" y="4051237"/>
            <a:ext cx="70426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1" lang="en-US" altLang="zh-CN" sz="2800" dirty="0">
                <a:solidFill>
                  <a:srgbClr val="44546A"/>
                </a:solidFill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Yanfeng Dai</a:t>
            </a:r>
          </a:p>
          <a:p>
            <a:pPr algn="ctr">
              <a:defRPr/>
            </a:pPr>
            <a:r>
              <a:rPr kumimoji="1" lang="en-US" altLang="zh-CN" sz="2400" dirty="0">
                <a:ea typeface="方正细谭黑简体" panose="02000000000000000000" pitchFamily="2" charset="-122"/>
                <a:cs typeface="+mn-ea"/>
              </a:rPr>
              <a:t>X-ray Imaging Laboratory</a:t>
            </a:r>
          </a:p>
          <a:p>
            <a:pPr algn="ctr">
              <a:defRPr/>
            </a:pPr>
            <a:r>
              <a:rPr lang="en-US" altLang="zh-CN" sz="2400" kern="0" dirty="0">
                <a:solidFill>
                  <a:srgbClr val="0E101A"/>
                </a:solidFill>
                <a:effectLst/>
                <a:latin typeface="Segoe UI" panose="020B0502040204020203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National Astronomical Observatories, CAS. </a:t>
            </a:r>
            <a:endParaRPr kumimoji="1" lang="zh-CN" altLang="en-US" sz="2400" dirty="0">
              <a:ea typeface="方正细谭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ED1CD66A-6E3E-41DC-96DA-3AE881365E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614588"/>
            <a:ext cx="12192000" cy="24341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EB58858-4E88-4912-9549-9E07013F1C01}"/>
              </a:ext>
            </a:extLst>
          </p:cNvPr>
          <p:cNvSpPr txBox="1"/>
          <p:nvPr/>
        </p:nvSpPr>
        <p:spPr>
          <a:xfrm>
            <a:off x="8561" y="5298451"/>
            <a:ext cx="12183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dirty="0">
                <a:solidFill>
                  <a:srgbClr val="44546A"/>
                </a:solidFill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April 25,2023</a:t>
            </a:r>
          </a:p>
          <a:p>
            <a:pPr algn="ctr">
              <a:defRPr/>
            </a:pPr>
            <a:r>
              <a:rPr lang="en-US" altLang="zh-CN" sz="2400" dirty="0"/>
              <a:t>International Astronomical Consortium for High-Energy Calibration</a:t>
            </a:r>
          </a:p>
          <a:p>
            <a:pPr algn="ctr">
              <a:defRPr/>
            </a:pPr>
            <a:r>
              <a:rPr kumimoji="1" lang="en-US" altLang="zh-CN" sz="2400" dirty="0">
                <a:solidFill>
                  <a:srgbClr val="44546A"/>
                </a:solidFill>
                <a:latin typeface="方正细谭黑简体" panose="02000000000000000000" pitchFamily="2" charset="-122"/>
                <a:ea typeface="方正细谭黑简体" panose="02000000000000000000" pitchFamily="2" charset="-122"/>
                <a:cs typeface="+mn-ea"/>
                <a:sym typeface="+mn-lt"/>
              </a:rPr>
              <a:t>@</a:t>
            </a:r>
            <a:r>
              <a:rPr lang="en-US" altLang="zh-CN" sz="2400" b="0" i="0" dirty="0">
                <a:solidFill>
                  <a:srgbClr val="006489"/>
                </a:solidFill>
                <a:effectLst/>
                <a:latin typeface="Raleway" panose="020B0003030101060003" pitchFamily="34" charset="0"/>
              </a:rPr>
              <a:t>Seeblick Pelham (Germany)</a:t>
            </a:r>
          </a:p>
        </p:txBody>
      </p:sp>
      <p:pic>
        <p:nvPicPr>
          <p:cNvPr id="15" name="Picture 3" descr="C:\Documents and Settings\bianz\My Documents\中科院 LOGO-02.png">
            <a:extLst>
              <a:ext uri="{FF2B5EF4-FFF2-40B4-BE49-F238E27FC236}">
                <a16:creationId xmlns:a16="http://schemas.microsoft.com/office/drawing/2014/main" id="{73DBB608-CE2D-4ADA-A298-630DF9764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79" y="359220"/>
            <a:ext cx="2261393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863628F-338F-418C-B2C2-5E7CCAB90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262845" y="144844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998449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67767" y="210067"/>
            <a:ext cx="9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Ground Calibration Status(Phase D)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E2BBE8-FC2A-4765-AABC-475D7574E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>
            <a:extLst>
              <a:ext uri="{FF2B5EF4-FFF2-40B4-BE49-F238E27FC236}">
                <a16:creationId xmlns:a16="http://schemas.microsoft.com/office/drawing/2014/main" id="{EE6FFAC5-0D16-48EF-A35E-2DB7D7AD184D}"/>
              </a:ext>
            </a:extLst>
          </p:cNvPr>
          <p:cNvSpPr/>
          <p:nvPr/>
        </p:nvSpPr>
        <p:spPr bwMode="auto">
          <a:xfrm>
            <a:off x="1167767" y="3066415"/>
            <a:ext cx="910341" cy="2835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</a:p>
        </p:txBody>
      </p:sp>
      <p:pic>
        <p:nvPicPr>
          <p:cNvPr id="10" name="图片 9" descr="图片包含 室内, 桌子, 镜子, 房间&#10;&#10;描述已自动生成">
            <a:extLst>
              <a:ext uri="{FF2B5EF4-FFF2-40B4-BE49-F238E27FC236}">
                <a16:creationId xmlns:a16="http://schemas.microsoft.com/office/drawing/2014/main" id="{B9D044FE-BCFA-4CD0-AC90-2E1B7664A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1"/>
          <a:stretch>
            <a:fillRect/>
          </a:stretch>
        </p:blipFill>
        <p:spPr>
          <a:xfrm>
            <a:off x="5212060" y="2493014"/>
            <a:ext cx="2874735" cy="24049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5846602-3B24-4081-8C91-36C67871C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733" y="2490268"/>
            <a:ext cx="3280354" cy="24124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E7F72D6-864F-4C71-AC44-86FDA6A875D6}"/>
              </a:ext>
            </a:extLst>
          </p:cNvPr>
          <p:cNvSpPr txBox="1"/>
          <p:nvPr/>
        </p:nvSpPr>
        <p:spPr>
          <a:xfrm>
            <a:off x="670870" y="1425939"/>
            <a:ext cx="381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Effective Area, PSF</a:t>
            </a:r>
          </a:p>
          <a:p>
            <a:pPr algn="ctr"/>
            <a:r>
              <a:rPr lang="en-US" altLang="zh-CN" sz="2400" dirty="0"/>
              <a:t>Source Positioning Accuracy</a:t>
            </a:r>
            <a:endParaRPr lang="zh-CN" altLang="en-US" sz="2400" dirty="0"/>
          </a:p>
        </p:txBody>
      </p:sp>
      <p:pic>
        <p:nvPicPr>
          <p:cNvPr id="13" name="图片 12" descr="图片包含 室内, 发动机, 水槽, 旧&#10;&#10;描述已自动生成">
            <a:extLst>
              <a:ext uri="{FF2B5EF4-FFF2-40B4-BE49-F238E27FC236}">
                <a16:creationId xmlns:a16="http://schemas.microsoft.com/office/drawing/2014/main" id="{E124C344-7D50-4F50-A31D-B540F46F81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1" y="2493014"/>
            <a:ext cx="4299509" cy="241854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978761-10A3-440E-928B-C0F498DF6EBA}"/>
              </a:ext>
            </a:extLst>
          </p:cNvPr>
          <p:cNvSpPr txBox="1"/>
          <p:nvPr/>
        </p:nvSpPr>
        <p:spPr>
          <a:xfrm>
            <a:off x="959440" y="5075241"/>
            <a:ext cx="3667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12 assemblies calibration</a:t>
            </a:r>
          </a:p>
          <a:p>
            <a:pPr algn="ctr"/>
            <a:r>
              <a:rPr lang="en-US" altLang="zh-CN" sz="2400" dirty="0"/>
              <a:t>@NAOC Done</a:t>
            </a:r>
          </a:p>
          <a:p>
            <a:pPr algn="ctr"/>
            <a:r>
              <a:rPr lang="en-US" altLang="zh-CN" sz="2400" kern="0" dirty="0"/>
              <a:t>Data </a:t>
            </a:r>
            <a:r>
              <a:rPr lang="en-US" altLang="zh-CN" sz="2400" kern="0" dirty="0">
                <a:effectLst/>
              </a:rPr>
              <a:t>analysis </a:t>
            </a:r>
            <a:r>
              <a:rPr lang="en-US" altLang="zh-CN" sz="2400" kern="0" dirty="0"/>
              <a:t>is carrying on.</a:t>
            </a:r>
            <a:endParaRPr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4342FB-AF71-42C8-9B0D-0D58DDD26E21}"/>
              </a:ext>
            </a:extLst>
          </p:cNvPr>
          <p:cNvSpPr txBox="1"/>
          <p:nvPr/>
        </p:nvSpPr>
        <p:spPr>
          <a:xfrm>
            <a:off x="4946369" y="5075241"/>
            <a:ext cx="3037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1 assembly calibration</a:t>
            </a:r>
          </a:p>
          <a:p>
            <a:pPr algn="ctr"/>
            <a:r>
              <a:rPr lang="en-US" altLang="zh-CN" sz="2400" dirty="0"/>
              <a:t>@Panter   Done</a:t>
            </a:r>
          </a:p>
          <a:p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BAB570-A5D5-4DF8-81A0-8E217C5C8777}"/>
              </a:ext>
            </a:extLst>
          </p:cNvPr>
          <p:cNvSpPr txBox="1"/>
          <p:nvPr/>
        </p:nvSpPr>
        <p:spPr>
          <a:xfrm>
            <a:off x="8476867" y="5075241"/>
            <a:ext cx="346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/>
              <a:t>3 modules calibration</a:t>
            </a:r>
          </a:p>
          <a:p>
            <a:pPr algn="ctr"/>
            <a:r>
              <a:rPr lang="en-US" altLang="zh-CN" sz="2400" dirty="0"/>
              <a:t>@IHEP</a:t>
            </a:r>
          </a:p>
          <a:p>
            <a:pPr algn="ctr"/>
            <a:r>
              <a:rPr lang="en-US" altLang="zh-CN" sz="2400" dirty="0"/>
              <a:t>1 done, 2 going on </a:t>
            </a:r>
          </a:p>
          <a:p>
            <a:pPr algn="ctr"/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775AEF-D764-44BF-9451-2C6BB33A8B80}"/>
              </a:ext>
            </a:extLst>
          </p:cNvPr>
          <p:cNvSpPr txBox="1"/>
          <p:nvPr/>
        </p:nvSpPr>
        <p:spPr>
          <a:xfrm>
            <a:off x="4623034" y="1425939"/>
            <a:ext cx="381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Effective Area, Focus Search</a:t>
            </a:r>
          </a:p>
          <a:p>
            <a:pPr algn="ctr"/>
            <a:r>
              <a:rPr lang="en-US" altLang="zh-CN" sz="2400" dirty="0"/>
              <a:t>Focal Plane Mapping</a:t>
            </a:r>
            <a:endParaRPr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D4885A5-A12C-4A00-A6CC-E2D50D5BEE96}"/>
              </a:ext>
            </a:extLst>
          </p:cNvPr>
          <p:cNvSpPr txBox="1"/>
          <p:nvPr/>
        </p:nvSpPr>
        <p:spPr>
          <a:xfrm>
            <a:off x="8220777" y="1486747"/>
            <a:ext cx="381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Effective Area, PSF</a:t>
            </a:r>
          </a:p>
          <a:p>
            <a:pPr algn="ctr"/>
            <a:r>
              <a:rPr lang="en-US" altLang="zh-CN" sz="2400" dirty="0"/>
              <a:t>Source Positioning Accuracy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14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67767" y="229627"/>
            <a:ext cx="9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800" kern="1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Calibration@PANTER</a:t>
            </a:r>
            <a:endParaRPr lang="en-US" altLang="zh-CN" sz="48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E2BBE8-FC2A-4765-AABC-475D7574E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内容占位符 9" descr="白板&#10;&#10;描述已自动生成">
            <a:extLst>
              <a:ext uri="{FF2B5EF4-FFF2-40B4-BE49-F238E27FC236}">
                <a16:creationId xmlns:a16="http://schemas.microsoft.com/office/drawing/2014/main" id="{ABDA64B5-0407-408B-B4A5-4A00CCC85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30"/>
          <a:stretch/>
        </p:blipFill>
        <p:spPr>
          <a:xfrm>
            <a:off x="199501" y="2921255"/>
            <a:ext cx="2819547" cy="3189946"/>
          </a:xfrm>
          <a:prstGeom prst="rect">
            <a:avLst/>
          </a:prstGeom>
        </p:spPr>
      </p:pic>
      <p:graphicFrame>
        <p:nvGraphicFramePr>
          <p:cNvPr id="285" name="表格 284">
            <a:extLst>
              <a:ext uri="{FF2B5EF4-FFF2-40B4-BE49-F238E27FC236}">
                <a16:creationId xmlns:a16="http://schemas.microsoft.com/office/drawing/2014/main" id="{ADEAF899-8349-4880-87AA-CFDE60A4F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306665"/>
              </p:ext>
            </p:extLst>
          </p:nvPr>
        </p:nvGraphicFramePr>
        <p:xfrm>
          <a:off x="6377651" y="3618796"/>
          <a:ext cx="5248802" cy="2651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25857">
                  <a:extLst>
                    <a:ext uri="{9D8B030D-6E8A-4147-A177-3AD203B41FA5}">
                      <a16:colId xmlns:a16="http://schemas.microsoft.com/office/drawing/2014/main" val="4065931587"/>
                    </a:ext>
                  </a:extLst>
                </a:gridCol>
                <a:gridCol w="1671278">
                  <a:extLst>
                    <a:ext uri="{9D8B030D-6E8A-4147-A177-3AD203B41FA5}">
                      <a16:colId xmlns:a16="http://schemas.microsoft.com/office/drawing/2014/main" val="2908116767"/>
                    </a:ext>
                  </a:extLst>
                </a:gridCol>
                <a:gridCol w="1451667">
                  <a:extLst>
                    <a:ext uri="{9D8B030D-6E8A-4147-A177-3AD203B41FA5}">
                      <a16:colId xmlns:a16="http://schemas.microsoft.com/office/drawing/2014/main" val="4253325273"/>
                    </a:ext>
                  </a:extLst>
                </a:gridCol>
              </a:tblGrid>
              <a:tr h="341885">
                <a:tc>
                  <a:txBody>
                    <a:bodyPr/>
                    <a:lstStyle/>
                    <a:p>
                      <a:pPr algn="l"/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LEIA(OQM3)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EP OFM5 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568486"/>
                  </a:ext>
                </a:extLst>
              </a:tr>
              <a:tr h="30811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Focal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375mm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375mm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978809"/>
                  </a:ext>
                </a:extLst>
              </a:tr>
              <a:tr h="30811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FOV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&gt;18*18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&gt;18*18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223982"/>
                  </a:ext>
                </a:extLst>
              </a:tr>
              <a:tr h="30811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Angular Resolution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Best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altLang="zh-CN" sz="2400" kern="0" dirty="0">
                          <a:effectLst/>
                        </a:rPr>
                        <a:t>′</a:t>
                      </a:r>
                      <a:endParaRPr lang="en-US" altLang="zh-CN" sz="2400" b="0" kern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Arg&lt;5</a:t>
                      </a:r>
                      <a:r>
                        <a:rPr lang="en-US" altLang="zh-CN" sz="2400" kern="0" dirty="0">
                          <a:effectLst/>
                        </a:rPr>
                        <a:t>′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Best 3</a:t>
                      </a:r>
                      <a:r>
                        <a:rPr lang="en-US" altLang="zh-CN" sz="2400" kern="0" dirty="0">
                          <a:effectLst/>
                        </a:rPr>
                        <a:t>′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Arg&lt;4.5</a:t>
                      </a:r>
                      <a:r>
                        <a:rPr lang="en-US" altLang="zh-CN" sz="2400" kern="0" dirty="0">
                          <a:effectLst/>
                        </a:rPr>
                        <a:t>′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015780"/>
                  </a:ext>
                </a:extLst>
              </a:tr>
              <a:tr h="30811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Effective Area 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&gt;95%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</a:rPr>
                        <a:t>&gt;95%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04662"/>
                  </a:ext>
                </a:extLst>
              </a:tr>
            </a:tbl>
          </a:graphicData>
        </a:graphic>
      </p:graphicFrame>
      <p:pic>
        <p:nvPicPr>
          <p:cNvPr id="286" name="图片 285">
            <a:extLst>
              <a:ext uri="{FF2B5EF4-FFF2-40B4-BE49-F238E27FC236}">
                <a16:creationId xmlns:a16="http://schemas.microsoft.com/office/drawing/2014/main" id="{CFE914ED-13A5-4230-836F-128B6C04F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28" y="1249086"/>
            <a:ext cx="1631766" cy="1190992"/>
          </a:xfrm>
          <a:prstGeom prst="rect">
            <a:avLst/>
          </a:prstGeom>
        </p:spPr>
      </p:pic>
      <p:pic>
        <p:nvPicPr>
          <p:cNvPr id="287" name="图片 286">
            <a:extLst>
              <a:ext uri="{FF2B5EF4-FFF2-40B4-BE49-F238E27FC236}">
                <a16:creationId xmlns:a16="http://schemas.microsoft.com/office/drawing/2014/main" id="{645BCD2F-26AB-4472-B203-A48FCBAF9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725" y="1242031"/>
            <a:ext cx="1971193" cy="1190993"/>
          </a:xfrm>
          <a:prstGeom prst="rect">
            <a:avLst/>
          </a:prstGeom>
        </p:spPr>
      </p:pic>
      <p:sp>
        <p:nvSpPr>
          <p:cNvPr id="288" name="矩形 287">
            <a:extLst>
              <a:ext uri="{FF2B5EF4-FFF2-40B4-BE49-F238E27FC236}">
                <a16:creationId xmlns:a16="http://schemas.microsoft.com/office/drawing/2014/main" id="{602F52EB-5D54-40D5-9CB5-0B01487FCBAB}"/>
              </a:ext>
            </a:extLst>
          </p:cNvPr>
          <p:cNvSpPr/>
          <p:nvPr/>
        </p:nvSpPr>
        <p:spPr>
          <a:xfrm>
            <a:off x="741086" y="2440078"/>
            <a:ext cx="215878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Sep. 5 2022 OFM5@NAOC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9" name="矩形 288">
            <a:extLst>
              <a:ext uri="{FF2B5EF4-FFF2-40B4-BE49-F238E27FC236}">
                <a16:creationId xmlns:a16="http://schemas.microsoft.com/office/drawing/2014/main" id="{018C38DE-0CC1-4234-A2A7-50ADF4D1E4FB}"/>
              </a:ext>
            </a:extLst>
          </p:cNvPr>
          <p:cNvSpPr/>
          <p:nvPr/>
        </p:nvSpPr>
        <p:spPr>
          <a:xfrm>
            <a:off x="3679867" y="2440078"/>
            <a:ext cx="168810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Sep. 20 2023@MPE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0" name="直接箭头连接符 289">
            <a:extLst>
              <a:ext uri="{FF2B5EF4-FFF2-40B4-BE49-F238E27FC236}">
                <a16:creationId xmlns:a16="http://schemas.microsoft.com/office/drawing/2014/main" id="{4027C556-CCAA-4F9E-9CDC-4C6AA7AD11B9}"/>
              </a:ext>
            </a:extLst>
          </p:cNvPr>
          <p:cNvCxnSpPr>
            <a:cxnSpLocks/>
          </p:cNvCxnSpPr>
          <p:nvPr/>
        </p:nvCxnSpPr>
        <p:spPr>
          <a:xfrm>
            <a:off x="2994328" y="2632594"/>
            <a:ext cx="58436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箭头连接符 290">
            <a:extLst>
              <a:ext uri="{FF2B5EF4-FFF2-40B4-BE49-F238E27FC236}">
                <a16:creationId xmlns:a16="http://schemas.microsoft.com/office/drawing/2014/main" id="{9B0372CC-DF03-4A1D-9A94-5E0A2EE37A12}"/>
              </a:ext>
            </a:extLst>
          </p:cNvPr>
          <p:cNvCxnSpPr>
            <a:cxnSpLocks/>
          </p:cNvCxnSpPr>
          <p:nvPr/>
        </p:nvCxnSpPr>
        <p:spPr>
          <a:xfrm>
            <a:off x="8370508" y="2632594"/>
            <a:ext cx="409428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2" name="图片 291" descr="图片包含 室内, 烤箱, 塑料, 微波炉&#10;&#10;描述已自动生成">
            <a:extLst>
              <a:ext uri="{FF2B5EF4-FFF2-40B4-BE49-F238E27FC236}">
                <a16:creationId xmlns:a16="http://schemas.microsoft.com/office/drawing/2014/main" id="{4250425B-2446-41AB-96DB-B167448BAE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29" y="1040563"/>
            <a:ext cx="1117566" cy="1449545"/>
          </a:xfrm>
          <a:prstGeom prst="rect">
            <a:avLst/>
          </a:prstGeom>
        </p:spPr>
      </p:pic>
      <p:pic>
        <p:nvPicPr>
          <p:cNvPr id="293" name="图片 292">
            <a:extLst>
              <a:ext uri="{FF2B5EF4-FFF2-40B4-BE49-F238E27FC236}">
                <a16:creationId xmlns:a16="http://schemas.microsoft.com/office/drawing/2014/main" id="{0FE9A8DA-8606-4CDE-B543-304FCACB5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155" y="1040563"/>
            <a:ext cx="1971194" cy="1434425"/>
          </a:xfrm>
          <a:prstGeom prst="rect">
            <a:avLst/>
          </a:prstGeom>
        </p:spPr>
      </p:pic>
      <p:sp>
        <p:nvSpPr>
          <p:cNvPr id="294" name="文本框 293">
            <a:extLst>
              <a:ext uri="{FF2B5EF4-FFF2-40B4-BE49-F238E27FC236}">
                <a16:creationId xmlns:a16="http://schemas.microsoft.com/office/drawing/2014/main" id="{B78A800C-2C34-469B-BE0E-CE75E77552A0}"/>
              </a:ext>
            </a:extLst>
          </p:cNvPr>
          <p:cNvSpPr txBox="1"/>
          <p:nvPr/>
        </p:nvSpPr>
        <p:spPr>
          <a:xfrm>
            <a:off x="5902405" y="2449022"/>
            <a:ext cx="227157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OFM5@PANTER</a:t>
            </a:r>
          </a:p>
        </p:txBody>
      </p:sp>
      <p:pic>
        <p:nvPicPr>
          <p:cNvPr id="295" name="图片 294">
            <a:extLst>
              <a:ext uri="{FF2B5EF4-FFF2-40B4-BE49-F238E27FC236}">
                <a16:creationId xmlns:a16="http://schemas.microsoft.com/office/drawing/2014/main" id="{F2090A6F-1070-4889-8448-8B0B2AF3EF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584"/>
          <a:stretch/>
        </p:blipFill>
        <p:spPr>
          <a:xfrm>
            <a:off x="7874180" y="1009741"/>
            <a:ext cx="1402084" cy="1535783"/>
          </a:xfrm>
          <a:prstGeom prst="rect">
            <a:avLst/>
          </a:prstGeom>
        </p:spPr>
      </p:pic>
      <p:sp>
        <p:nvSpPr>
          <p:cNvPr id="297" name="文本框 296">
            <a:extLst>
              <a:ext uri="{FF2B5EF4-FFF2-40B4-BE49-F238E27FC236}">
                <a16:creationId xmlns:a16="http://schemas.microsoft.com/office/drawing/2014/main" id="{92E7FFF8-AAFF-4D98-82E3-30498CD605B2}"/>
              </a:ext>
            </a:extLst>
          </p:cNvPr>
          <p:cNvSpPr txBox="1"/>
          <p:nvPr/>
        </p:nvSpPr>
        <p:spPr>
          <a:xfrm>
            <a:off x="1857154" y="6247359"/>
            <a:ext cx="277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/>
              <a:t>Panter</a:t>
            </a:r>
            <a:r>
              <a:rPr lang="en-US" altLang="zh-CN" sz="2800" dirty="0"/>
              <a:t> Results</a:t>
            </a:r>
            <a:endParaRPr lang="zh-CN" altLang="en-US" sz="28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B323D8A-2FC4-42E7-B334-F1CC3F025D1B}"/>
              </a:ext>
            </a:extLst>
          </p:cNvPr>
          <p:cNvSpPr/>
          <p:nvPr/>
        </p:nvSpPr>
        <p:spPr>
          <a:xfrm>
            <a:off x="9374097" y="2526308"/>
            <a:ext cx="246883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Dec. 29 2022 Back to NAOC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4658EBB-D9AB-4D89-BFBA-C286FB2398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1169"/>
          <a:stretch/>
        </p:blipFill>
        <p:spPr>
          <a:xfrm>
            <a:off x="3246744" y="3582226"/>
            <a:ext cx="2645734" cy="212927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FC8806D-BEF6-4E09-8C3D-108F8B3C580D}"/>
              </a:ext>
            </a:extLst>
          </p:cNvPr>
          <p:cNvSpPr txBox="1"/>
          <p:nvPr/>
        </p:nvSpPr>
        <p:spPr>
          <a:xfrm>
            <a:off x="6670312" y="3085285"/>
            <a:ext cx="4741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Optics Assembly </a:t>
            </a:r>
            <a:r>
              <a:rPr lang="en-US" altLang="zh-CN" sz="2400" kern="1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Calibration@Panter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52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67767" y="229627"/>
            <a:ext cx="9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Calibration </a:t>
            </a:r>
            <a:r>
              <a:rPr lang="en-US" altLang="zh-CN" sz="4800" kern="10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@ NAOC IHEP</a:t>
            </a:r>
            <a:endParaRPr lang="en-US" altLang="zh-CN" sz="48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E2BBE8-FC2A-4765-AABC-475D7574E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F97229-A1D2-4827-9056-0777894FB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960" y="1249892"/>
            <a:ext cx="5055875" cy="49199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9E442C5-070B-40FD-A347-BDF96F1AA027}"/>
              </a:ext>
            </a:extLst>
          </p:cNvPr>
          <p:cNvSpPr txBox="1"/>
          <p:nvPr/>
        </p:nvSpPr>
        <p:spPr>
          <a:xfrm>
            <a:off x="6787984" y="6232503"/>
            <a:ext cx="49048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WXT FM1 Calibration @IHEP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BE9F55-2212-40CF-8755-45D33EE2E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4"/>
          <a:stretch/>
        </p:blipFill>
        <p:spPr>
          <a:xfrm>
            <a:off x="115600" y="1476200"/>
            <a:ext cx="6178043" cy="45995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97C2EB3-37A0-49B6-AFBC-711EE354BC5E}"/>
              </a:ext>
            </a:extLst>
          </p:cNvPr>
          <p:cNvSpPr txBox="1"/>
          <p:nvPr/>
        </p:nvSpPr>
        <p:spPr>
          <a:xfrm>
            <a:off x="896485" y="6069336"/>
            <a:ext cx="4904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Optics Assemblies FMs Calibration @NAOC</a:t>
            </a:r>
          </a:p>
          <a:p>
            <a:pPr algn="ctr"/>
            <a:r>
              <a:rPr lang="en-US" altLang="zh-CN" sz="20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 misalignment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867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67767" y="233016"/>
            <a:ext cx="9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Summary</a:t>
            </a:r>
            <a:endParaRPr lang="zh-CN" altLang="en-US" sz="48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E2BBE8-FC2A-4765-AABC-475D7574E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>
            <a:extLst>
              <a:ext uri="{FF2B5EF4-FFF2-40B4-BE49-F238E27FC236}">
                <a16:creationId xmlns:a16="http://schemas.microsoft.com/office/drawing/2014/main" id="{EE6FFAC5-0D16-48EF-A35E-2DB7D7AD184D}"/>
              </a:ext>
            </a:extLst>
          </p:cNvPr>
          <p:cNvSpPr/>
          <p:nvPr/>
        </p:nvSpPr>
        <p:spPr bwMode="auto">
          <a:xfrm>
            <a:off x="1167767" y="2287667"/>
            <a:ext cx="910341" cy="2835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C5F41E-0A0F-44D4-A0FC-98DF2EB446E3}"/>
              </a:ext>
            </a:extLst>
          </p:cNvPr>
          <p:cNvSpPr txBox="1"/>
          <p:nvPr/>
        </p:nvSpPr>
        <p:spPr>
          <a:xfrm>
            <a:off x="168295" y="1064013"/>
            <a:ext cx="1156744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p"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j-ea"/>
                <a:cs typeface="+mn-ea"/>
                <a:sym typeface="+mn-lt"/>
              </a:rPr>
              <a:t>MPO plates are the key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+mj-ea"/>
              <a:cs typeface="+mn-ea"/>
              <a:sym typeface="+mn-lt"/>
            </a:endParaRP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b="0" i="0" dirty="0">
                <a:solidFill>
                  <a:srgbClr val="333333"/>
                </a:solidFill>
                <a:effectLst/>
              </a:rPr>
              <a:t>Comparative test- done,  all parameters - provided. </a:t>
            </a: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b="0" i="0" dirty="0">
                <a:solidFill>
                  <a:srgbClr val="333333"/>
                </a:solidFill>
                <a:effectLst/>
              </a:rPr>
              <a:t>Best chip: 3’, Avg : &lt;4.5’</a:t>
            </a:r>
            <a:r>
              <a:rPr lang="zh-CN" altLang="en-US" sz="2800" b="0" i="0" dirty="0">
                <a:solidFill>
                  <a:srgbClr val="333333"/>
                </a:solidFill>
                <a:effectLst/>
              </a:rPr>
              <a:t>。</a:t>
            </a:r>
            <a:endParaRPr lang="en-US" altLang="zh-CN" sz="280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p"/>
            </a:pPr>
            <a:r>
              <a:rPr kumimoji="1" lang="en-US" altLang="zh-CN" sz="2800" b="1" dirty="0">
                <a:solidFill>
                  <a:srgbClr val="44546A"/>
                </a:solidFill>
                <a:ea typeface="+mj-ea"/>
                <a:cs typeface="+mn-ea"/>
              </a:rPr>
              <a:t>Optics assemblies status</a:t>
            </a: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Optics assemblies -finished (2023.3). </a:t>
            </a: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 misalignment. Hard work.</a:t>
            </a: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data analysis - in progress, preliminary results - further update</a:t>
            </a:r>
            <a:endParaRPr kumimoji="1" lang="en-US" altLang="zh-CN" sz="2800" b="1" dirty="0">
              <a:solidFill>
                <a:srgbClr val="44546A"/>
              </a:solidFill>
              <a:latin typeface="Calibri" panose="020F0502020204030204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571500" lvl="2" indent="-571500" algn="just">
              <a:buFont typeface="Wingdings" panose="05000000000000000000" pitchFamily="2" charset="2"/>
              <a:buChar char="p"/>
            </a:pPr>
            <a:r>
              <a:rPr kumimoji="1" lang="en-US" altLang="zh-CN" sz="2800" b="1" dirty="0">
                <a:solidFill>
                  <a:srgbClr val="44546A"/>
                </a:solidFill>
                <a:ea typeface="+mj-ea"/>
                <a:cs typeface="+mn-ea"/>
              </a:rPr>
              <a:t>WXT Modules status</a:t>
            </a:r>
            <a:endParaRPr kumimoji="1" lang="zh-CN" altLang="en-US" sz="2800" b="1" dirty="0">
              <a:solidFill>
                <a:srgbClr val="44546A"/>
              </a:solidFill>
              <a:ea typeface="+mj-ea"/>
              <a:cs typeface="+mn-ea"/>
              <a:sym typeface="+mn-lt"/>
            </a:endParaRP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333333"/>
                </a:solidFill>
              </a:rPr>
              <a:t>12 EP-WXT Flight Modules :OK</a:t>
            </a: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333333"/>
                </a:solidFill>
              </a:rPr>
              <a:t>1 Module- On-ground calibration OK(2022.8)</a:t>
            </a:r>
            <a:r>
              <a:rPr lang="zh-CN" altLang="en-US" sz="2800" dirty="0">
                <a:solidFill>
                  <a:srgbClr val="333333"/>
                </a:solidFill>
              </a:rPr>
              <a:t>；</a:t>
            </a:r>
            <a:endParaRPr lang="en-US" altLang="zh-CN" sz="2800" dirty="0">
              <a:solidFill>
                <a:srgbClr val="333333"/>
              </a:solidFill>
            </a:endParaRPr>
          </a:p>
          <a:p>
            <a:pPr marL="1485900" lvl="2" indent="-571500" algn="just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333333"/>
                </a:solidFill>
              </a:rPr>
              <a:t>1 Module(OFM5@Panter) and 1 Module(Good) – calibration going on(2023.5)</a:t>
            </a:r>
          </a:p>
          <a:p>
            <a:pPr marL="571500" lvl="2" indent="-571500" algn="just">
              <a:buFont typeface="Wingdings" panose="05000000000000000000" pitchFamily="2" charset="2"/>
              <a:buChar char="p"/>
            </a:pPr>
            <a:r>
              <a:rPr kumimoji="1" lang="en-US" altLang="zh-CN" sz="2800" b="1" dirty="0">
                <a:solidFill>
                  <a:srgbClr val="44546A"/>
                </a:solidFill>
                <a:ea typeface="+mj-ea"/>
                <a:cs typeface="+mn-ea"/>
              </a:rPr>
              <a:t>EP, Good luck!      Email: </a:t>
            </a:r>
            <a:r>
              <a:rPr kumimoji="1" lang="en-US" altLang="zh-CN" sz="2800" b="1" dirty="0">
                <a:solidFill>
                  <a:srgbClr val="44546A"/>
                </a:solidFill>
                <a:ea typeface="+mj-ea"/>
                <a:cs typeface="+mn-ea"/>
                <a:hlinkClick r:id="rId4"/>
              </a:rPr>
              <a:t>yanfeng.dai@bao.ac.cn</a:t>
            </a:r>
            <a:r>
              <a:rPr kumimoji="1" lang="en-US" altLang="zh-CN" sz="2800" b="1" dirty="0">
                <a:solidFill>
                  <a:srgbClr val="44546A"/>
                </a:solidFill>
                <a:ea typeface="+mj-ea"/>
                <a:cs typeface="+mn-ea"/>
              </a:rPr>
              <a:t> Tel. +8613621030075</a:t>
            </a:r>
          </a:p>
        </p:txBody>
      </p:sp>
    </p:spTree>
    <p:extLst>
      <p:ext uri="{BB962C8B-B14F-4D97-AF65-F5344CB8AC3E}">
        <p14:creationId xmlns:p14="http://schemas.microsoft.com/office/powerpoint/2010/main" val="14695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37234" y="235541"/>
            <a:ext cx="599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cs typeface="+mn-ea"/>
                <a:sym typeface="+mn-lt"/>
              </a:rPr>
              <a:t>Contents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711987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55036E-E047-4920-8FC6-5634DF7EB81A}"/>
              </a:ext>
            </a:extLst>
          </p:cNvPr>
          <p:cNvSpPr txBox="1"/>
          <p:nvPr/>
        </p:nvSpPr>
        <p:spPr>
          <a:xfrm>
            <a:off x="2101428" y="1128713"/>
            <a:ext cx="9153311" cy="558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Einstein Probe(EP)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Wide-field X-ray Telescope(WXT)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WXT Team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Ground Calibration  Processes 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MPO Plates Status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Optics Assemblies Status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Ground Calibration  Status</a:t>
            </a:r>
          </a:p>
          <a:p>
            <a:pPr marL="571500" indent="-571500">
              <a:lnSpc>
                <a:spcPts val="5400"/>
              </a:lnSpc>
              <a:buFont typeface="Wingdings" panose="05000000000000000000" pitchFamily="2" charset="2"/>
              <a:buChar char="Ø"/>
            </a:pPr>
            <a:r>
              <a:rPr lang="en-US" altLang="zh-CN" sz="36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Summary</a:t>
            </a:r>
            <a:endParaRPr lang="zh-CN" altLang="en-US" sz="36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51904" y="237507"/>
            <a:ext cx="5992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Einstein</a:t>
            </a:r>
            <a:r>
              <a:rPr lang="en-US" altLang="zh-CN" sz="3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44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Probe</a:t>
            </a:r>
            <a:endParaRPr lang="en-US" altLang="zh-CN" sz="4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F9A45D9-1D64-4031-AC8B-E2601D20D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t="1" r="23574" b="-332"/>
          <a:stretch/>
        </p:blipFill>
        <p:spPr bwMode="auto">
          <a:xfrm>
            <a:off x="127464" y="1159274"/>
            <a:ext cx="4346565" cy="3855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087680E-A58C-4E5B-AAE1-AB17BAE3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61750"/>
            <a:ext cx="4474028" cy="1571854"/>
          </a:xfrm>
          <a:prstGeom prst="rect">
            <a:avLst/>
          </a:prstGeom>
        </p:spPr>
      </p:pic>
      <p:pic>
        <p:nvPicPr>
          <p:cNvPr id="17" name="Picture 5" descr="BH-tidal-disrup.png">
            <a:extLst>
              <a:ext uri="{FF2B5EF4-FFF2-40B4-BE49-F238E27FC236}">
                <a16:creationId xmlns:a16="http://schemas.microsoft.com/office/drawing/2014/main" id="{2881FE19-1A57-49AC-B66B-783356C89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11" y="5261750"/>
            <a:ext cx="2259318" cy="157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" descr="images.jpeg">
            <a:extLst>
              <a:ext uri="{FF2B5EF4-FFF2-40B4-BE49-F238E27FC236}">
                <a16:creationId xmlns:a16="http://schemas.microsoft.com/office/drawing/2014/main" id="{974853DE-DE49-49A5-B2DB-EAE94FC68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29" y="5261750"/>
            <a:ext cx="2349707" cy="157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cygnusx1_stsci">
            <a:extLst>
              <a:ext uri="{FF2B5EF4-FFF2-40B4-BE49-F238E27FC236}">
                <a16:creationId xmlns:a16="http://schemas.microsoft.com/office/drawing/2014/main" id="{7096353C-DD08-485C-8C92-1CA4DF5C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03033" y="5261750"/>
            <a:ext cx="2688967" cy="157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" name="Picture 21" descr="_49033362_25342_web">
            <a:extLst>
              <a:ext uri="{FF2B5EF4-FFF2-40B4-BE49-F238E27FC236}">
                <a16:creationId xmlns:a16="http://schemas.microsoft.com/office/drawing/2014/main" id="{6CEFBDB2-9188-4EFA-AA4A-EF89F0A4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23736" y="5261750"/>
            <a:ext cx="2794762" cy="157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06FD162-BF12-4CFE-A0DB-E95804D4FE7C}"/>
              </a:ext>
            </a:extLst>
          </p:cNvPr>
          <p:cNvSpPr txBox="1"/>
          <p:nvPr/>
        </p:nvSpPr>
        <p:spPr>
          <a:xfrm>
            <a:off x="4708378" y="1182134"/>
            <a:ext cx="70254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EP mission: CAS</a:t>
            </a:r>
            <a:r>
              <a:rPr lang="zh-CN" altLang="en-US" sz="2000" dirty="0">
                <a:solidFill>
                  <a:srgbClr val="444444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ESA</a:t>
            </a:r>
            <a:r>
              <a:rPr lang="zh-CN" altLang="en-US" sz="2000" dirty="0">
                <a:solidFill>
                  <a:srgbClr val="444444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MPE</a:t>
            </a:r>
            <a:r>
              <a:rPr lang="zh-CN" altLang="en-US" sz="2000" dirty="0">
                <a:solidFill>
                  <a:srgbClr val="444444"/>
                </a:solidFill>
                <a:latin typeface="Arial" panose="020B0604020202020204" pitchFamily="34" charset="0"/>
              </a:rPr>
              <a:t>、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CNES </a:t>
            </a:r>
          </a:p>
          <a:p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                    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time-domain high-energy astrophysics</a:t>
            </a:r>
            <a:endParaRPr lang="en-US" altLang="zh-CN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P</a:t>
            </a: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rimary Goals: discover high-energy transients and monitor variable objects;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FOV: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3600 square degrees</a:t>
            </a:r>
            <a:endParaRPr lang="en-US" altLang="zh-CN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Spatial 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R</a:t>
            </a: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esolution: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FWHM ~5 arcmin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Instruments: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Wide-field X-ray Telescope (WXT)</a:t>
            </a:r>
          </a:p>
          <a:p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                        Follow-up X-ray Telescope (FXT)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W</a:t>
            </a: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eight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: </a:t>
            </a:r>
            <a:r>
              <a:rPr lang="zh-CN" altLang="en-US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～</a:t>
            </a: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1400 kg 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Average Power</a:t>
            </a: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: </a:t>
            </a:r>
            <a:r>
              <a:rPr lang="zh-CN" altLang="en-US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～</a:t>
            </a: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1212 W in total</a:t>
            </a:r>
            <a:endParaRPr lang="en-US" altLang="zh-CN" sz="20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444444"/>
                </a:solidFill>
                <a:latin typeface="Arial" panose="020B0604020202020204" pitchFamily="34" charset="0"/>
              </a:rPr>
              <a:t>Launch Time: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the end of 2023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Lifetime: </a:t>
            </a:r>
            <a:r>
              <a:rPr lang="en-US" altLang="zh-CN" sz="2000" b="1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3 years (5 years as a goal)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kern="0" dirty="0">
                <a:solidFill>
                  <a:srgbClr val="0E101A"/>
                </a:solidFill>
                <a:effectLst/>
                <a:latin typeface="Segoe UI" panose="020B0502040204020203" pitchFamily="34" charset="0"/>
                <a:ea typeface="宋体" panose="02010600030101010101" pitchFamily="2" charset="-122"/>
              </a:rPr>
              <a:t>Now: Phase D</a:t>
            </a:r>
            <a:endParaRPr lang="en-US" altLang="zh-CN" sz="20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692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271358" y="250532"/>
            <a:ext cx="7491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Wide X-ray Telescope(WXT)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73643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0F1B695-FC7C-4CDC-B682-376CF71B2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272543"/>
              </p:ext>
            </p:extLst>
          </p:nvPr>
        </p:nvGraphicFramePr>
        <p:xfrm>
          <a:off x="7335719" y="1452281"/>
          <a:ext cx="4660015" cy="458931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148704">
                  <a:extLst>
                    <a:ext uri="{9D8B030D-6E8A-4147-A177-3AD203B41FA5}">
                      <a16:colId xmlns:a16="http://schemas.microsoft.com/office/drawing/2014/main" val="3468045653"/>
                    </a:ext>
                  </a:extLst>
                </a:gridCol>
                <a:gridCol w="2511311">
                  <a:extLst>
                    <a:ext uri="{9D8B030D-6E8A-4147-A177-3AD203B41FA5}">
                      <a16:colId xmlns:a16="http://schemas.microsoft.com/office/drawing/2014/main" val="796818570"/>
                    </a:ext>
                  </a:extLst>
                </a:gridCol>
              </a:tblGrid>
              <a:tr h="4623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Specification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5149612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</a:rPr>
                        <a:t>Focal Length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375mm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</a:rPr>
                        <a:t>±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4784300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</a:rPr>
                        <a:t>FOV</a:t>
                      </a:r>
                      <a:endParaRPr lang="zh-CN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</a:rPr>
                        <a:t>≥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3600 </a:t>
                      </a:r>
                      <a:r>
                        <a:rPr lang="en-US" altLang="zh-CN" sz="2000" b="0" dirty="0">
                          <a:solidFill>
                            <a:srgbClr val="444444"/>
                          </a:solidFill>
                          <a:effectLst/>
                        </a:rPr>
                        <a:t>square degrees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638026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</a:rPr>
                        <a:t>Modules 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5420261"/>
                  </a:ext>
                </a:extLst>
              </a:tr>
              <a:tr h="419753"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effectLst/>
                        </a:rPr>
                        <a:t>Effective Area</a:t>
                      </a:r>
                      <a:endParaRPr lang="zh-CN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706880" algn="l"/>
                        </a:tabLst>
                      </a:pP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effectLst/>
                        </a:rPr>
                        <a:t>≥2.7cm</a:t>
                      </a:r>
                      <a:r>
                        <a:rPr lang="en-US" altLang="zh-CN" sz="2000" b="1" kern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effectLst/>
                        </a:rPr>
                        <a:t>@1keV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661295"/>
                  </a:ext>
                </a:extLst>
              </a:tr>
              <a:tr h="5335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</a:rPr>
                        <a:t>Angular Resolution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</a:rPr>
                        <a:t>≤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5′ @1keV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993263"/>
                  </a:ext>
                </a:extLst>
              </a:tr>
              <a:tr h="5457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</a:rPr>
                        <a:t>Energy Resolution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effectLst/>
                        </a:rPr>
                        <a:t>≤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170 eV@ 1.25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7449827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effectLst/>
                        </a:rPr>
                        <a:t>Energy Range</a:t>
                      </a:r>
                      <a:endParaRPr lang="zh-CN" alt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0.5~4.0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263423"/>
                  </a:ext>
                </a:extLst>
              </a:tr>
              <a:tr h="4291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</a:rPr>
                        <a:t>Location Accuracy</a:t>
                      </a:r>
                      <a:endParaRPr lang="zh-CN" alt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&lt;1′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320757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effectLst/>
                        </a:rPr>
                        <a:t>Time Resolution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≤0.05 s</a:t>
                      </a:r>
                      <a:endParaRPr lang="zh-CN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441797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71C9171A-FB47-460D-B0A6-4941DE99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2502"/>
            <a:ext cx="3828844" cy="3780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944C01-174D-48C0-A5A6-CDD269DB2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844" y="3517780"/>
            <a:ext cx="3176215" cy="27703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4D51C75-8296-475B-B9F7-303DF571E656}"/>
              </a:ext>
            </a:extLst>
          </p:cNvPr>
          <p:cNvSpPr txBox="1"/>
          <p:nvPr/>
        </p:nvSpPr>
        <p:spPr>
          <a:xfrm>
            <a:off x="4196705" y="6288080"/>
            <a:ext cx="263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0" dirty="0">
                <a:solidFill>
                  <a:srgbClr val="0E101A"/>
                </a:solidFill>
                <a:effectLst/>
                <a:latin typeface="Segoe UI" panose="020B0502040204020203" pitchFamily="34" charset="0"/>
                <a:ea typeface="宋体" panose="02010600030101010101" pitchFamily="2" charset="-122"/>
              </a:rPr>
              <a:t>WXT module in Phase 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7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51904" y="237507"/>
            <a:ext cx="792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WXT Team</a:t>
            </a:r>
            <a:endParaRPr kumimoji="1" lang="zh-CN" altLang="en-US" sz="4800" dirty="0">
              <a:solidFill>
                <a:srgbClr val="44546A"/>
              </a:solidFill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11" name="图片 10" descr="图片包含 室内, 木, 桌子, 女人&#10;&#10;描述已自动生成">
            <a:extLst>
              <a:ext uri="{FF2B5EF4-FFF2-40B4-BE49-F238E27FC236}">
                <a16:creationId xmlns:a16="http://schemas.microsoft.com/office/drawing/2014/main" id="{4F9D228E-A103-4040-A0A7-0B59B8A7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2"/>
          <a:stretch/>
        </p:blipFill>
        <p:spPr>
          <a:xfrm rot="5400000">
            <a:off x="8253016" y="1288599"/>
            <a:ext cx="3672869" cy="39665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F015554-29B9-420B-95D5-9594D54F588A}"/>
              </a:ext>
            </a:extLst>
          </p:cNvPr>
          <p:cNvSpPr txBox="1"/>
          <p:nvPr/>
        </p:nvSpPr>
        <p:spPr>
          <a:xfrm>
            <a:off x="256541" y="1539390"/>
            <a:ext cx="796460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fr-FR" altLang="zh-CN" sz="2400" b="0" i="0" u="none" strike="noStrike" dirty="0">
                <a:effectLst/>
                <a:latin typeface="Arial" panose="020B0604020202020204" pitchFamily="34" charset="0"/>
              </a:rPr>
              <a:t>National Astronomical Observatories, CAS (NAOC)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</a:rPr>
              <a:t>North Night Vision Technology Co.,LTD(NNVT)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</a:rPr>
              <a:t>Shanghai Institute of Technical Physics, CAS (SITP) 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</a:rPr>
              <a:t>Innovation Academy for Microsatellites, CAS (IAM)</a:t>
            </a:r>
            <a:endParaRPr lang="zh-CN" altLang="en-US" sz="24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</a:rPr>
              <a:t>University of Leicester (LU)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Arial" panose="020B0604020202020204" pitchFamily="34" charset="0"/>
              </a:rPr>
              <a:t>Max Planck Institute for Extraterrestrial Physics (MPE) 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B3FD5EA-FB52-4389-B175-53C8B50D993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73" y="5297908"/>
            <a:ext cx="1976778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C7B70-48D5-4FFD-ABE1-959657E73BA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98" y="5297908"/>
            <a:ext cx="1976778" cy="144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DCE222C-6F73-4BA0-AD3D-80FDEFA802E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22" y="5297908"/>
            <a:ext cx="1976778" cy="14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7525F4-7964-461F-91CE-95F12632F58A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r="22782" b="22282"/>
          <a:stretch/>
        </p:blipFill>
        <p:spPr>
          <a:xfrm>
            <a:off x="25848" y="5297908"/>
            <a:ext cx="1976778" cy="14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F8A49C-063B-441A-B86C-BF4C952AA329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r="15775" b="3647"/>
          <a:stretch/>
        </p:blipFill>
        <p:spPr>
          <a:xfrm>
            <a:off x="2063723" y="5297908"/>
            <a:ext cx="1976778" cy="144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D577591-7D33-4475-AB05-20A7923AAA9B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33797" r="22170" b="13155"/>
          <a:stretch/>
        </p:blipFill>
        <p:spPr>
          <a:xfrm>
            <a:off x="8177348" y="5297908"/>
            <a:ext cx="197677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275576" y="228716"/>
            <a:ext cx="792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Ground Calibration Processes</a:t>
            </a:r>
            <a:endParaRPr kumimoji="1" lang="zh-CN" altLang="en-US" sz="4800" dirty="0">
              <a:solidFill>
                <a:srgbClr val="44546A"/>
              </a:solidFill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20" name="图片 19" descr="图片包含 室内, 发动机, 水槽, 旧&#10;&#10;描述已自动生成">
            <a:extLst>
              <a:ext uri="{FF2B5EF4-FFF2-40B4-BE49-F238E27FC236}">
                <a16:creationId xmlns:a16="http://schemas.microsoft.com/office/drawing/2014/main" id="{63B2EEB3-B18E-4889-B649-1794843D88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354" y="1596011"/>
            <a:ext cx="3430240" cy="19295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BE2B1F5-2EB6-4909-A043-0B04357B5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761" y="4241417"/>
            <a:ext cx="3457608" cy="16380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5C7683A-5454-4C66-A5A6-9EA3621E2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8" b="28494"/>
          <a:stretch/>
        </p:blipFill>
        <p:spPr>
          <a:xfrm>
            <a:off x="386161" y="1154965"/>
            <a:ext cx="3587515" cy="1293871"/>
          </a:xfrm>
          <a:prstGeom prst="rect">
            <a:avLst/>
          </a:prstGeom>
        </p:spPr>
      </p:pic>
      <p:pic>
        <p:nvPicPr>
          <p:cNvPr id="26" name="图片 25" descr="图片包含 室内, 水槽, 镜子, 飞机&#10;&#10;描述已自动生成">
            <a:extLst>
              <a:ext uri="{FF2B5EF4-FFF2-40B4-BE49-F238E27FC236}">
                <a16:creationId xmlns:a16="http://schemas.microsoft.com/office/drawing/2014/main" id="{4406E426-9BED-48FA-ACD1-42C965049C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50643" y="2799889"/>
            <a:ext cx="2689225" cy="1512689"/>
          </a:xfrm>
          <a:prstGeom prst="rect">
            <a:avLst/>
          </a:prstGeom>
        </p:spPr>
      </p:pic>
      <p:pic>
        <p:nvPicPr>
          <p:cNvPr id="27" name="图片 26" descr="图片包含 桌子, 发动机, 食物, 平底锅&#10;&#10;描述已自动生成">
            <a:extLst>
              <a:ext uri="{FF2B5EF4-FFF2-40B4-BE49-F238E27FC236}">
                <a16:creationId xmlns:a16="http://schemas.microsoft.com/office/drawing/2014/main" id="{CCB66149-A489-4330-8E0C-C9B49A997D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/>
          <a:stretch/>
        </p:blipFill>
        <p:spPr bwMode="auto">
          <a:xfrm>
            <a:off x="8497702" y="1226549"/>
            <a:ext cx="3132323" cy="218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DD5DFE2-38D4-4770-899E-3D340CB7A2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 b="31765"/>
          <a:stretch/>
        </p:blipFill>
        <p:spPr>
          <a:xfrm>
            <a:off x="560129" y="4663631"/>
            <a:ext cx="3239578" cy="179732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822DFEC-D1A2-48C6-8767-6B5A06D7A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702" y="4089650"/>
            <a:ext cx="3132323" cy="2303583"/>
          </a:xfrm>
          <a:prstGeom prst="rect">
            <a:avLst/>
          </a:prstGeom>
        </p:spPr>
      </p:pic>
      <p:sp>
        <p:nvSpPr>
          <p:cNvPr id="30" name="箭头: 右 29">
            <a:extLst>
              <a:ext uri="{FF2B5EF4-FFF2-40B4-BE49-F238E27FC236}">
                <a16:creationId xmlns:a16="http://schemas.microsoft.com/office/drawing/2014/main" id="{C9C76D4D-EA42-40A1-B8DA-39ECDDE090E0}"/>
              </a:ext>
            </a:extLst>
          </p:cNvPr>
          <p:cNvSpPr/>
          <p:nvPr/>
        </p:nvSpPr>
        <p:spPr>
          <a:xfrm>
            <a:off x="3762550" y="3565463"/>
            <a:ext cx="613804" cy="463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E15A36D9-8A7A-40B4-A67F-5B35465BEB5A}"/>
              </a:ext>
            </a:extLst>
          </p:cNvPr>
          <p:cNvSpPr/>
          <p:nvPr/>
        </p:nvSpPr>
        <p:spPr>
          <a:xfrm>
            <a:off x="7759393" y="3625672"/>
            <a:ext cx="613804" cy="463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89819E8-0E98-42F0-A13A-BADBA627CA59}"/>
              </a:ext>
            </a:extLst>
          </p:cNvPr>
          <p:cNvSpPr txBox="1"/>
          <p:nvPr/>
        </p:nvSpPr>
        <p:spPr>
          <a:xfrm>
            <a:off x="490703" y="2460555"/>
            <a:ext cx="3528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MPO 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altLang="zh-C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late@NNVT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(~600 Plates)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49BC1F-CC02-48D0-A385-01DFF24EE2A6}"/>
              </a:ext>
            </a:extLst>
          </p:cNvPr>
          <p:cNvSpPr txBox="1"/>
          <p:nvPr/>
        </p:nvSpPr>
        <p:spPr>
          <a:xfrm>
            <a:off x="-73347" y="4271041"/>
            <a:ext cx="463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Optics 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Assemblies</a:t>
            </a:r>
            <a:r>
              <a:rPr lang="en-US" altLang="zh-C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@NAOC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(3 QMs, 12FMs)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06391C1-35D6-48B4-89E5-7F846AA3EE51}"/>
              </a:ext>
            </a:extLst>
          </p:cNvPr>
          <p:cNvSpPr txBox="1"/>
          <p:nvPr/>
        </p:nvSpPr>
        <p:spPr>
          <a:xfrm>
            <a:off x="1138416" y="6460952"/>
            <a:ext cx="2083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Vibration</a:t>
            </a:r>
            <a:r>
              <a:rPr lang="en-US" altLang="zh-CN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@NAOC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9459171-D367-4C6F-81DB-14371D9B1DC0}"/>
              </a:ext>
            </a:extLst>
          </p:cNvPr>
          <p:cNvSpPr txBox="1"/>
          <p:nvPr/>
        </p:nvSpPr>
        <p:spPr>
          <a:xfrm>
            <a:off x="4385408" y="3565463"/>
            <a:ext cx="343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Optics Assembly Calibration 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@NAOC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(3 QMs, 12FMs)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DFD36AC-85EB-420F-88E8-ABAE4DB99C32}"/>
              </a:ext>
            </a:extLst>
          </p:cNvPr>
          <p:cNvSpPr txBox="1"/>
          <p:nvPr/>
        </p:nvSpPr>
        <p:spPr>
          <a:xfrm>
            <a:off x="4495445" y="5909137"/>
            <a:ext cx="343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Optics Assembly Calibration 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@PANTER(O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QM3, OFM5)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A467E98-2F26-4F60-8839-B3B29126A588}"/>
              </a:ext>
            </a:extLst>
          </p:cNvPr>
          <p:cNvSpPr txBox="1"/>
          <p:nvPr/>
        </p:nvSpPr>
        <p:spPr>
          <a:xfrm>
            <a:off x="8373197" y="3425368"/>
            <a:ext cx="343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WXT Module Thermal Balance Test @SITP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9093EDE-3393-434C-BB08-7A6D57AF7DCE}"/>
              </a:ext>
            </a:extLst>
          </p:cNvPr>
          <p:cNvSpPr txBox="1"/>
          <p:nvPr/>
        </p:nvSpPr>
        <p:spPr>
          <a:xfrm>
            <a:off x="8384764" y="6411184"/>
            <a:ext cx="343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WXT Module </a:t>
            </a:r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Calibration@IHEP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6E24A1-95D0-43C2-A1F3-611773B0F5F5}"/>
              </a:ext>
            </a:extLst>
          </p:cNvPr>
          <p:cNvSpPr txBox="1"/>
          <p:nvPr/>
        </p:nvSpPr>
        <p:spPr>
          <a:xfrm>
            <a:off x="1151904" y="236986"/>
            <a:ext cx="599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MPO</a:t>
            </a:r>
            <a:r>
              <a:rPr kumimoji="1" lang="zh-CN" altLang="en-US" sz="4800" dirty="0">
                <a:solidFill>
                  <a:srgbClr val="44546A"/>
                </a:solidFill>
                <a:cs typeface="+mn-ea"/>
                <a:sym typeface="+mn-lt"/>
              </a:rPr>
              <a:t> </a:t>
            </a: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Plates S</a:t>
            </a:r>
            <a:r>
              <a:rPr kumimoji="1" lang="en-US" altLang="zh-CN" sz="4800" dirty="0">
                <a:solidFill>
                  <a:srgbClr val="44546A"/>
                </a:solidFill>
                <a:cs typeface="+mn-ea"/>
              </a:rPr>
              <a:t>tatus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638636" y="63991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5366E2-A69A-4036-991A-2DED3225E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r="7479" b="9844"/>
          <a:stretch/>
        </p:blipFill>
        <p:spPr bwMode="auto">
          <a:xfrm rot="16200000">
            <a:off x="1074552" y="3500728"/>
            <a:ext cx="2406449" cy="2833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7AAE81-E018-49D6-9E18-9CF65AE2A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704"/>
          <a:stretch/>
        </p:blipFill>
        <p:spPr>
          <a:xfrm>
            <a:off x="4578185" y="1069294"/>
            <a:ext cx="2566193" cy="23597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CB9D23-88D4-4CDA-A3E1-D985919C7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81" y="967208"/>
            <a:ext cx="4078125" cy="2256366"/>
          </a:xfrm>
          <a:prstGeom prst="rect">
            <a:avLst/>
          </a:prstGeom>
        </p:spPr>
      </p:pic>
      <p:sp>
        <p:nvSpPr>
          <p:cNvPr id="16" name="Rectangle 17">
            <a:extLst>
              <a:ext uri="{FF2B5EF4-FFF2-40B4-BE49-F238E27FC236}">
                <a16:creationId xmlns:a16="http://schemas.microsoft.com/office/drawing/2014/main" id="{3406DF6D-E3D6-48B6-B326-E8E992F93E4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DB6A67-1E3A-4064-85BD-6AFAB9DE3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41" y="3686290"/>
            <a:ext cx="3208210" cy="24043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0D0BA0C-CC7F-4B20-8424-41D3FD0201BA}"/>
              </a:ext>
            </a:extLst>
          </p:cNvPr>
          <p:cNvSpPr txBox="1"/>
          <p:nvPr/>
        </p:nvSpPr>
        <p:spPr>
          <a:xfrm>
            <a:off x="4545769" y="6147865"/>
            <a:ext cx="3208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latin typeface="+mn-lt"/>
              </a:rPr>
              <a:t>Shock and Vibration</a:t>
            </a:r>
            <a:endParaRPr lang="zh-CN" altLang="en-US" sz="20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39536C4-0928-4DA4-800C-920E92DFE68B}"/>
              </a:ext>
            </a:extLst>
          </p:cNvPr>
          <p:cNvSpPr txBox="1"/>
          <p:nvPr/>
        </p:nvSpPr>
        <p:spPr>
          <a:xfrm>
            <a:off x="8685354" y="6120829"/>
            <a:ext cx="197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5×5 X-ray Scan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98793AA-7426-4248-AB7B-05AE66EFD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1096" y="3628840"/>
            <a:ext cx="2117540" cy="24557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932BF7-70C0-4544-989B-D90F37E80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21" y="1165000"/>
            <a:ext cx="3025219" cy="21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C651548-36C2-4E7C-9525-7CD26355D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8410CB-87F6-493E-B55D-1905BBA2ECC6}"/>
              </a:ext>
            </a:extLst>
          </p:cNvPr>
          <p:cNvSpPr txBox="1"/>
          <p:nvPr/>
        </p:nvSpPr>
        <p:spPr>
          <a:xfrm>
            <a:off x="1151904" y="237507"/>
            <a:ext cx="599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MPO</a:t>
            </a:r>
            <a:r>
              <a:rPr kumimoji="1" lang="zh-CN" altLang="en-US" sz="4800" dirty="0">
                <a:solidFill>
                  <a:srgbClr val="44546A"/>
                </a:solidFill>
                <a:cs typeface="+mn-ea"/>
                <a:sym typeface="+mn-lt"/>
              </a:rPr>
              <a:t> </a:t>
            </a:r>
            <a:r>
              <a:rPr kumimoji="1" lang="en-US" altLang="zh-CN" sz="4800" dirty="0">
                <a:solidFill>
                  <a:srgbClr val="44546A"/>
                </a:solidFill>
                <a:cs typeface="+mn-ea"/>
                <a:sym typeface="+mn-lt"/>
              </a:rPr>
              <a:t>Plates Test</a:t>
            </a:r>
            <a:endParaRPr kumimoji="1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F682F77-23E4-467B-B0A4-BEB2EE229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269108"/>
              </p:ext>
            </p:extLst>
          </p:nvPr>
        </p:nvGraphicFramePr>
        <p:xfrm>
          <a:off x="6884763" y="1628318"/>
          <a:ext cx="4564705" cy="241069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77169">
                  <a:extLst>
                    <a:ext uri="{9D8B030D-6E8A-4147-A177-3AD203B41FA5}">
                      <a16:colId xmlns:a16="http://schemas.microsoft.com/office/drawing/2014/main" val="3840635470"/>
                    </a:ext>
                  </a:extLst>
                </a:gridCol>
                <a:gridCol w="741257">
                  <a:extLst>
                    <a:ext uri="{9D8B030D-6E8A-4147-A177-3AD203B41FA5}">
                      <a16:colId xmlns:a16="http://schemas.microsoft.com/office/drawing/2014/main" val="3088080902"/>
                    </a:ext>
                  </a:extLst>
                </a:gridCol>
                <a:gridCol w="902511">
                  <a:extLst>
                    <a:ext uri="{9D8B030D-6E8A-4147-A177-3AD203B41FA5}">
                      <a16:colId xmlns:a16="http://schemas.microsoft.com/office/drawing/2014/main" val="481684602"/>
                    </a:ext>
                  </a:extLst>
                </a:gridCol>
                <a:gridCol w="741257">
                  <a:extLst>
                    <a:ext uri="{9D8B030D-6E8A-4147-A177-3AD203B41FA5}">
                      <a16:colId xmlns:a16="http://schemas.microsoft.com/office/drawing/2014/main" val="231994744"/>
                    </a:ext>
                  </a:extLst>
                </a:gridCol>
                <a:gridCol w="902511">
                  <a:extLst>
                    <a:ext uri="{9D8B030D-6E8A-4147-A177-3AD203B41FA5}">
                      <a16:colId xmlns:a16="http://schemas.microsoft.com/office/drawing/2014/main" val="2892866096"/>
                    </a:ext>
                  </a:extLst>
                </a:gridCol>
              </a:tblGrid>
              <a:tr h="27711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Angular </a:t>
                      </a:r>
                    </a:p>
                    <a:p>
                      <a:pPr algn="ctr"/>
                      <a:r>
                        <a:rPr lang="en-US" sz="1800" kern="0" dirty="0">
                          <a:effectLst/>
                        </a:rPr>
                        <a:t>Resolution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WXT Phase C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12700" cmpd="sng"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WXT Phase D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12700" cmpd="sng"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949728"/>
                  </a:ext>
                </a:extLst>
              </a:tr>
              <a:tr h="3809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Num.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Percent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Num.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Percent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513996"/>
                  </a:ext>
                </a:extLst>
              </a:tr>
              <a:tr h="304797"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&lt;3.5′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0.00%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7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3.07%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3883846795"/>
                  </a:ext>
                </a:extLst>
              </a:tr>
              <a:tr h="380997"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3.5′ -4′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32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28.07%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109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47.81%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235659633"/>
                  </a:ext>
                </a:extLst>
              </a:tr>
              <a:tr h="380997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4′-4.5′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35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30.70%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112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49.12%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4099244979"/>
                  </a:ext>
                </a:extLst>
              </a:tr>
              <a:tr h="380997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4.5′-5.0′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47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41.23%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110665853"/>
                  </a:ext>
                </a:extLst>
              </a:tr>
              <a:tr h="304797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Total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114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100%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228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100%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3582243602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A671F97-C226-4DB5-8A40-7AB52E7DD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153091"/>
              </p:ext>
            </p:extLst>
          </p:nvPr>
        </p:nvGraphicFramePr>
        <p:xfrm>
          <a:off x="6884763" y="4141324"/>
          <a:ext cx="4564704" cy="230832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62270">
                  <a:extLst>
                    <a:ext uri="{9D8B030D-6E8A-4147-A177-3AD203B41FA5}">
                      <a16:colId xmlns:a16="http://schemas.microsoft.com/office/drawing/2014/main" val="742148774"/>
                    </a:ext>
                  </a:extLst>
                </a:gridCol>
                <a:gridCol w="707073">
                  <a:extLst>
                    <a:ext uri="{9D8B030D-6E8A-4147-A177-3AD203B41FA5}">
                      <a16:colId xmlns:a16="http://schemas.microsoft.com/office/drawing/2014/main" val="863102700"/>
                    </a:ext>
                  </a:extLst>
                </a:gridCol>
                <a:gridCol w="918210">
                  <a:extLst>
                    <a:ext uri="{9D8B030D-6E8A-4147-A177-3AD203B41FA5}">
                      <a16:colId xmlns:a16="http://schemas.microsoft.com/office/drawing/2014/main" val="3845248036"/>
                    </a:ext>
                  </a:extLst>
                </a:gridCol>
                <a:gridCol w="707073">
                  <a:extLst>
                    <a:ext uri="{9D8B030D-6E8A-4147-A177-3AD203B41FA5}">
                      <a16:colId xmlns:a16="http://schemas.microsoft.com/office/drawing/2014/main" val="1991666118"/>
                    </a:ext>
                  </a:extLst>
                </a:gridCol>
                <a:gridCol w="970078">
                  <a:extLst>
                    <a:ext uri="{9D8B030D-6E8A-4147-A177-3AD203B41FA5}">
                      <a16:colId xmlns:a16="http://schemas.microsoft.com/office/drawing/2014/main" val="2498781734"/>
                    </a:ext>
                  </a:extLst>
                </a:gridCol>
              </a:tblGrid>
              <a:tr h="384721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Effective Area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WXT Phase C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WXT Phase D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mpd="sng"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968218"/>
                  </a:ext>
                </a:extLst>
              </a:tr>
              <a:tr h="3847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Num.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Percent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Num.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Percent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368624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95%-100%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4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10.53%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28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12.28%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4678670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90%-95%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31.58%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60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26.32%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0065720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85%-90%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22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57.89%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140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61.40%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9665396"/>
                  </a:ext>
                </a:extLst>
              </a:tr>
              <a:tr h="384721"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Total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38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100%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>
                          <a:effectLst/>
                        </a:rPr>
                        <a:t>228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0" dirty="0">
                          <a:effectLst/>
                        </a:rPr>
                        <a:t>100%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6868966"/>
                  </a:ext>
                </a:extLst>
              </a:tr>
            </a:tbl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9710D398-E5ED-41E6-8F5D-0DDF3B134CCE}"/>
              </a:ext>
            </a:extLst>
          </p:cNvPr>
          <p:cNvGrpSpPr/>
          <p:nvPr/>
        </p:nvGrpSpPr>
        <p:grpSpPr>
          <a:xfrm>
            <a:off x="1151904" y="1254553"/>
            <a:ext cx="4862945" cy="2810240"/>
            <a:chOff x="146697" y="2582201"/>
            <a:chExt cx="7711275" cy="38051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74B19F2-8FBF-49AF-A792-2385AF0E5BE1}"/>
                </a:ext>
              </a:extLst>
            </p:cNvPr>
            <p:cNvSpPr txBox="1"/>
            <p:nvPr/>
          </p:nvSpPr>
          <p:spPr>
            <a:xfrm>
              <a:off x="4858679" y="3453625"/>
              <a:ext cx="2813428" cy="875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u="none" strike="noStrike" baseline="0" dirty="0">
                  <a:solidFill>
                    <a:srgbClr val="000000"/>
                  </a:solidFill>
                  <a:latin typeface="Arial" panose="020B0502040204020203" pitchFamily="34" charset="0"/>
                </a:rPr>
                <a:t>MC9047006-14 in NAOC </a:t>
              </a:r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9A88855-DCF4-4DEC-A7C3-8B5DE24F6B20}"/>
                </a:ext>
              </a:extLst>
            </p:cNvPr>
            <p:cNvSpPr txBox="1"/>
            <p:nvPr/>
          </p:nvSpPr>
          <p:spPr>
            <a:xfrm>
              <a:off x="216627" y="5813747"/>
              <a:ext cx="4054467" cy="500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u="none" strike="noStrike" baseline="0" dirty="0">
                  <a:solidFill>
                    <a:srgbClr val="000000"/>
                  </a:solidFill>
                  <a:latin typeface="Arial" panose="020B0502040204020203" pitchFamily="34" charset="0"/>
                </a:rPr>
                <a:t>MC9047006-14 i</a:t>
              </a:r>
              <a:r>
                <a:rPr lang="en-US" altLang="zh-CN" b="1" dirty="0">
                  <a:solidFill>
                    <a:srgbClr val="000000"/>
                  </a:solidFill>
                  <a:latin typeface="Arial" panose="020B0502040204020203" pitchFamily="34" charset="0"/>
                </a:rPr>
                <a:t>n</a:t>
              </a:r>
              <a:r>
                <a:rPr lang="zh-CN" altLang="en-US" b="1" dirty="0">
                  <a:solidFill>
                    <a:srgbClr val="000000"/>
                  </a:solidFill>
                  <a:latin typeface="Arial" panose="020B0502040204020203" pitchFamily="34" charset="0"/>
                </a:rPr>
                <a:t> </a:t>
              </a:r>
              <a:r>
                <a:rPr lang="en-US" altLang="zh-CN" b="1" dirty="0">
                  <a:solidFill>
                    <a:srgbClr val="000000"/>
                  </a:solidFill>
                  <a:latin typeface="Arial" panose="020B0502040204020203" pitchFamily="34" charset="0"/>
                </a:rPr>
                <a:t>LU</a:t>
              </a:r>
              <a:endParaRPr lang="zh-CN" altLang="en-US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81B4DA5-4BDF-43DA-A762-441A9DF3616A}"/>
                </a:ext>
              </a:extLst>
            </p:cNvPr>
            <p:cNvGrpSpPr/>
            <p:nvPr/>
          </p:nvGrpSpPr>
          <p:grpSpPr>
            <a:xfrm>
              <a:off x="146697" y="2582201"/>
              <a:ext cx="7711275" cy="3805148"/>
              <a:chOff x="264053" y="96944"/>
              <a:chExt cx="11532953" cy="6813655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51B41EF-CEAC-4B6A-BDBF-EAFEB35C3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053" y="96944"/>
                <a:ext cx="5464943" cy="5626310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A83C6D4-9310-4279-832A-39486D89A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3006" y="2910099"/>
                <a:ext cx="5334000" cy="4000500"/>
              </a:xfrm>
              <a:prstGeom prst="rect">
                <a:avLst/>
              </a:prstGeom>
            </p:spPr>
          </p:pic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7A769265-317A-49B0-8C61-9D8C401A18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03491" y="2713055"/>
                <a:ext cx="6691573" cy="18834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5BC5A894-A39D-4C81-B138-2F6104B6E26B}"/>
                  </a:ext>
                </a:extLst>
              </p:cNvPr>
              <p:cNvCxnSpPr/>
              <p:nvPr/>
            </p:nvCxnSpPr>
            <p:spPr>
              <a:xfrm flipH="1" flipV="1">
                <a:off x="3380014" y="1657350"/>
                <a:ext cx="6474279" cy="25390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5F23520-E5FD-4987-B273-9B54E94324DD}"/>
              </a:ext>
            </a:extLst>
          </p:cNvPr>
          <p:cNvSpPr txBox="1"/>
          <p:nvPr/>
        </p:nvSpPr>
        <p:spPr>
          <a:xfrm>
            <a:off x="1243203" y="4344500"/>
            <a:ext cx="4852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333333"/>
                </a:solidFill>
                <a:effectLst/>
                <a:ea typeface="等线" panose="02010600030101010101" pitchFamily="2" charset="-122"/>
              </a:rPr>
              <a:t>Comparative test in LU&amp;NAOC</a:t>
            </a:r>
            <a:r>
              <a:rPr lang="zh-CN" altLang="en-US" sz="2400" b="1" dirty="0"/>
              <a:t>：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333333"/>
                </a:solidFill>
                <a:effectLst/>
                <a:ea typeface="等线" panose="02010600030101010101" pitchFamily="2" charset="-122"/>
              </a:rPr>
              <a:t>Sep. 2019, Phase C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333333"/>
                </a:solidFill>
                <a:ea typeface="等线" panose="02010600030101010101" pitchFamily="2" charset="-122"/>
              </a:rPr>
              <a:t>3 MPO plates:  </a:t>
            </a:r>
          </a:p>
          <a:p>
            <a:r>
              <a:rPr lang="en-US" altLang="zh-CN" sz="2400" dirty="0">
                <a:solidFill>
                  <a:srgbClr val="333333"/>
                </a:solidFill>
                <a:ea typeface="等线" panose="02010600030101010101" pitchFamily="2" charset="-122"/>
              </a:rPr>
              <a:t>           1 poor</a:t>
            </a:r>
            <a:r>
              <a:rPr lang="en-US" altLang="zh-CN" sz="2400" dirty="0">
                <a:solidFill>
                  <a:srgbClr val="333333"/>
                </a:solidFill>
                <a:effectLst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333333"/>
                </a:solidFill>
                <a:ea typeface="等线" panose="02010600030101010101" pitchFamily="2" charset="-122"/>
              </a:rPr>
              <a:t>;1 Good; 1 Avg.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333333"/>
                </a:solidFill>
                <a:ea typeface="等线" panose="02010600030101010101" pitchFamily="2" charset="-122"/>
              </a:rPr>
              <a:t>R</a:t>
            </a:r>
            <a:r>
              <a:rPr lang="en-US" altLang="zh-CN" sz="2400" dirty="0">
                <a:solidFill>
                  <a:srgbClr val="333333"/>
                </a:solidFill>
                <a:effectLst/>
                <a:ea typeface="等线" panose="02010600030101010101" pitchFamily="2" charset="-122"/>
              </a:rPr>
              <a:t>esults  were in good agreement.</a:t>
            </a:r>
            <a:endParaRPr lang="en-US" altLang="zh-CN" sz="2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A025567-DB07-4957-AF66-679993E088BB}"/>
              </a:ext>
            </a:extLst>
          </p:cNvPr>
          <p:cNvSpPr txBox="1"/>
          <p:nvPr/>
        </p:nvSpPr>
        <p:spPr>
          <a:xfrm>
            <a:off x="6745967" y="1115496"/>
            <a:ext cx="3219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Performance statistics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47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2498BF39-D3BB-4554-9088-6678E06F28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004363"/>
            <a:ext cx="12192000" cy="12435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E2BBE8-FC2A-4765-AABC-475D7574E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6484" r="14063" b="43203"/>
          <a:stretch/>
        </p:blipFill>
        <p:spPr bwMode="auto">
          <a:xfrm>
            <a:off x="10800000" y="108000"/>
            <a:ext cx="1345008" cy="9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8">
            <a:extLst>
              <a:ext uri="{FF2B5EF4-FFF2-40B4-BE49-F238E27FC236}">
                <a16:creationId xmlns:a16="http://schemas.microsoft.com/office/drawing/2014/main" id="{EE6FFAC5-0D16-48EF-A35E-2DB7D7AD184D}"/>
              </a:ext>
            </a:extLst>
          </p:cNvPr>
          <p:cNvSpPr/>
          <p:nvPr/>
        </p:nvSpPr>
        <p:spPr bwMode="auto">
          <a:xfrm>
            <a:off x="1642374" y="2398129"/>
            <a:ext cx="910341" cy="2835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8" tIns="26788" rIns="26788" bIns="26788" anchor="ctr"/>
          <a:lstStyle>
            <a:lvl1pPr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charset="0"/>
                <a:ea typeface="MS PGothic" panose="020B0600070205080204" pitchFamily="34" charset="-128"/>
                <a:sym typeface="Lato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zh-CN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5B5C7F-91E3-4BBE-9098-18D406276188}"/>
              </a:ext>
            </a:extLst>
          </p:cNvPr>
          <p:cNvSpPr txBox="1"/>
          <p:nvPr/>
        </p:nvSpPr>
        <p:spPr>
          <a:xfrm>
            <a:off x="1105466" y="180220"/>
            <a:ext cx="998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Optics Assemblies Status</a:t>
            </a:r>
            <a:endParaRPr kumimoji="1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7DDBBC5-623F-4A78-A084-7D99BD8FB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702" y="1066538"/>
            <a:ext cx="2487517" cy="241783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70CC4F0-E6A1-462F-9CAC-799308C01C1F}"/>
              </a:ext>
            </a:extLst>
          </p:cNvPr>
          <p:cNvSpPr txBox="1"/>
          <p:nvPr/>
        </p:nvSpPr>
        <p:spPr>
          <a:xfrm>
            <a:off x="1266525" y="3424465"/>
            <a:ext cx="734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altLang="zh-CN" sz="2000" dirty="0">
                <a:solidFill>
                  <a:srgbClr val="333333"/>
                </a:solidFill>
                <a:latin typeface="Helvetica Neue"/>
              </a:rPr>
              <a:t>OQM3(2021.1)                   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Helvetica Neue"/>
              </a:rPr>
              <a:t>OQM3 point error (arcsec)</a:t>
            </a:r>
            <a:endParaRPr lang="zh-CN" altLang="en-US" sz="20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0C7D693-2995-45BB-B0BB-0205FCB70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63" t="22929" r="25130" b="13725"/>
          <a:stretch>
            <a:fillRect/>
          </a:stretch>
        </p:blipFill>
        <p:spPr>
          <a:xfrm>
            <a:off x="721464" y="1303049"/>
            <a:ext cx="2752159" cy="202158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9A3390-C68A-4640-BE05-5440DF72420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701563" y="1270563"/>
            <a:ext cx="4675551" cy="215390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82D7AB5-2E78-4720-9065-2F22FE47F7F6}"/>
              </a:ext>
            </a:extLst>
          </p:cNvPr>
          <p:cNvSpPr txBox="1"/>
          <p:nvPr/>
        </p:nvSpPr>
        <p:spPr>
          <a:xfrm>
            <a:off x="8708804" y="3368957"/>
            <a:ext cx="2771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dirty="0">
                <a:solidFill>
                  <a:srgbClr val="333333"/>
                </a:solidFill>
                <a:effectLst/>
                <a:latin typeface="Helvetica Neue"/>
              </a:rPr>
              <a:t> OQM3 </a:t>
            </a:r>
            <a:r>
              <a:rPr lang="en-US" altLang="zh-CN" sz="2000" b="0" i="0" dirty="0" err="1">
                <a:solidFill>
                  <a:srgbClr val="333333"/>
                </a:solidFill>
                <a:effectLst/>
                <a:latin typeface="Helvetica Neue"/>
              </a:rPr>
              <a:t>PSF@Panter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CFBE19-FCF9-43FC-9905-BDBAFD1AA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310" y="3835223"/>
            <a:ext cx="3992430" cy="287106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FB97619-084F-485D-A1EF-395708EC2FBA}"/>
              </a:ext>
            </a:extLst>
          </p:cNvPr>
          <p:cNvSpPr txBox="1"/>
          <p:nvPr/>
        </p:nvSpPr>
        <p:spPr>
          <a:xfrm>
            <a:off x="4606707" y="6219514"/>
            <a:ext cx="7347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Helvetica Neue"/>
              </a:rPr>
              <a:t>P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Helvetica Neue"/>
              </a:rPr>
              <a:t>oint </a:t>
            </a:r>
            <a:r>
              <a:rPr lang="en-US" altLang="zh-CN" sz="2000" dirty="0">
                <a:solidFill>
                  <a:srgbClr val="333333"/>
                </a:solidFill>
                <a:latin typeface="Helvetica Neue"/>
              </a:rPr>
              <a:t>E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Helvetica Neue"/>
              </a:rPr>
              <a:t>rror (arcsec) after Mounting MPO Plates of All FMs</a:t>
            </a:r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6B637B-1939-4920-8B31-EF23AB93C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4983" y="3971337"/>
            <a:ext cx="7179954" cy="22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9909</TotalTime>
  <Words>791</Words>
  <Application>Microsoft Office PowerPoint</Application>
  <PresentationFormat>宽屏</PresentationFormat>
  <Paragraphs>212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Helvetica Neue</vt:lpstr>
      <vt:lpstr>DengXian</vt:lpstr>
      <vt:lpstr>DengXian</vt:lpstr>
      <vt:lpstr>方正细谭黑简体</vt:lpstr>
      <vt:lpstr>微软雅黑</vt:lpstr>
      <vt:lpstr>Arial</vt:lpstr>
      <vt:lpstr>Calibri</vt:lpstr>
      <vt:lpstr>Raleway</vt:lpstr>
      <vt:lpstr>Segoe UI</vt:lpstr>
      <vt:lpstr>Wingdings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极简工作总结计划</dc:title>
  <dc:creator>第一PPT</dc:creator>
  <cp:keywords>www.1ppt.com</cp:keywords>
  <dc:description>www.1ppt.com</dc:description>
  <cp:lastModifiedBy>Dai Yanfeng</cp:lastModifiedBy>
  <cp:revision>386</cp:revision>
  <dcterms:created xsi:type="dcterms:W3CDTF">2021-07-16T05:29:27Z</dcterms:created>
  <dcterms:modified xsi:type="dcterms:W3CDTF">2023-04-24T20:05:33Z</dcterms:modified>
</cp:coreProperties>
</file>