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9" r:id="rId3"/>
    <p:sldId id="287" r:id="rId4"/>
    <p:sldId id="279" r:id="rId5"/>
    <p:sldId id="284" r:id="rId6"/>
    <p:sldId id="276" r:id="rId7"/>
    <p:sldId id="285" r:id="rId8"/>
    <p:sldId id="286" r:id="rId9"/>
    <p:sldId id="301" r:id="rId10"/>
    <p:sldId id="300" r:id="rId11"/>
    <p:sldId id="302" r:id="rId12"/>
    <p:sldId id="303" r:id="rId13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8"/>
    <p:restoredTop sz="94852"/>
  </p:normalViewPr>
  <p:slideViewPr>
    <p:cSldViewPr snapToGrid="0">
      <p:cViewPr varScale="1">
        <p:scale>
          <a:sx n="117" d="100"/>
          <a:sy n="117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Valtchanov" userId="924a1d18-8ae7-43d5-84d5-dc993977c39c" providerId="ADAL" clId="{99DA5ED2-F506-234F-9B9E-BBCE1D8DFB33}"/>
    <pc:docChg chg="undo custSel modSld">
      <pc:chgData name="Ivan Valtchanov" userId="924a1d18-8ae7-43d5-84d5-dc993977c39c" providerId="ADAL" clId="{99DA5ED2-F506-234F-9B9E-BBCE1D8DFB33}" dt="2023-04-24T07:33:53.673" v="316" actId="114"/>
      <pc:docMkLst>
        <pc:docMk/>
      </pc:docMkLst>
      <pc:sldChg chg="modSp mod">
        <pc:chgData name="Ivan Valtchanov" userId="924a1d18-8ae7-43d5-84d5-dc993977c39c" providerId="ADAL" clId="{99DA5ED2-F506-234F-9B9E-BBCE1D8DFB33}" dt="2023-04-24T07:33:53.673" v="316" actId="114"/>
        <pc:sldMkLst>
          <pc:docMk/>
          <pc:sldMk cId="973413176" sldId="256"/>
        </pc:sldMkLst>
        <pc:spChg chg="mod">
          <ac:chgData name="Ivan Valtchanov" userId="924a1d18-8ae7-43d5-84d5-dc993977c39c" providerId="ADAL" clId="{99DA5ED2-F506-234F-9B9E-BBCE1D8DFB33}" dt="2023-04-24T07:33:53.673" v="316" actId="114"/>
          <ac:spMkLst>
            <pc:docMk/>
            <pc:sldMk cId="973413176" sldId="256"/>
            <ac:spMk id="3" creationId="{ED42B38C-3E85-2E7D-FD36-CD216EC446E1}"/>
          </ac:spMkLst>
        </pc:spChg>
      </pc:sldChg>
      <pc:sldChg chg="modSp mod modNotesTx">
        <pc:chgData name="Ivan Valtchanov" userId="924a1d18-8ae7-43d5-84d5-dc993977c39c" providerId="ADAL" clId="{99DA5ED2-F506-234F-9B9E-BBCE1D8DFB33}" dt="2023-04-23T19:21:41.015" v="272" actId="20577"/>
        <pc:sldMkLst>
          <pc:docMk/>
          <pc:sldMk cId="96442727" sldId="299"/>
        </pc:sldMkLst>
        <pc:spChg chg="mod">
          <ac:chgData name="Ivan Valtchanov" userId="924a1d18-8ae7-43d5-84d5-dc993977c39c" providerId="ADAL" clId="{99DA5ED2-F506-234F-9B9E-BBCE1D8DFB33}" dt="2023-04-23T19:21:41.015" v="272" actId="20577"/>
          <ac:spMkLst>
            <pc:docMk/>
            <pc:sldMk cId="96442727" sldId="299"/>
            <ac:spMk id="3" creationId="{B32CD245-69C9-CC04-D319-D0A18B57D2A5}"/>
          </ac:spMkLst>
        </pc:spChg>
      </pc:sldChg>
      <pc:sldChg chg="modSp mod">
        <pc:chgData name="Ivan Valtchanov" userId="924a1d18-8ae7-43d5-84d5-dc993977c39c" providerId="ADAL" clId="{99DA5ED2-F506-234F-9B9E-BBCE1D8DFB33}" dt="2023-04-21T08:43:28.439" v="160" actId="20577"/>
        <pc:sldMkLst>
          <pc:docMk/>
          <pc:sldMk cId="3641273028" sldId="302"/>
        </pc:sldMkLst>
        <pc:spChg chg="mod">
          <ac:chgData name="Ivan Valtchanov" userId="924a1d18-8ae7-43d5-84d5-dc993977c39c" providerId="ADAL" clId="{99DA5ED2-F506-234F-9B9E-BBCE1D8DFB33}" dt="2023-04-21T08:43:28.439" v="160" actId="20577"/>
          <ac:spMkLst>
            <pc:docMk/>
            <pc:sldMk cId="3641273028" sldId="302"/>
            <ac:spMk id="2" creationId="{430AF9E8-D995-827A-5610-F0487BC4C1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204D7-8AA4-AA4D-BDD9-40DE2FE64384}" type="datetimeFigureOut">
              <a:rPr lang="en-ES" smtClean="0"/>
              <a:t>24/4/23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9D85B-FE4E-AE46-BE02-52B6E27718E5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7665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dirty="0"/>
              <a:t>Astrometry and RGS eff area: annual/periodic updates using data up to the end of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9D85B-FE4E-AE46-BE02-52B6E27718E5}" type="slidenum">
              <a:rPr lang="en-ES" smtClean="0"/>
              <a:t>1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3073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dirty="0"/>
              <a:t>How the new Aeff is estimated? 1: contamination updates Aeff and then with the Aeff the RMF si updated.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9D85B-FE4E-AE46-BE02-52B6E27718E5}" type="slidenum">
              <a:rPr lang="en-ES" smtClean="0"/>
              <a:t>2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49631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ES" dirty="0"/>
              <a:t>hy there is a gap from 2008 to 2013? </a:t>
            </a:r>
            <a:r>
              <a:rPr lang="en-GB" dirty="0"/>
              <a:t>T</a:t>
            </a:r>
            <a:r>
              <a:rPr lang="en-ES" dirty="0"/>
              <a:t>o ask Simon/Jari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9D85B-FE4E-AE46-BE02-52B6E27718E5}" type="slidenum">
              <a:rPr lang="en-ES" smtClean="0"/>
              <a:t>3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9906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dirty="0"/>
              <a:t>Colour coded are the epochs. More important for core and wings and less so for off patch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9D85B-FE4E-AE46-BE02-52B6E27718E5}" type="slidenum">
              <a:rPr lang="en-ES" smtClean="0"/>
              <a:t>5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43771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ES" dirty="0"/>
              <a:t>emporal flux stability: is this something to check on my side for the SNR flux stability issues?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9D85B-FE4E-AE46-BE02-52B6E27718E5}" type="slidenum">
              <a:rPr lang="en-ES" smtClean="0"/>
              <a:t>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3350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ES" dirty="0"/>
              <a:t>he curve is the previous model?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9D85B-FE4E-AE46-BE02-52B6E27718E5}" type="slidenum">
              <a:rPr lang="en-ES" smtClean="0"/>
              <a:t>8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114331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dirty="0"/>
              <a:t>So, what’s the conclusion? </a:t>
            </a:r>
            <a:r>
              <a:rPr lang="en-GB" dirty="0"/>
              <a:t>N</a:t>
            </a:r>
            <a:r>
              <a:rPr lang="en-ES" dirty="0"/>
              <a:t>o problems here? </a:t>
            </a:r>
            <a:r>
              <a:rPr lang="en-GB" dirty="0"/>
              <a:t>W</a:t>
            </a:r>
            <a:r>
              <a:rPr lang="en-ES" dirty="0"/>
              <a:t>ithin 5 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9D85B-FE4E-AE46-BE02-52B6E27718E5}" type="slidenum">
              <a:rPr lang="en-ES" smtClean="0"/>
              <a:t>9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4941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ES" dirty="0"/>
              <a:t>egradation to what? </a:t>
            </a:r>
            <a:r>
              <a:rPr lang="en-GB" dirty="0"/>
              <a:t>T</a:t>
            </a:r>
            <a:r>
              <a:rPr lang="en-ES" dirty="0"/>
              <a:t>o magnitudes/flux, sensitivity, throughput?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9D85B-FE4E-AE46-BE02-52B6E27718E5}" type="slidenum">
              <a:rPr lang="en-ES" smtClean="0"/>
              <a:t>10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9727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B031-C8E9-95AE-8817-46D1283F9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DF27C-E6D7-655D-1637-5B4FA55A9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D900C-9289-480B-2B6F-426A78B0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C06A-7C16-0E4B-AEE6-78F97F3ADAF7}" type="datetime1">
              <a:rPr lang="es-ES_tradnl" smtClean="0"/>
              <a:t>24/4/23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16F04-E8AE-269D-6BCA-0F1CBDAB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4A93A-FC4D-8248-E0FF-53E317D7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0842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2103-E101-0792-6916-62C705EC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86711-A831-9DCC-3610-793AAC00C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B6C38-1923-3FB3-54D0-3E99064A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D4C5-C5A1-6C40-9701-65165C70615C}" type="datetime1">
              <a:rPr lang="es-ES_tradnl" smtClean="0"/>
              <a:t>24/4/23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FBA8D-F582-0E21-8298-3C89FB48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115A3-1CC4-FF61-68EF-AED00679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16079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74A27-636C-8232-4F93-93F410278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C54A8-475B-54EB-4809-2C72D6B3D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1CF91-96D1-7786-6D1E-89C31913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85A2-9186-3E41-BD5E-17523FA70699}" type="datetime1">
              <a:rPr lang="es-ES_tradnl" smtClean="0"/>
              <a:t>24/4/23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A559E-ECF1-62D5-704E-1B368ED1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E7EF6-1D92-FB7C-02F0-C9B2A1D8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28542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9016-9A9E-7857-28F0-FCE1D21B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1A818-2FD7-A9F5-88D7-8C8108EE6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05C82-D9CA-54CF-804C-46F624BE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5B94-43C6-E44D-9C3C-5932E557EBA8}" type="datetime1">
              <a:rPr lang="es-ES_tradnl" smtClean="0"/>
              <a:t>24/4/23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2C05C-506B-8986-3BFF-2BC2A9B6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265" y="6356350"/>
            <a:ext cx="5529470" cy="365125"/>
          </a:xfrm>
        </p:spPr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01368-CE4A-D851-5FFE-81AF5D1F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5215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CC8B-D62E-5BF0-B635-37D52750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CF6AF-A431-832A-E6DF-19D6E879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81911-F271-4BFD-00F9-B95BBA06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5B96-1945-9F46-AFD1-5550E79E63A5}" type="datetime1">
              <a:rPr lang="es-ES_tradnl" smtClean="0"/>
              <a:t>24/4/23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2D701-A464-E78B-8C20-F1A81975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32D00-F642-D80E-6F1F-8DD1C538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5716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DF33-DB00-C781-4B51-62A862FA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FDCA1-BE52-E2D3-633F-025938548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1502D-3E50-66EE-4D52-D5188EB52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872E5-DB0A-F6E0-2565-B28430FC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70FF-4BD0-174A-8DE6-028A35B6F6FB}" type="datetime1">
              <a:rPr lang="es-ES_tradnl" smtClean="0"/>
              <a:t>24/4/23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99652-2D6D-866E-E1C1-257A3BA2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07028-BCB0-384F-06DC-2D839082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6387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305E-28A3-EF5A-62BC-A2263BF7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89189-A2DC-C445-72C7-BBE9B1A5D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D0E6A-9A6B-7853-24E4-77DDA3DD3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B4AB-7445-ED92-4E0A-C125B94AE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B51AC-A3D3-FB16-6316-92E68F334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B0F97-1171-4975-DF05-8A7351AA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13F5-AD5A-F34F-8910-16F10AF5120C}" type="datetime1">
              <a:rPr lang="es-ES_tradnl" smtClean="0"/>
              <a:t>24/4/23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58302-CA8F-5B88-0B76-EFC6810D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553B86-75A1-CAA7-E85E-D8A667B4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47213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183F-484E-69E1-62DB-D97A16C8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4BDEA-D9E7-C698-FA05-66E846F6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E9DE-A50A-0A45-88B6-7544EF70E9DB}" type="datetime1">
              <a:rPr lang="es-ES_tradnl" smtClean="0"/>
              <a:t>24/4/23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0E601-4E41-74E0-4F5E-9E1BC780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0AA23-CCB5-52D5-0D01-84D2B88D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6764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A0E2D-7CF4-C820-54E6-52573CD0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C778-07A8-E841-9B28-DEAD7196E59F}" type="datetime1">
              <a:rPr lang="es-ES_tradnl" smtClean="0"/>
              <a:t>24/4/23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7DE36-AA4E-BAF7-22AA-E9E959DC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F5580-551C-E39B-096F-F47FC445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00502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1694-3D72-34EF-54A0-FBFFF4CD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93829-1D44-0524-4946-A18693B7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BAFD0-5D47-1347-1DFE-435F4B395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6DF90-548E-6FC7-B24B-1B97C001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4ACA-4FC2-514F-8222-0145D1421292}" type="datetime1">
              <a:rPr lang="es-ES_tradnl" smtClean="0"/>
              <a:t>24/4/23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333FD-FCA0-4617-14E4-E9152624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BF392-7253-193B-A6B1-813E9C92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4921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5861-FE0E-FD9F-57F8-D6858E6C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295CBC-F7D9-3FB3-914B-0A0EDC640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7F7B2-F31B-F645-C914-00680061F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5EDBF-9856-94B9-AEDF-D799E74A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3382-7F5F-7E46-BFDB-2FE29407C777}" type="datetime1">
              <a:rPr lang="es-ES_tradnl" smtClean="0"/>
              <a:t>24/4/23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0646B-443B-FE6D-6739-59284AF0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3B317-9E9E-DBE1-9EB9-3F8310FC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74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9A49A-20E4-BB3E-EBFD-372BE1CE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58260-CD15-A91E-B669-52263F9AA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FAC4B-7B73-BE03-EB35-0E62132F8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6986-DACD-D74A-804E-25930A0C07DB}" type="datetime1">
              <a:rPr lang="es-ES_tradnl" smtClean="0"/>
              <a:t>24/4/23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CF7C4-8909-9C4D-4AB5-4633AFD1E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157" y="6356350"/>
            <a:ext cx="5536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XMM-Newton Calibration Updates | M. Smith | 15th IACHEC Meeting | 24 April 2023</a:t>
            </a:r>
            <a:endParaRPr lang="en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B0BBA-6043-3EEA-8B2D-EC784364B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757ED-5804-C64B-B546-875278BA786E}" type="slidenum">
              <a:rPr lang="en-ES" smtClean="0"/>
              <a:t>‹#›</a:t>
            </a:fld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09133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83AA-E280-CAD8-BF5B-9AD504AF9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S" dirty="0"/>
              <a:t>XMM-Newton Calibration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2B38C-3E85-2E7D-FD36-CD216EC44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3581"/>
            <a:ext cx="9144000" cy="1655762"/>
          </a:xfrm>
        </p:spPr>
        <p:txBody>
          <a:bodyPr/>
          <a:lstStyle/>
          <a:p>
            <a:r>
              <a:rPr lang="en-GB" sz="1800" b="1" dirty="0">
                <a:effectLst/>
                <a:latin typeface="Arial" panose="020B0604020202020204" pitchFamily="34" charset="0"/>
              </a:rPr>
              <a:t>Michael Smith, ESAC</a:t>
            </a:r>
          </a:p>
          <a:p>
            <a:r>
              <a:rPr lang="en-GB" sz="1800" i="1" dirty="0">
                <a:effectLst/>
                <a:latin typeface="Arial" panose="020B0604020202020204" pitchFamily="34" charset="0"/>
              </a:rPr>
              <a:t>(Ivan Valtchanov, XMM </a:t>
            </a:r>
            <a:r>
              <a:rPr lang="en-GB" sz="1800" i="1" dirty="0">
                <a:latin typeface="Arial" panose="020B0604020202020204" pitchFamily="34" charset="0"/>
              </a:rPr>
              <a:t>Cal team)</a:t>
            </a:r>
            <a:endParaRPr lang="en-GB" sz="1800" i="1" dirty="0">
              <a:effectLst/>
              <a:latin typeface="Arial" panose="020B0604020202020204" pitchFamily="34" charset="0"/>
            </a:endParaRPr>
          </a:p>
          <a:p>
            <a:r>
              <a:rPr lang="en-GB" sz="1800" b="1" dirty="0">
                <a:effectLst/>
                <a:latin typeface="Arial" panose="020B0604020202020204" pitchFamily="34" charset="0"/>
              </a:rPr>
              <a:t>15</a:t>
            </a:r>
            <a:r>
              <a:rPr lang="en-GB" sz="1800" b="1" baseline="30000" dirty="0">
                <a:effectLst/>
                <a:latin typeface="Arial" panose="020B0604020202020204" pitchFamily="34" charset="0"/>
              </a:rPr>
              <a:t>th</a:t>
            </a:r>
            <a:r>
              <a:rPr lang="en-GB" sz="1800" b="1" dirty="0">
                <a:effectLst/>
                <a:latin typeface="Arial" panose="020B0604020202020204" pitchFamily="34" charset="0"/>
              </a:rPr>
              <a:t> IACHEC Meeting, 24 April 2023 </a:t>
            </a:r>
            <a:endParaRPr lang="en-GB" dirty="0">
              <a:effectLst/>
            </a:endParaRP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97341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F9E8-D995-827A-5610-F0487BC4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9" y="18255"/>
            <a:ext cx="11603421" cy="1325563"/>
          </a:xfrm>
        </p:spPr>
        <p:txBody>
          <a:bodyPr>
            <a:normAutofit/>
          </a:bodyPr>
          <a:lstStyle/>
          <a:p>
            <a:r>
              <a:rPr lang="en-ES" sz="3200" dirty="0">
                <a:solidFill>
                  <a:schemeClr val="accent1"/>
                </a:solidFill>
              </a:rPr>
              <a:t>RGS: wavelength scale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2A9D3-BFA4-DC38-02D0-CD215BC3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9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F44862-FCCB-3DE9-4C6B-6038F9E5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599867E9-4D9E-D723-BA16-AD815EE9E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t="13706" r="4206" b="7038"/>
          <a:stretch/>
        </p:blipFill>
        <p:spPr>
          <a:xfrm rot="16200000">
            <a:off x="809209" y="1362018"/>
            <a:ext cx="3276120" cy="42799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FE9640-AF33-E42A-CC42-7F54BA4C7880}"/>
              </a:ext>
            </a:extLst>
          </p:cNvPr>
          <p:cNvSpPr txBox="1"/>
          <p:nvPr/>
        </p:nvSpPr>
        <p:spPr>
          <a:xfrm>
            <a:off x="568548" y="1295377"/>
            <a:ext cx="3876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Average wavelength shift of spectra of spectra of bright stars: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A44B9B-50DC-A5CF-49BA-F37F62CBCA49}"/>
              </a:ext>
            </a:extLst>
          </p:cNvPr>
          <p:cNvSpPr txBox="1"/>
          <p:nvPr/>
        </p:nvSpPr>
        <p:spPr>
          <a:xfrm>
            <a:off x="5293031" y="1283133"/>
            <a:ext cx="545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Measured shifts of emission lines in two samples of stars: “Bright” (orange) and “Faint” (cyan):</a:t>
            </a:r>
          </a:p>
        </p:txBody>
      </p:sp>
      <p:pic>
        <p:nvPicPr>
          <p:cNvPr id="17" name="Picture 16" descr="Chart, histogram&#10;&#10;Description automatically generated">
            <a:extLst>
              <a:ext uri="{FF2B5EF4-FFF2-40B4-BE49-F238E27FC236}">
                <a16:creationId xmlns:a16="http://schemas.microsoft.com/office/drawing/2014/main" id="{E0819766-DF25-F0DA-4298-D63F3CECD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12" y="1879169"/>
            <a:ext cx="6096000" cy="3429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97E8D5-217E-915C-859F-1139F731CFCF}"/>
              </a:ext>
            </a:extLst>
          </p:cNvPr>
          <p:cNvSpPr txBox="1"/>
          <p:nvPr/>
        </p:nvSpPr>
        <p:spPr>
          <a:xfrm>
            <a:off x="4091626" y="5180930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effectLst/>
              </a:rPr>
              <a:t>R. </a:t>
            </a:r>
            <a:r>
              <a:rPr lang="en-GB" sz="1200" dirty="0" err="1">
                <a:effectLst/>
              </a:rPr>
              <a:t>González-Riestra</a:t>
            </a:r>
            <a:r>
              <a:rPr lang="en-GB" sz="12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70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F9E8-D995-827A-5610-F0487BC4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9" y="18255"/>
            <a:ext cx="11603421" cy="1325563"/>
          </a:xfrm>
        </p:spPr>
        <p:txBody>
          <a:bodyPr>
            <a:normAutofit/>
          </a:bodyPr>
          <a:lstStyle/>
          <a:p>
            <a:r>
              <a:rPr lang="en-ES" sz="3200" dirty="0">
                <a:solidFill>
                  <a:schemeClr val="accent1"/>
                </a:solidFill>
              </a:rPr>
              <a:t>OM: </a:t>
            </a:r>
            <a:r>
              <a:rPr lang="en-ES" sz="3200">
                <a:solidFill>
                  <a:schemeClr val="accent1"/>
                </a:solidFill>
              </a:rPr>
              <a:t>time-dependent sensitivity degradation</a:t>
            </a:r>
            <a:endParaRPr lang="en-ES" sz="32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2A9D3-BFA4-DC38-02D0-CD215BC3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10</a:t>
            </a:fld>
            <a:endParaRPr lang="en-E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F44862-FCCB-3DE9-4C6B-6038F9E5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BB290E1-48A4-6090-5327-309BF4E59C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2" t="14044" r="6443" b="41560"/>
          <a:stretch/>
        </p:blipFill>
        <p:spPr>
          <a:xfrm>
            <a:off x="294289" y="1223159"/>
            <a:ext cx="6733309" cy="5011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5C665-CC74-9BB8-8B1F-CD046E4E1954}"/>
              </a:ext>
            </a:extLst>
          </p:cNvPr>
          <p:cNvSpPr txBox="1"/>
          <p:nvPr/>
        </p:nvSpPr>
        <p:spPr>
          <a:xfrm>
            <a:off x="3417951" y="6018449"/>
            <a:ext cx="67364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1200" dirty="0"/>
              <a:t>S.Rosen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A158617E-48DF-27AB-49CE-2971E473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609" y="1911928"/>
            <a:ext cx="2908089" cy="2251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420FB7-155A-ACF6-3916-503ECB51BA17}"/>
              </a:ext>
            </a:extLst>
          </p:cNvPr>
          <p:cNvSpPr txBox="1"/>
          <p:nvPr/>
        </p:nvSpPr>
        <p:spPr>
          <a:xfrm>
            <a:off x="7775903" y="1512145"/>
            <a:ext cx="353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OM throughput estimate for 2030: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7D5A0-F781-E0B3-FD1C-32377DDA3CB3}"/>
              </a:ext>
            </a:extLst>
          </p:cNvPr>
          <p:cNvSpPr txBox="1"/>
          <p:nvPr/>
        </p:nvSpPr>
        <p:spPr>
          <a:xfrm>
            <a:off x="7489761" y="4627927"/>
            <a:ext cx="417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Time-dependent degradation continues to be monitored, and is corrected in the SAS</a:t>
            </a:r>
          </a:p>
        </p:txBody>
      </p:sp>
    </p:spTree>
    <p:extLst>
      <p:ext uri="{BB962C8B-B14F-4D97-AF65-F5344CB8AC3E}">
        <p14:creationId xmlns:p14="http://schemas.microsoft.com/office/powerpoint/2010/main" val="364127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7B69C0-4219-C9BC-5231-48303482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3429000"/>
            <a:ext cx="10515600" cy="1325563"/>
          </a:xfrm>
        </p:spPr>
        <p:txBody>
          <a:bodyPr/>
          <a:lstStyle/>
          <a:p>
            <a:r>
              <a:rPr lang="en-ES" dirty="0"/>
              <a:t>The end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1EB45-05BD-1988-454C-E2C75F28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9C50E-3F28-B52D-5C34-5497DB6E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11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17530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F9E8-D995-827A-5610-F0487BC4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9" y="18255"/>
            <a:ext cx="11603421" cy="1325563"/>
          </a:xfrm>
        </p:spPr>
        <p:txBody>
          <a:bodyPr>
            <a:normAutofit/>
          </a:bodyPr>
          <a:lstStyle/>
          <a:p>
            <a:r>
              <a:rPr lang="en-ES" sz="3200" dirty="0">
                <a:solidFill>
                  <a:schemeClr val="accent1"/>
                </a:solidFill>
              </a:rPr>
              <a:t>XMM-Newton calibration releases over 2022/23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CD245-69C9-CC04-D319-D0A18B57D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9" y="1343818"/>
            <a:ext cx="10597231" cy="4993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	 </a:t>
            </a:r>
          </a:p>
          <a:p>
            <a:pPr marL="0" indent="0">
              <a:buNone/>
            </a:pPr>
            <a:r>
              <a:rPr lang="en-GB" sz="1800" dirty="0"/>
              <a:t>Astrometry:	Time variable boresight - 2023 update 				XMM-CCF-REL-394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RGS: 		Update of the correction to the RGS Effective Area  	 	XMM-CCF-REL-395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EPIC-</a:t>
            </a:r>
            <a:r>
              <a:rPr lang="en-GB" sz="1800" dirty="0" err="1"/>
              <a:t>pn</a:t>
            </a:r>
            <a:r>
              <a:rPr lang="en-GB" sz="1800" dirty="0"/>
              <a:t>: 		Spatial CTI correction and energy scale in [6,9] keV for XMM-Newton</a:t>
            </a:r>
          </a:p>
          <a:p>
            <a:pPr marL="0" indent="0">
              <a:buNone/>
            </a:pPr>
            <a:r>
              <a:rPr lang="en-GB" sz="1800" dirty="0"/>
              <a:t>		EPIC-</a:t>
            </a:r>
            <a:r>
              <a:rPr lang="en-GB" sz="1800" dirty="0" err="1"/>
              <a:t>pn</a:t>
            </a:r>
            <a:r>
              <a:rPr lang="en-GB" sz="1800" dirty="0"/>
              <a:t> in Full Frame and Extended Full Frame modes		XMM-CCF-REL-391</a:t>
            </a:r>
          </a:p>
          <a:p>
            <a:pPr lvl="4">
              <a:buFont typeface="Wingdings" pitchFamily="2" charset="2"/>
              <a:buChar char="Ø"/>
            </a:pPr>
            <a:r>
              <a:rPr lang="en-GB" sz="1600" dirty="0">
                <a:solidFill>
                  <a:schemeClr val="accent1"/>
                </a:solidFill>
              </a:rPr>
              <a:t>Dedicated talk by I. Valtchanov in Detectors and Background WG session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EPIC-MOS:	EPIC MOS contamination 					XMM-CCF-REL-390</a:t>
            </a:r>
          </a:p>
          <a:p>
            <a:pPr marL="0" indent="0">
              <a:buNone/>
            </a:pPr>
            <a:r>
              <a:rPr lang="en-GB" sz="1800" dirty="0"/>
              <a:t>		EPIC MOS response 					XMM-CCF-REL-396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EPIC </a:t>
            </a:r>
            <a:r>
              <a:rPr lang="en-GB" sz="1800" dirty="0" err="1"/>
              <a:t>pn</a:t>
            </a:r>
            <a:r>
              <a:rPr lang="en-GB" sz="1800"/>
              <a:t> &amp; MOS</a:t>
            </a:r>
            <a:r>
              <a:rPr lang="en-GB" sz="1800" dirty="0"/>
              <a:t>:</a:t>
            </a:r>
            <a:r>
              <a:rPr lang="en-GB" sz="1800"/>
              <a:t>	Empirical </a:t>
            </a:r>
            <a:r>
              <a:rPr lang="en-GB" sz="1800" dirty="0"/>
              <a:t>correction of the EPIC effective area			XMM-CCF-REL-388</a:t>
            </a:r>
          </a:p>
          <a:p>
            <a:pPr marL="0" indent="0">
              <a:buNone/>
            </a:pPr>
            <a:r>
              <a:rPr lang="en-GB" sz="1800" dirty="0"/>
              <a:t>		</a:t>
            </a:r>
            <a:r>
              <a:rPr lang="en-GB" sz="1800" dirty="0">
                <a:solidFill>
                  <a:schemeClr val="accent1"/>
                </a:solidFill>
              </a:rPr>
              <a:t>Dedicated talk by Felix </a:t>
            </a:r>
            <a:r>
              <a:rPr lang="en-GB" sz="1800" dirty="0" err="1">
                <a:solidFill>
                  <a:schemeClr val="accent1"/>
                </a:solidFill>
              </a:rPr>
              <a:t>Fürst</a:t>
            </a:r>
            <a:r>
              <a:rPr lang="en-GB" sz="1800" dirty="0">
                <a:solidFill>
                  <a:schemeClr val="accent1"/>
                </a:solidFill>
              </a:rPr>
              <a:t> (later today)</a:t>
            </a:r>
            <a:endParaRPr lang="en-GB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2A9D3-BFA4-DC38-02D0-CD215BC3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1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F44862-FCCB-3DE9-4C6B-6038F9E5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644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F9E8-D995-827A-5610-F0487BC4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9" y="18255"/>
            <a:ext cx="11603421" cy="1325563"/>
          </a:xfrm>
        </p:spPr>
        <p:txBody>
          <a:bodyPr>
            <a:normAutofit/>
          </a:bodyPr>
          <a:lstStyle/>
          <a:p>
            <a:r>
              <a:rPr lang="en-ES" sz="3200" dirty="0">
                <a:solidFill>
                  <a:schemeClr val="accent1"/>
                </a:solidFill>
              </a:rPr>
              <a:t>EPIC-MOS: contamination and redistribution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CD245-69C9-CC04-D319-D0A18B57D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353600"/>
            <a:ext cx="11603421" cy="499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effectLst/>
              </a:rPr>
              <a:t>MOS cameras show time dependent changes in response due to </a:t>
            </a:r>
          </a:p>
          <a:p>
            <a:r>
              <a:rPr lang="en-GB" sz="1800" dirty="0">
                <a:effectLst/>
              </a:rPr>
              <a:t>contamination (</a:t>
            </a:r>
            <a:r>
              <a:rPr lang="en-GB" sz="1800" dirty="0" err="1">
                <a:effectLst/>
              </a:rPr>
              <a:t>A</a:t>
            </a:r>
            <a:r>
              <a:rPr lang="en-GB" sz="1800" baseline="-25000" dirty="0" err="1">
                <a:effectLst/>
              </a:rPr>
              <a:t>eff</a:t>
            </a:r>
            <a:r>
              <a:rPr lang="en-GB" sz="1800" dirty="0">
                <a:effectLst/>
              </a:rPr>
              <a:t> change &lt; ~ 1 keV)</a:t>
            </a:r>
          </a:p>
          <a:p>
            <a:r>
              <a:rPr lang="en-GB" sz="1800" dirty="0">
                <a:effectLst/>
              </a:rPr>
              <a:t>spatially dependent redistribution</a:t>
            </a:r>
          </a:p>
          <a:p>
            <a:pPr lvl="1"/>
            <a:r>
              <a:rPr lang="en-GB" sz="1400" dirty="0">
                <a:effectLst/>
              </a:rPr>
              <a:t>patch core: r&lt;14”</a:t>
            </a:r>
          </a:p>
          <a:p>
            <a:pPr lvl="1"/>
            <a:r>
              <a:rPr lang="en-GB" sz="1400" dirty="0">
                <a:effectLst/>
              </a:rPr>
              <a:t>patch wings: 14&lt;r&lt;36”</a:t>
            </a:r>
          </a:p>
          <a:p>
            <a:pPr lvl="1"/>
            <a:r>
              <a:rPr lang="en-GB" sz="1400" dirty="0">
                <a:effectLst/>
              </a:rPr>
              <a:t>off-patch: r&gt; 40” </a:t>
            </a:r>
          </a:p>
          <a:p>
            <a:pPr marL="457200" lvl="1" indent="0">
              <a:buNone/>
            </a:pPr>
            <a:r>
              <a:rPr lang="en-GB" sz="1400" dirty="0">
                <a:effectLst/>
              </a:rPr>
              <a:t>where main photo peak “shoulder” flattens into a “shelf” in patch </a:t>
            </a:r>
          </a:p>
          <a:p>
            <a:pPr marL="0" indent="0">
              <a:buNone/>
            </a:pPr>
            <a:endParaRPr lang="en-GB" sz="1800" dirty="0">
              <a:effectLst/>
            </a:endParaRPr>
          </a:p>
          <a:p>
            <a:pPr marL="0" indent="0">
              <a:buNone/>
            </a:pPr>
            <a:r>
              <a:rPr lang="en-GB" sz="1800" dirty="0">
                <a:effectLst/>
              </a:rPr>
              <a:t>Are corrected for in calibration (contaminant model; epochal &amp; spatially dependent RMFs) but need periodic updates. Previous major updates were in 2013.</a:t>
            </a:r>
          </a:p>
          <a:p>
            <a:pPr marL="0" indent="0">
              <a:buNone/>
            </a:pPr>
            <a:r>
              <a:rPr lang="en-GB" sz="1800" dirty="0">
                <a:effectLst/>
              </a:rPr>
              <a:t>Degeneracy: a given RMF solution is dependent on the </a:t>
            </a:r>
            <a:r>
              <a:rPr lang="en-GB" sz="1800" dirty="0" err="1">
                <a:effectLst/>
              </a:rPr>
              <a:t>A</a:t>
            </a:r>
            <a:r>
              <a:rPr lang="en-GB" sz="1800" baseline="-25000" dirty="0" err="1">
                <a:effectLst/>
              </a:rPr>
              <a:t>eff</a:t>
            </a:r>
            <a:r>
              <a:rPr lang="en-GB" sz="1800" dirty="0">
                <a:effectLst/>
              </a:rPr>
              <a:t>. </a:t>
            </a:r>
          </a:p>
          <a:p>
            <a:pPr marL="0" indent="0">
              <a:buNone/>
            </a:pPr>
            <a:r>
              <a:rPr lang="en-GB" sz="1800" dirty="0">
                <a:effectLst/>
              </a:rPr>
              <a:t>Current methodology:</a:t>
            </a:r>
            <a:endParaRPr lang="en-GB" sz="1800" baseline="-25000" dirty="0"/>
          </a:p>
          <a:p>
            <a:pPr marL="342900" indent="-342900">
              <a:buAutoNum type="arabicPeriod"/>
            </a:pPr>
            <a:r>
              <a:rPr lang="en-GB" sz="1800" dirty="0">
                <a:effectLst/>
              </a:rPr>
              <a:t>Update contaminant model (off-patch data from SNR 1E 0102)</a:t>
            </a:r>
          </a:p>
          <a:p>
            <a:pPr marL="342900" indent="-342900">
              <a:buAutoNum type="arabicPeriod"/>
            </a:pPr>
            <a:r>
              <a:rPr lang="en-GB" sz="1800" dirty="0">
                <a:effectLst/>
              </a:rPr>
              <a:t>Update RMF based on new </a:t>
            </a:r>
            <a:r>
              <a:rPr lang="en-GB" sz="1800" dirty="0" err="1">
                <a:effectLst/>
              </a:rPr>
              <a:t>A</a:t>
            </a:r>
            <a:r>
              <a:rPr lang="en-GB" sz="1800" baseline="-25000" dirty="0" err="1">
                <a:effectLst/>
              </a:rPr>
              <a:t>eff</a:t>
            </a:r>
            <a:r>
              <a:rPr lang="en-GB" sz="1800" dirty="0">
                <a:effectLst/>
              </a:rPr>
              <a:t> estimate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CEE7762-DCD0-4CD2-B0D8-C16BB0DF5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780" y="855295"/>
            <a:ext cx="3134352" cy="280633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53980-55E3-834A-8FD0-186BF90C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2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BA90B-EED4-B9F0-2B23-9252D642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9014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96E34CBE-F35D-E1E2-CCBE-0BCC3804B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47" y="2827813"/>
            <a:ext cx="5127013" cy="3928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0AF9E8-D995-827A-5610-F0487BC4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9" y="18255"/>
            <a:ext cx="11603421" cy="1325563"/>
          </a:xfrm>
        </p:spPr>
        <p:txBody>
          <a:bodyPr>
            <a:normAutofit/>
          </a:bodyPr>
          <a:lstStyle/>
          <a:p>
            <a:r>
              <a:rPr lang="en-ES" sz="3200" dirty="0">
                <a:solidFill>
                  <a:schemeClr val="accent1"/>
                </a:solidFill>
              </a:rPr>
              <a:t>EPIC-MOS: contamination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A7990-FACF-E000-510E-DC73A639D2B7}"/>
              </a:ext>
            </a:extLst>
          </p:cNvPr>
          <p:cNvSpPr txBox="1"/>
          <p:nvPr/>
        </p:nvSpPr>
        <p:spPr>
          <a:xfrm>
            <a:off x="289275" y="1352649"/>
            <a:ext cx="113246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Measurement of contaminant based on off-patch observations of SNR 1E0102-7219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Modelled as pure C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Depth determined by </a:t>
            </a:r>
            <a:r>
              <a:rPr lang="en-GB" sz="1800" dirty="0">
                <a:effectLst/>
                <a:latin typeface="CMR12"/>
              </a:rPr>
              <a:t>the ratio of observed count rates in 0.1 - 0.75 keV and 0.98 - 3.0 keV bands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MR12"/>
              </a:rPr>
              <a:t>Depth as function of time modelled by an exponential (MOS2)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CMR12"/>
              </a:rPr>
              <a:t> </a:t>
            </a:r>
            <a:endParaRPr lang="en-GB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295E5062-982A-73D7-278A-35DE8C58D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98" y="2627933"/>
            <a:ext cx="5757635" cy="3972766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BA85FA-73E5-B50F-436D-DB8330B27347}"/>
              </a:ext>
            </a:extLst>
          </p:cNvPr>
          <p:cNvSpPr txBox="1"/>
          <p:nvPr/>
        </p:nvSpPr>
        <p:spPr>
          <a:xfrm>
            <a:off x="7464114" y="2360996"/>
            <a:ext cx="3979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effectLst/>
                <a:latin typeface="CMR10"/>
              </a:rPr>
              <a:t>Ratio of the MOS2 effective area curves from </a:t>
            </a:r>
          </a:p>
          <a:p>
            <a:pPr algn="ctr"/>
            <a:r>
              <a:rPr lang="en-GB" sz="1600" dirty="0">
                <a:effectLst/>
                <a:latin typeface="CMR10"/>
              </a:rPr>
              <a:t>revolutions 3652 (~2019) and 1082 (~2005)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261D5B-E000-D45E-9C41-C2890BD82EB1}"/>
              </a:ext>
            </a:extLst>
          </p:cNvPr>
          <p:cNvSpPr txBox="1"/>
          <p:nvPr/>
        </p:nvSpPr>
        <p:spPr>
          <a:xfrm>
            <a:off x="5939401" y="5875343"/>
            <a:ext cx="67364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1200" dirty="0"/>
              <a:t>S.Rosen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F9E294-C829-0A20-68F9-CFB321EB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3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2999F-59F8-997A-C076-C0AACC9B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6628" y="6391097"/>
            <a:ext cx="5529470" cy="365125"/>
          </a:xfrm>
        </p:spPr>
        <p:txBody>
          <a:bodyPr/>
          <a:lstStyle/>
          <a:p>
            <a:r>
              <a:rPr lang="en-GB" dirty="0"/>
              <a:t>XMM-Newton Calibration Updates | M. Smith | 15th IACHEC Meeting | 24 April 2023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70814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CEC0C9-2B1A-10A7-8C15-230CD5C7055A}"/>
              </a:ext>
            </a:extLst>
          </p:cNvPr>
          <p:cNvSpPr txBox="1">
            <a:spLocks/>
          </p:cNvSpPr>
          <p:nvPr/>
        </p:nvSpPr>
        <p:spPr>
          <a:xfrm>
            <a:off x="294289" y="18255"/>
            <a:ext cx="116034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ES" sz="3200" dirty="0">
                <a:solidFill>
                  <a:schemeClr val="accent1"/>
                </a:solidFill>
              </a:rPr>
              <a:t>EPIC-MOS: redistribution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E57A9-EEAA-D23B-8D8E-E266DAC203A1}"/>
              </a:ext>
            </a:extLst>
          </p:cNvPr>
          <p:cNvSpPr txBox="1"/>
          <p:nvPr/>
        </p:nvSpPr>
        <p:spPr>
          <a:xfrm>
            <a:off x="287999" y="1353600"/>
            <a:ext cx="112902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b="1" dirty="0"/>
              <a:t>Redistribution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Last significant update was in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release is a substantial extension of the time-base: 5 new epochs of 300 revs each, from 2013 onwards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Built upon the latest update of MOS time-dependent contamination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Based on iterative adjustment of empirical RMF model, given data and assumed spectral models of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1E 0102-7219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Zeta Puppis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RX J1856.5-3754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Sources are observed on- and off-patch to allow </a:t>
            </a:r>
          </a:p>
          <a:p>
            <a:r>
              <a:rPr lang="en-GB" dirty="0"/>
              <a:t>     RMFs to be produced for on-patch, patch wings and off-patch regions </a:t>
            </a:r>
          </a:p>
          <a:p>
            <a:endParaRPr lang="en-GB" dirty="0"/>
          </a:p>
          <a:p>
            <a:endParaRPr lang="en-GB" sz="1800" dirty="0">
              <a:effectLst/>
              <a:latin typeface="CMR1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8821EEC-E3F8-645C-5A80-B43665CA5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794" y="4065232"/>
            <a:ext cx="2278898" cy="204040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C952DE-BE20-6799-595C-1D9453E3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4</a:t>
            </a:fld>
            <a:endParaRPr lang="en-E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3A1A48-79C2-2B02-A4E0-717731EA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99322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432559-A985-FA5C-7B56-8A76DCBF4BE2}"/>
              </a:ext>
            </a:extLst>
          </p:cNvPr>
          <p:cNvSpPr txBox="1"/>
          <p:nvPr/>
        </p:nvSpPr>
        <p:spPr>
          <a:xfrm>
            <a:off x="7544966" y="1343818"/>
            <a:ext cx="4608000" cy="2746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dirty="0">
                <a:latin typeface="CMR12"/>
              </a:rPr>
              <a:t>Previous broad temporal behaviour continues</a:t>
            </a:r>
          </a:p>
          <a:p>
            <a:endParaRPr lang="en-GB" dirty="0">
              <a:latin typeface="CMR12"/>
            </a:endParaRPr>
          </a:p>
          <a:p>
            <a:r>
              <a:rPr lang="en-GB" dirty="0">
                <a:latin typeface="CMR12"/>
              </a:rPr>
              <a:t>E</a:t>
            </a:r>
            <a:r>
              <a:rPr lang="en-GB" sz="1800" dirty="0">
                <a:effectLst/>
                <a:latin typeface="CMR12"/>
              </a:rPr>
              <a:t>specially for the core and wings regions: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</a:t>
            </a:r>
            <a:r>
              <a:rPr lang="en-ES" dirty="0"/>
              <a:t>rift </a:t>
            </a:r>
            <a:r>
              <a:rPr lang="en-GB" sz="1800" dirty="0">
                <a:effectLst/>
                <a:latin typeface="CMR12"/>
              </a:rPr>
              <a:t>to lower energies of the peak of the low-energy shoulder component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MR1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MR12"/>
              </a:rPr>
              <a:t>B</a:t>
            </a:r>
            <a:r>
              <a:rPr lang="en-GB" sz="1800" dirty="0">
                <a:effectLst/>
                <a:latin typeface="CMR12"/>
              </a:rPr>
              <a:t>roadening of its low energy 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MR12"/>
            </a:endParaRPr>
          </a:p>
          <a:p>
            <a:endParaRPr lang="en-E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2C9076-B6AD-A3AB-89DB-56B42C0CDF0A}"/>
              </a:ext>
            </a:extLst>
          </p:cNvPr>
          <p:cNvSpPr txBox="1">
            <a:spLocks/>
          </p:cNvSpPr>
          <p:nvPr/>
        </p:nvSpPr>
        <p:spPr>
          <a:xfrm>
            <a:off x="294289" y="18255"/>
            <a:ext cx="116034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ES" sz="3200" dirty="0">
                <a:solidFill>
                  <a:schemeClr val="accent1"/>
                </a:solidFill>
              </a:rPr>
              <a:t>EPIC-MOS: redistribution</a:t>
            </a:r>
          </a:p>
        </p:txBody>
      </p:sp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42CDDA10-3190-5CB9-10D3-A05245D11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75" y="1070693"/>
            <a:ext cx="7250653" cy="55141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DB1982-2D19-2F87-329B-753615D20EFF}"/>
              </a:ext>
            </a:extLst>
          </p:cNvPr>
          <p:cNvSpPr txBox="1"/>
          <p:nvPr/>
        </p:nvSpPr>
        <p:spPr>
          <a:xfrm>
            <a:off x="1511615" y="855862"/>
            <a:ext cx="4753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Epochal evolution of r</a:t>
            </a:r>
            <a:r>
              <a:rPr lang="en-ES" sz="1600" dirty="0"/>
              <a:t>edistribution functions @ 300 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D46A36-D80B-8D14-D398-EEB1834CFCBD}"/>
              </a:ext>
            </a:extLst>
          </p:cNvPr>
          <p:cNvSpPr txBox="1"/>
          <p:nvPr/>
        </p:nvSpPr>
        <p:spPr>
          <a:xfrm>
            <a:off x="501377" y="6444476"/>
            <a:ext cx="67364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1200" dirty="0"/>
              <a:t>S.Rosen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C7077A3-9223-061F-0FD3-1DE84B8E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5</a:t>
            </a:fld>
            <a:endParaRPr lang="en-E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AB765-E077-7AEB-BA3F-E6C73561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2484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A266C79B-49A0-BFDB-63AA-E610284F6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816" y="1424422"/>
            <a:ext cx="6721184" cy="48800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ACEC0C9-2B1A-10A7-8C15-230CD5C7055A}"/>
              </a:ext>
            </a:extLst>
          </p:cNvPr>
          <p:cNvSpPr txBox="1">
            <a:spLocks/>
          </p:cNvSpPr>
          <p:nvPr/>
        </p:nvSpPr>
        <p:spPr>
          <a:xfrm>
            <a:off x="294289" y="18255"/>
            <a:ext cx="116034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ES" sz="3200" dirty="0">
                <a:solidFill>
                  <a:schemeClr val="accent1"/>
                </a:solidFill>
              </a:rPr>
              <a:t>EPIC-MOS: contamination and redistribution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E57A9-EEAA-D23B-8D8E-E266DAC203A1}"/>
              </a:ext>
            </a:extLst>
          </p:cNvPr>
          <p:cNvSpPr txBox="1"/>
          <p:nvPr/>
        </p:nvSpPr>
        <p:spPr>
          <a:xfrm>
            <a:off x="287999" y="1353600"/>
            <a:ext cx="4928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/>
              <a:t>Results tested on:</a:t>
            </a:r>
          </a:p>
          <a:p>
            <a:pPr marL="0" indent="0">
              <a:buNone/>
            </a:pPr>
            <a:endParaRPr lang="en-GB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RX J1856 and N 132D: spectral fits (using IACHEC models, free overall normalisation) show significant improvement in fit quality.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RX J1856: temporal flux stability (in 0.2-0.5 keV band) is maintained.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1800" dirty="0">
                <a:effectLst/>
                <a:latin typeface="CMR12"/>
              </a:rPr>
              <a:t>RX J0720.4-3125: (NS, observed in rev 3636) is a case showing worsening results – could be due to uncertainties in the model used.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dirty="0">
              <a:latin typeface="CMR12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FEBDF-7F49-3279-ADCB-E2D1A55596D5}"/>
              </a:ext>
            </a:extLst>
          </p:cNvPr>
          <p:cNvSpPr txBox="1"/>
          <p:nvPr/>
        </p:nvSpPr>
        <p:spPr>
          <a:xfrm>
            <a:off x="6695977" y="997348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/>
              <a:t>MOS1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BE26D-4DAC-D266-C177-295EB66E83AF}"/>
              </a:ext>
            </a:extLst>
          </p:cNvPr>
          <p:cNvSpPr txBox="1"/>
          <p:nvPr/>
        </p:nvSpPr>
        <p:spPr>
          <a:xfrm>
            <a:off x="10371224" y="997348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/>
              <a:t>MOS2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03423-B477-16AA-BF4D-95ED16D02734}"/>
              </a:ext>
            </a:extLst>
          </p:cNvPr>
          <p:cNvSpPr txBox="1"/>
          <p:nvPr/>
        </p:nvSpPr>
        <p:spPr>
          <a:xfrm rot="16200000">
            <a:off x="4537712" y="2504874"/>
            <a:ext cx="1695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o</a:t>
            </a:r>
            <a:r>
              <a:rPr lang="en-ES" sz="1600" dirty="0"/>
              <a:t>ld calibration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22D95-F6B2-D1DA-A5D0-578ADF047030}"/>
              </a:ext>
            </a:extLst>
          </p:cNvPr>
          <p:cNvSpPr txBox="1"/>
          <p:nvPr/>
        </p:nvSpPr>
        <p:spPr>
          <a:xfrm>
            <a:off x="8391223" y="966570"/>
            <a:ext cx="8803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ES" dirty="0"/>
              <a:t>N 132D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DA5DB0-EA1A-497F-2820-230CD3ED806E}"/>
              </a:ext>
            </a:extLst>
          </p:cNvPr>
          <p:cNvSpPr txBox="1"/>
          <p:nvPr/>
        </p:nvSpPr>
        <p:spPr>
          <a:xfrm rot="16200000">
            <a:off x="4537713" y="4938019"/>
            <a:ext cx="1695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new</a:t>
            </a:r>
            <a:r>
              <a:rPr lang="en-ES" sz="1600" dirty="0"/>
              <a:t> calibration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0E8CB-8F25-C36D-5D22-F6292D33FFB7}"/>
              </a:ext>
            </a:extLst>
          </p:cNvPr>
          <p:cNvSpPr txBox="1"/>
          <p:nvPr/>
        </p:nvSpPr>
        <p:spPr>
          <a:xfrm>
            <a:off x="8631219" y="6115951"/>
            <a:ext cx="67364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1200" dirty="0"/>
              <a:t>S.Rosen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E5D620D-D2A2-FE7C-4623-A4634E9F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00098"/>
            <a:ext cx="2743200" cy="365125"/>
          </a:xfrm>
        </p:spPr>
        <p:txBody>
          <a:bodyPr/>
          <a:lstStyle/>
          <a:p>
            <a:fld id="{B14757ED-5804-C64B-B546-875278BA786E}" type="slidenum">
              <a:rPr lang="en-ES" smtClean="0"/>
              <a:t>6</a:t>
            </a:fld>
            <a:endParaRPr lang="en-E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F17457-D35B-A674-B1BF-AADC6D84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3409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CEC0C9-2B1A-10A7-8C15-230CD5C7055A}"/>
              </a:ext>
            </a:extLst>
          </p:cNvPr>
          <p:cNvSpPr txBox="1">
            <a:spLocks/>
          </p:cNvSpPr>
          <p:nvPr/>
        </p:nvSpPr>
        <p:spPr>
          <a:xfrm>
            <a:off x="294289" y="18255"/>
            <a:ext cx="116034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ES" sz="3200" dirty="0">
                <a:solidFill>
                  <a:schemeClr val="accent1"/>
                </a:solidFill>
              </a:rPr>
              <a:t>EPIC-MOS: contamination and redistribution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E57A9-EEAA-D23B-8D8E-E266DAC203A1}"/>
              </a:ext>
            </a:extLst>
          </p:cNvPr>
          <p:cNvSpPr txBox="1"/>
          <p:nvPr/>
        </p:nvSpPr>
        <p:spPr>
          <a:xfrm>
            <a:off x="287999" y="1353600"/>
            <a:ext cx="49283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/>
              <a:t>Results tested on:</a:t>
            </a:r>
          </a:p>
          <a:p>
            <a:pPr marL="0" indent="0">
              <a:buNone/>
            </a:pPr>
            <a:endParaRPr lang="en-GB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RX J1856 and N 132D: spectral fits (using IACHEC models, free overall normalisation) show significant improvement in fit quality.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RX J1856: temporal flux stability (in 0.2-0.5 keV band) is maintained.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1800" dirty="0">
                <a:effectLst/>
                <a:latin typeface="CMR12"/>
              </a:rPr>
              <a:t>RX J0720.4-3125: (NS, observed in rev 36363) is a case showing worsening results – could be due to uncertainties in the model used.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dirty="0">
              <a:latin typeface="CMR1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>
                <a:latin typeface="CMR12"/>
              </a:rPr>
              <a:t>Sample of 37 sources: stacked data/model ratios used to evaluate MOS-to-PN cross calibration; improved consistency between MOS1 and PN at lowest energies.</a:t>
            </a:r>
            <a:endParaRPr lang="en-GB" dirty="0"/>
          </a:p>
          <a:p>
            <a:endParaRPr lang="en-GB" dirty="0"/>
          </a:p>
        </p:txBody>
      </p:sp>
      <p:pic>
        <p:nvPicPr>
          <p:cNvPr id="2" name="Picture 1" descr="Chart, line chart, histogram&#10;&#10;Description automatically generated">
            <a:extLst>
              <a:ext uri="{FF2B5EF4-FFF2-40B4-BE49-F238E27FC236}">
                <a16:creationId xmlns:a16="http://schemas.microsoft.com/office/drawing/2014/main" id="{4DFDE524-8A31-C1E2-3AFE-9F4C996C5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230" y="1231075"/>
            <a:ext cx="3366520" cy="5405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9C4CF-E5F7-7E4D-BC75-D79DE4214A23}"/>
              </a:ext>
            </a:extLst>
          </p:cNvPr>
          <p:cNvSpPr txBox="1"/>
          <p:nvPr/>
        </p:nvSpPr>
        <p:spPr>
          <a:xfrm>
            <a:off x="8891750" y="3934038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MR10"/>
              </a:rPr>
              <a:t>old calibration</a:t>
            </a:r>
          </a:p>
          <a:p>
            <a:r>
              <a:rPr lang="en-GB" dirty="0">
                <a:solidFill>
                  <a:srgbClr val="FF0000"/>
                </a:solidFill>
                <a:latin typeface="CMR10"/>
              </a:rPr>
              <a:t>new calibration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8792C-BA0B-1233-7F9D-F5D39F583643}"/>
              </a:ext>
            </a:extLst>
          </p:cNvPr>
          <p:cNvSpPr txBox="1"/>
          <p:nvPr/>
        </p:nvSpPr>
        <p:spPr>
          <a:xfrm>
            <a:off x="5548265" y="881707"/>
            <a:ext cx="379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MR10"/>
              </a:rPr>
              <a:t>Stacked data/model, normalised to PN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D6B6537-7AD7-9C69-7275-33A23316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7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6518A-839B-0123-D0EE-03367981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82027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F9E8-D995-827A-5610-F0487BC4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9" y="18255"/>
            <a:ext cx="11603421" cy="1325563"/>
          </a:xfrm>
        </p:spPr>
        <p:txBody>
          <a:bodyPr>
            <a:normAutofit/>
          </a:bodyPr>
          <a:lstStyle/>
          <a:p>
            <a:r>
              <a:rPr lang="en-ES" sz="3200" dirty="0">
                <a:solidFill>
                  <a:schemeClr val="accent1"/>
                </a:solidFill>
              </a:rPr>
              <a:t>RGS: contamination and effective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CD245-69C9-CC04-D319-D0A18B57D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9" y="1343818"/>
            <a:ext cx="10597231" cy="499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	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2A9D3-BFA4-DC38-02D0-CD215BC3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57ED-5804-C64B-B546-875278BA786E}" type="slidenum">
              <a:rPr lang="en-ES" smtClean="0"/>
              <a:t>8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F44862-FCCB-3DE9-4C6B-6038F9E5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XMM-Newton Calibration Updates | M. Smith | 15th IACHEC Meeting | 24 April 2023</a:t>
            </a:r>
            <a:endParaRPr lang="en-E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29C662-2B00-544F-47CC-204EC612BD77}"/>
              </a:ext>
            </a:extLst>
          </p:cNvPr>
          <p:cNvGrpSpPr/>
          <p:nvPr/>
        </p:nvGrpSpPr>
        <p:grpSpPr>
          <a:xfrm>
            <a:off x="275082" y="1163248"/>
            <a:ext cx="6830863" cy="5375198"/>
            <a:chOff x="748035" y="868949"/>
            <a:chExt cx="6830863" cy="5375198"/>
          </a:xfrm>
        </p:grpSpPr>
        <p:pic>
          <p:nvPicPr>
            <p:cNvPr id="4" name="Picture 3" descr="A picture containing outdoor, light, dark, night&#10;&#10;Description automatically generated">
              <a:extLst>
                <a:ext uri="{FF2B5EF4-FFF2-40B4-BE49-F238E27FC236}">
                  <a16:creationId xmlns:a16="http://schemas.microsoft.com/office/drawing/2014/main" id="{1BAEEF51-1FB4-1B48-4531-1D3171500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47049" y="412298"/>
              <a:ext cx="4832835" cy="683086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005066-FE98-1ED3-AC9E-598A3105160E}"/>
                </a:ext>
              </a:extLst>
            </p:cNvPr>
            <p:cNvSpPr txBox="1"/>
            <p:nvPr/>
          </p:nvSpPr>
          <p:spPr>
            <a:xfrm>
              <a:off x="2746928" y="868949"/>
              <a:ext cx="2128596" cy="58477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Extra contamination of </a:t>
              </a:r>
            </a:p>
            <a:p>
              <a:r>
                <a:rPr lang="en-US" sz="1600" dirty="0">
                  <a:solidFill>
                    <a:srgbClr val="C00000"/>
                  </a:solidFill>
                </a:rPr>
                <a:t>undetermined origin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Connector: Elbow 8">
              <a:extLst>
                <a:ext uri="{FF2B5EF4-FFF2-40B4-BE49-F238E27FC236}">
                  <a16:creationId xmlns:a16="http://schemas.microsoft.com/office/drawing/2014/main" id="{A2C8906A-9330-87B3-6BA7-EDD4A670590F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rot="16200000" flipH="1">
              <a:off x="4217434" y="1047516"/>
              <a:ext cx="1045637" cy="1858052"/>
            </a:xfrm>
            <a:prstGeom prst="bentConnector2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B77C009-55AB-DAFB-11C1-4C84BA2BCC03}"/>
                </a:ext>
              </a:extLst>
            </p:cNvPr>
            <p:cNvSpPr/>
            <p:nvPr/>
          </p:nvSpPr>
          <p:spPr>
            <a:xfrm rot="20664191">
              <a:off x="5150239" y="2433540"/>
              <a:ext cx="1851171" cy="1076173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67D8251-24DF-DC7A-8556-078735D82ECA}"/>
              </a:ext>
            </a:extLst>
          </p:cNvPr>
          <p:cNvSpPr txBox="1"/>
          <p:nvPr/>
        </p:nvSpPr>
        <p:spPr>
          <a:xfrm>
            <a:off x="6948727" y="2081032"/>
            <a:ext cx="5040010" cy="36666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dirty="0"/>
              <a:t>Contamination estimated from the flux of the Isolated Neutron Star RX J1856-357 at long wavelengths.</a:t>
            </a:r>
          </a:p>
          <a:p>
            <a:endParaRPr lang="en-GB" dirty="0"/>
          </a:p>
          <a:p>
            <a:r>
              <a:rPr lang="en-GB" dirty="0"/>
              <a:t>Observed flux decrease not explained by C</a:t>
            </a:r>
            <a:r>
              <a:rPr lang="en-GB" baseline="-25000" dirty="0"/>
              <a:t>8</a:t>
            </a:r>
            <a:r>
              <a:rPr lang="en-GB" dirty="0"/>
              <a:t>H</a:t>
            </a:r>
            <a:r>
              <a:rPr lang="en-GB" baseline="-25000" dirty="0"/>
              <a:t>8</a:t>
            </a:r>
            <a:r>
              <a:rPr lang="en-GB" dirty="0"/>
              <a:t> contamination.</a:t>
            </a:r>
          </a:p>
          <a:p>
            <a:endParaRPr lang="en-GB" dirty="0"/>
          </a:p>
          <a:p>
            <a:r>
              <a:rPr lang="en-GB" dirty="0"/>
              <a:t>Empirical corrections in place – latest update covers data taken until end of 2022.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68248-FA10-AF1B-F501-CBD32B800B9B}"/>
              </a:ext>
            </a:extLst>
          </p:cNvPr>
          <p:cNvSpPr txBox="1"/>
          <p:nvPr/>
        </p:nvSpPr>
        <p:spPr>
          <a:xfrm>
            <a:off x="5014885" y="5885379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effectLst/>
              </a:rPr>
              <a:t>R. </a:t>
            </a:r>
            <a:r>
              <a:rPr lang="en-GB" sz="1200" dirty="0" err="1">
                <a:effectLst/>
              </a:rPr>
              <a:t>González-Riestra</a:t>
            </a:r>
            <a:r>
              <a:rPr lang="en-GB" sz="12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390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15524</TotalTime>
  <Words>1128</Words>
  <Application>Microsoft Macintosh PowerPoint</Application>
  <PresentationFormat>Widescreen</PresentationFormat>
  <Paragraphs>152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CMR10</vt:lpstr>
      <vt:lpstr>CMR12</vt:lpstr>
      <vt:lpstr>Wingdings</vt:lpstr>
      <vt:lpstr>Office Theme</vt:lpstr>
      <vt:lpstr>XMM-Newton Calibration Updates</vt:lpstr>
      <vt:lpstr>XMM-Newton calibration releases over 2022/23</vt:lpstr>
      <vt:lpstr>EPIC-MOS: contamination and redistribution</vt:lpstr>
      <vt:lpstr>EPIC-MOS: contamination</vt:lpstr>
      <vt:lpstr>PowerPoint Presentation</vt:lpstr>
      <vt:lpstr>PowerPoint Presentation</vt:lpstr>
      <vt:lpstr>PowerPoint Presentation</vt:lpstr>
      <vt:lpstr>PowerPoint Presentation</vt:lpstr>
      <vt:lpstr>RGS: contamination and effective area</vt:lpstr>
      <vt:lpstr>RGS: wavelength scale</vt:lpstr>
      <vt:lpstr>OM: time-dependent sensitivity degradation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Calibration</dc:title>
  <dc:creator>Michael Smith</dc:creator>
  <cp:lastModifiedBy>Ivan Valtchanov</cp:lastModifiedBy>
  <cp:revision>2</cp:revision>
  <dcterms:created xsi:type="dcterms:W3CDTF">2023-04-07T18:25:28Z</dcterms:created>
  <dcterms:modified xsi:type="dcterms:W3CDTF">2023-04-24T07:33:57Z</dcterms:modified>
</cp:coreProperties>
</file>