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6" r:id="rId2"/>
  </p:sldMasterIdLst>
  <p:notesMasterIdLst>
    <p:notesMasterId r:id="rId83"/>
  </p:notesMasterIdLst>
  <p:sldIdLst>
    <p:sldId id="257" r:id="rId3"/>
    <p:sldId id="625" r:id="rId4"/>
    <p:sldId id="633" r:id="rId5"/>
    <p:sldId id="598" r:id="rId6"/>
    <p:sldId id="629" r:id="rId7"/>
    <p:sldId id="601" r:id="rId8"/>
    <p:sldId id="620" r:id="rId9"/>
    <p:sldId id="631" r:id="rId10"/>
    <p:sldId id="599" r:id="rId11"/>
    <p:sldId id="630" r:id="rId12"/>
    <p:sldId id="600" r:id="rId13"/>
    <p:sldId id="634" r:id="rId14"/>
    <p:sldId id="602" r:id="rId15"/>
    <p:sldId id="632" r:id="rId16"/>
    <p:sldId id="635" r:id="rId17"/>
    <p:sldId id="470" r:id="rId18"/>
    <p:sldId id="346" r:id="rId19"/>
    <p:sldId id="386" r:id="rId20"/>
    <p:sldId id="388" r:id="rId21"/>
    <p:sldId id="389" r:id="rId22"/>
    <p:sldId id="391" r:id="rId23"/>
    <p:sldId id="390" r:id="rId24"/>
    <p:sldId id="387" r:id="rId25"/>
    <p:sldId id="393" r:id="rId26"/>
    <p:sldId id="394" r:id="rId27"/>
    <p:sldId id="643" r:id="rId28"/>
    <p:sldId id="357" r:id="rId29"/>
    <p:sldId id="290" r:id="rId30"/>
    <p:sldId id="313" r:id="rId31"/>
    <p:sldId id="282" r:id="rId32"/>
    <p:sldId id="307" r:id="rId33"/>
    <p:sldId id="308" r:id="rId34"/>
    <p:sldId id="309" r:id="rId35"/>
    <p:sldId id="604" r:id="rId36"/>
    <p:sldId id="291" r:id="rId37"/>
    <p:sldId id="622" r:id="rId38"/>
    <p:sldId id="621" r:id="rId39"/>
    <p:sldId id="636" r:id="rId40"/>
    <p:sldId id="637" r:id="rId41"/>
    <p:sldId id="300" r:id="rId42"/>
    <p:sldId id="638" r:id="rId43"/>
    <p:sldId id="557" r:id="rId44"/>
    <p:sldId id="607" r:id="rId45"/>
    <p:sldId id="608" r:id="rId46"/>
    <p:sldId id="609" r:id="rId47"/>
    <p:sldId id="610" r:id="rId48"/>
    <p:sldId id="611" r:id="rId49"/>
    <p:sldId id="568" r:id="rId50"/>
    <p:sldId id="579" r:id="rId51"/>
    <p:sldId id="589" r:id="rId52"/>
    <p:sldId id="559" r:id="rId53"/>
    <p:sldId id="593" r:id="rId54"/>
    <p:sldId id="548" r:id="rId55"/>
    <p:sldId id="623" r:id="rId56"/>
    <p:sldId id="586" r:id="rId57"/>
    <p:sldId id="595" r:id="rId58"/>
    <p:sldId id="478" r:id="rId59"/>
    <p:sldId id="612" r:id="rId60"/>
    <p:sldId id="513" r:id="rId61"/>
    <p:sldId id="642" r:id="rId62"/>
    <p:sldId id="640" r:id="rId63"/>
    <p:sldId id="516" r:id="rId64"/>
    <p:sldId id="613" r:id="rId65"/>
    <p:sldId id="614" r:id="rId66"/>
    <p:sldId id="615" r:id="rId67"/>
    <p:sldId id="617" r:id="rId68"/>
    <p:sldId id="639" r:id="rId69"/>
    <p:sldId id="494" r:id="rId70"/>
    <p:sldId id="495" r:id="rId71"/>
    <p:sldId id="496" r:id="rId72"/>
    <p:sldId id="497" r:id="rId73"/>
    <p:sldId id="619" r:id="rId74"/>
    <p:sldId id="509" r:id="rId75"/>
    <p:sldId id="487" r:id="rId76"/>
    <p:sldId id="488" r:id="rId77"/>
    <p:sldId id="489" r:id="rId78"/>
    <p:sldId id="490" r:id="rId79"/>
    <p:sldId id="491" r:id="rId80"/>
    <p:sldId id="492" r:id="rId81"/>
    <p:sldId id="554" r:id="rId82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BDD95590-BFD8-084E-96F7-8AC30601F8B8}">
          <p14:sldIdLst>
            <p14:sldId id="257"/>
            <p14:sldId id="625"/>
            <p14:sldId id="633"/>
            <p14:sldId id="598"/>
            <p14:sldId id="629"/>
            <p14:sldId id="601"/>
            <p14:sldId id="620"/>
            <p14:sldId id="631"/>
            <p14:sldId id="599"/>
            <p14:sldId id="630"/>
            <p14:sldId id="600"/>
            <p14:sldId id="634"/>
            <p14:sldId id="602"/>
            <p14:sldId id="632"/>
            <p14:sldId id="635"/>
            <p14:sldId id="470"/>
          </p14:sldIdLst>
        </p14:section>
        <p14:section name="energy calibration: ground" id="{CFF75C84-2D56-EF4C-8F2C-55CCF963CEA5}">
          <p14:sldIdLst>
            <p14:sldId id="346"/>
            <p14:sldId id="386"/>
            <p14:sldId id="388"/>
            <p14:sldId id="389"/>
            <p14:sldId id="391"/>
            <p14:sldId id="390"/>
            <p14:sldId id="387"/>
            <p14:sldId id="393"/>
            <p14:sldId id="394"/>
            <p14:sldId id="643"/>
            <p14:sldId id="357"/>
            <p14:sldId id="290"/>
            <p14:sldId id="313"/>
            <p14:sldId id="282"/>
            <p14:sldId id="307"/>
            <p14:sldId id="308"/>
            <p14:sldId id="309"/>
          </p14:sldIdLst>
        </p14:section>
        <p14:section name="energy calibration: space" id="{F43C2DF2-786D-6444-9160-30C8AC77E2EB}">
          <p14:sldIdLst>
            <p14:sldId id="604"/>
            <p14:sldId id="291"/>
            <p14:sldId id="622"/>
            <p14:sldId id="621"/>
            <p14:sldId id="636"/>
            <p14:sldId id="637"/>
            <p14:sldId id="300"/>
            <p14:sldId id="638"/>
            <p14:sldId id="557"/>
            <p14:sldId id="607"/>
            <p14:sldId id="608"/>
            <p14:sldId id="609"/>
            <p14:sldId id="610"/>
            <p14:sldId id="611"/>
            <p14:sldId id="568"/>
            <p14:sldId id="579"/>
            <p14:sldId id="589"/>
          </p14:sldIdLst>
        </p14:section>
        <p14:section name="Test 1: Fe-55" id="{DC523DD9-DCCC-C743-BCEA-388E4E2CAEEC}">
          <p14:sldIdLst>
            <p14:sldId id="559"/>
            <p14:sldId id="593"/>
            <p14:sldId id="548"/>
            <p14:sldId id="623"/>
            <p14:sldId id="586"/>
          </p14:sldIdLst>
        </p14:section>
        <p14:section name="Test 2: diffuse X-ray sky" id="{30F26050-EDC4-2944-A4F2-89018C5EEE52}">
          <p14:sldIdLst>
            <p14:sldId id="595"/>
            <p14:sldId id="478"/>
            <p14:sldId id="612"/>
            <p14:sldId id="513"/>
            <p14:sldId id="642"/>
          </p14:sldIdLst>
        </p14:section>
        <p14:section name="Test 3: RX1856 and 1E0102" id="{F9564EDD-41B7-2241-BCBE-F0B0B983C80D}">
          <p14:sldIdLst>
            <p14:sldId id="640"/>
            <p14:sldId id="516"/>
            <p14:sldId id="613"/>
            <p14:sldId id="614"/>
            <p14:sldId id="615"/>
            <p14:sldId id="617"/>
            <p14:sldId id="639"/>
            <p14:sldId id="494"/>
            <p14:sldId id="495"/>
            <p14:sldId id="496"/>
            <p14:sldId id="497"/>
            <p14:sldId id="619"/>
            <p14:sldId id="509"/>
            <p14:sldId id="487"/>
            <p14:sldId id="488"/>
            <p14:sldId id="489"/>
            <p14:sldId id="490"/>
            <p14:sldId id="491"/>
            <p14:sldId id="492"/>
          </p14:sldIdLst>
        </p14:section>
        <p14:section name="end" id="{50D5058D-4D22-FC4A-B95E-E2C6141FF539}">
          <p14:sldIdLst>
            <p14:sldId id="55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6000"/>
    <a:srgbClr val="FFDBDB"/>
    <a:srgbClr val="49C5E6"/>
    <a:srgbClr val="C1F5FF"/>
    <a:srgbClr val="F4FFFE"/>
    <a:srgbClr val="A52100"/>
    <a:srgbClr val="FFF6B9"/>
    <a:srgbClr val="FFB9BA"/>
    <a:srgbClr val="FFD5B9"/>
    <a:srgbClr val="EAF2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06" autoAdjust="0"/>
    <p:restoredTop sz="91677" autoAdjust="0"/>
  </p:normalViewPr>
  <p:slideViewPr>
    <p:cSldViewPr snapToGrid="0" snapToObjects="1">
      <p:cViewPr varScale="1">
        <p:scale>
          <a:sx n="130" d="100"/>
          <a:sy n="130" d="100"/>
        </p:scale>
        <p:origin x="-360" y="-104"/>
      </p:cViewPr>
      <p:guideLst>
        <p:guide orient="horz" pos="3113"/>
        <p:guide orient="horz" pos="790"/>
        <p:guide pos="47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notesMaster" Target="notesMasters/notesMaster1.xml"/><Relationship Id="rId84" Type="http://schemas.openxmlformats.org/officeDocument/2006/relationships/printerSettings" Target="printerSettings/printerSettings1.bin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3E10D-AC99-0943-9C2D-0A762B437452}" type="datetimeFigureOut">
              <a:rPr lang="de-DE" smtClean="0"/>
              <a:t>24.04.23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4DD53-2931-A646-9D72-DEAE678CFB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34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4DD53-2931-A646-9D72-DEAE678CFB29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3559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4DD53-2931-A646-9D72-DEAE678CFB29}" type="slidenum">
              <a:rPr lang="de-DE" smtClean="0"/>
              <a:t>78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2422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4DD53-2931-A646-9D72-DEAE678CFB29}" type="slidenum">
              <a:rPr lang="de-DE" smtClean="0"/>
              <a:t>79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0620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4DD53-2931-A646-9D72-DEAE678CFB29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3559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4DD53-2931-A646-9D72-DEAE678CFB29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3559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4DD53-2931-A646-9D72-DEAE678CFB29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3559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4DD53-2931-A646-9D72-DEAE678CFB29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3559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4DD53-2931-A646-9D72-DEAE678CFB29}" type="slidenum">
              <a:rPr lang="de-DE" smtClean="0"/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2774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4DD53-2931-A646-9D72-DEAE678CFB29}" type="slidenum">
              <a:rPr lang="de-DE" smtClean="0"/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2774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A024A-31F8-FD47-A164-A3B352749C87}" type="slidenum">
              <a:rPr lang="de-DE" smtClean="0"/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981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A024A-31F8-FD47-A164-A3B352749C87}" type="slidenum">
              <a:rPr lang="de-DE" smtClean="0"/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981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A766-285F-9A4E-B4E8-F86A9999D567}" type="datetimeFigureOut">
              <a:rPr lang="de-DE" smtClean="0"/>
              <a:t>24.04.23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30C5-46CF-2F4F-A81C-26BC7D2F15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1674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A766-285F-9A4E-B4E8-F86A9999D567}" type="datetimeFigureOut">
              <a:rPr lang="de-DE" smtClean="0"/>
              <a:t>24.04.23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30C5-46CF-2F4F-A81C-26BC7D2F15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8800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A766-285F-9A4E-B4E8-F86A9999D567}" type="datetimeFigureOut">
              <a:rPr lang="de-DE" smtClean="0"/>
              <a:t>24.04.23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30C5-46CF-2F4F-A81C-26BC7D2F15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1132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A766-285F-9A4E-B4E8-F86A9999D567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24.04.23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30C5-46CF-2F4F-A81C-26BC7D2F1595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5917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A766-285F-9A4E-B4E8-F86A9999D567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24.04.23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30C5-46CF-2F4F-A81C-26BC7D2F1595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1552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A766-285F-9A4E-B4E8-F86A9999D567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24.04.23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30C5-46CF-2F4F-A81C-26BC7D2F1595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4028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A766-285F-9A4E-B4E8-F86A9999D567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24.04.23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30C5-46CF-2F4F-A81C-26BC7D2F1595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365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A766-285F-9A4E-B4E8-F86A9999D567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24.04.23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30C5-46CF-2F4F-A81C-26BC7D2F1595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0425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A766-285F-9A4E-B4E8-F86A9999D567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24.04.23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30C5-46CF-2F4F-A81C-26BC7D2F1595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5636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A766-285F-9A4E-B4E8-F86A9999D567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24.04.23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30C5-46CF-2F4F-A81C-26BC7D2F1595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0276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A766-285F-9A4E-B4E8-F86A9999D567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24.04.23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30C5-46CF-2F4F-A81C-26BC7D2F1595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2024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A766-285F-9A4E-B4E8-F86A9999D567}" type="datetimeFigureOut">
              <a:rPr lang="de-DE" smtClean="0"/>
              <a:t>24.04.23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30C5-46CF-2F4F-A81C-26BC7D2F15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44964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A766-285F-9A4E-B4E8-F86A9999D567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24.04.23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30C5-46CF-2F4F-A81C-26BC7D2F1595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6355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A766-285F-9A4E-B4E8-F86A9999D567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24.04.23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30C5-46CF-2F4F-A81C-26BC7D2F1595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1128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A766-285F-9A4E-B4E8-F86A9999D567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24.04.23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30C5-46CF-2F4F-A81C-26BC7D2F1595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2160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A766-285F-9A4E-B4E8-F86A9999D567}" type="datetimeFigureOut">
              <a:rPr lang="de-DE" smtClean="0"/>
              <a:t>24.04.23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30C5-46CF-2F4F-A81C-26BC7D2F15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386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A766-285F-9A4E-B4E8-F86A9999D567}" type="datetimeFigureOut">
              <a:rPr lang="de-DE" smtClean="0"/>
              <a:t>24.04.23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30C5-46CF-2F4F-A81C-26BC7D2F15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8950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A766-285F-9A4E-B4E8-F86A9999D567}" type="datetimeFigureOut">
              <a:rPr lang="de-DE" smtClean="0"/>
              <a:t>24.04.23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30C5-46CF-2F4F-A81C-26BC7D2F15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1827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A766-285F-9A4E-B4E8-F86A9999D567}" type="datetimeFigureOut">
              <a:rPr lang="de-DE" smtClean="0"/>
              <a:t>24.04.23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30C5-46CF-2F4F-A81C-26BC7D2F15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8710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A766-285F-9A4E-B4E8-F86A9999D567}" type="datetimeFigureOut">
              <a:rPr lang="de-DE" smtClean="0"/>
              <a:t>24.04.23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30C5-46CF-2F4F-A81C-26BC7D2F15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5642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A766-285F-9A4E-B4E8-F86A9999D567}" type="datetimeFigureOut">
              <a:rPr lang="de-DE" smtClean="0"/>
              <a:t>24.04.23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30C5-46CF-2F4F-A81C-26BC7D2F15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537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A766-285F-9A4E-B4E8-F86A9999D567}" type="datetimeFigureOut">
              <a:rPr lang="de-DE" smtClean="0"/>
              <a:t>24.04.23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830C5-46CF-2F4F-A81C-26BC7D2F15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2929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0A766-285F-9A4E-B4E8-F86A9999D567}" type="datetimeFigureOut">
              <a:rPr lang="de-DE" smtClean="0"/>
              <a:t>24.04.23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830C5-46CF-2F4F-A81C-26BC7D2F15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313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0A766-285F-9A4E-B4E8-F86A9999D567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24.04.23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830C5-46CF-2F4F-A81C-26BC7D2F1595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683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3.jpeg"/><Relationship Id="rId5" Type="http://schemas.microsoft.com/office/2007/relationships/hdphoto" Target="NULL"/><Relationship Id="rId6" Type="http://schemas.openxmlformats.org/officeDocument/2006/relationships/image" Target="../media/image14.png"/><Relationship Id="rId7" Type="http://schemas.openxmlformats.org/officeDocument/2006/relationships/image" Target="../media/image15.jpeg"/><Relationship Id="rId8" Type="http://schemas.microsoft.com/office/2007/relationships/hdphoto" Target="../media/hdphoto3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microsoft.com/office/2007/relationships/hdphoto" Target="../media/hdphoto5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tiff"/><Relationship Id="rId3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Relationship Id="rId3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Relationship Id="rId3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Relationship Id="rId3" Type="http://schemas.microsoft.com/office/2007/relationships/hdphoto" Target="../media/hdphoto10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Relationship Id="rId3" Type="http://schemas.microsoft.com/office/2007/relationships/hdphoto" Target="../media/hdphoto11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Relationship Id="rId3" Type="http://schemas.microsoft.com/office/2007/relationships/hdphoto" Target="../media/hdphoto12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Relationship Id="rId3" Type="http://schemas.microsoft.com/office/2007/relationships/hdphoto" Target="../media/hdphoto12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png"/><Relationship Id="rId20" Type="http://schemas.openxmlformats.org/officeDocument/2006/relationships/image" Target="../media/image78.png"/><Relationship Id="rId21" Type="http://schemas.openxmlformats.org/officeDocument/2006/relationships/image" Target="../media/image79.png"/><Relationship Id="rId10" Type="http://schemas.openxmlformats.org/officeDocument/2006/relationships/image" Target="../media/image68.png"/><Relationship Id="rId11" Type="http://schemas.openxmlformats.org/officeDocument/2006/relationships/image" Target="../media/image69.png"/><Relationship Id="rId12" Type="http://schemas.openxmlformats.org/officeDocument/2006/relationships/image" Target="../media/image70.png"/><Relationship Id="rId13" Type="http://schemas.openxmlformats.org/officeDocument/2006/relationships/image" Target="../media/image71.png"/><Relationship Id="rId14" Type="http://schemas.openxmlformats.org/officeDocument/2006/relationships/image" Target="../media/image72.png"/><Relationship Id="rId15" Type="http://schemas.openxmlformats.org/officeDocument/2006/relationships/image" Target="../media/image73.png"/><Relationship Id="rId16" Type="http://schemas.openxmlformats.org/officeDocument/2006/relationships/image" Target="../media/image74.png"/><Relationship Id="rId17" Type="http://schemas.openxmlformats.org/officeDocument/2006/relationships/image" Target="../media/image75.png"/><Relationship Id="rId18" Type="http://schemas.openxmlformats.org/officeDocument/2006/relationships/image" Target="../media/image76.png"/><Relationship Id="rId19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png"/><Relationship Id="rId20" Type="http://schemas.openxmlformats.org/officeDocument/2006/relationships/image" Target="../media/image78.png"/><Relationship Id="rId21" Type="http://schemas.openxmlformats.org/officeDocument/2006/relationships/image" Target="../media/image79.png"/><Relationship Id="rId10" Type="http://schemas.openxmlformats.org/officeDocument/2006/relationships/image" Target="../media/image68.png"/><Relationship Id="rId11" Type="http://schemas.openxmlformats.org/officeDocument/2006/relationships/image" Target="../media/image69.png"/><Relationship Id="rId12" Type="http://schemas.openxmlformats.org/officeDocument/2006/relationships/image" Target="../media/image70.png"/><Relationship Id="rId13" Type="http://schemas.openxmlformats.org/officeDocument/2006/relationships/image" Target="../media/image71.png"/><Relationship Id="rId14" Type="http://schemas.openxmlformats.org/officeDocument/2006/relationships/image" Target="../media/image72.png"/><Relationship Id="rId15" Type="http://schemas.openxmlformats.org/officeDocument/2006/relationships/image" Target="../media/image73.png"/><Relationship Id="rId16" Type="http://schemas.openxmlformats.org/officeDocument/2006/relationships/image" Target="../media/image74.png"/><Relationship Id="rId17" Type="http://schemas.openxmlformats.org/officeDocument/2006/relationships/image" Target="../media/image75.png"/><Relationship Id="rId18" Type="http://schemas.openxmlformats.org/officeDocument/2006/relationships/image" Target="../media/image76.png"/><Relationship Id="rId19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81.png"/><Relationship Id="rId5" Type="http://schemas.microsoft.com/office/2007/relationships/hdphoto" Target="../media/hdphoto13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slide" Target="slide73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90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89.png"/><Relationship Id="rId5" Type="http://schemas.openxmlformats.org/officeDocument/2006/relationships/image" Target="../media/image132.png"/><Relationship Id="rId6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7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7" Type="http://schemas.openxmlformats.org/officeDocument/2006/relationships/image" Target="../media/image1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/>
          <a:srcRect l="119" t="-1" r="-210" b="-1"/>
          <a:stretch/>
        </p:blipFill>
        <p:spPr>
          <a:xfrm>
            <a:off x="888022" y="946923"/>
            <a:ext cx="7376996" cy="3742474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682273" y="192198"/>
            <a:ext cx="5704399" cy="5591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smtClean="0">
                <a:ln w="1905"/>
                <a:solidFill>
                  <a:srgbClr val="FFFFB7"/>
                </a:solidFill>
                <a:effectLst>
                  <a:glow rad="241300">
                    <a:schemeClr val="tx1">
                      <a:alpha val="3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energy calibration of </a:t>
            </a:r>
            <a:r>
              <a:rPr lang="en-US" sz="2800" b="1" dirty="0" err="1" smtClean="0">
                <a:ln w="1905"/>
                <a:solidFill>
                  <a:srgbClr val="FFFFB7"/>
                </a:solidFill>
                <a:effectLst>
                  <a:glow rad="241300">
                    <a:schemeClr val="tx1">
                      <a:alpha val="3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eROSITA</a:t>
            </a:r>
            <a:endParaRPr lang="en-US" sz="2800" b="1" dirty="0">
              <a:ln w="1905"/>
              <a:solidFill>
                <a:srgbClr val="FFFFB7"/>
              </a:solidFill>
              <a:effectLst>
                <a:glow rad="241300">
                  <a:schemeClr val="tx1">
                    <a:alpha val="3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995213" y="4744081"/>
            <a:ext cx="1975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Konrad </a:t>
            </a:r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Dennerl, MPE</a:t>
            </a:r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Bild 6" descr="Unbenannt.png"/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82"/>
          <a:stretch/>
        </p:blipFill>
        <p:spPr>
          <a:xfrm>
            <a:off x="105035" y="2157987"/>
            <a:ext cx="3597512" cy="2746622"/>
          </a:xfrm>
          <a:prstGeom prst="rect">
            <a:avLst/>
          </a:prstGeom>
          <a:effectLst>
            <a:glow rad="12700">
              <a:schemeClr val="bg1">
                <a:alpha val="28000"/>
              </a:schemeClr>
            </a:glow>
          </a:effectLst>
        </p:spPr>
      </p:pic>
      <p:sp>
        <p:nvSpPr>
          <p:cNvPr id="3" name="Textfeld 2"/>
          <p:cNvSpPr txBox="1"/>
          <p:nvPr/>
        </p:nvSpPr>
        <p:spPr>
          <a:xfrm>
            <a:off x="3566605" y="4750695"/>
            <a:ext cx="2008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IACHEC, 2023 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</a:t>
            </a:r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25 </a:t>
            </a:r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22277" y="4744081"/>
            <a:ext cx="1673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Pelham</a:t>
            </a:r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Germany</a:t>
            </a:r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64767" y="192198"/>
            <a:ext cx="1663030" cy="123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6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1424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Energy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Calibration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: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some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eROSITA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Specialties</a:t>
            </a:r>
            <a:endParaRPr lang="de-DE" sz="2400" b="1" dirty="0">
              <a:ln w="1905"/>
              <a:gradFill>
                <a:gsLst>
                  <a:gs pos="0">
                    <a:schemeClr val="tx1"/>
                  </a:gs>
                  <a:gs pos="58000">
                    <a:schemeClr val="tx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5400000"/>
              </a:gradFill>
              <a:effectLst>
                <a:innerShdw blurRad="123825" dist="1193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77059" y="733037"/>
            <a:ext cx="5404043" cy="4082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34950" dist="38100" dir="2700000" sx="101000" sy="101000" algn="tl" rotWithShape="0">
              <a:srgbClr val="000000">
                <a:alpha val="43000"/>
              </a:srgbClr>
            </a:outerShdw>
          </a:effectLst>
        </p:spPr>
        <p:txBody>
          <a:bodyPr wrap="none" bIns="93600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b="1" dirty="0" err="1" smtClean="0">
                <a:solidFill>
                  <a:srgbClr val="BFBFBF"/>
                </a:solidFill>
              </a:rPr>
              <a:t>onboard</a:t>
            </a:r>
            <a:r>
              <a:rPr lang="de-DE" sz="1400" b="1" dirty="0" smtClean="0">
                <a:solidFill>
                  <a:srgbClr val="BFBFBF"/>
                </a:solidFill>
              </a:rPr>
              <a:t>: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use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of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precomputed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threshold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maps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for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optimizing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telemetry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compression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mode</a:t>
            </a:r>
            <a:r>
              <a:rPr lang="de-DE" sz="1400" dirty="0" smtClean="0">
                <a:solidFill>
                  <a:srgbClr val="BFBFBF"/>
                </a:solidFill>
              </a:rPr>
              <a:t> ‚</a:t>
            </a:r>
            <a:r>
              <a:rPr lang="de-DE" sz="1200" dirty="0">
                <a:solidFill>
                  <a:srgbClr val="BFBFBF"/>
                </a:solidFill>
                <a:latin typeface="Courier"/>
                <a:cs typeface="Courier"/>
              </a:rPr>
              <a:t>PMENV2</a:t>
            </a:r>
            <a:r>
              <a:rPr lang="de-DE" sz="1400" dirty="0" smtClean="0">
                <a:solidFill>
                  <a:srgbClr val="BFBFBF"/>
                </a:solidFill>
              </a:rPr>
              <a:t>‘ </a:t>
            </a:r>
            <a:r>
              <a:rPr lang="de-DE" sz="1400" dirty="0" err="1" smtClean="0">
                <a:solidFill>
                  <a:srgbClr val="BFBFBF"/>
                </a:solidFill>
              </a:rPr>
              <a:t>for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scientific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data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>
                <a:solidFill>
                  <a:srgbClr val="BFBFBF"/>
                </a:solidFill>
              </a:rPr>
              <a:t>compression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mode</a:t>
            </a:r>
            <a:r>
              <a:rPr lang="de-DE" sz="1400" dirty="0">
                <a:solidFill>
                  <a:srgbClr val="BFBFBF"/>
                </a:solidFill>
              </a:rPr>
              <a:t> ‚</a:t>
            </a:r>
            <a:r>
              <a:rPr lang="de-DE" sz="1200" dirty="0">
                <a:solidFill>
                  <a:srgbClr val="BFBFBF"/>
                </a:solidFill>
                <a:latin typeface="Courier"/>
                <a:cs typeface="Courier"/>
              </a:rPr>
              <a:t>PMALLSINGLES</a:t>
            </a:r>
            <a:r>
              <a:rPr lang="de-DE" sz="1400" dirty="0">
                <a:solidFill>
                  <a:srgbClr val="BFBFBF"/>
                </a:solidFill>
              </a:rPr>
              <a:t>‘ </a:t>
            </a:r>
            <a:r>
              <a:rPr lang="de-DE" sz="1400" dirty="0" err="1">
                <a:solidFill>
                  <a:srgbClr val="BFBFBF"/>
                </a:solidFill>
              </a:rPr>
              <a:t>for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baseline="30000" dirty="0">
                <a:solidFill>
                  <a:srgbClr val="BFBFBF"/>
                </a:solidFill>
              </a:rPr>
              <a:t>55</a:t>
            </a:r>
            <a:r>
              <a:rPr lang="de-DE" sz="1400" dirty="0">
                <a:solidFill>
                  <a:srgbClr val="BFBFBF"/>
                </a:solidFill>
              </a:rPr>
              <a:t>Fe </a:t>
            </a:r>
            <a:r>
              <a:rPr lang="de-DE" sz="1400" dirty="0" err="1" smtClean="0">
                <a:solidFill>
                  <a:srgbClr val="BFBFBF"/>
                </a:solidFill>
              </a:rPr>
              <a:t>data</a:t>
            </a:r>
            <a:endParaRPr lang="de-DE" sz="1400" dirty="0">
              <a:solidFill>
                <a:srgbClr val="BFBFBF"/>
              </a:solidFill>
            </a:endParaRP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charset="2"/>
              <a:buChar char="Ø"/>
            </a:pPr>
            <a:r>
              <a:rPr lang="de-DE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ground</a:t>
            </a:r>
            <a: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processing</a:t>
            </a:r>
            <a: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utilization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of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subpixel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resolution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smtClean="0">
                <a:solidFill>
                  <a:srgbClr val="BFBFBF"/>
                </a:solidFill>
              </a:rPr>
              <a:t>fast PSF </a:t>
            </a:r>
            <a:r>
              <a:rPr lang="de-DE" sz="1400" dirty="0" err="1" smtClean="0">
                <a:solidFill>
                  <a:srgbClr val="BFBFBF"/>
                </a:solidFill>
              </a:rPr>
              <a:t>focal</a:t>
            </a:r>
            <a:r>
              <a:rPr lang="de-DE" sz="1400" dirty="0" smtClean="0">
                <a:solidFill>
                  <a:srgbClr val="BFBFBF"/>
                </a:solidFill>
              </a:rPr>
              <a:t> plane </a:t>
            </a:r>
            <a:r>
              <a:rPr lang="de-DE" sz="1400" dirty="0" err="1" smtClean="0">
                <a:solidFill>
                  <a:srgbClr val="BFBFBF"/>
                </a:solidFill>
              </a:rPr>
              <a:t>mapping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at</a:t>
            </a:r>
            <a:r>
              <a:rPr lang="de-DE" sz="1400" dirty="0" smtClean="0">
                <a:solidFill>
                  <a:srgbClr val="BFBFBF"/>
                </a:solidFill>
              </a:rPr>
              <a:t> high </a:t>
            </a:r>
            <a:r>
              <a:rPr lang="de-DE" sz="1400" dirty="0" err="1" smtClean="0">
                <a:solidFill>
                  <a:srgbClr val="BFBFBF"/>
                </a:solidFill>
              </a:rPr>
              <a:t>count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rates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use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of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constant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energy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thresholds</a:t>
            </a:r>
            <a:r>
              <a:rPr lang="de-DE" sz="1400" dirty="0" smtClean="0">
                <a:solidFill>
                  <a:srgbClr val="BFBFBF"/>
                </a:solidFill>
              </a:rPr>
              <a:t> (in eV)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improved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noise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suppression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&gt;1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pixel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patterns</a:t>
            </a:r>
            <a:endParaRPr lang="de-DE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floating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point</a:t>
            </a:r>
            <a:r>
              <a:rPr lang="de-DE" sz="1400" dirty="0" smtClean="0">
                <a:solidFill>
                  <a:srgbClr val="BFBFBF"/>
                </a:solidFill>
              </a:rPr>
              <a:t> PI </a:t>
            </a:r>
            <a:r>
              <a:rPr lang="de-DE" sz="1400" dirty="0" err="1" smtClean="0">
                <a:solidFill>
                  <a:srgbClr val="BFBFBF"/>
                </a:solidFill>
              </a:rPr>
              <a:t>values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smtClean="0">
                <a:solidFill>
                  <a:srgbClr val="BFBFBF"/>
                </a:solidFill>
              </a:rPr>
              <a:t> RMFs </a:t>
            </a:r>
            <a:r>
              <a:rPr lang="de-DE" sz="1400" dirty="0" err="1" smtClean="0">
                <a:solidFill>
                  <a:srgbClr val="BFBFBF"/>
                </a:solidFill>
              </a:rPr>
              <a:t>and</a:t>
            </a:r>
            <a:r>
              <a:rPr lang="de-DE" sz="1400" dirty="0" smtClean="0">
                <a:solidFill>
                  <a:srgbClr val="BFBFBF"/>
                </a:solidFill>
              </a:rPr>
              <a:t> ARFs </a:t>
            </a:r>
            <a:r>
              <a:rPr lang="de-DE" sz="1400" dirty="0" err="1" smtClean="0">
                <a:solidFill>
                  <a:srgbClr val="BFBFBF"/>
                </a:solidFill>
              </a:rPr>
              <a:t>with</a:t>
            </a:r>
            <a:r>
              <a:rPr lang="de-DE" sz="1400" dirty="0" smtClean="0">
                <a:solidFill>
                  <a:srgbClr val="BFBFBF"/>
                </a:solidFill>
              </a:rPr>
              <a:t> non-</a:t>
            </a:r>
            <a:r>
              <a:rPr lang="de-DE" sz="1400" dirty="0" err="1" smtClean="0">
                <a:solidFill>
                  <a:srgbClr val="BFBFBF"/>
                </a:solidFill>
              </a:rPr>
              <a:t>constant</a:t>
            </a:r>
            <a:r>
              <a:rPr lang="de-DE" sz="1400" dirty="0" smtClean="0">
                <a:solidFill>
                  <a:srgbClr val="BFBFBF"/>
                </a:solidFill>
              </a:rPr>
              <a:t> bin </a:t>
            </a:r>
            <a:r>
              <a:rPr lang="de-DE" sz="1400" dirty="0" err="1" smtClean="0">
                <a:solidFill>
                  <a:srgbClr val="BFBFBF"/>
                </a:solidFill>
              </a:rPr>
              <a:t>sizes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>
                <a:solidFill>
                  <a:srgbClr val="BFBFBF"/>
                </a:solidFill>
              </a:rPr>
              <a:t>CTI </a:t>
            </a:r>
            <a:r>
              <a:rPr lang="de-DE" sz="1400" dirty="0" err="1">
                <a:solidFill>
                  <a:srgbClr val="BFBFBF"/>
                </a:solidFill>
              </a:rPr>
              <a:t>and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gain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adjustments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to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varying</a:t>
            </a:r>
            <a:r>
              <a:rPr lang="de-DE" sz="1400" dirty="0">
                <a:solidFill>
                  <a:srgbClr val="BFBFBF"/>
                </a:solidFill>
              </a:rPr>
              <a:t> CCD </a:t>
            </a:r>
            <a:r>
              <a:rPr lang="de-DE" sz="1400" dirty="0" err="1" smtClean="0">
                <a:solidFill>
                  <a:srgbClr val="BFBFBF"/>
                </a:solidFill>
              </a:rPr>
              <a:t>temperatures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>
                <a:solidFill>
                  <a:srgbClr val="BFBFBF"/>
                </a:solidFill>
              </a:rPr>
              <a:t>automatic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refinement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of</a:t>
            </a:r>
            <a:r>
              <a:rPr lang="de-DE" sz="1400" dirty="0">
                <a:solidFill>
                  <a:srgbClr val="BFBFBF"/>
                </a:solidFill>
              </a:rPr>
              <a:t> RMFs </a:t>
            </a:r>
            <a:r>
              <a:rPr lang="de-DE" sz="1400" dirty="0" err="1">
                <a:solidFill>
                  <a:srgbClr val="BFBFBF"/>
                </a:solidFill>
              </a:rPr>
              <a:t>and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smtClean="0">
                <a:solidFill>
                  <a:srgbClr val="BFBFBF"/>
                </a:solidFill>
              </a:rPr>
              <a:t>ARFs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charset="2"/>
              <a:buChar char="Ø"/>
            </a:pPr>
            <a:r>
              <a:rPr lang="de-DE" sz="1400" b="1" dirty="0" err="1" smtClean="0">
                <a:solidFill>
                  <a:srgbClr val="BFBFBF"/>
                </a:solidFill>
              </a:rPr>
              <a:t>efficiency</a:t>
            </a:r>
            <a:r>
              <a:rPr lang="de-DE" sz="1400" b="1" dirty="0" smtClean="0">
                <a:solidFill>
                  <a:srgbClr val="BFBFBF"/>
                </a:solidFill>
              </a:rPr>
              <a:t>: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only</a:t>
            </a:r>
            <a:r>
              <a:rPr lang="de-DE" sz="1400" dirty="0" smtClean="0">
                <a:solidFill>
                  <a:srgbClr val="BFBFBF"/>
                </a:solidFill>
              </a:rPr>
              <a:t> ~5 </a:t>
            </a:r>
            <a:r>
              <a:rPr lang="de-DE" sz="1400" dirty="0" err="1" smtClean="0">
                <a:solidFill>
                  <a:srgbClr val="BFBFBF"/>
                </a:solidFill>
              </a:rPr>
              <a:t>days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needed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for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initial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energy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calibration</a:t>
            </a:r>
            <a:r>
              <a:rPr lang="de-DE" sz="1400" dirty="0" smtClean="0">
                <a:solidFill>
                  <a:srgbClr val="BFBFBF"/>
                </a:solidFill>
              </a:rPr>
              <a:t> on </a:t>
            </a:r>
            <a:r>
              <a:rPr lang="de-DE" sz="1400" dirty="0" err="1" smtClean="0">
                <a:solidFill>
                  <a:srgbClr val="BFBFBF"/>
                </a:solidFill>
              </a:rPr>
              <a:t>ground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only</a:t>
            </a:r>
            <a:r>
              <a:rPr lang="de-DE" sz="1400" dirty="0" smtClean="0">
                <a:solidFill>
                  <a:srgbClr val="BFBFBF"/>
                </a:solidFill>
              </a:rPr>
              <a:t> ~2 </a:t>
            </a:r>
            <a:r>
              <a:rPr lang="de-DE" sz="1400" dirty="0" err="1" smtClean="0">
                <a:solidFill>
                  <a:srgbClr val="BFBFBF"/>
                </a:solidFill>
              </a:rPr>
              <a:t>days</a:t>
            </a:r>
            <a:r>
              <a:rPr lang="de-DE" sz="1400" dirty="0" smtClean="0">
                <a:solidFill>
                  <a:srgbClr val="BFBFBF"/>
                </a:solidFill>
              </a:rPr>
              <a:t> per </a:t>
            </a:r>
            <a:r>
              <a:rPr lang="de-DE" sz="1400" dirty="0" err="1" smtClean="0">
                <a:solidFill>
                  <a:srgbClr val="BFBFBF"/>
                </a:solidFill>
              </a:rPr>
              <a:t>year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needed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for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energy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calibration</a:t>
            </a:r>
            <a:r>
              <a:rPr lang="de-DE" sz="1400" dirty="0" smtClean="0">
                <a:solidFill>
                  <a:srgbClr val="BFBFBF"/>
                </a:solidFill>
              </a:rPr>
              <a:t> in </a:t>
            </a:r>
            <a:r>
              <a:rPr lang="de-DE" sz="1400" dirty="0" err="1" smtClean="0">
                <a:solidFill>
                  <a:srgbClr val="BFBFBF"/>
                </a:solidFill>
              </a:rPr>
              <a:t>space</a:t>
            </a:r>
            <a:endParaRPr lang="de-DE" sz="1400" dirty="0" smtClean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ttt947_plspp1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55"/>
          <a:stretch/>
        </p:blipFill>
        <p:spPr>
          <a:xfrm>
            <a:off x="3110577" y="832778"/>
            <a:ext cx="2664643" cy="3701347"/>
          </a:xfrm>
          <a:prstGeom prst="rect">
            <a:avLst/>
          </a:prstGeom>
        </p:spPr>
      </p:pic>
      <p:pic>
        <p:nvPicPr>
          <p:cNvPr id="3" name="Bild 2" descr="t947tq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06"/>
          <a:stretch/>
        </p:blipFill>
        <p:spPr>
          <a:xfrm>
            <a:off x="6136869" y="832778"/>
            <a:ext cx="2691422" cy="3716949"/>
          </a:xfrm>
          <a:prstGeom prst="rect">
            <a:avLst/>
          </a:prstGeom>
        </p:spPr>
      </p:pic>
      <p:pic>
        <p:nvPicPr>
          <p:cNvPr id="5" name="Bild 4" descr="x947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6"/>
          <a:stretch/>
        </p:blipFill>
        <p:spPr>
          <a:xfrm>
            <a:off x="214819" y="832778"/>
            <a:ext cx="2691422" cy="371694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97365" y="4519917"/>
            <a:ext cx="1223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200" dirty="0" smtClean="0"/>
              <a:t>original </a:t>
            </a:r>
            <a:r>
              <a:rPr lang="de-DE" sz="1200" dirty="0" err="1" smtClean="0"/>
              <a:t>patterns</a:t>
            </a:r>
            <a:endParaRPr lang="de-DE" sz="1200" dirty="0" smtClean="0"/>
          </a:p>
        </p:txBody>
      </p:sp>
      <p:sp>
        <p:nvSpPr>
          <p:cNvPr id="7" name="Textfeld 6"/>
          <p:cNvSpPr txBox="1"/>
          <p:nvPr/>
        </p:nvSpPr>
        <p:spPr>
          <a:xfrm>
            <a:off x="3903367" y="4519917"/>
            <a:ext cx="127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200" dirty="0" err="1" smtClean="0">
                <a:solidFill>
                  <a:srgbClr val="C50003"/>
                </a:solidFill>
              </a:rPr>
              <a:t>rejected</a:t>
            </a:r>
            <a:r>
              <a:rPr lang="de-DE" sz="1200" dirty="0" smtClean="0">
                <a:solidFill>
                  <a:srgbClr val="C50003"/>
                </a:solidFill>
              </a:rPr>
              <a:t> </a:t>
            </a:r>
            <a:r>
              <a:rPr lang="de-DE" sz="1200" dirty="0" err="1" smtClean="0">
                <a:solidFill>
                  <a:srgbClr val="C50003"/>
                </a:solidFill>
              </a:rPr>
              <a:t>patterns</a:t>
            </a:r>
            <a:endParaRPr lang="de-DE" sz="1200" dirty="0" smtClean="0">
              <a:solidFill>
                <a:srgbClr val="C50003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902630" y="4519917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200" dirty="0" err="1" smtClean="0">
                <a:solidFill>
                  <a:srgbClr val="008000"/>
                </a:solidFill>
              </a:rPr>
              <a:t>accepted</a:t>
            </a:r>
            <a:r>
              <a:rPr lang="de-DE" sz="1200" dirty="0" smtClean="0">
                <a:solidFill>
                  <a:srgbClr val="008000"/>
                </a:solidFill>
              </a:rPr>
              <a:t> </a:t>
            </a:r>
            <a:r>
              <a:rPr lang="de-DE" sz="1200" dirty="0" err="1" smtClean="0">
                <a:solidFill>
                  <a:srgbClr val="008000"/>
                </a:solidFill>
              </a:rPr>
              <a:t>patterns</a:t>
            </a:r>
            <a:endParaRPr lang="de-DE" sz="1200" dirty="0" smtClean="0">
              <a:solidFill>
                <a:srgbClr val="008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868346" y="2253048"/>
            <a:ext cx="25533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b="1" dirty="0"/>
              <a:t>-</a:t>
            </a:r>
            <a:endParaRPr lang="de-DE" b="1" dirty="0" smtClean="0"/>
          </a:p>
        </p:txBody>
      </p:sp>
      <p:sp>
        <p:nvSpPr>
          <p:cNvPr id="13" name="Textfeld 12"/>
          <p:cNvSpPr txBox="1"/>
          <p:nvPr/>
        </p:nvSpPr>
        <p:spPr>
          <a:xfrm>
            <a:off x="5797584" y="2253048"/>
            <a:ext cx="2996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b="1" dirty="0"/>
              <a:t>=</a:t>
            </a:r>
            <a:endParaRPr lang="de-DE" b="1" dirty="0" smtClean="0"/>
          </a:p>
        </p:txBody>
      </p:sp>
      <p:sp>
        <p:nvSpPr>
          <p:cNvPr id="14" name="Textfeld 13"/>
          <p:cNvSpPr txBox="1"/>
          <p:nvPr/>
        </p:nvSpPr>
        <p:spPr>
          <a:xfrm>
            <a:off x="2908000" y="4450972"/>
            <a:ext cx="25533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b="1" dirty="0"/>
              <a:t>-</a:t>
            </a:r>
            <a:endParaRPr lang="de-DE" b="1" dirty="0" smtClean="0"/>
          </a:p>
        </p:txBody>
      </p:sp>
      <p:sp>
        <p:nvSpPr>
          <p:cNvPr id="15" name="Textfeld 14"/>
          <p:cNvSpPr txBox="1"/>
          <p:nvPr/>
        </p:nvSpPr>
        <p:spPr>
          <a:xfrm>
            <a:off x="5837238" y="4450972"/>
            <a:ext cx="2996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b="1" dirty="0"/>
              <a:t>=</a:t>
            </a:r>
            <a:endParaRPr lang="de-DE" b="1" dirty="0" smtClean="0"/>
          </a:p>
        </p:txBody>
      </p:sp>
      <p:pic>
        <p:nvPicPr>
          <p:cNvPr id="16" name="Bild 15" descr="e_12346_44550_003_c947_plspp1.pn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06"/>
          <a:stretch/>
        </p:blipFill>
        <p:spPr>
          <a:xfrm>
            <a:off x="214819" y="832778"/>
            <a:ext cx="2691422" cy="3716949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6177918" y="4344752"/>
            <a:ext cx="6481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900" b="1" dirty="0" smtClean="0">
                <a:solidFill>
                  <a:srgbClr val="008000"/>
                </a:solidFill>
              </a:rPr>
              <a:t>150 eV (!)</a:t>
            </a:r>
          </a:p>
        </p:txBody>
      </p:sp>
      <p:cxnSp>
        <p:nvCxnSpPr>
          <p:cNvPr id="28" name="Gerade Verbindung 27"/>
          <p:cNvCxnSpPr/>
          <p:nvPr/>
        </p:nvCxnSpPr>
        <p:spPr>
          <a:xfrm>
            <a:off x="6464930" y="4269415"/>
            <a:ext cx="0" cy="136323"/>
          </a:xfrm>
          <a:prstGeom prst="line">
            <a:avLst/>
          </a:prstGeom>
          <a:ln w="127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feld 31"/>
          <p:cNvSpPr txBox="1"/>
          <p:nvPr/>
        </p:nvSpPr>
        <p:spPr>
          <a:xfrm>
            <a:off x="2492564" y="119805"/>
            <a:ext cx="6535427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2000" b="1" u="sng" dirty="0" err="1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novel</a:t>
            </a:r>
            <a:r>
              <a:rPr lang="de-DE" sz="2000" b="1" u="sng" dirty="0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u="sng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method</a:t>
            </a:r>
            <a:r>
              <a:rPr lang="de-DE" sz="2000" b="1" u="sng" dirty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u="sng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for</a:t>
            </a:r>
            <a:r>
              <a:rPr lang="de-DE" sz="2000" b="1" u="sng" dirty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u="sng" dirty="0" err="1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suppressing</a:t>
            </a:r>
            <a:r>
              <a:rPr lang="de-DE" sz="2000" b="1" u="sng" dirty="0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u="sng" dirty="0" err="1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low</a:t>
            </a:r>
            <a:r>
              <a:rPr lang="de-DE" sz="2000" b="1" u="sng" dirty="0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u="sng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energy</a:t>
            </a:r>
            <a:r>
              <a:rPr lang="de-DE" sz="2000" b="1" u="sng" dirty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u="sng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detector</a:t>
            </a:r>
            <a:r>
              <a:rPr lang="de-DE" sz="2000" b="1" u="sng" dirty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u="sng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noise</a:t>
            </a:r>
            <a:endParaRPr lang="de-DE" sz="2000" b="1" u="sng" dirty="0">
              <a:ln w="1905"/>
              <a:gradFill>
                <a:gsLst>
                  <a:gs pos="1000">
                    <a:schemeClr val="tx1"/>
                  </a:gs>
                  <a:gs pos="76000">
                    <a:schemeClr val="tx1">
                      <a:lumMod val="50000"/>
                      <a:lumOff val="50000"/>
                    </a:schemeClr>
                  </a:gs>
                  <a:gs pos="100000">
                    <a:schemeClr val="tx1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0" y="0"/>
            <a:ext cx="2292865" cy="499753"/>
          </a:xfrm>
          <a:prstGeom prst="rect">
            <a:avLst/>
          </a:prstGeom>
          <a:solidFill>
            <a:srgbClr val="F2F2F2"/>
          </a:solidFill>
        </p:spPr>
        <p:txBody>
          <a:bodyPr wrap="none" bIns="936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20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eROSITA</a:t>
            </a:r>
            <a:r>
              <a:rPr lang="de-DE" sz="20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Specialties</a:t>
            </a:r>
            <a:endParaRPr lang="de-DE" sz="2000" b="1" dirty="0">
              <a:ln w="1905"/>
              <a:gradFill>
                <a:gsLst>
                  <a:gs pos="0">
                    <a:schemeClr val="tx1"/>
                  </a:gs>
                  <a:gs pos="58000">
                    <a:schemeClr val="tx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5400000"/>
              </a:gradFill>
              <a:effectLst>
                <a:innerShdw blurRad="123825" dist="1193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69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1424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Energy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Calibration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: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some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eROSITA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Specialties</a:t>
            </a:r>
            <a:endParaRPr lang="de-DE" sz="2400" b="1" dirty="0">
              <a:ln w="1905"/>
              <a:gradFill>
                <a:gsLst>
                  <a:gs pos="0">
                    <a:schemeClr val="tx1"/>
                  </a:gs>
                  <a:gs pos="58000">
                    <a:schemeClr val="tx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5400000"/>
              </a:gradFill>
              <a:effectLst>
                <a:innerShdw blurRad="123825" dist="1193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77059" y="733037"/>
            <a:ext cx="5404043" cy="4082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34950" dist="38100" dir="2700000" sx="101000" sy="101000" algn="tl" rotWithShape="0">
              <a:srgbClr val="000000">
                <a:alpha val="43000"/>
              </a:srgbClr>
            </a:outerShdw>
          </a:effectLst>
        </p:spPr>
        <p:txBody>
          <a:bodyPr wrap="none" bIns="93600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b="1" dirty="0" err="1" smtClean="0">
                <a:solidFill>
                  <a:srgbClr val="BFBFBF"/>
                </a:solidFill>
              </a:rPr>
              <a:t>onboard</a:t>
            </a:r>
            <a:r>
              <a:rPr lang="de-DE" sz="1400" b="1" dirty="0" smtClean="0">
                <a:solidFill>
                  <a:srgbClr val="BFBFBF"/>
                </a:solidFill>
              </a:rPr>
              <a:t>: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use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of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precomputed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threshold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maps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for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optimizing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telemetry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compression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mode</a:t>
            </a:r>
            <a:r>
              <a:rPr lang="de-DE" sz="1400" dirty="0" smtClean="0">
                <a:solidFill>
                  <a:srgbClr val="BFBFBF"/>
                </a:solidFill>
              </a:rPr>
              <a:t> ‚</a:t>
            </a:r>
            <a:r>
              <a:rPr lang="de-DE" sz="1200" dirty="0">
                <a:solidFill>
                  <a:srgbClr val="BFBFBF"/>
                </a:solidFill>
                <a:latin typeface="Courier"/>
                <a:cs typeface="Courier"/>
              </a:rPr>
              <a:t>PMENV2</a:t>
            </a:r>
            <a:r>
              <a:rPr lang="de-DE" sz="1400" dirty="0" smtClean="0">
                <a:solidFill>
                  <a:srgbClr val="BFBFBF"/>
                </a:solidFill>
              </a:rPr>
              <a:t>‘ </a:t>
            </a:r>
            <a:r>
              <a:rPr lang="de-DE" sz="1400" dirty="0" err="1" smtClean="0">
                <a:solidFill>
                  <a:srgbClr val="BFBFBF"/>
                </a:solidFill>
              </a:rPr>
              <a:t>for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scientific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data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>
                <a:solidFill>
                  <a:srgbClr val="BFBFBF"/>
                </a:solidFill>
              </a:rPr>
              <a:t>compression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mode</a:t>
            </a:r>
            <a:r>
              <a:rPr lang="de-DE" sz="1400" dirty="0">
                <a:solidFill>
                  <a:srgbClr val="BFBFBF"/>
                </a:solidFill>
              </a:rPr>
              <a:t> ‚</a:t>
            </a:r>
            <a:r>
              <a:rPr lang="de-DE" sz="1200" dirty="0">
                <a:solidFill>
                  <a:srgbClr val="BFBFBF"/>
                </a:solidFill>
                <a:latin typeface="Courier"/>
                <a:cs typeface="Courier"/>
              </a:rPr>
              <a:t>PMALLSINGLES</a:t>
            </a:r>
            <a:r>
              <a:rPr lang="de-DE" sz="1400" dirty="0">
                <a:solidFill>
                  <a:srgbClr val="BFBFBF"/>
                </a:solidFill>
              </a:rPr>
              <a:t>‘ </a:t>
            </a:r>
            <a:r>
              <a:rPr lang="de-DE" sz="1400" dirty="0" err="1">
                <a:solidFill>
                  <a:srgbClr val="BFBFBF"/>
                </a:solidFill>
              </a:rPr>
              <a:t>for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baseline="30000" dirty="0">
                <a:solidFill>
                  <a:srgbClr val="BFBFBF"/>
                </a:solidFill>
              </a:rPr>
              <a:t>55</a:t>
            </a:r>
            <a:r>
              <a:rPr lang="de-DE" sz="1400" dirty="0">
                <a:solidFill>
                  <a:srgbClr val="BFBFBF"/>
                </a:solidFill>
              </a:rPr>
              <a:t>Fe </a:t>
            </a:r>
            <a:r>
              <a:rPr lang="de-DE" sz="1400" dirty="0" err="1" smtClean="0">
                <a:solidFill>
                  <a:srgbClr val="BFBFBF"/>
                </a:solidFill>
              </a:rPr>
              <a:t>data</a:t>
            </a:r>
            <a:endParaRPr lang="de-DE" sz="1400" dirty="0">
              <a:solidFill>
                <a:srgbClr val="BFBFBF"/>
              </a:solidFill>
            </a:endParaRP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charset="2"/>
              <a:buChar char="Ø"/>
            </a:pPr>
            <a:r>
              <a:rPr lang="de-DE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ground</a:t>
            </a:r>
            <a: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processing</a:t>
            </a:r>
            <a: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utilization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of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subpixel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resolution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smtClean="0">
                <a:solidFill>
                  <a:srgbClr val="BFBFBF"/>
                </a:solidFill>
              </a:rPr>
              <a:t>fast PSF </a:t>
            </a:r>
            <a:r>
              <a:rPr lang="de-DE" sz="1400" dirty="0" err="1" smtClean="0">
                <a:solidFill>
                  <a:srgbClr val="BFBFBF"/>
                </a:solidFill>
              </a:rPr>
              <a:t>focal</a:t>
            </a:r>
            <a:r>
              <a:rPr lang="de-DE" sz="1400" dirty="0" smtClean="0">
                <a:solidFill>
                  <a:srgbClr val="BFBFBF"/>
                </a:solidFill>
              </a:rPr>
              <a:t> plane </a:t>
            </a:r>
            <a:r>
              <a:rPr lang="de-DE" sz="1400" dirty="0" err="1" smtClean="0">
                <a:solidFill>
                  <a:srgbClr val="BFBFBF"/>
                </a:solidFill>
              </a:rPr>
              <a:t>mapping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at</a:t>
            </a:r>
            <a:r>
              <a:rPr lang="de-DE" sz="1400" dirty="0" smtClean="0">
                <a:solidFill>
                  <a:srgbClr val="BFBFBF"/>
                </a:solidFill>
              </a:rPr>
              <a:t> high </a:t>
            </a:r>
            <a:r>
              <a:rPr lang="de-DE" sz="1400" dirty="0" err="1" smtClean="0">
                <a:solidFill>
                  <a:srgbClr val="BFBFBF"/>
                </a:solidFill>
              </a:rPr>
              <a:t>count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rates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use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of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constant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energy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thresholds</a:t>
            </a:r>
            <a:r>
              <a:rPr lang="de-DE" sz="1400" dirty="0" smtClean="0">
                <a:solidFill>
                  <a:srgbClr val="BFBFBF"/>
                </a:solidFill>
              </a:rPr>
              <a:t> (in eV)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improved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noise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suppression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for</a:t>
            </a:r>
            <a:r>
              <a:rPr lang="de-DE" sz="1400" dirty="0" smtClean="0">
                <a:solidFill>
                  <a:srgbClr val="BFBFBF"/>
                </a:solidFill>
              </a:rPr>
              <a:t> &gt;1 </a:t>
            </a:r>
            <a:r>
              <a:rPr lang="de-DE" sz="1400" dirty="0" err="1" smtClean="0">
                <a:solidFill>
                  <a:srgbClr val="BFBFBF"/>
                </a:solidFill>
              </a:rPr>
              <a:t>pixel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patterns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floating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point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PI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values</a:t>
            </a:r>
            <a:endParaRPr lang="de-DE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RMFs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ARFs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non-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constant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bin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sizes</a:t>
            </a:r>
            <a:endParaRPr lang="de-DE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>
                <a:solidFill>
                  <a:srgbClr val="BFBFBF"/>
                </a:solidFill>
              </a:rPr>
              <a:t>CTI </a:t>
            </a:r>
            <a:r>
              <a:rPr lang="de-DE" sz="1400" dirty="0" err="1">
                <a:solidFill>
                  <a:srgbClr val="BFBFBF"/>
                </a:solidFill>
              </a:rPr>
              <a:t>and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gain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adjustments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to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varying</a:t>
            </a:r>
            <a:r>
              <a:rPr lang="de-DE" sz="1400" dirty="0">
                <a:solidFill>
                  <a:srgbClr val="BFBFBF"/>
                </a:solidFill>
              </a:rPr>
              <a:t> CCD </a:t>
            </a:r>
            <a:r>
              <a:rPr lang="de-DE" sz="1400" dirty="0" err="1" smtClean="0">
                <a:solidFill>
                  <a:srgbClr val="BFBFBF"/>
                </a:solidFill>
              </a:rPr>
              <a:t>temperatures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>
                <a:solidFill>
                  <a:srgbClr val="BFBFBF"/>
                </a:solidFill>
              </a:rPr>
              <a:t>automatic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refinement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of</a:t>
            </a:r>
            <a:r>
              <a:rPr lang="de-DE" sz="1400" dirty="0">
                <a:solidFill>
                  <a:srgbClr val="BFBFBF"/>
                </a:solidFill>
              </a:rPr>
              <a:t> RMFs </a:t>
            </a:r>
            <a:r>
              <a:rPr lang="de-DE" sz="1400" dirty="0" err="1">
                <a:solidFill>
                  <a:srgbClr val="BFBFBF"/>
                </a:solidFill>
              </a:rPr>
              <a:t>and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smtClean="0">
                <a:solidFill>
                  <a:srgbClr val="BFBFBF"/>
                </a:solidFill>
              </a:rPr>
              <a:t>ARFs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charset="2"/>
              <a:buChar char="Ø"/>
            </a:pPr>
            <a:r>
              <a:rPr lang="de-DE" sz="1400" b="1" dirty="0" err="1" smtClean="0">
                <a:solidFill>
                  <a:srgbClr val="BFBFBF"/>
                </a:solidFill>
              </a:rPr>
              <a:t>efficiency</a:t>
            </a:r>
            <a:r>
              <a:rPr lang="de-DE" sz="1400" b="1" dirty="0" smtClean="0">
                <a:solidFill>
                  <a:srgbClr val="BFBFBF"/>
                </a:solidFill>
              </a:rPr>
              <a:t>: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only</a:t>
            </a:r>
            <a:r>
              <a:rPr lang="de-DE" sz="1400" dirty="0" smtClean="0">
                <a:solidFill>
                  <a:srgbClr val="BFBFBF"/>
                </a:solidFill>
              </a:rPr>
              <a:t> ~5 </a:t>
            </a:r>
            <a:r>
              <a:rPr lang="de-DE" sz="1400" dirty="0" err="1" smtClean="0">
                <a:solidFill>
                  <a:srgbClr val="BFBFBF"/>
                </a:solidFill>
              </a:rPr>
              <a:t>days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needed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for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initial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energy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calibration</a:t>
            </a:r>
            <a:r>
              <a:rPr lang="de-DE" sz="1400" dirty="0" smtClean="0">
                <a:solidFill>
                  <a:srgbClr val="BFBFBF"/>
                </a:solidFill>
              </a:rPr>
              <a:t> on </a:t>
            </a:r>
            <a:r>
              <a:rPr lang="de-DE" sz="1400" dirty="0" err="1" smtClean="0">
                <a:solidFill>
                  <a:srgbClr val="BFBFBF"/>
                </a:solidFill>
              </a:rPr>
              <a:t>ground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only</a:t>
            </a:r>
            <a:r>
              <a:rPr lang="de-DE" sz="1400" dirty="0" smtClean="0">
                <a:solidFill>
                  <a:srgbClr val="BFBFBF"/>
                </a:solidFill>
              </a:rPr>
              <a:t> ~2 </a:t>
            </a:r>
            <a:r>
              <a:rPr lang="de-DE" sz="1400" dirty="0" err="1" smtClean="0">
                <a:solidFill>
                  <a:srgbClr val="BFBFBF"/>
                </a:solidFill>
              </a:rPr>
              <a:t>days</a:t>
            </a:r>
            <a:r>
              <a:rPr lang="de-DE" sz="1400" dirty="0" smtClean="0">
                <a:solidFill>
                  <a:srgbClr val="BFBFBF"/>
                </a:solidFill>
              </a:rPr>
              <a:t> per </a:t>
            </a:r>
            <a:r>
              <a:rPr lang="de-DE" sz="1400" dirty="0" err="1" smtClean="0">
                <a:solidFill>
                  <a:srgbClr val="BFBFBF"/>
                </a:solidFill>
              </a:rPr>
              <a:t>year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needed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for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energy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calibration</a:t>
            </a:r>
            <a:r>
              <a:rPr lang="de-DE" sz="1400" dirty="0" smtClean="0">
                <a:solidFill>
                  <a:srgbClr val="BFBFBF"/>
                </a:solidFill>
              </a:rPr>
              <a:t> in </a:t>
            </a:r>
            <a:r>
              <a:rPr lang="de-DE" sz="1400" dirty="0" err="1" smtClean="0">
                <a:solidFill>
                  <a:srgbClr val="BFBFBF"/>
                </a:solidFill>
              </a:rPr>
              <a:t>space</a:t>
            </a:r>
            <a:endParaRPr lang="de-DE" sz="1400" dirty="0" smtClean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5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-1" y="1172150"/>
            <a:ext cx="9144000" cy="584776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800100" lvl="1" indent="-342900">
              <a:buFont typeface="Wingdings" charset="2"/>
              <a:buChar char="Ø"/>
            </a:pPr>
            <a:r>
              <a:rPr lang="de-DE" sz="1600" b="1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usage</a:t>
            </a:r>
            <a:r>
              <a:rPr lang="de-DE" sz="1600" b="1" dirty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600" b="1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of</a:t>
            </a:r>
            <a:r>
              <a:rPr lang="de-DE" sz="1600" b="1" dirty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ARFs </a:t>
            </a:r>
            <a:r>
              <a:rPr lang="de-DE" sz="1600" b="1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and</a:t>
            </a:r>
            <a:r>
              <a:rPr lang="de-DE" sz="1600" b="1" dirty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RMFs </a:t>
            </a:r>
            <a:r>
              <a:rPr lang="de-DE" sz="1600" b="1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with</a:t>
            </a:r>
            <a:r>
              <a:rPr lang="de-DE" sz="1600" b="1" dirty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non-</a:t>
            </a:r>
            <a:r>
              <a:rPr lang="de-DE" sz="1600" b="1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constant</a:t>
            </a:r>
            <a:r>
              <a:rPr lang="de-DE" sz="1600" b="1" dirty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bin </a:t>
            </a:r>
            <a:r>
              <a:rPr lang="de-DE" sz="1600" b="1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sizes</a:t>
            </a:r>
            <a:r>
              <a:rPr lang="de-DE" sz="1600" b="1" dirty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600" b="1" dirty="0" err="1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to</a:t>
            </a:r>
            <a:r>
              <a:rPr lang="de-DE" sz="1600" b="1" dirty="0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600" b="1" dirty="0" err="1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avoid</a:t>
            </a:r>
            <a:r>
              <a:rPr lang="de-DE" sz="1600" b="1" dirty="0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600" b="1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overhead</a:t>
            </a:r>
            <a:r>
              <a:rPr lang="de-DE" sz="1600" b="1" dirty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in </a:t>
            </a:r>
            <a:r>
              <a:rPr lang="de-DE" sz="1600" b="1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storage</a:t>
            </a:r>
            <a:r>
              <a:rPr lang="de-DE" sz="1600" b="1" dirty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/>
            </a:r>
            <a:br>
              <a:rPr lang="de-DE" sz="1600" b="1" dirty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</a:br>
            <a:r>
              <a:rPr lang="de-DE" sz="1600" b="1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and</a:t>
            </a:r>
            <a:r>
              <a:rPr lang="de-DE" sz="1600" b="1" dirty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600" b="1" dirty="0" err="1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to</a:t>
            </a:r>
            <a:r>
              <a:rPr lang="de-DE" sz="1600" b="1" dirty="0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600" b="1" dirty="0" err="1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increase</a:t>
            </a:r>
            <a:r>
              <a:rPr lang="de-DE" sz="1600" b="1" dirty="0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600" b="1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</a:t>
            </a:r>
            <a:r>
              <a:rPr lang="de-DE" sz="1600" b="1" dirty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600" b="1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performance</a:t>
            </a:r>
            <a:r>
              <a:rPr lang="de-DE" sz="1600" b="1" dirty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in </a:t>
            </a:r>
            <a:r>
              <a:rPr lang="de-DE" sz="1600" b="1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spectral</a:t>
            </a:r>
            <a:r>
              <a:rPr lang="de-DE" sz="1600" b="1" dirty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600" b="1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fits</a:t>
            </a:r>
            <a:endParaRPr lang="de-DE" sz="1600" b="1" dirty="0">
              <a:ln w="1905"/>
              <a:gradFill>
                <a:gsLst>
                  <a:gs pos="1000">
                    <a:schemeClr val="tx1"/>
                  </a:gs>
                  <a:gs pos="76000">
                    <a:schemeClr val="tx1">
                      <a:lumMod val="50000"/>
                      <a:lumOff val="50000"/>
                    </a:schemeClr>
                  </a:gs>
                  <a:gs pos="100000">
                    <a:schemeClr val="tx1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 contrast="69000"/>
                    </a14:imgEffect>
                  </a14:imgLayer>
                </a14:imgProps>
              </a:ext>
            </a:extLst>
          </a:blip>
          <a:srcRect t="50645" r="44674"/>
          <a:stretch/>
        </p:blipFill>
        <p:spPr>
          <a:xfrm>
            <a:off x="4845056" y="2032270"/>
            <a:ext cx="3026968" cy="202524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576354" y="4858541"/>
            <a:ext cx="34760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100" dirty="0">
                <a:solidFill>
                  <a:srgbClr val="7F7F7F"/>
                </a:solidFill>
              </a:rPr>
              <a:t>https://</a:t>
            </a:r>
            <a:r>
              <a:rPr lang="de-DE" sz="1100" dirty="0" err="1">
                <a:solidFill>
                  <a:srgbClr val="7F7F7F"/>
                </a:solidFill>
              </a:rPr>
              <a:t>wiki.mpe.mpg.de</a:t>
            </a:r>
            <a:r>
              <a:rPr lang="de-DE" sz="1100" dirty="0">
                <a:solidFill>
                  <a:srgbClr val="7F7F7F"/>
                </a:solidFill>
              </a:rPr>
              <a:t>/</a:t>
            </a:r>
            <a:r>
              <a:rPr lang="de-DE" sz="1100" dirty="0" err="1">
                <a:solidFill>
                  <a:srgbClr val="7F7F7F"/>
                </a:solidFill>
              </a:rPr>
              <a:t>eRosita</a:t>
            </a:r>
            <a:r>
              <a:rPr lang="de-DE" sz="1100" dirty="0">
                <a:solidFill>
                  <a:srgbClr val="7F7F7F"/>
                </a:solidFill>
              </a:rPr>
              <a:t>/</a:t>
            </a:r>
            <a:r>
              <a:rPr lang="de-DE" sz="1100" dirty="0" err="1">
                <a:solidFill>
                  <a:srgbClr val="7F7F7F"/>
                </a:solidFill>
              </a:rPr>
              <a:t>erocalib_calibration</a:t>
            </a:r>
            <a:endParaRPr lang="de-DE" sz="1100" dirty="0">
              <a:solidFill>
                <a:srgbClr val="7F7F7F"/>
              </a:solidFill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-1" y="715970"/>
            <a:ext cx="9144001" cy="338554"/>
          </a:xfrm>
          <a:prstGeom prst="rect">
            <a:avLst/>
          </a:prstGeom>
        </p:spPr>
        <p:txBody>
          <a:bodyPr wrap="square" lIns="0" rIns="144000">
            <a:spAutoFit/>
          </a:bodyPr>
          <a:lstStyle/>
          <a:p>
            <a:pPr marL="800100" lvl="1" indent="-342900">
              <a:buFont typeface="Wingdings" charset="2"/>
              <a:buChar char="Ø"/>
            </a:pPr>
            <a:r>
              <a:rPr lang="de-DE" sz="1600" b="1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computation</a:t>
            </a:r>
            <a:r>
              <a:rPr lang="de-DE" sz="1600" b="1" dirty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600" b="1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of</a:t>
            </a:r>
            <a:r>
              <a:rPr lang="de-DE" sz="1600" b="1" dirty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600" b="1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floating</a:t>
            </a:r>
            <a:r>
              <a:rPr lang="de-DE" sz="1600" b="1" dirty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600" b="1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point</a:t>
            </a:r>
            <a:r>
              <a:rPr lang="de-DE" sz="1600" b="1" dirty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PI </a:t>
            </a:r>
            <a:r>
              <a:rPr lang="de-DE" sz="1600" b="1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values</a:t>
            </a:r>
            <a:r>
              <a:rPr lang="de-DE" sz="1600" b="1" dirty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600" b="1" dirty="0" err="1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to</a:t>
            </a:r>
            <a:r>
              <a:rPr lang="de-DE" sz="1600" b="1" dirty="0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600" b="1" dirty="0" err="1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avoid</a:t>
            </a:r>
            <a:r>
              <a:rPr lang="de-DE" sz="1600" b="1" dirty="0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600" b="1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unneccessary</a:t>
            </a:r>
            <a:r>
              <a:rPr lang="de-DE" sz="1600" b="1" dirty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600" b="1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binning</a:t>
            </a:r>
            <a:r>
              <a:rPr lang="de-DE" sz="1600" b="1" dirty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1600" b="1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artefacts</a:t>
            </a:r>
            <a:endParaRPr lang="de-DE" sz="1600" b="1" dirty="0">
              <a:ln w="1905"/>
              <a:gradFill>
                <a:gsLst>
                  <a:gs pos="1000">
                    <a:schemeClr val="tx1"/>
                  </a:gs>
                  <a:gs pos="76000">
                    <a:schemeClr val="tx1">
                      <a:lumMod val="50000"/>
                      <a:lumOff val="50000"/>
                    </a:schemeClr>
                  </a:gs>
                  <a:gs pos="100000">
                    <a:schemeClr val="tx1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39" name="Bild 3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9000" contrast="69000"/>
                    </a14:imgEffect>
                  </a14:imgLayer>
                </a14:imgProps>
              </a:ext>
            </a:extLst>
          </a:blip>
          <a:srcRect r="44155" b="49696"/>
          <a:stretch/>
        </p:blipFill>
        <p:spPr>
          <a:xfrm>
            <a:off x="725880" y="1896320"/>
            <a:ext cx="3055359" cy="206416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20047" y="4012297"/>
            <a:ext cx="3896720" cy="803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 smtClean="0">
                <a:solidFill>
                  <a:srgbClr val="215968"/>
                </a:solidFill>
              </a:rPr>
              <a:t>physical</a:t>
            </a:r>
            <a:r>
              <a:rPr lang="de-DE" sz="1400" b="1" dirty="0" smtClean="0">
                <a:solidFill>
                  <a:srgbClr val="215968"/>
                </a:solidFill>
              </a:rPr>
              <a:t> </a:t>
            </a:r>
            <a:r>
              <a:rPr lang="de-DE" sz="1400" b="1" dirty="0" err="1" smtClean="0">
                <a:solidFill>
                  <a:srgbClr val="215968"/>
                </a:solidFill>
              </a:rPr>
              <a:t>energy</a:t>
            </a:r>
            <a:r>
              <a:rPr lang="de-DE" sz="1400" b="1" dirty="0" smtClean="0">
                <a:solidFill>
                  <a:srgbClr val="215968"/>
                </a:solidFill>
              </a:rPr>
              <a:t> </a:t>
            </a:r>
            <a:r>
              <a:rPr lang="de-DE" sz="1400" b="1" dirty="0" err="1" smtClean="0">
                <a:solidFill>
                  <a:srgbClr val="215968"/>
                </a:solidFill>
              </a:rPr>
              <a:t>axis</a:t>
            </a:r>
            <a:r>
              <a:rPr lang="de-DE" sz="1400" b="1" dirty="0" smtClean="0">
                <a:solidFill>
                  <a:srgbClr val="215968"/>
                </a:solidFill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de-DE" sz="1400" dirty="0" smtClean="0">
                <a:solidFill>
                  <a:srgbClr val="215968"/>
                </a:solidFill>
              </a:rPr>
              <a:t>&lt; 8 </a:t>
            </a:r>
            <a:r>
              <a:rPr lang="de-DE" sz="1400" dirty="0" err="1" smtClean="0">
                <a:solidFill>
                  <a:srgbClr val="215968"/>
                </a:solidFill>
              </a:rPr>
              <a:t>keV</a:t>
            </a:r>
            <a:r>
              <a:rPr lang="de-DE" sz="1400" dirty="0" smtClean="0">
                <a:solidFill>
                  <a:srgbClr val="215968"/>
                </a:solidFill>
              </a:rPr>
              <a:t>: </a:t>
            </a:r>
            <a:r>
              <a:rPr lang="de-DE" sz="1400" dirty="0" err="1" smtClean="0">
                <a:solidFill>
                  <a:srgbClr val="215968"/>
                </a:solidFill>
              </a:rPr>
              <a:t>small</a:t>
            </a:r>
            <a:r>
              <a:rPr lang="de-DE" sz="1400" dirty="0" smtClean="0">
                <a:solidFill>
                  <a:srgbClr val="215968"/>
                </a:solidFill>
              </a:rPr>
              <a:t> </a:t>
            </a:r>
            <a:r>
              <a:rPr lang="de-DE" sz="1400" dirty="0" err="1" smtClean="0">
                <a:solidFill>
                  <a:srgbClr val="215968"/>
                </a:solidFill>
              </a:rPr>
              <a:t>bins</a:t>
            </a:r>
            <a:r>
              <a:rPr lang="de-DE" sz="1400" dirty="0" smtClean="0">
                <a:solidFill>
                  <a:srgbClr val="215968"/>
                </a:solidFill>
              </a:rPr>
              <a:t> </a:t>
            </a:r>
            <a:r>
              <a:rPr lang="de-DE" sz="1400" dirty="0" err="1" smtClean="0">
                <a:solidFill>
                  <a:srgbClr val="215968"/>
                </a:solidFill>
              </a:rPr>
              <a:t>near</a:t>
            </a:r>
            <a:r>
              <a:rPr lang="de-DE" sz="1400" dirty="0" smtClean="0">
                <a:solidFill>
                  <a:srgbClr val="215968"/>
                </a:solidFill>
              </a:rPr>
              <a:t> </a:t>
            </a:r>
            <a:r>
              <a:rPr lang="de-DE" sz="1400" dirty="0" err="1" smtClean="0">
                <a:solidFill>
                  <a:srgbClr val="215968"/>
                </a:solidFill>
              </a:rPr>
              <a:t>lines</a:t>
            </a:r>
            <a:r>
              <a:rPr lang="de-DE" sz="1400" dirty="0" smtClean="0">
                <a:solidFill>
                  <a:srgbClr val="215968"/>
                </a:solidFill>
              </a:rPr>
              <a:t> </a:t>
            </a:r>
            <a:r>
              <a:rPr lang="de-DE" sz="1400" dirty="0" err="1" smtClean="0">
                <a:solidFill>
                  <a:srgbClr val="215968"/>
                </a:solidFill>
              </a:rPr>
              <a:t>and</a:t>
            </a:r>
            <a:r>
              <a:rPr lang="de-DE" sz="1400" dirty="0" smtClean="0">
                <a:solidFill>
                  <a:srgbClr val="215968"/>
                </a:solidFill>
              </a:rPr>
              <a:t> </a:t>
            </a:r>
            <a:r>
              <a:rPr lang="de-DE" sz="1400" dirty="0" err="1" smtClean="0">
                <a:solidFill>
                  <a:srgbClr val="215968"/>
                </a:solidFill>
              </a:rPr>
              <a:t>absorption</a:t>
            </a:r>
            <a:r>
              <a:rPr lang="de-DE" sz="1400" dirty="0" smtClean="0">
                <a:solidFill>
                  <a:srgbClr val="215968"/>
                </a:solidFill>
              </a:rPr>
              <a:t> </a:t>
            </a:r>
            <a:r>
              <a:rPr lang="de-DE" sz="1400" dirty="0" err="1" smtClean="0">
                <a:solidFill>
                  <a:srgbClr val="215968"/>
                </a:solidFill>
              </a:rPr>
              <a:t>edges</a:t>
            </a:r>
            <a:endParaRPr lang="de-DE" sz="1400" dirty="0" smtClean="0">
              <a:solidFill>
                <a:srgbClr val="215968"/>
              </a:solidFill>
            </a:endParaRPr>
          </a:p>
          <a:p>
            <a:r>
              <a:rPr lang="de-DE" sz="1400" dirty="0" smtClean="0">
                <a:solidFill>
                  <a:srgbClr val="215968"/>
                </a:solidFill>
              </a:rPr>
              <a:t>≥ 8 </a:t>
            </a:r>
            <a:r>
              <a:rPr lang="de-DE" sz="1400" dirty="0" err="1" smtClean="0">
                <a:solidFill>
                  <a:srgbClr val="215968"/>
                </a:solidFill>
              </a:rPr>
              <a:t>keV</a:t>
            </a:r>
            <a:r>
              <a:rPr lang="de-DE" sz="1400" dirty="0" smtClean="0">
                <a:solidFill>
                  <a:srgbClr val="215968"/>
                </a:solidFill>
              </a:rPr>
              <a:t>: large </a:t>
            </a:r>
            <a:r>
              <a:rPr lang="de-DE" sz="1400" dirty="0" err="1" smtClean="0">
                <a:solidFill>
                  <a:srgbClr val="215968"/>
                </a:solidFill>
              </a:rPr>
              <a:t>bins</a:t>
            </a:r>
            <a:r>
              <a:rPr lang="de-DE" sz="1400" dirty="0" smtClean="0">
                <a:solidFill>
                  <a:srgbClr val="215968"/>
                </a:solidFill>
              </a:rPr>
              <a:t> </a:t>
            </a:r>
            <a:r>
              <a:rPr lang="de-DE" sz="1400" dirty="0" err="1" smtClean="0">
                <a:solidFill>
                  <a:srgbClr val="215968"/>
                </a:solidFill>
              </a:rPr>
              <a:t>at</a:t>
            </a:r>
            <a:r>
              <a:rPr lang="de-DE" sz="1400" dirty="0" smtClean="0">
                <a:solidFill>
                  <a:srgbClr val="215968"/>
                </a:solidFill>
              </a:rPr>
              <a:t> high </a:t>
            </a:r>
            <a:r>
              <a:rPr lang="de-DE" sz="1400" dirty="0" err="1" smtClean="0">
                <a:solidFill>
                  <a:srgbClr val="215968"/>
                </a:solidFill>
              </a:rPr>
              <a:t>energies</a:t>
            </a:r>
            <a:endParaRPr lang="de-DE" sz="1400" dirty="0">
              <a:solidFill>
                <a:srgbClr val="215968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4926460" y="4012297"/>
            <a:ext cx="3334968" cy="803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rgbClr val="660066"/>
                </a:solidFill>
              </a:rPr>
              <a:t>instrumental </a:t>
            </a:r>
            <a:r>
              <a:rPr lang="de-DE" sz="1400" b="1" dirty="0" err="1" smtClean="0">
                <a:solidFill>
                  <a:srgbClr val="660066"/>
                </a:solidFill>
              </a:rPr>
              <a:t>energy</a:t>
            </a:r>
            <a:r>
              <a:rPr lang="de-DE" sz="1400" b="1" dirty="0">
                <a:solidFill>
                  <a:srgbClr val="660066"/>
                </a:solidFill>
              </a:rPr>
              <a:t> </a:t>
            </a:r>
            <a:r>
              <a:rPr lang="de-DE" sz="1400" b="1" dirty="0" err="1" smtClean="0">
                <a:solidFill>
                  <a:srgbClr val="660066"/>
                </a:solidFill>
              </a:rPr>
              <a:t>channel</a:t>
            </a:r>
            <a:r>
              <a:rPr lang="de-DE" sz="1400" b="1" dirty="0" smtClean="0">
                <a:solidFill>
                  <a:srgbClr val="660066"/>
                </a:solidFill>
              </a:rPr>
              <a:t> </a:t>
            </a:r>
            <a:r>
              <a:rPr lang="de-DE" sz="1400" b="1" dirty="0" err="1" smtClean="0">
                <a:solidFill>
                  <a:srgbClr val="660066"/>
                </a:solidFill>
              </a:rPr>
              <a:t>axis</a:t>
            </a:r>
            <a:r>
              <a:rPr lang="de-DE" sz="1400" b="1" dirty="0" smtClean="0">
                <a:solidFill>
                  <a:srgbClr val="660066"/>
                </a:solidFill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de-DE" sz="1400" dirty="0" smtClean="0">
                <a:solidFill>
                  <a:srgbClr val="660066"/>
                </a:solidFill>
              </a:rPr>
              <a:t>&lt; 8 </a:t>
            </a:r>
            <a:r>
              <a:rPr lang="de-DE" sz="1400" dirty="0" err="1" smtClean="0">
                <a:solidFill>
                  <a:srgbClr val="660066"/>
                </a:solidFill>
              </a:rPr>
              <a:t>keV</a:t>
            </a:r>
            <a:r>
              <a:rPr lang="de-DE" sz="1400" dirty="0" smtClean="0">
                <a:solidFill>
                  <a:srgbClr val="660066"/>
                </a:solidFill>
              </a:rPr>
              <a:t>: bin </a:t>
            </a:r>
            <a:r>
              <a:rPr lang="de-DE" sz="1400" dirty="0" err="1" smtClean="0">
                <a:solidFill>
                  <a:srgbClr val="660066"/>
                </a:solidFill>
              </a:rPr>
              <a:t>size</a:t>
            </a:r>
            <a:r>
              <a:rPr lang="de-DE" sz="1400" dirty="0" smtClean="0">
                <a:solidFill>
                  <a:srgbClr val="660066"/>
                </a:solidFill>
              </a:rPr>
              <a:t> </a:t>
            </a:r>
            <a:r>
              <a:rPr lang="de-DE" sz="1400" dirty="0" err="1" smtClean="0">
                <a:solidFill>
                  <a:srgbClr val="660066"/>
                </a:solidFill>
              </a:rPr>
              <a:t>matches</a:t>
            </a:r>
            <a:r>
              <a:rPr lang="de-DE" sz="1400" dirty="0" smtClean="0">
                <a:solidFill>
                  <a:srgbClr val="660066"/>
                </a:solidFill>
              </a:rPr>
              <a:t> </a:t>
            </a:r>
            <a:r>
              <a:rPr lang="de-DE" sz="1400" dirty="0" err="1" smtClean="0">
                <a:solidFill>
                  <a:srgbClr val="660066"/>
                </a:solidFill>
              </a:rPr>
              <a:t>energy</a:t>
            </a:r>
            <a:r>
              <a:rPr lang="de-DE" sz="1400" dirty="0" smtClean="0">
                <a:solidFill>
                  <a:srgbClr val="660066"/>
                </a:solidFill>
              </a:rPr>
              <a:t> </a:t>
            </a:r>
            <a:r>
              <a:rPr lang="de-DE" sz="1400" dirty="0" err="1" smtClean="0">
                <a:solidFill>
                  <a:srgbClr val="660066"/>
                </a:solidFill>
              </a:rPr>
              <a:t>resolution</a:t>
            </a:r>
            <a:endParaRPr lang="de-DE" sz="1400" dirty="0" smtClean="0">
              <a:solidFill>
                <a:srgbClr val="660066"/>
              </a:solidFill>
            </a:endParaRPr>
          </a:p>
          <a:p>
            <a:r>
              <a:rPr lang="de-DE" sz="1400" dirty="0" smtClean="0">
                <a:solidFill>
                  <a:srgbClr val="660066"/>
                </a:solidFill>
              </a:rPr>
              <a:t>≥ 8 </a:t>
            </a:r>
            <a:r>
              <a:rPr lang="de-DE" sz="1400" dirty="0" err="1" smtClean="0">
                <a:solidFill>
                  <a:srgbClr val="660066"/>
                </a:solidFill>
              </a:rPr>
              <a:t>keV</a:t>
            </a:r>
            <a:r>
              <a:rPr lang="de-DE" sz="1400" dirty="0" smtClean="0">
                <a:solidFill>
                  <a:srgbClr val="660066"/>
                </a:solidFill>
              </a:rPr>
              <a:t>: large </a:t>
            </a:r>
            <a:r>
              <a:rPr lang="de-DE" sz="1400" dirty="0" err="1" smtClean="0">
                <a:solidFill>
                  <a:srgbClr val="660066"/>
                </a:solidFill>
              </a:rPr>
              <a:t>bins</a:t>
            </a:r>
            <a:endParaRPr lang="de-DE" sz="1400" dirty="0">
              <a:solidFill>
                <a:srgbClr val="660066"/>
              </a:solidFill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0" y="0"/>
            <a:ext cx="2292865" cy="499753"/>
          </a:xfrm>
          <a:prstGeom prst="rect">
            <a:avLst/>
          </a:prstGeom>
          <a:solidFill>
            <a:srgbClr val="F2F2F2"/>
          </a:solidFill>
        </p:spPr>
        <p:txBody>
          <a:bodyPr wrap="none" bIns="936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20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eROSITA</a:t>
            </a:r>
            <a:r>
              <a:rPr lang="de-DE" sz="20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Specialties</a:t>
            </a:r>
            <a:endParaRPr lang="de-DE" sz="2000" b="1" dirty="0">
              <a:ln w="1905"/>
              <a:gradFill>
                <a:gsLst>
                  <a:gs pos="0">
                    <a:schemeClr val="tx1"/>
                  </a:gs>
                  <a:gs pos="58000">
                    <a:schemeClr val="tx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5400000"/>
              </a:gradFill>
              <a:effectLst>
                <a:innerShdw blurRad="123825" dist="1193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53" name="Rechteck 52"/>
          <p:cNvSpPr/>
          <p:nvPr/>
        </p:nvSpPr>
        <p:spPr>
          <a:xfrm>
            <a:off x="2324480" y="204185"/>
            <a:ext cx="66436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de-DE" b="1" u="sng" dirty="0" err="1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floating</a:t>
            </a:r>
            <a:r>
              <a:rPr lang="de-DE" b="1" u="sng" dirty="0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b="1" u="sng" dirty="0" err="1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point</a:t>
            </a:r>
            <a:r>
              <a:rPr lang="de-DE" b="1" u="sng" dirty="0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PI </a:t>
            </a:r>
            <a:r>
              <a:rPr lang="de-DE" b="1" u="sng" dirty="0" err="1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values</a:t>
            </a:r>
            <a:r>
              <a:rPr lang="de-DE" b="1" u="sng" dirty="0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, </a:t>
            </a:r>
            <a:r>
              <a:rPr lang="de-DE" b="1" u="sng" dirty="0" err="1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binning</a:t>
            </a:r>
            <a:r>
              <a:rPr lang="de-DE" b="1" u="sng" dirty="0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b="1" u="sng" dirty="0" err="1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of</a:t>
            </a:r>
            <a:r>
              <a:rPr lang="de-DE" b="1" u="sng" dirty="0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ARFs </a:t>
            </a:r>
            <a:r>
              <a:rPr lang="de-DE" b="1" u="sng" dirty="0" err="1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and</a:t>
            </a:r>
            <a:r>
              <a:rPr lang="de-DE" b="1" u="sng" dirty="0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RMFs</a:t>
            </a:r>
            <a:endParaRPr lang="de-DE" b="1" u="sng" dirty="0">
              <a:ln w="1905"/>
              <a:gradFill>
                <a:gsLst>
                  <a:gs pos="1000">
                    <a:schemeClr val="tx1"/>
                  </a:gs>
                  <a:gs pos="76000">
                    <a:schemeClr val="tx1">
                      <a:lumMod val="50000"/>
                      <a:lumOff val="50000"/>
                    </a:schemeClr>
                  </a:gs>
                  <a:gs pos="100000">
                    <a:schemeClr val="tx1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159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1424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Energy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Calibration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: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some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eROSITA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Specialties</a:t>
            </a:r>
            <a:endParaRPr lang="de-DE" sz="2400" b="1" dirty="0">
              <a:ln w="1905"/>
              <a:gradFill>
                <a:gsLst>
                  <a:gs pos="0">
                    <a:schemeClr val="tx1"/>
                  </a:gs>
                  <a:gs pos="58000">
                    <a:schemeClr val="tx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5400000"/>
              </a:gradFill>
              <a:effectLst>
                <a:innerShdw blurRad="123825" dist="1193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77059" y="733037"/>
            <a:ext cx="5404043" cy="4082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34950" dist="38100" dir="2700000" sx="101000" sy="101000" algn="tl" rotWithShape="0">
              <a:srgbClr val="000000">
                <a:alpha val="43000"/>
              </a:srgbClr>
            </a:outerShdw>
          </a:effectLst>
        </p:spPr>
        <p:txBody>
          <a:bodyPr wrap="none" bIns="93600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b="1" dirty="0" err="1" smtClean="0">
                <a:solidFill>
                  <a:srgbClr val="BFBFBF"/>
                </a:solidFill>
              </a:rPr>
              <a:t>onboard</a:t>
            </a:r>
            <a:r>
              <a:rPr lang="de-DE" sz="1400" b="1" dirty="0" smtClean="0">
                <a:solidFill>
                  <a:srgbClr val="BFBFBF"/>
                </a:solidFill>
              </a:rPr>
              <a:t>: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use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of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precomputed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threshold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maps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for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optimizing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telemetry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compression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mode</a:t>
            </a:r>
            <a:r>
              <a:rPr lang="de-DE" sz="1400" dirty="0" smtClean="0">
                <a:solidFill>
                  <a:srgbClr val="BFBFBF"/>
                </a:solidFill>
              </a:rPr>
              <a:t> ‚</a:t>
            </a:r>
            <a:r>
              <a:rPr lang="de-DE" sz="1200" dirty="0">
                <a:solidFill>
                  <a:srgbClr val="BFBFBF"/>
                </a:solidFill>
                <a:latin typeface="Courier"/>
                <a:cs typeface="Courier"/>
              </a:rPr>
              <a:t>PMENV2</a:t>
            </a:r>
            <a:r>
              <a:rPr lang="de-DE" sz="1400" dirty="0" smtClean="0">
                <a:solidFill>
                  <a:srgbClr val="BFBFBF"/>
                </a:solidFill>
              </a:rPr>
              <a:t>‘ </a:t>
            </a:r>
            <a:r>
              <a:rPr lang="de-DE" sz="1400" dirty="0" err="1" smtClean="0">
                <a:solidFill>
                  <a:srgbClr val="BFBFBF"/>
                </a:solidFill>
              </a:rPr>
              <a:t>for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scientific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data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>
                <a:solidFill>
                  <a:srgbClr val="BFBFBF"/>
                </a:solidFill>
              </a:rPr>
              <a:t>compression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mode</a:t>
            </a:r>
            <a:r>
              <a:rPr lang="de-DE" sz="1400" dirty="0">
                <a:solidFill>
                  <a:srgbClr val="BFBFBF"/>
                </a:solidFill>
              </a:rPr>
              <a:t> ‚</a:t>
            </a:r>
            <a:r>
              <a:rPr lang="de-DE" sz="1200" dirty="0">
                <a:solidFill>
                  <a:srgbClr val="BFBFBF"/>
                </a:solidFill>
                <a:latin typeface="Courier"/>
                <a:cs typeface="Courier"/>
              </a:rPr>
              <a:t>PMALLSINGLES</a:t>
            </a:r>
            <a:r>
              <a:rPr lang="de-DE" sz="1400" dirty="0">
                <a:solidFill>
                  <a:srgbClr val="BFBFBF"/>
                </a:solidFill>
              </a:rPr>
              <a:t>‘ </a:t>
            </a:r>
            <a:r>
              <a:rPr lang="de-DE" sz="1400" dirty="0" err="1">
                <a:solidFill>
                  <a:srgbClr val="BFBFBF"/>
                </a:solidFill>
              </a:rPr>
              <a:t>for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baseline="30000" dirty="0">
                <a:solidFill>
                  <a:srgbClr val="BFBFBF"/>
                </a:solidFill>
              </a:rPr>
              <a:t>55</a:t>
            </a:r>
            <a:r>
              <a:rPr lang="de-DE" sz="1400" dirty="0">
                <a:solidFill>
                  <a:srgbClr val="BFBFBF"/>
                </a:solidFill>
              </a:rPr>
              <a:t>Fe </a:t>
            </a:r>
            <a:r>
              <a:rPr lang="de-DE" sz="1400" dirty="0" err="1" smtClean="0">
                <a:solidFill>
                  <a:srgbClr val="BFBFBF"/>
                </a:solidFill>
              </a:rPr>
              <a:t>data</a:t>
            </a:r>
            <a:endParaRPr lang="de-DE" sz="1400" dirty="0">
              <a:solidFill>
                <a:srgbClr val="BFBFBF"/>
              </a:solidFill>
            </a:endParaRP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charset="2"/>
              <a:buChar char="Ø"/>
            </a:pPr>
            <a:r>
              <a:rPr lang="de-DE" sz="1400" b="1" dirty="0" err="1" smtClean="0">
                <a:solidFill>
                  <a:srgbClr val="BFBFBF"/>
                </a:solidFill>
              </a:rPr>
              <a:t>ground</a:t>
            </a:r>
            <a:r>
              <a:rPr lang="de-DE" sz="1400" b="1" dirty="0" smtClean="0">
                <a:solidFill>
                  <a:srgbClr val="BFBFBF"/>
                </a:solidFill>
              </a:rPr>
              <a:t> </a:t>
            </a:r>
            <a:r>
              <a:rPr lang="de-DE" sz="1400" b="1" dirty="0" err="1" smtClean="0">
                <a:solidFill>
                  <a:srgbClr val="BFBFBF"/>
                </a:solidFill>
              </a:rPr>
              <a:t>processing</a:t>
            </a:r>
            <a:r>
              <a:rPr lang="de-DE" sz="1400" b="1" dirty="0" smtClean="0">
                <a:solidFill>
                  <a:srgbClr val="BFBFBF"/>
                </a:solidFill>
              </a:rPr>
              <a:t>: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utilization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of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subpixel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resolution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smtClean="0">
                <a:solidFill>
                  <a:srgbClr val="BFBFBF"/>
                </a:solidFill>
              </a:rPr>
              <a:t>fast PSF </a:t>
            </a:r>
            <a:r>
              <a:rPr lang="de-DE" sz="1400" dirty="0" err="1" smtClean="0">
                <a:solidFill>
                  <a:srgbClr val="BFBFBF"/>
                </a:solidFill>
              </a:rPr>
              <a:t>focal</a:t>
            </a:r>
            <a:r>
              <a:rPr lang="de-DE" sz="1400" dirty="0" smtClean="0">
                <a:solidFill>
                  <a:srgbClr val="BFBFBF"/>
                </a:solidFill>
              </a:rPr>
              <a:t> plane </a:t>
            </a:r>
            <a:r>
              <a:rPr lang="de-DE" sz="1400" dirty="0" err="1" smtClean="0">
                <a:solidFill>
                  <a:srgbClr val="BFBFBF"/>
                </a:solidFill>
              </a:rPr>
              <a:t>mapping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at</a:t>
            </a:r>
            <a:r>
              <a:rPr lang="de-DE" sz="1400" dirty="0" smtClean="0">
                <a:solidFill>
                  <a:srgbClr val="BFBFBF"/>
                </a:solidFill>
              </a:rPr>
              <a:t> high </a:t>
            </a:r>
            <a:r>
              <a:rPr lang="de-DE" sz="1400" dirty="0" err="1" smtClean="0">
                <a:solidFill>
                  <a:srgbClr val="BFBFBF"/>
                </a:solidFill>
              </a:rPr>
              <a:t>count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rates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use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of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constant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energy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thresholds</a:t>
            </a:r>
            <a:r>
              <a:rPr lang="de-DE" sz="1400" dirty="0" smtClean="0">
                <a:solidFill>
                  <a:srgbClr val="BFBFBF"/>
                </a:solidFill>
              </a:rPr>
              <a:t> (in eV)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improved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noise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suppression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for</a:t>
            </a:r>
            <a:r>
              <a:rPr lang="de-DE" sz="1400" dirty="0" smtClean="0">
                <a:solidFill>
                  <a:srgbClr val="BFBFBF"/>
                </a:solidFill>
              </a:rPr>
              <a:t> &gt;1 </a:t>
            </a:r>
            <a:r>
              <a:rPr lang="de-DE" sz="1400" dirty="0" err="1" smtClean="0">
                <a:solidFill>
                  <a:srgbClr val="BFBFBF"/>
                </a:solidFill>
              </a:rPr>
              <a:t>pixel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patterns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floating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point</a:t>
            </a:r>
            <a:r>
              <a:rPr lang="de-DE" sz="1400" dirty="0" smtClean="0">
                <a:solidFill>
                  <a:srgbClr val="BFBFBF"/>
                </a:solidFill>
              </a:rPr>
              <a:t> PI </a:t>
            </a:r>
            <a:r>
              <a:rPr lang="de-DE" sz="1400" dirty="0" err="1" smtClean="0">
                <a:solidFill>
                  <a:srgbClr val="BFBFBF"/>
                </a:solidFill>
              </a:rPr>
              <a:t>values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smtClean="0">
                <a:solidFill>
                  <a:srgbClr val="BFBFBF"/>
                </a:solidFill>
              </a:rPr>
              <a:t> RMFs </a:t>
            </a:r>
            <a:r>
              <a:rPr lang="de-DE" sz="1400" dirty="0" err="1" smtClean="0">
                <a:solidFill>
                  <a:srgbClr val="BFBFBF"/>
                </a:solidFill>
              </a:rPr>
              <a:t>and</a:t>
            </a:r>
            <a:r>
              <a:rPr lang="de-DE" sz="1400" dirty="0" smtClean="0">
                <a:solidFill>
                  <a:srgbClr val="BFBFBF"/>
                </a:solidFill>
              </a:rPr>
              <a:t> ARFs </a:t>
            </a:r>
            <a:r>
              <a:rPr lang="de-DE" sz="1400" dirty="0" err="1" smtClean="0">
                <a:solidFill>
                  <a:srgbClr val="BFBFBF"/>
                </a:solidFill>
              </a:rPr>
              <a:t>with</a:t>
            </a:r>
            <a:r>
              <a:rPr lang="de-DE" sz="1400" dirty="0" smtClean="0">
                <a:solidFill>
                  <a:srgbClr val="BFBFBF"/>
                </a:solidFill>
              </a:rPr>
              <a:t> non-</a:t>
            </a:r>
            <a:r>
              <a:rPr lang="de-DE" sz="1400" dirty="0" err="1" smtClean="0">
                <a:solidFill>
                  <a:srgbClr val="BFBFBF"/>
                </a:solidFill>
              </a:rPr>
              <a:t>constant</a:t>
            </a:r>
            <a:r>
              <a:rPr lang="de-DE" sz="1400" dirty="0" smtClean="0">
                <a:solidFill>
                  <a:srgbClr val="BFBFBF"/>
                </a:solidFill>
              </a:rPr>
              <a:t> bin </a:t>
            </a:r>
            <a:r>
              <a:rPr lang="de-DE" sz="1400" dirty="0" err="1" smtClean="0">
                <a:solidFill>
                  <a:srgbClr val="BFBFBF"/>
                </a:solidFill>
              </a:rPr>
              <a:t>sizes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b="1" dirty="0">
                <a:solidFill>
                  <a:srgbClr val="006000"/>
                </a:solidFill>
              </a:rPr>
              <a:t>CTI </a:t>
            </a:r>
            <a:r>
              <a:rPr lang="de-DE" sz="1400" b="1" dirty="0" err="1">
                <a:solidFill>
                  <a:srgbClr val="006000"/>
                </a:solidFill>
              </a:rPr>
              <a:t>and</a:t>
            </a:r>
            <a:r>
              <a:rPr lang="de-DE" sz="1400" b="1" dirty="0">
                <a:solidFill>
                  <a:srgbClr val="006000"/>
                </a:solidFill>
              </a:rPr>
              <a:t> </a:t>
            </a:r>
            <a:r>
              <a:rPr lang="de-DE" sz="1400" b="1" dirty="0" err="1">
                <a:solidFill>
                  <a:srgbClr val="006000"/>
                </a:solidFill>
              </a:rPr>
              <a:t>gain</a:t>
            </a:r>
            <a:r>
              <a:rPr lang="de-DE" sz="1400" b="1" dirty="0">
                <a:solidFill>
                  <a:srgbClr val="006000"/>
                </a:solidFill>
              </a:rPr>
              <a:t> </a:t>
            </a:r>
            <a:r>
              <a:rPr lang="de-DE" sz="1400" b="1" dirty="0" err="1">
                <a:solidFill>
                  <a:srgbClr val="006000"/>
                </a:solidFill>
              </a:rPr>
              <a:t>adjustments</a:t>
            </a:r>
            <a:r>
              <a:rPr lang="de-DE" sz="1400" b="1" dirty="0">
                <a:solidFill>
                  <a:srgbClr val="006000"/>
                </a:solidFill>
              </a:rPr>
              <a:t> </a:t>
            </a:r>
            <a:r>
              <a:rPr lang="de-DE" sz="1400" b="1" dirty="0" err="1">
                <a:solidFill>
                  <a:srgbClr val="006000"/>
                </a:solidFill>
              </a:rPr>
              <a:t>to</a:t>
            </a:r>
            <a:r>
              <a:rPr lang="de-DE" sz="1400" b="1" dirty="0">
                <a:solidFill>
                  <a:srgbClr val="006000"/>
                </a:solidFill>
              </a:rPr>
              <a:t> </a:t>
            </a:r>
            <a:r>
              <a:rPr lang="de-DE" sz="1400" b="1" dirty="0" err="1">
                <a:solidFill>
                  <a:srgbClr val="006000"/>
                </a:solidFill>
              </a:rPr>
              <a:t>varying</a:t>
            </a:r>
            <a:r>
              <a:rPr lang="de-DE" sz="1400" b="1" dirty="0">
                <a:solidFill>
                  <a:srgbClr val="006000"/>
                </a:solidFill>
              </a:rPr>
              <a:t> CCD </a:t>
            </a:r>
            <a:r>
              <a:rPr lang="de-DE" sz="1400" b="1" dirty="0" err="1" smtClean="0">
                <a:solidFill>
                  <a:srgbClr val="006000"/>
                </a:solidFill>
              </a:rPr>
              <a:t>temperatures</a:t>
            </a:r>
            <a:endParaRPr lang="de-DE" sz="1400" b="1" dirty="0" smtClean="0">
              <a:solidFill>
                <a:srgbClr val="006000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b="1" dirty="0" err="1">
                <a:solidFill>
                  <a:srgbClr val="006000"/>
                </a:solidFill>
              </a:rPr>
              <a:t>automatic</a:t>
            </a:r>
            <a:r>
              <a:rPr lang="de-DE" sz="1400" b="1" dirty="0">
                <a:solidFill>
                  <a:srgbClr val="006000"/>
                </a:solidFill>
              </a:rPr>
              <a:t> </a:t>
            </a:r>
            <a:r>
              <a:rPr lang="de-DE" sz="1400" b="1" dirty="0" err="1">
                <a:solidFill>
                  <a:srgbClr val="006000"/>
                </a:solidFill>
              </a:rPr>
              <a:t>refinement</a:t>
            </a:r>
            <a:r>
              <a:rPr lang="de-DE" sz="1400" b="1" dirty="0">
                <a:solidFill>
                  <a:srgbClr val="006000"/>
                </a:solidFill>
              </a:rPr>
              <a:t> </a:t>
            </a:r>
            <a:r>
              <a:rPr lang="de-DE" sz="1400" b="1" dirty="0" err="1">
                <a:solidFill>
                  <a:srgbClr val="006000"/>
                </a:solidFill>
              </a:rPr>
              <a:t>of</a:t>
            </a:r>
            <a:r>
              <a:rPr lang="de-DE" sz="1400" b="1" dirty="0">
                <a:solidFill>
                  <a:srgbClr val="006000"/>
                </a:solidFill>
              </a:rPr>
              <a:t> RMFs </a:t>
            </a:r>
            <a:r>
              <a:rPr lang="de-DE" sz="1400" b="1" dirty="0" err="1">
                <a:solidFill>
                  <a:srgbClr val="006000"/>
                </a:solidFill>
              </a:rPr>
              <a:t>and</a:t>
            </a:r>
            <a:r>
              <a:rPr lang="de-DE" sz="1400" b="1" dirty="0">
                <a:solidFill>
                  <a:srgbClr val="006000"/>
                </a:solidFill>
              </a:rPr>
              <a:t> </a:t>
            </a:r>
            <a:r>
              <a:rPr lang="de-DE" sz="1400" b="1" dirty="0" smtClean="0">
                <a:solidFill>
                  <a:srgbClr val="006000"/>
                </a:solidFill>
              </a:rPr>
              <a:t>ARFs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charset="2"/>
              <a:buChar char="Ø"/>
            </a:pPr>
            <a:r>
              <a:rPr lang="de-DE" sz="1400" b="1" dirty="0" err="1" smtClean="0">
                <a:solidFill>
                  <a:srgbClr val="BFBFBF"/>
                </a:solidFill>
              </a:rPr>
              <a:t>efficiency</a:t>
            </a:r>
            <a:r>
              <a:rPr lang="de-DE" sz="1400" b="1" dirty="0" smtClean="0">
                <a:solidFill>
                  <a:srgbClr val="BFBFBF"/>
                </a:solidFill>
              </a:rPr>
              <a:t>: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only</a:t>
            </a:r>
            <a:r>
              <a:rPr lang="de-DE" sz="1400" dirty="0" smtClean="0">
                <a:solidFill>
                  <a:srgbClr val="BFBFBF"/>
                </a:solidFill>
              </a:rPr>
              <a:t> ~5 </a:t>
            </a:r>
            <a:r>
              <a:rPr lang="de-DE" sz="1400" dirty="0" err="1" smtClean="0">
                <a:solidFill>
                  <a:srgbClr val="BFBFBF"/>
                </a:solidFill>
              </a:rPr>
              <a:t>days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needed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for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initial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energy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calibration</a:t>
            </a:r>
            <a:r>
              <a:rPr lang="de-DE" sz="1400" dirty="0" smtClean="0">
                <a:solidFill>
                  <a:srgbClr val="BFBFBF"/>
                </a:solidFill>
              </a:rPr>
              <a:t> on </a:t>
            </a:r>
            <a:r>
              <a:rPr lang="de-DE" sz="1400" dirty="0" err="1" smtClean="0">
                <a:solidFill>
                  <a:srgbClr val="BFBFBF"/>
                </a:solidFill>
              </a:rPr>
              <a:t>ground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only</a:t>
            </a:r>
            <a:r>
              <a:rPr lang="de-DE" sz="1400" dirty="0" smtClean="0">
                <a:solidFill>
                  <a:srgbClr val="BFBFBF"/>
                </a:solidFill>
              </a:rPr>
              <a:t> ~2 </a:t>
            </a:r>
            <a:r>
              <a:rPr lang="de-DE" sz="1400" dirty="0" err="1" smtClean="0">
                <a:solidFill>
                  <a:srgbClr val="BFBFBF"/>
                </a:solidFill>
              </a:rPr>
              <a:t>days</a:t>
            </a:r>
            <a:r>
              <a:rPr lang="de-DE" sz="1400" dirty="0" smtClean="0">
                <a:solidFill>
                  <a:srgbClr val="BFBFBF"/>
                </a:solidFill>
              </a:rPr>
              <a:t> per </a:t>
            </a:r>
            <a:r>
              <a:rPr lang="de-DE" sz="1400" dirty="0" err="1" smtClean="0">
                <a:solidFill>
                  <a:srgbClr val="BFBFBF"/>
                </a:solidFill>
              </a:rPr>
              <a:t>year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needed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for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energy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calibration</a:t>
            </a:r>
            <a:r>
              <a:rPr lang="de-DE" sz="1400" dirty="0" smtClean="0">
                <a:solidFill>
                  <a:srgbClr val="BFBFBF"/>
                </a:solidFill>
              </a:rPr>
              <a:t> in </a:t>
            </a:r>
            <a:r>
              <a:rPr lang="de-DE" sz="1400" dirty="0" err="1" smtClean="0">
                <a:solidFill>
                  <a:srgbClr val="BFBFBF"/>
                </a:solidFill>
              </a:rPr>
              <a:t>space</a:t>
            </a:r>
            <a:endParaRPr lang="de-DE" sz="1400" dirty="0" smtClean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65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1424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Energy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Calibration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: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some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eROSITA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Specialties</a:t>
            </a:r>
            <a:endParaRPr lang="de-DE" sz="2400" b="1" dirty="0">
              <a:ln w="1905"/>
              <a:gradFill>
                <a:gsLst>
                  <a:gs pos="0">
                    <a:schemeClr val="tx1"/>
                  </a:gs>
                  <a:gs pos="58000">
                    <a:schemeClr val="tx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5400000"/>
              </a:gradFill>
              <a:effectLst>
                <a:innerShdw blurRad="123825" dist="1193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77059" y="733037"/>
            <a:ext cx="5404043" cy="4082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34950" dist="38100" dir="2700000" sx="101000" sy="101000" algn="tl" rotWithShape="0">
              <a:srgbClr val="000000">
                <a:alpha val="43000"/>
              </a:srgbClr>
            </a:outerShdw>
          </a:effectLst>
        </p:spPr>
        <p:txBody>
          <a:bodyPr wrap="none" bIns="93600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b="1" dirty="0" err="1" smtClean="0">
                <a:solidFill>
                  <a:srgbClr val="BFBFBF"/>
                </a:solidFill>
              </a:rPr>
              <a:t>onboard</a:t>
            </a:r>
            <a:r>
              <a:rPr lang="de-DE" sz="1400" b="1" dirty="0" smtClean="0">
                <a:solidFill>
                  <a:srgbClr val="BFBFBF"/>
                </a:solidFill>
              </a:rPr>
              <a:t>: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use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of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precomputed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threshold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maps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for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optimizing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telemetry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compression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mode</a:t>
            </a:r>
            <a:r>
              <a:rPr lang="de-DE" sz="1400" dirty="0" smtClean="0">
                <a:solidFill>
                  <a:srgbClr val="BFBFBF"/>
                </a:solidFill>
              </a:rPr>
              <a:t> ‚</a:t>
            </a:r>
            <a:r>
              <a:rPr lang="de-DE" sz="1200" dirty="0">
                <a:solidFill>
                  <a:srgbClr val="BFBFBF"/>
                </a:solidFill>
                <a:latin typeface="Courier"/>
                <a:cs typeface="Courier"/>
              </a:rPr>
              <a:t>PMENV2</a:t>
            </a:r>
            <a:r>
              <a:rPr lang="de-DE" sz="1400" dirty="0" smtClean="0">
                <a:solidFill>
                  <a:srgbClr val="BFBFBF"/>
                </a:solidFill>
              </a:rPr>
              <a:t>‘ </a:t>
            </a:r>
            <a:r>
              <a:rPr lang="de-DE" sz="1400" dirty="0" err="1" smtClean="0">
                <a:solidFill>
                  <a:srgbClr val="BFBFBF"/>
                </a:solidFill>
              </a:rPr>
              <a:t>for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scientific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data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>
                <a:solidFill>
                  <a:srgbClr val="BFBFBF"/>
                </a:solidFill>
              </a:rPr>
              <a:t>compression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mode</a:t>
            </a:r>
            <a:r>
              <a:rPr lang="de-DE" sz="1400" dirty="0">
                <a:solidFill>
                  <a:srgbClr val="BFBFBF"/>
                </a:solidFill>
              </a:rPr>
              <a:t> ‚</a:t>
            </a:r>
            <a:r>
              <a:rPr lang="de-DE" sz="1200" dirty="0">
                <a:solidFill>
                  <a:srgbClr val="BFBFBF"/>
                </a:solidFill>
                <a:latin typeface="Courier"/>
                <a:cs typeface="Courier"/>
              </a:rPr>
              <a:t>PMALLSINGLES</a:t>
            </a:r>
            <a:r>
              <a:rPr lang="de-DE" sz="1400" dirty="0">
                <a:solidFill>
                  <a:srgbClr val="BFBFBF"/>
                </a:solidFill>
              </a:rPr>
              <a:t>‘ </a:t>
            </a:r>
            <a:r>
              <a:rPr lang="de-DE" sz="1400" dirty="0" err="1">
                <a:solidFill>
                  <a:srgbClr val="BFBFBF"/>
                </a:solidFill>
              </a:rPr>
              <a:t>for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baseline="30000" dirty="0">
                <a:solidFill>
                  <a:srgbClr val="BFBFBF"/>
                </a:solidFill>
              </a:rPr>
              <a:t>55</a:t>
            </a:r>
            <a:r>
              <a:rPr lang="de-DE" sz="1400" dirty="0">
                <a:solidFill>
                  <a:srgbClr val="BFBFBF"/>
                </a:solidFill>
              </a:rPr>
              <a:t>Fe </a:t>
            </a:r>
            <a:r>
              <a:rPr lang="de-DE" sz="1400" dirty="0" err="1" smtClean="0">
                <a:solidFill>
                  <a:srgbClr val="BFBFBF"/>
                </a:solidFill>
              </a:rPr>
              <a:t>data</a:t>
            </a:r>
            <a:endParaRPr lang="de-DE" sz="1400" dirty="0">
              <a:solidFill>
                <a:srgbClr val="BFBFBF"/>
              </a:solidFill>
            </a:endParaRP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charset="2"/>
              <a:buChar char="Ø"/>
            </a:pPr>
            <a:r>
              <a:rPr lang="de-DE" sz="1400" b="1" dirty="0" err="1" smtClean="0">
                <a:solidFill>
                  <a:srgbClr val="BFBFBF"/>
                </a:solidFill>
              </a:rPr>
              <a:t>ground</a:t>
            </a:r>
            <a:r>
              <a:rPr lang="de-DE" sz="1400" b="1" dirty="0" smtClean="0">
                <a:solidFill>
                  <a:srgbClr val="BFBFBF"/>
                </a:solidFill>
              </a:rPr>
              <a:t> </a:t>
            </a:r>
            <a:r>
              <a:rPr lang="de-DE" sz="1400" b="1" dirty="0" err="1" smtClean="0">
                <a:solidFill>
                  <a:srgbClr val="BFBFBF"/>
                </a:solidFill>
              </a:rPr>
              <a:t>processing</a:t>
            </a:r>
            <a:r>
              <a:rPr lang="de-DE" sz="1400" b="1" dirty="0" smtClean="0">
                <a:solidFill>
                  <a:srgbClr val="BFBFBF"/>
                </a:solidFill>
              </a:rPr>
              <a:t>: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utilization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of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subpixel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resolution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smtClean="0">
                <a:solidFill>
                  <a:srgbClr val="BFBFBF"/>
                </a:solidFill>
              </a:rPr>
              <a:t>fast PSF </a:t>
            </a:r>
            <a:r>
              <a:rPr lang="de-DE" sz="1400" dirty="0" err="1" smtClean="0">
                <a:solidFill>
                  <a:srgbClr val="BFBFBF"/>
                </a:solidFill>
              </a:rPr>
              <a:t>focal</a:t>
            </a:r>
            <a:r>
              <a:rPr lang="de-DE" sz="1400" dirty="0" smtClean="0">
                <a:solidFill>
                  <a:srgbClr val="BFBFBF"/>
                </a:solidFill>
              </a:rPr>
              <a:t> plane </a:t>
            </a:r>
            <a:r>
              <a:rPr lang="de-DE" sz="1400" dirty="0" err="1" smtClean="0">
                <a:solidFill>
                  <a:srgbClr val="BFBFBF"/>
                </a:solidFill>
              </a:rPr>
              <a:t>mapping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at</a:t>
            </a:r>
            <a:r>
              <a:rPr lang="de-DE" sz="1400" dirty="0" smtClean="0">
                <a:solidFill>
                  <a:srgbClr val="BFBFBF"/>
                </a:solidFill>
              </a:rPr>
              <a:t> high </a:t>
            </a:r>
            <a:r>
              <a:rPr lang="de-DE" sz="1400" dirty="0" err="1" smtClean="0">
                <a:solidFill>
                  <a:srgbClr val="BFBFBF"/>
                </a:solidFill>
              </a:rPr>
              <a:t>count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rates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use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of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constant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energy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thresholds</a:t>
            </a:r>
            <a:r>
              <a:rPr lang="de-DE" sz="1400" dirty="0" smtClean="0">
                <a:solidFill>
                  <a:srgbClr val="BFBFBF"/>
                </a:solidFill>
              </a:rPr>
              <a:t> (in eV)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improved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noise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suppression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for</a:t>
            </a:r>
            <a:r>
              <a:rPr lang="de-DE" sz="1400" dirty="0" smtClean="0">
                <a:solidFill>
                  <a:srgbClr val="BFBFBF"/>
                </a:solidFill>
              </a:rPr>
              <a:t> &gt;1 </a:t>
            </a:r>
            <a:r>
              <a:rPr lang="de-DE" sz="1400" dirty="0" err="1" smtClean="0">
                <a:solidFill>
                  <a:srgbClr val="BFBFBF"/>
                </a:solidFill>
              </a:rPr>
              <a:t>pixel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patterns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floating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point</a:t>
            </a:r>
            <a:r>
              <a:rPr lang="de-DE" sz="1400" dirty="0" smtClean="0">
                <a:solidFill>
                  <a:srgbClr val="BFBFBF"/>
                </a:solidFill>
              </a:rPr>
              <a:t> PI </a:t>
            </a:r>
            <a:r>
              <a:rPr lang="de-DE" sz="1400" dirty="0" err="1" smtClean="0">
                <a:solidFill>
                  <a:srgbClr val="BFBFBF"/>
                </a:solidFill>
              </a:rPr>
              <a:t>values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smtClean="0">
                <a:solidFill>
                  <a:srgbClr val="BFBFBF"/>
                </a:solidFill>
              </a:rPr>
              <a:t> RMFs </a:t>
            </a:r>
            <a:r>
              <a:rPr lang="de-DE" sz="1400" dirty="0" err="1" smtClean="0">
                <a:solidFill>
                  <a:srgbClr val="BFBFBF"/>
                </a:solidFill>
              </a:rPr>
              <a:t>and</a:t>
            </a:r>
            <a:r>
              <a:rPr lang="de-DE" sz="1400" dirty="0" smtClean="0">
                <a:solidFill>
                  <a:srgbClr val="BFBFBF"/>
                </a:solidFill>
              </a:rPr>
              <a:t> ARFs </a:t>
            </a:r>
            <a:r>
              <a:rPr lang="de-DE" sz="1400" dirty="0" err="1" smtClean="0">
                <a:solidFill>
                  <a:srgbClr val="BFBFBF"/>
                </a:solidFill>
              </a:rPr>
              <a:t>with</a:t>
            </a:r>
            <a:r>
              <a:rPr lang="de-DE" sz="1400" dirty="0" smtClean="0">
                <a:solidFill>
                  <a:srgbClr val="BFBFBF"/>
                </a:solidFill>
              </a:rPr>
              <a:t> non-</a:t>
            </a:r>
            <a:r>
              <a:rPr lang="de-DE" sz="1400" dirty="0" err="1" smtClean="0">
                <a:solidFill>
                  <a:srgbClr val="BFBFBF"/>
                </a:solidFill>
              </a:rPr>
              <a:t>constant</a:t>
            </a:r>
            <a:r>
              <a:rPr lang="de-DE" sz="1400" dirty="0" smtClean="0">
                <a:solidFill>
                  <a:srgbClr val="BFBFBF"/>
                </a:solidFill>
              </a:rPr>
              <a:t> bin </a:t>
            </a:r>
            <a:r>
              <a:rPr lang="de-DE" sz="1400" dirty="0" err="1" smtClean="0">
                <a:solidFill>
                  <a:srgbClr val="BFBFBF"/>
                </a:solidFill>
              </a:rPr>
              <a:t>sizes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>
                <a:solidFill>
                  <a:srgbClr val="BFBFBF"/>
                </a:solidFill>
              </a:rPr>
              <a:t>CTI </a:t>
            </a:r>
            <a:r>
              <a:rPr lang="de-DE" sz="1400" dirty="0" err="1">
                <a:solidFill>
                  <a:srgbClr val="BFBFBF"/>
                </a:solidFill>
              </a:rPr>
              <a:t>and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gain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adjustments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to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varying</a:t>
            </a:r>
            <a:r>
              <a:rPr lang="de-DE" sz="1400" dirty="0">
                <a:solidFill>
                  <a:srgbClr val="BFBFBF"/>
                </a:solidFill>
              </a:rPr>
              <a:t> CCD </a:t>
            </a:r>
            <a:r>
              <a:rPr lang="de-DE" sz="1400" dirty="0" err="1" smtClean="0">
                <a:solidFill>
                  <a:srgbClr val="BFBFBF"/>
                </a:solidFill>
              </a:rPr>
              <a:t>temperatures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>
                <a:solidFill>
                  <a:srgbClr val="BFBFBF"/>
                </a:solidFill>
              </a:rPr>
              <a:t>automatic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refinement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of</a:t>
            </a:r>
            <a:r>
              <a:rPr lang="de-DE" sz="1400" dirty="0">
                <a:solidFill>
                  <a:srgbClr val="BFBFBF"/>
                </a:solidFill>
              </a:rPr>
              <a:t> RMFs </a:t>
            </a:r>
            <a:r>
              <a:rPr lang="de-DE" sz="1400" dirty="0" err="1">
                <a:solidFill>
                  <a:srgbClr val="BFBFBF"/>
                </a:solidFill>
              </a:rPr>
              <a:t>and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smtClean="0">
                <a:solidFill>
                  <a:srgbClr val="BFBFBF"/>
                </a:solidFill>
              </a:rPr>
              <a:t>ARFs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charset="2"/>
              <a:buChar char="Ø"/>
            </a:pPr>
            <a:r>
              <a:rPr lang="de-DE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efficiency</a:t>
            </a:r>
            <a: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only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~5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days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needed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initial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energy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calibration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on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ground</a:t>
            </a:r>
            <a:endParaRPr lang="de-DE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only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~2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days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per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year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needed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energy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calibration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space</a:t>
            </a:r>
            <a:endParaRPr lang="de-DE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72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ung 7"/>
          <p:cNvGrpSpPr/>
          <p:nvPr/>
        </p:nvGrpSpPr>
        <p:grpSpPr>
          <a:xfrm>
            <a:off x="429714" y="3524250"/>
            <a:ext cx="8456387" cy="1377949"/>
            <a:chOff x="664664" y="3748111"/>
            <a:chExt cx="5526797" cy="900579"/>
          </a:xfrm>
        </p:grpSpPr>
        <p:pic>
          <p:nvPicPr>
            <p:cNvPr id="6" name="Bild 5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9900" b="60518"/>
            <a:stretch/>
          </p:blipFill>
          <p:spPr>
            <a:xfrm>
              <a:off x="664664" y="3792561"/>
              <a:ext cx="3573572" cy="803436"/>
            </a:xfrm>
            <a:prstGeom prst="rect">
              <a:avLst/>
            </a:prstGeom>
          </p:spPr>
        </p:pic>
        <p:pic>
          <p:nvPicPr>
            <p:cNvPr id="7" name="Bild 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9231" r="49899" b="27610"/>
            <a:stretch/>
          </p:blipFill>
          <p:spPr>
            <a:xfrm>
              <a:off x="4401059" y="3748111"/>
              <a:ext cx="1790402" cy="900579"/>
            </a:xfrm>
            <a:prstGeom prst="rect">
              <a:avLst/>
            </a:prstGeom>
          </p:spPr>
        </p:pic>
      </p:grpSp>
      <p:sp>
        <p:nvSpPr>
          <p:cNvPr id="2" name="Textfeld 1"/>
          <p:cNvSpPr txBox="1"/>
          <p:nvPr/>
        </p:nvSpPr>
        <p:spPr>
          <a:xfrm>
            <a:off x="928383" y="1178773"/>
            <a:ext cx="2485326" cy="18948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400" dirty="0" smtClean="0">
                <a:latin typeface="Courier"/>
                <a:cs typeface="Courier"/>
              </a:rPr>
              <a:t>TM7 (FM1):  Jan 18-22</a:t>
            </a:r>
          </a:p>
          <a:p>
            <a:pPr>
              <a:lnSpc>
                <a:spcPct val="120000"/>
              </a:lnSpc>
            </a:pPr>
            <a:r>
              <a:rPr lang="de-DE" sz="1400" dirty="0" smtClean="0">
                <a:latin typeface="Courier"/>
                <a:cs typeface="Courier"/>
              </a:rPr>
              <a:t>TM2 (FM2):  Feb 17-26</a:t>
            </a:r>
          </a:p>
          <a:p>
            <a:pPr>
              <a:lnSpc>
                <a:spcPct val="120000"/>
              </a:lnSpc>
            </a:pPr>
            <a:r>
              <a:rPr lang="de-DE" sz="1400" dirty="0" smtClean="0">
                <a:latin typeface="Courier"/>
                <a:cs typeface="Courier"/>
              </a:rPr>
              <a:t>TM1 (FM3):  Mar 15-22</a:t>
            </a:r>
          </a:p>
          <a:p>
            <a:pPr>
              <a:lnSpc>
                <a:spcPct val="120000"/>
              </a:lnSpc>
            </a:pPr>
            <a:r>
              <a:rPr lang="de-DE" sz="1400" dirty="0" smtClean="0">
                <a:latin typeface="Courier"/>
                <a:cs typeface="Courier"/>
              </a:rPr>
              <a:t>TM4 (FM4):  Apr 07-14</a:t>
            </a:r>
          </a:p>
          <a:p>
            <a:pPr>
              <a:lnSpc>
                <a:spcPct val="120000"/>
              </a:lnSpc>
            </a:pPr>
            <a:r>
              <a:rPr lang="de-DE" sz="1400" dirty="0" smtClean="0">
                <a:latin typeface="Courier"/>
                <a:cs typeface="Courier"/>
              </a:rPr>
              <a:t>TM5 (FM5):  Apr 25-28</a:t>
            </a:r>
          </a:p>
          <a:p>
            <a:pPr>
              <a:lnSpc>
                <a:spcPct val="120000"/>
              </a:lnSpc>
            </a:pPr>
            <a:r>
              <a:rPr lang="de-DE" sz="1400" dirty="0" smtClean="0">
                <a:latin typeface="Courier"/>
                <a:cs typeface="Courier"/>
              </a:rPr>
              <a:t>TM3 (FM7):  Jun 09-13</a:t>
            </a:r>
          </a:p>
          <a:p>
            <a:pPr>
              <a:lnSpc>
                <a:spcPct val="120000"/>
              </a:lnSpc>
            </a:pPr>
            <a:r>
              <a:rPr lang="de-DE" sz="1400" dirty="0" smtClean="0">
                <a:latin typeface="Courier"/>
                <a:cs typeface="Courier"/>
              </a:rPr>
              <a:t>TM6 (FM6):  Jun </a:t>
            </a:r>
            <a:r>
              <a:rPr lang="de-DE" sz="1400" dirty="0">
                <a:latin typeface="Courier"/>
                <a:cs typeface="Courier"/>
              </a:rPr>
              <a:t>27-</a:t>
            </a:r>
            <a:r>
              <a:rPr lang="de-DE" sz="1400" dirty="0" smtClean="0">
                <a:latin typeface="Courier"/>
                <a:cs typeface="Courier"/>
              </a:rPr>
              <a:t>30</a:t>
            </a:r>
            <a:endParaRPr lang="de-DE" sz="1400" dirty="0">
              <a:latin typeface="Courier"/>
              <a:cs typeface="Courier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029049" y="232336"/>
            <a:ext cx="5203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Energy</a:t>
            </a:r>
            <a:r>
              <a:rPr lang="de-DE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8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ground</a:t>
            </a:r>
            <a:r>
              <a:rPr lang="de-DE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8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calibration</a:t>
            </a:r>
            <a:r>
              <a:rPr lang="de-DE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in 2016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587375" y="4352925"/>
            <a:ext cx="914400" cy="14605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2700">
              <a:srgbClr val="008000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bgerundetes Rechteck 9"/>
          <p:cNvSpPr/>
          <p:nvPr/>
        </p:nvSpPr>
        <p:spPr>
          <a:xfrm>
            <a:off x="7705724" y="4505325"/>
            <a:ext cx="752475" cy="146050"/>
          </a:xfrm>
          <a:prstGeom prst="roundRect">
            <a:avLst/>
          </a:prstGeom>
          <a:noFill/>
          <a:ln w="12700" cmpd="sng">
            <a:solidFill>
              <a:schemeClr val="accent4">
                <a:lumMod val="75000"/>
              </a:schemeClr>
            </a:solidFill>
          </a:ln>
          <a:effectLst>
            <a:glow rad="12700">
              <a:srgbClr val="008000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Abgerundetes Rechteck 10"/>
          <p:cNvSpPr/>
          <p:nvPr/>
        </p:nvSpPr>
        <p:spPr>
          <a:xfrm>
            <a:off x="2000250" y="4356100"/>
            <a:ext cx="908050" cy="15240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>
            <a:glow rad="12700">
              <a:srgbClr val="008000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Abgerundetes Rechteck 11"/>
          <p:cNvSpPr/>
          <p:nvPr/>
        </p:nvSpPr>
        <p:spPr>
          <a:xfrm>
            <a:off x="2744237" y="4198599"/>
            <a:ext cx="160888" cy="157501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>
            <a:glow rad="12700">
              <a:srgbClr val="008000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Abgerundetes Rechteck 12"/>
          <p:cNvSpPr/>
          <p:nvPr/>
        </p:nvSpPr>
        <p:spPr>
          <a:xfrm>
            <a:off x="3582344" y="4198599"/>
            <a:ext cx="746126" cy="152400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glow rad="12700">
              <a:srgbClr val="008000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Abgerundetes Rechteck 13"/>
          <p:cNvSpPr/>
          <p:nvPr/>
        </p:nvSpPr>
        <p:spPr>
          <a:xfrm>
            <a:off x="3429945" y="4349750"/>
            <a:ext cx="525462" cy="152400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glow rad="12700">
              <a:srgbClr val="008000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Abgerundetes Rechteck 14"/>
          <p:cNvSpPr/>
          <p:nvPr/>
        </p:nvSpPr>
        <p:spPr>
          <a:xfrm>
            <a:off x="5391150" y="4053732"/>
            <a:ext cx="361459" cy="151217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>
            <a:glow rad="12700">
              <a:srgbClr val="008000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15"/>
          <p:cNvSpPr/>
          <p:nvPr/>
        </p:nvSpPr>
        <p:spPr>
          <a:xfrm>
            <a:off x="4848374" y="4202593"/>
            <a:ext cx="746126" cy="15240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>
            <a:glow rad="12700">
              <a:srgbClr val="008000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Abgerundetes Rechteck 16"/>
          <p:cNvSpPr/>
          <p:nvPr/>
        </p:nvSpPr>
        <p:spPr>
          <a:xfrm>
            <a:off x="4835674" y="4494693"/>
            <a:ext cx="746126" cy="152400"/>
          </a:xfrm>
          <a:prstGeom prst="roundRect">
            <a:avLst/>
          </a:prstGeom>
          <a:noFill/>
          <a:ln>
            <a:solidFill>
              <a:srgbClr val="0000FF"/>
            </a:solidFill>
          </a:ln>
          <a:effectLst>
            <a:glow rad="12700">
              <a:srgbClr val="008000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00FF"/>
              </a:solidFill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8263391" y="4065764"/>
            <a:ext cx="575809" cy="146354"/>
          </a:xfrm>
          <a:prstGeom prst="roundRect">
            <a:avLst/>
          </a:prstGeom>
          <a:noFill/>
          <a:ln>
            <a:solidFill>
              <a:srgbClr val="800000"/>
            </a:solidFill>
          </a:ln>
          <a:effectLst>
            <a:glow rad="12700">
              <a:srgbClr val="008000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Abgerundetes Rechteck 18"/>
          <p:cNvSpPr/>
          <p:nvPr/>
        </p:nvSpPr>
        <p:spPr>
          <a:xfrm>
            <a:off x="7529966" y="4224739"/>
            <a:ext cx="369434" cy="127079"/>
          </a:xfrm>
          <a:prstGeom prst="roundRect">
            <a:avLst/>
          </a:prstGeom>
          <a:noFill/>
          <a:ln>
            <a:solidFill>
              <a:srgbClr val="800000"/>
            </a:solidFill>
          </a:ln>
          <a:effectLst>
            <a:glow rad="12700">
              <a:srgbClr val="008000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4208691" y="1442728"/>
            <a:ext cx="4211409" cy="1265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600" dirty="0" err="1" smtClean="0"/>
              <a:t>mainly</a:t>
            </a:r>
            <a:r>
              <a:rPr lang="de-DE" sz="1600" dirty="0" smtClean="0"/>
              <a:t> </a:t>
            </a:r>
            <a:r>
              <a:rPr lang="de-DE" sz="1600" dirty="0" err="1" smtClean="0"/>
              <a:t>long</a:t>
            </a:r>
            <a:r>
              <a:rPr lang="de-DE" sz="1600" dirty="0" smtClean="0"/>
              <a:t> </a:t>
            </a:r>
            <a:r>
              <a:rPr lang="de-DE" sz="1600" dirty="0" err="1" smtClean="0"/>
              <a:t>flatfield</a:t>
            </a:r>
            <a:r>
              <a:rPr lang="de-DE" sz="1600" dirty="0" smtClean="0"/>
              <a:t> </a:t>
            </a:r>
            <a:r>
              <a:rPr lang="de-DE" sz="1600" dirty="0" err="1" smtClean="0"/>
              <a:t>exposures</a:t>
            </a:r>
            <a:endParaRPr lang="de-DE" sz="1600" dirty="0" smtClean="0"/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de-DE" sz="1600" dirty="0" err="1" smtClean="0"/>
              <a:t>energies</a:t>
            </a:r>
            <a:r>
              <a:rPr lang="de-DE" sz="1600" dirty="0" smtClean="0"/>
              <a:t>: C-K, O-K, </a:t>
            </a:r>
            <a:r>
              <a:rPr lang="de-DE" sz="1600" dirty="0" err="1" smtClean="0"/>
              <a:t>Cu</a:t>
            </a:r>
            <a:r>
              <a:rPr lang="de-DE" sz="1600" dirty="0" smtClean="0"/>
              <a:t>-L, Al-K, </a:t>
            </a:r>
            <a:r>
              <a:rPr lang="de-DE" sz="1600" dirty="0" err="1" smtClean="0"/>
              <a:t>Ti</a:t>
            </a:r>
            <a:r>
              <a:rPr lang="de-DE" sz="1600" dirty="0" smtClean="0"/>
              <a:t>-K, </a:t>
            </a:r>
            <a:r>
              <a:rPr lang="de-DE" sz="1600" dirty="0" err="1" smtClean="0"/>
              <a:t>Cu</a:t>
            </a:r>
            <a:r>
              <a:rPr lang="de-DE" sz="1600" dirty="0" smtClean="0"/>
              <a:t>-K, </a:t>
            </a:r>
            <a:r>
              <a:rPr lang="de-DE" sz="1600" dirty="0" err="1" smtClean="0"/>
              <a:t>Ge</a:t>
            </a:r>
            <a:r>
              <a:rPr lang="de-DE" sz="1600" dirty="0" smtClean="0"/>
              <a:t>-K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de-DE" sz="1600" dirty="0" smtClean="0"/>
              <a:t>CCD </a:t>
            </a:r>
            <a:r>
              <a:rPr lang="de-DE" sz="1600" dirty="0" err="1" smtClean="0"/>
              <a:t>temperature</a:t>
            </a:r>
            <a:r>
              <a:rPr lang="de-DE" sz="1600" dirty="0" smtClean="0"/>
              <a:t>: -95°C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de-DE" sz="1600" dirty="0" err="1" smtClean="0"/>
              <a:t>event</a:t>
            </a:r>
            <a:r>
              <a:rPr lang="de-DE" sz="1600" dirty="0" smtClean="0"/>
              <a:t> rate: ~2100 </a:t>
            </a:r>
            <a:r>
              <a:rPr lang="de-DE" sz="1600" dirty="0" err="1" smtClean="0"/>
              <a:t>events</a:t>
            </a:r>
            <a:r>
              <a:rPr lang="de-DE" sz="1600" dirty="0" smtClean="0"/>
              <a:t>/s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90552" y="4688384"/>
            <a:ext cx="453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>
                <a:solidFill>
                  <a:srgbClr val="FF0000"/>
                </a:solidFill>
              </a:rPr>
              <a:t>TM7</a:t>
            </a:r>
            <a:endParaRPr lang="de-DE" sz="1100" b="1" dirty="0">
              <a:solidFill>
                <a:srgbClr val="FF00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197106" y="4685565"/>
            <a:ext cx="4492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>
                <a:solidFill>
                  <a:schemeClr val="accent5">
                    <a:lumMod val="75000"/>
                  </a:schemeClr>
                </a:solidFill>
              </a:rPr>
              <a:t>TM2</a:t>
            </a:r>
            <a:endParaRPr lang="de-DE" sz="11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607244" y="4682446"/>
            <a:ext cx="4492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>
                <a:solidFill>
                  <a:schemeClr val="bg2">
                    <a:lumMod val="50000"/>
                  </a:schemeClr>
                </a:solidFill>
              </a:rPr>
              <a:t>TM1</a:t>
            </a:r>
            <a:endParaRPr lang="de-DE" sz="11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943574" y="4688384"/>
            <a:ext cx="8130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>
                <a:solidFill>
                  <a:schemeClr val="accent2">
                    <a:lumMod val="75000"/>
                  </a:schemeClr>
                </a:solidFill>
              </a:rPr>
              <a:t>TM4</a:t>
            </a:r>
            <a:r>
              <a:rPr lang="de-DE" sz="1100" b="1" dirty="0" smtClean="0">
                <a:solidFill>
                  <a:srgbClr val="008000"/>
                </a:solidFill>
              </a:rPr>
              <a:t>   </a:t>
            </a:r>
            <a:r>
              <a:rPr lang="de-DE" sz="1100" b="1" dirty="0" smtClean="0">
                <a:solidFill>
                  <a:srgbClr val="0000FF"/>
                </a:solidFill>
              </a:rPr>
              <a:t>TM5</a:t>
            </a:r>
            <a:endParaRPr lang="de-DE" sz="1100" b="1" dirty="0">
              <a:solidFill>
                <a:srgbClr val="0000FF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7854002" y="4688384"/>
            <a:ext cx="8096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>
                <a:solidFill>
                  <a:srgbClr val="A52100"/>
                </a:solidFill>
              </a:rPr>
              <a:t>TM3 </a:t>
            </a:r>
            <a:r>
              <a:rPr lang="de-DE" sz="1100" b="1" dirty="0" smtClean="0">
                <a:solidFill>
                  <a:srgbClr val="008000"/>
                </a:solidFill>
              </a:rPr>
              <a:t>  </a:t>
            </a:r>
            <a:r>
              <a:rPr lang="de-DE" sz="1100" b="1" dirty="0" smtClean="0">
                <a:solidFill>
                  <a:schemeClr val="accent4">
                    <a:lumMod val="75000"/>
                  </a:schemeClr>
                </a:solidFill>
              </a:rPr>
              <a:t>TM6</a:t>
            </a:r>
            <a:endParaRPr lang="de-DE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84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Unbenannt.png"/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82"/>
          <a:stretch/>
        </p:blipFill>
        <p:spPr>
          <a:xfrm>
            <a:off x="1279201" y="153024"/>
            <a:ext cx="6536502" cy="4990476"/>
          </a:xfrm>
          <a:prstGeom prst="rect">
            <a:avLst/>
          </a:prstGeom>
        </p:spPr>
      </p:pic>
      <p:sp>
        <p:nvSpPr>
          <p:cNvPr id="3" name="Untertitel 2"/>
          <p:cNvSpPr txBox="1">
            <a:spLocks/>
          </p:cNvSpPr>
          <p:nvPr/>
        </p:nvSpPr>
        <p:spPr>
          <a:xfrm>
            <a:off x="505979" y="1874490"/>
            <a:ext cx="7993396" cy="801489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250" tIns="43626" rIns="87250" bIns="43626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40000"/>
              </a:lnSpc>
              <a:spcBef>
                <a:spcPct val="0"/>
              </a:spcBef>
              <a:spcAft>
                <a:spcPts val="0"/>
              </a:spcAft>
              <a:buFont typeface="Arial"/>
              <a:buNone/>
            </a:pPr>
            <a:r>
              <a:rPr lang="en-US" sz="44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eROSITA</a:t>
            </a:r>
            <a:r>
              <a: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 </a:t>
            </a:r>
            <a:r>
              <a:rPr lang="en-US" sz="4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Energy Calibration</a:t>
            </a:r>
            <a:r>
              <a: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:</a:t>
            </a:r>
          </a:p>
          <a:p>
            <a:pPr marL="0" indent="0" algn="ctr" fontAlgn="auto">
              <a:lnSpc>
                <a:spcPct val="140000"/>
              </a:lnSpc>
              <a:spcBef>
                <a:spcPct val="0"/>
              </a:spcBef>
              <a:spcAft>
                <a:spcPts val="0"/>
              </a:spcAft>
              <a:buFont typeface="Arial"/>
              <a:buNone/>
            </a:pPr>
            <a:r>
              <a:rPr lang="en-US" sz="4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Ground</a:t>
            </a:r>
          </a:p>
        </p:txBody>
      </p:sp>
    </p:spTree>
    <p:extLst>
      <p:ext uri="{BB962C8B-B14F-4D97-AF65-F5344CB8AC3E}">
        <p14:creationId xmlns:p14="http://schemas.microsoft.com/office/powerpoint/2010/main" val="991814801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094492" y="865942"/>
            <a:ext cx="2056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400" dirty="0" err="1">
                <a:solidFill>
                  <a:prstClr val="black"/>
                </a:solidFill>
                <a:latin typeface="Calibri"/>
              </a:rPr>
              <a:t>example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:</a:t>
            </a:r>
            <a:br>
              <a:rPr lang="de-DE" sz="1400" dirty="0">
                <a:solidFill>
                  <a:prstClr val="black"/>
                </a:solidFill>
                <a:latin typeface="Calibri"/>
              </a:rPr>
            </a:br>
            <a:r>
              <a:rPr lang="de-DE" sz="1400" dirty="0" err="1">
                <a:solidFill>
                  <a:prstClr val="black"/>
                </a:solidFill>
                <a:latin typeface="Calibri"/>
              </a:rPr>
              <a:t>Fe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-K, </a:t>
            </a:r>
            <a:r>
              <a:rPr lang="de-DE" sz="1400" dirty="0" err="1">
                <a:solidFill>
                  <a:prstClr val="black"/>
                </a:solidFill>
                <a:latin typeface="Calibri"/>
              </a:rPr>
              <a:t>measured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 FM4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/>
          <a:srcRect t="3853" b="72804"/>
          <a:stretch/>
        </p:blipFill>
        <p:spPr>
          <a:xfrm>
            <a:off x="509661" y="1627928"/>
            <a:ext cx="7979044" cy="2818384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/>
          <a:srcRect t="86873"/>
          <a:stretch/>
        </p:blipFill>
        <p:spPr>
          <a:xfrm>
            <a:off x="599291" y="3368251"/>
            <a:ext cx="8092052" cy="156412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72286" y="280367"/>
            <a:ext cx="4852610" cy="1077218"/>
          </a:xfrm>
          <a:prstGeom prst="rect">
            <a:avLst/>
          </a:prstGeom>
          <a:solidFill>
            <a:srgbClr val="F2F2F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600" dirty="0" err="1">
                <a:solidFill>
                  <a:prstClr val="black"/>
                </a:solidFill>
                <a:latin typeface="Calibri"/>
              </a:rPr>
              <a:t>Reconstructing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/>
              </a:rPr>
              <a:t>spectral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/>
              </a:rPr>
              <a:t>distribution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/>
              </a:rPr>
              <a:t>requires</a:t>
            </a:r>
            <a:endParaRPr lang="de-DE" sz="1600" dirty="0">
              <a:solidFill>
                <a:prstClr val="black"/>
              </a:solidFill>
              <a:latin typeface="Calibri"/>
            </a:endParaRPr>
          </a:p>
          <a:p>
            <a:pPr marL="285750" indent="-28575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de-DE" sz="1600" dirty="0" err="1">
                <a:solidFill>
                  <a:prstClr val="black"/>
                </a:solidFill>
                <a:latin typeface="Calibri"/>
              </a:rPr>
              <a:t>pattern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/>
              </a:rPr>
              <a:t>recognition</a:t>
            </a:r>
            <a:endParaRPr lang="de-DE" sz="1600" dirty="0">
              <a:solidFill>
                <a:prstClr val="black"/>
              </a:solidFill>
              <a:latin typeface="Calibri"/>
            </a:endParaRPr>
          </a:p>
          <a:p>
            <a:pPr marL="285750" indent="-28575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de-DE" sz="1600" dirty="0" err="1">
                <a:solidFill>
                  <a:srgbClr val="000000"/>
                </a:solidFill>
                <a:latin typeface="Calibri"/>
              </a:rPr>
              <a:t>correction</a:t>
            </a:r>
            <a:r>
              <a:rPr lang="de-DE" sz="16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Calibri"/>
              </a:rPr>
              <a:t>for</a:t>
            </a:r>
            <a:r>
              <a:rPr lang="de-DE" sz="16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0000"/>
                </a:solidFill>
                <a:latin typeface="Calibri"/>
              </a:rPr>
              <a:t>gain</a:t>
            </a:r>
            <a:r>
              <a:rPr lang="de-DE" sz="16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Calibri"/>
              </a:rPr>
              <a:t>variations</a:t>
            </a:r>
            <a:r>
              <a:rPr lang="de-DE" sz="16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Calibri"/>
              </a:rPr>
              <a:t>between</a:t>
            </a:r>
            <a:r>
              <a:rPr lang="de-DE" sz="1600" dirty="0">
                <a:solidFill>
                  <a:srgbClr val="000000"/>
                </a:solidFill>
                <a:latin typeface="Calibri"/>
              </a:rPr>
              <a:t> CCD </a:t>
            </a:r>
            <a:r>
              <a:rPr lang="de-DE" sz="1600" dirty="0" err="1">
                <a:solidFill>
                  <a:srgbClr val="000000"/>
                </a:solidFill>
                <a:latin typeface="Calibri"/>
              </a:rPr>
              <a:t>channels</a:t>
            </a:r>
            <a:endParaRPr lang="de-DE" sz="1600" dirty="0">
              <a:solidFill>
                <a:srgbClr val="000000"/>
              </a:solidFill>
              <a:latin typeface="Calibri"/>
            </a:endParaRPr>
          </a:p>
          <a:p>
            <a:pPr marL="285750" indent="-28575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de-DE" sz="1600" dirty="0" err="1">
                <a:solidFill>
                  <a:srgbClr val="7F7F7F"/>
                </a:solidFill>
                <a:latin typeface="Calibri"/>
              </a:rPr>
              <a:t>correction</a:t>
            </a:r>
            <a:r>
              <a:rPr lang="de-DE" sz="1600" dirty="0">
                <a:solidFill>
                  <a:srgbClr val="7F7F7F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7F7F7F"/>
                </a:solidFill>
                <a:latin typeface="Calibri"/>
              </a:rPr>
              <a:t>for</a:t>
            </a:r>
            <a:r>
              <a:rPr lang="de-DE" sz="1600" dirty="0">
                <a:solidFill>
                  <a:srgbClr val="7F7F7F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7F7F7F"/>
                </a:solidFill>
                <a:latin typeface="Calibri"/>
              </a:rPr>
              <a:t>charge</a:t>
            </a:r>
            <a:r>
              <a:rPr lang="de-DE" sz="1600" dirty="0">
                <a:solidFill>
                  <a:srgbClr val="7F7F7F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7F7F7F"/>
                </a:solidFill>
                <a:latin typeface="Calibri"/>
              </a:rPr>
              <a:t>transfer</a:t>
            </a:r>
            <a:r>
              <a:rPr lang="de-DE" sz="1600" dirty="0">
                <a:solidFill>
                  <a:srgbClr val="7F7F7F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7F7F7F"/>
                </a:solidFill>
                <a:latin typeface="Calibri"/>
              </a:rPr>
              <a:t>loss</a:t>
            </a:r>
            <a:r>
              <a:rPr lang="de-DE" sz="1600" dirty="0">
                <a:solidFill>
                  <a:srgbClr val="7F7F7F"/>
                </a:solidFill>
                <a:latin typeface="Calibri"/>
              </a:rPr>
              <a:t> </a:t>
            </a:r>
            <a:r>
              <a:rPr lang="de-DE" sz="1600" b="1" dirty="0">
                <a:solidFill>
                  <a:srgbClr val="7F7F7F"/>
                </a:solidFill>
                <a:latin typeface="Calibri"/>
              </a:rPr>
              <a:t>(CTI)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093615" y="363057"/>
            <a:ext cx="2230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000" b="1" dirty="0" err="1">
                <a:solidFill>
                  <a:prstClr val="black"/>
                </a:solidFill>
                <a:latin typeface="Calibri"/>
              </a:rPr>
              <a:t>gain</a:t>
            </a:r>
            <a:r>
              <a:rPr lang="de-DE" sz="2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/>
              </a:rPr>
              <a:t>determination</a:t>
            </a:r>
            <a:endParaRPr lang="de-DE" sz="20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3034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ung 8"/>
          <p:cNvGrpSpPr/>
          <p:nvPr/>
        </p:nvGrpSpPr>
        <p:grpSpPr>
          <a:xfrm>
            <a:off x="6092468" y="654262"/>
            <a:ext cx="2676943" cy="4319898"/>
            <a:chOff x="1232707" y="1881152"/>
            <a:chExt cx="2425274" cy="4142217"/>
          </a:xfrm>
        </p:grpSpPr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1232707" y="1881152"/>
              <a:ext cx="2425274" cy="4142217"/>
              <a:chOff x="1202" y="708"/>
              <a:chExt cx="1815" cy="2903"/>
            </a:xfrm>
          </p:grpSpPr>
          <p:sp>
            <p:nvSpPr>
              <p:cNvPr id="12" name="Rectangle 6"/>
              <p:cNvSpPr>
                <a:spLocks noChangeArrowheads="1"/>
              </p:cNvSpPr>
              <p:nvPr/>
            </p:nvSpPr>
            <p:spPr bwMode="auto">
              <a:xfrm>
                <a:off x="1202" y="748"/>
                <a:ext cx="1769" cy="414"/>
              </a:xfrm>
              <a:prstGeom prst="rect">
                <a:avLst/>
              </a:prstGeom>
              <a:solidFill>
                <a:srgbClr val="FEFBE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sz="1800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13" name="Picture 7" descr="fig9"/>
              <p:cNvPicPr>
                <a:picLocks noChangeAspect="1" noChangeArrowheads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40" r="47902" b="22296"/>
              <a:stretch/>
            </p:blipFill>
            <p:spPr bwMode="auto">
              <a:xfrm>
                <a:off x="1202" y="708"/>
                <a:ext cx="1815" cy="2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1242693" y="2049362"/>
              <a:ext cx="2327729" cy="35623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pPr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Textfeld 14"/>
          <p:cNvSpPr txBox="1"/>
          <p:nvPr/>
        </p:nvSpPr>
        <p:spPr>
          <a:xfrm>
            <a:off x="6251009" y="80312"/>
            <a:ext cx="2113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000" b="1" dirty="0">
                <a:solidFill>
                  <a:prstClr val="black"/>
                </a:solidFill>
                <a:latin typeface="Calibri"/>
              </a:rPr>
              <a:t>CTI </a:t>
            </a:r>
            <a:r>
              <a:rPr lang="de-DE" sz="2000" b="1" dirty="0" err="1">
                <a:solidFill>
                  <a:prstClr val="black"/>
                </a:solidFill>
                <a:latin typeface="Calibri"/>
              </a:rPr>
              <a:t>determination</a:t>
            </a:r>
            <a:endParaRPr lang="de-DE" sz="20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uppierung 19"/>
          <p:cNvGrpSpPr/>
          <p:nvPr/>
        </p:nvGrpSpPr>
        <p:grpSpPr>
          <a:xfrm>
            <a:off x="171986" y="3783607"/>
            <a:ext cx="5309384" cy="1237121"/>
            <a:chOff x="0" y="3570289"/>
            <a:chExt cx="8376383" cy="1750959"/>
          </a:xfrm>
        </p:grpSpPr>
        <p:sp>
          <p:nvSpPr>
            <p:cNvPr id="21" name="Textfeld 20"/>
            <p:cNvSpPr txBox="1"/>
            <p:nvPr/>
          </p:nvSpPr>
          <p:spPr>
            <a:xfrm>
              <a:off x="2497499" y="4295705"/>
              <a:ext cx="2931602" cy="522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800">
                  <a:solidFill>
                    <a:prstClr val="black"/>
                  </a:solidFill>
                  <a:latin typeface="Calibri"/>
                  <a:sym typeface="Wingdings"/>
                </a:rPr>
                <a:t> CTI = 2.1</a:t>
              </a:r>
              <a:r>
                <a:rPr lang="de-DE" sz="1800">
                  <a:solidFill>
                    <a:prstClr val="black"/>
                  </a:solidFill>
                  <a:latin typeface="ＭＳ ゴシック"/>
                  <a:ea typeface="ＭＳ ゴシック"/>
                  <a:cs typeface="ＭＳ ゴシック"/>
                  <a:sym typeface="Wingdings"/>
                </a:rPr>
                <a:t>×</a:t>
              </a:r>
              <a:r>
                <a:rPr lang="de-DE" sz="1800">
                  <a:solidFill>
                    <a:prstClr val="black"/>
                  </a:solidFill>
                  <a:latin typeface="Calibri"/>
                  <a:sym typeface="Wingdings"/>
                </a:rPr>
                <a:t>10</a:t>
              </a:r>
              <a:r>
                <a:rPr lang="de-DE" sz="1800" baseline="30000">
                  <a:solidFill>
                    <a:prstClr val="black"/>
                  </a:solidFill>
                  <a:latin typeface="Calibri"/>
                  <a:sym typeface="Wingdings"/>
                </a:rPr>
                <a:t>-5</a:t>
              </a:r>
              <a:endParaRPr lang="de-DE"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2" name="Gruppierung 21"/>
            <p:cNvGrpSpPr/>
            <p:nvPr/>
          </p:nvGrpSpPr>
          <p:grpSpPr>
            <a:xfrm>
              <a:off x="0" y="3570289"/>
              <a:ext cx="8376383" cy="1750959"/>
              <a:chOff x="0" y="3570289"/>
              <a:chExt cx="8376383" cy="1750959"/>
            </a:xfrm>
          </p:grpSpPr>
          <p:pic>
            <p:nvPicPr>
              <p:cNvPr id="25" name="Bild 24" descr="cti-z4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25" r="8395" b="62686"/>
              <a:stretch/>
            </p:blipFill>
            <p:spPr>
              <a:xfrm>
                <a:off x="669763" y="3570289"/>
                <a:ext cx="7706620" cy="1094748"/>
              </a:xfrm>
              <a:prstGeom prst="rect">
                <a:avLst/>
              </a:prstGeom>
            </p:spPr>
          </p:pic>
          <p:pic>
            <p:nvPicPr>
              <p:cNvPr id="26" name="Bild 25" descr="cti-z4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71" r="8395"/>
              <a:stretch/>
            </p:blipFill>
            <p:spPr>
              <a:xfrm>
                <a:off x="0" y="4630944"/>
                <a:ext cx="8376383" cy="690304"/>
              </a:xfrm>
              <a:prstGeom prst="rect">
                <a:avLst/>
              </a:prstGeom>
            </p:spPr>
          </p:pic>
        </p:grpSp>
        <p:cxnSp>
          <p:nvCxnSpPr>
            <p:cNvPr id="23" name="Gerade Verbindung mit Pfeil 22"/>
            <p:cNvCxnSpPr/>
            <p:nvPr/>
          </p:nvCxnSpPr>
          <p:spPr>
            <a:xfrm flipH="1" flipV="1">
              <a:off x="5524501" y="4257676"/>
              <a:ext cx="3174" cy="301624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  <a:effectLst>
              <a:glow rad="101600">
                <a:srgbClr val="FFFF00">
                  <a:alpha val="79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Bild 23" descr="cti-z4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818" b="62686"/>
            <a:stretch/>
          </p:blipFill>
          <p:spPr>
            <a:xfrm>
              <a:off x="178495" y="3576720"/>
              <a:ext cx="473872" cy="1094748"/>
            </a:xfrm>
            <a:prstGeom prst="rect">
              <a:avLst/>
            </a:prstGeom>
          </p:spPr>
        </p:pic>
      </p:grpSp>
      <p:grpSp>
        <p:nvGrpSpPr>
          <p:cNvPr id="4" name="Gruppierung 3"/>
          <p:cNvGrpSpPr/>
          <p:nvPr/>
        </p:nvGrpSpPr>
        <p:grpSpPr>
          <a:xfrm>
            <a:off x="310810" y="1520380"/>
            <a:ext cx="5234855" cy="2076953"/>
            <a:chOff x="3676818" y="1778759"/>
            <a:chExt cx="5146746" cy="2261777"/>
          </a:xfrm>
        </p:grpSpPr>
        <p:sp>
          <p:nvSpPr>
            <p:cNvPr id="8" name="Rechteck 7"/>
            <p:cNvSpPr/>
            <p:nvPr/>
          </p:nvSpPr>
          <p:spPr>
            <a:xfrm>
              <a:off x="3676818" y="1778759"/>
              <a:ext cx="5146746" cy="2261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Bild 15" descr="cti-z1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54" r="16857"/>
            <a:stretch/>
          </p:blipFill>
          <p:spPr>
            <a:xfrm>
              <a:off x="3920994" y="2176804"/>
              <a:ext cx="4807105" cy="79019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7" name="Textfeld 16"/>
            <p:cNvSpPr txBox="1"/>
            <p:nvPr/>
          </p:nvSpPr>
          <p:spPr>
            <a:xfrm>
              <a:off x="4207440" y="3482291"/>
              <a:ext cx="4616124" cy="502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dirty="0" err="1">
                  <a:solidFill>
                    <a:prstClr val="black"/>
                  </a:solidFill>
                  <a:latin typeface="Calibri"/>
                </a:rPr>
                <a:t>emission</a:t>
              </a:r>
              <a:r>
                <a:rPr lang="de-DE" sz="12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</a:rPr>
                <a:t>line</a:t>
              </a:r>
              <a:r>
                <a:rPr lang="de-DE" sz="12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</a:rPr>
                <a:t>determined</a:t>
              </a:r>
              <a:r>
                <a:rPr lang="de-DE" sz="1200" dirty="0">
                  <a:solidFill>
                    <a:prstClr val="black"/>
                  </a:solidFill>
                  <a:latin typeface="Calibri"/>
                </a:rPr>
                <a:t> in 130 (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</a:rPr>
                <a:t>adaptively</a:t>
              </a:r>
              <a:r>
                <a:rPr lang="de-DE" sz="12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</a:rPr>
                <a:t>computed</a:t>
              </a:r>
              <a:r>
                <a:rPr lang="de-DE" sz="1200" dirty="0">
                  <a:solidFill>
                    <a:prstClr val="black"/>
                  </a:solidFill>
                  <a:latin typeface="Calibri"/>
                </a:rPr>
                <a:t>) 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</a:rPr>
                <a:t>macro</a:t>
              </a:r>
              <a:r>
                <a:rPr lang="de-DE" sz="12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</a:rPr>
                <a:t>pixels</a:t>
              </a:r>
              <a:r>
                <a:rPr lang="de-DE" sz="1200" dirty="0">
                  <a:solidFill>
                    <a:prstClr val="black"/>
                  </a:solidFill>
                  <a:latin typeface="Calibri"/>
                </a:rPr>
                <a:t/>
              </a:r>
              <a:br>
                <a:rPr lang="de-DE" sz="1200" dirty="0">
                  <a:solidFill>
                    <a:prstClr val="black"/>
                  </a:solidFill>
                  <a:latin typeface="Calibri"/>
                </a:rPr>
              </a:br>
              <a:r>
                <a:rPr lang="de-DE" sz="1200" dirty="0" err="1">
                  <a:solidFill>
                    <a:prstClr val="black"/>
                  </a:solidFill>
                  <a:latin typeface="Calibri"/>
                </a:rPr>
                <a:t>containing</a:t>
              </a:r>
              <a:r>
                <a:rPr lang="de-DE" sz="1200" dirty="0">
                  <a:solidFill>
                    <a:prstClr val="black"/>
                  </a:solidFill>
                  <a:latin typeface="Calibri"/>
                </a:rPr>
                <a:t> a 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</a:rPr>
                <a:t>minimum</a:t>
              </a:r>
              <a:r>
                <a:rPr lang="de-DE" sz="12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</a:rPr>
                <a:t>of</a:t>
              </a:r>
              <a:r>
                <a:rPr lang="de-DE" sz="1200" dirty="0">
                  <a:solidFill>
                    <a:prstClr val="black"/>
                  </a:solidFill>
                  <a:latin typeface="Calibri"/>
                </a:rPr>
                <a:t> 30 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</a:rPr>
                <a:t>first</a:t>
              </a:r>
              <a:r>
                <a:rPr lang="de-DE" sz="12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</a:rPr>
                <a:t>singles</a:t>
              </a:r>
              <a:r>
                <a:rPr lang="de-DE" sz="12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</a:rPr>
                <a:t>around</a:t>
              </a:r>
              <a:r>
                <a:rPr lang="de-DE" sz="12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</a:rPr>
                <a:t>the</a:t>
              </a:r>
              <a:r>
                <a:rPr lang="de-DE" sz="12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</a:rPr>
                <a:t>line</a:t>
              </a:r>
              <a:endParaRPr lang="de-DE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5795610" y="1787979"/>
              <a:ext cx="2286730" cy="301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dirty="0">
                  <a:solidFill>
                    <a:prstClr val="black"/>
                  </a:solidFill>
                  <a:latin typeface="Calibri"/>
                </a:rPr>
                <a:t>CCD 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</a:rPr>
                <a:t>column</a:t>
              </a:r>
              <a:r>
                <a:rPr lang="de-DE" sz="1200" dirty="0">
                  <a:solidFill>
                    <a:prstClr val="black"/>
                  </a:solidFill>
                  <a:latin typeface="Calibri"/>
                </a:rPr>
                <a:t> 240 (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</a:rPr>
                <a:t>arbitrary</a:t>
              </a:r>
              <a:r>
                <a:rPr lang="de-DE" sz="12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</a:rPr>
                <a:t>choice</a:t>
              </a:r>
              <a:r>
                <a:rPr lang="de-DE" sz="1200" dirty="0">
                  <a:solidFill>
                    <a:prstClr val="black"/>
                  </a:solidFill>
                  <a:latin typeface="Calibri"/>
                </a:rPr>
                <a:t>)</a:t>
              </a: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6678164" y="3054062"/>
              <a:ext cx="1691830" cy="435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2000" b="1" dirty="0">
                  <a:solidFill>
                    <a:prstClr val="black"/>
                  </a:solidFill>
                  <a:latin typeface="Calibri"/>
                </a:rPr>
                <a:t>CTI = 2.1 x 10</a:t>
              </a:r>
              <a:r>
                <a:rPr lang="de-DE" sz="2000" b="1" baseline="30000" dirty="0">
                  <a:solidFill>
                    <a:prstClr val="black"/>
                  </a:solidFill>
                  <a:latin typeface="Calibri"/>
                </a:rPr>
                <a:t>-5</a:t>
              </a:r>
              <a:endParaRPr lang="de-DE" sz="20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Rechteckiger Pfeil 26"/>
            <p:cNvSpPr/>
            <p:nvPr/>
          </p:nvSpPr>
          <p:spPr>
            <a:xfrm flipV="1">
              <a:off x="5870705" y="2884087"/>
              <a:ext cx="729375" cy="501948"/>
            </a:xfrm>
            <a:prstGeom prst="bentArrow">
              <a:avLst>
                <a:gd name="adj1" fmla="val 13217"/>
                <a:gd name="adj2" fmla="val 20946"/>
                <a:gd name="adj3" fmla="val 25000"/>
                <a:gd name="adj4" fmla="val 42156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8" name="Textfeld 27"/>
          <p:cNvSpPr txBox="1"/>
          <p:nvPr/>
        </p:nvSpPr>
        <p:spPr>
          <a:xfrm>
            <a:off x="472286" y="280367"/>
            <a:ext cx="4852610" cy="1077218"/>
          </a:xfrm>
          <a:prstGeom prst="rect">
            <a:avLst/>
          </a:prstGeom>
          <a:solidFill>
            <a:srgbClr val="F2F2F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600">
                <a:solidFill>
                  <a:prstClr val="black"/>
                </a:solidFill>
                <a:latin typeface="Calibri"/>
              </a:rPr>
              <a:t>Reconstructing the spectral distribution requires</a:t>
            </a:r>
          </a:p>
          <a:p>
            <a:pPr marL="285750" indent="-28575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de-DE" sz="1600" b="1">
                <a:solidFill>
                  <a:prstClr val="black"/>
                </a:solidFill>
                <a:latin typeface="Calibri"/>
              </a:rPr>
              <a:t>pattern</a:t>
            </a:r>
            <a:r>
              <a:rPr lang="de-DE" sz="1600">
                <a:solidFill>
                  <a:prstClr val="black"/>
                </a:solidFill>
                <a:latin typeface="Calibri"/>
              </a:rPr>
              <a:t> recognition</a:t>
            </a:r>
          </a:p>
          <a:p>
            <a:pPr marL="285750" indent="-28575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de-DE" sz="1600">
                <a:solidFill>
                  <a:srgbClr val="000000"/>
                </a:solidFill>
                <a:latin typeface="Calibri"/>
              </a:rPr>
              <a:t>correction for </a:t>
            </a:r>
            <a:r>
              <a:rPr lang="de-DE" sz="1600" b="1">
                <a:solidFill>
                  <a:srgbClr val="000000"/>
                </a:solidFill>
                <a:latin typeface="Calibri"/>
              </a:rPr>
              <a:t>gain</a:t>
            </a:r>
            <a:r>
              <a:rPr lang="de-DE" sz="1600">
                <a:solidFill>
                  <a:srgbClr val="000000"/>
                </a:solidFill>
                <a:latin typeface="Calibri"/>
              </a:rPr>
              <a:t> variations between CCD channels</a:t>
            </a:r>
          </a:p>
          <a:p>
            <a:pPr marL="285750" indent="-28575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de-DE" sz="1600">
                <a:solidFill>
                  <a:srgbClr val="000000"/>
                </a:solidFill>
                <a:latin typeface="Calibri"/>
              </a:rPr>
              <a:t>correction for charge transfer loss </a:t>
            </a:r>
            <a:r>
              <a:rPr lang="de-DE" sz="1600" b="1">
                <a:solidFill>
                  <a:srgbClr val="000000"/>
                </a:solidFill>
                <a:latin typeface="Calibri"/>
              </a:rPr>
              <a:t>(CTI)</a:t>
            </a:r>
          </a:p>
        </p:txBody>
      </p:sp>
    </p:spTree>
    <p:extLst>
      <p:ext uri="{BB962C8B-B14F-4D97-AF65-F5344CB8AC3E}">
        <p14:creationId xmlns:p14="http://schemas.microsoft.com/office/powerpoint/2010/main" val="2032243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1424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Energy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Calibration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: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some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eROSITA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Specialties</a:t>
            </a:r>
            <a:endParaRPr lang="de-DE" sz="2400" b="1" dirty="0">
              <a:ln w="1905"/>
              <a:gradFill>
                <a:gsLst>
                  <a:gs pos="0">
                    <a:schemeClr val="tx1"/>
                  </a:gs>
                  <a:gs pos="58000">
                    <a:schemeClr val="tx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5400000"/>
              </a:gradFill>
              <a:effectLst>
                <a:innerShdw blurRad="123825" dist="1193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77059" y="733037"/>
            <a:ext cx="5404043" cy="4082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34950" dist="38100" dir="2700000" sx="101000" sy="101000" algn="tl" rotWithShape="0">
              <a:srgbClr val="000000">
                <a:alpha val="43000"/>
              </a:srgbClr>
            </a:outerShdw>
          </a:effectLst>
        </p:spPr>
        <p:txBody>
          <a:bodyPr wrap="none" bIns="93600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onboard</a:t>
            </a:r>
            <a: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use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precomputed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threshold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maps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optimizing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telemetry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compression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‚</a:t>
            </a: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/>
                <a:cs typeface="Courier"/>
              </a:rPr>
              <a:t>PMENV2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‘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scientific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data</a:t>
            </a:r>
            <a:endParaRPr lang="de-DE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compression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mode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‚</a:t>
            </a: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/>
                <a:cs typeface="Courier"/>
              </a:rPr>
              <a:t>PMALLSINGLES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‘ </a:t>
            </a: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55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data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charset="2"/>
              <a:buChar char="Ø"/>
            </a:pPr>
            <a:r>
              <a:rPr lang="de-DE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ground</a:t>
            </a:r>
            <a: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processing</a:t>
            </a:r>
            <a: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utilization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subpixel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resolution</a:t>
            </a:r>
            <a:endParaRPr lang="de-DE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fast PSF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focal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plane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mapping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high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count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rates</a:t>
            </a:r>
            <a:endParaRPr lang="de-DE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use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constant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energy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thresholds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(in eV)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improved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noise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suppression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&gt;1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pixel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patterns</a:t>
            </a:r>
            <a:endParaRPr lang="de-DE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floating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point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PI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values</a:t>
            </a:r>
            <a:endParaRPr lang="de-DE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RMFs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ARFs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non-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constant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bin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sizes</a:t>
            </a:r>
            <a:endParaRPr lang="de-DE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CTI </a:t>
            </a: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gain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adjustments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varying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CCD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temperatures</a:t>
            </a:r>
            <a:endParaRPr lang="de-DE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automatic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refinement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RMFs </a:t>
            </a: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ARFs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charset="2"/>
              <a:buChar char="Ø"/>
            </a:pPr>
            <a:r>
              <a:rPr lang="de-DE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efficiency</a:t>
            </a:r>
            <a: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only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~5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days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needed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initial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energy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calibration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on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ground</a:t>
            </a:r>
            <a:endParaRPr lang="de-DE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only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~2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days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per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year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needed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energy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calibration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space</a:t>
            </a:r>
            <a:endParaRPr lang="de-DE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72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ung 1"/>
          <p:cNvGrpSpPr/>
          <p:nvPr/>
        </p:nvGrpSpPr>
        <p:grpSpPr>
          <a:xfrm>
            <a:off x="279398" y="186267"/>
            <a:ext cx="8407400" cy="4742608"/>
            <a:chOff x="0" y="708024"/>
            <a:chExt cx="9144000" cy="5752581"/>
          </a:xfrm>
        </p:grpSpPr>
        <p:sp>
          <p:nvSpPr>
            <p:cNvPr id="3" name="Abgerundetes Rechteck 2"/>
            <p:cNvSpPr/>
            <p:nvPr/>
          </p:nvSpPr>
          <p:spPr>
            <a:xfrm>
              <a:off x="4645519" y="3912160"/>
              <a:ext cx="2173591" cy="23865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Bild 3" descr="cti-z2.png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7" b="1111"/>
            <a:stretch/>
          </p:blipFill>
          <p:spPr>
            <a:xfrm>
              <a:off x="0" y="708024"/>
              <a:ext cx="9144000" cy="5752581"/>
            </a:xfrm>
            <a:prstGeom prst="rect">
              <a:avLst/>
            </a:prstGeom>
          </p:spPr>
        </p:pic>
      </p:grpSp>
      <p:sp>
        <p:nvSpPr>
          <p:cNvPr id="8" name="Rechteck 7"/>
          <p:cNvSpPr/>
          <p:nvPr/>
        </p:nvSpPr>
        <p:spPr>
          <a:xfrm>
            <a:off x="6273811" y="37978"/>
            <a:ext cx="2311390" cy="503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6251009" y="80312"/>
            <a:ext cx="2113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000" b="1" dirty="0">
                <a:solidFill>
                  <a:prstClr val="black"/>
                </a:solidFill>
                <a:latin typeface="Calibri"/>
              </a:rPr>
              <a:t>CTI </a:t>
            </a:r>
            <a:r>
              <a:rPr lang="de-DE" sz="2000" b="1" dirty="0" err="1">
                <a:solidFill>
                  <a:prstClr val="black"/>
                </a:solidFill>
                <a:latin typeface="Calibri"/>
              </a:rPr>
              <a:t>determination</a:t>
            </a:r>
            <a:endParaRPr lang="de-DE" sz="20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9998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ung 1"/>
          <p:cNvGrpSpPr/>
          <p:nvPr/>
        </p:nvGrpSpPr>
        <p:grpSpPr>
          <a:xfrm>
            <a:off x="733717" y="109268"/>
            <a:ext cx="5185393" cy="4919933"/>
            <a:chOff x="512787" y="400592"/>
            <a:chExt cx="5922748" cy="5972620"/>
          </a:xfrm>
        </p:grpSpPr>
        <p:sp>
          <p:nvSpPr>
            <p:cNvPr id="3" name="Abgerundetes Rechteck 2"/>
            <p:cNvSpPr/>
            <p:nvPr/>
          </p:nvSpPr>
          <p:spPr>
            <a:xfrm flipV="1">
              <a:off x="3423144" y="4735009"/>
              <a:ext cx="923431" cy="103689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Bild 3" descr="cti-z3.png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" contras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578"/>
            <a:stretch/>
          </p:blipFill>
          <p:spPr>
            <a:xfrm>
              <a:off x="512787" y="400592"/>
              <a:ext cx="5922748" cy="5972620"/>
            </a:xfrm>
            <a:prstGeom prst="rect">
              <a:avLst/>
            </a:prstGeom>
          </p:spPr>
        </p:pic>
      </p:grpSp>
      <p:sp>
        <p:nvSpPr>
          <p:cNvPr id="5" name="Textfeld 4"/>
          <p:cNvSpPr txBox="1"/>
          <p:nvPr/>
        </p:nvSpPr>
        <p:spPr>
          <a:xfrm>
            <a:off x="6453997" y="2352135"/>
            <a:ext cx="2010766" cy="1856919"/>
          </a:xfrm>
          <a:prstGeom prst="rect">
            <a:avLst/>
          </a:prstGeom>
          <a:solidFill>
            <a:srgbClr val="FFFFE1"/>
          </a:solidFill>
          <a:ln>
            <a:solidFill>
              <a:srgbClr val="BFBFBF"/>
            </a:solidFill>
          </a:ln>
        </p:spPr>
        <p:txBody>
          <a:bodyPr wrap="square" rtlCol="0">
            <a:spAutoFit/>
          </a:bodyPr>
          <a:lstStyle/>
          <a:p>
            <a:pPr algn="ctr" defTabSz="457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600" dirty="0" err="1">
                <a:solidFill>
                  <a:prstClr val="black"/>
                </a:solidFill>
                <a:latin typeface="Calibri"/>
              </a:rPr>
              <a:t>plot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/>
              </a:rPr>
              <a:t>contains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/>
            </a:r>
            <a:br>
              <a:rPr lang="de-DE" sz="1600" dirty="0">
                <a:solidFill>
                  <a:prstClr val="black"/>
                </a:solidFill>
                <a:latin typeface="Calibri"/>
              </a:rPr>
            </a:br>
            <a:r>
              <a:rPr lang="de-DE" sz="1600" dirty="0">
                <a:solidFill>
                  <a:prstClr val="black"/>
                </a:solidFill>
                <a:latin typeface="Calibri"/>
              </a:rPr>
              <a:t>47</a:t>
            </a:r>
            <a:r>
              <a:rPr lang="de-DE" sz="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>267 </a:t>
            </a:r>
            <a:r>
              <a:rPr lang="de-DE" sz="1600" dirty="0" err="1">
                <a:solidFill>
                  <a:prstClr val="black"/>
                </a:solidFill>
                <a:latin typeface="Calibri"/>
              </a:rPr>
              <a:t>data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/>
              </a:rPr>
              <a:t>points</a:t>
            </a:r>
            <a:endParaRPr lang="de-DE" sz="1600" dirty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de-DE" sz="1600" dirty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600" dirty="0" err="1">
                <a:solidFill>
                  <a:prstClr val="black"/>
                </a:solidFill>
                <a:latin typeface="Calibri"/>
              </a:rPr>
              <a:t>each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/>
              </a:rPr>
              <a:t>data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/>
              </a:rPr>
              <a:t>point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/>
              </a:rPr>
              <a:t>is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/>
            </a:r>
            <a:br>
              <a:rPr lang="de-DE" sz="1600" dirty="0">
                <a:solidFill>
                  <a:prstClr val="black"/>
                </a:solidFill>
                <a:latin typeface="Calibri"/>
              </a:rPr>
            </a:br>
            <a:r>
              <a:rPr lang="de-DE" sz="16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/>
              </a:rPr>
              <a:t>result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/>
              </a:rPr>
              <a:t>several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/>
            </a:r>
            <a:br>
              <a:rPr lang="de-DE" sz="1600" dirty="0">
                <a:solidFill>
                  <a:prstClr val="black"/>
                </a:solidFill>
                <a:latin typeface="Calibri"/>
              </a:rPr>
            </a:br>
            <a:r>
              <a:rPr lang="de-DE" sz="1600" dirty="0">
                <a:solidFill>
                  <a:prstClr val="black"/>
                </a:solidFill>
                <a:latin typeface="Calibri"/>
              </a:rPr>
              <a:t>iterative </a:t>
            </a:r>
            <a:r>
              <a:rPr lang="de-DE" sz="1600" dirty="0" err="1">
                <a:solidFill>
                  <a:prstClr val="black"/>
                </a:solidFill>
                <a:latin typeface="Calibri"/>
              </a:rPr>
              <a:t>template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/>
              </a:rPr>
              <a:t>fits</a:t>
            </a:r>
            <a:endParaRPr lang="de-DE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453997" y="905765"/>
            <a:ext cx="1804360" cy="73866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400">
                <a:solidFill>
                  <a:prstClr val="black"/>
                </a:solidFill>
                <a:latin typeface="Calibri"/>
              </a:rPr>
              <a:t>example:</a:t>
            </a:r>
            <a:br>
              <a:rPr lang="de-DE" sz="1400">
                <a:solidFill>
                  <a:prstClr val="black"/>
                </a:solidFill>
                <a:latin typeface="Calibri"/>
              </a:rPr>
            </a:br>
            <a:r>
              <a:rPr lang="de-DE" sz="1400">
                <a:solidFill>
                  <a:prstClr val="black"/>
                </a:solidFill>
                <a:latin typeface="Calibri"/>
              </a:rPr>
              <a:t>Fe-K, measured with FM4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251009" y="80312"/>
            <a:ext cx="2113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000" b="1" dirty="0">
                <a:solidFill>
                  <a:prstClr val="black"/>
                </a:solidFill>
                <a:latin typeface="Calibri"/>
              </a:rPr>
              <a:t>CTI </a:t>
            </a:r>
            <a:r>
              <a:rPr lang="de-DE" sz="2000" b="1" dirty="0" err="1">
                <a:solidFill>
                  <a:prstClr val="black"/>
                </a:solidFill>
                <a:latin typeface="Calibri"/>
              </a:rPr>
              <a:t>determination</a:t>
            </a:r>
            <a:endParaRPr lang="de-DE" sz="20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3752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Unbenann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t="27927" r="1246" b="10245"/>
          <a:stretch/>
        </p:blipFill>
        <p:spPr>
          <a:xfrm>
            <a:off x="983779" y="3014718"/>
            <a:ext cx="4604223" cy="2024114"/>
          </a:xfrm>
          <a:prstGeom prst="rect">
            <a:avLst/>
          </a:prstGeom>
        </p:spPr>
      </p:pic>
      <p:pic>
        <p:nvPicPr>
          <p:cNvPr id="3" name="Bild 2" descr="Unbenann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t="27927" r="1246" b="10245"/>
          <a:stretch/>
        </p:blipFill>
        <p:spPr>
          <a:xfrm>
            <a:off x="983779" y="2626234"/>
            <a:ext cx="4604223" cy="2024114"/>
          </a:xfrm>
          <a:prstGeom prst="rect">
            <a:avLst/>
          </a:prstGeom>
        </p:spPr>
      </p:pic>
      <p:pic>
        <p:nvPicPr>
          <p:cNvPr id="4" name="Bild 3" descr="Unbenann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t="27927" r="1246" b="10245"/>
          <a:stretch/>
        </p:blipFill>
        <p:spPr>
          <a:xfrm>
            <a:off x="983779" y="2237752"/>
            <a:ext cx="4604223" cy="2024114"/>
          </a:xfrm>
          <a:prstGeom prst="rect">
            <a:avLst/>
          </a:prstGeom>
        </p:spPr>
      </p:pic>
      <p:pic>
        <p:nvPicPr>
          <p:cNvPr id="5" name="Bild 4" descr="Unbenann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t="27927" r="1246" b="10245"/>
          <a:stretch/>
        </p:blipFill>
        <p:spPr>
          <a:xfrm>
            <a:off x="983779" y="1849269"/>
            <a:ext cx="4604223" cy="2024114"/>
          </a:xfrm>
          <a:prstGeom prst="rect">
            <a:avLst/>
          </a:prstGeom>
        </p:spPr>
      </p:pic>
      <p:pic>
        <p:nvPicPr>
          <p:cNvPr id="6" name="Bild 5" descr="Unbenann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t="27927" r="1246" b="10245"/>
          <a:stretch/>
        </p:blipFill>
        <p:spPr>
          <a:xfrm>
            <a:off x="983779" y="1460785"/>
            <a:ext cx="4604223" cy="2024114"/>
          </a:xfrm>
          <a:prstGeom prst="rect">
            <a:avLst/>
          </a:prstGeom>
        </p:spPr>
      </p:pic>
      <p:pic>
        <p:nvPicPr>
          <p:cNvPr id="7" name="Bild 6" descr="Unbenann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t="27927" r="1246" b="10245"/>
          <a:stretch/>
        </p:blipFill>
        <p:spPr>
          <a:xfrm>
            <a:off x="983779" y="1072303"/>
            <a:ext cx="4604223" cy="2024114"/>
          </a:xfrm>
          <a:prstGeom prst="rect">
            <a:avLst/>
          </a:prstGeom>
        </p:spPr>
      </p:pic>
      <p:pic>
        <p:nvPicPr>
          <p:cNvPr id="8" name="Bild 7" descr="Unbenann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t="27927" r="1246" b="10245"/>
          <a:stretch/>
        </p:blipFill>
        <p:spPr>
          <a:xfrm>
            <a:off x="983779" y="683820"/>
            <a:ext cx="4604223" cy="2024114"/>
          </a:xfrm>
          <a:prstGeom prst="rect">
            <a:avLst/>
          </a:prstGeom>
        </p:spPr>
      </p:pic>
      <p:pic>
        <p:nvPicPr>
          <p:cNvPr id="9" name="Bild 8" descr="Unbenann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t="27927" r="1246" b="10245"/>
          <a:stretch/>
        </p:blipFill>
        <p:spPr>
          <a:xfrm>
            <a:off x="983779" y="295336"/>
            <a:ext cx="4604223" cy="2024114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576283" y="2450086"/>
            <a:ext cx="1518371" cy="646331"/>
          </a:xfrm>
          <a:prstGeom prst="rect">
            <a:avLst/>
          </a:prstGeom>
          <a:solidFill>
            <a:srgbClr val="FFFFE1"/>
          </a:solidFill>
          <a:ln>
            <a:solidFill>
              <a:srgbClr val="BFBFBF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 algn="ctr"/>
            <a:r>
              <a:rPr lang="de-DE" dirty="0"/>
              <a:t>8 </a:t>
            </a:r>
            <a:r>
              <a:rPr lang="de-DE" dirty="0" err="1"/>
              <a:t>calibration</a:t>
            </a:r>
            <a:r>
              <a:rPr lang="de-DE" dirty="0"/>
              <a:t> </a:t>
            </a:r>
            <a:r>
              <a:rPr lang="de-DE" dirty="0" err="1"/>
              <a:t>energies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6251009" y="799979"/>
            <a:ext cx="2113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000" b="1" dirty="0">
                <a:solidFill>
                  <a:prstClr val="black"/>
                </a:solidFill>
                <a:latin typeface="Calibri"/>
              </a:rPr>
              <a:t>CTI </a:t>
            </a:r>
            <a:r>
              <a:rPr lang="de-DE" sz="2000" b="1" dirty="0" err="1">
                <a:solidFill>
                  <a:prstClr val="black"/>
                </a:solidFill>
                <a:latin typeface="Calibri"/>
              </a:rPr>
              <a:t>determination</a:t>
            </a:r>
            <a:endParaRPr lang="de-DE" sz="20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9998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825949" y="2638424"/>
            <a:ext cx="1372414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prstClr val="black"/>
                </a:solidFill>
                <a:latin typeface="Calibri"/>
              </a:rPr>
              <a:t>8 </a:t>
            </a:r>
            <a:r>
              <a:rPr lang="de-DE" sz="1800" dirty="0" err="1">
                <a:solidFill>
                  <a:prstClr val="black"/>
                </a:solidFill>
                <a:latin typeface="Calibri"/>
              </a:rPr>
              <a:t>energies</a:t>
            </a:r>
            <a:endParaRPr lang="de-DE" sz="1800" dirty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prstClr val="black"/>
                </a:solidFill>
                <a:latin typeface="Calibri"/>
              </a:rPr>
              <a:t>7 </a:t>
            </a:r>
            <a:r>
              <a:rPr lang="de-DE" sz="1800" dirty="0" smtClean="0">
                <a:solidFill>
                  <a:prstClr val="black"/>
                </a:solidFill>
                <a:latin typeface="Calibri"/>
              </a:rPr>
              <a:t>CCDs</a:t>
            </a:r>
            <a:endParaRPr lang="de-DE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Bild 2" descr="Unbenannt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8000" contras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7" y="410205"/>
            <a:ext cx="1468559" cy="1651865"/>
          </a:xfrm>
          <a:prstGeom prst="rect">
            <a:avLst/>
          </a:prstGeom>
        </p:spPr>
      </p:pic>
      <p:pic>
        <p:nvPicPr>
          <p:cNvPr id="4" name="Bild 3" descr="Unbenannt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8000" contras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085" y="410205"/>
            <a:ext cx="1468559" cy="1651865"/>
          </a:xfrm>
          <a:prstGeom prst="rect">
            <a:avLst/>
          </a:prstGeom>
        </p:spPr>
      </p:pic>
      <p:pic>
        <p:nvPicPr>
          <p:cNvPr id="5" name="Bild 4" descr="Unbenannt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8000" contras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613" y="410205"/>
            <a:ext cx="1468559" cy="1651865"/>
          </a:xfrm>
          <a:prstGeom prst="rect">
            <a:avLst/>
          </a:prstGeom>
        </p:spPr>
      </p:pic>
      <p:pic>
        <p:nvPicPr>
          <p:cNvPr id="6" name="Bild 5" descr="Unbenannt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8000" contras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139" y="410205"/>
            <a:ext cx="1468559" cy="165186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519327" y="3773823"/>
            <a:ext cx="2301348" cy="894285"/>
          </a:xfrm>
          <a:prstGeom prst="rect">
            <a:avLst/>
          </a:prstGeom>
          <a:solidFill>
            <a:srgbClr val="FFFFC2"/>
          </a:solidFill>
          <a:ln>
            <a:solidFill>
              <a:srgbClr val="595959"/>
            </a:solidFill>
          </a:ln>
          <a:effectLst>
            <a:outerShdw blurRad="193675" dist="12700" dir="5400000" sx="103000" sy="103000" rotWithShape="0">
              <a:srgbClr val="000000">
                <a:alpha val="54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bIns="140400" rtlCol="0">
            <a:spAutoFit/>
          </a:bodyPr>
          <a:lstStyle/>
          <a:p>
            <a:pPr algn="ctr" defTabSz="457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prstClr val="black"/>
                </a:solidFill>
                <a:latin typeface="Calibri"/>
              </a:rPr>
              <a:t>all 7 </a:t>
            </a:r>
            <a:r>
              <a:rPr lang="de-DE" sz="1800" dirty="0">
                <a:solidFill>
                  <a:prstClr val="black"/>
                </a:solidFill>
                <a:latin typeface="Calibri"/>
              </a:rPr>
              <a:t>CCDs </a:t>
            </a:r>
            <a:r>
              <a:rPr lang="de-DE" sz="1800" dirty="0" err="1" smtClean="0">
                <a:solidFill>
                  <a:prstClr val="black"/>
                </a:solidFill>
                <a:latin typeface="Calibri"/>
              </a:rPr>
              <a:t>calibrated</a:t>
            </a:r>
            <a:r>
              <a:rPr lang="de-DE" sz="1800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de-DE" sz="1800" dirty="0" smtClean="0">
                <a:solidFill>
                  <a:prstClr val="black"/>
                </a:solidFill>
                <a:latin typeface="Calibri"/>
              </a:rPr>
            </a:br>
            <a:r>
              <a:rPr lang="de-DE" sz="1800" dirty="0" err="1" smtClean="0">
                <a:solidFill>
                  <a:prstClr val="black"/>
                </a:solidFill>
                <a:latin typeface="Calibri"/>
              </a:rPr>
              <a:t>with</a:t>
            </a:r>
            <a:r>
              <a:rPr lang="de-DE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00" dirty="0">
                <a:solidFill>
                  <a:prstClr val="black"/>
                </a:solidFill>
                <a:latin typeface="Calibri"/>
              </a:rPr>
              <a:t>3.3 </a:t>
            </a:r>
            <a:r>
              <a:rPr lang="de-DE" sz="1800" dirty="0" err="1">
                <a:solidFill>
                  <a:prstClr val="black"/>
                </a:solidFill>
                <a:latin typeface="Calibri"/>
              </a:rPr>
              <a:t>billion</a:t>
            </a:r>
            <a:r>
              <a:rPr lang="de-DE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800" dirty="0" err="1" smtClean="0">
                <a:solidFill>
                  <a:prstClr val="black"/>
                </a:solidFill>
                <a:latin typeface="Calibri"/>
              </a:rPr>
              <a:t>events</a:t>
            </a:r>
            <a:endParaRPr lang="de-DE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Bild 8" descr="Unbenannt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8000" contras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7" y="2892424"/>
            <a:ext cx="1468559" cy="1651865"/>
          </a:xfrm>
          <a:prstGeom prst="rect">
            <a:avLst/>
          </a:prstGeom>
        </p:spPr>
      </p:pic>
      <p:pic>
        <p:nvPicPr>
          <p:cNvPr id="10" name="Bild 9" descr="Unbenannt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8000" contras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085" y="2892424"/>
            <a:ext cx="1468559" cy="1651865"/>
          </a:xfrm>
          <a:prstGeom prst="rect">
            <a:avLst/>
          </a:prstGeom>
        </p:spPr>
      </p:pic>
      <p:pic>
        <p:nvPicPr>
          <p:cNvPr id="11" name="Bild 10" descr="Unbenannt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8000" contras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613" y="2892424"/>
            <a:ext cx="1468559" cy="165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34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029484" y="-1323008"/>
            <a:ext cx="2938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err="1">
                <a:solidFill>
                  <a:prstClr val="black"/>
                </a:solidFill>
                <a:latin typeface="Calibri"/>
              </a:rPr>
              <a:t>individually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/>
              </a:rPr>
              <a:t>for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/>
              </a:rPr>
              <a:t>each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> CCD </a:t>
            </a:r>
            <a:r>
              <a:rPr lang="de-DE" sz="1600" dirty="0" err="1">
                <a:solidFill>
                  <a:prstClr val="black"/>
                </a:solidFill>
                <a:latin typeface="Calibri"/>
              </a:rPr>
              <a:t>colum</a:t>
            </a:r>
            <a:r>
              <a:rPr lang="de-DE" sz="1800" dirty="0" err="1">
                <a:solidFill>
                  <a:prstClr val="black"/>
                </a:solidFill>
                <a:latin typeface="Calibri"/>
              </a:rPr>
              <a:t>n</a:t>
            </a:r>
            <a:endParaRPr lang="de-DE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91631" y="121393"/>
            <a:ext cx="449562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600" b="1" dirty="0">
                <a:solidFill>
                  <a:prstClr val="black"/>
                </a:solidFill>
                <a:latin typeface="Calibri"/>
              </a:rPr>
              <a:t>CTI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8200541" y="121393"/>
            <a:ext cx="543739" cy="338554"/>
          </a:xfrm>
          <a:prstGeom prst="rect">
            <a:avLst/>
          </a:prstGeom>
          <a:solidFill>
            <a:srgbClr val="F2F2F2"/>
          </a:solidFill>
        </p:spPr>
        <p:txBody>
          <a:bodyPr wrap="none" rtlCol="0">
            <a:spAutoFit/>
          </a:bodyPr>
          <a:lstStyle/>
          <a:p>
            <a:pPr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600" b="1">
                <a:solidFill>
                  <a:prstClr val="black"/>
                </a:solidFill>
                <a:latin typeface="Calibri"/>
              </a:rPr>
              <a:t>gain</a:t>
            </a:r>
          </a:p>
        </p:txBody>
      </p:sp>
      <p:sp>
        <p:nvSpPr>
          <p:cNvPr id="5" name="Rechteck 4"/>
          <p:cNvSpPr/>
          <p:nvPr/>
        </p:nvSpPr>
        <p:spPr>
          <a:xfrm>
            <a:off x="2363205" y="61070"/>
            <a:ext cx="441759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Energy</a:t>
            </a:r>
            <a:r>
              <a:rPr lang="de-DE" sz="2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interpolation</a:t>
            </a:r>
            <a:r>
              <a:rPr lang="de-DE" sz="2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of</a:t>
            </a:r>
            <a:r>
              <a:rPr lang="de-DE" sz="2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</a:t>
            </a:r>
            <a:r>
              <a:rPr lang="de-DE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CTI </a:t>
            </a:r>
            <a:r>
              <a:rPr lang="de-DE" sz="20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and</a:t>
            </a:r>
            <a:r>
              <a:rPr lang="de-DE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gain</a:t>
            </a:r>
            <a:endParaRPr lang="de-DE" sz="2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2"/>
          <a:srcRect t="4095" b="12138"/>
          <a:stretch/>
        </p:blipFill>
        <p:spPr>
          <a:xfrm>
            <a:off x="211474" y="501172"/>
            <a:ext cx="4281585" cy="4515329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 rotWithShape="1">
          <a:blip r:embed="rId3"/>
          <a:srcRect t="4282" b="12058"/>
          <a:stretch/>
        </p:blipFill>
        <p:spPr>
          <a:xfrm>
            <a:off x="4583270" y="520510"/>
            <a:ext cx="4262293" cy="4498033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 rotWithShape="1">
          <a:blip r:embed="rId2"/>
          <a:srcRect l="2983" t="88077" r="20487"/>
          <a:stretch/>
        </p:blipFill>
        <p:spPr>
          <a:xfrm rot="21383907">
            <a:off x="824921" y="2554495"/>
            <a:ext cx="3276658" cy="70612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Bild 8"/>
          <p:cNvPicPr>
            <a:picLocks noChangeAspect="1"/>
          </p:cNvPicPr>
          <p:nvPr/>
        </p:nvPicPr>
        <p:blipFill rotWithShape="1">
          <a:blip r:embed="rId3"/>
          <a:srcRect l="2543" t="88158" r="20580"/>
          <a:stretch/>
        </p:blipFill>
        <p:spPr>
          <a:xfrm rot="21383907">
            <a:off x="5197375" y="2561086"/>
            <a:ext cx="3276658" cy="69953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5844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feil nach rechts 2"/>
          <p:cNvSpPr/>
          <p:nvPr/>
        </p:nvSpPr>
        <p:spPr>
          <a:xfrm>
            <a:off x="4483702" y="2521015"/>
            <a:ext cx="542747" cy="22160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672628" y="4681835"/>
            <a:ext cx="2953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400" b="1" i="1" dirty="0" err="1">
                <a:solidFill>
                  <a:prstClr val="black"/>
                </a:solidFill>
                <a:latin typeface="Calibri"/>
              </a:rPr>
              <a:t>reconstructed</a:t>
            </a:r>
            <a:r>
              <a:rPr lang="de-DE" sz="1400" b="1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400" b="1" i="1" dirty="0" err="1">
                <a:solidFill>
                  <a:prstClr val="black"/>
                </a:solidFill>
                <a:latin typeface="Calibri"/>
              </a:rPr>
              <a:t>spectral</a:t>
            </a:r>
            <a:r>
              <a:rPr lang="de-DE" sz="1400" b="1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400" b="1" i="1" dirty="0" err="1">
                <a:solidFill>
                  <a:prstClr val="black"/>
                </a:solidFill>
                <a:latin typeface="Calibri"/>
              </a:rPr>
              <a:t>distribution</a:t>
            </a:r>
            <a:endParaRPr lang="de-DE" sz="1400" b="1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feld 5"/>
          <p:cNvSpPr txBox="1"/>
          <p:nvPr/>
        </p:nvSpPr>
        <p:spPr>
          <a:xfrm rot="16200000">
            <a:off x="7186666" y="2351737"/>
            <a:ext cx="313419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example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: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Fe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-K,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measured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with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FM4</a:t>
            </a:r>
          </a:p>
        </p:txBody>
      </p:sp>
      <p:pic>
        <p:nvPicPr>
          <p:cNvPr id="7" name="Bild 6" descr="fe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142" y="288132"/>
            <a:ext cx="3102469" cy="436006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73739" y="262825"/>
            <a:ext cx="4301177" cy="954107"/>
          </a:xfrm>
          <a:prstGeom prst="rect">
            <a:avLst/>
          </a:prstGeom>
          <a:solidFill>
            <a:srgbClr val="F2F2F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400">
                <a:solidFill>
                  <a:prstClr val="black"/>
                </a:solidFill>
                <a:latin typeface="Calibri"/>
              </a:rPr>
              <a:t>Reconstructing the spectral distribution requires</a:t>
            </a:r>
          </a:p>
          <a:p>
            <a:pPr marL="285750" indent="-28575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de-DE" sz="1400" b="1">
                <a:solidFill>
                  <a:prstClr val="black"/>
                </a:solidFill>
                <a:latin typeface="Calibri"/>
              </a:rPr>
              <a:t>pattern</a:t>
            </a:r>
            <a:r>
              <a:rPr lang="de-DE" sz="1400">
                <a:solidFill>
                  <a:prstClr val="black"/>
                </a:solidFill>
                <a:latin typeface="Calibri"/>
              </a:rPr>
              <a:t> recognition</a:t>
            </a:r>
          </a:p>
          <a:p>
            <a:pPr marL="285750" indent="-28575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de-DE" sz="1400">
                <a:solidFill>
                  <a:srgbClr val="000000"/>
                </a:solidFill>
                <a:latin typeface="Calibri"/>
              </a:rPr>
              <a:t>correction for </a:t>
            </a:r>
            <a:r>
              <a:rPr lang="de-DE" sz="1400" b="1">
                <a:solidFill>
                  <a:srgbClr val="000000"/>
                </a:solidFill>
                <a:latin typeface="Calibri"/>
              </a:rPr>
              <a:t>gain</a:t>
            </a:r>
            <a:r>
              <a:rPr lang="de-DE" sz="1400">
                <a:solidFill>
                  <a:srgbClr val="000000"/>
                </a:solidFill>
                <a:latin typeface="Calibri"/>
              </a:rPr>
              <a:t> variations between CCD channels</a:t>
            </a:r>
          </a:p>
          <a:p>
            <a:pPr marL="285750" indent="-28575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de-DE" sz="1400">
                <a:solidFill>
                  <a:srgbClr val="000000"/>
                </a:solidFill>
                <a:latin typeface="Calibri"/>
              </a:rPr>
              <a:t>correction for charge transfer loss </a:t>
            </a:r>
            <a:r>
              <a:rPr lang="de-DE" sz="1400" b="1">
                <a:solidFill>
                  <a:srgbClr val="000000"/>
                </a:solidFill>
                <a:latin typeface="Calibri"/>
              </a:rPr>
              <a:t>(CTI)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73739" y="4080242"/>
            <a:ext cx="5006499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595959"/>
            </a:solidFill>
          </a:ln>
        </p:spPr>
        <p:txBody>
          <a:bodyPr wrap="none" rtlCol="0">
            <a:spAutoFit/>
          </a:bodyPr>
          <a:lstStyle/>
          <a:p>
            <a:pPr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600" dirty="0">
                <a:solidFill>
                  <a:prstClr val="black"/>
                </a:solidFill>
                <a:latin typeface="Calibri"/>
              </a:rPr>
              <a:t>FWHM = 132.5 – 143.1 </a:t>
            </a:r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eV, all </a:t>
            </a:r>
            <a:r>
              <a:rPr lang="de-DE" sz="1600" dirty="0" err="1">
                <a:solidFill>
                  <a:prstClr val="black"/>
                </a:solidFill>
                <a:latin typeface="Calibri"/>
              </a:rPr>
              <a:t>photons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>: FWHM = 137.8 eV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73737" y="4558723"/>
            <a:ext cx="4986062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595959"/>
            </a:solidFill>
          </a:ln>
        </p:spPr>
        <p:txBody>
          <a:bodyPr wrap="square" rtlCol="0">
            <a:spAutoFit/>
          </a:bodyPr>
          <a:lstStyle/>
          <a:p>
            <a:pPr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600" dirty="0" err="1">
                <a:solidFill>
                  <a:prstClr val="black"/>
                </a:solidFill>
                <a:latin typeface="Calibri"/>
              </a:rPr>
              <a:t>accuracy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absolute </a:t>
            </a:r>
            <a:r>
              <a:rPr lang="de-DE" sz="1600" dirty="0" err="1" smtClean="0">
                <a:solidFill>
                  <a:prstClr val="black"/>
                </a:solidFill>
                <a:latin typeface="Calibri"/>
              </a:rPr>
              <a:t>energy</a:t>
            </a:r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/>
              </a:rPr>
              <a:t>scale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± 2 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>eV </a:t>
            </a:r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(± 0.03</a:t>
            </a:r>
            <a:r>
              <a:rPr lang="de-DE" sz="1600" dirty="0">
                <a:solidFill>
                  <a:prstClr val="black"/>
                </a:solidFill>
                <a:latin typeface="Calibri"/>
              </a:rPr>
              <a:t>%)</a:t>
            </a:r>
          </a:p>
        </p:txBody>
      </p:sp>
      <p:grpSp>
        <p:nvGrpSpPr>
          <p:cNvPr id="14" name="Gruppierung 13"/>
          <p:cNvGrpSpPr/>
          <p:nvPr/>
        </p:nvGrpSpPr>
        <p:grpSpPr>
          <a:xfrm>
            <a:off x="438996" y="1422111"/>
            <a:ext cx="3750935" cy="2390176"/>
            <a:chOff x="438994" y="1511010"/>
            <a:chExt cx="3750935" cy="2390176"/>
          </a:xfrm>
        </p:grpSpPr>
        <p:pic>
          <p:nvPicPr>
            <p:cNvPr id="2" name="Bild 1"/>
            <p:cNvPicPr>
              <a:picLocks noChangeAspect="1"/>
            </p:cNvPicPr>
            <p:nvPr/>
          </p:nvPicPr>
          <p:blipFill rotWithShape="1">
            <a:blip r:embed="rId3"/>
            <a:srcRect l="26008" t="58821" r="29082" b="21079"/>
            <a:stretch/>
          </p:blipFill>
          <p:spPr>
            <a:xfrm>
              <a:off x="606414" y="1612028"/>
              <a:ext cx="3482986" cy="2289158"/>
            </a:xfrm>
            <a:prstGeom prst="rect">
              <a:avLst/>
            </a:prstGeom>
          </p:spPr>
        </p:pic>
        <p:sp>
          <p:nvSpPr>
            <p:cNvPr id="4" name="Textfeld 3"/>
            <p:cNvSpPr txBox="1"/>
            <p:nvPr/>
          </p:nvSpPr>
          <p:spPr>
            <a:xfrm>
              <a:off x="1409841" y="2730568"/>
              <a:ext cx="9071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400" b="1" i="1">
                  <a:solidFill>
                    <a:prstClr val="black"/>
                  </a:solidFill>
                  <a:latin typeface="Calibri"/>
                </a:rPr>
                <a:t>raw data</a:t>
              </a:r>
            </a:p>
          </p:txBody>
        </p:sp>
        <p:sp>
          <p:nvSpPr>
            <p:cNvPr id="11" name="Rechteck 10"/>
            <p:cNvSpPr/>
            <p:nvPr/>
          </p:nvSpPr>
          <p:spPr>
            <a:xfrm>
              <a:off x="443534" y="1511011"/>
              <a:ext cx="683978" cy="3154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hteck 11"/>
            <p:cNvSpPr/>
            <p:nvPr/>
          </p:nvSpPr>
          <p:spPr>
            <a:xfrm>
              <a:off x="3505951" y="1511010"/>
              <a:ext cx="683978" cy="3154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438994" y="3354148"/>
              <a:ext cx="334838" cy="3154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5" name="Textfeld 14"/>
          <p:cNvSpPr txBox="1"/>
          <p:nvPr/>
        </p:nvSpPr>
        <p:spPr>
          <a:xfrm>
            <a:off x="7817066" y="366258"/>
            <a:ext cx="54415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de-DE" sz="1000" dirty="0" err="1" smtClean="0">
                <a:solidFill>
                  <a:srgbClr val="C50003"/>
                </a:solidFill>
              </a:rPr>
              <a:t>singles</a:t>
            </a:r>
            <a:endParaRPr lang="de-DE" sz="1000" dirty="0">
              <a:solidFill>
                <a:srgbClr val="C50003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763403" y="1175890"/>
            <a:ext cx="59781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de-DE" sz="1000" dirty="0" err="1" smtClean="0">
                <a:solidFill>
                  <a:srgbClr val="000090"/>
                </a:solidFill>
              </a:rPr>
              <a:t>doubles</a:t>
            </a:r>
            <a:endParaRPr lang="de-DE" sz="1000" dirty="0">
              <a:solidFill>
                <a:srgbClr val="00009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848688" y="1943766"/>
            <a:ext cx="51253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de-DE" sz="1000" dirty="0" err="1" smtClean="0">
                <a:solidFill>
                  <a:srgbClr val="004600"/>
                </a:solidFill>
              </a:rPr>
              <a:t>triples</a:t>
            </a:r>
            <a:endParaRPr lang="de-DE" sz="1000" dirty="0">
              <a:solidFill>
                <a:srgbClr val="00460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590141" y="2704674"/>
            <a:ext cx="77107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de-DE" sz="1000" dirty="0" err="1" smtClean="0">
                <a:solidFill>
                  <a:schemeClr val="accent6">
                    <a:lumMod val="50000"/>
                  </a:schemeClr>
                </a:solidFill>
              </a:rPr>
              <a:t>quadruples</a:t>
            </a:r>
            <a:endParaRPr lang="de-DE" sz="1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735789" y="3490965"/>
            <a:ext cx="62542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de-DE" sz="1000" dirty="0" smtClean="0"/>
              <a:t>all valid</a:t>
            </a:r>
            <a:br>
              <a:rPr lang="de-DE" sz="1000" dirty="0" smtClean="0"/>
            </a:br>
            <a:r>
              <a:rPr lang="de-DE" sz="1000" dirty="0" err="1" smtClean="0"/>
              <a:t>patterns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225844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561" y="410512"/>
            <a:ext cx="6162746" cy="4437714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957755" y="3678401"/>
            <a:ext cx="3574320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600" dirty="0" err="1"/>
              <a:t>Energy</a:t>
            </a:r>
            <a:r>
              <a:rPr lang="de-DE" sz="1600" dirty="0"/>
              <a:t> </a:t>
            </a:r>
            <a:r>
              <a:rPr lang="de-DE" sz="1600" dirty="0" err="1"/>
              <a:t>resolution</a:t>
            </a:r>
            <a:r>
              <a:rPr lang="de-DE" sz="1600" dirty="0"/>
              <a:t> </a:t>
            </a:r>
            <a:r>
              <a:rPr lang="de-DE" sz="1600" dirty="0" err="1"/>
              <a:t>obtained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endParaRPr lang="de-DE" sz="1600" dirty="0"/>
          </a:p>
          <a:p>
            <a:pPr>
              <a:lnSpc>
                <a:spcPct val="120000"/>
              </a:lnSpc>
            </a:pPr>
            <a:r>
              <a:rPr lang="de-DE" sz="1600" dirty="0" err="1"/>
              <a:t>single</a:t>
            </a:r>
            <a:r>
              <a:rPr lang="de-DE" sz="1600" dirty="0"/>
              <a:t> </a:t>
            </a:r>
            <a:r>
              <a:rPr lang="de-DE" sz="1600" dirty="0" err="1"/>
              <a:t>pixel</a:t>
            </a:r>
            <a:r>
              <a:rPr lang="de-DE" sz="1600" dirty="0"/>
              <a:t> </a:t>
            </a:r>
            <a:r>
              <a:rPr lang="de-DE" sz="1600" dirty="0" err="1"/>
              <a:t>events</a:t>
            </a:r>
            <a:r>
              <a:rPr lang="de-DE" sz="1600" dirty="0"/>
              <a:t> in </a:t>
            </a:r>
            <a:r>
              <a:rPr lang="de-DE" sz="1600" dirty="0" err="1"/>
              <a:t>comparison</a:t>
            </a:r>
            <a:endParaRPr lang="de-DE" sz="1600" dirty="0"/>
          </a:p>
          <a:p>
            <a:pPr>
              <a:lnSpc>
                <a:spcPct val="120000"/>
              </a:lnSpc>
            </a:pP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theoretical</a:t>
            </a:r>
            <a:r>
              <a:rPr lang="de-DE" sz="1600" dirty="0"/>
              <a:t> </a:t>
            </a:r>
            <a:r>
              <a:rPr lang="de-DE" sz="1600" dirty="0" err="1"/>
              <a:t>limit</a:t>
            </a:r>
            <a:r>
              <a:rPr lang="de-DE" sz="1600" dirty="0"/>
              <a:t> (</a:t>
            </a:r>
            <a:r>
              <a:rPr lang="de-DE" sz="1600" dirty="0" err="1"/>
              <a:t>dashed</a:t>
            </a:r>
            <a:r>
              <a:rPr lang="de-DE" sz="1600" dirty="0"/>
              <a:t> </a:t>
            </a:r>
            <a:r>
              <a:rPr lang="de-DE" sz="1600" dirty="0" err="1"/>
              <a:t>curve</a:t>
            </a:r>
            <a:r>
              <a:rPr lang="de-DE" sz="1600" dirty="0"/>
              <a:t>)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008077" y="3312720"/>
            <a:ext cx="1660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 smtClean="0"/>
              <a:t>energy</a:t>
            </a:r>
            <a:r>
              <a:rPr lang="de-DE" sz="1200" dirty="0" smtClean="0"/>
              <a:t> [</a:t>
            </a:r>
            <a:r>
              <a:rPr lang="de-DE" sz="1200" dirty="0" err="1" smtClean="0"/>
              <a:t>keV</a:t>
            </a:r>
            <a:r>
              <a:rPr lang="de-DE" sz="1200" dirty="0" smtClean="0"/>
              <a:t>]</a:t>
            </a:r>
            <a:endParaRPr lang="de-DE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1946029" y="4758571"/>
            <a:ext cx="1658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 smtClean="0"/>
              <a:t>energy</a:t>
            </a:r>
            <a:r>
              <a:rPr lang="de-DE" sz="1200" dirty="0" smtClean="0"/>
              <a:t> [</a:t>
            </a:r>
            <a:r>
              <a:rPr lang="de-DE" sz="1200" dirty="0" err="1" smtClean="0"/>
              <a:t>keV</a:t>
            </a:r>
            <a:r>
              <a:rPr lang="de-DE" sz="1200" dirty="0" smtClean="0"/>
              <a:t>]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3996831" y="3312720"/>
            <a:ext cx="1660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 smtClean="0"/>
              <a:t>energy</a:t>
            </a:r>
            <a:r>
              <a:rPr lang="de-DE" sz="1200" dirty="0" smtClean="0"/>
              <a:t> [</a:t>
            </a:r>
            <a:r>
              <a:rPr lang="de-DE" sz="1200" dirty="0" err="1" smtClean="0"/>
              <a:t>keV</a:t>
            </a:r>
            <a:r>
              <a:rPr lang="de-DE" sz="1200" dirty="0" smtClean="0"/>
              <a:t>]</a:t>
            </a:r>
            <a:endParaRPr lang="de-DE" sz="1200" dirty="0"/>
          </a:p>
        </p:txBody>
      </p:sp>
      <p:sp>
        <p:nvSpPr>
          <p:cNvPr id="14" name="Textfeld 13"/>
          <p:cNvSpPr txBox="1"/>
          <p:nvPr/>
        </p:nvSpPr>
        <p:spPr>
          <a:xfrm rot="16200000">
            <a:off x="919555" y="976533"/>
            <a:ext cx="1208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FWHM [eV]</a:t>
            </a:r>
            <a:endParaRPr lang="de-DE" sz="1200" dirty="0"/>
          </a:p>
        </p:txBody>
      </p:sp>
      <p:sp>
        <p:nvSpPr>
          <p:cNvPr id="15" name="Textfeld 14"/>
          <p:cNvSpPr txBox="1"/>
          <p:nvPr/>
        </p:nvSpPr>
        <p:spPr>
          <a:xfrm rot="16200000">
            <a:off x="919686" y="2337638"/>
            <a:ext cx="1208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FWHM [eV]</a:t>
            </a:r>
            <a:endParaRPr lang="de-DE" sz="1200" dirty="0"/>
          </a:p>
        </p:txBody>
      </p:sp>
      <p:sp>
        <p:nvSpPr>
          <p:cNvPr id="16" name="Textfeld 15"/>
          <p:cNvSpPr txBox="1"/>
          <p:nvPr/>
        </p:nvSpPr>
        <p:spPr>
          <a:xfrm rot="16200000">
            <a:off x="919556" y="3911823"/>
            <a:ext cx="1208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FWHM [eV]</a:t>
            </a:r>
            <a:endParaRPr lang="de-DE" sz="1200" dirty="0"/>
          </a:p>
        </p:txBody>
      </p:sp>
      <p:grpSp>
        <p:nvGrpSpPr>
          <p:cNvPr id="17" name="Gruppierung 16"/>
          <p:cNvGrpSpPr/>
          <p:nvPr/>
        </p:nvGrpSpPr>
        <p:grpSpPr>
          <a:xfrm>
            <a:off x="3577744" y="317669"/>
            <a:ext cx="4635479" cy="4419935"/>
            <a:chOff x="1339371" y="409468"/>
            <a:chExt cx="4323470" cy="4122434"/>
          </a:xfrm>
        </p:grpSpPr>
        <p:sp>
          <p:nvSpPr>
            <p:cNvPr id="18" name="Abgerundetes Rechteck 17"/>
            <p:cNvSpPr/>
            <p:nvPr/>
          </p:nvSpPr>
          <p:spPr>
            <a:xfrm>
              <a:off x="1339371" y="409468"/>
              <a:ext cx="4323470" cy="4122434"/>
            </a:xfrm>
            <a:prstGeom prst="roundRect">
              <a:avLst/>
            </a:prstGeom>
            <a:solidFill>
              <a:srgbClr val="F2F2F2"/>
            </a:solidFill>
            <a:ln>
              <a:solidFill>
                <a:srgbClr val="595959"/>
              </a:solidFill>
            </a:ln>
            <a:effectLst>
              <a:outerShdw blurRad="123825" dist="61087" dir="4140000" sx="103000" sy="103000" rotWithShape="0">
                <a:srgbClr val="000000">
                  <a:alpha val="5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 18"/>
            <p:cNvSpPr/>
            <p:nvPr/>
          </p:nvSpPr>
          <p:spPr>
            <a:xfrm>
              <a:off x="2304000" y="1334429"/>
              <a:ext cx="3046554" cy="2538161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0" name="Bild 1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4281" y="1224288"/>
              <a:ext cx="3923430" cy="3106049"/>
            </a:xfrm>
            <a:prstGeom prst="rect">
              <a:avLst/>
            </a:prstGeom>
          </p:spPr>
        </p:pic>
        <p:sp>
          <p:nvSpPr>
            <p:cNvPr id="21" name="Textfeld 20"/>
            <p:cNvSpPr txBox="1"/>
            <p:nvPr/>
          </p:nvSpPr>
          <p:spPr>
            <a:xfrm>
              <a:off x="2304000" y="685917"/>
              <a:ext cx="3046554" cy="60486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95959"/>
              </a:solidFill>
            </a:ln>
          </p:spPr>
          <p:txBody>
            <a:bodyPr wrap="square" tIns="0" bIns="93600" rtlCol="0">
              <a:spAutoFit/>
            </a:bodyPr>
            <a:lstStyle/>
            <a:p>
              <a:pPr algn="ctr"/>
              <a:r>
                <a:rPr lang="de-DE" b="1" dirty="0" err="1" smtClean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</a:rPr>
                <a:t>Spectrum</a:t>
              </a:r>
              <a:r>
                <a:rPr lang="de-DE" b="1" dirty="0" smtClean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</a:rPr>
                <a:t> </a:t>
              </a:r>
              <a:r>
                <a:rPr lang="de-DE" b="1" dirty="0" err="1" smtClean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</a:rPr>
                <a:t>of</a:t>
              </a:r>
              <a:r>
                <a:rPr lang="de-DE" b="1" dirty="0" smtClean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</a:rPr>
                <a:t> </a:t>
              </a:r>
              <a:r>
                <a:rPr lang="de-DE" b="1" dirty="0" err="1" smtClean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</a:rPr>
                <a:t>Boron</a:t>
              </a:r>
              <a:r>
                <a:rPr lang="de-DE" b="1" dirty="0" smtClean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</a:rPr>
                <a:t> </a:t>
              </a:r>
              <a:r>
                <a:rPr lang="de-DE" b="1" dirty="0" err="1" smtClean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</a:rPr>
                <a:t>and</a:t>
              </a:r>
              <a:r>
                <a:rPr lang="de-DE" b="1" dirty="0" smtClean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</a:rPr>
                <a:t> </a:t>
              </a:r>
              <a:r>
                <a:rPr lang="de-DE" b="1" dirty="0" err="1" smtClean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</a:rPr>
                <a:t>Carbon</a:t>
              </a:r>
              <a:r>
                <a:rPr lang="de-DE" b="1" dirty="0" smtClean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</a:rPr>
                <a:t> </a:t>
              </a:r>
              <a:r>
                <a:rPr lang="de-DE" b="1" dirty="0" err="1" smtClean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</a:rPr>
                <a:t>emission</a:t>
              </a:r>
              <a:r>
                <a:rPr lang="de-DE" b="1" dirty="0" smtClean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</a:rPr>
                <a:t> </a:t>
              </a:r>
              <a:r>
                <a:rPr lang="de-DE" b="1" dirty="0" err="1" smtClean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</a:rPr>
                <a:t>lines</a:t>
              </a:r>
              <a:endParaRPr lang="de-DE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2555353" y="1898665"/>
              <a:ext cx="1190684" cy="287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FWHM ~ 49 eV</a:t>
              </a:r>
              <a:endParaRPr lang="de-DE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44750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/>
          <a:srcRect t="16051"/>
          <a:stretch/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015569" y="239471"/>
            <a:ext cx="5397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b="1" dirty="0" err="1">
                <a:ln w="1905"/>
                <a:solidFill>
                  <a:srgbClr val="FFFF9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Baikonur</a:t>
            </a:r>
            <a:r>
              <a:rPr lang="de-DE" sz="2800" b="1" dirty="0">
                <a:ln w="1905"/>
                <a:solidFill>
                  <a:srgbClr val="FFFF9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, </a:t>
            </a:r>
            <a:r>
              <a:rPr lang="de-DE" sz="2800" b="1" dirty="0" err="1">
                <a:ln w="1905"/>
                <a:solidFill>
                  <a:srgbClr val="FFFF9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Kazakhstan</a:t>
            </a:r>
            <a:r>
              <a:rPr lang="de-DE" sz="2800" b="1" dirty="0">
                <a:ln w="1905"/>
                <a:solidFill>
                  <a:srgbClr val="FFFF9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, 2019 </a:t>
            </a:r>
            <a:r>
              <a:rPr lang="de-DE" sz="2800" b="1" dirty="0" err="1">
                <a:ln w="1905"/>
                <a:solidFill>
                  <a:srgbClr val="FFFF9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July</a:t>
            </a:r>
            <a:r>
              <a:rPr lang="de-DE" sz="2800" b="1" dirty="0">
                <a:ln w="1905"/>
                <a:solidFill>
                  <a:srgbClr val="FFFF9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13</a:t>
            </a:r>
          </a:p>
        </p:txBody>
      </p:sp>
    </p:spTree>
    <p:extLst>
      <p:ext uri="{BB962C8B-B14F-4D97-AF65-F5344CB8AC3E}">
        <p14:creationId xmlns:p14="http://schemas.microsoft.com/office/powerpoint/2010/main" val="268095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6390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24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Energy</a:t>
            </a:r>
            <a:r>
              <a:rPr lang="de-DE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calibration</a:t>
            </a:r>
            <a:r>
              <a:rPr lang="de-DE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with</a:t>
            </a:r>
            <a:r>
              <a:rPr lang="de-DE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</a:t>
            </a:r>
            <a:r>
              <a:rPr lang="de-DE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internal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baseline="3000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55</a:t>
            </a:r>
            <a:r>
              <a:rPr lang="de-DE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Fe </a:t>
            </a:r>
            <a:r>
              <a:rPr lang="de-DE" sz="24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source</a:t>
            </a:r>
            <a:endParaRPr lang="de-DE" sz="2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3" name="Grafik 3" descr="C:\nom_data\papers\SPIE2020\Bilder\FILTERRAD_eROSITA_06_zoom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776" y="2902371"/>
            <a:ext cx="2382135" cy="210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1" descr="D:\nom_IBM\ROSITA\Kamera\Konstruktion\Kamera_Filterrad2_2014_05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776" y="712271"/>
            <a:ext cx="2382135" cy="19498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ruppierung 29"/>
          <p:cNvGrpSpPr/>
          <p:nvPr/>
        </p:nvGrpSpPr>
        <p:grpSpPr>
          <a:xfrm>
            <a:off x="4532049" y="712271"/>
            <a:ext cx="3143052" cy="4296575"/>
            <a:chOff x="4532049" y="712270"/>
            <a:chExt cx="3143052" cy="4296575"/>
          </a:xfrm>
        </p:grpSpPr>
        <p:grpSp>
          <p:nvGrpSpPr>
            <p:cNvPr id="19" name="Gruppierung 18"/>
            <p:cNvGrpSpPr/>
            <p:nvPr/>
          </p:nvGrpSpPr>
          <p:grpSpPr>
            <a:xfrm>
              <a:off x="4532049" y="712270"/>
              <a:ext cx="3143052" cy="4296575"/>
              <a:chOff x="4532049" y="712270"/>
              <a:chExt cx="3143052" cy="4296575"/>
            </a:xfrm>
          </p:grpSpPr>
          <p:pic>
            <p:nvPicPr>
              <p:cNvPr id="5" name="Grafik 31" descr="D:\nom_IBM\ROSITA\Kamera\Konstruktion\Kamera_Filterrad2_2014_05.PNG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23" t="39085" r="62449" b="20793"/>
              <a:stretch/>
            </p:blipFill>
            <p:spPr bwMode="auto">
              <a:xfrm>
                <a:off x="4532049" y="712270"/>
                <a:ext cx="3143052" cy="42965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" name="Oval 5"/>
              <p:cNvSpPr/>
              <p:nvPr/>
            </p:nvSpPr>
            <p:spPr>
              <a:xfrm>
                <a:off x="5141069" y="796127"/>
                <a:ext cx="1605594" cy="1605594"/>
              </a:xfrm>
              <a:prstGeom prst="ellipse">
                <a:avLst/>
              </a:prstGeom>
              <a:noFill/>
              <a:ln w="19050" cmpd="sng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" name="Abgerundete rechteckige Legende 6"/>
              <p:cNvSpPr/>
              <p:nvPr/>
            </p:nvSpPr>
            <p:spPr bwMode="auto">
              <a:xfrm>
                <a:off x="7015003" y="1741386"/>
                <a:ext cx="528515" cy="289016"/>
              </a:xfrm>
              <a:prstGeom prst="wedgeRoundRectCallout">
                <a:avLst>
                  <a:gd name="adj1" fmla="val -202390"/>
                  <a:gd name="adj2" fmla="val -126681"/>
                  <a:gd name="adj3" fmla="val 16667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604A7B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873125" rtl="0" eaLnBrk="1" fontAlgn="base" latinLnBrk="0" hangingPunct="1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10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Mn</a:t>
                </a:r>
                <a:r>
                  <a:rPr kumimoji="0" lang="de-DE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-K</a:t>
                </a:r>
              </a:p>
            </p:txBody>
          </p:sp>
          <p:sp>
            <p:nvSpPr>
              <p:cNvPr id="8" name="Abgerundete rechteckige Legende 7"/>
              <p:cNvSpPr/>
              <p:nvPr/>
            </p:nvSpPr>
            <p:spPr bwMode="auto">
              <a:xfrm>
                <a:off x="7080101" y="2082518"/>
                <a:ext cx="463418" cy="481280"/>
              </a:xfrm>
              <a:prstGeom prst="wedgeRoundRectCallout">
                <a:avLst>
                  <a:gd name="adj1" fmla="val -297995"/>
                  <a:gd name="adj2" fmla="val -166591"/>
                  <a:gd name="adj3" fmla="val 16667"/>
                </a:avLst>
              </a:prstGeom>
              <a:solidFill>
                <a:srgbClr val="CCFFCC"/>
              </a:solidFill>
              <a:ln>
                <a:solidFill>
                  <a:srgbClr val="604A7B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873125" rtl="0" eaLnBrk="1" fontAlgn="base" latinLnBrk="0" hangingPunct="1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/>
                    <a:cs typeface="Arial"/>
                  </a:rPr>
                  <a:t>Al-K</a:t>
                </a:r>
                <a:r>
                  <a:rPr kumimoji="0" lang="de-DE" sz="1000" b="0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/>
                    <a:cs typeface="Arial"/>
                  </a:rPr>
                  <a:t> </a:t>
                </a:r>
                <a:r>
                  <a:rPr lang="de-DE" sz="1000" dirty="0" err="1" smtClean="0">
                    <a:latin typeface="Arial"/>
                    <a:cs typeface="Arial"/>
                  </a:rPr>
                  <a:t>T</a:t>
                </a:r>
                <a:r>
                  <a:rPr lang="de-DE" sz="1050" dirty="0" err="1" smtClean="0">
                    <a:latin typeface="Arial"/>
                    <a:cs typeface="Arial"/>
                  </a:rPr>
                  <a:t>i</a:t>
                </a:r>
                <a:r>
                  <a:rPr lang="de-DE" sz="1050" dirty="0" smtClean="0">
                    <a:latin typeface="Arial"/>
                    <a:cs typeface="Arial"/>
                  </a:rPr>
                  <a:t>-K</a:t>
                </a:r>
                <a:endParaRPr kumimoji="0" lang="de-DE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/>
                </a:endParaRPr>
              </a:p>
            </p:txBody>
          </p:sp>
          <p:cxnSp>
            <p:nvCxnSpPr>
              <p:cNvPr id="9" name="Gerade Verbindung 8"/>
              <p:cNvCxnSpPr/>
              <p:nvPr/>
            </p:nvCxnSpPr>
            <p:spPr bwMode="auto">
              <a:xfrm flipH="1">
                <a:off x="5402839" y="1618318"/>
                <a:ext cx="494464" cy="2304979"/>
              </a:xfrm>
              <a:prstGeom prst="line">
                <a:avLst/>
              </a:prstGeom>
              <a:noFill/>
              <a:ln w="12700" cap="flat" cmpd="sng" algn="ctr">
                <a:solidFill>
                  <a:srgbClr val="CCFFCC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" name="Gerade Verbindung 9"/>
              <p:cNvCxnSpPr/>
              <p:nvPr/>
            </p:nvCxnSpPr>
            <p:spPr bwMode="auto">
              <a:xfrm>
                <a:off x="6042731" y="1494595"/>
                <a:ext cx="542904" cy="2428702"/>
              </a:xfrm>
              <a:prstGeom prst="line">
                <a:avLst/>
              </a:prstGeom>
              <a:noFill/>
              <a:ln w="12700" cap="flat" cmpd="sng" algn="ctr">
                <a:solidFill>
                  <a:srgbClr val="CCFFCC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Gerade Verbindung 11"/>
              <p:cNvCxnSpPr/>
              <p:nvPr/>
            </p:nvCxnSpPr>
            <p:spPr>
              <a:xfrm>
                <a:off x="6200775" y="1460500"/>
                <a:ext cx="0" cy="145118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</a:ln>
              <a:effectLst>
                <a:glow rad="38100">
                  <a:schemeClr val="bg1">
                    <a:alpha val="86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Gerade Verbindung 13"/>
              <p:cNvCxnSpPr/>
              <p:nvPr/>
            </p:nvCxnSpPr>
            <p:spPr>
              <a:xfrm flipH="1">
                <a:off x="5890954" y="1473200"/>
                <a:ext cx="122400" cy="123723"/>
              </a:xfrm>
              <a:prstGeom prst="line">
                <a:avLst/>
              </a:prstGeom>
              <a:ln>
                <a:solidFill>
                  <a:schemeClr val="accent3">
                    <a:lumMod val="50000"/>
                  </a:schemeClr>
                </a:solidFill>
              </a:ln>
              <a:effectLst>
                <a:glow rad="38100">
                  <a:schemeClr val="bg1">
                    <a:alpha val="86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Gerade Verbindung 19"/>
            <p:cNvCxnSpPr/>
            <p:nvPr/>
          </p:nvCxnSpPr>
          <p:spPr bwMode="auto">
            <a:xfrm>
              <a:off x="6042731" y="1494595"/>
              <a:ext cx="113594" cy="38930"/>
            </a:xfrm>
            <a:prstGeom prst="line">
              <a:avLst/>
            </a:prstGeom>
            <a:noFill/>
            <a:ln w="12700" cap="flat" cmpd="sng" algn="ctr">
              <a:solidFill>
                <a:srgbClr val="CCFFCC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Gerade Verbindung 22"/>
            <p:cNvCxnSpPr/>
            <p:nvPr/>
          </p:nvCxnSpPr>
          <p:spPr bwMode="auto">
            <a:xfrm flipV="1">
              <a:off x="5927725" y="1533525"/>
              <a:ext cx="228600" cy="84793"/>
            </a:xfrm>
            <a:prstGeom prst="line">
              <a:avLst/>
            </a:prstGeom>
            <a:noFill/>
            <a:ln w="12700" cap="flat" cmpd="sng" algn="ctr">
              <a:solidFill>
                <a:srgbClr val="CCFFCC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148659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Untertitel 2"/>
          <p:cNvSpPr>
            <a:spLocks noGrp="1"/>
          </p:cNvSpPr>
          <p:nvPr>
            <p:ph type="subTitle" idx="1"/>
          </p:nvPr>
        </p:nvSpPr>
        <p:spPr>
          <a:xfrm>
            <a:off x="1059975" y="113596"/>
            <a:ext cx="7024053" cy="523220"/>
          </a:xfrm>
          <a:noFill/>
          <a:extLst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Energy Calibration: internal calibration source</a:t>
            </a: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275"/>
          <a:stretch/>
        </p:blipFill>
        <p:spPr>
          <a:xfrm>
            <a:off x="5034569" y="764046"/>
            <a:ext cx="3633108" cy="3838723"/>
          </a:xfrm>
          <a:prstGeom prst="rect">
            <a:avLst/>
          </a:prstGeom>
        </p:spPr>
      </p:pic>
      <p:grpSp>
        <p:nvGrpSpPr>
          <p:cNvPr id="36" name="Gruppierung 35"/>
          <p:cNvGrpSpPr/>
          <p:nvPr/>
        </p:nvGrpSpPr>
        <p:grpSpPr>
          <a:xfrm>
            <a:off x="626409" y="781551"/>
            <a:ext cx="3689215" cy="4096634"/>
            <a:chOff x="874479" y="833153"/>
            <a:chExt cx="2912776" cy="3234449"/>
          </a:xfrm>
        </p:grpSpPr>
        <p:grpSp>
          <p:nvGrpSpPr>
            <p:cNvPr id="16" name="Gruppierung 15"/>
            <p:cNvGrpSpPr/>
            <p:nvPr/>
          </p:nvGrpSpPr>
          <p:grpSpPr>
            <a:xfrm>
              <a:off x="1448396" y="880279"/>
              <a:ext cx="1930815" cy="2897327"/>
              <a:chOff x="5373350" y="1331246"/>
              <a:chExt cx="2781300" cy="4229548"/>
            </a:xfrm>
          </p:grpSpPr>
          <p:cxnSp>
            <p:nvCxnSpPr>
              <p:cNvPr id="18" name="Gerade Verbindung 17"/>
              <p:cNvCxnSpPr/>
              <p:nvPr/>
            </p:nvCxnSpPr>
            <p:spPr>
              <a:xfrm>
                <a:off x="6640175" y="1337596"/>
                <a:ext cx="0" cy="4223198"/>
              </a:xfrm>
              <a:prstGeom prst="line">
                <a:avLst/>
              </a:prstGeom>
              <a:ln w="12700" cmpd="sng">
                <a:solidFill>
                  <a:schemeClr val="accent5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 Verbindung 18"/>
              <p:cNvCxnSpPr/>
              <p:nvPr/>
            </p:nvCxnSpPr>
            <p:spPr>
              <a:xfrm>
                <a:off x="5703550" y="1337596"/>
                <a:ext cx="0" cy="4223198"/>
              </a:xfrm>
              <a:prstGeom prst="line">
                <a:avLst/>
              </a:prstGeom>
              <a:ln w="12700" cmpd="sng">
                <a:solidFill>
                  <a:schemeClr val="accent5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Gerade Verbindung 19"/>
              <p:cNvCxnSpPr/>
              <p:nvPr/>
            </p:nvCxnSpPr>
            <p:spPr>
              <a:xfrm>
                <a:off x="6097250" y="1337596"/>
                <a:ext cx="0" cy="4223198"/>
              </a:xfrm>
              <a:prstGeom prst="line">
                <a:avLst/>
              </a:prstGeom>
              <a:ln w="12700" cmpd="sng">
                <a:solidFill>
                  <a:schemeClr val="accent5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Gerade Verbindung 20"/>
              <p:cNvCxnSpPr/>
              <p:nvPr/>
            </p:nvCxnSpPr>
            <p:spPr>
              <a:xfrm>
                <a:off x="5373350" y="1337596"/>
                <a:ext cx="0" cy="4223198"/>
              </a:xfrm>
              <a:prstGeom prst="line">
                <a:avLst/>
              </a:prstGeom>
              <a:ln w="12700" cmpd="sng">
                <a:solidFill>
                  <a:schemeClr val="accent5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Gerade Verbindung 21"/>
              <p:cNvCxnSpPr/>
              <p:nvPr/>
            </p:nvCxnSpPr>
            <p:spPr>
              <a:xfrm>
                <a:off x="6770350" y="1337596"/>
                <a:ext cx="0" cy="4223198"/>
              </a:xfrm>
              <a:prstGeom prst="line">
                <a:avLst/>
              </a:prstGeom>
              <a:ln w="12700" cmpd="sng">
                <a:solidFill>
                  <a:schemeClr val="accent5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 Verbindung 22"/>
              <p:cNvCxnSpPr/>
              <p:nvPr/>
            </p:nvCxnSpPr>
            <p:spPr>
              <a:xfrm>
                <a:off x="7065625" y="1337596"/>
                <a:ext cx="0" cy="4223198"/>
              </a:xfrm>
              <a:prstGeom prst="line">
                <a:avLst/>
              </a:prstGeom>
              <a:ln w="12700" cmpd="sng">
                <a:solidFill>
                  <a:schemeClr val="accent5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23"/>
              <p:cNvCxnSpPr/>
              <p:nvPr/>
            </p:nvCxnSpPr>
            <p:spPr>
              <a:xfrm>
                <a:off x="7246600" y="1334421"/>
                <a:ext cx="0" cy="4223198"/>
              </a:xfrm>
              <a:prstGeom prst="line">
                <a:avLst/>
              </a:prstGeom>
              <a:ln w="12700" cmpd="sng">
                <a:solidFill>
                  <a:schemeClr val="accent5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24"/>
              <p:cNvCxnSpPr/>
              <p:nvPr/>
            </p:nvCxnSpPr>
            <p:spPr>
              <a:xfrm>
                <a:off x="8021300" y="1337596"/>
                <a:ext cx="0" cy="4223198"/>
              </a:xfrm>
              <a:prstGeom prst="line">
                <a:avLst/>
              </a:prstGeom>
              <a:ln w="12700" cmpd="sng">
                <a:solidFill>
                  <a:schemeClr val="accent5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25"/>
              <p:cNvCxnSpPr/>
              <p:nvPr/>
            </p:nvCxnSpPr>
            <p:spPr>
              <a:xfrm>
                <a:off x="8154650" y="1331246"/>
                <a:ext cx="0" cy="4223198"/>
              </a:xfrm>
              <a:prstGeom prst="line">
                <a:avLst/>
              </a:prstGeom>
              <a:ln w="12700" cmpd="sng">
                <a:solidFill>
                  <a:schemeClr val="accent5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26"/>
              <p:cNvCxnSpPr/>
              <p:nvPr/>
            </p:nvCxnSpPr>
            <p:spPr>
              <a:xfrm>
                <a:off x="6916400" y="1334421"/>
                <a:ext cx="0" cy="4223198"/>
              </a:xfrm>
              <a:prstGeom prst="line">
                <a:avLst/>
              </a:prstGeom>
              <a:ln w="12700" cmpd="sng">
                <a:solidFill>
                  <a:schemeClr val="accent5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27"/>
              <p:cNvCxnSpPr/>
              <p:nvPr/>
            </p:nvCxnSpPr>
            <p:spPr>
              <a:xfrm>
                <a:off x="6224250" y="1331246"/>
                <a:ext cx="0" cy="4223198"/>
              </a:xfrm>
              <a:prstGeom prst="line">
                <a:avLst/>
              </a:prstGeom>
              <a:ln w="12700" cmpd="sng">
                <a:solidFill>
                  <a:schemeClr val="accent5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28"/>
              <p:cNvCxnSpPr/>
              <p:nvPr/>
            </p:nvCxnSpPr>
            <p:spPr>
              <a:xfrm>
                <a:off x="5557500" y="1337596"/>
                <a:ext cx="0" cy="4223198"/>
              </a:xfrm>
              <a:prstGeom prst="line">
                <a:avLst/>
              </a:prstGeom>
              <a:ln w="12700" cmpd="sng">
                <a:solidFill>
                  <a:schemeClr val="accent5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29"/>
              <p:cNvCxnSpPr/>
              <p:nvPr/>
            </p:nvCxnSpPr>
            <p:spPr>
              <a:xfrm>
                <a:off x="7491075" y="1334421"/>
                <a:ext cx="0" cy="4223198"/>
              </a:xfrm>
              <a:prstGeom prst="line">
                <a:avLst/>
              </a:prstGeom>
              <a:ln w="12700" cmpd="sng">
                <a:solidFill>
                  <a:schemeClr val="accent5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Bild 1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140" b="8227"/>
            <a:stretch/>
          </p:blipFill>
          <p:spPr>
            <a:xfrm>
              <a:off x="874479" y="833153"/>
              <a:ext cx="2912776" cy="3234449"/>
            </a:xfrm>
            <a:prstGeom prst="rect">
              <a:avLst/>
            </a:prstGeom>
          </p:spPr>
        </p:pic>
      </p:grpSp>
      <p:sp>
        <p:nvSpPr>
          <p:cNvPr id="35" name="Nach unten gekrümmter Pfeil 34"/>
          <p:cNvSpPr/>
          <p:nvPr/>
        </p:nvSpPr>
        <p:spPr>
          <a:xfrm flipV="1">
            <a:off x="2394191" y="4160724"/>
            <a:ext cx="4640014" cy="779368"/>
          </a:xfrm>
          <a:prstGeom prst="curvedDownArrow">
            <a:avLst>
              <a:gd name="adj1" fmla="val 17279"/>
              <a:gd name="adj2" fmla="val 50000"/>
              <a:gd name="adj3" fmla="val 250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6997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1424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Energy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Calibration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: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some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eROSITA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Specialties</a:t>
            </a:r>
            <a:endParaRPr lang="de-DE" sz="2400" b="1" dirty="0">
              <a:ln w="1905"/>
              <a:gradFill>
                <a:gsLst>
                  <a:gs pos="0">
                    <a:schemeClr val="tx1"/>
                  </a:gs>
                  <a:gs pos="58000">
                    <a:schemeClr val="tx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5400000"/>
              </a:gradFill>
              <a:effectLst>
                <a:innerShdw blurRad="123825" dist="1193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77059" y="733037"/>
            <a:ext cx="5404043" cy="4082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34950" dist="38100" dir="2700000" sx="101000" sy="101000" algn="tl" rotWithShape="0">
              <a:srgbClr val="000000">
                <a:alpha val="43000"/>
              </a:srgbClr>
            </a:outerShdw>
          </a:effectLst>
        </p:spPr>
        <p:txBody>
          <a:bodyPr wrap="none" bIns="93600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b="1" dirty="0" err="1" smtClean="0">
                <a:solidFill>
                  <a:schemeClr val="accent5">
                    <a:lumMod val="50000"/>
                  </a:schemeClr>
                </a:solidFill>
              </a:rPr>
              <a:t>onboard</a:t>
            </a:r>
            <a:r>
              <a:rPr lang="de-DE" sz="1400" b="1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chemeClr val="accent5">
                    <a:lumMod val="50000"/>
                  </a:schemeClr>
                </a:solidFill>
              </a:rPr>
              <a:t>use</a:t>
            </a:r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5">
                    <a:lumMod val="50000"/>
                  </a:schemeClr>
                </a:solidFill>
              </a:rPr>
              <a:t>precomputed</a:t>
            </a:r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5">
                    <a:lumMod val="50000"/>
                  </a:schemeClr>
                </a:solidFill>
              </a:rPr>
              <a:t>threshold</a:t>
            </a:r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5">
                    <a:lumMod val="50000"/>
                  </a:schemeClr>
                </a:solidFill>
              </a:rPr>
              <a:t>maps</a:t>
            </a:r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5">
                    <a:lumMod val="50000"/>
                  </a:schemeClr>
                </a:solidFill>
              </a:rPr>
              <a:t>for</a:t>
            </a:r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5">
                    <a:lumMod val="50000"/>
                  </a:schemeClr>
                </a:solidFill>
              </a:rPr>
              <a:t>optimizing</a:t>
            </a:r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5">
                    <a:lumMod val="50000"/>
                  </a:schemeClr>
                </a:solidFill>
              </a:rPr>
              <a:t>telemetry</a:t>
            </a:r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chemeClr val="accent5">
                    <a:lumMod val="50000"/>
                  </a:schemeClr>
                </a:solidFill>
              </a:rPr>
              <a:t>compression</a:t>
            </a:r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5">
                    <a:lumMod val="50000"/>
                  </a:schemeClr>
                </a:solidFill>
              </a:rPr>
              <a:t>mode</a:t>
            </a:r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 ‚</a:t>
            </a:r>
            <a:r>
              <a:rPr lang="de-DE" sz="1200" dirty="0">
                <a:solidFill>
                  <a:schemeClr val="accent5">
                    <a:lumMod val="50000"/>
                  </a:schemeClr>
                </a:solidFill>
                <a:latin typeface="Courier"/>
                <a:cs typeface="Courier"/>
              </a:rPr>
              <a:t>PMENV2</a:t>
            </a:r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‘ </a:t>
            </a:r>
            <a:r>
              <a:rPr lang="de-DE" sz="1400" dirty="0" err="1" smtClean="0">
                <a:solidFill>
                  <a:schemeClr val="accent5">
                    <a:lumMod val="50000"/>
                  </a:schemeClr>
                </a:solidFill>
              </a:rPr>
              <a:t>for</a:t>
            </a:r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5">
                    <a:lumMod val="50000"/>
                  </a:schemeClr>
                </a:solidFill>
              </a:rPr>
              <a:t>scientific</a:t>
            </a:r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5">
                    <a:lumMod val="50000"/>
                  </a:schemeClr>
                </a:solidFill>
              </a:rPr>
              <a:t>data</a:t>
            </a:r>
            <a:endParaRPr lang="de-DE" sz="1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>
                <a:solidFill>
                  <a:schemeClr val="accent5">
                    <a:lumMod val="50000"/>
                  </a:schemeClr>
                </a:solidFill>
              </a:rPr>
              <a:t>compression</a:t>
            </a:r>
            <a:r>
              <a:rPr lang="de-DE" sz="1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5">
                    <a:lumMod val="50000"/>
                  </a:schemeClr>
                </a:solidFill>
              </a:rPr>
              <a:t>mode</a:t>
            </a:r>
            <a:r>
              <a:rPr lang="de-DE" sz="1400" dirty="0">
                <a:solidFill>
                  <a:schemeClr val="accent5">
                    <a:lumMod val="50000"/>
                  </a:schemeClr>
                </a:solidFill>
              </a:rPr>
              <a:t> ‚</a:t>
            </a:r>
            <a:r>
              <a:rPr lang="de-DE" sz="1200" dirty="0">
                <a:solidFill>
                  <a:schemeClr val="accent5">
                    <a:lumMod val="50000"/>
                  </a:schemeClr>
                </a:solidFill>
                <a:latin typeface="Courier"/>
                <a:cs typeface="Courier"/>
              </a:rPr>
              <a:t>PMALLSINGLES</a:t>
            </a:r>
            <a:r>
              <a:rPr lang="de-DE" sz="1400" dirty="0">
                <a:solidFill>
                  <a:schemeClr val="accent5">
                    <a:lumMod val="50000"/>
                  </a:schemeClr>
                </a:solidFill>
              </a:rPr>
              <a:t>‘ </a:t>
            </a:r>
            <a:r>
              <a:rPr lang="de-DE" sz="1400" dirty="0" err="1">
                <a:solidFill>
                  <a:schemeClr val="accent5">
                    <a:lumMod val="50000"/>
                  </a:schemeClr>
                </a:solidFill>
              </a:rPr>
              <a:t>for</a:t>
            </a:r>
            <a:r>
              <a:rPr lang="de-DE" sz="1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1400" baseline="30000" dirty="0">
                <a:solidFill>
                  <a:schemeClr val="accent5">
                    <a:lumMod val="50000"/>
                  </a:schemeClr>
                </a:solidFill>
              </a:rPr>
              <a:t>55</a:t>
            </a:r>
            <a:r>
              <a:rPr lang="de-DE" sz="1400" dirty="0">
                <a:solidFill>
                  <a:schemeClr val="accent5">
                    <a:lumMod val="50000"/>
                  </a:schemeClr>
                </a:solidFill>
              </a:rPr>
              <a:t>Fe </a:t>
            </a:r>
            <a:r>
              <a:rPr lang="de-DE" sz="1400" dirty="0" err="1" smtClean="0">
                <a:solidFill>
                  <a:schemeClr val="accent5">
                    <a:lumMod val="50000"/>
                  </a:schemeClr>
                </a:solidFill>
              </a:rPr>
              <a:t>data</a:t>
            </a:r>
            <a:endParaRPr lang="de-DE" sz="14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charset="2"/>
              <a:buChar char="Ø"/>
            </a:pPr>
            <a:r>
              <a:rPr lang="de-DE" sz="1400" b="1" dirty="0" err="1" smtClean="0">
                <a:solidFill>
                  <a:schemeClr val="bg1">
                    <a:lumMod val="75000"/>
                  </a:schemeClr>
                </a:solidFill>
              </a:rPr>
              <a:t>ground</a:t>
            </a:r>
            <a:r>
              <a:rPr lang="de-DE" sz="14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b="1" dirty="0" err="1" smtClean="0">
                <a:solidFill>
                  <a:schemeClr val="bg1">
                    <a:lumMod val="75000"/>
                  </a:schemeClr>
                </a:solidFill>
              </a:rPr>
              <a:t>processing</a:t>
            </a:r>
            <a:r>
              <a:rPr lang="de-DE" sz="1400" b="1" dirty="0" smtClean="0">
                <a:solidFill>
                  <a:schemeClr val="bg1">
                    <a:lumMod val="75000"/>
                  </a:schemeClr>
                </a:solidFill>
              </a:rPr>
              <a:t>: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utilization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subpixel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resolution</a:t>
            </a:r>
            <a:endParaRPr lang="de-DE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fast PSF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focal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plane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mapping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at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high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count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rates</a:t>
            </a:r>
            <a:endParaRPr lang="de-DE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use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constant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energy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thresholds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(in eV)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improved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noise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suppression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for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&gt;1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pixel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patterns</a:t>
            </a:r>
            <a:endParaRPr lang="de-DE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floating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point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PI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values</a:t>
            </a:r>
            <a:endParaRPr lang="de-DE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RMFs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ARFs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with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non-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constant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bin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sizes</a:t>
            </a:r>
            <a:endParaRPr lang="de-DE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>
                <a:solidFill>
                  <a:schemeClr val="bg1">
                    <a:lumMod val="75000"/>
                  </a:schemeClr>
                </a:solidFill>
              </a:rPr>
              <a:t>CTI </a:t>
            </a:r>
            <a:r>
              <a:rPr lang="de-DE" sz="1400" dirty="0" err="1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de-DE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75000"/>
                  </a:schemeClr>
                </a:solidFill>
              </a:rPr>
              <a:t>gain</a:t>
            </a:r>
            <a:r>
              <a:rPr lang="de-DE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75000"/>
                  </a:schemeClr>
                </a:solidFill>
              </a:rPr>
              <a:t>adjustments</a:t>
            </a:r>
            <a:r>
              <a:rPr lang="de-DE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75000"/>
                  </a:schemeClr>
                </a:solidFill>
              </a:rPr>
              <a:t>to</a:t>
            </a:r>
            <a:r>
              <a:rPr lang="de-DE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75000"/>
                  </a:schemeClr>
                </a:solidFill>
              </a:rPr>
              <a:t>varying</a:t>
            </a:r>
            <a:r>
              <a:rPr lang="de-DE" sz="1400" dirty="0">
                <a:solidFill>
                  <a:schemeClr val="bg1">
                    <a:lumMod val="75000"/>
                  </a:schemeClr>
                </a:solidFill>
              </a:rPr>
              <a:t> CCD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temperatures</a:t>
            </a:r>
            <a:endParaRPr lang="de-DE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>
                <a:solidFill>
                  <a:schemeClr val="bg1">
                    <a:lumMod val="75000"/>
                  </a:schemeClr>
                </a:solidFill>
              </a:rPr>
              <a:t>automatic</a:t>
            </a:r>
            <a:r>
              <a:rPr lang="de-DE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75000"/>
                  </a:schemeClr>
                </a:solidFill>
              </a:rPr>
              <a:t>refinement</a:t>
            </a:r>
            <a:r>
              <a:rPr lang="de-DE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sz="1400" dirty="0">
                <a:solidFill>
                  <a:schemeClr val="bg1">
                    <a:lumMod val="75000"/>
                  </a:schemeClr>
                </a:solidFill>
              </a:rPr>
              <a:t> RMFs </a:t>
            </a:r>
            <a:r>
              <a:rPr lang="de-DE" sz="1400" dirty="0" err="1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de-DE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ARFs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charset="2"/>
              <a:buChar char="Ø"/>
            </a:pPr>
            <a:r>
              <a:rPr lang="de-DE" sz="1400" b="1" dirty="0" err="1" smtClean="0">
                <a:solidFill>
                  <a:schemeClr val="bg1">
                    <a:lumMod val="75000"/>
                  </a:schemeClr>
                </a:solidFill>
              </a:rPr>
              <a:t>efficiency</a:t>
            </a:r>
            <a:r>
              <a:rPr lang="de-DE" sz="1400" b="1" dirty="0" smtClean="0">
                <a:solidFill>
                  <a:schemeClr val="bg1">
                    <a:lumMod val="75000"/>
                  </a:schemeClr>
                </a:solidFill>
              </a:rPr>
              <a:t>: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only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~5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days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needed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for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initial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energy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calibration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on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ground</a:t>
            </a:r>
            <a:endParaRPr lang="de-DE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only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~2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days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per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year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needed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for</a:t>
            </a:r>
            <a:r>
              <a:rPr lang="de-DE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energy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calibration</a:t>
            </a:r>
            <a:r>
              <a:rPr lang="de-DE" sz="1400" dirty="0" smtClean="0">
                <a:solidFill>
                  <a:schemeClr val="bg1">
                    <a:lumMod val="75000"/>
                  </a:schemeClr>
                </a:solidFill>
              </a:rPr>
              <a:t> in </a:t>
            </a:r>
            <a:r>
              <a:rPr lang="de-DE" sz="1400" dirty="0" err="1" smtClean="0">
                <a:solidFill>
                  <a:schemeClr val="bg1">
                    <a:lumMod val="75000"/>
                  </a:schemeClr>
                </a:solidFill>
              </a:rPr>
              <a:t>space</a:t>
            </a:r>
            <a:endParaRPr lang="de-DE" sz="1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03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hk160412_0006_ctgcl6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238" b="-1"/>
          <a:stretch/>
        </p:blipFill>
        <p:spPr>
          <a:xfrm>
            <a:off x="0" y="56622"/>
            <a:ext cx="9144000" cy="508687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" y="4835724"/>
            <a:ext cx="1368045" cy="307777"/>
          </a:xfrm>
          <a:prstGeom prst="rect">
            <a:avLst/>
          </a:prstGeom>
          <a:solidFill>
            <a:srgbClr val="CCFFC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 err="1" smtClean="0"/>
              <a:t>Gain</a:t>
            </a:r>
            <a:r>
              <a:rPr lang="de-DE" sz="1400" dirty="0" smtClean="0"/>
              <a:t>: TM 4, Al-K</a:t>
            </a:r>
            <a:endParaRPr lang="de-DE" sz="1400" dirty="0"/>
          </a:p>
        </p:txBody>
      </p:sp>
      <p:sp>
        <p:nvSpPr>
          <p:cNvPr id="4" name="Textfeld 3"/>
          <p:cNvSpPr txBox="1"/>
          <p:nvPr/>
        </p:nvSpPr>
        <p:spPr>
          <a:xfrm>
            <a:off x="7616406" y="4835724"/>
            <a:ext cx="1527594" cy="307777"/>
          </a:xfrm>
          <a:prstGeom prst="rect">
            <a:avLst/>
          </a:prstGeom>
          <a:solidFill>
            <a:srgbClr val="CCFFC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 smtClean="0"/>
              <a:t>ground</a:t>
            </a:r>
            <a:r>
              <a:rPr lang="de-DE" sz="1400" dirty="0" smtClean="0"/>
              <a:t> </a:t>
            </a:r>
            <a:r>
              <a:rPr lang="de-DE" sz="1400" dirty="0" err="1" smtClean="0"/>
              <a:t>calibration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968340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TM4_Fe55_AlK_ctgcl6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354" b="-1"/>
          <a:stretch/>
        </p:blipFill>
        <p:spPr>
          <a:xfrm>
            <a:off x="0" y="72801"/>
            <a:ext cx="9144000" cy="50707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" y="4835724"/>
            <a:ext cx="1368045" cy="307777"/>
          </a:xfrm>
          <a:prstGeom prst="rect">
            <a:avLst/>
          </a:prstGeom>
          <a:solidFill>
            <a:srgbClr val="CCFFC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 err="1" smtClean="0"/>
              <a:t>Gain</a:t>
            </a:r>
            <a:r>
              <a:rPr lang="de-DE" sz="1400" dirty="0" smtClean="0"/>
              <a:t>: TM 4, Al-K</a:t>
            </a:r>
            <a:endParaRPr lang="de-DE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7607073" y="4835724"/>
            <a:ext cx="1546267" cy="307777"/>
          </a:xfrm>
          <a:prstGeom prst="rect">
            <a:avLst/>
          </a:prstGeom>
          <a:solidFill>
            <a:srgbClr val="CCFFC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/>
              <a:t>in-orbit </a:t>
            </a:r>
            <a:r>
              <a:rPr lang="de-DE" sz="1400" dirty="0" err="1" smtClean="0"/>
              <a:t>calibration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129925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hk160412_0006_ctg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25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" y="4835724"/>
            <a:ext cx="1256361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 smtClean="0"/>
              <a:t>CTI</a:t>
            </a:r>
            <a:r>
              <a:rPr lang="de-DE" sz="1400" dirty="0" smtClean="0"/>
              <a:t>: TM 4, Al-K</a:t>
            </a:r>
            <a:endParaRPr lang="de-DE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7616408" y="4835724"/>
            <a:ext cx="1527594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 smtClean="0"/>
              <a:t>ground</a:t>
            </a:r>
            <a:r>
              <a:rPr lang="de-DE" sz="1400" dirty="0" smtClean="0"/>
              <a:t> </a:t>
            </a:r>
            <a:r>
              <a:rPr lang="de-DE" sz="1400" dirty="0" err="1" smtClean="0"/>
              <a:t>calibration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129925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TM4_Fe55_AlK_ctg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25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" y="4835724"/>
            <a:ext cx="1256361" cy="307777"/>
          </a:xfrm>
          <a:prstGeom prst="rect">
            <a:avLst/>
          </a:prstGeom>
          <a:solidFill>
            <a:srgbClr val="DBEEF4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 smtClean="0"/>
              <a:t>CTI</a:t>
            </a:r>
            <a:r>
              <a:rPr lang="de-DE" sz="1400" dirty="0" smtClean="0"/>
              <a:t>: TM 4, Al-K</a:t>
            </a:r>
            <a:endParaRPr lang="de-DE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7607073" y="4835724"/>
            <a:ext cx="1546267" cy="307777"/>
          </a:xfrm>
          <a:prstGeom prst="rect">
            <a:avLst/>
          </a:prstGeom>
          <a:solidFill>
            <a:srgbClr val="DBEEF4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/>
              <a:t>in-orbit </a:t>
            </a:r>
            <a:r>
              <a:rPr lang="de-DE" sz="1400" dirty="0" err="1" smtClean="0"/>
              <a:t>calibration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129925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Unbenannt.png"/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82"/>
          <a:stretch/>
        </p:blipFill>
        <p:spPr>
          <a:xfrm>
            <a:off x="1279201" y="153024"/>
            <a:ext cx="6536502" cy="4990476"/>
          </a:xfrm>
          <a:prstGeom prst="rect">
            <a:avLst/>
          </a:prstGeom>
        </p:spPr>
      </p:pic>
      <p:sp>
        <p:nvSpPr>
          <p:cNvPr id="3" name="Untertitel 2"/>
          <p:cNvSpPr txBox="1">
            <a:spLocks/>
          </p:cNvSpPr>
          <p:nvPr/>
        </p:nvSpPr>
        <p:spPr>
          <a:xfrm>
            <a:off x="505979" y="1979722"/>
            <a:ext cx="7993396" cy="801489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250" tIns="43626" rIns="87250" bIns="43626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40000"/>
              </a:lnSpc>
              <a:spcBef>
                <a:spcPct val="0"/>
              </a:spcBef>
              <a:spcAft>
                <a:spcPts val="0"/>
              </a:spcAft>
              <a:buFont typeface="Arial"/>
              <a:buNone/>
            </a:pPr>
            <a:r>
              <a:rPr lang="en-US" sz="44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eROSITA</a:t>
            </a:r>
            <a:r>
              <a: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 </a:t>
            </a:r>
            <a:r>
              <a:rPr lang="en-US" sz="4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Energy Calibration</a:t>
            </a:r>
            <a:r>
              <a: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:</a:t>
            </a:r>
          </a:p>
          <a:p>
            <a:pPr marL="0" indent="0" algn="ctr" fontAlgn="auto">
              <a:lnSpc>
                <a:spcPct val="140000"/>
              </a:lnSpc>
              <a:spcBef>
                <a:spcPct val="0"/>
              </a:spcBef>
              <a:spcAft>
                <a:spcPts val="0"/>
              </a:spcAft>
              <a:buFont typeface="Arial"/>
              <a:buNone/>
            </a:pPr>
            <a:r>
              <a:rPr lang="en-US" sz="4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Space</a:t>
            </a:r>
          </a:p>
        </p:txBody>
      </p:sp>
    </p:spTree>
    <p:extLst>
      <p:ext uri="{BB962C8B-B14F-4D97-AF65-F5344CB8AC3E}">
        <p14:creationId xmlns:p14="http://schemas.microsoft.com/office/powerpoint/2010/main" val="564286479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feld 34"/>
          <p:cNvSpPr txBox="1"/>
          <p:nvPr/>
        </p:nvSpPr>
        <p:spPr>
          <a:xfrm>
            <a:off x="481452" y="1362374"/>
            <a:ext cx="3389254" cy="5100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80000" bIns="93600" rtlCol="0">
            <a:spAutoFit/>
          </a:bodyPr>
          <a:lstStyle/>
          <a:p>
            <a:r>
              <a:rPr lang="de-DE" sz="2400" b="1" dirty="0" err="1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two</a:t>
            </a:r>
            <a:r>
              <a:rPr lang="de-DE" sz="2400" b="1" dirty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unexpected</a:t>
            </a:r>
            <a:r>
              <a:rPr lang="de-DE" sz="2400" b="1" dirty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effects</a:t>
            </a:r>
            <a:endParaRPr lang="de-DE" sz="2400" b="1" dirty="0">
              <a:ln w="1905"/>
              <a:solidFill>
                <a:srgbClr val="A521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0" y="232336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Energy</a:t>
            </a:r>
            <a:r>
              <a:rPr lang="de-DE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32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calibration</a:t>
            </a:r>
            <a:r>
              <a:rPr lang="de-DE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in </a:t>
            </a:r>
            <a:r>
              <a:rPr lang="de-DE" sz="32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space</a:t>
            </a:r>
            <a:endParaRPr lang="de-DE" sz="32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3" name="Smiley 12"/>
          <p:cNvSpPr/>
          <p:nvPr/>
        </p:nvSpPr>
        <p:spPr>
          <a:xfrm>
            <a:off x="7950169" y="1228632"/>
            <a:ext cx="661065" cy="661065"/>
          </a:xfrm>
          <a:prstGeom prst="smileyFace">
            <a:avLst>
              <a:gd name="adj" fmla="val -4653"/>
            </a:avLst>
          </a:prstGeom>
          <a:solidFill>
            <a:srgbClr val="FFB9BA"/>
          </a:solidFill>
          <a:ln>
            <a:solidFill>
              <a:schemeClr val="tx1"/>
            </a:solidFill>
          </a:ln>
          <a:effectLst>
            <a:outerShdw blurRad="82550" dist="23000" dir="5400000" sx="103000" sy="103000" rotWithShape="0">
              <a:srgbClr val="000000">
                <a:alpha val="4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3870706" y="1192676"/>
            <a:ext cx="3775393" cy="814776"/>
          </a:xfrm>
          <a:prstGeom prst="rect">
            <a:avLst/>
          </a:prstGeom>
          <a:solidFill>
            <a:srgbClr val="FFDBDB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tIns="0" bIns="140400" rtlCol="0">
            <a:spAutoFit/>
          </a:bodyPr>
          <a:lstStyle/>
          <a:p>
            <a:pPr marL="285750" indent="-285750">
              <a:lnSpc>
                <a:spcPct val="140000"/>
              </a:lnSpc>
              <a:buFont typeface="Symbol" charset="2"/>
              <a:buChar char="-"/>
            </a:pPr>
            <a:r>
              <a:rPr lang="de-DE" sz="1600" dirty="0" smtClean="0"/>
              <a:t>Light </a:t>
            </a:r>
            <a:r>
              <a:rPr lang="de-DE" sz="1600" dirty="0" err="1" smtClean="0"/>
              <a:t>leak</a:t>
            </a:r>
            <a:r>
              <a:rPr lang="de-DE" sz="1600" dirty="0" smtClean="0"/>
              <a:t> in TM5 </a:t>
            </a:r>
            <a:r>
              <a:rPr lang="de-DE" sz="1600" dirty="0" err="1" smtClean="0"/>
              <a:t>and</a:t>
            </a:r>
            <a:r>
              <a:rPr lang="de-DE" sz="1600" dirty="0" smtClean="0"/>
              <a:t> TM7</a:t>
            </a:r>
          </a:p>
          <a:p>
            <a:pPr marL="285750" indent="-285750">
              <a:lnSpc>
                <a:spcPct val="140000"/>
              </a:lnSpc>
              <a:buFont typeface="Symbol" charset="2"/>
              <a:buChar char="-"/>
            </a:pPr>
            <a:r>
              <a:rPr lang="de-DE" sz="1600" dirty="0" smtClean="0"/>
              <a:t>CCD </a:t>
            </a:r>
            <a:r>
              <a:rPr lang="de-DE" sz="1600" dirty="0" err="1" smtClean="0"/>
              <a:t>temperatures</a:t>
            </a:r>
            <a:r>
              <a:rPr lang="de-DE" sz="1600" dirty="0" smtClean="0"/>
              <a:t> 10°-15°C </a:t>
            </a:r>
            <a:r>
              <a:rPr lang="de-DE" sz="1600" dirty="0" err="1" smtClean="0"/>
              <a:t>higher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148659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feld 34"/>
          <p:cNvSpPr txBox="1"/>
          <p:nvPr/>
        </p:nvSpPr>
        <p:spPr>
          <a:xfrm>
            <a:off x="481452" y="1362374"/>
            <a:ext cx="3389254" cy="5100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80000" bIns="93600" rtlCol="0">
            <a:spAutoFit/>
          </a:bodyPr>
          <a:lstStyle/>
          <a:p>
            <a:r>
              <a:rPr lang="de-DE" sz="2400" b="1" dirty="0" err="1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two</a:t>
            </a:r>
            <a:r>
              <a:rPr lang="de-DE" sz="2400" b="1" dirty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unexpected</a:t>
            </a:r>
            <a:r>
              <a:rPr lang="de-DE" sz="2400" b="1" dirty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effects</a:t>
            </a:r>
            <a:endParaRPr lang="de-DE" sz="2400" b="1" dirty="0">
              <a:ln w="1905"/>
              <a:solidFill>
                <a:srgbClr val="A521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481453" y="2730168"/>
            <a:ext cx="3389253" cy="5100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80000" bIns="93600" rtlCol="0">
            <a:spAutoFit/>
          </a:bodyPr>
          <a:lstStyle/>
          <a:p>
            <a:r>
              <a:rPr lang="de-DE" sz="2400" b="1" dirty="0" err="1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one</a:t>
            </a:r>
            <a:r>
              <a:rPr lang="de-DE" sz="24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expected</a:t>
            </a:r>
            <a:r>
              <a:rPr lang="de-DE" sz="2400" b="1" dirty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effect</a:t>
            </a:r>
            <a:endParaRPr lang="de-DE" sz="24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0" y="232336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Energy</a:t>
            </a:r>
            <a:r>
              <a:rPr lang="de-DE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32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calibration</a:t>
            </a:r>
            <a:r>
              <a:rPr lang="de-DE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in </a:t>
            </a:r>
            <a:r>
              <a:rPr lang="de-DE" sz="32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space</a:t>
            </a:r>
            <a:endParaRPr lang="de-DE" sz="32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870706" y="2407369"/>
            <a:ext cx="3775393" cy="1159486"/>
          </a:xfrm>
          <a:prstGeom prst="rect">
            <a:avLst/>
          </a:prstGeom>
          <a:solidFill>
            <a:srgbClr val="FFF6B9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tIns="0" bIns="140400" rtlCol="0">
            <a:spAutoFit/>
          </a:bodyPr>
          <a:lstStyle/>
          <a:p>
            <a:pPr marL="285750" indent="-285750">
              <a:lnSpc>
                <a:spcPct val="140000"/>
              </a:lnSpc>
              <a:buFont typeface="Symbol" charset="2"/>
              <a:buChar char="-"/>
            </a:pPr>
            <a:r>
              <a:rPr lang="de-DE" sz="1600" dirty="0" smtClean="0"/>
              <a:t>CTI </a:t>
            </a:r>
            <a:r>
              <a:rPr lang="de-DE" sz="1600" dirty="0" err="1" smtClean="0"/>
              <a:t>increase</a:t>
            </a:r>
            <a:r>
              <a:rPr lang="de-DE" sz="1600" dirty="0" smtClean="0"/>
              <a:t> due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radiation</a:t>
            </a:r>
            <a:r>
              <a:rPr lang="de-DE" sz="1600" dirty="0" smtClean="0"/>
              <a:t> </a:t>
            </a:r>
            <a:r>
              <a:rPr lang="de-DE" sz="1600" dirty="0" err="1" smtClean="0"/>
              <a:t>damage</a:t>
            </a:r>
            <a:endParaRPr lang="de-DE" sz="1600" dirty="0" smtClean="0"/>
          </a:p>
          <a:p>
            <a:pPr marL="285750" indent="-285750">
              <a:lnSpc>
                <a:spcPct val="140000"/>
              </a:lnSpc>
              <a:buFont typeface="Symbol" charset="2"/>
              <a:buChar char="-"/>
            </a:pPr>
            <a:r>
              <a:rPr lang="de-DE" sz="1600" dirty="0" smtClean="0"/>
              <a:t>also „</a:t>
            </a:r>
            <a:r>
              <a:rPr lang="de-DE" sz="1600" dirty="0" err="1" smtClean="0"/>
              <a:t>gain</a:t>
            </a:r>
            <a:r>
              <a:rPr lang="de-DE" sz="1600" dirty="0" smtClean="0"/>
              <a:t>“ </a:t>
            </a:r>
            <a:r>
              <a:rPr lang="de-DE" sz="1600" dirty="0" err="1" smtClean="0"/>
              <a:t>decrease</a:t>
            </a:r>
            <a:r>
              <a:rPr lang="de-DE" sz="1600" dirty="0" smtClean="0"/>
              <a:t> due </a:t>
            </a:r>
            <a:r>
              <a:rPr lang="de-DE" sz="1600" dirty="0" err="1" smtClean="0"/>
              <a:t>to</a:t>
            </a:r>
            <a:r>
              <a:rPr lang="de-DE" sz="1600" dirty="0" smtClean="0"/>
              <a:t> CTI </a:t>
            </a:r>
            <a:r>
              <a:rPr lang="de-DE" sz="1600" dirty="0" err="1" smtClean="0"/>
              <a:t>increase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in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framestore</a:t>
            </a:r>
            <a:r>
              <a:rPr lang="de-DE" sz="1600" dirty="0" smtClean="0"/>
              <a:t> </a:t>
            </a:r>
            <a:r>
              <a:rPr lang="de-DE" sz="1600" dirty="0" err="1" smtClean="0"/>
              <a:t>region</a:t>
            </a:r>
            <a:endParaRPr lang="de-DE" sz="1600" dirty="0"/>
          </a:p>
        </p:txBody>
      </p:sp>
      <p:sp>
        <p:nvSpPr>
          <p:cNvPr id="4" name="Smiley 3"/>
          <p:cNvSpPr/>
          <p:nvPr/>
        </p:nvSpPr>
        <p:spPr>
          <a:xfrm>
            <a:off x="7950169" y="2626714"/>
            <a:ext cx="661065" cy="661065"/>
          </a:xfrm>
          <a:prstGeom prst="smileyFace">
            <a:avLst>
              <a:gd name="adj" fmla="val 2021"/>
            </a:avLst>
          </a:prstGeom>
          <a:solidFill>
            <a:srgbClr val="FFF6B9"/>
          </a:solidFill>
          <a:ln>
            <a:solidFill>
              <a:schemeClr val="tx1"/>
            </a:solidFill>
          </a:ln>
          <a:effectLst>
            <a:outerShdw blurRad="82550" dist="23000" dir="5400000" sx="103000" sy="103000" rotWithShape="0">
              <a:srgbClr val="000000">
                <a:alpha val="4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Smiley 12"/>
          <p:cNvSpPr/>
          <p:nvPr/>
        </p:nvSpPr>
        <p:spPr>
          <a:xfrm>
            <a:off x="7950169" y="1228632"/>
            <a:ext cx="661065" cy="661065"/>
          </a:xfrm>
          <a:prstGeom prst="smileyFace">
            <a:avLst>
              <a:gd name="adj" fmla="val -4653"/>
            </a:avLst>
          </a:prstGeom>
          <a:solidFill>
            <a:srgbClr val="FFB9BA"/>
          </a:solidFill>
          <a:ln>
            <a:solidFill>
              <a:schemeClr val="tx1"/>
            </a:solidFill>
          </a:ln>
          <a:effectLst>
            <a:outerShdw blurRad="82550" dist="23000" dir="5400000" sx="103000" sy="103000" rotWithShape="0">
              <a:srgbClr val="000000">
                <a:alpha val="4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3870706" y="1192676"/>
            <a:ext cx="3775393" cy="814776"/>
          </a:xfrm>
          <a:prstGeom prst="rect">
            <a:avLst/>
          </a:prstGeom>
          <a:solidFill>
            <a:srgbClr val="FFDBDB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tIns="0" bIns="140400" rtlCol="0">
            <a:spAutoFit/>
          </a:bodyPr>
          <a:lstStyle/>
          <a:p>
            <a:pPr marL="285750" indent="-285750">
              <a:lnSpc>
                <a:spcPct val="140000"/>
              </a:lnSpc>
              <a:buFont typeface="Symbol" charset="2"/>
              <a:buChar char="-"/>
            </a:pPr>
            <a:r>
              <a:rPr lang="de-DE" sz="1600" dirty="0" smtClean="0"/>
              <a:t>Light </a:t>
            </a:r>
            <a:r>
              <a:rPr lang="de-DE" sz="1600" dirty="0" err="1" smtClean="0"/>
              <a:t>leak</a:t>
            </a:r>
            <a:r>
              <a:rPr lang="de-DE" sz="1600" dirty="0" smtClean="0"/>
              <a:t> in TM5 </a:t>
            </a:r>
            <a:r>
              <a:rPr lang="de-DE" sz="1600" dirty="0" err="1" smtClean="0"/>
              <a:t>and</a:t>
            </a:r>
            <a:r>
              <a:rPr lang="de-DE" sz="1600" dirty="0" smtClean="0"/>
              <a:t> TM7</a:t>
            </a:r>
          </a:p>
          <a:p>
            <a:pPr marL="285750" indent="-285750">
              <a:lnSpc>
                <a:spcPct val="140000"/>
              </a:lnSpc>
              <a:buFont typeface="Symbol" charset="2"/>
              <a:buChar char="-"/>
            </a:pPr>
            <a:r>
              <a:rPr lang="de-DE" sz="1600" dirty="0" smtClean="0"/>
              <a:t>CCD </a:t>
            </a:r>
            <a:r>
              <a:rPr lang="de-DE" sz="1600" dirty="0" err="1" smtClean="0"/>
              <a:t>temperatures</a:t>
            </a:r>
            <a:r>
              <a:rPr lang="de-DE" sz="1600" dirty="0" smtClean="0"/>
              <a:t> 10°-15°C </a:t>
            </a:r>
            <a:r>
              <a:rPr lang="de-DE" sz="1600" dirty="0" err="1" smtClean="0"/>
              <a:t>higher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072999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48"/>
                    </a14:imgEffect>
                    <a14:imgEffect>
                      <a14:saturation sat="26000"/>
                    </a14:imgEffect>
                    <a14:imgEffect>
                      <a14:brightnessContrast bright="46000"/>
                    </a14:imgEffect>
                  </a14:imgLayer>
                </a14:imgProps>
              </a:ext>
            </a:extLst>
          </a:blip>
          <a:srcRect l="2507" t="13531" r="77876" b="57209"/>
          <a:stretch/>
        </p:blipFill>
        <p:spPr>
          <a:xfrm>
            <a:off x="7863186" y="3984309"/>
            <a:ext cx="787665" cy="783242"/>
          </a:xfrm>
          <a:prstGeom prst="rect">
            <a:avLst/>
          </a:prstGeom>
          <a:ln>
            <a:noFill/>
          </a:ln>
          <a:effectLst>
            <a:outerShdw blurRad="152400" dist="38100" dir="2700000" sx="103000" sy="103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" name="Textfeld 34"/>
          <p:cNvSpPr txBox="1"/>
          <p:nvPr/>
        </p:nvSpPr>
        <p:spPr>
          <a:xfrm>
            <a:off x="481452" y="1362374"/>
            <a:ext cx="3389254" cy="5100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80000" bIns="93600" rtlCol="0">
            <a:spAutoFit/>
          </a:bodyPr>
          <a:lstStyle/>
          <a:p>
            <a:r>
              <a:rPr lang="de-DE" sz="2400" b="1" dirty="0" err="1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two</a:t>
            </a:r>
            <a:r>
              <a:rPr lang="de-DE" sz="2400" b="1" dirty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unexpected</a:t>
            </a:r>
            <a:r>
              <a:rPr lang="de-DE" sz="2400" b="1" dirty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effects</a:t>
            </a:r>
            <a:endParaRPr lang="de-DE" sz="2400" b="1" dirty="0">
              <a:ln w="1905"/>
              <a:solidFill>
                <a:srgbClr val="A521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481453" y="2730168"/>
            <a:ext cx="3389253" cy="5100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80000" bIns="93600" rtlCol="0">
            <a:spAutoFit/>
          </a:bodyPr>
          <a:lstStyle/>
          <a:p>
            <a:r>
              <a:rPr lang="de-DE" sz="2400" b="1" dirty="0" err="1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one</a:t>
            </a:r>
            <a:r>
              <a:rPr lang="de-DE" sz="24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expected</a:t>
            </a:r>
            <a:r>
              <a:rPr lang="de-DE" sz="2400" b="1" dirty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effect</a:t>
            </a:r>
            <a:endParaRPr lang="de-DE" sz="24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0" y="232336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Energy</a:t>
            </a:r>
            <a:r>
              <a:rPr lang="de-DE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32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calibration</a:t>
            </a:r>
            <a:r>
              <a:rPr lang="de-DE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in </a:t>
            </a:r>
            <a:r>
              <a:rPr lang="de-DE" sz="32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space</a:t>
            </a:r>
            <a:endParaRPr lang="de-DE" sz="32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870706" y="2407369"/>
            <a:ext cx="3775393" cy="1159486"/>
          </a:xfrm>
          <a:prstGeom prst="rect">
            <a:avLst/>
          </a:prstGeom>
          <a:solidFill>
            <a:srgbClr val="FFF6B9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tIns="0" bIns="140400" rtlCol="0">
            <a:spAutoFit/>
          </a:bodyPr>
          <a:lstStyle/>
          <a:p>
            <a:pPr marL="285750" indent="-285750">
              <a:lnSpc>
                <a:spcPct val="140000"/>
              </a:lnSpc>
              <a:buFont typeface="Symbol" charset="2"/>
              <a:buChar char="-"/>
            </a:pPr>
            <a:r>
              <a:rPr lang="de-DE" sz="1600" dirty="0" smtClean="0"/>
              <a:t>CTI </a:t>
            </a:r>
            <a:r>
              <a:rPr lang="de-DE" sz="1600" dirty="0" err="1" smtClean="0"/>
              <a:t>increase</a:t>
            </a:r>
            <a:r>
              <a:rPr lang="de-DE" sz="1600" dirty="0" smtClean="0"/>
              <a:t> due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radiation</a:t>
            </a:r>
            <a:r>
              <a:rPr lang="de-DE" sz="1600" dirty="0" smtClean="0"/>
              <a:t> </a:t>
            </a:r>
            <a:r>
              <a:rPr lang="de-DE" sz="1600" dirty="0" err="1" smtClean="0"/>
              <a:t>damage</a:t>
            </a:r>
            <a:endParaRPr lang="de-DE" sz="1600" dirty="0" smtClean="0"/>
          </a:p>
          <a:p>
            <a:pPr marL="285750" indent="-285750">
              <a:lnSpc>
                <a:spcPct val="140000"/>
              </a:lnSpc>
              <a:buFont typeface="Symbol" charset="2"/>
              <a:buChar char="-"/>
            </a:pPr>
            <a:r>
              <a:rPr lang="de-DE" sz="1600" dirty="0" smtClean="0"/>
              <a:t>also „</a:t>
            </a:r>
            <a:r>
              <a:rPr lang="de-DE" sz="1600" dirty="0" err="1" smtClean="0"/>
              <a:t>gain</a:t>
            </a:r>
            <a:r>
              <a:rPr lang="de-DE" sz="1600" dirty="0" smtClean="0"/>
              <a:t>“ </a:t>
            </a:r>
            <a:r>
              <a:rPr lang="de-DE" sz="1600" dirty="0" err="1" smtClean="0"/>
              <a:t>decrease</a:t>
            </a:r>
            <a:r>
              <a:rPr lang="de-DE" sz="1600" dirty="0" smtClean="0"/>
              <a:t> due </a:t>
            </a:r>
            <a:r>
              <a:rPr lang="de-DE" sz="1600" dirty="0" err="1" smtClean="0"/>
              <a:t>to</a:t>
            </a:r>
            <a:r>
              <a:rPr lang="de-DE" sz="1600" dirty="0" smtClean="0"/>
              <a:t> CTI </a:t>
            </a:r>
            <a:r>
              <a:rPr lang="de-DE" sz="1600" dirty="0" err="1" smtClean="0"/>
              <a:t>increase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in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framestore</a:t>
            </a:r>
            <a:r>
              <a:rPr lang="de-DE" sz="1600" dirty="0" smtClean="0"/>
              <a:t> </a:t>
            </a:r>
            <a:r>
              <a:rPr lang="de-DE" sz="1600" dirty="0" err="1" smtClean="0"/>
              <a:t>region</a:t>
            </a:r>
            <a:endParaRPr lang="de-DE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481453" y="4097961"/>
            <a:ext cx="3389253" cy="5100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80000" bIns="93600" rtlCol="0">
            <a:spAutoFit/>
          </a:bodyPr>
          <a:lstStyle/>
          <a:p>
            <a:r>
              <a:rPr lang="de-DE" sz="2400" b="1" dirty="0" err="1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and</a:t>
            </a:r>
            <a:r>
              <a:rPr lang="de-DE" sz="24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one</a:t>
            </a:r>
            <a:r>
              <a:rPr lang="de-DE" sz="24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‚</a:t>
            </a:r>
            <a:r>
              <a:rPr lang="de-DE" sz="2400" b="1" dirty="0" err="1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missing</a:t>
            </a:r>
            <a:r>
              <a:rPr lang="de-DE" sz="24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‘ </a:t>
            </a:r>
            <a:r>
              <a:rPr lang="de-DE" sz="2400" b="1" dirty="0" err="1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effect</a:t>
            </a:r>
            <a:endParaRPr lang="de-DE" sz="2400" b="1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870706" y="4097961"/>
            <a:ext cx="3775392" cy="517323"/>
          </a:xfrm>
          <a:prstGeom prst="rect">
            <a:avLst/>
          </a:prstGeom>
          <a:solidFill>
            <a:srgbClr val="CC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tIns="46800" bIns="140400" rtlCol="0">
            <a:spAutoFit/>
          </a:bodyPr>
          <a:lstStyle/>
          <a:p>
            <a:pPr marL="285750" indent="-285750">
              <a:lnSpc>
                <a:spcPct val="140000"/>
              </a:lnSpc>
              <a:buFont typeface="Symbol" charset="2"/>
              <a:buChar char="-"/>
            </a:pPr>
            <a:r>
              <a:rPr lang="de-DE" sz="1600" dirty="0" err="1" smtClean="0">
                <a:solidFill>
                  <a:srgbClr val="000000"/>
                </a:solidFill>
              </a:rPr>
              <a:t>no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signs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for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any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contamination</a:t>
            </a:r>
            <a:r>
              <a:rPr lang="de-DE" sz="1600" dirty="0" smtClean="0">
                <a:solidFill>
                  <a:srgbClr val="000000"/>
                </a:solidFill>
              </a:rPr>
              <a:t> (!)</a:t>
            </a:r>
          </a:p>
        </p:txBody>
      </p:sp>
      <p:sp>
        <p:nvSpPr>
          <p:cNvPr id="4" name="Smiley 3"/>
          <p:cNvSpPr/>
          <p:nvPr/>
        </p:nvSpPr>
        <p:spPr>
          <a:xfrm>
            <a:off x="7950169" y="2626714"/>
            <a:ext cx="661065" cy="661065"/>
          </a:xfrm>
          <a:prstGeom prst="smileyFace">
            <a:avLst>
              <a:gd name="adj" fmla="val 2021"/>
            </a:avLst>
          </a:prstGeom>
          <a:solidFill>
            <a:srgbClr val="FFF6B9"/>
          </a:solidFill>
          <a:ln>
            <a:solidFill>
              <a:schemeClr val="tx1"/>
            </a:solidFill>
          </a:ln>
          <a:effectLst>
            <a:outerShdw blurRad="82550" dist="23000" dir="5400000" sx="103000" sy="103000" rotWithShape="0">
              <a:srgbClr val="000000">
                <a:alpha val="4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Smiley 12"/>
          <p:cNvSpPr/>
          <p:nvPr/>
        </p:nvSpPr>
        <p:spPr>
          <a:xfrm>
            <a:off x="7950169" y="1228632"/>
            <a:ext cx="661065" cy="661065"/>
          </a:xfrm>
          <a:prstGeom prst="smileyFace">
            <a:avLst>
              <a:gd name="adj" fmla="val -4653"/>
            </a:avLst>
          </a:prstGeom>
          <a:solidFill>
            <a:srgbClr val="FFB9BA"/>
          </a:solidFill>
          <a:ln>
            <a:solidFill>
              <a:schemeClr val="tx1"/>
            </a:solidFill>
          </a:ln>
          <a:effectLst>
            <a:outerShdw blurRad="82550" dist="23000" dir="5400000" sx="103000" sy="103000" rotWithShape="0">
              <a:srgbClr val="000000">
                <a:alpha val="4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3870706" y="1192676"/>
            <a:ext cx="3775393" cy="814776"/>
          </a:xfrm>
          <a:prstGeom prst="rect">
            <a:avLst/>
          </a:prstGeom>
          <a:solidFill>
            <a:srgbClr val="FFDBDB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tIns="0" bIns="140400" rtlCol="0">
            <a:spAutoFit/>
          </a:bodyPr>
          <a:lstStyle/>
          <a:p>
            <a:pPr marL="285750" indent="-285750">
              <a:lnSpc>
                <a:spcPct val="140000"/>
              </a:lnSpc>
              <a:buFont typeface="Symbol" charset="2"/>
              <a:buChar char="-"/>
            </a:pPr>
            <a:r>
              <a:rPr lang="de-DE" sz="1600" dirty="0" smtClean="0"/>
              <a:t>Light </a:t>
            </a:r>
            <a:r>
              <a:rPr lang="de-DE" sz="1600" dirty="0" err="1" smtClean="0"/>
              <a:t>leak</a:t>
            </a:r>
            <a:r>
              <a:rPr lang="de-DE" sz="1600" dirty="0" smtClean="0"/>
              <a:t> in TM5 </a:t>
            </a:r>
            <a:r>
              <a:rPr lang="de-DE" sz="1600" dirty="0" err="1" smtClean="0"/>
              <a:t>and</a:t>
            </a:r>
            <a:r>
              <a:rPr lang="de-DE" sz="1600" dirty="0" smtClean="0"/>
              <a:t> TM7</a:t>
            </a:r>
          </a:p>
          <a:p>
            <a:pPr marL="285750" indent="-285750">
              <a:lnSpc>
                <a:spcPct val="140000"/>
              </a:lnSpc>
              <a:buFont typeface="Symbol" charset="2"/>
              <a:buChar char="-"/>
            </a:pPr>
            <a:r>
              <a:rPr lang="de-DE" sz="1600" dirty="0" smtClean="0"/>
              <a:t>CCD </a:t>
            </a:r>
            <a:r>
              <a:rPr lang="de-DE" sz="1600" dirty="0" err="1" smtClean="0"/>
              <a:t>temperatures</a:t>
            </a:r>
            <a:r>
              <a:rPr lang="de-DE" sz="1600" dirty="0" smtClean="0"/>
              <a:t> 10°-15°C </a:t>
            </a:r>
            <a:r>
              <a:rPr lang="de-DE" sz="1600" dirty="0" err="1" smtClean="0"/>
              <a:t>higher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072999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48"/>
                    </a14:imgEffect>
                    <a14:imgEffect>
                      <a14:saturation sat="26000"/>
                    </a14:imgEffect>
                    <a14:imgEffect>
                      <a14:brightnessContrast bright="46000"/>
                    </a14:imgEffect>
                  </a14:imgLayer>
                </a14:imgProps>
              </a:ext>
            </a:extLst>
          </a:blip>
          <a:srcRect l="2507" t="13531" r="77876" b="57209"/>
          <a:stretch/>
        </p:blipFill>
        <p:spPr>
          <a:xfrm>
            <a:off x="7863186" y="3984309"/>
            <a:ext cx="787665" cy="783242"/>
          </a:xfrm>
          <a:prstGeom prst="rect">
            <a:avLst/>
          </a:prstGeom>
          <a:ln>
            <a:noFill/>
          </a:ln>
          <a:effectLst>
            <a:outerShdw blurRad="152400" dist="38100" dir="2700000" sx="103000" sy="103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" name="Textfeld 34"/>
          <p:cNvSpPr txBox="1"/>
          <p:nvPr/>
        </p:nvSpPr>
        <p:spPr>
          <a:xfrm>
            <a:off x="481452" y="1362374"/>
            <a:ext cx="3389254" cy="5100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80000" bIns="93600" rtlCol="0">
            <a:spAutoFit/>
          </a:bodyPr>
          <a:lstStyle/>
          <a:p>
            <a:r>
              <a:rPr lang="de-DE" sz="2400" b="1" dirty="0" err="1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two</a:t>
            </a:r>
            <a:r>
              <a:rPr lang="de-DE" sz="2400" b="1" dirty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unexpected</a:t>
            </a:r>
            <a:r>
              <a:rPr lang="de-DE" sz="2400" b="1" dirty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effects</a:t>
            </a:r>
            <a:endParaRPr lang="de-DE" sz="2400" b="1" dirty="0">
              <a:ln w="1905"/>
              <a:solidFill>
                <a:srgbClr val="A521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481453" y="2730168"/>
            <a:ext cx="3389253" cy="5100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80000" bIns="93600" rtlCol="0">
            <a:spAutoFit/>
          </a:bodyPr>
          <a:lstStyle/>
          <a:p>
            <a:r>
              <a:rPr lang="de-DE" sz="2400" b="1" dirty="0" err="1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one</a:t>
            </a:r>
            <a:r>
              <a:rPr lang="de-DE" sz="24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expected</a:t>
            </a:r>
            <a:r>
              <a:rPr lang="de-DE" sz="2400" b="1" dirty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effect</a:t>
            </a:r>
            <a:endParaRPr lang="de-DE" sz="24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0" y="232336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Energy</a:t>
            </a:r>
            <a:r>
              <a:rPr lang="de-DE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32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calibration</a:t>
            </a:r>
            <a:r>
              <a:rPr lang="de-DE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in </a:t>
            </a:r>
            <a:r>
              <a:rPr lang="de-DE" sz="32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space</a:t>
            </a:r>
            <a:endParaRPr lang="de-DE" sz="32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870706" y="2407369"/>
            <a:ext cx="3775393" cy="1159486"/>
          </a:xfrm>
          <a:prstGeom prst="rect">
            <a:avLst/>
          </a:prstGeom>
          <a:solidFill>
            <a:srgbClr val="FFF6B9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tIns="0" bIns="140400" rtlCol="0">
            <a:spAutoFit/>
          </a:bodyPr>
          <a:lstStyle/>
          <a:p>
            <a:pPr marL="285750" indent="-285750">
              <a:lnSpc>
                <a:spcPct val="140000"/>
              </a:lnSpc>
              <a:buFont typeface="Symbol" charset="2"/>
              <a:buChar char="-"/>
            </a:pPr>
            <a:r>
              <a:rPr lang="de-DE" sz="1600" dirty="0" smtClean="0"/>
              <a:t>CTI </a:t>
            </a:r>
            <a:r>
              <a:rPr lang="de-DE" sz="1600" dirty="0" err="1" smtClean="0"/>
              <a:t>increase</a:t>
            </a:r>
            <a:r>
              <a:rPr lang="de-DE" sz="1600" dirty="0" smtClean="0"/>
              <a:t> due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radiation</a:t>
            </a:r>
            <a:r>
              <a:rPr lang="de-DE" sz="1600" dirty="0" smtClean="0"/>
              <a:t> </a:t>
            </a:r>
            <a:r>
              <a:rPr lang="de-DE" sz="1600" dirty="0" err="1" smtClean="0"/>
              <a:t>damage</a:t>
            </a:r>
            <a:endParaRPr lang="de-DE" sz="1600" dirty="0" smtClean="0"/>
          </a:p>
          <a:p>
            <a:pPr marL="285750" indent="-285750">
              <a:lnSpc>
                <a:spcPct val="140000"/>
              </a:lnSpc>
              <a:buFont typeface="Symbol" charset="2"/>
              <a:buChar char="-"/>
            </a:pPr>
            <a:r>
              <a:rPr lang="de-DE" sz="1600" dirty="0" smtClean="0"/>
              <a:t>also „</a:t>
            </a:r>
            <a:r>
              <a:rPr lang="de-DE" sz="1600" dirty="0" err="1" smtClean="0"/>
              <a:t>gain</a:t>
            </a:r>
            <a:r>
              <a:rPr lang="de-DE" sz="1600" dirty="0" smtClean="0"/>
              <a:t>“ </a:t>
            </a:r>
            <a:r>
              <a:rPr lang="de-DE" sz="1600" dirty="0" err="1" smtClean="0"/>
              <a:t>decrease</a:t>
            </a:r>
            <a:r>
              <a:rPr lang="de-DE" sz="1600" dirty="0" smtClean="0"/>
              <a:t> due </a:t>
            </a:r>
            <a:r>
              <a:rPr lang="de-DE" sz="1600" dirty="0" err="1" smtClean="0"/>
              <a:t>to</a:t>
            </a:r>
            <a:r>
              <a:rPr lang="de-DE" sz="1600" dirty="0" smtClean="0"/>
              <a:t> CTI </a:t>
            </a:r>
            <a:r>
              <a:rPr lang="de-DE" sz="1600" dirty="0" err="1" smtClean="0"/>
              <a:t>increase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in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framestore</a:t>
            </a:r>
            <a:r>
              <a:rPr lang="de-DE" sz="1600" dirty="0" smtClean="0"/>
              <a:t> </a:t>
            </a:r>
            <a:r>
              <a:rPr lang="de-DE" sz="1600" dirty="0" err="1" smtClean="0"/>
              <a:t>region</a:t>
            </a:r>
            <a:endParaRPr lang="de-DE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481453" y="4097961"/>
            <a:ext cx="3389253" cy="5100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80000" bIns="93600" rtlCol="0">
            <a:spAutoFit/>
          </a:bodyPr>
          <a:lstStyle/>
          <a:p>
            <a:r>
              <a:rPr lang="de-DE" sz="2400" b="1" dirty="0" err="1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and</a:t>
            </a:r>
            <a:r>
              <a:rPr lang="de-DE" sz="24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one</a:t>
            </a:r>
            <a:r>
              <a:rPr lang="de-DE" sz="24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‚</a:t>
            </a:r>
            <a:r>
              <a:rPr lang="de-DE" sz="2400" b="1" dirty="0" err="1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missing</a:t>
            </a:r>
            <a:r>
              <a:rPr lang="de-DE" sz="24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‘ </a:t>
            </a:r>
            <a:r>
              <a:rPr lang="de-DE" sz="2400" b="1" dirty="0" err="1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effect</a:t>
            </a:r>
            <a:endParaRPr lang="de-DE" sz="2400" b="1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870706" y="4097961"/>
            <a:ext cx="3775392" cy="517323"/>
          </a:xfrm>
          <a:prstGeom prst="rect">
            <a:avLst/>
          </a:prstGeom>
          <a:solidFill>
            <a:srgbClr val="CC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tIns="46800" bIns="140400" rtlCol="0">
            <a:spAutoFit/>
          </a:bodyPr>
          <a:lstStyle/>
          <a:p>
            <a:pPr marL="285750" indent="-285750">
              <a:lnSpc>
                <a:spcPct val="140000"/>
              </a:lnSpc>
              <a:buFont typeface="Symbol" charset="2"/>
              <a:buChar char="-"/>
            </a:pPr>
            <a:r>
              <a:rPr lang="de-DE" sz="1600" dirty="0" err="1" smtClean="0">
                <a:solidFill>
                  <a:srgbClr val="BFBFBF"/>
                </a:solidFill>
              </a:rPr>
              <a:t>no</a:t>
            </a:r>
            <a:r>
              <a:rPr lang="de-DE" sz="1600" dirty="0" smtClean="0">
                <a:solidFill>
                  <a:srgbClr val="BFBFBF"/>
                </a:solidFill>
              </a:rPr>
              <a:t> </a:t>
            </a:r>
            <a:r>
              <a:rPr lang="de-DE" sz="1600" dirty="0" err="1" smtClean="0">
                <a:solidFill>
                  <a:srgbClr val="BFBFBF"/>
                </a:solidFill>
              </a:rPr>
              <a:t>signs</a:t>
            </a:r>
            <a:r>
              <a:rPr lang="de-DE" sz="1600" dirty="0" smtClean="0">
                <a:solidFill>
                  <a:srgbClr val="BFBFBF"/>
                </a:solidFill>
              </a:rPr>
              <a:t> </a:t>
            </a:r>
            <a:r>
              <a:rPr lang="de-DE" sz="1600" dirty="0" err="1" smtClean="0">
                <a:solidFill>
                  <a:srgbClr val="BFBFBF"/>
                </a:solidFill>
              </a:rPr>
              <a:t>for</a:t>
            </a:r>
            <a:r>
              <a:rPr lang="de-DE" sz="1600" dirty="0" smtClean="0">
                <a:solidFill>
                  <a:srgbClr val="BFBFBF"/>
                </a:solidFill>
              </a:rPr>
              <a:t> </a:t>
            </a:r>
            <a:r>
              <a:rPr lang="de-DE" sz="1600" dirty="0" err="1" smtClean="0">
                <a:solidFill>
                  <a:srgbClr val="BFBFBF"/>
                </a:solidFill>
              </a:rPr>
              <a:t>any</a:t>
            </a:r>
            <a:r>
              <a:rPr lang="de-DE" sz="1600" dirty="0" smtClean="0">
                <a:solidFill>
                  <a:srgbClr val="BFBFBF"/>
                </a:solidFill>
              </a:rPr>
              <a:t> </a:t>
            </a:r>
            <a:r>
              <a:rPr lang="de-DE" sz="1600" dirty="0" err="1" smtClean="0">
                <a:solidFill>
                  <a:srgbClr val="BFBFBF"/>
                </a:solidFill>
              </a:rPr>
              <a:t>contamination</a:t>
            </a:r>
            <a:r>
              <a:rPr lang="de-DE" sz="1600" dirty="0" smtClean="0">
                <a:solidFill>
                  <a:srgbClr val="BFBFBF"/>
                </a:solidFill>
              </a:rPr>
              <a:t> (!)</a:t>
            </a:r>
          </a:p>
        </p:txBody>
      </p:sp>
      <p:sp>
        <p:nvSpPr>
          <p:cNvPr id="4" name="Smiley 3"/>
          <p:cNvSpPr/>
          <p:nvPr/>
        </p:nvSpPr>
        <p:spPr>
          <a:xfrm>
            <a:off x="7950169" y="2626714"/>
            <a:ext cx="661065" cy="661065"/>
          </a:xfrm>
          <a:prstGeom prst="smileyFace">
            <a:avLst>
              <a:gd name="adj" fmla="val 2021"/>
            </a:avLst>
          </a:prstGeom>
          <a:solidFill>
            <a:srgbClr val="FFF6B9"/>
          </a:solidFill>
          <a:ln>
            <a:solidFill>
              <a:schemeClr val="tx1"/>
            </a:solidFill>
          </a:ln>
          <a:effectLst>
            <a:outerShdw blurRad="82550" dist="23000" dir="5400000" sx="103000" sy="103000" rotWithShape="0">
              <a:srgbClr val="000000">
                <a:alpha val="4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Smiley 12"/>
          <p:cNvSpPr/>
          <p:nvPr/>
        </p:nvSpPr>
        <p:spPr>
          <a:xfrm>
            <a:off x="7950169" y="1228632"/>
            <a:ext cx="661065" cy="661065"/>
          </a:xfrm>
          <a:prstGeom prst="smileyFace">
            <a:avLst>
              <a:gd name="adj" fmla="val -4653"/>
            </a:avLst>
          </a:prstGeom>
          <a:solidFill>
            <a:srgbClr val="FFB9BA"/>
          </a:solidFill>
          <a:ln>
            <a:solidFill>
              <a:schemeClr val="tx1"/>
            </a:solidFill>
          </a:ln>
          <a:effectLst>
            <a:outerShdw blurRad="82550" dist="23000" dir="5400000" sx="103000" sy="103000" rotWithShape="0">
              <a:srgbClr val="000000">
                <a:alpha val="4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3870706" y="1192676"/>
            <a:ext cx="3775393" cy="814776"/>
          </a:xfrm>
          <a:prstGeom prst="rect">
            <a:avLst/>
          </a:prstGeom>
          <a:solidFill>
            <a:srgbClr val="FFDBDB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tIns="0" bIns="140400" rtlCol="0">
            <a:spAutoFit/>
          </a:bodyPr>
          <a:lstStyle/>
          <a:p>
            <a:pPr marL="285750" indent="-285750">
              <a:lnSpc>
                <a:spcPct val="140000"/>
              </a:lnSpc>
              <a:buFont typeface="Symbol" charset="2"/>
              <a:buChar char="-"/>
            </a:pPr>
            <a:r>
              <a:rPr lang="de-DE" sz="1600" dirty="0" smtClean="0">
                <a:solidFill>
                  <a:srgbClr val="BFBFBF"/>
                </a:solidFill>
              </a:rPr>
              <a:t>Light </a:t>
            </a:r>
            <a:r>
              <a:rPr lang="de-DE" sz="1600" dirty="0" err="1" smtClean="0">
                <a:solidFill>
                  <a:srgbClr val="BFBFBF"/>
                </a:solidFill>
              </a:rPr>
              <a:t>leak</a:t>
            </a:r>
            <a:r>
              <a:rPr lang="de-DE" sz="1600" dirty="0" smtClean="0">
                <a:solidFill>
                  <a:srgbClr val="BFBFBF"/>
                </a:solidFill>
              </a:rPr>
              <a:t> in TM5 </a:t>
            </a:r>
            <a:r>
              <a:rPr lang="de-DE" sz="1600" dirty="0" err="1" smtClean="0">
                <a:solidFill>
                  <a:srgbClr val="BFBFBF"/>
                </a:solidFill>
              </a:rPr>
              <a:t>and</a:t>
            </a:r>
            <a:r>
              <a:rPr lang="de-DE" sz="1600" dirty="0" smtClean="0">
                <a:solidFill>
                  <a:srgbClr val="BFBFBF"/>
                </a:solidFill>
              </a:rPr>
              <a:t> TM7</a:t>
            </a:r>
          </a:p>
          <a:p>
            <a:pPr marL="285750" indent="-285750">
              <a:lnSpc>
                <a:spcPct val="140000"/>
              </a:lnSpc>
              <a:buFont typeface="Symbol" charset="2"/>
              <a:buChar char="-"/>
            </a:pPr>
            <a:r>
              <a:rPr lang="de-DE" sz="1600" dirty="0" smtClean="0"/>
              <a:t>CCD </a:t>
            </a:r>
            <a:r>
              <a:rPr lang="de-DE" sz="1600" dirty="0" err="1" smtClean="0"/>
              <a:t>temperatures</a:t>
            </a:r>
            <a:r>
              <a:rPr lang="de-DE" sz="1600" dirty="0" smtClean="0"/>
              <a:t> 10°-15°C </a:t>
            </a:r>
            <a:r>
              <a:rPr lang="de-DE" sz="1600" dirty="0" err="1" smtClean="0"/>
              <a:t>higher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660778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/>
        </p:nvSpPr>
        <p:spPr>
          <a:xfrm>
            <a:off x="0" y="18553"/>
            <a:ext cx="9144000" cy="111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de-DE" sz="2800" b="1" dirty="0" err="1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</a:t>
            </a:r>
            <a:r>
              <a:rPr lang="de-DE" sz="2800" b="1" dirty="0" err="1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hallenges</a:t>
            </a:r>
            <a:r>
              <a:rPr lang="de-DE" sz="2800" b="1" dirty="0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800" b="1" dirty="0" err="1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for</a:t>
            </a:r>
            <a:r>
              <a:rPr lang="de-DE" sz="2800" b="1" dirty="0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800" b="1" dirty="0" err="1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</a:t>
            </a:r>
            <a:r>
              <a:rPr lang="de-DE" sz="2800" b="1" dirty="0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800" b="1" dirty="0" err="1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energy</a:t>
            </a:r>
            <a:r>
              <a:rPr lang="de-DE" sz="2800" b="1" dirty="0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800" b="1" dirty="0" err="1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calibration</a:t>
            </a:r>
            <a:r>
              <a:rPr lang="de-DE" sz="2800" b="1" dirty="0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1) CCD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temperatures</a:t>
            </a:r>
            <a:r>
              <a:rPr lang="de-DE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(Sep 2019 </a:t>
            </a:r>
            <a:r>
              <a:rPr lang="mr-IN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–</a:t>
            </a:r>
            <a:r>
              <a:rPr lang="de-DE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Feb 2022)</a:t>
            </a:r>
            <a:endParaRPr lang="de-DE" sz="2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15" name="Bild 14" descr="pltccd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57934" r="6193" b="6293"/>
          <a:stretch/>
        </p:blipFill>
        <p:spPr>
          <a:xfrm>
            <a:off x="876389" y="1154473"/>
            <a:ext cx="6596741" cy="3794019"/>
          </a:xfrm>
          <a:prstGeom prst="rect">
            <a:avLst/>
          </a:prstGeom>
        </p:spPr>
      </p:pic>
      <p:sp>
        <p:nvSpPr>
          <p:cNvPr id="25" name="Abgerundetes Rechteck 24"/>
          <p:cNvSpPr/>
          <p:nvPr/>
        </p:nvSpPr>
        <p:spPr>
          <a:xfrm>
            <a:off x="2721070" y="2116357"/>
            <a:ext cx="82862" cy="64135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01600">
              <a:srgbClr val="FFFF00">
                <a:alpha val="7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Abgerundetes Rechteck 25"/>
          <p:cNvSpPr/>
          <p:nvPr/>
        </p:nvSpPr>
        <p:spPr>
          <a:xfrm>
            <a:off x="1997489" y="3906358"/>
            <a:ext cx="322601" cy="7030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01600">
              <a:srgbClr val="FFFF00">
                <a:alpha val="7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 Verbindung 7"/>
          <p:cNvCxnSpPr/>
          <p:nvPr/>
        </p:nvCxnSpPr>
        <p:spPr>
          <a:xfrm>
            <a:off x="2401497" y="1512708"/>
            <a:ext cx="0" cy="264604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2916156" y="3823492"/>
            <a:ext cx="1719580" cy="231923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0" bIns="46800" rtlCol="0">
            <a:spAutoFit/>
          </a:bodyPr>
          <a:lstStyle/>
          <a:p>
            <a:r>
              <a:rPr lang="de-DE" sz="1200" dirty="0" err="1" smtClean="0"/>
              <a:t>ground</a:t>
            </a:r>
            <a:r>
              <a:rPr lang="de-DE" sz="1200" dirty="0" smtClean="0"/>
              <a:t> </a:t>
            </a:r>
            <a:r>
              <a:rPr lang="de-DE" sz="1200" dirty="0" err="1" smtClean="0"/>
              <a:t>calibration</a:t>
            </a:r>
            <a:r>
              <a:rPr lang="de-DE" sz="1200" dirty="0" smtClean="0"/>
              <a:t> </a:t>
            </a:r>
            <a:r>
              <a:rPr lang="de-DE" sz="1200" dirty="0" err="1" smtClean="0"/>
              <a:t>at</a:t>
            </a:r>
            <a:r>
              <a:rPr lang="de-DE" sz="1200" dirty="0" smtClean="0"/>
              <a:t> -95°C</a:t>
            </a:r>
            <a:endParaRPr lang="de-DE" sz="1200" dirty="0"/>
          </a:p>
        </p:txBody>
      </p:sp>
      <p:sp>
        <p:nvSpPr>
          <p:cNvPr id="29" name="Abgerundetes Rechteck 28"/>
          <p:cNvSpPr/>
          <p:nvPr/>
        </p:nvSpPr>
        <p:spPr>
          <a:xfrm>
            <a:off x="1997489" y="2716893"/>
            <a:ext cx="322601" cy="18000"/>
          </a:xfrm>
          <a:prstGeom prst="roundRect">
            <a:avLst/>
          </a:prstGeom>
          <a:solidFill>
            <a:schemeClr val="accent6"/>
          </a:solidFill>
          <a:ln>
            <a:noFill/>
            <a:prstDash val="dash"/>
          </a:ln>
          <a:effectLst>
            <a:glow rad="38100">
              <a:srgbClr val="FFFF00">
                <a:alpha val="7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Pfeil nach links 1"/>
          <p:cNvSpPr/>
          <p:nvPr/>
        </p:nvSpPr>
        <p:spPr>
          <a:xfrm>
            <a:off x="2514601" y="3857360"/>
            <a:ext cx="314732" cy="161642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iger Pfeil 2"/>
          <p:cNvSpPr/>
          <p:nvPr/>
        </p:nvSpPr>
        <p:spPr>
          <a:xfrm rot="16200000">
            <a:off x="2698101" y="2941188"/>
            <a:ext cx="347133" cy="370535"/>
          </a:xfrm>
          <a:prstGeom prst="ben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136283" y="3116324"/>
            <a:ext cx="1549586" cy="416589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0" bIns="46800" rtlCol="0">
            <a:spAutoFit/>
          </a:bodyPr>
          <a:lstStyle/>
          <a:p>
            <a:r>
              <a:rPr lang="de-DE" sz="1200" dirty="0" err="1" smtClean="0"/>
              <a:t>first</a:t>
            </a:r>
            <a:r>
              <a:rPr lang="de-DE" sz="1200" dirty="0" smtClean="0"/>
              <a:t> </a:t>
            </a:r>
            <a:r>
              <a:rPr lang="de-DE" sz="1200" baseline="30000" dirty="0" smtClean="0"/>
              <a:t>55</a:t>
            </a:r>
            <a:r>
              <a:rPr lang="de-DE" sz="1200" dirty="0" smtClean="0"/>
              <a:t>Fe </a:t>
            </a:r>
            <a:r>
              <a:rPr lang="de-DE" sz="1200" dirty="0" err="1" smtClean="0"/>
              <a:t>measurements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after </a:t>
            </a:r>
            <a:r>
              <a:rPr lang="de-DE" sz="1200" dirty="0" err="1" smtClean="0"/>
              <a:t>launch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06491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eROSITA_Calibration_KD_present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4"/>
          <a:stretch/>
        </p:blipFill>
        <p:spPr>
          <a:xfrm>
            <a:off x="1276298" y="162834"/>
            <a:ext cx="6858000" cy="482801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0" y="0"/>
            <a:ext cx="2292865" cy="499753"/>
          </a:xfrm>
          <a:prstGeom prst="rect">
            <a:avLst/>
          </a:prstGeom>
          <a:solidFill>
            <a:srgbClr val="F2F2F2"/>
          </a:solidFill>
        </p:spPr>
        <p:txBody>
          <a:bodyPr wrap="none" bIns="936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20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eROSITA</a:t>
            </a:r>
            <a:r>
              <a:rPr lang="de-DE" sz="20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Specialties</a:t>
            </a:r>
            <a:endParaRPr lang="de-DE" sz="2000" b="1" dirty="0">
              <a:ln w="1905"/>
              <a:gradFill>
                <a:gsLst>
                  <a:gs pos="0">
                    <a:schemeClr val="tx1"/>
                  </a:gs>
                  <a:gs pos="58000">
                    <a:schemeClr val="tx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5400000"/>
              </a:gradFill>
              <a:effectLst>
                <a:innerShdw blurRad="123825" dist="1193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939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2019_tm1-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2" t="13337" r="4296" b="8268"/>
          <a:stretch/>
        </p:blipFill>
        <p:spPr>
          <a:xfrm>
            <a:off x="99664" y="622356"/>
            <a:ext cx="2903913" cy="2101905"/>
          </a:xfrm>
          <a:prstGeom prst="rect">
            <a:avLst/>
          </a:prstGeom>
        </p:spPr>
      </p:pic>
      <p:pic>
        <p:nvPicPr>
          <p:cNvPr id="6" name="Bild 5" descr="2019_tm2-tem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9" t="13336" r="4296" b="8268"/>
          <a:stretch/>
        </p:blipFill>
        <p:spPr>
          <a:xfrm>
            <a:off x="3091645" y="622356"/>
            <a:ext cx="2910877" cy="2101905"/>
          </a:xfrm>
          <a:prstGeom prst="rect">
            <a:avLst/>
          </a:prstGeom>
        </p:spPr>
      </p:pic>
      <p:pic>
        <p:nvPicPr>
          <p:cNvPr id="9" name="Bild 8" descr="2019_tm3-temp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9" t="13336" r="4296" b="8268"/>
          <a:stretch/>
        </p:blipFill>
        <p:spPr>
          <a:xfrm>
            <a:off x="92700" y="2837808"/>
            <a:ext cx="2910877" cy="2101905"/>
          </a:xfrm>
          <a:prstGeom prst="rect">
            <a:avLst/>
          </a:prstGeom>
        </p:spPr>
      </p:pic>
      <p:pic>
        <p:nvPicPr>
          <p:cNvPr id="10" name="Bild 9" descr="2019_tm4-tem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3" t="13336" r="4403" b="8268"/>
          <a:stretch/>
        </p:blipFill>
        <p:spPr>
          <a:xfrm>
            <a:off x="3091645" y="2837808"/>
            <a:ext cx="2910877" cy="2101905"/>
          </a:xfrm>
          <a:prstGeom prst="rect">
            <a:avLst/>
          </a:prstGeom>
        </p:spPr>
      </p:pic>
      <p:pic>
        <p:nvPicPr>
          <p:cNvPr id="11" name="Bild 10" descr="2019_tm6-temp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3" t="13336" r="4403" b="8268"/>
          <a:stretch/>
        </p:blipFill>
        <p:spPr>
          <a:xfrm>
            <a:off x="6090590" y="2837808"/>
            <a:ext cx="2910877" cy="2101905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0" y="5957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CCD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temperatures</a:t>
            </a:r>
            <a:r>
              <a:rPr lang="de-DE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during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</a:t>
            </a:r>
            <a:r>
              <a:rPr lang="de-DE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first</a:t>
            </a:r>
            <a:r>
              <a:rPr lang="de-DE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baseline="3000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55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Fe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measurements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after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launch</a:t>
            </a:r>
            <a:endParaRPr lang="de-DE" sz="2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342839" y="604905"/>
            <a:ext cx="2450836" cy="978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(</a:t>
            </a:r>
            <a:r>
              <a:rPr lang="de-DE" b="1" dirty="0" err="1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major</a:t>
            </a:r>
            <a:r>
              <a:rPr lang="de-DE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) </a:t>
            </a:r>
            <a:r>
              <a:rPr lang="de-DE" b="1" dirty="0" err="1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challenge</a:t>
            </a:r>
            <a:r>
              <a:rPr lang="de-DE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de-DE" b="1" dirty="0" err="1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develop</a:t>
            </a:r>
            <a:r>
              <a:rPr lang="de-DE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a </a:t>
            </a:r>
            <a:r>
              <a:rPr lang="de-DE" b="1" dirty="0" err="1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temperature</a:t>
            </a:r>
            <a:endParaRPr lang="de-DE" b="1" dirty="0">
              <a:ln w="1905"/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  <a:p>
            <a:r>
              <a:rPr lang="de-DE" b="1" dirty="0" err="1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model</a:t>
            </a:r>
            <a:r>
              <a:rPr lang="de-DE" b="1" dirty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b="1" dirty="0" err="1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for</a:t>
            </a:r>
            <a:r>
              <a:rPr lang="de-DE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b="1" dirty="0" err="1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gain</a:t>
            </a:r>
            <a:r>
              <a:rPr lang="de-DE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b="1" dirty="0" err="1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and</a:t>
            </a:r>
            <a:r>
              <a:rPr lang="de-DE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CTI</a:t>
            </a:r>
            <a:endParaRPr lang="de-DE" b="1" dirty="0">
              <a:ln w="1905"/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4821" y="1777300"/>
            <a:ext cx="2896646" cy="792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007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xmlns:p14="http://schemas.microsoft.com/office/powerpoint/2010/main" spd="slow">
        <p:zo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ung 27"/>
          <p:cNvGrpSpPr/>
          <p:nvPr/>
        </p:nvGrpSpPr>
        <p:grpSpPr>
          <a:xfrm>
            <a:off x="876389" y="1154473"/>
            <a:ext cx="6596741" cy="3794019"/>
            <a:chOff x="860107" y="765316"/>
            <a:chExt cx="6596741" cy="3794019"/>
          </a:xfrm>
        </p:grpSpPr>
        <p:grpSp>
          <p:nvGrpSpPr>
            <p:cNvPr id="31" name="Gruppierung 30"/>
            <p:cNvGrpSpPr/>
            <p:nvPr/>
          </p:nvGrpSpPr>
          <p:grpSpPr>
            <a:xfrm>
              <a:off x="860107" y="765316"/>
              <a:ext cx="6596741" cy="3794019"/>
              <a:chOff x="860107" y="765316"/>
              <a:chExt cx="6596741" cy="3794019"/>
            </a:xfrm>
          </p:grpSpPr>
          <p:pic>
            <p:nvPicPr>
              <p:cNvPr id="37" name="Bild 36" descr="pltccd2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85" t="57934" r="6193" b="6293"/>
              <a:stretch/>
            </p:blipFill>
            <p:spPr>
              <a:xfrm>
                <a:off x="860107" y="765316"/>
                <a:ext cx="6596741" cy="3794019"/>
              </a:xfrm>
              <a:prstGeom prst="rect">
                <a:avLst/>
              </a:prstGeom>
            </p:spPr>
          </p:pic>
          <p:sp>
            <p:nvSpPr>
              <p:cNvPr id="38" name="Abgerundetes Rechteck 37"/>
              <p:cNvSpPr/>
              <p:nvPr/>
            </p:nvSpPr>
            <p:spPr>
              <a:xfrm>
                <a:off x="5014671" y="2067367"/>
                <a:ext cx="45719" cy="112195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101600">
                  <a:srgbClr val="FFFF00">
                    <a:alpha val="75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9" name="Abgerundetes Rechteck 38"/>
              <p:cNvSpPr/>
              <p:nvPr/>
            </p:nvSpPr>
            <p:spPr>
              <a:xfrm>
                <a:off x="6972453" y="1888113"/>
                <a:ext cx="45719" cy="14706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101600">
                  <a:srgbClr val="FFFF00">
                    <a:alpha val="75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0" name="Abgerundetes Rechteck 39"/>
              <p:cNvSpPr/>
              <p:nvPr/>
            </p:nvSpPr>
            <p:spPr>
              <a:xfrm>
                <a:off x="6026100" y="2396027"/>
                <a:ext cx="45719" cy="118573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101600">
                  <a:srgbClr val="FFFF00">
                    <a:alpha val="75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" name="Abgerundetes Rechteck 40"/>
              <p:cNvSpPr/>
              <p:nvPr/>
            </p:nvSpPr>
            <p:spPr>
              <a:xfrm>
                <a:off x="4583217" y="2179562"/>
                <a:ext cx="45719" cy="13818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101600">
                  <a:srgbClr val="FFFF00">
                    <a:alpha val="75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2" name="Abgerundetes Rechteck 41"/>
              <p:cNvSpPr/>
              <p:nvPr/>
            </p:nvSpPr>
            <p:spPr>
              <a:xfrm>
                <a:off x="2704788" y="1727200"/>
                <a:ext cx="82862" cy="641351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101600">
                  <a:srgbClr val="FFFF00">
                    <a:alpha val="75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32" name="Abgerundetes Rechteck 31"/>
            <p:cNvSpPr/>
            <p:nvPr/>
          </p:nvSpPr>
          <p:spPr>
            <a:xfrm>
              <a:off x="1981207" y="3517201"/>
              <a:ext cx="322601" cy="70309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>
              <a:glow rad="101600">
                <a:srgbClr val="FFFF00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5" name="Gerade Verbindung 34"/>
            <p:cNvCxnSpPr/>
            <p:nvPr/>
          </p:nvCxnSpPr>
          <p:spPr>
            <a:xfrm>
              <a:off x="2385215" y="1123551"/>
              <a:ext cx="0" cy="264604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Abgerundetes Rechteck 35"/>
            <p:cNvSpPr/>
            <p:nvPr/>
          </p:nvSpPr>
          <p:spPr>
            <a:xfrm>
              <a:off x="1981207" y="2327736"/>
              <a:ext cx="322601" cy="18000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  <a:effectLst>
              <a:glow rad="38100">
                <a:srgbClr val="FFFF00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43" name="Oval 42"/>
          <p:cNvSpPr/>
          <p:nvPr/>
        </p:nvSpPr>
        <p:spPr>
          <a:xfrm>
            <a:off x="2602419" y="3179048"/>
            <a:ext cx="310623" cy="310623"/>
          </a:xfrm>
          <a:prstGeom prst="ellipse">
            <a:avLst/>
          </a:prstGeom>
          <a:solidFill>
            <a:srgbClr val="FFF6B9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144000" bIns="93600" rtlCol="0" anchor="ctr"/>
          <a:lstStyle/>
          <a:p>
            <a:pPr algn="ctr"/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1</a:t>
            </a:r>
            <a:endParaRPr lang="de-DE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4460163" y="3179048"/>
            <a:ext cx="310623" cy="310623"/>
          </a:xfrm>
          <a:prstGeom prst="ellipse">
            <a:avLst/>
          </a:prstGeom>
          <a:solidFill>
            <a:srgbClr val="FFF6B9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144000" bIns="93600" rtlCol="0" anchor="ctr"/>
          <a:lstStyle/>
          <a:p>
            <a:pPr algn="ctr"/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2</a:t>
            </a:r>
            <a:endParaRPr lang="de-DE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904905" y="3179048"/>
            <a:ext cx="310623" cy="310623"/>
          </a:xfrm>
          <a:prstGeom prst="ellipse">
            <a:avLst/>
          </a:prstGeom>
          <a:solidFill>
            <a:srgbClr val="FFF6B9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144000" bIns="93600" rtlCol="0" anchor="ctr"/>
          <a:lstStyle/>
          <a:p>
            <a:pPr algn="ctr"/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3</a:t>
            </a:r>
            <a:endParaRPr lang="de-DE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5904004" y="3179048"/>
            <a:ext cx="310623" cy="310623"/>
          </a:xfrm>
          <a:prstGeom prst="ellipse">
            <a:avLst/>
          </a:prstGeom>
          <a:solidFill>
            <a:srgbClr val="FFF6B9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144000" bIns="93600" rtlCol="0" anchor="ctr"/>
          <a:lstStyle/>
          <a:p>
            <a:pPr algn="ctr"/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4</a:t>
            </a:r>
            <a:endParaRPr lang="de-DE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6859303" y="3179048"/>
            <a:ext cx="310623" cy="310623"/>
          </a:xfrm>
          <a:prstGeom prst="ellipse">
            <a:avLst/>
          </a:prstGeom>
          <a:solidFill>
            <a:srgbClr val="FFF6B9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144000" bIns="93600" rtlCol="0" anchor="ctr"/>
          <a:lstStyle/>
          <a:p>
            <a:pPr algn="ctr"/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5</a:t>
            </a:r>
            <a:endParaRPr lang="de-DE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2916156" y="3823492"/>
            <a:ext cx="1719580" cy="231923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0" bIns="46800" rtlCol="0">
            <a:spAutoFit/>
          </a:bodyPr>
          <a:lstStyle/>
          <a:p>
            <a:r>
              <a:rPr lang="de-DE" sz="1200" dirty="0" err="1" smtClean="0"/>
              <a:t>ground</a:t>
            </a:r>
            <a:r>
              <a:rPr lang="de-DE" sz="1200" dirty="0" smtClean="0"/>
              <a:t> </a:t>
            </a:r>
            <a:r>
              <a:rPr lang="de-DE" sz="1200" dirty="0" err="1" smtClean="0"/>
              <a:t>calibration</a:t>
            </a:r>
            <a:r>
              <a:rPr lang="de-DE" sz="1200" dirty="0" smtClean="0"/>
              <a:t> </a:t>
            </a:r>
            <a:r>
              <a:rPr lang="de-DE" sz="1200" dirty="0" err="1" smtClean="0"/>
              <a:t>at</a:t>
            </a:r>
            <a:r>
              <a:rPr lang="de-DE" sz="1200" dirty="0" smtClean="0"/>
              <a:t> -95°C</a:t>
            </a:r>
            <a:endParaRPr lang="de-DE" sz="1200" dirty="0"/>
          </a:p>
        </p:txBody>
      </p:sp>
      <p:sp>
        <p:nvSpPr>
          <p:cNvPr id="49" name="Pfeil nach links 48"/>
          <p:cNvSpPr/>
          <p:nvPr/>
        </p:nvSpPr>
        <p:spPr>
          <a:xfrm>
            <a:off x="2514601" y="3857360"/>
            <a:ext cx="314732" cy="161642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0" y="18553"/>
            <a:ext cx="9144000" cy="111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de-DE" sz="2800" b="1" dirty="0" err="1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</a:t>
            </a:r>
            <a:r>
              <a:rPr lang="de-DE" sz="2800" b="1" dirty="0" err="1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hallenges</a:t>
            </a:r>
            <a:r>
              <a:rPr lang="de-DE" sz="2800" b="1" dirty="0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800" b="1" dirty="0" err="1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for</a:t>
            </a:r>
            <a:r>
              <a:rPr lang="de-DE" sz="2800" b="1" dirty="0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800" b="1" dirty="0" err="1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</a:t>
            </a:r>
            <a:r>
              <a:rPr lang="de-DE" sz="2800" b="1" dirty="0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800" b="1" dirty="0" err="1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energy</a:t>
            </a:r>
            <a:r>
              <a:rPr lang="de-DE" sz="2800" b="1" dirty="0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800" b="1" dirty="0" err="1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calibration</a:t>
            </a:r>
            <a:r>
              <a:rPr lang="de-DE" sz="2800" b="1" dirty="0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de-DE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2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) </a:t>
            </a:r>
            <a:r>
              <a:rPr lang="en-US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CTI increase due to radiation damage</a:t>
            </a:r>
            <a:endParaRPr lang="de-DE" sz="2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13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xmlns:p14="http://schemas.microsoft.com/office/powerpoint/2010/main" spd="slow">
        <p:zoom dir="in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 17" descr="ctidot-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13" b="4855"/>
          <a:stretch/>
        </p:blipFill>
        <p:spPr>
          <a:xfrm>
            <a:off x="4447815" y="1888460"/>
            <a:ext cx="4376770" cy="2312233"/>
          </a:xfrm>
          <a:prstGeom prst="rect">
            <a:avLst/>
          </a:prstGeom>
        </p:spPr>
      </p:pic>
      <p:grpSp>
        <p:nvGrpSpPr>
          <p:cNvPr id="2" name="Gruppierung 1"/>
          <p:cNvGrpSpPr/>
          <p:nvPr/>
        </p:nvGrpSpPr>
        <p:grpSpPr>
          <a:xfrm>
            <a:off x="167193" y="1264535"/>
            <a:ext cx="4376771" cy="3473505"/>
            <a:chOff x="395122" y="826507"/>
            <a:chExt cx="4376771" cy="3473505"/>
          </a:xfrm>
        </p:grpSpPr>
        <p:pic>
          <p:nvPicPr>
            <p:cNvPr id="17" name="Bild 16" descr="ctidot-2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24" b="41874"/>
            <a:stretch/>
          </p:blipFill>
          <p:spPr>
            <a:xfrm>
              <a:off x="395122" y="826507"/>
              <a:ext cx="4376771" cy="3264170"/>
            </a:xfrm>
            <a:prstGeom prst="rect">
              <a:avLst/>
            </a:prstGeom>
          </p:spPr>
        </p:pic>
        <p:pic>
          <p:nvPicPr>
            <p:cNvPr id="19" name="Bild 18" descr="ctidot-2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689" b="4855"/>
            <a:stretch/>
          </p:blipFill>
          <p:spPr>
            <a:xfrm>
              <a:off x="395122" y="4024002"/>
              <a:ext cx="4376771" cy="276010"/>
            </a:xfrm>
            <a:prstGeom prst="rect">
              <a:avLst/>
            </a:prstGeom>
          </p:spPr>
        </p:pic>
      </p:grpSp>
      <p:sp>
        <p:nvSpPr>
          <p:cNvPr id="7" name="Textfeld 6"/>
          <p:cNvSpPr txBox="1"/>
          <p:nvPr/>
        </p:nvSpPr>
        <p:spPr>
          <a:xfrm>
            <a:off x="0" y="18553"/>
            <a:ext cx="9144000" cy="111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de-DE" sz="2800" b="1" dirty="0" err="1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</a:t>
            </a:r>
            <a:r>
              <a:rPr lang="de-DE" sz="2800" b="1" dirty="0" err="1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hallenges</a:t>
            </a:r>
            <a:r>
              <a:rPr lang="de-DE" sz="2800" b="1" dirty="0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800" b="1" dirty="0" err="1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for</a:t>
            </a:r>
            <a:r>
              <a:rPr lang="de-DE" sz="2800" b="1" dirty="0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800" b="1" dirty="0" err="1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</a:t>
            </a:r>
            <a:r>
              <a:rPr lang="de-DE" sz="2800" b="1" dirty="0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800" b="1" dirty="0" err="1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energy</a:t>
            </a:r>
            <a:r>
              <a:rPr lang="de-DE" sz="2800" b="1" dirty="0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800" b="1" dirty="0" err="1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calibration</a:t>
            </a:r>
            <a:r>
              <a:rPr lang="de-DE" sz="2800" b="1" dirty="0" smtClean="0">
                <a:ln w="1905"/>
                <a:solidFill>
                  <a:srgbClr val="A521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de-DE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2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) </a:t>
            </a:r>
            <a:r>
              <a:rPr lang="en-US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CTI increase due to radiation damage</a:t>
            </a:r>
            <a:endParaRPr lang="de-DE" sz="2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125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ctgdot3_alk_obs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0" t="15674" r="2691" b="4387"/>
          <a:stretch/>
        </p:blipFill>
        <p:spPr>
          <a:xfrm>
            <a:off x="341313" y="1309689"/>
            <a:ext cx="7311534" cy="318611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138212"/>
            <a:ext cx="9144000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CCD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column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specific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CTI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evolution</a:t>
            </a:r>
            <a:endParaRPr lang="de-DE" sz="2400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  <a:p>
            <a:pPr algn="ctr">
              <a:lnSpc>
                <a:spcPct val="250000"/>
              </a:lnSpc>
            </a:pPr>
            <a:r>
              <a:rPr lang="de-DE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TM1, Al-K</a:t>
            </a:r>
            <a:endParaRPr lang="de-DE" sz="1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665470" y="1813501"/>
            <a:ext cx="1244789" cy="1586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de-DE" sz="1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Feb 2022</a:t>
            </a:r>
          </a:p>
          <a:p>
            <a:pPr algn="ctr">
              <a:lnSpc>
                <a:spcPct val="140000"/>
              </a:lnSpc>
            </a:pPr>
            <a:r>
              <a:rPr lang="de-DE" sz="1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Aug 2021</a:t>
            </a:r>
          </a:p>
          <a:p>
            <a:pPr algn="ctr">
              <a:lnSpc>
                <a:spcPct val="140000"/>
              </a:lnSpc>
            </a:pPr>
            <a:r>
              <a:rPr lang="de-DE" sz="1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Feb 2021</a:t>
            </a:r>
          </a:p>
          <a:p>
            <a:pPr algn="ctr">
              <a:lnSpc>
                <a:spcPct val="140000"/>
              </a:lnSpc>
            </a:pPr>
            <a:r>
              <a:rPr lang="de-DE" sz="1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Nov 2020</a:t>
            </a:r>
          </a:p>
          <a:p>
            <a:pPr algn="ctr">
              <a:lnSpc>
                <a:spcPct val="140000"/>
              </a:lnSpc>
            </a:pPr>
            <a:r>
              <a:rPr lang="de-DE" sz="1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Nov</a:t>
            </a:r>
            <a:r>
              <a:rPr lang="de-DE" sz="1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/</a:t>
            </a:r>
            <a:r>
              <a:rPr lang="de-DE" sz="14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Dec</a:t>
            </a:r>
            <a:r>
              <a:rPr lang="de-DE" sz="1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2019</a:t>
            </a:r>
            <a:r>
              <a:rPr lang="de-DE" sz="1400" dirty="0" smtClean="0"/>
              <a:t> </a:t>
            </a:r>
          </a:p>
        </p:txBody>
      </p:sp>
      <p:sp>
        <p:nvSpPr>
          <p:cNvPr id="5" name="Oval 4"/>
          <p:cNvSpPr/>
          <p:nvPr/>
        </p:nvSpPr>
        <p:spPr>
          <a:xfrm>
            <a:off x="332264" y="235904"/>
            <a:ext cx="513965" cy="513965"/>
          </a:xfrm>
          <a:prstGeom prst="ellipse">
            <a:avLst/>
          </a:prstGeom>
          <a:solidFill>
            <a:srgbClr val="FFF6B9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Ins="144000" bIns="93600" rtlCol="0" anchor="ctr"/>
          <a:lstStyle/>
          <a:p>
            <a:pPr algn="ctr"/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1</a:t>
            </a: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556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ctgdot3_alk_obs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0" t="15674" r="2691" b="4387"/>
          <a:stretch/>
        </p:blipFill>
        <p:spPr>
          <a:xfrm>
            <a:off x="341312" y="1309689"/>
            <a:ext cx="7311533" cy="318611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138212"/>
            <a:ext cx="9144000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CCD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column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specific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CTI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evolution</a:t>
            </a:r>
            <a:endParaRPr lang="de-DE" sz="2400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  <a:p>
            <a:pPr algn="ctr">
              <a:lnSpc>
                <a:spcPct val="250000"/>
              </a:lnSpc>
            </a:pPr>
            <a:r>
              <a:rPr lang="de-DE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TM1, Al-K</a:t>
            </a:r>
            <a:endParaRPr lang="de-DE" sz="1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665470" y="1813501"/>
            <a:ext cx="1244789" cy="1586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de-DE" sz="1400" b="1" dirty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Feb 2022</a:t>
            </a:r>
          </a:p>
          <a:p>
            <a:pPr algn="ctr">
              <a:lnSpc>
                <a:spcPct val="140000"/>
              </a:lnSpc>
            </a:pPr>
            <a:r>
              <a:rPr lang="de-DE" sz="1400" b="1" dirty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Aug 2021</a:t>
            </a:r>
          </a:p>
          <a:p>
            <a:pPr algn="ctr">
              <a:lnSpc>
                <a:spcPct val="140000"/>
              </a:lnSpc>
            </a:pPr>
            <a:r>
              <a:rPr lang="de-DE" sz="1400" b="1" dirty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Feb 2021</a:t>
            </a:r>
          </a:p>
          <a:p>
            <a:pPr algn="ctr">
              <a:lnSpc>
                <a:spcPct val="140000"/>
              </a:lnSpc>
            </a:pPr>
            <a:r>
              <a:rPr lang="de-DE" sz="1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Nov 2020</a:t>
            </a:r>
          </a:p>
          <a:p>
            <a:pPr algn="ctr">
              <a:lnSpc>
                <a:spcPct val="140000"/>
              </a:lnSpc>
            </a:pPr>
            <a:r>
              <a:rPr lang="de-DE" sz="1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Nov/</a:t>
            </a:r>
            <a:r>
              <a:rPr lang="de-DE" sz="14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Dec</a:t>
            </a:r>
            <a:r>
              <a:rPr lang="de-DE" sz="1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2019</a:t>
            </a:r>
            <a:r>
              <a:rPr lang="de-DE" sz="1400" dirty="0" smtClean="0"/>
              <a:t> </a:t>
            </a:r>
          </a:p>
        </p:txBody>
      </p:sp>
      <p:sp>
        <p:nvSpPr>
          <p:cNvPr id="5" name="Oval 4"/>
          <p:cNvSpPr/>
          <p:nvPr/>
        </p:nvSpPr>
        <p:spPr>
          <a:xfrm>
            <a:off x="332264" y="235904"/>
            <a:ext cx="513965" cy="513965"/>
          </a:xfrm>
          <a:prstGeom prst="ellipse">
            <a:avLst/>
          </a:prstGeom>
          <a:solidFill>
            <a:srgbClr val="FFF6B9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Ins="144000" bIns="93600" rtlCol="0" anchor="ctr"/>
          <a:lstStyle/>
          <a:p>
            <a:pPr algn="ctr"/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6403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ctgdot3_alk_obs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0" t="15674" r="2691" b="4387"/>
          <a:stretch/>
        </p:blipFill>
        <p:spPr>
          <a:xfrm>
            <a:off x="341313" y="1309689"/>
            <a:ext cx="7311534" cy="318611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138212"/>
            <a:ext cx="9144000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CCD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column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specific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CTI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evolution</a:t>
            </a:r>
            <a:endParaRPr lang="de-DE" sz="2400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  <a:p>
            <a:pPr algn="ctr">
              <a:lnSpc>
                <a:spcPct val="250000"/>
              </a:lnSpc>
            </a:pPr>
            <a:r>
              <a:rPr lang="de-DE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TM1, Al-K</a:t>
            </a:r>
            <a:endParaRPr lang="de-DE" sz="1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665470" y="1813501"/>
            <a:ext cx="1244789" cy="1586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de-DE" sz="1400" b="1" dirty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Feb 2022</a:t>
            </a:r>
          </a:p>
          <a:p>
            <a:pPr algn="ctr">
              <a:lnSpc>
                <a:spcPct val="140000"/>
              </a:lnSpc>
            </a:pPr>
            <a:r>
              <a:rPr lang="de-DE" sz="1400" b="1" dirty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Aug 2021</a:t>
            </a:r>
          </a:p>
          <a:p>
            <a:pPr algn="ctr">
              <a:lnSpc>
                <a:spcPct val="140000"/>
              </a:lnSpc>
            </a:pPr>
            <a:r>
              <a:rPr lang="de-DE" sz="1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Feb 2021</a:t>
            </a:r>
          </a:p>
          <a:p>
            <a:pPr algn="ctr">
              <a:lnSpc>
                <a:spcPct val="140000"/>
              </a:lnSpc>
            </a:pPr>
            <a:r>
              <a:rPr lang="de-DE" sz="1400" b="1" dirty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Nov 2020</a:t>
            </a:r>
          </a:p>
          <a:p>
            <a:pPr algn="ctr">
              <a:lnSpc>
                <a:spcPct val="140000"/>
              </a:lnSpc>
            </a:pPr>
            <a:r>
              <a:rPr lang="de-DE" sz="1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Nov/</a:t>
            </a:r>
            <a:r>
              <a:rPr lang="de-DE" sz="14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Dec</a:t>
            </a:r>
            <a:r>
              <a:rPr lang="de-DE" sz="1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2019</a:t>
            </a:r>
            <a:r>
              <a:rPr lang="de-DE" sz="1400" dirty="0" smtClean="0"/>
              <a:t> </a:t>
            </a:r>
          </a:p>
        </p:txBody>
      </p:sp>
      <p:sp>
        <p:nvSpPr>
          <p:cNvPr id="5" name="Oval 4"/>
          <p:cNvSpPr/>
          <p:nvPr/>
        </p:nvSpPr>
        <p:spPr>
          <a:xfrm>
            <a:off x="332264" y="235904"/>
            <a:ext cx="513965" cy="513965"/>
          </a:xfrm>
          <a:prstGeom prst="ellipse">
            <a:avLst/>
          </a:prstGeom>
          <a:solidFill>
            <a:srgbClr val="FFF6B9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Ins="144000" bIns="93600" rtlCol="0" anchor="ctr"/>
          <a:lstStyle/>
          <a:p>
            <a:pPr algn="ctr"/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35083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ctgdot3_alk_obs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0" t="15674" r="2691" b="4387"/>
          <a:stretch/>
        </p:blipFill>
        <p:spPr>
          <a:xfrm>
            <a:off x="341313" y="1309689"/>
            <a:ext cx="7311534" cy="318611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138212"/>
            <a:ext cx="9144000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CCD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column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specific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CTI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evolution</a:t>
            </a:r>
            <a:endParaRPr lang="de-DE" sz="2400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  <a:p>
            <a:pPr algn="ctr">
              <a:lnSpc>
                <a:spcPct val="250000"/>
              </a:lnSpc>
            </a:pPr>
            <a:r>
              <a:rPr lang="de-DE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TM1, Al-K</a:t>
            </a:r>
            <a:endParaRPr lang="de-DE" sz="1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665470" y="1813501"/>
            <a:ext cx="1244789" cy="1586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de-DE" sz="1400" b="1" dirty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Feb 2022</a:t>
            </a:r>
          </a:p>
          <a:p>
            <a:pPr algn="ctr">
              <a:lnSpc>
                <a:spcPct val="140000"/>
              </a:lnSpc>
            </a:pPr>
            <a:r>
              <a:rPr lang="de-DE" sz="1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Aug 2021</a:t>
            </a:r>
          </a:p>
          <a:p>
            <a:pPr algn="ctr">
              <a:lnSpc>
                <a:spcPct val="140000"/>
              </a:lnSpc>
            </a:pPr>
            <a:r>
              <a:rPr lang="de-DE" sz="1400" b="1" dirty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Feb 2021</a:t>
            </a:r>
          </a:p>
          <a:p>
            <a:pPr algn="ctr">
              <a:lnSpc>
                <a:spcPct val="140000"/>
              </a:lnSpc>
            </a:pPr>
            <a:r>
              <a:rPr lang="de-DE" sz="1400" b="1" dirty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Nov 2020</a:t>
            </a:r>
          </a:p>
          <a:p>
            <a:pPr algn="ctr">
              <a:lnSpc>
                <a:spcPct val="140000"/>
              </a:lnSpc>
            </a:pPr>
            <a:r>
              <a:rPr lang="de-DE" sz="1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Nov/</a:t>
            </a:r>
            <a:r>
              <a:rPr lang="de-DE" sz="14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Dec</a:t>
            </a:r>
            <a:r>
              <a:rPr lang="de-DE" sz="1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2019</a:t>
            </a:r>
            <a:r>
              <a:rPr lang="de-DE" sz="1400" dirty="0" smtClean="0"/>
              <a:t> </a:t>
            </a:r>
          </a:p>
        </p:txBody>
      </p:sp>
      <p:sp>
        <p:nvSpPr>
          <p:cNvPr id="5" name="Oval 4"/>
          <p:cNvSpPr/>
          <p:nvPr/>
        </p:nvSpPr>
        <p:spPr>
          <a:xfrm>
            <a:off x="332264" y="235904"/>
            <a:ext cx="513965" cy="513965"/>
          </a:xfrm>
          <a:prstGeom prst="ellipse">
            <a:avLst/>
          </a:prstGeom>
          <a:solidFill>
            <a:srgbClr val="FFF6B9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Ins="144000" bIns="93600" rtlCol="0" anchor="ctr"/>
          <a:lstStyle/>
          <a:p>
            <a:pPr algn="ctr"/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29619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ctgdot3_alk_obs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0" t="15674" r="2691" b="4387"/>
          <a:stretch/>
        </p:blipFill>
        <p:spPr>
          <a:xfrm>
            <a:off x="341313" y="1309689"/>
            <a:ext cx="7311532" cy="318611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138212"/>
            <a:ext cx="9144000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CCD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column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specific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CTI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evolution</a:t>
            </a:r>
            <a:endParaRPr lang="de-DE" sz="2400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  <a:p>
            <a:pPr algn="ctr">
              <a:lnSpc>
                <a:spcPct val="250000"/>
              </a:lnSpc>
            </a:pPr>
            <a:r>
              <a:rPr lang="de-DE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TM1, Al-K</a:t>
            </a:r>
            <a:endParaRPr lang="de-DE" sz="1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665470" y="1813501"/>
            <a:ext cx="1244789" cy="1586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de-DE" sz="1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Feb 2022</a:t>
            </a:r>
          </a:p>
          <a:p>
            <a:pPr algn="ctr">
              <a:lnSpc>
                <a:spcPct val="140000"/>
              </a:lnSpc>
            </a:pPr>
            <a:r>
              <a:rPr lang="de-DE" sz="1400" b="1" dirty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Aug 2021</a:t>
            </a:r>
          </a:p>
          <a:p>
            <a:pPr algn="ctr">
              <a:lnSpc>
                <a:spcPct val="140000"/>
              </a:lnSpc>
            </a:pPr>
            <a:r>
              <a:rPr lang="de-DE" sz="1400" b="1" dirty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Feb 2021</a:t>
            </a:r>
          </a:p>
          <a:p>
            <a:pPr algn="ctr">
              <a:lnSpc>
                <a:spcPct val="140000"/>
              </a:lnSpc>
            </a:pPr>
            <a:r>
              <a:rPr lang="de-DE" sz="1400" b="1" dirty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Nov 2020</a:t>
            </a:r>
          </a:p>
          <a:p>
            <a:pPr algn="ctr">
              <a:lnSpc>
                <a:spcPct val="140000"/>
              </a:lnSpc>
            </a:pPr>
            <a:r>
              <a:rPr lang="de-DE" sz="1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Nov/</a:t>
            </a:r>
            <a:r>
              <a:rPr lang="de-DE" sz="14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Dec</a:t>
            </a:r>
            <a:r>
              <a:rPr lang="de-DE" sz="1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2019</a:t>
            </a:r>
            <a:r>
              <a:rPr lang="de-DE" sz="1400" dirty="0" smtClean="0"/>
              <a:t> </a:t>
            </a:r>
          </a:p>
        </p:txBody>
      </p:sp>
      <p:sp>
        <p:nvSpPr>
          <p:cNvPr id="5" name="Oval 4"/>
          <p:cNvSpPr/>
          <p:nvPr/>
        </p:nvSpPr>
        <p:spPr>
          <a:xfrm>
            <a:off x="332264" y="235904"/>
            <a:ext cx="513965" cy="513965"/>
          </a:xfrm>
          <a:prstGeom prst="ellipse">
            <a:avLst/>
          </a:prstGeom>
          <a:solidFill>
            <a:srgbClr val="FFF6B9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Ins="144000" bIns="93600" rtlCol="0" anchor="ctr"/>
          <a:lstStyle/>
          <a:p>
            <a:pPr algn="ctr"/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78623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16" y="846733"/>
            <a:ext cx="4867378" cy="3232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Bild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119" y="178895"/>
            <a:ext cx="3470540" cy="4744779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203516" y="217024"/>
            <a:ext cx="4802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eROSITA</a:t>
            </a:r>
            <a:r>
              <a:rPr lang="de-DE" sz="2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CCD</a:t>
            </a:r>
            <a:endParaRPr lang="de-DE" sz="16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162627" y="4246814"/>
            <a:ext cx="30673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/>
              <a:t>CTI </a:t>
            </a:r>
            <a:r>
              <a:rPr lang="de-DE" sz="1600" dirty="0" err="1" smtClean="0"/>
              <a:t>increase</a:t>
            </a:r>
            <a:r>
              <a:rPr lang="de-DE" sz="1600" dirty="0" smtClean="0"/>
              <a:t> in </a:t>
            </a:r>
            <a:r>
              <a:rPr lang="de-DE" sz="1600" dirty="0" err="1" smtClean="0"/>
              <a:t>frame</a:t>
            </a:r>
            <a:r>
              <a:rPr lang="de-DE" sz="1600" dirty="0" smtClean="0"/>
              <a:t> </a:t>
            </a:r>
            <a:r>
              <a:rPr lang="de-DE" sz="1600" dirty="0" err="1" smtClean="0"/>
              <a:t>store</a:t>
            </a:r>
            <a:r>
              <a:rPr lang="de-DE" sz="1600" dirty="0" smtClean="0"/>
              <a:t> </a:t>
            </a:r>
            <a:r>
              <a:rPr lang="de-DE" sz="1600" dirty="0" err="1" smtClean="0"/>
              <a:t>area</a:t>
            </a:r>
            <a:r>
              <a:rPr lang="de-DE" sz="1600" dirty="0"/>
              <a:t/>
            </a:r>
            <a:br>
              <a:rPr lang="de-DE" sz="1600" dirty="0"/>
            </a:br>
            <a:r>
              <a:rPr lang="de-DE" sz="1600" dirty="0" err="1" smtClean="0"/>
              <a:t>appears</a:t>
            </a:r>
            <a:r>
              <a:rPr lang="de-DE" sz="1600" dirty="0"/>
              <a:t> </a:t>
            </a:r>
            <a:r>
              <a:rPr lang="de-DE" sz="1600" dirty="0" err="1" smtClean="0"/>
              <a:t>as</a:t>
            </a:r>
            <a:r>
              <a:rPr lang="de-DE" sz="1600" dirty="0" smtClean="0"/>
              <a:t> </a:t>
            </a:r>
            <a:r>
              <a:rPr lang="de-DE" sz="1600" dirty="0" err="1" smtClean="0"/>
              <a:t>gain</a:t>
            </a:r>
            <a:r>
              <a:rPr lang="de-DE" sz="1600" dirty="0" smtClean="0"/>
              <a:t> [</a:t>
            </a:r>
            <a:r>
              <a:rPr lang="de-DE" sz="1600" dirty="0" err="1" smtClean="0"/>
              <a:t>adu</a:t>
            </a:r>
            <a:r>
              <a:rPr lang="de-DE" sz="1600" dirty="0" smtClean="0"/>
              <a:t>/eV] </a:t>
            </a:r>
            <a:r>
              <a:rPr lang="de-DE" sz="1600" dirty="0" err="1" smtClean="0"/>
              <a:t>decrease</a:t>
            </a:r>
            <a:endParaRPr lang="de-DE" sz="1600" dirty="0"/>
          </a:p>
        </p:txBody>
      </p:sp>
      <p:sp>
        <p:nvSpPr>
          <p:cNvPr id="19" name="Pfeil nach oben 18"/>
          <p:cNvSpPr/>
          <p:nvPr/>
        </p:nvSpPr>
        <p:spPr>
          <a:xfrm rot="20692198">
            <a:off x="2357425" y="2437883"/>
            <a:ext cx="260502" cy="1801198"/>
          </a:xfrm>
          <a:prstGeom prst="up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9162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0" y="13821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CCD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column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specific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‚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gain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‘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evolution</a:t>
            </a:r>
            <a:endParaRPr lang="de-DE" sz="2400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02991" y="4236118"/>
            <a:ext cx="1404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TM1, Al-K</a:t>
            </a:r>
            <a:endParaRPr lang="de-DE" sz="2400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602943" y="4234933"/>
            <a:ext cx="1404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TM1, </a:t>
            </a:r>
            <a:r>
              <a:rPr lang="de-DE" sz="16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Ti</a:t>
            </a:r>
            <a:r>
              <a:rPr lang="de-DE" sz="1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-K</a:t>
            </a:r>
            <a:endParaRPr lang="de-DE" sz="2400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382768" y="4234933"/>
            <a:ext cx="1404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TM1, </a:t>
            </a:r>
            <a:r>
              <a:rPr lang="de-DE" sz="16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Mn</a:t>
            </a:r>
            <a:r>
              <a:rPr lang="de-DE" sz="1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-K</a:t>
            </a:r>
            <a:endParaRPr lang="de-DE" sz="2400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grpSp>
        <p:nvGrpSpPr>
          <p:cNvPr id="16" name="Gruppierung 15"/>
          <p:cNvGrpSpPr/>
          <p:nvPr/>
        </p:nvGrpSpPr>
        <p:grpSpPr>
          <a:xfrm>
            <a:off x="265190" y="771202"/>
            <a:ext cx="8624320" cy="4291343"/>
            <a:chOff x="325664" y="781282"/>
            <a:chExt cx="8624320" cy="4291343"/>
          </a:xfrm>
        </p:grpSpPr>
        <p:pic>
          <p:nvPicPr>
            <p:cNvPr id="2" name="Bild 1" descr="ctgdot3_alk_gaindot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9" t="10114" r="4296" b="2282"/>
            <a:stretch/>
          </p:blipFill>
          <p:spPr>
            <a:xfrm>
              <a:off x="393612" y="781285"/>
              <a:ext cx="2965547" cy="4182073"/>
            </a:xfrm>
            <a:prstGeom prst="rect">
              <a:avLst/>
            </a:prstGeom>
          </p:spPr>
        </p:pic>
        <p:pic>
          <p:nvPicPr>
            <p:cNvPr id="5" name="Bild 4" descr="ctgdot3_tik_gaindo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53" t="10114" r="4296" b="2282"/>
            <a:stretch/>
          </p:blipFill>
          <p:spPr>
            <a:xfrm>
              <a:off x="3401076" y="781282"/>
              <a:ext cx="2749621" cy="4182073"/>
            </a:xfrm>
            <a:prstGeom prst="rect">
              <a:avLst/>
            </a:prstGeom>
          </p:spPr>
        </p:pic>
        <p:pic>
          <p:nvPicPr>
            <p:cNvPr id="6" name="Bild 5" descr="ctgdot3_mnk_gaindot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08" t="10114" r="4296" b="2282"/>
            <a:stretch/>
          </p:blipFill>
          <p:spPr>
            <a:xfrm>
              <a:off x="6191336" y="781284"/>
              <a:ext cx="2758648" cy="4182072"/>
            </a:xfrm>
            <a:prstGeom prst="rect">
              <a:avLst/>
            </a:prstGeom>
          </p:spPr>
        </p:pic>
        <p:sp>
          <p:nvSpPr>
            <p:cNvPr id="4" name="Textfeld 3"/>
            <p:cNvSpPr txBox="1"/>
            <p:nvPr/>
          </p:nvSpPr>
          <p:spPr>
            <a:xfrm rot="16200000">
              <a:off x="-1478795" y="2585741"/>
              <a:ext cx="3885917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 err="1" smtClean="0"/>
                <a:t>peak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position</a:t>
              </a:r>
              <a:r>
                <a:rPr lang="de-DE" sz="1200" dirty="0" smtClean="0"/>
                <a:t>  [</a:t>
              </a:r>
              <a:r>
                <a:rPr lang="de-DE" sz="1200" dirty="0" err="1" smtClean="0"/>
                <a:t>adu</a:t>
              </a:r>
              <a:r>
                <a:rPr lang="de-DE" sz="1200" dirty="0" smtClean="0"/>
                <a:t>]</a:t>
              </a:r>
              <a:endParaRPr lang="de-DE" sz="1200" dirty="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708311" y="4795626"/>
              <a:ext cx="2349054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 smtClean="0"/>
                <a:t>CCD </a:t>
              </a:r>
              <a:r>
                <a:rPr lang="de-DE" sz="1200" dirty="0" err="1" smtClean="0"/>
                <a:t>column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number</a:t>
              </a:r>
              <a:endParaRPr lang="de-DE" sz="1200" dirty="0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507597" y="4795626"/>
              <a:ext cx="2371835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 smtClean="0"/>
                <a:t>CCD </a:t>
              </a:r>
              <a:r>
                <a:rPr lang="de-DE" sz="1200" dirty="0" err="1" smtClean="0"/>
                <a:t>column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number</a:t>
              </a:r>
              <a:endParaRPr lang="de-DE" sz="1200" dirty="0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917698" y="4795626"/>
              <a:ext cx="2349054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 smtClean="0"/>
                <a:t>CCD </a:t>
              </a:r>
              <a:r>
                <a:rPr lang="de-DE" sz="1200" dirty="0" err="1" smtClean="0"/>
                <a:t>column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number</a:t>
              </a:r>
              <a:endParaRPr lang="de-DE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89848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1424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Energy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Calibration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: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some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eROSITA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Specialties</a:t>
            </a:r>
            <a:endParaRPr lang="de-DE" sz="2400" b="1" dirty="0">
              <a:ln w="1905"/>
              <a:gradFill>
                <a:gsLst>
                  <a:gs pos="0">
                    <a:schemeClr val="tx1"/>
                  </a:gs>
                  <a:gs pos="58000">
                    <a:schemeClr val="tx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5400000"/>
              </a:gradFill>
              <a:effectLst>
                <a:innerShdw blurRad="123825" dist="1193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77059" y="733037"/>
            <a:ext cx="5404043" cy="4082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34950" dist="38100" dir="2700000" sx="101000" sy="101000" algn="tl" rotWithShape="0">
              <a:srgbClr val="000000">
                <a:alpha val="43000"/>
              </a:srgbClr>
            </a:outerShdw>
          </a:effectLst>
        </p:spPr>
        <p:txBody>
          <a:bodyPr wrap="none" bIns="93600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b="1" dirty="0" err="1" smtClean="0">
                <a:solidFill>
                  <a:srgbClr val="BFBFBF"/>
                </a:solidFill>
              </a:rPr>
              <a:t>onboard</a:t>
            </a:r>
            <a:r>
              <a:rPr lang="de-DE" sz="1400" b="1" dirty="0" smtClean="0">
                <a:solidFill>
                  <a:srgbClr val="BFBFBF"/>
                </a:solidFill>
              </a:rPr>
              <a:t>: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use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of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precomputed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threshold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maps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for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optimizing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telemetry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compression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mode</a:t>
            </a:r>
            <a:r>
              <a:rPr lang="de-DE" sz="1400" dirty="0" smtClean="0">
                <a:solidFill>
                  <a:srgbClr val="BFBFBF"/>
                </a:solidFill>
              </a:rPr>
              <a:t> ‚</a:t>
            </a:r>
            <a:r>
              <a:rPr lang="de-DE" sz="1200" dirty="0">
                <a:solidFill>
                  <a:srgbClr val="BFBFBF"/>
                </a:solidFill>
                <a:latin typeface="Courier"/>
                <a:cs typeface="Courier"/>
              </a:rPr>
              <a:t>PMENV2</a:t>
            </a:r>
            <a:r>
              <a:rPr lang="de-DE" sz="1400" dirty="0" smtClean="0">
                <a:solidFill>
                  <a:srgbClr val="BFBFBF"/>
                </a:solidFill>
              </a:rPr>
              <a:t>‘ </a:t>
            </a:r>
            <a:r>
              <a:rPr lang="de-DE" sz="1400" dirty="0" err="1" smtClean="0">
                <a:solidFill>
                  <a:srgbClr val="BFBFBF"/>
                </a:solidFill>
              </a:rPr>
              <a:t>for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scientific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data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>
                <a:solidFill>
                  <a:srgbClr val="BFBFBF"/>
                </a:solidFill>
              </a:rPr>
              <a:t>compression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mode</a:t>
            </a:r>
            <a:r>
              <a:rPr lang="de-DE" sz="1400" dirty="0">
                <a:solidFill>
                  <a:srgbClr val="BFBFBF"/>
                </a:solidFill>
              </a:rPr>
              <a:t> ‚</a:t>
            </a:r>
            <a:r>
              <a:rPr lang="de-DE" sz="1200" dirty="0">
                <a:solidFill>
                  <a:srgbClr val="BFBFBF"/>
                </a:solidFill>
                <a:latin typeface="Courier"/>
                <a:cs typeface="Courier"/>
              </a:rPr>
              <a:t>PMALLSINGLES</a:t>
            </a:r>
            <a:r>
              <a:rPr lang="de-DE" sz="1400" dirty="0">
                <a:solidFill>
                  <a:srgbClr val="BFBFBF"/>
                </a:solidFill>
              </a:rPr>
              <a:t>‘ </a:t>
            </a:r>
            <a:r>
              <a:rPr lang="de-DE" sz="1400" dirty="0" err="1">
                <a:solidFill>
                  <a:srgbClr val="BFBFBF"/>
                </a:solidFill>
              </a:rPr>
              <a:t>for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baseline="30000" dirty="0">
                <a:solidFill>
                  <a:srgbClr val="BFBFBF"/>
                </a:solidFill>
              </a:rPr>
              <a:t>55</a:t>
            </a:r>
            <a:r>
              <a:rPr lang="de-DE" sz="1400" dirty="0">
                <a:solidFill>
                  <a:srgbClr val="BFBFBF"/>
                </a:solidFill>
              </a:rPr>
              <a:t>Fe </a:t>
            </a:r>
            <a:r>
              <a:rPr lang="de-DE" sz="1400" dirty="0" err="1" smtClean="0">
                <a:solidFill>
                  <a:srgbClr val="BFBFBF"/>
                </a:solidFill>
              </a:rPr>
              <a:t>data</a:t>
            </a:r>
            <a:endParaRPr lang="de-DE" sz="1400" dirty="0">
              <a:solidFill>
                <a:srgbClr val="BFBFBF"/>
              </a:solidFill>
            </a:endParaRP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charset="2"/>
              <a:buChar char="Ø"/>
            </a:pPr>
            <a:r>
              <a:rPr lang="de-DE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ground</a:t>
            </a:r>
            <a: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processing</a:t>
            </a:r>
            <a: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utilization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subpixel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resolution</a:t>
            </a:r>
            <a:endParaRPr lang="de-DE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fast PSF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focal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plane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mapping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high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count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rates</a:t>
            </a:r>
            <a:endParaRPr lang="de-DE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use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of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constant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energy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thresholds</a:t>
            </a:r>
            <a:r>
              <a:rPr lang="de-DE" sz="1400" dirty="0" smtClean="0">
                <a:solidFill>
                  <a:srgbClr val="BFBFBF"/>
                </a:solidFill>
              </a:rPr>
              <a:t> (in eV)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improved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noise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suppression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for</a:t>
            </a:r>
            <a:r>
              <a:rPr lang="de-DE" sz="1400" dirty="0" smtClean="0">
                <a:solidFill>
                  <a:srgbClr val="BFBFBF"/>
                </a:solidFill>
              </a:rPr>
              <a:t> &gt;1 </a:t>
            </a:r>
            <a:r>
              <a:rPr lang="de-DE" sz="1400" dirty="0" err="1" smtClean="0">
                <a:solidFill>
                  <a:srgbClr val="BFBFBF"/>
                </a:solidFill>
              </a:rPr>
              <a:t>pixel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patterns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floating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point</a:t>
            </a:r>
            <a:r>
              <a:rPr lang="de-DE" sz="1400" dirty="0" smtClean="0">
                <a:solidFill>
                  <a:srgbClr val="BFBFBF"/>
                </a:solidFill>
              </a:rPr>
              <a:t> PI </a:t>
            </a:r>
            <a:r>
              <a:rPr lang="de-DE" sz="1400" dirty="0" err="1" smtClean="0">
                <a:solidFill>
                  <a:srgbClr val="BFBFBF"/>
                </a:solidFill>
              </a:rPr>
              <a:t>values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smtClean="0">
                <a:solidFill>
                  <a:srgbClr val="BFBFBF"/>
                </a:solidFill>
              </a:rPr>
              <a:t> RMFs </a:t>
            </a:r>
            <a:r>
              <a:rPr lang="de-DE" sz="1400" dirty="0" err="1" smtClean="0">
                <a:solidFill>
                  <a:srgbClr val="BFBFBF"/>
                </a:solidFill>
              </a:rPr>
              <a:t>and</a:t>
            </a:r>
            <a:r>
              <a:rPr lang="de-DE" sz="1400" dirty="0" smtClean="0">
                <a:solidFill>
                  <a:srgbClr val="BFBFBF"/>
                </a:solidFill>
              </a:rPr>
              <a:t> ARFs </a:t>
            </a:r>
            <a:r>
              <a:rPr lang="de-DE" sz="1400" dirty="0" err="1" smtClean="0">
                <a:solidFill>
                  <a:srgbClr val="BFBFBF"/>
                </a:solidFill>
              </a:rPr>
              <a:t>with</a:t>
            </a:r>
            <a:r>
              <a:rPr lang="de-DE" sz="1400" dirty="0" smtClean="0">
                <a:solidFill>
                  <a:srgbClr val="BFBFBF"/>
                </a:solidFill>
              </a:rPr>
              <a:t> non-</a:t>
            </a:r>
            <a:r>
              <a:rPr lang="de-DE" sz="1400" dirty="0" err="1" smtClean="0">
                <a:solidFill>
                  <a:srgbClr val="BFBFBF"/>
                </a:solidFill>
              </a:rPr>
              <a:t>constant</a:t>
            </a:r>
            <a:r>
              <a:rPr lang="de-DE" sz="1400" dirty="0" smtClean="0">
                <a:solidFill>
                  <a:srgbClr val="BFBFBF"/>
                </a:solidFill>
              </a:rPr>
              <a:t> bin </a:t>
            </a:r>
            <a:r>
              <a:rPr lang="de-DE" sz="1400" dirty="0" err="1" smtClean="0">
                <a:solidFill>
                  <a:srgbClr val="BFBFBF"/>
                </a:solidFill>
              </a:rPr>
              <a:t>sizes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>
                <a:solidFill>
                  <a:srgbClr val="BFBFBF"/>
                </a:solidFill>
              </a:rPr>
              <a:t>CTI </a:t>
            </a:r>
            <a:r>
              <a:rPr lang="de-DE" sz="1400" dirty="0" err="1">
                <a:solidFill>
                  <a:srgbClr val="BFBFBF"/>
                </a:solidFill>
              </a:rPr>
              <a:t>and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gain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adjustments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to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varying</a:t>
            </a:r>
            <a:r>
              <a:rPr lang="de-DE" sz="1400" dirty="0">
                <a:solidFill>
                  <a:srgbClr val="BFBFBF"/>
                </a:solidFill>
              </a:rPr>
              <a:t> CCD </a:t>
            </a:r>
            <a:r>
              <a:rPr lang="de-DE" sz="1400" dirty="0" err="1" smtClean="0">
                <a:solidFill>
                  <a:srgbClr val="BFBFBF"/>
                </a:solidFill>
              </a:rPr>
              <a:t>temperatures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>
                <a:solidFill>
                  <a:srgbClr val="BFBFBF"/>
                </a:solidFill>
              </a:rPr>
              <a:t>automatic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refinement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of</a:t>
            </a:r>
            <a:r>
              <a:rPr lang="de-DE" sz="1400" dirty="0">
                <a:solidFill>
                  <a:srgbClr val="BFBFBF"/>
                </a:solidFill>
              </a:rPr>
              <a:t> RMFs </a:t>
            </a:r>
            <a:r>
              <a:rPr lang="de-DE" sz="1400" dirty="0" err="1">
                <a:solidFill>
                  <a:srgbClr val="BFBFBF"/>
                </a:solidFill>
              </a:rPr>
              <a:t>and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smtClean="0">
                <a:solidFill>
                  <a:srgbClr val="BFBFBF"/>
                </a:solidFill>
              </a:rPr>
              <a:t>ARFs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charset="2"/>
              <a:buChar char="Ø"/>
            </a:pPr>
            <a:r>
              <a:rPr lang="de-DE" sz="1400" b="1" dirty="0" err="1" smtClean="0">
                <a:solidFill>
                  <a:srgbClr val="BFBFBF"/>
                </a:solidFill>
              </a:rPr>
              <a:t>efficiency</a:t>
            </a:r>
            <a:r>
              <a:rPr lang="de-DE" sz="1400" b="1" dirty="0" smtClean="0">
                <a:solidFill>
                  <a:srgbClr val="BFBFBF"/>
                </a:solidFill>
              </a:rPr>
              <a:t>: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only</a:t>
            </a:r>
            <a:r>
              <a:rPr lang="de-DE" sz="1400" dirty="0" smtClean="0">
                <a:solidFill>
                  <a:srgbClr val="BFBFBF"/>
                </a:solidFill>
              </a:rPr>
              <a:t> ~5 </a:t>
            </a:r>
            <a:r>
              <a:rPr lang="de-DE" sz="1400" dirty="0" err="1" smtClean="0">
                <a:solidFill>
                  <a:srgbClr val="BFBFBF"/>
                </a:solidFill>
              </a:rPr>
              <a:t>days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needed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for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initial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energy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calibration</a:t>
            </a:r>
            <a:r>
              <a:rPr lang="de-DE" sz="1400" dirty="0" smtClean="0">
                <a:solidFill>
                  <a:srgbClr val="BFBFBF"/>
                </a:solidFill>
              </a:rPr>
              <a:t> on </a:t>
            </a:r>
            <a:r>
              <a:rPr lang="de-DE" sz="1400" dirty="0" err="1" smtClean="0">
                <a:solidFill>
                  <a:srgbClr val="BFBFBF"/>
                </a:solidFill>
              </a:rPr>
              <a:t>ground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only</a:t>
            </a:r>
            <a:r>
              <a:rPr lang="de-DE" sz="1400" dirty="0" smtClean="0">
                <a:solidFill>
                  <a:srgbClr val="BFBFBF"/>
                </a:solidFill>
              </a:rPr>
              <a:t> ~2 </a:t>
            </a:r>
            <a:r>
              <a:rPr lang="de-DE" sz="1400" dirty="0" err="1" smtClean="0">
                <a:solidFill>
                  <a:srgbClr val="BFBFBF"/>
                </a:solidFill>
              </a:rPr>
              <a:t>days</a:t>
            </a:r>
            <a:r>
              <a:rPr lang="de-DE" sz="1400" dirty="0" smtClean="0">
                <a:solidFill>
                  <a:srgbClr val="BFBFBF"/>
                </a:solidFill>
              </a:rPr>
              <a:t> per </a:t>
            </a:r>
            <a:r>
              <a:rPr lang="de-DE" sz="1400" dirty="0" err="1" smtClean="0">
                <a:solidFill>
                  <a:srgbClr val="BFBFBF"/>
                </a:solidFill>
              </a:rPr>
              <a:t>year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needed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for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energy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calibration</a:t>
            </a:r>
            <a:r>
              <a:rPr lang="de-DE" sz="1400" dirty="0" smtClean="0">
                <a:solidFill>
                  <a:srgbClr val="BFBFBF"/>
                </a:solidFill>
              </a:rPr>
              <a:t> in </a:t>
            </a:r>
            <a:r>
              <a:rPr lang="de-DE" sz="1400" dirty="0" err="1" smtClean="0">
                <a:solidFill>
                  <a:srgbClr val="BFBFBF"/>
                </a:solidFill>
              </a:rPr>
              <a:t>space</a:t>
            </a:r>
            <a:endParaRPr lang="de-DE" sz="1400" dirty="0" smtClean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47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ung 1"/>
          <p:cNvGrpSpPr/>
          <p:nvPr/>
        </p:nvGrpSpPr>
        <p:grpSpPr>
          <a:xfrm>
            <a:off x="504855" y="838309"/>
            <a:ext cx="8100978" cy="3901110"/>
            <a:chOff x="669164" y="2558235"/>
            <a:chExt cx="8100978" cy="3901110"/>
          </a:xfrm>
        </p:grpSpPr>
        <p:pic>
          <p:nvPicPr>
            <p:cNvPr id="3" name="Bild 2" descr="ctidot2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373"/>
            <a:stretch/>
          </p:blipFill>
          <p:spPr>
            <a:xfrm>
              <a:off x="669164" y="2558235"/>
              <a:ext cx="2003395" cy="3639173"/>
            </a:xfrm>
            <a:prstGeom prst="rect">
              <a:avLst/>
            </a:prstGeom>
          </p:spPr>
        </p:pic>
        <p:cxnSp>
          <p:nvCxnSpPr>
            <p:cNvPr id="4" name="Gerade Verbindung 3"/>
            <p:cNvCxnSpPr/>
            <p:nvPr/>
          </p:nvCxnSpPr>
          <p:spPr>
            <a:xfrm flipV="1">
              <a:off x="1315981" y="4849602"/>
              <a:ext cx="7454161" cy="865018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Gerade Verbindung 4"/>
            <p:cNvCxnSpPr/>
            <p:nvPr/>
          </p:nvCxnSpPr>
          <p:spPr>
            <a:xfrm flipV="1">
              <a:off x="1315981" y="2843505"/>
              <a:ext cx="7454161" cy="340484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hteck 5"/>
            <p:cNvSpPr/>
            <p:nvPr/>
          </p:nvSpPr>
          <p:spPr>
            <a:xfrm>
              <a:off x="2595152" y="6197408"/>
              <a:ext cx="1177942" cy="2619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/>
            <a:lstStyle/>
            <a:p>
              <a:pPr algn="ctr"/>
              <a:r>
                <a:rPr lang="de-DE" sz="1600" dirty="0" smtClean="0">
                  <a:solidFill>
                    <a:schemeClr val="tx1"/>
                  </a:solidFill>
                </a:rPr>
                <a:t>2021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7" name="Rechteck 6"/>
            <p:cNvSpPr/>
            <p:nvPr/>
          </p:nvSpPr>
          <p:spPr>
            <a:xfrm>
              <a:off x="1417210" y="6197408"/>
              <a:ext cx="1177942" cy="2619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/>
            <a:lstStyle/>
            <a:p>
              <a:pPr algn="ctr"/>
              <a:r>
                <a:rPr lang="de-DE" sz="1600" dirty="0" smtClean="0">
                  <a:solidFill>
                    <a:schemeClr val="tx1"/>
                  </a:solidFill>
                </a:rPr>
                <a:t>2020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8" name="Rechteck 7"/>
            <p:cNvSpPr/>
            <p:nvPr/>
          </p:nvSpPr>
          <p:spPr>
            <a:xfrm>
              <a:off x="4951036" y="6192713"/>
              <a:ext cx="1177942" cy="2619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/>
            <a:lstStyle/>
            <a:p>
              <a:pPr algn="ctr"/>
              <a:r>
                <a:rPr lang="de-DE" sz="1600" dirty="0" smtClean="0">
                  <a:solidFill>
                    <a:schemeClr val="tx1"/>
                  </a:solidFill>
                </a:rPr>
                <a:t>2023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3773094" y="6192713"/>
              <a:ext cx="1177942" cy="2619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/>
            <a:lstStyle/>
            <a:p>
              <a:pPr algn="ctr"/>
              <a:r>
                <a:rPr lang="de-DE" sz="1600" dirty="0" smtClean="0">
                  <a:solidFill>
                    <a:schemeClr val="tx1"/>
                  </a:solidFill>
                </a:rPr>
                <a:t>2022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7306920" y="6192713"/>
              <a:ext cx="1177942" cy="2619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/>
            <a:lstStyle/>
            <a:p>
              <a:pPr algn="ctr"/>
              <a:r>
                <a:rPr lang="de-DE" sz="1600" dirty="0" smtClean="0">
                  <a:solidFill>
                    <a:schemeClr val="tx1"/>
                  </a:solidFill>
                </a:rPr>
                <a:t>2025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6128978" y="6192713"/>
              <a:ext cx="1177942" cy="2619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/>
            <a:lstStyle/>
            <a:p>
              <a:pPr algn="ctr"/>
              <a:r>
                <a:rPr lang="de-DE" sz="1600" dirty="0" smtClean="0">
                  <a:solidFill>
                    <a:schemeClr val="tx1"/>
                  </a:solidFill>
                </a:rPr>
                <a:t>2024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2241010" y="183849"/>
            <a:ext cx="427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Expected</a:t>
            </a:r>
            <a:r>
              <a:rPr lang="de-DE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CTI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increase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@ 5.9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keV</a:t>
            </a:r>
            <a:endParaRPr lang="de-DE" sz="2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142613" y="3460960"/>
            <a:ext cx="7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eROSITA</a:t>
            </a:r>
            <a:endParaRPr lang="de-DE" sz="1200" dirty="0" smtClean="0"/>
          </a:p>
        </p:txBody>
      </p:sp>
      <p:sp>
        <p:nvSpPr>
          <p:cNvPr id="14" name="Textfeld 13"/>
          <p:cNvSpPr txBox="1"/>
          <p:nvPr/>
        </p:nvSpPr>
        <p:spPr>
          <a:xfrm>
            <a:off x="7002590" y="1393339"/>
            <a:ext cx="1140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XMM / EPIC-</a:t>
            </a:r>
            <a:r>
              <a:rPr lang="de-DE" sz="1200" dirty="0" err="1" smtClean="0"/>
              <a:t>pn</a:t>
            </a:r>
            <a:endParaRPr lang="de-DE" sz="1200" dirty="0" smtClean="0"/>
          </a:p>
        </p:txBody>
      </p:sp>
    </p:spTree>
    <p:extLst>
      <p:ext uri="{BB962C8B-B14F-4D97-AF65-F5344CB8AC3E}">
        <p14:creationId xmlns:p14="http://schemas.microsoft.com/office/powerpoint/2010/main" val="3253309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Bild 78" descr="Unbenannt.png"/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0082"/>
          <a:stretch/>
        </p:blipFill>
        <p:spPr>
          <a:xfrm>
            <a:off x="1228554" y="190999"/>
            <a:ext cx="6439393" cy="491633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170945" y="1494842"/>
            <a:ext cx="712470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de-DE" sz="4000" b="1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Energy</a:t>
            </a:r>
            <a:r>
              <a:rPr lang="de-DE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 </a:t>
            </a:r>
            <a:r>
              <a:rPr lang="de-DE" sz="4000" b="1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calibration</a:t>
            </a:r>
            <a:r>
              <a:rPr lang="de-DE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: </a:t>
            </a:r>
            <a:r>
              <a:rPr lang="de-DE" sz="4000" b="1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results</a:t>
            </a:r>
            <a:r>
              <a:rPr lang="de-DE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/>
            </a:r>
            <a:br>
              <a:rPr lang="de-DE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</a:br>
            <a:r>
              <a:rPr lang="de-DE" sz="3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1) </a:t>
            </a:r>
            <a:r>
              <a:rPr lang="de-DE" sz="3600" b="1" baseline="3000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55</a:t>
            </a:r>
            <a:r>
              <a:rPr lang="de-DE" sz="3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Fe </a:t>
            </a:r>
            <a:r>
              <a:rPr lang="de-DE" sz="3600" b="1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calibration</a:t>
            </a:r>
            <a:r>
              <a:rPr lang="de-DE" sz="3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 </a:t>
            </a:r>
            <a:r>
              <a:rPr lang="de-DE" sz="3600" b="1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data</a:t>
            </a:r>
            <a:endParaRPr lang="de-DE" sz="3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EFF8D"/>
              </a:solidFill>
              <a:effectLst>
                <a:outerShdw blurRad="152400" dist="20320" dir="3960000" sx="101000" sy="101000" algn="tl" rotWithShape="0">
                  <a:srgbClr val="000000">
                    <a:alpha val="67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901656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ierung 29"/>
          <p:cNvGrpSpPr/>
          <p:nvPr/>
        </p:nvGrpSpPr>
        <p:grpSpPr>
          <a:xfrm>
            <a:off x="876389" y="1066552"/>
            <a:ext cx="6596741" cy="3794019"/>
            <a:chOff x="860107" y="765316"/>
            <a:chExt cx="6596741" cy="3794019"/>
          </a:xfrm>
        </p:grpSpPr>
        <p:grpSp>
          <p:nvGrpSpPr>
            <p:cNvPr id="5" name="Gruppierung 4"/>
            <p:cNvGrpSpPr/>
            <p:nvPr/>
          </p:nvGrpSpPr>
          <p:grpSpPr>
            <a:xfrm>
              <a:off x="860107" y="765316"/>
              <a:ext cx="6596741" cy="3794019"/>
              <a:chOff x="860107" y="765316"/>
              <a:chExt cx="6596741" cy="3794019"/>
            </a:xfrm>
          </p:grpSpPr>
          <p:pic>
            <p:nvPicPr>
              <p:cNvPr id="15" name="Bild 14" descr="pltccd2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85" t="57934" r="6193" b="6293"/>
              <a:stretch/>
            </p:blipFill>
            <p:spPr>
              <a:xfrm>
                <a:off x="860107" y="765316"/>
                <a:ext cx="6596741" cy="3794019"/>
              </a:xfrm>
              <a:prstGeom prst="rect">
                <a:avLst/>
              </a:prstGeom>
            </p:spPr>
          </p:pic>
          <p:sp>
            <p:nvSpPr>
              <p:cNvPr id="21" name="Abgerundetes Rechteck 20"/>
              <p:cNvSpPr/>
              <p:nvPr/>
            </p:nvSpPr>
            <p:spPr>
              <a:xfrm>
                <a:off x="5014671" y="2067367"/>
                <a:ext cx="45719" cy="112195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101600">
                  <a:srgbClr val="FFFF00">
                    <a:alpha val="75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" name="Abgerundetes Rechteck 21"/>
              <p:cNvSpPr/>
              <p:nvPr/>
            </p:nvSpPr>
            <p:spPr>
              <a:xfrm>
                <a:off x="6972453" y="1888113"/>
                <a:ext cx="45719" cy="14706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101600">
                  <a:srgbClr val="FFFF00">
                    <a:alpha val="75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" name="Abgerundetes Rechteck 22"/>
              <p:cNvSpPr/>
              <p:nvPr/>
            </p:nvSpPr>
            <p:spPr>
              <a:xfrm>
                <a:off x="6026100" y="2396027"/>
                <a:ext cx="45719" cy="118573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101600">
                  <a:srgbClr val="FFFF00">
                    <a:alpha val="75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Abgerundetes Rechteck 23"/>
              <p:cNvSpPr/>
              <p:nvPr/>
            </p:nvSpPr>
            <p:spPr>
              <a:xfrm>
                <a:off x="4583217" y="2179562"/>
                <a:ext cx="45719" cy="13818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101600">
                  <a:srgbClr val="FFFF00">
                    <a:alpha val="75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" name="Abgerundetes Rechteck 24"/>
              <p:cNvSpPr/>
              <p:nvPr/>
            </p:nvSpPr>
            <p:spPr>
              <a:xfrm>
                <a:off x="2704788" y="1727200"/>
                <a:ext cx="82862" cy="641351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101600">
                  <a:srgbClr val="FFFF00">
                    <a:alpha val="75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6" name="Abgerundetes Rechteck 25"/>
            <p:cNvSpPr/>
            <p:nvPr/>
          </p:nvSpPr>
          <p:spPr>
            <a:xfrm>
              <a:off x="1981207" y="3517201"/>
              <a:ext cx="322601" cy="70309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>
              <a:glow rad="101600">
                <a:srgbClr val="FFFF00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8" name="Gerade Verbindung 7"/>
            <p:cNvCxnSpPr/>
            <p:nvPr/>
          </p:nvCxnSpPr>
          <p:spPr>
            <a:xfrm>
              <a:off x="2385215" y="1123551"/>
              <a:ext cx="0" cy="264604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Abgerundetes Rechteck 28"/>
            <p:cNvSpPr/>
            <p:nvPr/>
          </p:nvSpPr>
          <p:spPr>
            <a:xfrm>
              <a:off x="1981207" y="2327736"/>
              <a:ext cx="322601" cy="18000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  <a:effectLst>
              <a:glow rad="38100">
                <a:srgbClr val="FFFF00">
                  <a:alpha val="7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16" name="Textfeld 15"/>
          <p:cNvSpPr txBox="1"/>
          <p:nvPr/>
        </p:nvSpPr>
        <p:spPr>
          <a:xfrm>
            <a:off x="0" y="0"/>
            <a:ext cx="9144000" cy="111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3200" b="1" dirty="0" err="1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Testing</a:t>
            </a:r>
            <a:r>
              <a:rPr lang="de-DE" sz="3200" b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3200" b="1" dirty="0" err="1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</a:t>
            </a:r>
            <a:r>
              <a:rPr lang="de-DE" sz="3200" b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3200" b="1" dirty="0" err="1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energy</a:t>
            </a:r>
            <a:r>
              <a:rPr lang="de-DE" sz="3200" b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3200" b="1" dirty="0" err="1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calibration</a:t>
            </a:r>
            <a:endParaRPr lang="de-DE" sz="3200" b="1" dirty="0" smtClean="0">
              <a:ln w="1905"/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  <a:p>
            <a:pPr algn="ctr">
              <a:lnSpc>
                <a:spcPct val="120000"/>
              </a:lnSpc>
            </a:pP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1)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internal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calibration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source</a:t>
            </a:r>
            <a:endParaRPr lang="de-DE" sz="2400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602419" y="3091127"/>
            <a:ext cx="310623" cy="310623"/>
          </a:xfrm>
          <a:prstGeom prst="ellipse">
            <a:avLst/>
          </a:prstGeom>
          <a:solidFill>
            <a:srgbClr val="FFF6B9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144000" bIns="93600" rtlCol="0" anchor="ctr"/>
          <a:lstStyle/>
          <a:p>
            <a:pPr algn="ctr"/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1</a:t>
            </a:r>
            <a:endParaRPr lang="de-DE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460163" y="3091127"/>
            <a:ext cx="310623" cy="310623"/>
          </a:xfrm>
          <a:prstGeom prst="ellipse">
            <a:avLst/>
          </a:prstGeom>
          <a:solidFill>
            <a:srgbClr val="FFF6B9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144000" bIns="93600" rtlCol="0" anchor="ctr"/>
          <a:lstStyle/>
          <a:p>
            <a:pPr algn="ctr"/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2</a:t>
            </a:r>
            <a:endParaRPr lang="de-DE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904905" y="3091127"/>
            <a:ext cx="310623" cy="310623"/>
          </a:xfrm>
          <a:prstGeom prst="ellipse">
            <a:avLst/>
          </a:prstGeom>
          <a:solidFill>
            <a:srgbClr val="FFF6B9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144000" bIns="93600" rtlCol="0" anchor="ctr"/>
          <a:lstStyle/>
          <a:p>
            <a:pPr algn="ctr"/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3</a:t>
            </a:r>
            <a:endParaRPr lang="de-DE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904004" y="3091127"/>
            <a:ext cx="310623" cy="310623"/>
          </a:xfrm>
          <a:prstGeom prst="ellipse">
            <a:avLst/>
          </a:prstGeom>
          <a:solidFill>
            <a:srgbClr val="FFF6B9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144000" bIns="93600" rtlCol="0" anchor="ctr"/>
          <a:lstStyle/>
          <a:p>
            <a:pPr algn="ctr"/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4</a:t>
            </a:r>
            <a:endParaRPr lang="de-DE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859303" y="3091127"/>
            <a:ext cx="310623" cy="310623"/>
          </a:xfrm>
          <a:prstGeom prst="ellipse">
            <a:avLst/>
          </a:prstGeom>
          <a:solidFill>
            <a:srgbClr val="FFF6B9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144000" bIns="93600" rtlCol="0" anchor="ctr"/>
          <a:lstStyle/>
          <a:p>
            <a:pPr algn="ctr"/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5</a:t>
            </a:r>
            <a:endParaRPr lang="de-DE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2916156" y="3735571"/>
            <a:ext cx="1719580" cy="231923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0" bIns="46800" rtlCol="0">
            <a:spAutoFit/>
          </a:bodyPr>
          <a:lstStyle/>
          <a:p>
            <a:r>
              <a:rPr lang="de-DE" sz="1200" dirty="0" err="1" smtClean="0"/>
              <a:t>ground</a:t>
            </a:r>
            <a:r>
              <a:rPr lang="de-DE" sz="1200" dirty="0" smtClean="0"/>
              <a:t> </a:t>
            </a:r>
            <a:r>
              <a:rPr lang="de-DE" sz="1200" dirty="0" err="1" smtClean="0"/>
              <a:t>calibration</a:t>
            </a:r>
            <a:r>
              <a:rPr lang="de-DE" sz="1200" dirty="0" smtClean="0"/>
              <a:t> </a:t>
            </a:r>
            <a:r>
              <a:rPr lang="de-DE" sz="1200" dirty="0" err="1" smtClean="0"/>
              <a:t>at</a:t>
            </a:r>
            <a:r>
              <a:rPr lang="de-DE" sz="1200" dirty="0" smtClean="0"/>
              <a:t> -95°C</a:t>
            </a:r>
            <a:endParaRPr lang="de-DE" sz="1200" dirty="0"/>
          </a:p>
        </p:txBody>
      </p:sp>
      <p:sp>
        <p:nvSpPr>
          <p:cNvPr id="34" name="Pfeil nach links 33"/>
          <p:cNvSpPr/>
          <p:nvPr/>
        </p:nvSpPr>
        <p:spPr>
          <a:xfrm>
            <a:off x="2514601" y="3769439"/>
            <a:ext cx="314732" cy="161642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8276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TM1_Fe55_alk_plspp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23" b="3920"/>
          <a:stretch/>
        </p:blipFill>
        <p:spPr>
          <a:xfrm>
            <a:off x="1" y="348857"/>
            <a:ext cx="2410735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6" name="Bild 5" descr="TM2_Fe55_alk_plspp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23" b="3920"/>
          <a:stretch/>
        </p:blipFill>
        <p:spPr>
          <a:xfrm>
            <a:off x="1" y="1289340"/>
            <a:ext cx="2410735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7" name="Bild 6" descr="TM3_Fe55_alk_plspp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23" b="3920"/>
          <a:stretch/>
        </p:blipFill>
        <p:spPr>
          <a:xfrm>
            <a:off x="1" y="2229823"/>
            <a:ext cx="2410735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8" name="Bild 7" descr="TM4_Fe55_alk_plspp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23" b="3920"/>
          <a:stretch/>
        </p:blipFill>
        <p:spPr>
          <a:xfrm>
            <a:off x="1" y="3170306"/>
            <a:ext cx="2410735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9" name="Bild 8" descr="TM6_Fe55_alk_plspp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23"/>
          <a:stretch/>
        </p:blipFill>
        <p:spPr>
          <a:xfrm>
            <a:off x="1" y="4110787"/>
            <a:ext cx="2410735" cy="1006807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11" name="Bild 10" descr="TM1_Fe55_alk_plspp1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" t="72623" b="3920"/>
          <a:stretch/>
        </p:blipFill>
        <p:spPr>
          <a:xfrm>
            <a:off x="2366982" y="348857"/>
            <a:ext cx="2284820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12" name="Bild 11" descr="TM2_Fe55_alk_plspp1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" t="72623" b="3920"/>
          <a:stretch/>
        </p:blipFill>
        <p:spPr>
          <a:xfrm>
            <a:off x="2366981" y="1289340"/>
            <a:ext cx="2284821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13" name="Bild 12" descr="TM3_Fe55_alk_plspp1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" t="72623" b="3920"/>
          <a:stretch/>
        </p:blipFill>
        <p:spPr>
          <a:xfrm>
            <a:off x="2366981" y="2229823"/>
            <a:ext cx="2284821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14" name="Bild 13" descr="TM4_Fe55_alk_plspp1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" t="72623" b="3920"/>
          <a:stretch/>
        </p:blipFill>
        <p:spPr>
          <a:xfrm>
            <a:off x="2366981" y="3170306"/>
            <a:ext cx="2284821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15" name="Bild 14" descr="TM6_Fe55_alk_plspp1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" t="72623"/>
          <a:stretch/>
        </p:blipFill>
        <p:spPr>
          <a:xfrm>
            <a:off x="2366981" y="4110787"/>
            <a:ext cx="2284821" cy="1006807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16" name="Bild 15" descr="TM1_Fe55_alk_plspp1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t="72623" b="3920"/>
          <a:stretch/>
        </p:blipFill>
        <p:spPr>
          <a:xfrm>
            <a:off x="4619625" y="348857"/>
            <a:ext cx="2279368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17" name="Bild 16" descr="TM2_Fe55_alk_plspp1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t="72623" r="1" b="3920"/>
          <a:stretch/>
        </p:blipFill>
        <p:spPr>
          <a:xfrm>
            <a:off x="4619625" y="1289340"/>
            <a:ext cx="2279368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18" name="Bild 17" descr="TM3_Fe55_alk_plspp1.pn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t="72623" r="1" b="3920"/>
          <a:stretch/>
        </p:blipFill>
        <p:spPr>
          <a:xfrm>
            <a:off x="4619625" y="2229823"/>
            <a:ext cx="2279368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19" name="Bild 18" descr="TM4_Fe55_alk_plspp1.pn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t="72623" r="1" b="3920"/>
          <a:stretch/>
        </p:blipFill>
        <p:spPr>
          <a:xfrm>
            <a:off x="4619625" y="3170306"/>
            <a:ext cx="2279368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20" name="Bild 19" descr="TM6_Fe55_alk_plspp1.png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t="72623" r="1"/>
          <a:stretch/>
        </p:blipFill>
        <p:spPr>
          <a:xfrm>
            <a:off x="4619625" y="4110787"/>
            <a:ext cx="2279368" cy="1006807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21" name="Bild 20" descr="TM1_Fe55_alk_plspp1.png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t="72623" b="3920"/>
          <a:stretch/>
        </p:blipFill>
        <p:spPr>
          <a:xfrm>
            <a:off x="6855239" y="348857"/>
            <a:ext cx="2288761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22" name="Bild 21" descr="TM2_Fe55_alk_plspp1.png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t="72623" b="3920"/>
          <a:stretch/>
        </p:blipFill>
        <p:spPr>
          <a:xfrm>
            <a:off x="6855238" y="1289340"/>
            <a:ext cx="2288762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23" name="Bild 22" descr="TM3_Fe55_alk_plspp1.png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t="72623" b="3920"/>
          <a:stretch/>
        </p:blipFill>
        <p:spPr>
          <a:xfrm>
            <a:off x="6855238" y="2229823"/>
            <a:ext cx="2288762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24" name="Bild 23" descr="TM4_Fe55_alk_plspp1.png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t="72623" b="3920"/>
          <a:stretch/>
        </p:blipFill>
        <p:spPr>
          <a:xfrm>
            <a:off x="6855238" y="3170306"/>
            <a:ext cx="2288762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25" name="Bild 24" descr="TM6_Fe55_alk_plspp1.png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t="72623"/>
          <a:stretch/>
        </p:blipFill>
        <p:spPr>
          <a:xfrm>
            <a:off x="6855239" y="4110788"/>
            <a:ext cx="2288762" cy="1006807"/>
          </a:xfrm>
          <a:prstGeom prst="rect">
            <a:avLst/>
          </a:prstGeom>
          <a:solidFill>
            <a:srgbClr val="FFFFCC"/>
          </a:solidFill>
        </p:spPr>
      </p:pic>
      <p:sp>
        <p:nvSpPr>
          <p:cNvPr id="26" name="Textfeld 25"/>
          <p:cNvSpPr txBox="1"/>
          <p:nvPr/>
        </p:nvSpPr>
        <p:spPr>
          <a:xfrm>
            <a:off x="1850635" y="586939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TM1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312289" y="23538"/>
            <a:ext cx="1970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solidFill>
                  <a:srgbClr val="004600"/>
                </a:solidFill>
              </a:rPr>
              <a:t>Nov 2020</a:t>
            </a:r>
            <a:endParaRPr lang="de-DE" sz="1200" dirty="0">
              <a:solidFill>
                <a:srgbClr val="004600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2533012" y="23538"/>
            <a:ext cx="1991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solidFill>
                  <a:srgbClr val="004600"/>
                </a:solidFill>
              </a:rPr>
              <a:t>Feb 2021</a:t>
            </a:r>
            <a:endParaRPr lang="de-DE" sz="1200" dirty="0">
              <a:solidFill>
                <a:srgbClr val="004600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4788434" y="23538"/>
            <a:ext cx="1998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solidFill>
                  <a:srgbClr val="004600"/>
                </a:solidFill>
              </a:rPr>
              <a:t>Aug 2021</a:t>
            </a:r>
            <a:endParaRPr lang="de-DE" sz="1200" dirty="0">
              <a:solidFill>
                <a:srgbClr val="004600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7029975" y="23538"/>
            <a:ext cx="1998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solidFill>
                  <a:srgbClr val="004600"/>
                </a:solidFill>
              </a:rPr>
              <a:t>Feb 2022</a:t>
            </a:r>
            <a:endParaRPr lang="de-DE" sz="1200" dirty="0">
              <a:solidFill>
                <a:srgbClr val="004600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4084963" y="586939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TM1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6347324" y="586939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TM1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8574987" y="586939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TM1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850635" y="1523573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TM2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4084963" y="1523573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TM2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6347324" y="1523573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TM2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8574987" y="1523573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TM2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1850635" y="2453549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TM3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4084963" y="2453549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TM3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6347324" y="2453549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TM3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8574987" y="2453549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TM3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1850635" y="3411286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TM4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4084963" y="3411286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TM4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6347324" y="3411286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TM4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8574987" y="3411286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TM4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1850635" y="4348203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TM6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4084963" y="4348203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TM6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6347324" y="4348203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TM6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8574987" y="4348203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TM6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620957" y="35090"/>
            <a:ext cx="310623" cy="310623"/>
          </a:xfrm>
          <a:prstGeom prst="ellipse">
            <a:avLst/>
          </a:prstGeom>
          <a:solidFill>
            <a:srgbClr val="FFF6B9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144000" bIns="93600" rtlCol="0" anchor="ctr"/>
          <a:lstStyle/>
          <a:p>
            <a:pPr algn="ctr"/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2</a:t>
            </a:r>
            <a:endParaRPr lang="de-DE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2866230" y="35090"/>
            <a:ext cx="310623" cy="310623"/>
          </a:xfrm>
          <a:prstGeom prst="ellipse">
            <a:avLst/>
          </a:prstGeom>
          <a:solidFill>
            <a:srgbClr val="FFF6B9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144000" bIns="93600" rtlCol="0" anchor="ctr"/>
          <a:lstStyle/>
          <a:p>
            <a:pPr algn="ctr"/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3</a:t>
            </a:r>
            <a:endParaRPr lang="de-DE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5126571" y="35090"/>
            <a:ext cx="310623" cy="310623"/>
          </a:xfrm>
          <a:prstGeom prst="ellipse">
            <a:avLst/>
          </a:prstGeom>
          <a:solidFill>
            <a:srgbClr val="FFF6B9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144000" bIns="93600" rtlCol="0" anchor="ctr"/>
          <a:lstStyle/>
          <a:p>
            <a:pPr algn="ctr"/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4</a:t>
            </a:r>
            <a:endParaRPr lang="de-DE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7357298" y="35090"/>
            <a:ext cx="310623" cy="310623"/>
          </a:xfrm>
          <a:prstGeom prst="ellipse">
            <a:avLst/>
          </a:prstGeom>
          <a:solidFill>
            <a:srgbClr val="FFF6B9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144000" bIns="93600" rtlCol="0" anchor="ctr"/>
          <a:lstStyle/>
          <a:p>
            <a:pPr algn="ctr"/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5</a:t>
            </a:r>
            <a:endParaRPr lang="de-DE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19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TM1_Fe55_alk_plspp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23" b="3920"/>
          <a:stretch/>
        </p:blipFill>
        <p:spPr>
          <a:xfrm>
            <a:off x="1" y="348857"/>
            <a:ext cx="2410735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6" name="Bild 5" descr="TM2_Fe55_alk_plspp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23" b="3920"/>
          <a:stretch/>
        </p:blipFill>
        <p:spPr>
          <a:xfrm>
            <a:off x="1" y="1289340"/>
            <a:ext cx="2410735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7" name="Bild 6" descr="TM3_Fe55_alk_plspp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23" b="3920"/>
          <a:stretch/>
        </p:blipFill>
        <p:spPr>
          <a:xfrm>
            <a:off x="1" y="2229823"/>
            <a:ext cx="2410735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8" name="Bild 7" descr="TM4_Fe55_alk_plspp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23" b="3920"/>
          <a:stretch/>
        </p:blipFill>
        <p:spPr>
          <a:xfrm>
            <a:off x="1" y="3170306"/>
            <a:ext cx="2410735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9" name="Bild 8" descr="TM6_Fe55_alk_plspp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23"/>
          <a:stretch/>
        </p:blipFill>
        <p:spPr>
          <a:xfrm>
            <a:off x="1" y="4110787"/>
            <a:ext cx="2410735" cy="1006807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11" name="Bild 10" descr="TM1_Fe55_alk_plspp1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" t="72623" b="3920"/>
          <a:stretch/>
        </p:blipFill>
        <p:spPr>
          <a:xfrm>
            <a:off x="2366982" y="348857"/>
            <a:ext cx="2284820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12" name="Bild 11" descr="TM2_Fe55_alk_plspp1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" t="72623" b="3920"/>
          <a:stretch/>
        </p:blipFill>
        <p:spPr>
          <a:xfrm>
            <a:off x="2366981" y="1289340"/>
            <a:ext cx="2284821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13" name="Bild 12" descr="TM3_Fe55_alk_plspp1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" t="72623" b="3920"/>
          <a:stretch/>
        </p:blipFill>
        <p:spPr>
          <a:xfrm>
            <a:off x="2366981" y="2229823"/>
            <a:ext cx="2284821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14" name="Bild 13" descr="TM4_Fe55_alk_plspp1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" t="72623" b="3920"/>
          <a:stretch/>
        </p:blipFill>
        <p:spPr>
          <a:xfrm>
            <a:off x="2366981" y="3170306"/>
            <a:ext cx="2284821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15" name="Bild 14" descr="TM6_Fe55_alk_plspp1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" t="72623"/>
          <a:stretch/>
        </p:blipFill>
        <p:spPr>
          <a:xfrm>
            <a:off x="2366981" y="4110787"/>
            <a:ext cx="2284821" cy="1006807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16" name="Bild 15" descr="TM1_Fe55_alk_plspp1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t="72623" b="3920"/>
          <a:stretch/>
        </p:blipFill>
        <p:spPr>
          <a:xfrm>
            <a:off x="4619625" y="348857"/>
            <a:ext cx="2279368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17" name="Bild 16" descr="TM2_Fe55_alk_plspp1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t="72623" r="1" b="3920"/>
          <a:stretch/>
        </p:blipFill>
        <p:spPr>
          <a:xfrm>
            <a:off x="4619625" y="1289340"/>
            <a:ext cx="2279368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18" name="Bild 17" descr="TM3_Fe55_alk_plspp1.pn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t="72623" r="1" b="3920"/>
          <a:stretch/>
        </p:blipFill>
        <p:spPr>
          <a:xfrm>
            <a:off x="4619625" y="2229823"/>
            <a:ext cx="2279368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19" name="Bild 18" descr="TM4_Fe55_alk_plspp1.pn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t="72623" r="1" b="3920"/>
          <a:stretch/>
        </p:blipFill>
        <p:spPr>
          <a:xfrm>
            <a:off x="4619625" y="3170306"/>
            <a:ext cx="2279368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20" name="Bild 19" descr="TM6_Fe55_alk_plspp1.png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t="72623" r="1"/>
          <a:stretch/>
        </p:blipFill>
        <p:spPr>
          <a:xfrm>
            <a:off x="4619625" y="4110787"/>
            <a:ext cx="2279368" cy="1006807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21" name="Bild 20" descr="TM1_Fe55_alk_plspp1.png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t="72623" b="3920"/>
          <a:stretch/>
        </p:blipFill>
        <p:spPr>
          <a:xfrm>
            <a:off x="6855239" y="348857"/>
            <a:ext cx="2288761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22" name="Bild 21" descr="TM2_Fe55_alk_plspp1.png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t="72623" b="3920"/>
          <a:stretch/>
        </p:blipFill>
        <p:spPr>
          <a:xfrm>
            <a:off x="6855238" y="1289340"/>
            <a:ext cx="2288762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23" name="Bild 22" descr="TM3_Fe55_alk_plspp1.png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t="72623" b="3920"/>
          <a:stretch/>
        </p:blipFill>
        <p:spPr>
          <a:xfrm>
            <a:off x="6855238" y="2229823"/>
            <a:ext cx="2288762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24" name="Bild 23" descr="TM4_Fe55_alk_plspp1.png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t="72623" b="3920"/>
          <a:stretch/>
        </p:blipFill>
        <p:spPr>
          <a:xfrm>
            <a:off x="6855238" y="3170306"/>
            <a:ext cx="2288762" cy="862653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25" name="Bild 24" descr="TM6_Fe55_alk_plspp1.png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t="72623"/>
          <a:stretch/>
        </p:blipFill>
        <p:spPr>
          <a:xfrm>
            <a:off x="6855239" y="4110788"/>
            <a:ext cx="2288762" cy="1006807"/>
          </a:xfrm>
          <a:prstGeom prst="rect">
            <a:avLst/>
          </a:prstGeom>
          <a:solidFill>
            <a:srgbClr val="FFFFCC"/>
          </a:solidFill>
        </p:spPr>
      </p:pic>
      <p:sp>
        <p:nvSpPr>
          <p:cNvPr id="26" name="Textfeld 25"/>
          <p:cNvSpPr txBox="1"/>
          <p:nvPr/>
        </p:nvSpPr>
        <p:spPr>
          <a:xfrm>
            <a:off x="1850635" y="586939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TM1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312289" y="23538"/>
            <a:ext cx="1970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solidFill>
                  <a:srgbClr val="004600"/>
                </a:solidFill>
              </a:rPr>
              <a:t>Nov 2020</a:t>
            </a:r>
            <a:endParaRPr lang="de-DE" sz="1200" dirty="0">
              <a:solidFill>
                <a:srgbClr val="004600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2533012" y="23538"/>
            <a:ext cx="1991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solidFill>
                  <a:srgbClr val="004600"/>
                </a:solidFill>
              </a:rPr>
              <a:t>Feb 2021</a:t>
            </a:r>
            <a:endParaRPr lang="de-DE" sz="1200" dirty="0">
              <a:solidFill>
                <a:srgbClr val="004600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4788434" y="23538"/>
            <a:ext cx="1998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solidFill>
                  <a:srgbClr val="004600"/>
                </a:solidFill>
              </a:rPr>
              <a:t>Aug 2021</a:t>
            </a:r>
            <a:endParaRPr lang="de-DE" sz="1200" dirty="0">
              <a:solidFill>
                <a:srgbClr val="004600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7029975" y="23538"/>
            <a:ext cx="1998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solidFill>
                  <a:srgbClr val="004600"/>
                </a:solidFill>
              </a:rPr>
              <a:t>Feb 2022</a:t>
            </a:r>
            <a:endParaRPr lang="de-DE" sz="1200" dirty="0">
              <a:solidFill>
                <a:srgbClr val="004600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4084963" y="586939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TM1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6347324" y="586939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TM1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8574987" y="586939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TM1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850635" y="1523573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TM2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4084963" y="1523573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TM2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6347324" y="1523573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TM2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8574987" y="1523573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TM2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1850635" y="2453549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TM3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4084963" y="2453549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TM3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6347324" y="2453549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TM3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8574987" y="2453549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TM3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1850635" y="3411286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TM4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4084963" y="3411286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TM4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6347324" y="3411286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TM4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8574987" y="3411286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TM4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1850635" y="4348203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TM6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4084963" y="4348203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TM6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6347324" y="4348203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TM6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8574987" y="4348203"/>
            <a:ext cx="377026" cy="21544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solidFill>
                  <a:srgbClr val="004600"/>
                </a:solidFill>
              </a:rPr>
              <a:t>TM6</a:t>
            </a:r>
            <a:endParaRPr lang="de-DE" sz="800" dirty="0">
              <a:solidFill>
                <a:srgbClr val="00460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620957" y="35090"/>
            <a:ext cx="310623" cy="310623"/>
          </a:xfrm>
          <a:prstGeom prst="ellipse">
            <a:avLst/>
          </a:prstGeom>
          <a:solidFill>
            <a:srgbClr val="FFF6B9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144000" bIns="93600" rtlCol="0" anchor="ctr"/>
          <a:lstStyle/>
          <a:p>
            <a:pPr algn="ctr"/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2</a:t>
            </a:r>
            <a:endParaRPr lang="de-DE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2866230" y="35090"/>
            <a:ext cx="310623" cy="310623"/>
          </a:xfrm>
          <a:prstGeom prst="ellipse">
            <a:avLst/>
          </a:prstGeom>
          <a:solidFill>
            <a:srgbClr val="FFF6B9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144000" bIns="93600" rtlCol="0" anchor="ctr"/>
          <a:lstStyle/>
          <a:p>
            <a:pPr algn="ctr"/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3</a:t>
            </a:r>
            <a:endParaRPr lang="de-DE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5126571" y="35090"/>
            <a:ext cx="310623" cy="310623"/>
          </a:xfrm>
          <a:prstGeom prst="ellipse">
            <a:avLst/>
          </a:prstGeom>
          <a:solidFill>
            <a:srgbClr val="FFF6B9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144000" bIns="93600" rtlCol="0" anchor="ctr"/>
          <a:lstStyle/>
          <a:p>
            <a:pPr algn="ctr"/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4</a:t>
            </a:r>
            <a:endParaRPr lang="de-DE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7357298" y="35090"/>
            <a:ext cx="310623" cy="310623"/>
          </a:xfrm>
          <a:prstGeom prst="ellipse">
            <a:avLst/>
          </a:prstGeom>
          <a:solidFill>
            <a:srgbClr val="FFF6B9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144000" bIns="93600" rtlCol="0" anchor="ctr"/>
          <a:lstStyle/>
          <a:p>
            <a:pPr algn="ctr"/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5</a:t>
            </a:r>
            <a:endParaRPr lang="de-DE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0" name="Textfeld 49"/>
          <p:cNvSpPr txBox="1"/>
          <p:nvPr/>
        </p:nvSpPr>
        <p:spPr>
          <a:xfrm rot="21035001">
            <a:off x="2145131" y="2140061"/>
            <a:ext cx="4563369" cy="7603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82550" dist="38100" dir="8100000" sx="102000" sy="102000" algn="tl" rotWithShape="0">
              <a:srgbClr val="000000">
                <a:alpha val="43000"/>
              </a:srgbClr>
            </a:outerShdw>
          </a:effectLst>
        </p:spPr>
        <p:txBody>
          <a:bodyPr wrap="none" bIns="936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dirty="0" smtClean="0"/>
              <a:t>Al-K: absolute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err="1" smtClean="0"/>
              <a:t>accurate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± 1</a:t>
            </a:r>
            <a:r>
              <a:rPr lang="de-DE" sz="1200" dirty="0" smtClean="0"/>
              <a:t> </a:t>
            </a:r>
            <a:r>
              <a:rPr lang="de-DE" dirty="0" smtClean="0"/>
              <a:t>eV</a:t>
            </a:r>
            <a:br>
              <a:rPr lang="de-DE" dirty="0" smtClean="0"/>
            </a:br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de-DE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despite</a:t>
            </a:r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CCD </a:t>
            </a:r>
            <a:r>
              <a:rPr lang="de-DE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temperature</a:t>
            </a:r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changes</a:t>
            </a:r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CTI </a:t>
            </a:r>
            <a:r>
              <a:rPr lang="de-DE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increase</a:t>
            </a:r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36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fwhmdot-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0" r="20817"/>
          <a:stretch/>
        </p:blipFill>
        <p:spPr>
          <a:xfrm>
            <a:off x="3395113" y="621890"/>
            <a:ext cx="2517301" cy="421398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0" y="4296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Energy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calibration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: CTI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and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spectral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resolution</a:t>
            </a:r>
            <a:endParaRPr lang="de-DE" sz="2400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940610" y="767399"/>
            <a:ext cx="317485" cy="190886"/>
          </a:xfrm>
          <a:prstGeom prst="rect">
            <a:avLst/>
          </a:prstGeom>
          <a:noFill/>
        </p:spPr>
        <p:txBody>
          <a:bodyPr wrap="square" lIns="36000" tIns="0" rIns="36000" bIns="468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800" dirty="0" smtClean="0"/>
              <a:t>TM1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940610" y="1526403"/>
            <a:ext cx="317485" cy="190886"/>
          </a:xfrm>
          <a:prstGeom prst="rect">
            <a:avLst/>
          </a:prstGeom>
          <a:noFill/>
        </p:spPr>
        <p:txBody>
          <a:bodyPr wrap="square" lIns="36000" tIns="0" rIns="36000" bIns="468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800" dirty="0" smtClean="0"/>
              <a:t>TM2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940610" y="2284461"/>
            <a:ext cx="317485" cy="190886"/>
          </a:xfrm>
          <a:prstGeom prst="rect">
            <a:avLst/>
          </a:prstGeom>
          <a:noFill/>
        </p:spPr>
        <p:txBody>
          <a:bodyPr wrap="square" lIns="36000" tIns="0" rIns="36000" bIns="468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800" dirty="0" smtClean="0"/>
              <a:t>TM3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940610" y="3037573"/>
            <a:ext cx="317485" cy="190886"/>
          </a:xfrm>
          <a:prstGeom prst="rect">
            <a:avLst/>
          </a:prstGeom>
          <a:noFill/>
        </p:spPr>
        <p:txBody>
          <a:bodyPr wrap="square" lIns="36000" tIns="0" rIns="36000" bIns="468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800" dirty="0" smtClean="0"/>
              <a:t>TM4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940610" y="3796804"/>
            <a:ext cx="317485" cy="190886"/>
          </a:xfrm>
          <a:prstGeom prst="rect">
            <a:avLst/>
          </a:prstGeom>
          <a:noFill/>
        </p:spPr>
        <p:txBody>
          <a:bodyPr wrap="square" lIns="36000" tIns="0" rIns="36000" bIns="468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800" dirty="0" smtClean="0"/>
              <a:t>TM6</a:t>
            </a:r>
          </a:p>
        </p:txBody>
      </p:sp>
      <p:pic>
        <p:nvPicPr>
          <p:cNvPr id="2" name="Bild 1" descr="ctidot-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4" b="4855"/>
          <a:stretch/>
        </p:blipFill>
        <p:spPr>
          <a:xfrm>
            <a:off x="35280" y="577330"/>
            <a:ext cx="3177334" cy="4034121"/>
          </a:xfrm>
          <a:prstGeom prst="rect">
            <a:avLst/>
          </a:prstGeom>
        </p:spPr>
      </p:pic>
      <p:pic>
        <p:nvPicPr>
          <p:cNvPr id="12" name="Bild 11" descr="fwhmdot-1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1000"/>
                    </a14:imgEffect>
                    <a14:imgEffect>
                      <a14:brightnessContrast brigh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34"/>
          <a:stretch/>
        </p:blipFill>
        <p:spPr>
          <a:xfrm>
            <a:off x="5843551" y="629273"/>
            <a:ext cx="3256603" cy="409007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0" y="4828967"/>
            <a:ext cx="3199281" cy="3099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46800" bIns="46800" rtlCol="0">
            <a:spAutoFit/>
          </a:bodyPr>
          <a:lstStyle/>
          <a:p>
            <a:pPr algn="ctr"/>
            <a:r>
              <a:rPr lang="de-DE" sz="1400" dirty="0" smtClean="0"/>
              <a:t>CTI</a:t>
            </a:r>
            <a:endParaRPr lang="de-DE" sz="1400" dirty="0"/>
          </a:p>
        </p:txBody>
      </p:sp>
      <p:sp>
        <p:nvSpPr>
          <p:cNvPr id="14" name="Textfeld 13"/>
          <p:cNvSpPr txBox="1"/>
          <p:nvPr/>
        </p:nvSpPr>
        <p:spPr>
          <a:xfrm>
            <a:off x="3199282" y="4829969"/>
            <a:ext cx="5944718" cy="309958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</p:spPr>
        <p:txBody>
          <a:bodyPr wrap="square" tIns="46800" bIns="46800" rtlCol="0">
            <a:spAutoFit/>
          </a:bodyPr>
          <a:lstStyle/>
          <a:p>
            <a:pPr algn="ctr"/>
            <a:r>
              <a:rPr lang="de-DE" sz="1400" dirty="0" smtClean="0"/>
              <a:t>FWHM (</a:t>
            </a:r>
            <a:r>
              <a:rPr lang="de-DE" sz="1400" dirty="0" err="1" smtClean="0"/>
              <a:t>singles</a:t>
            </a:r>
            <a:r>
              <a:rPr lang="de-DE" sz="1400" dirty="0" smtClean="0"/>
              <a:t>)</a:t>
            </a:r>
            <a:endParaRPr lang="de-DE" sz="1400" dirty="0"/>
          </a:p>
        </p:txBody>
      </p:sp>
      <p:cxnSp>
        <p:nvCxnSpPr>
          <p:cNvPr id="15" name="Gerade Verbindung 14"/>
          <p:cNvCxnSpPr/>
          <p:nvPr/>
        </p:nvCxnSpPr>
        <p:spPr>
          <a:xfrm>
            <a:off x="3199281" y="627556"/>
            <a:ext cx="0" cy="4467958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8426758" y="2669817"/>
            <a:ext cx="595035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de-DE" sz="1000" b="1" dirty="0" smtClean="0">
                <a:solidFill>
                  <a:srgbClr val="31859C"/>
                </a:solidFill>
              </a:rPr>
              <a:t>1.5 </a:t>
            </a:r>
            <a:r>
              <a:rPr lang="de-DE" sz="1000" b="1" dirty="0" err="1" smtClean="0">
                <a:solidFill>
                  <a:srgbClr val="31859C"/>
                </a:solidFill>
              </a:rPr>
              <a:t>keV</a:t>
            </a:r>
            <a:endParaRPr lang="de-DE" sz="1000" b="1" dirty="0">
              <a:solidFill>
                <a:srgbClr val="31859C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8426758" y="1665733"/>
            <a:ext cx="595035" cy="27084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rgbClr val="970002"/>
                </a:solidFill>
              </a:rPr>
              <a:t>4</a:t>
            </a:r>
            <a:r>
              <a:rPr lang="de-DE" sz="1000" b="1" dirty="0" smtClean="0">
                <a:solidFill>
                  <a:srgbClr val="970002"/>
                </a:solidFill>
              </a:rPr>
              <a:t>.5 </a:t>
            </a:r>
            <a:r>
              <a:rPr lang="de-DE" sz="1000" b="1" dirty="0" err="1" smtClean="0">
                <a:solidFill>
                  <a:srgbClr val="970002"/>
                </a:solidFill>
              </a:rPr>
              <a:t>keV</a:t>
            </a:r>
            <a:endParaRPr lang="de-DE" sz="1000" b="1" dirty="0">
              <a:solidFill>
                <a:srgbClr val="970002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8426758" y="1138894"/>
            <a:ext cx="595035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de-DE" sz="1000" b="1" dirty="0" smtClean="0">
                <a:solidFill>
                  <a:srgbClr val="008000"/>
                </a:solidFill>
              </a:rPr>
              <a:t>5.9 </a:t>
            </a:r>
            <a:r>
              <a:rPr lang="de-DE" sz="1000" b="1" dirty="0" err="1" smtClean="0">
                <a:solidFill>
                  <a:srgbClr val="008000"/>
                </a:solidFill>
              </a:rPr>
              <a:t>keV</a:t>
            </a:r>
            <a:endParaRPr lang="de-DE" sz="1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995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Bild 78" descr="Unbenannt.png"/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0082"/>
          <a:stretch/>
        </p:blipFill>
        <p:spPr>
          <a:xfrm>
            <a:off x="1228554" y="190999"/>
            <a:ext cx="6439393" cy="491633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170945" y="1436224"/>
            <a:ext cx="712470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de-DE" sz="4000" b="1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Energy</a:t>
            </a:r>
            <a:r>
              <a:rPr lang="de-DE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 </a:t>
            </a:r>
            <a:r>
              <a:rPr lang="de-DE" sz="4000" b="1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calibration</a:t>
            </a:r>
            <a:r>
              <a:rPr lang="de-DE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: </a:t>
            </a:r>
            <a:r>
              <a:rPr lang="de-DE" sz="4000" b="1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results</a:t>
            </a:r>
            <a:r>
              <a:rPr lang="de-DE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/>
            </a:r>
            <a:br>
              <a:rPr lang="de-DE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</a:br>
            <a:r>
              <a:rPr lang="de-DE" sz="3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2) diffuse X-</a:t>
            </a:r>
            <a:r>
              <a:rPr lang="de-DE" sz="3600" b="1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ray</a:t>
            </a:r>
            <a:r>
              <a:rPr lang="de-DE" sz="3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 </a:t>
            </a:r>
            <a:r>
              <a:rPr lang="de-DE" sz="3600" b="1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sky</a:t>
            </a:r>
            <a:endParaRPr lang="de-DE" sz="3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EFF8D"/>
              </a:solidFill>
              <a:effectLst>
                <a:outerShdw blurRad="152400" dist="20320" dir="3960000" sx="101000" sy="101000" algn="tl" rotWithShape="0">
                  <a:srgbClr val="000000">
                    <a:alpha val="67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8413465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pltccd2_eras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t="57657" r="5952" b="6393"/>
          <a:stretch/>
        </p:blipFill>
        <p:spPr>
          <a:xfrm>
            <a:off x="1892144" y="1897282"/>
            <a:ext cx="5101515" cy="290716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0" y="1188471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/>
              <a:t>input</a:t>
            </a:r>
            <a:r>
              <a:rPr lang="de-DE" sz="1400" dirty="0" smtClean="0"/>
              <a:t>: </a:t>
            </a:r>
            <a:r>
              <a:rPr lang="de-DE" sz="1400" dirty="0" err="1" smtClean="0"/>
              <a:t>eROdays</a:t>
            </a:r>
            <a:r>
              <a:rPr lang="de-DE" sz="1400" dirty="0" smtClean="0"/>
              <a:t> 43850 .. 48550, in </a:t>
            </a:r>
            <a:r>
              <a:rPr lang="de-DE" sz="1400" dirty="0" err="1" smtClean="0"/>
              <a:t>steps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100 </a:t>
            </a:r>
            <a:r>
              <a:rPr lang="de-DE" sz="1400" dirty="0" err="1" smtClean="0"/>
              <a:t>eROdays</a:t>
            </a:r>
            <a:r>
              <a:rPr lang="de-DE" sz="1400" dirty="0" smtClean="0"/>
              <a:t> (</a:t>
            </a:r>
            <a:r>
              <a:rPr lang="de-DE" sz="1400" dirty="0" err="1" smtClean="0"/>
              <a:t>except</a:t>
            </a:r>
            <a:r>
              <a:rPr lang="de-DE" sz="1400" dirty="0" smtClean="0"/>
              <a:t> 44850), </a:t>
            </a:r>
            <a:r>
              <a:rPr lang="de-DE" sz="1400" dirty="0" err="1" smtClean="0"/>
              <a:t>for</a:t>
            </a:r>
            <a:r>
              <a:rPr lang="de-DE" sz="1400" dirty="0" smtClean="0"/>
              <a:t> TM12346</a:t>
            </a:r>
            <a:endParaRPr lang="de-DE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0" y="1498308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 smtClean="0"/>
              <a:t>covering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whole</a:t>
            </a:r>
            <a:r>
              <a:rPr lang="de-DE" sz="1200" dirty="0" smtClean="0"/>
              <a:t> </a:t>
            </a:r>
            <a:r>
              <a:rPr lang="de-DE" sz="1200" dirty="0" err="1" smtClean="0"/>
              <a:t>survey</a:t>
            </a:r>
            <a:r>
              <a:rPr lang="de-DE" sz="1200" dirty="0" smtClean="0"/>
              <a:t> </a:t>
            </a:r>
            <a:r>
              <a:rPr lang="de-DE" sz="1200" dirty="0" err="1" smtClean="0"/>
              <a:t>period</a:t>
            </a:r>
            <a:r>
              <a:rPr lang="de-DE" sz="1200" dirty="0" smtClean="0"/>
              <a:t> 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(so </a:t>
            </a:r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</a:rPr>
              <a:t>far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): </a:t>
            </a:r>
            <a:r>
              <a:rPr lang="de-DE" sz="1200" dirty="0" err="1" smtClean="0"/>
              <a:t>Dec</a:t>
            </a:r>
            <a:r>
              <a:rPr lang="de-DE" sz="1200" dirty="0" smtClean="0"/>
              <a:t> 2019 </a:t>
            </a:r>
            <a:r>
              <a:rPr lang="mr-IN" sz="1200" dirty="0" smtClean="0"/>
              <a:t>–</a:t>
            </a:r>
            <a:r>
              <a:rPr lang="de-DE" sz="1200" dirty="0" smtClean="0"/>
              <a:t> Feb 2022  (</a:t>
            </a:r>
            <a:r>
              <a:rPr lang="de-DE" sz="1200" dirty="0" err="1" smtClean="0"/>
              <a:t>with</a:t>
            </a:r>
            <a:r>
              <a:rPr lang="de-DE" sz="1200" dirty="0" smtClean="0"/>
              <a:t> 16.7 </a:t>
            </a:r>
            <a:r>
              <a:rPr lang="de-DE" sz="1200" dirty="0" err="1" smtClean="0"/>
              <a:t>day</a:t>
            </a:r>
            <a:r>
              <a:rPr lang="de-DE" sz="1200" dirty="0" smtClean="0"/>
              <a:t> </a:t>
            </a:r>
            <a:r>
              <a:rPr lang="de-DE" sz="1200" dirty="0" err="1" smtClean="0"/>
              <a:t>sampling</a:t>
            </a:r>
            <a:r>
              <a:rPr lang="de-DE" sz="1200" dirty="0" smtClean="0"/>
              <a:t>)</a:t>
            </a:r>
            <a:endParaRPr lang="de-DE" sz="1200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0"/>
            <a:ext cx="9144000" cy="111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3200" b="1" dirty="0" err="1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Testing</a:t>
            </a:r>
            <a:r>
              <a:rPr lang="de-DE" sz="3200" b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3200" b="1" dirty="0" err="1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</a:t>
            </a:r>
            <a:r>
              <a:rPr lang="de-DE" sz="3200" b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3200" b="1" dirty="0" err="1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energy</a:t>
            </a:r>
            <a:r>
              <a:rPr lang="de-DE" sz="3200" b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3200" b="1" dirty="0" err="1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calibration</a:t>
            </a:r>
            <a:endParaRPr lang="de-DE" sz="3200" b="1" dirty="0" smtClean="0">
              <a:ln w="1905"/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  <a:p>
            <a:pPr algn="ctr">
              <a:lnSpc>
                <a:spcPct val="120000"/>
              </a:lnSpc>
            </a:pPr>
            <a:r>
              <a:rPr lang="de-DE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2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) diffuse X-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ray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sky</a:t>
            </a:r>
            <a:endParaRPr lang="de-DE" sz="2400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39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0" y="0"/>
            <a:ext cx="9144000" cy="111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3200" b="1" dirty="0" err="1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Testing</a:t>
            </a:r>
            <a:r>
              <a:rPr lang="de-DE" sz="3200" b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3200" b="1" dirty="0" err="1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</a:t>
            </a:r>
            <a:r>
              <a:rPr lang="de-DE" sz="3200" b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3200" b="1" dirty="0" err="1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energy</a:t>
            </a:r>
            <a:r>
              <a:rPr lang="de-DE" sz="3200" b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3200" b="1" dirty="0" err="1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calibration</a:t>
            </a:r>
            <a:endParaRPr lang="de-DE" sz="3200" b="1" dirty="0" smtClean="0">
              <a:ln w="1905"/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  <a:p>
            <a:pPr algn="ctr">
              <a:lnSpc>
                <a:spcPct val="120000"/>
              </a:lnSpc>
            </a:pPr>
            <a:r>
              <a:rPr lang="de-DE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2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) diffuse X-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ray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sky</a:t>
            </a:r>
            <a:endParaRPr lang="de-DE" sz="2400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grpSp>
        <p:nvGrpSpPr>
          <p:cNvPr id="2" name="Gruppierung 1"/>
          <p:cNvGrpSpPr/>
          <p:nvPr/>
        </p:nvGrpSpPr>
        <p:grpSpPr>
          <a:xfrm>
            <a:off x="644665" y="1622175"/>
            <a:ext cx="4601758" cy="2637346"/>
            <a:chOff x="766437" y="1622175"/>
            <a:chExt cx="4601758" cy="2637346"/>
          </a:xfrm>
        </p:grpSpPr>
        <p:pic>
          <p:nvPicPr>
            <p:cNvPr id="9" name="Bild 8" descr="tm12346_v02_sel_plspp1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657"/>
            <a:stretch/>
          </p:blipFill>
          <p:spPr>
            <a:xfrm>
              <a:off x="766437" y="2202787"/>
              <a:ext cx="4601758" cy="2056734"/>
            </a:xfrm>
            <a:prstGeom prst="rect">
              <a:avLst/>
            </a:prstGeom>
          </p:spPr>
        </p:pic>
        <p:sp>
          <p:nvSpPr>
            <p:cNvPr id="12" name="Textfeld 11"/>
            <p:cNvSpPr txBox="1"/>
            <p:nvPr/>
          </p:nvSpPr>
          <p:spPr>
            <a:xfrm>
              <a:off x="1329555" y="1622175"/>
              <a:ext cx="3834000" cy="6423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tIns="0" bIns="9360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de-DE" dirty="0" smtClean="0"/>
                <a:t>TM12346 @ eRASS:5</a:t>
              </a:r>
            </a:p>
            <a:p>
              <a:pPr algn="ctr">
                <a:lnSpc>
                  <a:spcPct val="120000"/>
                </a:lnSpc>
              </a:pPr>
              <a:r>
                <a:rPr lang="de-DE" sz="1200" dirty="0" smtClean="0"/>
                <a:t>(</a:t>
              </a:r>
              <a:r>
                <a:rPr lang="de-DE" sz="1200" dirty="0" err="1" smtClean="0"/>
                <a:t>sampled</a:t>
              </a:r>
              <a:r>
                <a:rPr lang="de-DE" sz="1200" dirty="0" smtClean="0"/>
                <a:t> in </a:t>
              </a:r>
              <a:r>
                <a:rPr lang="de-DE" sz="1200" dirty="0" err="1" smtClean="0"/>
                <a:t>steps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of</a:t>
              </a:r>
              <a:r>
                <a:rPr lang="de-DE" sz="1200" dirty="0" smtClean="0"/>
                <a:t> 100 </a:t>
              </a:r>
              <a:r>
                <a:rPr lang="de-DE" sz="1200" dirty="0" err="1" smtClean="0"/>
                <a:t>eROdays</a:t>
              </a:r>
              <a:r>
                <a:rPr lang="de-DE" sz="1200" dirty="0" smtClean="0"/>
                <a:t>)</a:t>
              </a:r>
              <a:endParaRPr lang="de-DE" sz="1200" dirty="0"/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5479069" y="2513757"/>
            <a:ext cx="3244853" cy="602216"/>
          </a:xfrm>
          <a:prstGeom prst="rect">
            <a:avLst/>
          </a:prstGeom>
          <a:solidFill>
            <a:srgbClr val="CCFFCC">
              <a:alpha val="45000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400" b="1" dirty="0" smtClean="0"/>
              <a:t>O VII: He-</a:t>
            </a:r>
            <a:r>
              <a:rPr lang="de-DE" sz="1400" b="1" dirty="0" err="1" smtClean="0"/>
              <a:t>lik</a:t>
            </a:r>
            <a:r>
              <a:rPr lang="de-DE" sz="1400" b="1" dirty="0" err="1"/>
              <a:t>e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triplet</a:t>
            </a:r>
            <a:r>
              <a:rPr lang="de-DE" sz="1400" b="1" dirty="0" smtClean="0"/>
              <a:t>:</a:t>
            </a:r>
          </a:p>
          <a:p>
            <a:pPr algn="ctr">
              <a:lnSpc>
                <a:spcPct val="120000"/>
              </a:lnSpc>
            </a:pPr>
            <a:r>
              <a:rPr lang="de-DE" sz="1400" b="1" dirty="0" smtClean="0"/>
              <a:t>560.9 - 568.5 - 574.0 eV</a:t>
            </a:r>
            <a:endParaRPr lang="de-DE" sz="1400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5180493" y="1654873"/>
            <a:ext cx="3316333" cy="602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400" dirty="0" smtClean="0"/>
              <a:t>CCD </a:t>
            </a:r>
            <a:r>
              <a:rPr lang="de-DE" sz="1400" dirty="0" err="1" smtClean="0"/>
              <a:t>temperature</a:t>
            </a:r>
            <a:r>
              <a:rPr lang="de-DE" sz="1400" dirty="0" smtClean="0"/>
              <a:t>:  -86 .. -79 C</a:t>
            </a:r>
          </a:p>
          <a:p>
            <a:pPr algn="ctr">
              <a:lnSpc>
                <a:spcPct val="120000"/>
              </a:lnSpc>
            </a:pPr>
            <a:r>
              <a:rPr lang="de-DE" sz="1400" dirty="0" err="1" smtClean="0"/>
              <a:t>threshold</a:t>
            </a:r>
            <a:r>
              <a:rPr lang="de-DE" sz="1400" dirty="0" smtClean="0"/>
              <a:t>: „PMENV2“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479069" y="3259584"/>
            <a:ext cx="3244853" cy="338554"/>
          </a:xfrm>
          <a:prstGeom prst="rect">
            <a:avLst/>
          </a:prstGeom>
          <a:solidFill>
            <a:srgbClr val="CCFFCC"/>
          </a:solidFill>
        </p:spPr>
        <p:txBody>
          <a:bodyPr wrap="square" lIns="36000" rtlCol="0">
            <a:spAutoFit/>
          </a:bodyPr>
          <a:lstStyle/>
          <a:p>
            <a:pPr algn="ctr"/>
            <a:r>
              <a:rPr lang="de-DE" sz="1600" b="1" dirty="0" smtClean="0"/>
              <a:t>  E = 568 eV, FHWM = 66.8 ± 0.8 eV</a:t>
            </a:r>
            <a:endParaRPr lang="de-DE" sz="1600" b="1" dirty="0"/>
          </a:p>
        </p:txBody>
      </p:sp>
      <p:sp>
        <p:nvSpPr>
          <p:cNvPr id="16" name="Pfeil nach rechts 15"/>
          <p:cNvSpPr/>
          <p:nvPr/>
        </p:nvSpPr>
        <p:spPr>
          <a:xfrm rot="814326">
            <a:off x="4498778" y="3153623"/>
            <a:ext cx="887017" cy="211923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531180" y="3138482"/>
            <a:ext cx="492443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O</a:t>
            </a:r>
            <a:r>
              <a:rPr lang="de-DE" sz="1050" b="1" dirty="0" smtClean="0"/>
              <a:t> </a:t>
            </a:r>
            <a:r>
              <a:rPr lang="de-DE" sz="1200" b="1" dirty="0" smtClean="0"/>
              <a:t>VII</a:t>
            </a:r>
            <a:endParaRPr lang="de-DE" sz="1200" b="1" dirty="0"/>
          </a:p>
        </p:txBody>
      </p:sp>
    </p:spTree>
    <p:extLst>
      <p:ext uri="{BB962C8B-B14F-4D97-AF65-F5344CB8AC3E}">
        <p14:creationId xmlns:p14="http://schemas.microsoft.com/office/powerpoint/2010/main" val="23112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ierung 30"/>
          <p:cNvGrpSpPr/>
          <p:nvPr/>
        </p:nvGrpSpPr>
        <p:grpSpPr>
          <a:xfrm>
            <a:off x="4383314" y="2211714"/>
            <a:ext cx="4125686" cy="2727993"/>
            <a:chOff x="4383314" y="3338843"/>
            <a:chExt cx="3966714" cy="1600864"/>
          </a:xfrm>
        </p:grpSpPr>
        <p:sp>
          <p:nvSpPr>
            <p:cNvPr id="2" name="Abgerundetes Rechteck 1"/>
            <p:cNvSpPr/>
            <p:nvPr/>
          </p:nvSpPr>
          <p:spPr>
            <a:xfrm>
              <a:off x="4383314" y="3338843"/>
              <a:ext cx="3966714" cy="1600864"/>
            </a:xfrm>
            <a:prstGeom prst="roundRect">
              <a:avLst/>
            </a:prstGeom>
            <a:solidFill>
              <a:srgbClr val="FFFFEB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/>
            <p:cNvSpPr/>
            <p:nvPr/>
          </p:nvSpPr>
          <p:spPr>
            <a:xfrm>
              <a:off x="4878651" y="4126805"/>
              <a:ext cx="3261687" cy="6155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2" name="Bild 31" descr="tm12346_v02_sel_plspp1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19" b="-202"/>
          <a:stretch/>
        </p:blipFill>
        <p:spPr>
          <a:xfrm>
            <a:off x="4396034" y="3531221"/>
            <a:ext cx="3922764" cy="1408485"/>
          </a:xfrm>
          <a:prstGeom prst="rect">
            <a:avLst/>
          </a:prstGeom>
        </p:spPr>
      </p:pic>
      <p:grpSp>
        <p:nvGrpSpPr>
          <p:cNvPr id="6" name="Gruppierung 5"/>
          <p:cNvGrpSpPr/>
          <p:nvPr/>
        </p:nvGrpSpPr>
        <p:grpSpPr>
          <a:xfrm>
            <a:off x="521029" y="106159"/>
            <a:ext cx="2982660" cy="4992303"/>
            <a:chOff x="286846" y="25087"/>
            <a:chExt cx="3063627" cy="5127823"/>
          </a:xfrm>
        </p:grpSpPr>
        <p:grpSp>
          <p:nvGrpSpPr>
            <p:cNvPr id="10" name="Gruppierung 9"/>
            <p:cNvGrpSpPr/>
            <p:nvPr/>
          </p:nvGrpSpPr>
          <p:grpSpPr>
            <a:xfrm>
              <a:off x="286846" y="989550"/>
              <a:ext cx="3063627" cy="966029"/>
              <a:chOff x="83573" y="4125706"/>
              <a:chExt cx="3922764" cy="1374371"/>
            </a:xfrm>
          </p:grpSpPr>
          <p:pic>
            <p:nvPicPr>
              <p:cNvPr id="3" name="Bild 2" descr="HK16022526_O-K_EVNTS_plspp1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191" b="3761"/>
              <a:stretch/>
            </p:blipFill>
            <p:spPr>
              <a:xfrm>
                <a:off x="83573" y="4125706"/>
                <a:ext cx="3922764" cy="1374371"/>
              </a:xfrm>
              <a:prstGeom prst="rect">
                <a:avLst/>
              </a:prstGeom>
            </p:spPr>
          </p:pic>
          <p:sp>
            <p:nvSpPr>
              <p:cNvPr id="9" name="Textfeld 8"/>
              <p:cNvSpPr txBox="1"/>
              <p:nvPr/>
            </p:nvSpPr>
            <p:spPr>
              <a:xfrm>
                <a:off x="2840000" y="4674257"/>
                <a:ext cx="970120" cy="337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900" dirty="0" smtClean="0"/>
                  <a:t>TM2  (FM2)</a:t>
                </a:r>
                <a:endParaRPr lang="de-DE" sz="900" dirty="0"/>
              </a:p>
            </p:txBody>
          </p:sp>
        </p:grpSp>
        <p:grpSp>
          <p:nvGrpSpPr>
            <p:cNvPr id="12" name="Gruppierung 11"/>
            <p:cNvGrpSpPr/>
            <p:nvPr/>
          </p:nvGrpSpPr>
          <p:grpSpPr>
            <a:xfrm>
              <a:off x="286846" y="1960101"/>
              <a:ext cx="3063627" cy="965830"/>
              <a:chOff x="449513" y="4584915"/>
              <a:chExt cx="3922764" cy="1374088"/>
            </a:xfrm>
          </p:grpSpPr>
          <p:pic>
            <p:nvPicPr>
              <p:cNvPr id="7" name="Bild 6" descr="HK160612_0003_EVNTS_0_plspp1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191" b="3765"/>
              <a:stretch/>
            </p:blipFill>
            <p:spPr>
              <a:xfrm>
                <a:off x="449513" y="4584915"/>
                <a:ext cx="3922764" cy="1374088"/>
              </a:xfrm>
              <a:prstGeom prst="rect">
                <a:avLst/>
              </a:prstGeom>
            </p:spPr>
          </p:pic>
          <p:sp>
            <p:nvSpPr>
              <p:cNvPr id="11" name="Textfeld 10"/>
              <p:cNvSpPr txBox="1"/>
              <p:nvPr/>
            </p:nvSpPr>
            <p:spPr>
              <a:xfrm>
                <a:off x="3205940" y="5148756"/>
                <a:ext cx="970120" cy="337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900" dirty="0" smtClean="0"/>
                  <a:t>TM3  (FM7)</a:t>
                </a:r>
                <a:endParaRPr lang="de-DE" sz="900" dirty="0"/>
              </a:p>
            </p:txBody>
          </p:sp>
        </p:grpSp>
        <p:grpSp>
          <p:nvGrpSpPr>
            <p:cNvPr id="14" name="Gruppierung 13"/>
            <p:cNvGrpSpPr/>
            <p:nvPr/>
          </p:nvGrpSpPr>
          <p:grpSpPr>
            <a:xfrm>
              <a:off x="286846" y="4035814"/>
              <a:ext cx="3063627" cy="1117096"/>
              <a:chOff x="3133068" y="4197458"/>
              <a:chExt cx="3922764" cy="1589294"/>
            </a:xfrm>
          </p:grpSpPr>
          <p:pic>
            <p:nvPicPr>
              <p:cNvPr id="8" name="Bild 7" descr="HK16062930_COK_EVNTS_plspp1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191"/>
              <a:stretch/>
            </p:blipFill>
            <p:spPr>
              <a:xfrm>
                <a:off x="3133068" y="4197458"/>
                <a:ext cx="3922764" cy="1589294"/>
              </a:xfrm>
              <a:prstGeom prst="rect">
                <a:avLst/>
              </a:prstGeom>
            </p:spPr>
          </p:pic>
          <p:sp>
            <p:nvSpPr>
              <p:cNvPr id="13" name="Textfeld 12"/>
              <p:cNvSpPr txBox="1"/>
              <p:nvPr/>
            </p:nvSpPr>
            <p:spPr>
              <a:xfrm>
                <a:off x="5895890" y="4744768"/>
                <a:ext cx="970120" cy="337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900" dirty="0" smtClean="0"/>
                  <a:t>TM6  (FM6)</a:t>
                </a:r>
                <a:endParaRPr lang="de-DE" sz="900" dirty="0"/>
              </a:p>
            </p:txBody>
          </p:sp>
        </p:grpSp>
        <p:grpSp>
          <p:nvGrpSpPr>
            <p:cNvPr id="18" name="Gruppierung 17"/>
            <p:cNvGrpSpPr/>
            <p:nvPr/>
          </p:nvGrpSpPr>
          <p:grpSpPr>
            <a:xfrm>
              <a:off x="286846" y="2930453"/>
              <a:ext cx="3063627" cy="1100838"/>
              <a:chOff x="4223712" y="4441412"/>
              <a:chExt cx="3922764" cy="1566163"/>
            </a:xfrm>
          </p:grpSpPr>
          <p:pic>
            <p:nvPicPr>
              <p:cNvPr id="5" name="Bild 4" descr="HK16040808_COK_EVNTS_plspp1.png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191" b="405"/>
              <a:stretch/>
            </p:blipFill>
            <p:spPr>
              <a:xfrm>
                <a:off x="4223712" y="4441412"/>
                <a:ext cx="3922764" cy="1566163"/>
              </a:xfrm>
              <a:prstGeom prst="rect">
                <a:avLst/>
              </a:prstGeom>
            </p:spPr>
          </p:pic>
          <p:sp>
            <p:nvSpPr>
              <p:cNvPr id="17" name="Textfeld 16"/>
              <p:cNvSpPr txBox="1"/>
              <p:nvPr/>
            </p:nvSpPr>
            <p:spPr>
              <a:xfrm>
                <a:off x="6980139" y="4983373"/>
                <a:ext cx="970120" cy="337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900" dirty="0" smtClean="0"/>
                  <a:t>TM4  (FM4)</a:t>
                </a:r>
                <a:endParaRPr lang="de-DE" sz="900" dirty="0"/>
              </a:p>
            </p:txBody>
          </p:sp>
        </p:grpSp>
        <p:grpSp>
          <p:nvGrpSpPr>
            <p:cNvPr id="20" name="Gruppierung 19"/>
            <p:cNvGrpSpPr/>
            <p:nvPr/>
          </p:nvGrpSpPr>
          <p:grpSpPr>
            <a:xfrm>
              <a:off x="286846" y="25087"/>
              <a:ext cx="3063627" cy="959941"/>
              <a:chOff x="3735792" y="4125706"/>
              <a:chExt cx="3922764" cy="1365710"/>
            </a:xfrm>
          </p:grpSpPr>
          <p:pic>
            <p:nvPicPr>
              <p:cNvPr id="4" name="Bild 3" descr="HK16031722_O-K_EVNTS_plspp1.png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191" b="3912"/>
              <a:stretch/>
            </p:blipFill>
            <p:spPr>
              <a:xfrm>
                <a:off x="3735792" y="4125706"/>
                <a:ext cx="3922764" cy="1365710"/>
              </a:xfrm>
              <a:prstGeom prst="rect">
                <a:avLst/>
              </a:prstGeom>
            </p:spPr>
          </p:pic>
          <p:sp>
            <p:nvSpPr>
              <p:cNvPr id="19" name="Textfeld 18"/>
              <p:cNvSpPr txBox="1"/>
              <p:nvPr/>
            </p:nvSpPr>
            <p:spPr>
              <a:xfrm>
                <a:off x="6492219" y="4657370"/>
                <a:ext cx="970120" cy="337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900" dirty="0" smtClean="0"/>
                  <a:t>TM1  (FM3)</a:t>
                </a:r>
                <a:endParaRPr lang="de-DE" sz="900" dirty="0"/>
              </a:p>
            </p:txBody>
          </p:sp>
        </p:grpSp>
      </p:grpSp>
      <p:sp>
        <p:nvSpPr>
          <p:cNvPr id="28" name="Textfeld 27"/>
          <p:cNvSpPr txBox="1"/>
          <p:nvPr/>
        </p:nvSpPr>
        <p:spPr>
          <a:xfrm>
            <a:off x="6583537" y="521025"/>
            <a:ext cx="2436336" cy="404472"/>
          </a:xfrm>
          <a:prstGeom prst="rect">
            <a:avLst/>
          </a:prstGeom>
          <a:noFill/>
          <a:ln>
            <a:noFill/>
          </a:ln>
        </p:spPr>
        <p:txBody>
          <a:bodyPr wrap="none" lIns="108000" tIns="93600" rIns="144000" bIns="93600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 TM12346, all valid </a:t>
            </a:r>
            <a:r>
              <a:rPr lang="de-D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patterns</a:t>
            </a:r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)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6" name="Gruppierung 15"/>
          <p:cNvGrpSpPr/>
          <p:nvPr/>
        </p:nvGrpSpPr>
        <p:grpSpPr>
          <a:xfrm>
            <a:off x="4485164" y="983710"/>
            <a:ext cx="4176506" cy="1344214"/>
            <a:chOff x="4663730" y="1486219"/>
            <a:chExt cx="3665810" cy="1344214"/>
          </a:xfrm>
        </p:grpSpPr>
        <p:sp>
          <p:nvSpPr>
            <p:cNvPr id="21" name="Textfeld 20"/>
            <p:cNvSpPr txBox="1"/>
            <p:nvPr/>
          </p:nvSpPr>
          <p:spPr>
            <a:xfrm>
              <a:off x="6929303" y="1829862"/>
              <a:ext cx="14002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/>
                <a:t>FWHM = 64.0 ± 0.1 eV</a:t>
              </a:r>
              <a:endParaRPr lang="de-DE" sz="1200" b="1" dirty="0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63730" y="1486219"/>
              <a:ext cx="2040084" cy="1344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de-DE" sz="1600" b="1" dirty="0" err="1" smtClean="0">
                  <a:effectLst/>
                </a:rPr>
                <a:t>ground</a:t>
              </a:r>
              <a:r>
                <a:rPr lang="de-DE" sz="1600" b="1" dirty="0" smtClean="0">
                  <a:effectLst/>
                </a:rPr>
                <a:t> </a:t>
              </a:r>
              <a:r>
                <a:rPr lang="de-DE" sz="1600" b="1" dirty="0" err="1" smtClean="0">
                  <a:effectLst/>
                </a:rPr>
                <a:t>calibration</a:t>
              </a:r>
              <a:r>
                <a:rPr lang="de-DE" sz="1600" b="1" dirty="0" smtClean="0">
                  <a:effectLst/>
                </a:rPr>
                <a:t> </a:t>
              </a:r>
              <a:r>
                <a:rPr lang="de-DE" sz="1400" b="1" dirty="0" smtClean="0">
                  <a:effectLst/>
                </a:rPr>
                <a:t>(2016)</a:t>
              </a:r>
            </a:p>
            <a:p>
              <a:pPr>
                <a:lnSpc>
                  <a:spcPct val="130000"/>
                </a:lnSpc>
              </a:pPr>
              <a:r>
                <a:rPr lang="de-DE" sz="1100" dirty="0" smtClean="0">
                  <a:effectLst/>
                </a:rPr>
                <a:t>CCD </a:t>
              </a:r>
              <a:r>
                <a:rPr lang="de-DE" sz="1100" dirty="0" err="1" smtClean="0">
                  <a:effectLst/>
                </a:rPr>
                <a:t>temperature</a:t>
              </a:r>
              <a:r>
                <a:rPr lang="de-DE" sz="1100" dirty="0" smtClean="0">
                  <a:effectLst/>
                </a:rPr>
                <a:t>:  -95.8 .. -94.2 C</a:t>
              </a:r>
            </a:p>
            <a:p>
              <a:pPr>
                <a:lnSpc>
                  <a:spcPct val="130000"/>
                </a:lnSpc>
              </a:pPr>
              <a:r>
                <a:rPr lang="de-DE" sz="1100" dirty="0" err="1" smtClean="0">
                  <a:effectLst/>
                </a:rPr>
                <a:t>threshold</a:t>
              </a:r>
              <a:r>
                <a:rPr lang="de-DE" sz="1100" dirty="0" smtClean="0">
                  <a:effectLst/>
                </a:rPr>
                <a:t>: 46 </a:t>
              </a:r>
              <a:r>
                <a:rPr lang="de-DE" sz="1100" dirty="0" err="1" smtClean="0">
                  <a:effectLst/>
                </a:rPr>
                <a:t>adu</a:t>
              </a:r>
              <a:r>
                <a:rPr lang="de-DE" sz="1100" dirty="0" smtClean="0">
                  <a:effectLst/>
                </a:rPr>
                <a:t>, E = 527 eV</a:t>
              </a:r>
            </a:p>
          </p:txBody>
        </p:sp>
        <p:sp>
          <p:nvSpPr>
            <p:cNvPr id="35" name="Geschweifte Klammer rechts 34"/>
            <p:cNvSpPr/>
            <p:nvPr/>
          </p:nvSpPr>
          <p:spPr>
            <a:xfrm>
              <a:off x="6710749" y="1598840"/>
              <a:ext cx="124916" cy="696235"/>
            </a:xfrm>
            <a:prstGeom prst="rightBrac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2000"/>
            </a:p>
          </p:txBody>
        </p:sp>
      </p:grpSp>
      <p:grpSp>
        <p:nvGrpSpPr>
          <p:cNvPr id="22" name="Gruppierung 21"/>
          <p:cNvGrpSpPr/>
          <p:nvPr/>
        </p:nvGrpSpPr>
        <p:grpSpPr>
          <a:xfrm>
            <a:off x="4487665" y="2608549"/>
            <a:ext cx="3856359" cy="788421"/>
            <a:chOff x="4668253" y="2385295"/>
            <a:chExt cx="3856359" cy="788421"/>
          </a:xfrm>
        </p:grpSpPr>
        <p:sp>
          <p:nvSpPr>
            <p:cNvPr id="26" name="Textfeld 25"/>
            <p:cNvSpPr txBox="1"/>
            <p:nvPr/>
          </p:nvSpPr>
          <p:spPr>
            <a:xfrm>
              <a:off x="4668253" y="2385295"/>
              <a:ext cx="2095445" cy="7884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600" b="1" dirty="0" smtClean="0">
                  <a:effectLst/>
                </a:rPr>
                <a:t>eRASS:5 (2019-2022)</a:t>
              </a:r>
            </a:p>
            <a:p>
              <a:pPr>
                <a:lnSpc>
                  <a:spcPct val="120000"/>
                </a:lnSpc>
              </a:pPr>
              <a:r>
                <a:rPr lang="de-DE" sz="1100" dirty="0" smtClean="0">
                  <a:effectLst/>
                </a:rPr>
                <a:t>CCD </a:t>
              </a:r>
              <a:r>
                <a:rPr lang="de-DE" sz="1100" dirty="0" err="1" smtClean="0">
                  <a:effectLst/>
                </a:rPr>
                <a:t>temperature</a:t>
              </a:r>
              <a:r>
                <a:rPr lang="de-DE" sz="1100" dirty="0" smtClean="0">
                  <a:effectLst/>
                </a:rPr>
                <a:t>: -65 .. -79 C</a:t>
              </a:r>
            </a:p>
            <a:p>
              <a:pPr>
                <a:lnSpc>
                  <a:spcPct val="120000"/>
                </a:lnSpc>
              </a:pPr>
              <a:r>
                <a:rPr lang="de-DE" sz="1100" dirty="0" err="1" smtClean="0">
                  <a:effectLst/>
                </a:rPr>
                <a:t>threshold</a:t>
              </a:r>
              <a:r>
                <a:rPr lang="de-DE" sz="1100" dirty="0" smtClean="0">
                  <a:effectLst/>
                </a:rPr>
                <a:t>: „PMENV2“, E = 568 eV</a:t>
              </a:r>
              <a:endParaRPr lang="de-DE" sz="1100" dirty="0">
                <a:effectLst/>
              </a:endParaRPr>
            </a:p>
          </p:txBody>
        </p:sp>
        <p:sp>
          <p:nvSpPr>
            <p:cNvPr id="36" name="Geschweifte Klammer rechts 35"/>
            <p:cNvSpPr/>
            <p:nvPr/>
          </p:nvSpPr>
          <p:spPr>
            <a:xfrm>
              <a:off x="6710749" y="2454930"/>
              <a:ext cx="124916" cy="696235"/>
            </a:xfrm>
            <a:prstGeom prst="rightBrac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2000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6929303" y="2657193"/>
              <a:ext cx="15953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>
                  <a:effectLst/>
                </a:rPr>
                <a:t>FWHM = </a:t>
              </a:r>
              <a:r>
                <a:rPr lang="de-DE" sz="1200" b="1" dirty="0" smtClean="0">
                  <a:effectLst/>
                </a:rPr>
                <a:t>66.8 </a:t>
              </a:r>
              <a:r>
                <a:rPr lang="de-DE" sz="1200" b="1" dirty="0">
                  <a:effectLst/>
                </a:rPr>
                <a:t>± </a:t>
              </a:r>
              <a:r>
                <a:rPr lang="de-DE" sz="1200" b="1" dirty="0" smtClean="0">
                  <a:effectLst/>
                </a:rPr>
                <a:t>0.8 </a:t>
              </a:r>
              <a:r>
                <a:rPr lang="de-DE" sz="1200" b="1" dirty="0">
                  <a:effectLst/>
                </a:rPr>
                <a:t>eV</a:t>
              </a:r>
            </a:p>
          </p:txBody>
        </p:sp>
      </p:grpSp>
      <p:sp>
        <p:nvSpPr>
          <p:cNvPr id="15" name="Geschweifte Klammer rechts 14"/>
          <p:cNvSpPr/>
          <p:nvPr/>
        </p:nvSpPr>
        <p:spPr>
          <a:xfrm>
            <a:off x="3575648" y="106159"/>
            <a:ext cx="720523" cy="4992303"/>
          </a:xfrm>
          <a:prstGeom prst="rightBrace">
            <a:avLst>
              <a:gd name="adj1" fmla="val 31774"/>
              <a:gd name="adj2" fmla="val 27388"/>
            </a:avLst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396034" y="2273481"/>
            <a:ext cx="3953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diffuse X-</a:t>
            </a:r>
            <a:r>
              <a:rPr lang="de-DE" sz="1400" b="1" dirty="0" err="1" smtClean="0"/>
              <a:t>ray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sky</a:t>
            </a:r>
            <a:r>
              <a:rPr lang="de-DE" sz="1400" b="1" dirty="0" smtClean="0"/>
              <a:t>  </a:t>
            </a:r>
            <a:r>
              <a:rPr lang="de-DE" sz="1200" b="1" dirty="0" smtClean="0"/>
              <a:t>(2019-2022)</a:t>
            </a:r>
            <a:endParaRPr lang="de-DE" sz="1200" b="1" dirty="0"/>
          </a:p>
        </p:txBody>
      </p:sp>
      <p:sp>
        <p:nvSpPr>
          <p:cNvPr id="24" name="Rechteck 23"/>
          <p:cNvSpPr/>
          <p:nvPr/>
        </p:nvSpPr>
        <p:spPr>
          <a:xfrm>
            <a:off x="3973286" y="120976"/>
            <a:ext cx="51707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omparison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with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ground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calibration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004416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uppierung 132"/>
          <p:cNvGrpSpPr/>
          <p:nvPr/>
        </p:nvGrpSpPr>
        <p:grpSpPr>
          <a:xfrm>
            <a:off x="356887" y="941174"/>
            <a:ext cx="2943267" cy="3926495"/>
            <a:chOff x="356887" y="884449"/>
            <a:chExt cx="2943267" cy="3926495"/>
          </a:xfrm>
        </p:grpSpPr>
        <p:pic>
          <p:nvPicPr>
            <p:cNvPr id="3" name="Bild 2" descr="hk110307_009_raw_pos1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7" t="34236" r="21831" b="7501"/>
            <a:stretch/>
          </p:blipFill>
          <p:spPr>
            <a:xfrm rot="16200000">
              <a:off x="67013" y="1174324"/>
              <a:ext cx="3523015" cy="294326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25400" dir="240000" sx="102000" sy="102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90500"/>
              <a:bevelB w="381000" h="190500"/>
              <a:contourClr>
                <a:srgbClr val="969696"/>
              </a:contourClr>
            </a:sp3d>
          </p:spPr>
        </p:pic>
        <p:sp>
          <p:nvSpPr>
            <p:cNvPr id="69" name="Textfeld 68"/>
            <p:cNvSpPr txBox="1"/>
            <p:nvPr/>
          </p:nvSpPr>
          <p:spPr>
            <a:xfrm>
              <a:off x="356887" y="4472390"/>
              <a:ext cx="29432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err="1" smtClean="0"/>
                <a:t>without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subpixel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resolution</a:t>
              </a:r>
              <a:endParaRPr lang="de-DE" sz="1600" dirty="0"/>
            </a:p>
          </p:txBody>
        </p:sp>
      </p:grpSp>
      <p:grpSp>
        <p:nvGrpSpPr>
          <p:cNvPr id="134" name="Gruppierung 133"/>
          <p:cNvGrpSpPr/>
          <p:nvPr/>
        </p:nvGrpSpPr>
        <p:grpSpPr>
          <a:xfrm>
            <a:off x="5773629" y="941174"/>
            <a:ext cx="2942610" cy="3929110"/>
            <a:chOff x="5773629" y="816101"/>
            <a:chExt cx="2942610" cy="3929110"/>
          </a:xfrm>
        </p:grpSpPr>
        <p:pic>
          <p:nvPicPr>
            <p:cNvPr id="4" name="Bild 3" descr="hk110307_009_sub_tophat1_pos1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2" t="34236" r="21503" b="7501"/>
            <a:stretch/>
          </p:blipFill>
          <p:spPr>
            <a:xfrm rot="16200000">
              <a:off x="5483099" y="1106631"/>
              <a:ext cx="3523015" cy="294195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25400" dir="240000" sx="102000" sy="102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90500"/>
              <a:bevelB w="381000" h="190500"/>
              <a:contourClr>
                <a:srgbClr val="969696"/>
              </a:contourClr>
            </a:sp3d>
          </p:spPr>
        </p:pic>
        <p:sp>
          <p:nvSpPr>
            <p:cNvPr id="70" name="Textfeld 69"/>
            <p:cNvSpPr txBox="1"/>
            <p:nvPr/>
          </p:nvSpPr>
          <p:spPr>
            <a:xfrm>
              <a:off x="5773629" y="4406657"/>
              <a:ext cx="29426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err="1" smtClean="0"/>
                <a:t>with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subpixel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resolution</a:t>
              </a:r>
              <a:endParaRPr lang="de-DE" sz="1600" dirty="0"/>
            </a:p>
          </p:txBody>
        </p:sp>
      </p:grpSp>
      <p:grpSp>
        <p:nvGrpSpPr>
          <p:cNvPr id="132" name="Gruppierung 131"/>
          <p:cNvGrpSpPr/>
          <p:nvPr/>
        </p:nvGrpSpPr>
        <p:grpSpPr>
          <a:xfrm>
            <a:off x="3565601" y="2087221"/>
            <a:ext cx="1980083" cy="1305411"/>
            <a:chOff x="3712139" y="1856300"/>
            <a:chExt cx="1980083" cy="1305411"/>
          </a:xfrm>
        </p:grpSpPr>
        <p:sp>
          <p:nvSpPr>
            <p:cNvPr id="131" name="Pfeil nach rechts 130"/>
            <p:cNvSpPr/>
            <p:nvPr/>
          </p:nvSpPr>
          <p:spPr>
            <a:xfrm>
              <a:off x="3712139" y="2247098"/>
              <a:ext cx="1980083" cy="496642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0" name="Bild 129" descr="Unbenann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788" y="1856300"/>
              <a:ext cx="1331346" cy="1305411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36" name="Textfeld 135"/>
          <p:cNvSpPr txBox="1"/>
          <p:nvPr/>
        </p:nvSpPr>
        <p:spPr>
          <a:xfrm>
            <a:off x="3872779" y="4590670"/>
            <a:ext cx="1367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from</a:t>
            </a:r>
            <a:r>
              <a:rPr lang="de-DE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IACHEC 2011</a:t>
            </a:r>
            <a:endParaRPr lang="de-DE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8" name="Textfeld 137"/>
          <p:cNvSpPr txBox="1"/>
          <p:nvPr/>
        </p:nvSpPr>
        <p:spPr>
          <a:xfrm>
            <a:off x="0" y="0"/>
            <a:ext cx="2292865" cy="499753"/>
          </a:xfrm>
          <a:prstGeom prst="rect">
            <a:avLst/>
          </a:prstGeom>
          <a:solidFill>
            <a:srgbClr val="F2F2F2"/>
          </a:solidFill>
        </p:spPr>
        <p:txBody>
          <a:bodyPr wrap="none" bIns="936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20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eROSITA</a:t>
            </a:r>
            <a:r>
              <a:rPr lang="de-DE" sz="20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Specialties</a:t>
            </a:r>
            <a:endParaRPr lang="de-DE" sz="2000" b="1" dirty="0">
              <a:ln w="1905"/>
              <a:gradFill>
                <a:gsLst>
                  <a:gs pos="0">
                    <a:schemeClr val="tx1"/>
                  </a:gs>
                  <a:gs pos="58000">
                    <a:schemeClr val="tx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5400000"/>
              </a:gradFill>
              <a:effectLst>
                <a:innerShdw blurRad="123825" dist="1193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39" name="Textfeld 138"/>
          <p:cNvSpPr txBox="1"/>
          <p:nvPr/>
        </p:nvSpPr>
        <p:spPr>
          <a:xfrm>
            <a:off x="2570716" y="119805"/>
            <a:ext cx="6535427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2000" b="1" u="sng" dirty="0" err="1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utilizing</a:t>
            </a:r>
            <a:r>
              <a:rPr lang="de-DE" sz="2000" b="1" u="sng" dirty="0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u="sng" dirty="0" err="1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subpixel</a:t>
            </a:r>
            <a:r>
              <a:rPr lang="de-DE" sz="2000" b="1" u="sng" dirty="0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u="sng" dirty="0" err="1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resolution</a:t>
            </a:r>
            <a:r>
              <a:rPr lang="de-DE" sz="2000" b="1" u="sng" dirty="0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u="sng" dirty="0" err="1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for</a:t>
            </a:r>
            <a:r>
              <a:rPr lang="de-DE" sz="2000" b="1" u="sng" dirty="0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u="sng" dirty="0" err="1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</a:t>
            </a:r>
            <a:r>
              <a:rPr lang="de-DE" sz="2000" b="1" u="sng" dirty="0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u="sng" dirty="0" err="1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mirror</a:t>
            </a:r>
            <a:r>
              <a:rPr lang="de-DE" sz="2000" b="1" u="sng" dirty="0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u="sng" dirty="0" err="1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calibration</a:t>
            </a:r>
            <a:endParaRPr lang="de-DE" sz="2000" b="1" u="sng" dirty="0">
              <a:ln w="1905"/>
              <a:gradFill>
                <a:gsLst>
                  <a:gs pos="1000">
                    <a:schemeClr val="tx1"/>
                  </a:gs>
                  <a:gs pos="76000">
                    <a:schemeClr val="tx1">
                      <a:lumMod val="50000"/>
                      <a:lumOff val="50000"/>
                    </a:schemeClr>
                  </a:gs>
                  <a:gs pos="100000">
                    <a:schemeClr val="tx1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434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ierung 30"/>
          <p:cNvGrpSpPr/>
          <p:nvPr/>
        </p:nvGrpSpPr>
        <p:grpSpPr>
          <a:xfrm>
            <a:off x="4383314" y="2211714"/>
            <a:ext cx="4125686" cy="2727993"/>
            <a:chOff x="4383314" y="3338843"/>
            <a:chExt cx="3966714" cy="1600864"/>
          </a:xfrm>
        </p:grpSpPr>
        <p:sp>
          <p:nvSpPr>
            <p:cNvPr id="2" name="Abgerundetes Rechteck 1"/>
            <p:cNvSpPr/>
            <p:nvPr/>
          </p:nvSpPr>
          <p:spPr>
            <a:xfrm>
              <a:off x="4383314" y="3338843"/>
              <a:ext cx="3966714" cy="1600864"/>
            </a:xfrm>
            <a:prstGeom prst="roundRect">
              <a:avLst/>
            </a:prstGeom>
            <a:solidFill>
              <a:srgbClr val="FFFFEB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/>
            <p:cNvSpPr/>
            <p:nvPr/>
          </p:nvSpPr>
          <p:spPr>
            <a:xfrm>
              <a:off x="4878651" y="4126805"/>
              <a:ext cx="3261687" cy="6155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2" name="Bild 31" descr="tm12346_v02_sel_plspp1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19" b="-202"/>
          <a:stretch/>
        </p:blipFill>
        <p:spPr>
          <a:xfrm>
            <a:off x="4396034" y="3531221"/>
            <a:ext cx="3922764" cy="1408485"/>
          </a:xfrm>
          <a:prstGeom prst="rect">
            <a:avLst/>
          </a:prstGeom>
        </p:spPr>
      </p:pic>
      <p:grpSp>
        <p:nvGrpSpPr>
          <p:cNvPr id="6" name="Gruppierung 5"/>
          <p:cNvGrpSpPr/>
          <p:nvPr/>
        </p:nvGrpSpPr>
        <p:grpSpPr>
          <a:xfrm>
            <a:off x="521029" y="106159"/>
            <a:ext cx="2982660" cy="4992303"/>
            <a:chOff x="286846" y="25087"/>
            <a:chExt cx="3063627" cy="5127823"/>
          </a:xfrm>
        </p:grpSpPr>
        <p:grpSp>
          <p:nvGrpSpPr>
            <p:cNvPr id="10" name="Gruppierung 9"/>
            <p:cNvGrpSpPr/>
            <p:nvPr/>
          </p:nvGrpSpPr>
          <p:grpSpPr>
            <a:xfrm>
              <a:off x="286846" y="989550"/>
              <a:ext cx="3063627" cy="966029"/>
              <a:chOff x="83573" y="4125706"/>
              <a:chExt cx="3922764" cy="1374371"/>
            </a:xfrm>
          </p:grpSpPr>
          <p:pic>
            <p:nvPicPr>
              <p:cNvPr id="3" name="Bild 2" descr="HK16022526_O-K_EVNTS_plspp1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191" b="3761"/>
              <a:stretch/>
            </p:blipFill>
            <p:spPr>
              <a:xfrm>
                <a:off x="83573" y="4125706"/>
                <a:ext cx="3922764" cy="1374371"/>
              </a:xfrm>
              <a:prstGeom prst="rect">
                <a:avLst/>
              </a:prstGeom>
            </p:spPr>
          </p:pic>
          <p:sp>
            <p:nvSpPr>
              <p:cNvPr id="9" name="Textfeld 8"/>
              <p:cNvSpPr txBox="1"/>
              <p:nvPr/>
            </p:nvSpPr>
            <p:spPr>
              <a:xfrm>
                <a:off x="2840000" y="4674257"/>
                <a:ext cx="970120" cy="337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900" dirty="0" smtClean="0"/>
                  <a:t>TM2  (FM2)</a:t>
                </a:r>
                <a:endParaRPr lang="de-DE" sz="900" dirty="0"/>
              </a:p>
            </p:txBody>
          </p:sp>
        </p:grpSp>
        <p:grpSp>
          <p:nvGrpSpPr>
            <p:cNvPr id="12" name="Gruppierung 11"/>
            <p:cNvGrpSpPr/>
            <p:nvPr/>
          </p:nvGrpSpPr>
          <p:grpSpPr>
            <a:xfrm>
              <a:off x="286846" y="1960101"/>
              <a:ext cx="3063627" cy="965830"/>
              <a:chOff x="449513" y="4584915"/>
              <a:chExt cx="3922764" cy="1374088"/>
            </a:xfrm>
          </p:grpSpPr>
          <p:pic>
            <p:nvPicPr>
              <p:cNvPr id="7" name="Bild 6" descr="HK160612_0003_EVNTS_0_plspp1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191" b="3765"/>
              <a:stretch/>
            </p:blipFill>
            <p:spPr>
              <a:xfrm>
                <a:off x="449513" y="4584915"/>
                <a:ext cx="3922764" cy="1374088"/>
              </a:xfrm>
              <a:prstGeom prst="rect">
                <a:avLst/>
              </a:prstGeom>
            </p:spPr>
          </p:pic>
          <p:sp>
            <p:nvSpPr>
              <p:cNvPr id="11" name="Textfeld 10"/>
              <p:cNvSpPr txBox="1"/>
              <p:nvPr/>
            </p:nvSpPr>
            <p:spPr>
              <a:xfrm>
                <a:off x="3205940" y="5148756"/>
                <a:ext cx="970120" cy="337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900" dirty="0" smtClean="0"/>
                  <a:t>TM3  (FM7)</a:t>
                </a:r>
                <a:endParaRPr lang="de-DE" sz="900" dirty="0"/>
              </a:p>
            </p:txBody>
          </p:sp>
        </p:grpSp>
        <p:grpSp>
          <p:nvGrpSpPr>
            <p:cNvPr id="14" name="Gruppierung 13"/>
            <p:cNvGrpSpPr/>
            <p:nvPr/>
          </p:nvGrpSpPr>
          <p:grpSpPr>
            <a:xfrm>
              <a:off x="286846" y="4035814"/>
              <a:ext cx="3063627" cy="1117096"/>
              <a:chOff x="3133068" y="4197458"/>
              <a:chExt cx="3922764" cy="1589294"/>
            </a:xfrm>
          </p:grpSpPr>
          <p:pic>
            <p:nvPicPr>
              <p:cNvPr id="8" name="Bild 7" descr="HK16062930_COK_EVNTS_plspp1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191"/>
              <a:stretch/>
            </p:blipFill>
            <p:spPr>
              <a:xfrm>
                <a:off x="3133068" y="4197458"/>
                <a:ext cx="3922764" cy="1589294"/>
              </a:xfrm>
              <a:prstGeom prst="rect">
                <a:avLst/>
              </a:prstGeom>
            </p:spPr>
          </p:pic>
          <p:sp>
            <p:nvSpPr>
              <p:cNvPr id="13" name="Textfeld 12"/>
              <p:cNvSpPr txBox="1"/>
              <p:nvPr/>
            </p:nvSpPr>
            <p:spPr>
              <a:xfrm>
                <a:off x="5895890" y="4744768"/>
                <a:ext cx="970120" cy="337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900" dirty="0" smtClean="0"/>
                  <a:t>TM6  (FM6)</a:t>
                </a:r>
                <a:endParaRPr lang="de-DE" sz="900" dirty="0"/>
              </a:p>
            </p:txBody>
          </p:sp>
        </p:grpSp>
        <p:grpSp>
          <p:nvGrpSpPr>
            <p:cNvPr id="18" name="Gruppierung 17"/>
            <p:cNvGrpSpPr/>
            <p:nvPr/>
          </p:nvGrpSpPr>
          <p:grpSpPr>
            <a:xfrm>
              <a:off x="286846" y="2930453"/>
              <a:ext cx="3063627" cy="1100838"/>
              <a:chOff x="4223712" y="4441412"/>
              <a:chExt cx="3922764" cy="1566163"/>
            </a:xfrm>
          </p:grpSpPr>
          <p:pic>
            <p:nvPicPr>
              <p:cNvPr id="5" name="Bild 4" descr="HK16040808_COK_EVNTS_plspp1.png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191" b="405"/>
              <a:stretch/>
            </p:blipFill>
            <p:spPr>
              <a:xfrm>
                <a:off x="4223712" y="4441412"/>
                <a:ext cx="3922764" cy="1566163"/>
              </a:xfrm>
              <a:prstGeom prst="rect">
                <a:avLst/>
              </a:prstGeom>
            </p:spPr>
          </p:pic>
          <p:sp>
            <p:nvSpPr>
              <p:cNvPr id="17" name="Textfeld 16"/>
              <p:cNvSpPr txBox="1"/>
              <p:nvPr/>
            </p:nvSpPr>
            <p:spPr>
              <a:xfrm>
                <a:off x="6980139" y="4983373"/>
                <a:ext cx="970120" cy="337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900" dirty="0" smtClean="0"/>
                  <a:t>TM4  (FM4)</a:t>
                </a:r>
                <a:endParaRPr lang="de-DE" sz="900" dirty="0"/>
              </a:p>
            </p:txBody>
          </p:sp>
        </p:grpSp>
        <p:grpSp>
          <p:nvGrpSpPr>
            <p:cNvPr id="20" name="Gruppierung 19"/>
            <p:cNvGrpSpPr/>
            <p:nvPr/>
          </p:nvGrpSpPr>
          <p:grpSpPr>
            <a:xfrm>
              <a:off x="286846" y="25087"/>
              <a:ext cx="3063627" cy="959941"/>
              <a:chOff x="3735792" y="4125706"/>
              <a:chExt cx="3922764" cy="1365710"/>
            </a:xfrm>
          </p:grpSpPr>
          <p:pic>
            <p:nvPicPr>
              <p:cNvPr id="4" name="Bild 3" descr="HK16031722_O-K_EVNTS_plspp1.png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191" b="3912"/>
              <a:stretch/>
            </p:blipFill>
            <p:spPr>
              <a:xfrm>
                <a:off x="3735792" y="4125706"/>
                <a:ext cx="3922764" cy="1365710"/>
              </a:xfrm>
              <a:prstGeom prst="rect">
                <a:avLst/>
              </a:prstGeom>
            </p:spPr>
          </p:pic>
          <p:sp>
            <p:nvSpPr>
              <p:cNvPr id="19" name="Textfeld 18"/>
              <p:cNvSpPr txBox="1"/>
              <p:nvPr/>
            </p:nvSpPr>
            <p:spPr>
              <a:xfrm>
                <a:off x="6492219" y="4657370"/>
                <a:ext cx="970120" cy="337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900" dirty="0" smtClean="0"/>
                  <a:t>TM1  (FM3)</a:t>
                </a:r>
                <a:endParaRPr lang="de-DE" sz="900" dirty="0"/>
              </a:p>
            </p:txBody>
          </p:sp>
        </p:grpSp>
      </p:grpSp>
      <p:sp>
        <p:nvSpPr>
          <p:cNvPr id="28" name="Textfeld 27"/>
          <p:cNvSpPr txBox="1"/>
          <p:nvPr/>
        </p:nvSpPr>
        <p:spPr>
          <a:xfrm>
            <a:off x="6583537" y="521025"/>
            <a:ext cx="2436336" cy="404472"/>
          </a:xfrm>
          <a:prstGeom prst="rect">
            <a:avLst/>
          </a:prstGeom>
          <a:noFill/>
          <a:ln>
            <a:noFill/>
          </a:ln>
        </p:spPr>
        <p:txBody>
          <a:bodyPr wrap="none" lIns="108000" tIns="93600" rIns="144000" bIns="93600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 TM12346, all valid </a:t>
            </a:r>
            <a:r>
              <a:rPr lang="de-D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patterns</a:t>
            </a:r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)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6" name="Gruppierung 15"/>
          <p:cNvGrpSpPr/>
          <p:nvPr/>
        </p:nvGrpSpPr>
        <p:grpSpPr>
          <a:xfrm>
            <a:off x="4485164" y="983710"/>
            <a:ext cx="4176506" cy="1344214"/>
            <a:chOff x="4663730" y="1486219"/>
            <a:chExt cx="3665810" cy="1344214"/>
          </a:xfrm>
        </p:grpSpPr>
        <p:sp>
          <p:nvSpPr>
            <p:cNvPr id="21" name="Textfeld 20"/>
            <p:cNvSpPr txBox="1"/>
            <p:nvPr/>
          </p:nvSpPr>
          <p:spPr>
            <a:xfrm>
              <a:off x="6929303" y="1829862"/>
              <a:ext cx="14002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/>
                <a:t>FWHM = 64.0 ± 0.1 eV</a:t>
              </a:r>
              <a:endParaRPr lang="de-DE" sz="1200" b="1" dirty="0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63730" y="1486219"/>
              <a:ext cx="2040084" cy="1344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de-DE" sz="1600" b="1" dirty="0" err="1" smtClean="0">
                  <a:effectLst/>
                </a:rPr>
                <a:t>ground</a:t>
              </a:r>
              <a:r>
                <a:rPr lang="de-DE" sz="1600" b="1" dirty="0" smtClean="0">
                  <a:effectLst/>
                </a:rPr>
                <a:t> </a:t>
              </a:r>
              <a:r>
                <a:rPr lang="de-DE" sz="1600" b="1" dirty="0" err="1" smtClean="0">
                  <a:effectLst/>
                </a:rPr>
                <a:t>calibration</a:t>
              </a:r>
              <a:r>
                <a:rPr lang="de-DE" sz="1600" b="1" dirty="0" smtClean="0">
                  <a:effectLst/>
                </a:rPr>
                <a:t> </a:t>
              </a:r>
              <a:r>
                <a:rPr lang="de-DE" sz="1400" b="1" dirty="0" smtClean="0">
                  <a:effectLst/>
                </a:rPr>
                <a:t>(2016)</a:t>
              </a:r>
            </a:p>
            <a:p>
              <a:pPr>
                <a:lnSpc>
                  <a:spcPct val="130000"/>
                </a:lnSpc>
              </a:pPr>
              <a:r>
                <a:rPr lang="de-DE" sz="1100" dirty="0" smtClean="0">
                  <a:effectLst/>
                </a:rPr>
                <a:t>CCD </a:t>
              </a:r>
              <a:r>
                <a:rPr lang="de-DE" sz="1100" dirty="0" err="1" smtClean="0">
                  <a:effectLst/>
                </a:rPr>
                <a:t>temperature</a:t>
              </a:r>
              <a:r>
                <a:rPr lang="de-DE" sz="1100" dirty="0" smtClean="0">
                  <a:effectLst/>
                </a:rPr>
                <a:t>:  -95.8 .. -94.2 C</a:t>
              </a:r>
            </a:p>
            <a:p>
              <a:pPr>
                <a:lnSpc>
                  <a:spcPct val="130000"/>
                </a:lnSpc>
              </a:pPr>
              <a:r>
                <a:rPr lang="de-DE" sz="1100" dirty="0" err="1" smtClean="0">
                  <a:effectLst/>
                </a:rPr>
                <a:t>threshold</a:t>
              </a:r>
              <a:r>
                <a:rPr lang="de-DE" sz="1100" dirty="0" smtClean="0">
                  <a:effectLst/>
                </a:rPr>
                <a:t>: 46 </a:t>
              </a:r>
              <a:r>
                <a:rPr lang="de-DE" sz="1100" dirty="0" err="1" smtClean="0">
                  <a:effectLst/>
                </a:rPr>
                <a:t>adu</a:t>
              </a:r>
              <a:r>
                <a:rPr lang="de-DE" sz="1100" dirty="0" smtClean="0">
                  <a:effectLst/>
                </a:rPr>
                <a:t>, E = 527 eV</a:t>
              </a:r>
            </a:p>
          </p:txBody>
        </p:sp>
        <p:sp>
          <p:nvSpPr>
            <p:cNvPr id="35" name="Geschweifte Klammer rechts 34"/>
            <p:cNvSpPr/>
            <p:nvPr/>
          </p:nvSpPr>
          <p:spPr>
            <a:xfrm>
              <a:off x="6710749" y="1598840"/>
              <a:ext cx="124916" cy="696235"/>
            </a:xfrm>
            <a:prstGeom prst="rightBrac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2000"/>
            </a:p>
          </p:txBody>
        </p:sp>
      </p:grpSp>
      <p:grpSp>
        <p:nvGrpSpPr>
          <p:cNvPr id="22" name="Gruppierung 21"/>
          <p:cNvGrpSpPr/>
          <p:nvPr/>
        </p:nvGrpSpPr>
        <p:grpSpPr>
          <a:xfrm>
            <a:off x="4487665" y="2608549"/>
            <a:ext cx="3856359" cy="788421"/>
            <a:chOff x="4668253" y="2385295"/>
            <a:chExt cx="3856359" cy="788421"/>
          </a:xfrm>
        </p:grpSpPr>
        <p:sp>
          <p:nvSpPr>
            <p:cNvPr id="26" name="Textfeld 25"/>
            <p:cNvSpPr txBox="1"/>
            <p:nvPr/>
          </p:nvSpPr>
          <p:spPr>
            <a:xfrm>
              <a:off x="4668253" y="2385295"/>
              <a:ext cx="2095445" cy="7884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600" b="1" dirty="0" smtClean="0">
                  <a:effectLst/>
                </a:rPr>
                <a:t>eRASS:5 (2019-2022)</a:t>
              </a:r>
            </a:p>
            <a:p>
              <a:pPr>
                <a:lnSpc>
                  <a:spcPct val="120000"/>
                </a:lnSpc>
              </a:pPr>
              <a:r>
                <a:rPr lang="de-DE" sz="1100" dirty="0" smtClean="0">
                  <a:effectLst/>
                </a:rPr>
                <a:t>CCD </a:t>
              </a:r>
              <a:r>
                <a:rPr lang="de-DE" sz="1100" dirty="0" err="1" smtClean="0">
                  <a:effectLst/>
                </a:rPr>
                <a:t>temperature</a:t>
              </a:r>
              <a:r>
                <a:rPr lang="de-DE" sz="1100" dirty="0" smtClean="0">
                  <a:effectLst/>
                </a:rPr>
                <a:t>: -65 .. -79 C</a:t>
              </a:r>
            </a:p>
            <a:p>
              <a:pPr>
                <a:lnSpc>
                  <a:spcPct val="120000"/>
                </a:lnSpc>
              </a:pPr>
              <a:r>
                <a:rPr lang="de-DE" sz="1100" dirty="0" err="1" smtClean="0">
                  <a:effectLst/>
                </a:rPr>
                <a:t>threshold</a:t>
              </a:r>
              <a:r>
                <a:rPr lang="de-DE" sz="1100" dirty="0" smtClean="0">
                  <a:effectLst/>
                </a:rPr>
                <a:t>: „PMENV2“, E = 568 eV</a:t>
              </a:r>
              <a:endParaRPr lang="de-DE" sz="1100" dirty="0">
                <a:effectLst/>
              </a:endParaRPr>
            </a:p>
          </p:txBody>
        </p:sp>
        <p:sp>
          <p:nvSpPr>
            <p:cNvPr id="36" name="Geschweifte Klammer rechts 35"/>
            <p:cNvSpPr/>
            <p:nvPr/>
          </p:nvSpPr>
          <p:spPr>
            <a:xfrm>
              <a:off x="6710749" y="2454930"/>
              <a:ext cx="124916" cy="696235"/>
            </a:xfrm>
            <a:prstGeom prst="rightBrac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2000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6929303" y="2657193"/>
              <a:ext cx="15953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>
                  <a:effectLst/>
                </a:rPr>
                <a:t>FWHM = </a:t>
              </a:r>
              <a:r>
                <a:rPr lang="de-DE" sz="1200" b="1" dirty="0" smtClean="0">
                  <a:effectLst/>
                </a:rPr>
                <a:t>66.8 </a:t>
              </a:r>
              <a:r>
                <a:rPr lang="de-DE" sz="1200" b="1" dirty="0">
                  <a:effectLst/>
                </a:rPr>
                <a:t>± </a:t>
              </a:r>
              <a:r>
                <a:rPr lang="de-DE" sz="1200" b="1" dirty="0" smtClean="0">
                  <a:effectLst/>
                </a:rPr>
                <a:t>0.8 </a:t>
              </a:r>
              <a:r>
                <a:rPr lang="de-DE" sz="1200" b="1" dirty="0">
                  <a:effectLst/>
                </a:rPr>
                <a:t>eV</a:t>
              </a:r>
            </a:p>
          </p:txBody>
        </p:sp>
      </p:grpSp>
      <p:sp>
        <p:nvSpPr>
          <p:cNvPr id="15" name="Geschweifte Klammer rechts 14"/>
          <p:cNvSpPr/>
          <p:nvPr/>
        </p:nvSpPr>
        <p:spPr>
          <a:xfrm>
            <a:off x="3575648" y="106159"/>
            <a:ext cx="720523" cy="4992303"/>
          </a:xfrm>
          <a:prstGeom prst="rightBrace">
            <a:avLst>
              <a:gd name="adj1" fmla="val 31774"/>
              <a:gd name="adj2" fmla="val 27388"/>
            </a:avLst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396034" y="2273481"/>
            <a:ext cx="3953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diffuse X-</a:t>
            </a:r>
            <a:r>
              <a:rPr lang="de-DE" sz="1400" b="1" dirty="0" err="1" smtClean="0"/>
              <a:t>ray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sky</a:t>
            </a:r>
            <a:r>
              <a:rPr lang="de-DE" sz="1400" b="1" dirty="0" smtClean="0"/>
              <a:t>  </a:t>
            </a:r>
            <a:r>
              <a:rPr lang="de-DE" sz="1200" b="1" dirty="0" smtClean="0"/>
              <a:t>(2019-2022)</a:t>
            </a:r>
            <a:endParaRPr lang="de-DE" sz="1200" b="1" dirty="0"/>
          </a:p>
        </p:txBody>
      </p:sp>
      <p:sp>
        <p:nvSpPr>
          <p:cNvPr id="24" name="Rechteck 23"/>
          <p:cNvSpPr/>
          <p:nvPr/>
        </p:nvSpPr>
        <p:spPr>
          <a:xfrm>
            <a:off x="3973286" y="120976"/>
            <a:ext cx="51707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omparison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with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ground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calibration</a:t>
            </a:r>
            <a:endParaRPr lang="de-DE" sz="2400" dirty="0"/>
          </a:p>
        </p:txBody>
      </p:sp>
      <p:sp>
        <p:nvSpPr>
          <p:cNvPr id="38" name="Textfeld 37"/>
          <p:cNvSpPr txBox="1"/>
          <p:nvPr/>
        </p:nvSpPr>
        <p:spPr>
          <a:xfrm rot="21237475">
            <a:off x="493991" y="1530536"/>
            <a:ext cx="3415977" cy="2125839"/>
          </a:xfrm>
          <a:prstGeom prst="rect">
            <a:avLst/>
          </a:prstGeom>
          <a:solidFill>
            <a:srgbClr val="F4FFFE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193675" dist="38100" dir="13200000" sx="103000" sy="103000" algn="tl" rotWithShape="0">
              <a:srgbClr val="000000">
                <a:alpha val="54000"/>
              </a:srgbClr>
            </a:outerShdw>
          </a:effectLst>
        </p:spPr>
        <p:txBody>
          <a:bodyPr wrap="none" lIns="180000" bIns="936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de-DE" sz="1200" b="1" dirty="0" err="1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de-DE" sz="1200" b="1" dirty="0" err="1" smtClean="0">
                <a:solidFill>
                  <a:schemeClr val="accent2">
                    <a:lumMod val="75000"/>
                  </a:schemeClr>
                </a:solidFill>
              </a:rPr>
              <a:t>imilar</a:t>
            </a:r>
            <a:r>
              <a:rPr lang="de-DE" sz="1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1200" b="1" dirty="0" err="1" smtClean="0">
                <a:solidFill>
                  <a:schemeClr val="accent2">
                    <a:lumMod val="75000"/>
                  </a:schemeClr>
                </a:solidFill>
              </a:rPr>
              <a:t>energy</a:t>
            </a:r>
            <a:r>
              <a:rPr lang="de-DE" sz="1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1200" b="1" dirty="0" err="1" smtClean="0">
                <a:solidFill>
                  <a:schemeClr val="accent2">
                    <a:lumMod val="75000"/>
                  </a:schemeClr>
                </a:solidFill>
              </a:rPr>
              <a:t>resolution</a:t>
            </a:r>
            <a:r>
              <a:rPr lang="de-DE" sz="1200" b="1" dirty="0" smtClean="0">
                <a:solidFill>
                  <a:schemeClr val="accent2">
                    <a:lumMod val="75000"/>
                  </a:schemeClr>
                </a:solidFill>
              </a:rPr>
              <a:t> (O VII) in </a:t>
            </a:r>
            <a:r>
              <a:rPr lang="de-DE" sz="1200" b="1" dirty="0" err="1" smtClean="0">
                <a:solidFill>
                  <a:schemeClr val="accent2">
                    <a:lumMod val="75000"/>
                  </a:schemeClr>
                </a:solidFill>
              </a:rPr>
              <a:t>space</a:t>
            </a:r>
            <a:r>
              <a:rPr lang="de-DE" sz="1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de-DE" sz="1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DE" sz="1200" b="1" dirty="0" err="1" smtClean="0">
                <a:solidFill>
                  <a:schemeClr val="accent2">
                    <a:lumMod val="75000"/>
                  </a:schemeClr>
                </a:solidFill>
              </a:rPr>
              <a:t>as</a:t>
            </a:r>
            <a:r>
              <a:rPr lang="de-DE" sz="1200" b="1" dirty="0" smtClean="0">
                <a:solidFill>
                  <a:schemeClr val="accent2">
                    <a:lumMod val="75000"/>
                  </a:schemeClr>
                </a:solidFill>
              </a:rPr>
              <a:t> on </a:t>
            </a:r>
            <a:r>
              <a:rPr lang="de-DE" sz="1200" b="1" dirty="0" err="1" smtClean="0">
                <a:solidFill>
                  <a:schemeClr val="accent2">
                    <a:lumMod val="75000"/>
                  </a:schemeClr>
                </a:solidFill>
              </a:rPr>
              <a:t>ground</a:t>
            </a:r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1200" b="1" dirty="0" smtClean="0">
                <a:solidFill>
                  <a:schemeClr val="accent2">
                    <a:lumMod val="75000"/>
                  </a:schemeClr>
                </a:solidFill>
              </a:rPr>
              <a:t>(O-K)</a:t>
            </a:r>
            <a:r>
              <a:rPr lang="de-DE" sz="1200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de-DE" sz="1200" dirty="0" err="1" smtClean="0"/>
              <a:t>despite</a:t>
            </a:r>
            <a:r>
              <a:rPr lang="de-DE" sz="1200" dirty="0" smtClean="0"/>
              <a:t>: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Ø"/>
            </a:pPr>
            <a:r>
              <a:rPr lang="de-DE" sz="1200" dirty="0" smtClean="0"/>
              <a:t>O VII </a:t>
            </a:r>
            <a:r>
              <a:rPr lang="de-DE" sz="1200" dirty="0" err="1" smtClean="0"/>
              <a:t>emission</a:t>
            </a:r>
            <a:r>
              <a:rPr lang="de-DE" sz="1200" dirty="0" smtClean="0"/>
              <a:t> </a:t>
            </a:r>
            <a:r>
              <a:rPr lang="de-DE" sz="1200" dirty="0" err="1" smtClean="0"/>
              <a:t>intrinsically</a:t>
            </a:r>
            <a:r>
              <a:rPr lang="de-DE" sz="1200" dirty="0" smtClean="0"/>
              <a:t> </a:t>
            </a:r>
            <a:r>
              <a:rPr lang="de-DE" sz="1200" dirty="0" err="1" smtClean="0"/>
              <a:t>broadened</a:t>
            </a:r>
            <a:endParaRPr lang="de-DE" sz="1200" dirty="0" smtClean="0"/>
          </a:p>
          <a:p>
            <a:pPr marL="742950" lvl="1" indent="-285750">
              <a:buFont typeface="Wingdings" charset="2"/>
              <a:buChar char="Ø"/>
            </a:pPr>
            <a:r>
              <a:rPr lang="de-DE" sz="1200" dirty="0" smtClean="0"/>
              <a:t>561.0 eV (f)</a:t>
            </a:r>
          </a:p>
          <a:p>
            <a:pPr marL="742950" lvl="1" indent="-285750">
              <a:buFont typeface="Wingdings" charset="2"/>
              <a:buChar char="Ø"/>
            </a:pPr>
            <a:r>
              <a:rPr lang="de-DE" sz="1200" dirty="0" smtClean="0"/>
              <a:t>568.7 eV (i)</a:t>
            </a:r>
          </a:p>
          <a:p>
            <a:pPr marL="742950" lvl="1" indent="-285750">
              <a:buFont typeface="Wingdings" charset="2"/>
              <a:buChar char="Ø"/>
            </a:pPr>
            <a:r>
              <a:rPr lang="de-DE" sz="1200" dirty="0" smtClean="0"/>
              <a:t>574.0 eV (</a:t>
            </a:r>
            <a:r>
              <a:rPr lang="de-DE" sz="1200" dirty="0" err="1" smtClean="0"/>
              <a:t>r</a:t>
            </a:r>
            <a:r>
              <a:rPr lang="de-DE" sz="1200" dirty="0" smtClean="0"/>
              <a:t>)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Ø"/>
            </a:pPr>
            <a:r>
              <a:rPr lang="de-DE" sz="1200" dirty="0" err="1" smtClean="0"/>
              <a:t>mean</a:t>
            </a:r>
            <a:r>
              <a:rPr lang="de-DE" sz="1200" dirty="0" smtClean="0"/>
              <a:t> </a:t>
            </a:r>
            <a:r>
              <a:rPr lang="de-DE" sz="1200" dirty="0" err="1" smtClean="0"/>
              <a:t>energy</a:t>
            </a:r>
            <a:r>
              <a:rPr lang="de-DE" sz="1200" dirty="0" smtClean="0"/>
              <a:t> </a:t>
            </a:r>
            <a:r>
              <a:rPr lang="de-DE" sz="1200" dirty="0" err="1" smtClean="0"/>
              <a:t>higher</a:t>
            </a:r>
            <a:r>
              <a:rPr lang="de-DE" sz="1200" dirty="0" smtClean="0"/>
              <a:t> </a:t>
            </a:r>
            <a:r>
              <a:rPr lang="de-DE" sz="1200" dirty="0" err="1" smtClean="0"/>
              <a:t>than</a:t>
            </a:r>
            <a:r>
              <a:rPr lang="de-DE" sz="1200" dirty="0" smtClean="0"/>
              <a:t> 537 eV (O-K)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Ø"/>
            </a:pPr>
            <a:r>
              <a:rPr lang="de-DE" sz="1200" dirty="0" smtClean="0"/>
              <a:t>CCD </a:t>
            </a:r>
            <a:r>
              <a:rPr lang="de-DE" sz="1200" dirty="0" err="1" smtClean="0"/>
              <a:t>temperature</a:t>
            </a:r>
            <a:r>
              <a:rPr lang="de-DE" sz="1200" dirty="0" smtClean="0"/>
              <a:t> 10-15°C </a:t>
            </a:r>
            <a:r>
              <a:rPr lang="de-DE" sz="1200" dirty="0" err="1" smtClean="0"/>
              <a:t>higher</a:t>
            </a:r>
            <a:r>
              <a:rPr lang="de-DE" sz="1200" dirty="0" smtClean="0"/>
              <a:t> </a:t>
            </a:r>
            <a:r>
              <a:rPr lang="de-DE" sz="1200" dirty="0" err="1" smtClean="0"/>
              <a:t>and</a:t>
            </a:r>
            <a:r>
              <a:rPr lang="de-DE" sz="1200" dirty="0" smtClean="0"/>
              <a:t> variable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Ø"/>
            </a:pPr>
            <a:r>
              <a:rPr lang="de-DE" sz="1200" dirty="0" smtClean="0"/>
              <a:t>CTI </a:t>
            </a:r>
            <a:r>
              <a:rPr lang="de-DE" sz="1200" dirty="0" err="1" smtClean="0"/>
              <a:t>increase</a:t>
            </a:r>
            <a:endParaRPr lang="de-DE" sz="1200" dirty="0"/>
          </a:p>
        </p:txBody>
      </p:sp>
      <p:sp>
        <p:nvSpPr>
          <p:cNvPr id="25" name="Pfeil nach links und rechts 24"/>
          <p:cNvSpPr/>
          <p:nvPr/>
        </p:nvSpPr>
        <p:spPr>
          <a:xfrm rot="16814058">
            <a:off x="7391394" y="2128188"/>
            <a:ext cx="1027882" cy="241022"/>
          </a:xfrm>
          <a:prstGeom prst="left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6524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Bild 78" descr="Unbenannt.png"/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0082"/>
          <a:stretch/>
        </p:blipFill>
        <p:spPr>
          <a:xfrm>
            <a:off x="1228554" y="190999"/>
            <a:ext cx="6439393" cy="491633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170945" y="1436224"/>
            <a:ext cx="712470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de-DE" sz="4000" b="1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Energy</a:t>
            </a:r>
            <a:r>
              <a:rPr lang="de-DE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 </a:t>
            </a:r>
            <a:r>
              <a:rPr lang="de-DE" sz="4000" b="1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calibration</a:t>
            </a:r>
            <a:r>
              <a:rPr lang="de-DE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: </a:t>
            </a:r>
            <a:r>
              <a:rPr lang="de-DE" sz="4000" b="1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results</a:t>
            </a:r>
            <a:r>
              <a:rPr lang="de-DE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/>
            </a:r>
            <a:br>
              <a:rPr lang="de-DE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</a:br>
            <a:r>
              <a:rPr lang="de-DE" sz="3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3</a:t>
            </a:r>
            <a:r>
              <a:rPr lang="de-DE" sz="3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) RXJ1856 </a:t>
            </a:r>
            <a:r>
              <a:rPr lang="de-DE" sz="3600" b="1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and</a:t>
            </a:r>
            <a:r>
              <a:rPr lang="de-DE" sz="3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EFF8D"/>
                </a:solidFill>
                <a:effectLst>
                  <a:outerShdw blurRad="152400" dist="20320" dir="3960000" sx="101000" sy="101000" algn="tl" rotWithShape="0">
                    <a:srgbClr val="000000">
                      <a:alpha val="67000"/>
                    </a:srgbClr>
                  </a:outerShdw>
                </a:effectLst>
                <a:latin typeface="Calibri"/>
              </a:rPr>
              <a:t> 1E0102</a:t>
            </a:r>
            <a:endParaRPr lang="de-DE" sz="3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EFF8D"/>
              </a:solidFill>
              <a:effectLst>
                <a:outerShdw blurRad="152400" dist="20320" dir="3960000" sx="101000" sy="101000" algn="tl" rotWithShape="0">
                  <a:srgbClr val="000000">
                    <a:alpha val="67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926584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832942" y="1844842"/>
            <a:ext cx="3586587" cy="1566776"/>
          </a:xfrm>
          <a:prstGeom prst="rect">
            <a:avLst/>
          </a:prstGeom>
          <a:solidFill>
            <a:srgbClr val="F4FFFE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lIns="144000" rIns="144000" bIns="140400" rtlCol="0">
            <a:spAutoFit/>
          </a:bodyPr>
          <a:lstStyle/>
          <a:p>
            <a:r>
              <a:rPr lang="de-DE" sz="2400" dirty="0" err="1" smtClean="0"/>
              <a:t>requirements</a:t>
            </a:r>
            <a:r>
              <a:rPr lang="de-DE" sz="2400" dirty="0" smtClean="0"/>
              <a:t>:</a:t>
            </a:r>
          </a:p>
          <a:p>
            <a:pPr marL="285750" indent="-285750">
              <a:lnSpc>
                <a:spcPct val="140000"/>
              </a:lnSpc>
              <a:buFont typeface="Wingdings" charset="2"/>
              <a:buChar char="Ø"/>
            </a:pPr>
            <a:r>
              <a:rPr lang="de-DE" sz="2400" dirty="0" smtClean="0"/>
              <a:t>‚</a:t>
            </a:r>
            <a:r>
              <a:rPr lang="de-DE" sz="2400" dirty="0" err="1" smtClean="0"/>
              <a:t>correct</a:t>
            </a:r>
            <a:r>
              <a:rPr lang="de-DE" sz="2400" dirty="0" smtClean="0"/>
              <a:t>‘ </a:t>
            </a:r>
            <a:r>
              <a:rPr lang="de-DE" sz="2400" dirty="0" err="1" smtClean="0"/>
              <a:t>physical</a:t>
            </a:r>
            <a:r>
              <a:rPr lang="de-DE" sz="2400" dirty="0" smtClean="0"/>
              <a:t> </a:t>
            </a:r>
            <a:r>
              <a:rPr lang="de-DE" sz="2400" dirty="0" err="1" smtClean="0"/>
              <a:t>model</a:t>
            </a:r>
            <a:endParaRPr lang="de-DE" sz="2400" dirty="0"/>
          </a:p>
          <a:p>
            <a:pPr marL="285750" indent="-285750">
              <a:lnSpc>
                <a:spcPct val="140000"/>
              </a:lnSpc>
              <a:buFont typeface="Wingdings" charset="2"/>
              <a:buChar char="Ø"/>
            </a:pPr>
            <a:r>
              <a:rPr lang="de-DE" sz="2400" dirty="0" smtClean="0"/>
              <a:t>‚</a:t>
            </a:r>
            <a:r>
              <a:rPr lang="de-DE" sz="2400" dirty="0" err="1" smtClean="0"/>
              <a:t>correct</a:t>
            </a:r>
            <a:r>
              <a:rPr lang="de-DE" sz="2400" dirty="0" smtClean="0"/>
              <a:t>‘ RMFs </a:t>
            </a:r>
            <a:r>
              <a:rPr lang="de-DE" sz="2400" dirty="0" err="1" smtClean="0"/>
              <a:t>and</a:t>
            </a:r>
            <a:r>
              <a:rPr lang="de-DE" sz="2400" dirty="0" smtClean="0"/>
              <a:t> ARFs</a:t>
            </a:r>
            <a:endParaRPr lang="de-DE" sz="2400" dirty="0"/>
          </a:p>
        </p:txBody>
      </p:sp>
      <p:sp>
        <p:nvSpPr>
          <p:cNvPr id="4" name="Textfeld 3"/>
          <p:cNvSpPr txBox="1"/>
          <p:nvPr/>
        </p:nvSpPr>
        <p:spPr>
          <a:xfrm>
            <a:off x="0" y="0"/>
            <a:ext cx="9144000" cy="111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3200" b="1" dirty="0" err="1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Testing</a:t>
            </a:r>
            <a:r>
              <a:rPr lang="de-DE" sz="3200" b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3200" b="1" dirty="0" err="1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</a:t>
            </a:r>
            <a:r>
              <a:rPr lang="de-DE" sz="3200" b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3200" b="1" dirty="0" err="1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energy</a:t>
            </a:r>
            <a:r>
              <a:rPr lang="de-DE" sz="3200" b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3200" b="1" dirty="0" err="1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calibration</a:t>
            </a:r>
            <a:endParaRPr lang="de-DE" sz="3200" b="1" dirty="0" smtClean="0">
              <a:ln w="1905"/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  <a:p>
            <a:pPr algn="ctr">
              <a:lnSpc>
                <a:spcPct val="120000"/>
              </a:lnSpc>
            </a:pPr>
            <a:r>
              <a:rPr lang="de-DE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3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) RXJ1856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and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1E0102</a:t>
            </a:r>
          </a:p>
        </p:txBody>
      </p:sp>
    </p:spTree>
    <p:extLst>
      <p:ext uri="{BB962C8B-B14F-4D97-AF65-F5344CB8AC3E}">
        <p14:creationId xmlns:p14="http://schemas.microsoft.com/office/powerpoint/2010/main" val="324206036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0" y="116498"/>
            <a:ext cx="9143999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General </a:t>
            </a:r>
            <a:r>
              <a:rPr lang="de-DE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properties</a:t>
            </a:r>
            <a:r>
              <a:rPr lang="de-D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de-DE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of</a:t>
            </a:r>
            <a:r>
              <a:rPr lang="de-D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de-DE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the</a:t>
            </a:r>
            <a:r>
              <a:rPr lang="de-D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ARF </a:t>
            </a:r>
            <a:r>
              <a:rPr lang="de-DE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and</a:t>
            </a:r>
            <a:r>
              <a:rPr lang="de-D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RMF</a:t>
            </a:r>
          </a:p>
        </p:txBody>
      </p:sp>
      <p:sp>
        <p:nvSpPr>
          <p:cNvPr id="12" name="Abgerundetes Rechteck 11"/>
          <p:cNvSpPr/>
          <p:nvPr/>
        </p:nvSpPr>
        <p:spPr>
          <a:xfrm>
            <a:off x="1808786" y="2615498"/>
            <a:ext cx="908243" cy="563553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tIns="140400" bIns="140400" rtlCol="0" anchor="ctr"/>
          <a:lstStyle/>
          <a:p>
            <a:pPr algn="ctr"/>
            <a:r>
              <a:rPr lang="de-DE" sz="1100" dirty="0" err="1" smtClean="0">
                <a:solidFill>
                  <a:srgbClr val="000000"/>
                </a:solidFill>
              </a:rPr>
              <a:t>spectral</a:t>
            </a:r>
            <a:r>
              <a:rPr lang="de-DE" sz="1100" dirty="0" smtClean="0">
                <a:solidFill>
                  <a:srgbClr val="000000"/>
                </a:solidFill>
              </a:rPr>
              <a:t> </a:t>
            </a:r>
            <a:r>
              <a:rPr lang="de-DE" sz="1100" dirty="0" err="1" smtClean="0">
                <a:solidFill>
                  <a:srgbClr val="000000"/>
                </a:solidFill>
              </a:rPr>
              <a:t>model</a:t>
            </a:r>
            <a:endParaRPr lang="de-DE" sz="1100" dirty="0">
              <a:solidFill>
                <a:srgbClr val="000000"/>
              </a:solidFill>
            </a:endParaRPr>
          </a:p>
        </p:txBody>
      </p:sp>
      <p:grpSp>
        <p:nvGrpSpPr>
          <p:cNvPr id="4" name="Gruppierung 3"/>
          <p:cNvGrpSpPr/>
          <p:nvPr/>
        </p:nvGrpSpPr>
        <p:grpSpPr>
          <a:xfrm>
            <a:off x="3332788" y="2238347"/>
            <a:ext cx="1862666" cy="1205056"/>
            <a:chOff x="3332788" y="2161377"/>
            <a:chExt cx="1862666" cy="1205056"/>
          </a:xfrm>
          <a:effectLst>
            <a:glow rad="419100">
              <a:srgbClr val="CCFFCC">
                <a:alpha val="75000"/>
              </a:srgbClr>
            </a:glow>
          </a:effectLst>
        </p:grpSpPr>
        <p:sp>
          <p:nvSpPr>
            <p:cNvPr id="19" name="Würfel 18"/>
            <p:cNvSpPr/>
            <p:nvPr/>
          </p:nvSpPr>
          <p:spPr>
            <a:xfrm>
              <a:off x="4248726" y="2423073"/>
              <a:ext cx="738909" cy="738909"/>
            </a:xfrm>
            <a:prstGeom prst="cube">
              <a:avLst/>
            </a:prstGeom>
            <a:gradFill flip="none" rotWithShape="1">
              <a:gsLst>
                <a:gs pos="0">
                  <a:srgbClr val="FFFF6D"/>
                </a:gs>
                <a:gs pos="100000">
                  <a:srgbClr val="FFFFCC"/>
                </a:gs>
              </a:gsLst>
              <a:lin ang="15720000" scaled="0"/>
              <a:tileRect/>
            </a:gradFill>
            <a:ln>
              <a:solidFill>
                <a:srgbClr val="7F7F7F"/>
              </a:solidFill>
            </a:ln>
            <a:effectLst>
              <a:outerShdw blurRad="50800" dist="127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/>
            <a:lstStyle/>
            <a:p>
              <a:pPr algn="ctr"/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RMF</a:t>
              </a:r>
              <a:endPara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Rechteck 19"/>
            <p:cNvSpPr/>
            <p:nvPr/>
          </p:nvSpPr>
          <p:spPr>
            <a:xfrm>
              <a:off x="3548303" y="2531100"/>
              <a:ext cx="454121" cy="56355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4220000" scaled="0"/>
              <a:tileRect/>
            </a:gradFill>
            <a:ln>
              <a:solidFill>
                <a:schemeClr val="accent6"/>
              </a:solidFill>
            </a:ln>
            <a:effectLst>
              <a:outerShdw blurRad="50800" dist="127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/>
            <a:lstStyle/>
            <a:p>
              <a:pPr algn="ctr"/>
              <a:r>
                <a:rPr lang="de-DE" sz="1200" dirty="0" smtClean="0">
                  <a:solidFill>
                    <a:srgbClr val="404040"/>
                  </a:solidFill>
                </a:rPr>
                <a:t>ARF</a:t>
              </a:r>
              <a:endParaRPr lang="de-DE" sz="1200" dirty="0">
                <a:solidFill>
                  <a:srgbClr val="404040"/>
                </a:solidFill>
              </a:endParaRPr>
            </a:p>
          </p:txBody>
        </p:sp>
        <p:sp>
          <p:nvSpPr>
            <p:cNvPr id="21" name="Abgerundetes Rechteck 20"/>
            <p:cNvSpPr/>
            <p:nvPr/>
          </p:nvSpPr>
          <p:spPr>
            <a:xfrm>
              <a:off x="3332788" y="2161377"/>
              <a:ext cx="1862666" cy="1205056"/>
            </a:xfrm>
            <a:prstGeom prst="roundRect">
              <a:avLst/>
            </a:prstGeom>
            <a:noFill/>
            <a:ln>
              <a:solidFill>
                <a:srgbClr val="7F7F7F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2" name="Abgerundetes Rechteck 21"/>
          <p:cNvSpPr/>
          <p:nvPr/>
        </p:nvSpPr>
        <p:spPr>
          <a:xfrm>
            <a:off x="5887555" y="2355273"/>
            <a:ext cx="908243" cy="1045317"/>
          </a:xfrm>
          <a:prstGeom prst="round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  <a:ln/>
          <a:effectLst>
            <a:glow rad="254000">
              <a:srgbClr val="CCFFCC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tIns="140400" bIns="140400" rtlCol="0" anchor="ctr"/>
          <a:lstStyle/>
          <a:p>
            <a:pPr algn="ctr"/>
            <a:r>
              <a:rPr lang="de-DE" sz="1050" dirty="0" err="1" smtClean="0">
                <a:solidFill>
                  <a:srgbClr val="000000"/>
                </a:solidFill>
              </a:rPr>
              <a:t>observed</a:t>
            </a:r>
            <a:r>
              <a:rPr lang="de-DE" sz="1050" dirty="0" smtClean="0">
                <a:solidFill>
                  <a:srgbClr val="000000"/>
                </a:solidFill>
              </a:rPr>
              <a:t> pulse </a:t>
            </a:r>
            <a:r>
              <a:rPr lang="de-DE" sz="1050" dirty="0" err="1" smtClean="0">
                <a:solidFill>
                  <a:srgbClr val="000000"/>
                </a:solidFill>
              </a:rPr>
              <a:t>height</a:t>
            </a:r>
            <a:r>
              <a:rPr lang="de-DE" sz="1050" dirty="0" smtClean="0">
                <a:solidFill>
                  <a:srgbClr val="000000"/>
                </a:solidFill>
              </a:rPr>
              <a:t> </a:t>
            </a:r>
            <a:r>
              <a:rPr lang="de-DE" sz="1050" dirty="0" err="1" smtClean="0">
                <a:solidFill>
                  <a:srgbClr val="000000"/>
                </a:solidFill>
              </a:rPr>
              <a:t>distribution</a:t>
            </a:r>
            <a:endParaRPr lang="de-DE" sz="1050" dirty="0">
              <a:solidFill>
                <a:srgbClr val="000000"/>
              </a:solidFill>
            </a:endParaRPr>
          </a:p>
        </p:txBody>
      </p:sp>
      <p:sp>
        <p:nvSpPr>
          <p:cNvPr id="24" name="Pfeil nach rechts 23"/>
          <p:cNvSpPr/>
          <p:nvPr/>
        </p:nvSpPr>
        <p:spPr>
          <a:xfrm>
            <a:off x="2870968" y="2839480"/>
            <a:ext cx="315191" cy="153170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6350" cmpd="sng">
            <a:solidFill>
              <a:srgbClr val="7F7F7F"/>
            </a:solidFill>
          </a:ln>
          <a:effectLst>
            <a:outerShdw blurRad="50800" dist="127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404040"/>
              </a:solidFill>
            </a:endParaRPr>
          </a:p>
        </p:txBody>
      </p:sp>
      <p:sp>
        <p:nvSpPr>
          <p:cNvPr id="25" name="Pfeil nach rechts 24"/>
          <p:cNvSpPr/>
          <p:nvPr/>
        </p:nvSpPr>
        <p:spPr>
          <a:xfrm>
            <a:off x="5364788" y="2838710"/>
            <a:ext cx="315191" cy="153170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6350" cmpd="sng">
            <a:solidFill>
              <a:srgbClr val="7F7F7F"/>
            </a:solidFill>
          </a:ln>
          <a:effectLst>
            <a:outerShdw blurRad="50800" dist="127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404040"/>
              </a:solidFill>
            </a:endParaRPr>
          </a:p>
        </p:txBody>
      </p:sp>
      <p:sp>
        <p:nvSpPr>
          <p:cNvPr id="23" name="Nach unten gekrümmter Pfeil 22"/>
          <p:cNvSpPr/>
          <p:nvPr/>
        </p:nvSpPr>
        <p:spPr>
          <a:xfrm flipH="1">
            <a:off x="1976580" y="2238612"/>
            <a:ext cx="624996" cy="354064"/>
          </a:xfrm>
          <a:prstGeom prst="curvedDownArrow">
            <a:avLst/>
          </a:prstGeom>
          <a:solidFill>
            <a:schemeClr val="bg1">
              <a:lumMod val="95000"/>
            </a:schemeClr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6" name="Nach unten gekrümmter Pfeil 25"/>
          <p:cNvSpPr/>
          <p:nvPr/>
        </p:nvSpPr>
        <p:spPr>
          <a:xfrm rot="10800000" flipH="1">
            <a:off x="1976580" y="3204100"/>
            <a:ext cx="624996" cy="354064"/>
          </a:xfrm>
          <a:prstGeom prst="curvedDownArrow">
            <a:avLst/>
          </a:prstGeom>
          <a:solidFill>
            <a:schemeClr val="bg1">
              <a:lumMod val="95000"/>
            </a:schemeClr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324471" y="3648541"/>
            <a:ext cx="1870983" cy="343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400" dirty="0" err="1" smtClean="0">
                <a:solidFill>
                  <a:srgbClr val="008000"/>
                </a:solidFill>
              </a:rPr>
              <a:t>known</a:t>
            </a:r>
            <a:endParaRPr lang="de-DE" sz="1400" dirty="0" smtClean="0">
              <a:solidFill>
                <a:srgbClr val="00800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887555" y="3517692"/>
            <a:ext cx="908243" cy="343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400" dirty="0" err="1" smtClean="0">
                <a:solidFill>
                  <a:srgbClr val="008000"/>
                </a:solidFill>
              </a:rPr>
              <a:t>known</a:t>
            </a:r>
            <a:endParaRPr lang="de-DE" sz="1400" dirty="0" smtClean="0">
              <a:solidFill>
                <a:srgbClr val="008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-1" y="66300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ARF: „</a:t>
            </a:r>
            <a:r>
              <a:rPr lang="de-DE" dirty="0" err="1"/>
              <a:t>Ancillary</a:t>
            </a:r>
            <a:r>
              <a:rPr lang="de-DE" dirty="0"/>
              <a:t> Response File“,  RMF: „Redistribution Matrix File“</a:t>
            </a:r>
          </a:p>
        </p:txBody>
      </p:sp>
    </p:spTree>
    <p:extLst>
      <p:ext uri="{BB962C8B-B14F-4D97-AF65-F5344CB8AC3E}">
        <p14:creationId xmlns:p14="http://schemas.microsoft.com/office/powerpoint/2010/main" val="411946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0" y="116498"/>
            <a:ext cx="9143999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General </a:t>
            </a:r>
            <a:r>
              <a:rPr lang="de-DE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properties</a:t>
            </a:r>
            <a:r>
              <a:rPr lang="de-D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de-DE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of</a:t>
            </a:r>
            <a:r>
              <a:rPr lang="de-D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de-DE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the</a:t>
            </a:r>
            <a:r>
              <a:rPr lang="de-D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ARF </a:t>
            </a:r>
            <a:r>
              <a:rPr lang="de-DE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and</a:t>
            </a:r>
            <a:r>
              <a:rPr lang="de-D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RMF</a:t>
            </a:r>
          </a:p>
        </p:txBody>
      </p:sp>
      <p:sp>
        <p:nvSpPr>
          <p:cNvPr id="12" name="Abgerundetes Rechteck 11"/>
          <p:cNvSpPr/>
          <p:nvPr/>
        </p:nvSpPr>
        <p:spPr>
          <a:xfrm>
            <a:off x="1808786" y="2615498"/>
            <a:ext cx="908243" cy="563553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  <a:ln/>
          <a:effectLst>
            <a:glow rad="317500">
              <a:srgbClr val="CCFFCC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tIns="140400" bIns="140400" rtlCol="0" anchor="ctr"/>
          <a:lstStyle/>
          <a:p>
            <a:pPr algn="ctr"/>
            <a:r>
              <a:rPr lang="de-DE" sz="1100" dirty="0" err="1" smtClean="0">
                <a:solidFill>
                  <a:srgbClr val="000000"/>
                </a:solidFill>
              </a:rPr>
              <a:t>spectral</a:t>
            </a:r>
            <a:r>
              <a:rPr lang="de-DE" sz="1100" dirty="0" smtClean="0">
                <a:solidFill>
                  <a:srgbClr val="000000"/>
                </a:solidFill>
              </a:rPr>
              <a:t> </a:t>
            </a:r>
            <a:r>
              <a:rPr lang="de-DE" sz="1100" dirty="0" err="1" smtClean="0">
                <a:solidFill>
                  <a:srgbClr val="000000"/>
                </a:solidFill>
              </a:rPr>
              <a:t>model</a:t>
            </a:r>
            <a:endParaRPr lang="de-DE" sz="1100" dirty="0">
              <a:solidFill>
                <a:srgbClr val="000000"/>
              </a:solidFill>
            </a:endParaRPr>
          </a:p>
        </p:txBody>
      </p:sp>
      <p:grpSp>
        <p:nvGrpSpPr>
          <p:cNvPr id="16" name="Gruppierung 15"/>
          <p:cNvGrpSpPr/>
          <p:nvPr/>
        </p:nvGrpSpPr>
        <p:grpSpPr>
          <a:xfrm>
            <a:off x="3332788" y="2238347"/>
            <a:ext cx="1862666" cy="1205056"/>
            <a:chOff x="3425152" y="1600970"/>
            <a:chExt cx="1862666" cy="1205056"/>
          </a:xfrm>
        </p:grpSpPr>
        <p:sp>
          <p:nvSpPr>
            <p:cNvPr id="19" name="Würfel 18"/>
            <p:cNvSpPr/>
            <p:nvPr/>
          </p:nvSpPr>
          <p:spPr>
            <a:xfrm>
              <a:off x="4341090" y="1862666"/>
              <a:ext cx="738909" cy="738909"/>
            </a:xfrm>
            <a:prstGeom prst="cube">
              <a:avLst/>
            </a:prstGeom>
            <a:gradFill flip="none" rotWithShape="1">
              <a:gsLst>
                <a:gs pos="0">
                  <a:srgbClr val="FFFF6D"/>
                </a:gs>
                <a:gs pos="100000">
                  <a:srgbClr val="FFFFCC"/>
                </a:gs>
              </a:gsLst>
              <a:lin ang="15720000" scaled="0"/>
              <a:tileRect/>
            </a:gradFill>
            <a:ln>
              <a:solidFill>
                <a:srgbClr val="7F7F7F"/>
              </a:solidFill>
            </a:ln>
            <a:effectLst>
              <a:outerShdw blurRad="50800" dist="127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/>
            <a:lstStyle/>
            <a:p>
              <a:pPr algn="ctr"/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RMF</a:t>
              </a:r>
              <a:endPara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Rechteck 19"/>
            <p:cNvSpPr/>
            <p:nvPr/>
          </p:nvSpPr>
          <p:spPr>
            <a:xfrm>
              <a:off x="3640667" y="1970693"/>
              <a:ext cx="454121" cy="56355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4220000" scaled="0"/>
              <a:tileRect/>
            </a:gradFill>
            <a:ln>
              <a:solidFill>
                <a:schemeClr val="accent6"/>
              </a:solidFill>
            </a:ln>
            <a:effectLst>
              <a:outerShdw blurRad="50800" dist="127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/>
            <a:lstStyle/>
            <a:p>
              <a:pPr algn="ctr"/>
              <a:r>
                <a:rPr lang="de-DE" sz="1200" dirty="0" smtClean="0">
                  <a:solidFill>
                    <a:srgbClr val="404040"/>
                  </a:solidFill>
                </a:rPr>
                <a:t>ARF</a:t>
              </a:r>
              <a:endParaRPr lang="de-DE" sz="1200" dirty="0">
                <a:solidFill>
                  <a:srgbClr val="404040"/>
                </a:solidFill>
              </a:endParaRPr>
            </a:p>
          </p:txBody>
        </p:sp>
        <p:sp>
          <p:nvSpPr>
            <p:cNvPr id="21" name="Abgerundetes Rechteck 20"/>
            <p:cNvSpPr/>
            <p:nvPr/>
          </p:nvSpPr>
          <p:spPr>
            <a:xfrm>
              <a:off x="3425152" y="1600970"/>
              <a:ext cx="1862666" cy="1205056"/>
            </a:xfrm>
            <a:prstGeom prst="roundRect">
              <a:avLst/>
            </a:prstGeom>
            <a:noFill/>
            <a:ln>
              <a:solidFill>
                <a:srgbClr val="7F7F7F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4" name="Pfeil nach rechts 23"/>
          <p:cNvSpPr/>
          <p:nvPr/>
        </p:nvSpPr>
        <p:spPr>
          <a:xfrm>
            <a:off x="2870968" y="2839480"/>
            <a:ext cx="315191" cy="153170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6350" cmpd="sng">
            <a:solidFill>
              <a:srgbClr val="7F7F7F"/>
            </a:solidFill>
          </a:ln>
          <a:effectLst>
            <a:outerShdw blurRad="50800" dist="127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404040"/>
              </a:solidFill>
            </a:endParaRPr>
          </a:p>
        </p:txBody>
      </p:sp>
      <p:sp>
        <p:nvSpPr>
          <p:cNvPr id="25" name="Pfeil nach rechts 24"/>
          <p:cNvSpPr/>
          <p:nvPr/>
        </p:nvSpPr>
        <p:spPr>
          <a:xfrm>
            <a:off x="5364788" y="2838710"/>
            <a:ext cx="315191" cy="153170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6350" cmpd="sng">
            <a:solidFill>
              <a:srgbClr val="7F7F7F"/>
            </a:solidFill>
          </a:ln>
          <a:effectLst>
            <a:outerShdw blurRad="50800" dist="127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404040"/>
              </a:solidFill>
            </a:endParaRPr>
          </a:p>
        </p:txBody>
      </p:sp>
      <p:sp>
        <p:nvSpPr>
          <p:cNvPr id="14" name="Nach unten gekrümmter Pfeil 13"/>
          <p:cNvSpPr/>
          <p:nvPr/>
        </p:nvSpPr>
        <p:spPr>
          <a:xfrm rot="10800000" flipH="1">
            <a:off x="3625269" y="3448160"/>
            <a:ext cx="1393151" cy="789228"/>
          </a:xfrm>
          <a:prstGeom prst="curvedDownArrow">
            <a:avLst/>
          </a:prstGeom>
          <a:solidFill>
            <a:schemeClr val="bg1">
              <a:lumMod val="95000"/>
            </a:schemeClr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5" name="Nach unten gekrümmter Pfeil 14"/>
          <p:cNvSpPr/>
          <p:nvPr/>
        </p:nvSpPr>
        <p:spPr>
          <a:xfrm flipH="1">
            <a:off x="3579088" y="1441849"/>
            <a:ext cx="1393151" cy="789228"/>
          </a:xfrm>
          <a:prstGeom prst="curvedDownArrow">
            <a:avLst/>
          </a:prstGeom>
          <a:solidFill>
            <a:schemeClr val="bg1">
              <a:lumMod val="95000"/>
            </a:schemeClr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7" name="Abgerundetes Rechteck 26"/>
          <p:cNvSpPr/>
          <p:nvPr/>
        </p:nvSpPr>
        <p:spPr>
          <a:xfrm>
            <a:off x="5887555" y="2355273"/>
            <a:ext cx="908243" cy="1045317"/>
          </a:xfrm>
          <a:prstGeom prst="round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  <a:ln/>
          <a:effectLst>
            <a:glow rad="254000">
              <a:srgbClr val="CCFFCC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tIns="140400" bIns="140400" rtlCol="0" anchor="ctr"/>
          <a:lstStyle/>
          <a:p>
            <a:pPr algn="ctr"/>
            <a:r>
              <a:rPr lang="de-DE" sz="1050" dirty="0" err="1" smtClean="0">
                <a:solidFill>
                  <a:srgbClr val="000000"/>
                </a:solidFill>
              </a:rPr>
              <a:t>observed</a:t>
            </a:r>
            <a:r>
              <a:rPr lang="de-DE" sz="1050" dirty="0" smtClean="0">
                <a:solidFill>
                  <a:srgbClr val="000000"/>
                </a:solidFill>
              </a:rPr>
              <a:t> pulse </a:t>
            </a:r>
            <a:r>
              <a:rPr lang="de-DE" sz="1050" dirty="0" err="1" smtClean="0">
                <a:solidFill>
                  <a:srgbClr val="000000"/>
                </a:solidFill>
              </a:rPr>
              <a:t>height</a:t>
            </a:r>
            <a:r>
              <a:rPr lang="de-DE" sz="1050" dirty="0" smtClean="0">
                <a:solidFill>
                  <a:srgbClr val="000000"/>
                </a:solidFill>
              </a:rPr>
              <a:t> </a:t>
            </a:r>
            <a:r>
              <a:rPr lang="de-DE" sz="1050" dirty="0" err="1" smtClean="0">
                <a:solidFill>
                  <a:srgbClr val="000000"/>
                </a:solidFill>
              </a:rPr>
              <a:t>distribution</a:t>
            </a:r>
            <a:endParaRPr lang="de-DE" sz="1050" dirty="0">
              <a:solidFill>
                <a:srgbClr val="000000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1808786" y="3379146"/>
            <a:ext cx="908243" cy="343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400" dirty="0" err="1" smtClean="0">
                <a:solidFill>
                  <a:srgbClr val="008000"/>
                </a:solidFill>
              </a:rPr>
              <a:t>known</a:t>
            </a:r>
            <a:endParaRPr lang="de-DE" sz="1400" dirty="0" smtClean="0">
              <a:solidFill>
                <a:srgbClr val="008000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5887555" y="3517692"/>
            <a:ext cx="908243" cy="343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400" dirty="0" err="1" smtClean="0">
                <a:solidFill>
                  <a:srgbClr val="008000"/>
                </a:solidFill>
              </a:rPr>
              <a:t>known</a:t>
            </a:r>
            <a:endParaRPr lang="de-DE" sz="1400" dirty="0" smtClean="0">
              <a:solidFill>
                <a:srgbClr val="008000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-1" y="66300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ARF: „</a:t>
            </a:r>
            <a:r>
              <a:rPr lang="de-DE" dirty="0" err="1"/>
              <a:t>Ancillary</a:t>
            </a:r>
            <a:r>
              <a:rPr lang="de-DE" dirty="0"/>
              <a:t> Response File“,  RMF: „Redistribution Matrix File“</a:t>
            </a:r>
          </a:p>
        </p:txBody>
      </p:sp>
    </p:spTree>
    <p:extLst>
      <p:ext uri="{BB962C8B-B14F-4D97-AF65-F5344CB8AC3E}">
        <p14:creationId xmlns:p14="http://schemas.microsoft.com/office/powerpoint/2010/main" val="361037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0" y="116498"/>
            <a:ext cx="9143999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General </a:t>
            </a:r>
            <a:r>
              <a:rPr lang="de-DE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properties</a:t>
            </a:r>
            <a:r>
              <a:rPr lang="de-D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de-DE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of</a:t>
            </a:r>
            <a:r>
              <a:rPr lang="de-D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de-DE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the</a:t>
            </a:r>
            <a:r>
              <a:rPr lang="de-D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ARF </a:t>
            </a:r>
            <a:r>
              <a:rPr lang="de-DE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and</a:t>
            </a:r>
            <a:r>
              <a:rPr lang="de-D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RMF</a:t>
            </a:r>
          </a:p>
        </p:txBody>
      </p:sp>
      <p:sp>
        <p:nvSpPr>
          <p:cNvPr id="12" name="Abgerundetes Rechteck 11"/>
          <p:cNvSpPr/>
          <p:nvPr/>
        </p:nvSpPr>
        <p:spPr>
          <a:xfrm>
            <a:off x="1808786" y="2615498"/>
            <a:ext cx="908243" cy="563553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  <a:ln/>
          <a:effectLst>
            <a:glow rad="317500">
              <a:srgbClr val="CCFFCC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tIns="140400" bIns="140400" rtlCol="0" anchor="ctr"/>
          <a:lstStyle/>
          <a:p>
            <a:pPr algn="ctr"/>
            <a:r>
              <a:rPr lang="de-DE" sz="1100" dirty="0" err="1" smtClean="0">
                <a:solidFill>
                  <a:srgbClr val="000000"/>
                </a:solidFill>
              </a:rPr>
              <a:t>spectral</a:t>
            </a:r>
            <a:r>
              <a:rPr lang="de-DE" sz="1100" dirty="0" smtClean="0">
                <a:solidFill>
                  <a:srgbClr val="000000"/>
                </a:solidFill>
              </a:rPr>
              <a:t> </a:t>
            </a:r>
            <a:r>
              <a:rPr lang="de-DE" sz="1100" dirty="0" err="1" smtClean="0">
                <a:solidFill>
                  <a:srgbClr val="000000"/>
                </a:solidFill>
              </a:rPr>
              <a:t>model</a:t>
            </a:r>
            <a:endParaRPr lang="de-DE" sz="1100" dirty="0">
              <a:solidFill>
                <a:srgbClr val="000000"/>
              </a:solidFill>
            </a:endParaRPr>
          </a:p>
        </p:txBody>
      </p:sp>
      <p:grpSp>
        <p:nvGrpSpPr>
          <p:cNvPr id="16" name="Gruppierung 15"/>
          <p:cNvGrpSpPr/>
          <p:nvPr/>
        </p:nvGrpSpPr>
        <p:grpSpPr>
          <a:xfrm>
            <a:off x="3332788" y="2238347"/>
            <a:ext cx="1862666" cy="1205056"/>
            <a:chOff x="3425152" y="1600970"/>
            <a:chExt cx="1862666" cy="1205056"/>
          </a:xfrm>
        </p:grpSpPr>
        <p:sp>
          <p:nvSpPr>
            <p:cNvPr id="19" name="Würfel 18"/>
            <p:cNvSpPr/>
            <p:nvPr/>
          </p:nvSpPr>
          <p:spPr>
            <a:xfrm>
              <a:off x="4341090" y="1862666"/>
              <a:ext cx="738909" cy="738909"/>
            </a:xfrm>
            <a:prstGeom prst="cube">
              <a:avLst/>
            </a:prstGeom>
            <a:gradFill flip="none" rotWithShape="1">
              <a:gsLst>
                <a:gs pos="0">
                  <a:srgbClr val="FFFF6D"/>
                </a:gs>
                <a:gs pos="100000">
                  <a:srgbClr val="FFFFCC"/>
                </a:gs>
              </a:gsLst>
              <a:lin ang="15720000" scaled="0"/>
              <a:tileRect/>
            </a:gradFill>
            <a:ln>
              <a:solidFill>
                <a:srgbClr val="7F7F7F"/>
              </a:solidFill>
            </a:ln>
            <a:effectLst>
              <a:outerShdw blurRad="50800" dist="127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/>
            <a:lstStyle/>
            <a:p>
              <a:pPr algn="ctr"/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RMF</a:t>
              </a:r>
              <a:endPara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Rechteck 19"/>
            <p:cNvSpPr/>
            <p:nvPr/>
          </p:nvSpPr>
          <p:spPr>
            <a:xfrm>
              <a:off x="3640667" y="1970693"/>
              <a:ext cx="454121" cy="56355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4220000" scaled="0"/>
              <a:tileRect/>
            </a:gradFill>
            <a:ln>
              <a:solidFill>
                <a:schemeClr val="accent6"/>
              </a:solidFill>
            </a:ln>
            <a:effectLst>
              <a:outerShdw blurRad="50800" dist="127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/>
            <a:lstStyle/>
            <a:p>
              <a:pPr algn="ctr"/>
              <a:r>
                <a:rPr lang="de-DE" sz="1200" dirty="0" smtClean="0">
                  <a:solidFill>
                    <a:srgbClr val="404040"/>
                  </a:solidFill>
                </a:rPr>
                <a:t>ARF</a:t>
              </a:r>
              <a:endParaRPr lang="de-DE" sz="1200" dirty="0">
                <a:solidFill>
                  <a:srgbClr val="404040"/>
                </a:solidFill>
              </a:endParaRPr>
            </a:p>
          </p:txBody>
        </p:sp>
        <p:sp>
          <p:nvSpPr>
            <p:cNvPr id="21" name="Abgerundetes Rechteck 20"/>
            <p:cNvSpPr/>
            <p:nvPr/>
          </p:nvSpPr>
          <p:spPr>
            <a:xfrm>
              <a:off x="3425152" y="1600970"/>
              <a:ext cx="1862666" cy="1205056"/>
            </a:xfrm>
            <a:prstGeom prst="roundRect">
              <a:avLst/>
            </a:prstGeom>
            <a:noFill/>
            <a:ln>
              <a:solidFill>
                <a:srgbClr val="7F7F7F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4" name="Pfeil nach rechts 23"/>
          <p:cNvSpPr/>
          <p:nvPr/>
        </p:nvSpPr>
        <p:spPr>
          <a:xfrm>
            <a:off x="2870968" y="2839480"/>
            <a:ext cx="315191" cy="153170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6350" cmpd="sng">
            <a:solidFill>
              <a:srgbClr val="7F7F7F"/>
            </a:solidFill>
          </a:ln>
          <a:effectLst>
            <a:outerShdw blurRad="50800" dist="127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404040"/>
              </a:solidFill>
            </a:endParaRPr>
          </a:p>
        </p:txBody>
      </p:sp>
      <p:sp>
        <p:nvSpPr>
          <p:cNvPr id="25" name="Pfeil nach rechts 24"/>
          <p:cNvSpPr/>
          <p:nvPr/>
        </p:nvSpPr>
        <p:spPr>
          <a:xfrm>
            <a:off x="5364788" y="2838710"/>
            <a:ext cx="315191" cy="153170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6350" cmpd="sng">
            <a:solidFill>
              <a:srgbClr val="7F7F7F"/>
            </a:solidFill>
          </a:ln>
          <a:effectLst>
            <a:outerShdw blurRad="50800" dist="127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404040"/>
              </a:solidFill>
            </a:endParaRPr>
          </a:p>
        </p:txBody>
      </p:sp>
      <p:sp>
        <p:nvSpPr>
          <p:cNvPr id="14" name="Nach unten gekrümmter Pfeil 13"/>
          <p:cNvSpPr/>
          <p:nvPr/>
        </p:nvSpPr>
        <p:spPr>
          <a:xfrm rot="10800000" flipH="1">
            <a:off x="3625269" y="3448160"/>
            <a:ext cx="1393151" cy="789228"/>
          </a:xfrm>
          <a:prstGeom prst="curvedDownArrow">
            <a:avLst/>
          </a:prstGeom>
          <a:solidFill>
            <a:schemeClr val="bg1">
              <a:lumMod val="95000"/>
            </a:schemeClr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5" name="Nach unten gekrümmter Pfeil 14"/>
          <p:cNvSpPr/>
          <p:nvPr/>
        </p:nvSpPr>
        <p:spPr>
          <a:xfrm flipH="1">
            <a:off x="3579088" y="1441849"/>
            <a:ext cx="1393151" cy="789228"/>
          </a:xfrm>
          <a:prstGeom prst="curvedDownArrow">
            <a:avLst/>
          </a:prstGeom>
          <a:solidFill>
            <a:schemeClr val="bg1">
              <a:lumMod val="95000"/>
            </a:schemeClr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808786" y="3379146"/>
            <a:ext cx="908243" cy="343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400" dirty="0" err="1" smtClean="0">
                <a:solidFill>
                  <a:srgbClr val="008000"/>
                </a:solidFill>
              </a:rPr>
              <a:t>known</a:t>
            </a:r>
            <a:endParaRPr lang="de-DE" sz="1400" dirty="0" smtClean="0">
              <a:solidFill>
                <a:srgbClr val="00800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887555" y="3517692"/>
            <a:ext cx="908243" cy="343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400" dirty="0" err="1" smtClean="0">
                <a:solidFill>
                  <a:srgbClr val="008000"/>
                </a:solidFill>
              </a:rPr>
              <a:t>known</a:t>
            </a:r>
            <a:endParaRPr lang="de-DE" sz="1400" dirty="0" smtClean="0">
              <a:solidFill>
                <a:srgbClr val="008000"/>
              </a:solidFill>
            </a:endParaRPr>
          </a:p>
        </p:txBody>
      </p:sp>
      <p:sp>
        <p:nvSpPr>
          <p:cNvPr id="27" name="Abgerundetes Rechteck 26"/>
          <p:cNvSpPr/>
          <p:nvPr/>
        </p:nvSpPr>
        <p:spPr>
          <a:xfrm>
            <a:off x="5887555" y="2355273"/>
            <a:ext cx="908243" cy="1045317"/>
          </a:xfrm>
          <a:prstGeom prst="round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  <a:ln/>
          <a:effectLst>
            <a:glow rad="254000">
              <a:srgbClr val="CCFFCC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tIns="140400" bIns="140400" rtlCol="0" anchor="ctr"/>
          <a:lstStyle/>
          <a:p>
            <a:pPr algn="ctr"/>
            <a:r>
              <a:rPr lang="de-DE" sz="1050" dirty="0" err="1" smtClean="0">
                <a:solidFill>
                  <a:srgbClr val="000000"/>
                </a:solidFill>
              </a:rPr>
              <a:t>observed</a:t>
            </a:r>
            <a:r>
              <a:rPr lang="de-DE" sz="1050" dirty="0" smtClean="0">
                <a:solidFill>
                  <a:srgbClr val="000000"/>
                </a:solidFill>
              </a:rPr>
              <a:t> pulse </a:t>
            </a:r>
            <a:r>
              <a:rPr lang="de-DE" sz="1050" dirty="0" err="1" smtClean="0">
                <a:solidFill>
                  <a:srgbClr val="000000"/>
                </a:solidFill>
              </a:rPr>
              <a:t>height</a:t>
            </a:r>
            <a:r>
              <a:rPr lang="de-DE" sz="1050" dirty="0" smtClean="0">
                <a:solidFill>
                  <a:srgbClr val="000000"/>
                </a:solidFill>
              </a:rPr>
              <a:t> </a:t>
            </a:r>
            <a:r>
              <a:rPr lang="de-DE" sz="1050" dirty="0" err="1" smtClean="0">
                <a:solidFill>
                  <a:srgbClr val="000000"/>
                </a:solidFill>
              </a:rPr>
              <a:t>distribution</a:t>
            </a:r>
            <a:endParaRPr lang="de-DE" sz="1050" dirty="0">
              <a:solidFill>
                <a:srgbClr val="000000"/>
              </a:solidFill>
            </a:endParaRPr>
          </a:p>
        </p:txBody>
      </p:sp>
      <p:cxnSp>
        <p:nvCxnSpPr>
          <p:cNvPr id="22" name="Gerade Verbindung mit Pfeil 21"/>
          <p:cNvCxnSpPr>
            <a:stCxn id="28" idx="0"/>
          </p:cNvCxnSpPr>
          <p:nvPr/>
        </p:nvCxnSpPr>
        <p:spPr>
          <a:xfrm flipV="1">
            <a:off x="2870968" y="3248121"/>
            <a:ext cx="708120" cy="93538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stCxn id="26" idx="0"/>
          </p:cNvCxnSpPr>
          <p:nvPr/>
        </p:nvCxnSpPr>
        <p:spPr>
          <a:xfrm flipH="1" flipV="1">
            <a:off x="4972239" y="3248121"/>
            <a:ext cx="1091712" cy="85302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5123880" y="4101147"/>
            <a:ext cx="1880142" cy="799322"/>
          </a:xfrm>
          <a:prstGeom prst="rect">
            <a:avLst/>
          </a:prstGeom>
          <a:solidFill>
            <a:srgbClr val="FFFFCC"/>
          </a:solidFill>
          <a:ln>
            <a:solidFill>
              <a:srgbClr val="7F7F7F"/>
            </a:solidFill>
          </a:ln>
        </p:spPr>
        <p:txBody>
          <a:bodyPr wrap="none" bIns="936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200" dirty="0" err="1" smtClean="0"/>
              <a:t>typically</a:t>
            </a:r>
            <a:r>
              <a:rPr lang="de-DE" sz="1200" dirty="0" smtClean="0"/>
              <a:t> </a:t>
            </a:r>
            <a:r>
              <a:rPr lang="de-DE" sz="1200" dirty="0" err="1" smtClean="0"/>
              <a:t>several</a:t>
            </a:r>
            <a:r>
              <a:rPr lang="de-DE" sz="1200" dirty="0"/>
              <a:t/>
            </a:r>
            <a:br>
              <a:rPr lang="de-DE" sz="1200" dirty="0"/>
            </a:br>
            <a:r>
              <a:rPr lang="de-DE" sz="1200" dirty="0" err="1" smtClean="0"/>
              <a:t>million</a:t>
            </a:r>
            <a:r>
              <a:rPr lang="de-DE" sz="1200" dirty="0" smtClean="0"/>
              <a:t> </a:t>
            </a:r>
            <a:r>
              <a:rPr lang="de-DE" sz="1200" dirty="0" err="1" smtClean="0"/>
              <a:t>elements</a:t>
            </a:r>
            <a:endParaRPr lang="de-DE" sz="1200" dirty="0" smtClean="0"/>
          </a:p>
          <a:p>
            <a:pPr algn="ctr">
              <a:lnSpc>
                <a:spcPct val="120000"/>
              </a:lnSpc>
            </a:pPr>
            <a:r>
              <a:rPr lang="de-DE" sz="1200" dirty="0" smtClean="0">
                <a:sym typeface="Wingdings"/>
              </a:rPr>
              <a:t> </a:t>
            </a:r>
            <a:r>
              <a:rPr lang="de-DE" sz="1200" b="1" dirty="0" smtClean="0">
                <a:sym typeface="Wingdings"/>
              </a:rPr>
              <a:t>HUGE</a:t>
            </a:r>
            <a:r>
              <a:rPr lang="de-DE" sz="1200" dirty="0" smtClean="0">
                <a:sym typeface="Wingdings"/>
              </a:rPr>
              <a:t> </a:t>
            </a:r>
            <a:r>
              <a:rPr lang="de-DE" sz="1200" dirty="0" err="1" smtClean="0">
                <a:sym typeface="Wingdings"/>
              </a:rPr>
              <a:t>parameter</a:t>
            </a:r>
            <a:r>
              <a:rPr lang="de-DE" sz="1200" dirty="0" smtClean="0">
                <a:sym typeface="Wingdings"/>
              </a:rPr>
              <a:t> </a:t>
            </a:r>
            <a:r>
              <a:rPr lang="de-DE" sz="1200" dirty="0" err="1" smtClean="0">
                <a:sym typeface="Wingdings"/>
              </a:rPr>
              <a:t>space</a:t>
            </a:r>
            <a:r>
              <a:rPr lang="de-DE" sz="1200" dirty="0" smtClean="0">
                <a:sym typeface="Wingdings"/>
              </a:rPr>
              <a:t>!</a:t>
            </a:r>
            <a:endParaRPr lang="de-DE" sz="1200" dirty="0"/>
          </a:p>
        </p:txBody>
      </p:sp>
      <p:sp>
        <p:nvSpPr>
          <p:cNvPr id="28" name="Textfeld 27"/>
          <p:cNvSpPr txBox="1"/>
          <p:nvPr/>
        </p:nvSpPr>
        <p:spPr>
          <a:xfrm>
            <a:off x="1996369" y="4183509"/>
            <a:ext cx="1749197" cy="5777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txBody>
          <a:bodyPr wrap="none" bIns="936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200" dirty="0" err="1" smtClean="0"/>
              <a:t>typically</a:t>
            </a:r>
            <a:r>
              <a:rPr lang="de-DE" sz="1200" dirty="0" smtClean="0"/>
              <a:t> ~1000 </a:t>
            </a:r>
            <a:r>
              <a:rPr lang="de-DE" sz="1200" dirty="0" err="1" smtClean="0"/>
              <a:t>elements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(</a:t>
            </a:r>
            <a:r>
              <a:rPr lang="de-DE" sz="1200" dirty="0" err="1" smtClean="0"/>
              <a:t>comparatively</a:t>
            </a:r>
            <a:r>
              <a:rPr lang="de-DE" sz="1200" dirty="0" smtClean="0"/>
              <a:t> trivial)</a:t>
            </a:r>
            <a:endParaRPr lang="de-DE" sz="1200" dirty="0"/>
          </a:p>
        </p:txBody>
      </p:sp>
      <p:sp>
        <p:nvSpPr>
          <p:cNvPr id="29" name="Textfeld 28"/>
          <p:cNvSpPr txBox="1"/>
          <p:nvPr/>
        </p:nvSpPr>
        <p:spPr>
          <a:xfrm>
            <a:off x="-1" y="66300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ARF: „</a:t>
            </a:r>
            <a:r>
              <a:rPr lang="de-DE" dirty="0" err="1"/>
              <a:t>Ancillary</a:t>
            </a:r>
            <a:r>
              <a:rPr lang="de-DE" dirty="0"/>
              <a:t> Response File“,  RMF: „Redistribution Matrix File“</a:t>
            </a:r>
          </a:p>
        </p:txBody>
      </p:sp>
    </p:spTree>
    <p:extLst>
      <p:ext uri="{BB962C8B-B14F-4D97-AF65-F5344CB8AC3E}">
        <p14:creationId xmlns:p14="http://schemas.microsoft.com/office/powerpoint/2010/main" val="189621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1" y="66300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ARF: „</a:t>
            </a:r>
            <a:r>
              <a:rPr lang="de-DE" dirty="0" err="1"/>
              <a:t>Ancillary</a:t>
            </a:r>
            <a:r>
              <a:rPr lang="de-DE" dirty="0"/>
              <a:t> Response File“,  RMF: „Redistribution Matrix File“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0" y="116498"/>
            <a:ext cx="9143999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General </a:t>
            </a:r>
            <a:r>
              <a:rPr lang="de-DE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properties</a:t>
            </a:r>
            <a:r>
              <a:rPr lang="de-D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de-DE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of</a:t>
            </a:r>
            <a:r>
              <a:rPr lang="de-D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de-DE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the</a:t>
            </a:r>
            <a:r>
              <a:rPr lang="de-D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ARF </a:t>
            </a:r>
            <a:r>
              <a:rPr lang="de-DE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and</a:t>
            </a:r>
            <a:r>
              <a:rPr lang="de-D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RMF</a:t>
            </a:r>
          </a:p>
        </p:txBody>
      </p:sp>
      <p:grpSp>
        <p:nvGrpSpPr>
          <p:cNvPr id="16" name="Gruppierung 15"/>
          <p:cNvGrpSpPr/>
          <p:nvPr/>
        </p:nvGrpSpPr>
        <p:grpSpPr>
          <a:xfrm>
            <a:off x="3894664" y="2238347"/>
            <a:ext cx="1862666" cy="1205056"/>
            <a:chOff x="3425152" y="1600970"/>
            <a:chExt cx="1862666" cy="1205056"/>
          </a:xfrm>
        </p:grpSpPr>
        <p:sp>
          <p:nvSpPr>
            <p:cNvPr id="19" name="Würfel 18"/>
            <p:cNvSpPr/>
            <p:nvPr/>
          </p:nvSpPr>
          <p:spPr>
            <a:xfrm>
              <a:off x="4341090" y="1862666"/>
              <a:ext cx="738909" cy="738909"/>
            </a:xfrm>
            <a:prstGeom prst="cube">
              <a:avLst/>
            </a:prstGeom>
            <a:gradFill flip="none" rotWithShape="1">
              <a:gsLst>
                <a:gs pos="0">
                  <a:srgbClr val="FFFF6D"/>
                </a:gs>
                <a:gs pos="100000">
                  <a:srgbClr val="FFFFCC"/>
                </a:gs>
              </a:gsLst>
              <a:lin ang="15720000" scaled="0"/>
              <a:tileRect/>
            </a:gradFill>
            <a:ln>
              <a:solidFill>
                <a:srgbClr val="7F7F7F"/>
              </a:solidFill>
            </a:ln>
            <a:effectLst>
              <a:outerShdw blurRad="50800" dist="127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/>
            <a:lstStyle/>
            <a:p>
              <a:pPr algn="ctr"/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RMF</a:t>
              </a:r>
              <a:endPara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Rechteck 19"/>
            <p:cNvSpPr/>
            <p:nvPr/>
          </p:nvSpPr>
          <p:spPr>
            <a:xfrm>
              <a:off x="3640667" y="1970693"/>
              <a:ext cx="454121" cy="56355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4220000" scaled="0"/>
              <a:tileRect/>
            </a:gradFill>
            <a:ln>
              <a:solidFill>
                <a:schemeClr val="accent6"/>
              </a:solidFill>
            </a:ln>
            <a:effectLst>
              <a:outerShdw blurRad="50800" dist="127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93600" rtlCol="0" anchor="ctr"/>
            <a:lstStyle/>
            <a:p>
              <a:pPr algn="ctr"/>
              <a:r>
                <a:rPr lang="de-DE" sz="1200" dirty="0" smtClean="0">
                  <a:solidFill>
                    <a:srgbClr val="404040"/>
                  </a:solidFill>
                </a:rPr>
                <a:t>ARF</a:t>
              </a:r>
              <a:endParaRPr lang="de-DE" sz="1200" dirty="0">
                <a:solidFill>
                  <a:srgbClr val="404040"/>
                </a:solidFill>
              </a:endParaRPr>
            </a:p>
          </p:txBody>
        </p:sp>
        <p:sp>
          <p:nvSpPr>
            <p:cNvPr id="21" name="Abgerundetes Rechteck 20"/>
            <p:cNvSpPr/>
            <p:nvPr/>
          </p:nvSpPr>
          <p:spPr>
            <a:xfrm>
              <a:off x="3425152" y="1600970"/>
              <a:ext cx="1862666" cy="1205056"/>
            </a:xfrm>
            <a:prstGeom prst="roundRect">
              <a:avLst/>
            </a:prstGeom>
            <a:noFill/>
            <a:ln>
              <a:solidFill>
                <a:srgbClr val="7F7F7F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4" name="Nach unten gekrümmter Pfeil 13"/>
          <p:cNvSpPr/>
          <p:nvPr/>
        </p:nvSpPr>
        <p:spPr>
          <a:xfrm rot="10800000" flipH="1">
            <a:off x="4187145" y="3448160"/>
            <a:ext cx="1393151" cy="789228"/>
          </a:xfrm>
          <a:prstGeom prst="curvedDownArrow">
            <a:avLst/>
          </a:prstGeom>
          <a:solidFill>
            <a:schemeClr val="bg1">
              <a:lumMod val="95000"/>
            </a:schemeClr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5" name="Nach unten gekrümmter Pfeil 14"/>
          <p:cNvSpPr/>
          <p:nvPr/>
        </p:nvSpPr>
        <p:spPr>
          <a:xfrm flipH="1">
            <a:off x="4140964" y="1441849"/>
            <a:ext cx="1393151" cy="789228"/>
          </a:xfrm>
          <a:prstGeom prst="curvedDownArrow">
            <a:avLst/>
          </a:prstGeom>
          <a:solidFill>
            <a:schemeClr val="bg1">
              <a:lumMod val="95000"/>
            </a:schemeClr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0" name="Abgerundetes Rechteck 29"/>
          <p:cNvSpPr/>
          <p:nvPr/>
        </p:nvSpPr>
        <p:spPr>
          <a:xfrm>
            <a:off x="1839575" y="3089444"/>
            <a:ext cx="1354665" cy="717431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100000">
                <a:schemeClr val="bg2"/>
              </a:gs>
            </a:gsLst>
            <a:lin ang="19320000" scaled="0"/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tIns="140400" bIns="140400" rtlCol="0" anchor="ctr"/>
          <a:lstStyle/>
          <a:p>
            <a:pPr algn="ctr">
              <a:lnSpc>
                <a:spcPct val="110000"/>
              </a:lnSpc>
            </a:pPr>
            <a:r>
              <a:rPr lang="de-DE" sz="1400" dirty="0" err="1" smtClean="0">
                <a:solidFill>
                  <a:srgbClr val="660066"/>
                </a:solidFill>
              </a:rPr>
              <a:t>spectral</a:t>
            </a:r>
            <a:r>
              <a:rPr lang="de-DE" sz="1400" dirty="0" smtClean="0">
                <a:solidFill>
                  <a:srgbClr val="660066"/>
                </a:solidFill>
              </a:rPr>
              <a:t> </a:t>
            </a:r>
            <a:r>
              <a:rPr lang="de-DE" sz="1400" dirty="0" err="1" smtClean="0">
                <a:solidFill>
                  <a:srgbClr val="660066"/>
                </a:solidFill>
              </a:rPr>
              <a:t>model</a:t>
            </a:r>
            <a:r>
              <a:rPr lang="de-DE" sz="1400" dirty="0" smtClean="0">
                <a:solidFill>
                  <a:srgbClr val="660066"/>
                </a:solidFill>
              </a:rPr>
              <a:t> </a:t>
            </a:r>
            <a:r>
              <a:rPr lang="de-DE" sz="1400" dirty="0" err="1" smtClean="0">
                <a:solidFill>
                  <a:srgbClr val="660066"/>
                </a:solidFill>
              </a:rPr>
              <a:t>of</a:t>
            </a:r>
            <a:r>
              <a:rPr lang="de-DE" sz="1400" dirty="0" smtClean="0">
                <a:solidFill>
                  <a:srgbClr val="660066"/>
                </a:solidFill>
              </a:rPr>
              <a:t> 1E0102</a:t>
            </a:r>
            <a:endParaRPr lang="de-DE" sz="1400" dirty="0">
              <a:solidFill>
                <a:srgbClr val="660066"/>
              </a:solidFill>
            </a:endParaRPr>
          </a:p>
        </p:txBody>
      </p:sp>
      <p:sp>
        <p:nvSpPr>
          <p:cNvPr id="31" name="Abgerundetes Rechteck 30"/>
          <p:cNvSpPr/>
          <p:nvPr/>
        </p:nvSpPr>
        <p:spPr>
          <a:xfrm>
            <a:off x="1839575" y="1879631"/>
            <a:ext cx="1354665" cy="717431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100000">
                <a:schemeClr val="bg2"/>
              </a:gs>
            </a:gsLst>
            <a:lin ang="19320000" scaled="0"/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tIns="187200" bIns="187200" rtlCol="0" anchor="ctr"/>
          <a:lstStyle/>
          <a:p>
            <a:pPr algn="ctr">
              <a:lnSpc>
                <a:spcPct val="110000"/>
              </a:lnSpc>
            </a:pPr>
            <a:r>
              <a:rPr lang="de-DE" sz="1400" dirty="0" err="1" smtClean="0">
                <a:solidFill>
                  <a:srgbClr val="215968"/>
                </a:solidFill>
              </a:rPr>
              <a:t>spectral</a:t>
            </a:r>
            <a:r>
              <a:rPr lang="de-DE" sz="1400" dirty="0" smtClean="0">
                <a:solidFill>
                  <a:srgbClr val="215968"/>
                </a:solidFill>
              </a:rPr>
              <a:t> </a:t>
            </a:r>
            <a:r>
              <a:rPr lang="de-DE" sz="1400" dirty="0" err="1" smtClean="0">
                <a:solidFill>
                  <a:srgbClr val="215968"/>
                </a:solidFill>
              </a:rPr>
              <a:t>model</a:t>
            </a:r>
            <a:r>
              <a:rPr lang="de-DE" sz="1400" dirty="0" smtClean="0">
                <a:solidFill>
                  <a:srgbClr val="215968"/>
                </a:solidFill>
              </a:rPr>
              <a:t> </a:t>
            </a:r>
            <a:r>
              <a:rPr lang="de-DE" sz="1400" dirty="0" err="1" smtClean="0">
                <a:solidFill>
                  <a:srgbClr val="215968"/>
                </a:solidFill>
              </a:rPr>
              <a:t>of</a:t>
            </a:r>
            <a:r>
              <a:rPr lang="de-DE" sz="1400" dirty="0" smtClean="0">
                <a:solidFill>
                  <a:srgbClr val="215968"/>
                </a:solidFill>
              </a:rPr>
              <a:t> RXJ1856</a:t>
            </a:r>
            <a:endParaRPr lang="de-DE" sz="1400" dirty="0">
              <a:solidFill>
                <a:srgbClr val="215968"/>
              </a:solidFill>
            </a:endParaRPr>
          </a:p>
        </p:txBody>
      </p:sp>
      <p:sp>
        <p:nvSpPr>
          <p:cNvPr id="32" name="Abgerundetes Rechteck 31"/>
          <p:cNvSpPr/>
          <p:nvPr/>
        </p:nvSpPr>
        <p:spPr>
          <a:xfrm>
            <a:off x="6480849" y="1768247"/>
            <a:ext cx="1354665" cy="842337"/>
          </a:xfrm>
          <a:prstGeom prst="round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tIns="140400" bIns="140400" rtlCol="0" anchor="ctr"/>
          <a:lstStyle/>
          <a:p>
            <a:pPr algn="ctr">
              <a:lnSpc>
                <a:spcPct val="110000"/>
              </a:lnSpc>
            </a:pPr>
            <a:r>
              <a:rPr lang="de-DE" sz="1400" dirty="0" err="1" smtClean="0">
                <a:solidFill>
                  <a:srgbClr val="215968"/>
                </a:solidFill>
              </a:rPr>
              <a:t>observed</a:t>
            </a:r>
            <a:r>
              <a:rPr lang="de-DE" sz="1400" dirty="0" smtClean="0">
                <a:solidFill>
                  <a:srgbClr val="215968"/>
                </a:solidFill>
              </a:rPr>
              <a:t> </a:t>
            </a:r>
            <a:r>
              <a:rPr lang="de-DE" sz="1400" dirty="0" err="1" smtClean="0">
                <a:solidFill>
                  <a:srgbClr val="215968"/>
                </a:solidFill>
              </a:rPr>
              <a:t>spectrum</a:t>
            </a:r>
            <a:r>
              <a:rPr lang="de-DE" sz="1400" dirty="0" smtClean="0">
                <a:solidFill>
                  <a:srgbClr val="215968"/>
                </a:solidFill>
              </a:rPr>
              <a:t> </a:t>
            </a:r>
            <a:r>
              <a:rPr lang="de-DE" sz="1400" dirty="0" err="1" smtClean="0">
                <a:solidFill>
                  <a:srgbClr val="215968"/>
                </a:solidFill>
              </a:rPr>
              <a:t>of</a:t>
            </a:r>
            <a:r>
              <a:rPr lang="de-DE" sz="1400" dirty="0" smtClean="0">
                <a:solidFill>
                  <a:srgbClr val="215968"/>
                </a:solidFill>
              </a:rPr>
              <a:t> RXJ1856</a:t>
            </a:r>
            <a:endParaRPr lang="de-DE" sz="1400" dirty="0">
              <a:solidFill>
                <a:srgbClr val="215968"/>
              </a:solidFill>
            </a:endParaRPr>
          </a:p>
        </p:txBody>
      </p:sp>
      <p:sp>
        <p:nvSpPr>
          <p:cNvPr id="33" name="Pfeil nach rechts 32"/>
          <p:cNvSpPr/>
          <p:nvPr/>
        </p:nvSpPr>
        <p:spPr>
          <a:xfrm rot="1581869">
            <a:off x="3302951" y="2261471"/>
            <a:ext cx="451053" cy="181234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6350" cmpd="sng">
            <a:solidFill>
              <a:srgbClr val="7F7F7F"/>
            </a:solidFill>
          </a:ln>
          <a:effectLst>
            <a:outerShdw blurRad="50800" dist="127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404040"/>
              </a:solidFill>
            </a:endParaRPr>
          </a:p>
        </p:txBody>
      </p:sp>
      <p:sp>
        <p:nvSpPr>
          <p:cNvPr id="34" name="Abgerundetes Rechteck 33"/>
          <p:cNvSpPr/>
          <p:nvPr/>
        </p:nvSpPr>
        <p:spPr>
          <a:xfrm>
            <a:off x="6480849" y="2994039"/>
            <a:ext cx="1354665" cy="908242"/>
          </a:xfrm>
          <a:prstGeom prst="round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tIns="140400" bIns="140400" rtlCol="0" anchor="ctr"/>
          <a:lstStyle/>
          <a:p>
            <a:pPr algn="ctr">
              <a:lnSpc>
                <a:spcPct val="110000"/>
              </a:lnSpc>
            </a:pPr>
            <a:r>
              <a:rPr lang="de-DE" sz="1400" dirty="0" err="1" smtClean="0">
                <a:solidFill>
                  <a:srgbClr val="660066"/>
                </a:solidFill>
              </a:rPr>
              <a:t>observed</a:t>
            </a:r>
            <a:r>
              <a:rPr lang="de-DE" sz="1400" dirty="0" smtClean="0">
                <a:solidFill>
                  <a:srgbClr val="660066"/>
                </a:solidFill>
              </a:rPr>
              <a:t> </a:t>
            </a:r>
            <a:r>
              <a:rPr lang="de-DE" sz="1400" dirty="0" err="1" smtClean="0">
                <a:solidFill>
                  <a:srgbClr val="660066"/>
                </a:solidFill>
              </a:rPr>
              <a:t>spectrum</a:t>
            </a:r>
            <a:r>
              <a:rPr lang="de-DE" sz="1400" dirty="0" smtClean="0">
                <a:solidFill>
                  <a:srgbClr val="660066"/>
                </a:solidFill>
              </a:rPr>
              <a:t> </a:t>
            </a:r>
            <a:r>
              <a:rPr lang="de-DE" sz="1400" dirty="0" err="1" smtClean="0">
                <a:solidFill>
                  <a:srgbClr val="660066"/>
                </a:solidFill>
              </a:rPr>
              <a:t>of</a:t>
            </a:r>
            <a:r>
              <a:rPr lang="de-DE" sz="1400" dirty="0" smtClean="0">
                <a:solidFill>
                  <a:srgbClr val="660066"/>
                </a:solidFill>
              </a:rPr>
              <a:t> 1E0102</a:t>
            </a:r>
            <a:endParaRPr lang="de-DE" sz="1400" dirty="0">
              <a:solidFill>
                <a:srgbClr val="660066"/>
              </a:solidFill>
            </a:endParaRPr>
          </a:p>
        </p:txBody>
      </p:sp>
      <p:sp>
        <p:nvSpPr>
          <p:cNvPr id="35" name="Pfeil nach rechts 34"/>
          <p:cNvSpPr/>
          <p:nvPr/>
        </p:nvSpPr>
        <p:spPr>
          <a:xfrm rot="19877211">
            <a:off x="3302950" y="3240891"/>
            <a:ext cx="451053" cy="181234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6350" cmpd="sng">
            <a:solidFill>
              <a:srgbClr val="7F7F7F"/>
            </a:solidFill>
          </a:ln>
          <a:effectLst>
            <a:outerShdw blurRad="50800" dist="127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404040"/>
              </a:solidFill>
            </a:endParaRPr>
          </a:p>
        </p:txBody>
      </p:sp>
      <p:sp>
        <p:nvSpPr>
          <p:cNvPr id="37" name="Pfeil nach rechts 36"/>
          <p:cNvSpPr/>
          <p:nvPr/>
        </p:nvSpPr>
        <p:spPr>
          <a:xfrm rot="12567366" flipH="1" flipV="1">
            <a:off x="5915608" y="3290278"/>
            <a:ext cx="427235" cy="171664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6350" cmpd="sng">
            <a:solidFill>
              <a:srgbClr val="7F7F7F"/>
            </a:solidFill>
          </a:ln>
          <a:effectLst>
            <a:outerShdw blurRad="50800" dist="127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404040"/>
              </a:solidFill>
            </a:endParaRPr>
          </a:p>
        </p:txBody>
      </p:sp>
      <p:sp>
        <p:nvSpPr>
          <p:cNvPr id="38" name="Pfeil nach rechts 37"/>
          <p:cNvSpPr/>
          <p:nvPr/>
        </p:nvSpPr>
        <p:spPr>
          <a:xfrm rot="9077211" flipH="1" flipV="1">
            <a:off x="5902902" y="2281489"/>
            <a:ext cx="427235" cy="171664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6350" cmpd="sng">
            <a:solidFill>
              <a:srgbClr val="7F7F7F"/>
            </a:solidFill>
          </a:ln>
          <a:effectLst>
            <a:outerShdw blurRad="50800" dist="127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404040"/>
              </a:solidFill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213798" y="2089294"/>
            <a:ext cx="14222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600" b="1" dirty="0">
                <a:ln w="1905"/>
                <a:solidFill>
                  <a:srgbClr val="215968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RX J1856-3754</a:t>
            </a:r>
          </a:p>
        </p:txBody>
      </p:sp>
      <p:sp>
        <p:nvSpPr>
          <p:cNvPr id="2" name="Rechteck 1"/>
          <p:cNvSpPr/>
          <p:nvPr/>
        </p:nvSpPr>
        <p:spPr>
          <a:xfrm>
            <a:off x="153135" y="3262043"/>
            <a:ext cx="14927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600" b="1" dirty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1E 0102.2-7219</a:t>
            </a:r>
          </a:p>
        </p:txBody>
      </p:sp>
      <p:sp>
        <p:nvSpPr>
          <p:cNvPr id="22" name="Nach unten gekrümmter Pfeil 21"/>
          <p:cNvSpPr/>
          <p:nvPr/>
        </p:nvSpPr>
        <p:spPr>
          <a:xfrm flipH="1">
            <a:off x="1899609" y="1525567"/>
            <a:ext cx="624996" cy="354064"/>
          </a:xfrm>
          <a:prstGeom prst="curvedDownArrow">
            <a:avLst/>
          </a:prstGeom>
          <a:solidFill>
            <a:schemeClr val="bg1">
              <a:lumMod val="95000"/>
            </a:schemeClr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3" name="Nach unten gekrümmter Pfeil 22"/>
          <p:cNvSpPr/>
          <p:nvPr/>
        </p:nvSpPr>
        <p:spPr>
          <a:xfrm rot="10800000" flipH="1">
            <a:off x="1899609" y="2589656"/>
            <a:ext cx="624996" cy="354064"/>
          </a:xfrm>
          <a:prstGeom prst="curvedDownArrow">
            <a:avLst/>
          </a:prstGeom>
          <a:solidFill>
            <a:schemeClr val="bg1">
              <a:lumMod val="95000"/>
            </a:schemeClr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4" name="Nach unten gekrümmter Pfeil 23"/>
          <p:cNvSpPr/>
          <p:nvPr/>
        </p:nvSpPr>
        <p:spPr>
          <a:xfrm flipH="1">
            <a:off x="2476884" y="2758992"/>
            <a:ext cx="624996" cy="354064"/>
          </a:xfrm>
          <a:prstGeom prst="curvedDownArrow">
            <a:avLst/>
          </a:prstGeom>
          <a:solidFill>
            <a:schemeClr val="bg1">
              <a:lumMod val="95000"/>
            </a:schemeClr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5" name="Nach unten gekrümmter Pfeil 24"/>
          <p:cNvSpPr/>
          <p:nvPr/>
        </p:nvSpPr>
        <p:spPr>
          <a:xfrm rot="10800000" flipH="1">
            <a:off x="2476884" y="3806875"/>
            <a:ext cx="624996" cy="354064"/>
          </a:xfrm>
          <a:prstGeom prst="curvedDownArrow">
            <a:avLst/>
          </a:prstGeom>
          <a:solidFill>
            <a:schemeClr val="bg1">
              <a:lumMod val="95000"/>
            </a:schemeClr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636082" y="1346977"/>
            <a:ext cx="1195347" cy="34368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045663"/>
              </a:avLst>
            </a:prstTxWarp>
            <a:spAutoFit/>
          </a:bodyPr>
          <a:lstStyle/>
          <a:p>
            <a:pPr marL="342900" indent="-342900" algn="ctr">
              <a:lnSpc>
                <a:spcPct val="120000"/>
              </a:lnSpc>
              <a:buFont typeface="+mj-ea"/>
              <a:buAutoNum type="circleNumDbPlain"/>
            </a:pPr>
            <a:endParaRPr lang="de-DE" sz="1400" dirty="0" smtClean="0"/>
          </a:p>
          <a:p>
            <a:pPr algn="ctr">
              <a:lnSpc>
                <a:spcPct val="120000"/>
              </a:lnSpc>
            </a:pPr>
            <a:r>
              <a:rPr lang="de-DE" sz="1400" dirty="0" err="1">
                <a:solidFill>
                  <a:srgbClr val="215968"/>
                </a:solidFill>
              </a:rPr>
              <a:t>normalization</a:t>
            </a:r>
            <a:endParaRPr lang="de-DE" sz="1400" dirty="0">
              <a:solidFill>
                <a:srgbClr val="215968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2310726" y="4050887"/>
            <a:ext cx="883514" cy="27125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21291567"/>
              </a:avLst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400" dirty="0" err="1" smtClean="0">
                <a:solidFill>
                  <a:srgbClr val="660066"/>
                </a:solidFill>
              </a:rPr>
              <a:t>gain</a:t>
            </a:r>
            <a:endParaRPr lang="de-DE" sz="1400" dirty="0" smtClean="0">
              <a:solidFill>
                <a:srgbClr val="660066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de-DE" sz="1400" dirty="0" err="1" smtClean="0">
                <a:solidFill>
                  <a:srgbClr val="660066"/>
                </a:solidFill>
              </a:rPr>
              <a:t>normalization</a:t>
            </a:r>
            <a:endParaRPr lang="de-DE" sz="1400" dirty="0" smtClean="0">
              <a:solidFill>
                <a:srgbClr val="660066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525280" y="4459225"/>
            <a:ext cx="1633781" cy="3561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txBody>
          <a:bodyPr wrap="none" bIns="93600" rtlCol="0">
            <a:spAutoFit/>
          </a:bodyPr>
          <a:lstStyle>
            <a:defPPr>
              <a:defRPr lang="de-DE"/>
            </a:defPPr>
            <a:lvl1pPr algn="ctr">
              <a:lnSpc>
                <a:spcPct val="120000"/>
              </a:lnSpc>
              <a:defRPr sz="1200"/>
            </a:lvl1pPr>
          </a:lstStyle>
          <a:p>
            <a:r>
              <a:rPr lang="de-DE" dirty="0" smtClean="0"/>
              <a:t>ARF: 4 </a:t>
            </a:r>
            <a:r>
              <a:rPr lang="de-DE" dirty="0" err="1"/>
              <a:t>free</a:t>
            </a:r>
            <a:r>
              <a:rPr lang="de-DE" dirty="0"/>
              <a:t> </a:t>
            </a:r>
            <a:r>
              <a:rPr lang="de-DE" dirty="0" err="1"/>
              <a:t>parameters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261003" y="4459225"/>
            <a:ext cx="1749197" cy="356124"/>
          </a:xfrm>
          <a:prstGeom prst="rect">
            <a:avLst/>
          </a:prstGeom>
          <a:solidFill>
            <a:srgbClr val="FFFFCC"/>
          </a:solidFill>
          <a:ln>
            <a:solidFill>
              <a:srgbClr val="7F7F7F"/>
            </a:solidFill>
          </a:ln>
        </p:spPr>
        <p:txBody>
          <a:bodyPr wrap="none" bIns="93600" rtlCol="0">
            <a:spAutoFit/>
          </a:bodyPr>
          <a:lstStyle>
            <a:defPPr>
              <a:defRPr lang="de-DE"/>
            </a:defPPr>
            <a:lvl1pPr algn="ctr">
              <a:lnSpc>
                <a:spcPct val="120000"/>
              </a:lnSpc>
              <a:defRPr sz="1200"/>
            </a:lvl1pPr>
          </a:lstStyle>
          <a:p>
            <a:r>
              <a:rPr lang="de-DE" dirty="0" smtClean="0"/>
              <a:t>RMF: 25 </a:t>
            </a:r>
            <a:r>
              <a:rPr lang="de-DE" dirty="0" err="1"/>
              <a:t>free</a:t>
            </a:r>
            <a:r>
              <a:rPr lang="de-DE" dirty="0"/>
              <a:t> </a:t>
            </a:r>
            <a:r>
              <a:rPr lang="de-DE" dirty="0" err="1"/>
              <a:t>parameters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765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ild 33" descr="E0102_700001_TM3_s_c030b_SourceSpec.fit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7"/>
          <a:stretch/>
        </p:blipFill>
        <p:spPr>
          <a:xfrm rot="5400000">
            <a:off x="4441717" y="2347388"/>
            <a:ext cx="2061419" cy="3189450"/>
          </a:xfrm>
          <a:prstGeom prst="rect">
            <a:avLst/>
          </a:prstGeom>
          <a:effectLst>
            <a:outerShdw blurRad="127000" dist="1270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35" name="Textfeld 34"/>
          <p:cNvSpPr txBox="1"/>
          <p:nvPr/>
        </p:nvSpPr>
        <p:spPr>
          <a:xfrm>
            <a:off x="4352351" y="3125657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1.1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5196369" y="3960383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-1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37" name="Gerade Verbindung mit Pfeil 36"/>
          <p:cNvCxnSpPr/>
          <p:nvPr/>
        </p:nvCxnSpPr>
        <p:spPr>
          <a:xfrm>
            <a:off x="5086992" y="4076736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Abgerundetes Rechteck 37"/>
          <p:cNvSpPr/>
          <p:nvPr/>
        </p:nvSpPr>
        <p:spPr>
          <a:xfrm>
            <a:off x="6213645" y="3157018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>
                <a:solidFill>
                  <a:srgbClr val="800000"/>
                </a:solidFill>
              </a:rPr>
              <a:t>3</a:t>
            </a:r>
          </a:p>
        </p:txBody>
      </p:sp>
      <p:sp>
        <p:nvSpPr>
          <p:cNvPr id="48" name="Eckige Klammer links 47"/>
          <p:cNvSpPr/>
          <p:nvPr/>
        </p:nvSpPr>
        <p:spPr>
          <a:xfrm rot="16200000">
            <a:off x="3653974" y="-994487"/>
            <a:ext cx="222072" cy="6426587"/>
          </a:xfrm>
          <a:prstGeom prst="leftBracke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Eckige Klammer links 48"/>
          <p:cNvSpPr/>
          <p:nvPr/>
        </p:nvSpPr>
        <p:spPr>
          <a:xfrm rot="5400000">
            <a:off x="3653976" y="-218981"/>
            <a:ext cx="222072" cy="6426587"/>
          </a:xfrm>
          <a:prstGeom prst="leftBracke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Pfeil nach unten 49"/>
          <p:cNvSpPr/>
          <p:nvPr/>
        </p:nvSpPr>
        <p:spPr>
          <a:xfrm>
            <a:off x="3666895" y="2453572"/>
            <a:ext cx="164276" cy="331652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Rechteck 50"/>
          <p:cNvSpPr/>
          <p:nvPr/>
        </p:nvSpPr>
        <p:spPr>
          <a:xfrm>
            <a:off x="4618827" y="2441412"/>
            <a:ext cx="1651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1E 0102.2-7219</a:t>
            </a:r>
          </a:p>
        </p:txBody>
      </p:sp>
      <p:sp>
        <p:nvSpPr>
          <p:cNvPr id="52" name="Rechteck 51"/>
          <p:cNvSpPr/>
          <p:nvPr/>
        </p:nvSpPr>
        <p:spPr>
          <a:xfrm>
            <a:off x="1406446" y="2441412"/>
            <a:ext cx="1576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RX J1856-3754</a:t>
            </a:r>
          </a:p>
        </p:txBody>
      </p:sp>
      <p:sp>
        <p:nvSpPr>
          <p:cNvPr id="53" name="Rechteck 52"/>
          <p:cNvSpPr/>
          <p:nvPr/>
        </p:nvSpPr>
        <p:spPr>
          <a:xfrm>
            <a:off x="7090849" y="402165"/>
            <a:ext cx="1890662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„Fitting“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RMF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and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ARF</a:t>
            </a:r>
            <a:endParaRPr lang="de-DE" sz="2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4" name="Rechteck 53"/>
          <p:cNvSpPr/>
          <p:nvPr/>
        </p:nvSpPr>
        <p:spPr>
          <a:xfrm>
            <a:off x="7235364" y="1598075"/>
            <a:ext cx="1762021" cy="2808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b="1" dirty="0" err="1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Method</a:t>
            </a:r>
            <a:r>
              <a:rPr lang="de-DE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  <a:p>
            <a:pPr algn="ctr"/>
            <a:endParaRPr lang="de-DE" b="1" dirty="0" smtClean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lnSpc>
                <a:spcPct val="110000"/>
              </a:lnSpc>
            </a:pPr>
            <a:r>
              <a:rPr lang="de-DE" sz="1400" b="1" dirty="0" err="1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consider</a:t>
            </a:r>
            <a:r>
              <a:rPr lang="de-DE" sz="1400" b="1" dirty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de-DE" sz="1400" b="1" dirty="0" err="1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two</a:t>
            </a:r>
            <a:r>
              <a:rPr lang="de-DE" sz="14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de-DE" sz="1400" b="1" dirty="0" err="1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sources</a:t>
            </a:r>
            <a:r>
              <a:rPr lang="de-DE" sz="14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de-DE" sz="14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de-DE" sz="1400" b="1" dirty="0" err="1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with</a:t>
            </a:r>
            <a:r>
              <a:rPr lang="de-DE" sz="14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„</a:t>
            </a:r>
            <a:r>
              <a:rPr lang="de-DE" sz="1400" b="1" dirty="0" err="1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reliable</a:t>
            </a:r>
            <a:r>
              <a:rPr lang="de-DE" sz="14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</a:t>
            </a:r>
            <a:br>
              <a:rPr lang="de-DE" sz="14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de-DE" sz="1400" b="1" dirty="0" err="1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spectral</a:t>
            </a:r>
            <a:r>
              <a:rPr lang="de-DE" sz="14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de-DE" sz="1400" b="1" dirty="0" err="1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models</a:t>
            </a:r>
            <a:r>
              <a:rPr lang="de-DE" sz="14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de-DE" sz="14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de-DE" sz="1400" b="1" dirty="0" err="1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simultaneously</a:t>
            </a:r>
            <a:r>
              <a:rPr lang="de-DE" sz="14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  <a:p>
            <a:pPr algn="ctr">
              <a:lnSpc>
                <a:spcPct val="110000"/>
              </a:lnSpc>
            </a:pPr>
            <a:endParaRPr lang="de-DE" b="1" dirty="0" smtClean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lnSpc>
                <a:spcPct val="110000"/>
              </a:lnSpc>
            </a:pPr>
            <a:r>
              <a:rPr lang="de-DE" b="1" dirty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RX J1856-</a:t>
            </a:r>
            <a:r>
              <a:rPr lang="de-DE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3754</a:t>
            </a:r>
          </a:p>
          <a:p>
            <a:pPr algn="ctr">
              <a:lnSpc>
                <a:spcPct val="110000"/>
              </a:lnSpc>
            </a:pPr>
            <a:r>
              <a:rPr lang="de-DE" b="1" dirty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&amp;</a:t>
            </a:r>
            <a:r>
              <a:rPr lang="de-DE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de-DE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de-DE" b="1" dirty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1E 0102.2-</a:t>
            </a:r>
            <a:r>
              <a:rPr lang="de-DE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7219</a:t>
            </a:r>
          </a:p>
        </p:txBody>
      </p:sp>
      <p:pic>
        <p:nvPicPr>
          <p:cNvPr id="66" name="Bild 65" descr="xspec_tm3_s_grid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7"/>
          <a:stretch/>
        </p:blipFill>
        <p:spPr>
          <a:xfrm rot="5400000">
            <a:off x="1103888" y="2351311"/>
            <a:ext cx="2061422" cy="3181596"/>
          </a:xfrm>
          <a:prstGeom prst="rect">
            <a:avLst/>
          </a:prstGeom>
          <a:effectLst>
            <a:outerShdw blurRad="127000" dist="1270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67" name="Textfeld 66"/>
          <p:cNvSpPr txBox="1"/>
          <p:nvPr/>
        </p:nvSpPr>
        <p:spPr>
          <a:xfrm>
            <a:off x="1607898" y="3832270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0.9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68" name="Abgerundetes Rechteck 67"/>
          <p:cNvSpPr/>
          <p:nvPr/>
        </p:nvSpPr>
        <p:spPr>
          <a:xfrm>
            <a:off x="2877967" y="3157018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>
                <a:solidFill>
                  <a:srgbClr val="800000"/>
                </a:solidFill>
              </a:rPr>
              <a:t>3</a:t>
            </a:r>
          </a:p>
        </p:txBody>
      </p:sp>
      <p:pic>
        <p:nvPicPr>
          <p:cNvPr id="3" name="Bild 2" descr="xspec_tm3_s_srctoo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1"/>
          <a:stretch/>
        </p:blipFill>
        <p:spPr>
          <a:xfrm rot="5400000">
            <a:off x="1109075" y="-380334"/>
            <a:ext cx="2056685" cy="3175956"/>
          </a:xfrm>
          <a:prstGeom prst="rect">
            <a:avLst/>
          </a:prstGeom>
          <a:effectLst>
            <a:outerShdw blurRad="127000" dist="12700" dir="27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69" name="Bild 68" descr="xspec_tm3_sdtq_grid01_oldrmf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1"/>
          <a:stretch/>
        </p:blipFill>
        <p:spPr>
          <a:xfrm rot="5400000">
            <a:off x="4451455" y="-379713"/>
            <a:ext cx="2047903" cy="3183490"/>
          </a:xfrm>
          <a:prstGeom prst="rect">
            <a:avLst/>
          </a:prstGeom>
          <a:effectLst>
            <a:outerShdw blurRad="127000" dist="1270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70" name="Textfeld 69"/>
          <p:cNvSpPr txBox="1"/>
          <p:nvPr/>
        </p:nvSpPr>
        <p:spPr>
          <a:xfrm>
            <a:off x="4352351" y="397918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2.2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71" name="Textfeld 70"/>
          <p:cNvSpPr txBox="1"/>
          <p:nvPr/>
        </p:nvSpPr>
        <p:spPr>
          <a:xfrm>
            <a:off x="5257945" y="1224947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+1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sp>
        <p:nvSpPr>
          <p:cNvPr id="72" name="Abgerundetes Rechteck 71"/>
          <p:cNvSpPr/>
          <p:nvPr/>
        </p:nvSpPr>
        <p:spPr>
          <a:xfrm>
            <a:off x="6213645" y="429279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>
                <a:solidFill>
                  <a:srgbClr val="800000"/>
                </a:solidFill>
              </a:rPr>
              <a:t>3</a:t>
            </a:r>
          </a:p>
        </p:txBody>
      </p:sp>
      <p:sp>
        <p:nvSpPr>
          <p:cNvPr id="73" name="Textfeld 72"/>
          <p:cNvSpPr txBox="1"/>
          <p:nvPr/>
        </p:nvSpPr>
        <p:spPr>
          <a:xfrm>
            <a:off x="1607898" y="1104531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1.5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74" name="Abgerundetes Rechteck 73"/>
          <p:cNvSpPr/>
          <p:nvPr/>
        </p:nvSpPr>
        <p:spPr>
          <a:xfrm>
            <a:off x="2877967" y="429279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>
                <a:solidFill>
                  <a:srgbClr val="800000"/>
                </a:solidFill>
              </a:rPr>
              <a:t>3</a:t>
            </a:r>
          </a:p>
        </p:txBody>
      </p:sp>
      <p:cxnSp>
        <p:nvCxnSpPr>
          <p:cNvPr id="24" name="Gerade Verbindung mit Pfeil 23"/>
          <p:cNvCxnSpPr/>
          <p:nvPr/>
        </p:nvCxnSpPr>
        <p:spPr>
          <a:xfrm>
            <a:off x="5148241" y="1354252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Interaktive Schaltfläche: Ende 1">
            <a:hlinkClick r:id="rId6" action="ppaction://hlinksldjump" highlightClick="1"/>
          </p:cNvPr>
          <p:cNvSpPr/>
          <p:nvPr/>
        </p:nvSpPr>
        <p:spPr>
          <a:xfrm>
            <a:off x="8577385" y="4777154"/>
            <a:ext cx="254000" cy="195669"/>
          </a:xfrm>
          <a:prstGeom prst="actionButtonEn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724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ung 17"/>
          <p:cNvGrpSpPr/>
          <p:nvPr/>
        </p:nvGrpSpPr>
        <p:grpSpPr>
          <a:xfrm>
            <a:off x="793599" y="806697"/>
            <a:ext cx="7361320" cy="4031316"/>
            <a:chOff x="-541985" y="1380830"/>
            <a:chExt cx="6001050" cy="4130549"/>
          </a:xfrm>
        </p:grpSpPr>
        <p:sp>
          <p:nvSpPr>
            <p:cNvPr id="19" name="Rechteck 18"/>
            <p:cNvSpPr/>
            <p:nvPr/>
          </p:nvSpPr>
          <p:spPr>
            <a:xfrm>
              <a:off x="317507" y="1380830"/>
              <a:ext cx="4459858" cy="33291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80975" dist="22987" dir="5400000" sx="102000" sy="102000" algn="tl" rotWithShape="0">
                <a:srgbClr val="000000">
                  <a:alpha val="5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0" name="Gruppierung 19"/>
            <p:cNvGrpSpPr/>
            <p:nvPr/>
          </p:nvGrpSpPr>
          <p:grpSpPr>
            <a:xfrm>
              <a:off x="-541985" y="1447800"/>
              <a:ext cx="6001050" cy="4063579"/>
              <a:chOff x="-541985" y="1447800"/>
              <a:chExt cx="6001050" cy="4063579"/>
            </a:xfrm>
          </p:grpSpPr>
          <p:grpSp>
            <p:nvGrpSpPr>
              <p:cNvPr id="21" name="Gruppierung 20"/>
              <p:cNvGrpSpPr/>
              <p:nvPr/>
            </p:nvGrpSpPr>
            <p:grpSpPr>
              <a:xfrm>
                <a:off x="393303" y="1447800"/>
                <a:ext cx="4280687" cy="3224327"/>
                <a:chOff x="393303" y="1447800"/>
                <a:chExt cx="4280687" cy="3224327"/>
              </a:xfrm>
            </p:grpSpPr>
            <p:pic>
              <p:nvPicPr>
                <p:cNvPr id="25" name="Bild 24" descr="heociapgffpflllb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161"/>
                <a:stretch/>
              </p:blipFill>
              <p:spPr>
                <a:xfrm>
                  <a:off x="393303" y="1447800"/>
                  <a:ext cx="4280687" cy="3191933"/>
                </a:xfrm>
                <a:prstGeom prst="rect">
                  <a:avLst/>
                </a:prstGeom>
              </p:spPr>
            </p:pic>
            <p:sp>
              <p:nvSpPr>
                <p:cNvPr id="26" name="Textfeld 25"/>
                <p:cNvSpPr txBox="1"/>
                <p:nvPr/>
              </p:nvSpPr>
              <p:spPr>
                <a:xfrm>
                  <a:off x="3169541" y="4419845"/>
                  <a:ext cx="1490681" cy="25228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de-DE" sz="1000" i="1" dirty="0"/>
                    <a:t>V. </a:t>
                  </a:r>
                  <a:r>
                    <a:rPr lang="de-DE" sz="1000" i="1" dirty="0" err="1" smtClean="0"/>
                    <a:t>Burwitz</a:t>
                  </a:r>
                  <a:endParaRPr lang="de-DE" sz="1000" i="1" dirty="0"/>
                </a:p>
              </p:txBody>
            </p:sp>
          </p:grpSp>
          <p:sp>
            <p:nvSpPr>
              <p:cNvPr id="22" name="Textfeld 21"/>
              <p:cNvSpPr txBox="1"/>
              <p:nvPr/>
            </p:nvSpPr>
            <p:spPr>
              <a:xfrm>
                <a:off x="3183309" y="1724602"/>
                <a:ext cx="804477" cy="3784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/>
                  <a:t>RXJ 1856</a:t>
                </a:r>
              </a:p>
            </p:txBody>
          </p:sp>
          <p:sp>
            <p:nvSpPr>
              <p:cNvPr id="23" name="Textfeld 22"/>
              <p:cNvSpPr txBox="1"/>
              <p:nvPr/>
            </p:nvSpPr>
            <p:spPr>
              <a:xfrm>
                <a:off x="964168" y="2638124"/>
                <a:ext cx="1059337" cy="346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/>
                  <a:t>Chandra LETG</a:t>
                </a:r>
              </a:p>
            </p:txBody>
          </p:sp>
          <p:sp>
            <p:nvSpPr>
              <p:cNvPr id="24" name="Textfeld 23"/>
              <p:cNvSpPr txBox="1"/>
              <p:nvPr/>
            </p:nvSpPr>
            <p:spPr>
              <a:xfrm>
                <a:off x="-541985" y="5048861"/>
                <a:ext cx="6001050" cy="4625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 algn="ctr">
                  <a:buFont typeface="Wingdings" charset="0"/>
                  <a:buChar char="à"/>
                </a:pPr>
                <a:r>
                  <a:rPr lang="de-DE" sz="1400" dirty="0" err="1" smtClean="0">
                    <a:sym typeface="Wingdings"/>
                  </a:rPr>
                  <a:t>nH</a:t>
                </a:r>
                <a:r>
                  <a:rPr lang="de-DE" sz="1400" dirty="0" smtClean="0">
                    <a:sym typeface="Wingdings"/>
                  </a:rPr>
                  <a:t> = (7.2 +/- 0.3) × 10</a:t>
                </a:r>
                <a:r>
                  <a:rPr lang="de-DE" sz="1400" baseline="30000" dirty="0" smtClean="0">
                    <a:sym typeface="Wingdings"/>
                  </a:rPr>
                  <a:t>19</a:t>
                </a:r>
                <a:r>
                  <a:rPr lang="de-DE" sz="1400" dirty="0">
                    <a:sym typeface="Wingdings"/>
                  </a:rPr>
                  <a:t> </a:t>
                </a:r>
                <a:r>
                  <a:rPr lang="de-DE" sz="1400" dirty="0" smtClean="0">
                    <a:sym typeface="Wingdings"/>
                  </a:rPr>
                  <a:t>cm</a:t>
                </a:r>
                <a:r>
                  <a:rPr lang="de-DE" sz="1400" baseline="30000" dirty="0" smtClean="0">
                    <a:sym typeface="Wingdings"/>
                  </a:rPr>
                  <a:t>-2</a:t>
                </a:r>
                <a:r>
                  <a:rPr lang="de-DE" sz="1400" dirty="0" smtClean="0">
                    <a:sym typeface="Wingdings"/>
                  </a:rPr>
                  <a:t>, </a:t>
                </a:r>
                <a:r>
                  <a:rPr lang="de-DE" sz="1400" dirty="0" err="1" smtClean="0">
                    <a:sym typeface="Wingdings"/>
                  </a:rPr>
                  <a:t>kT</a:t>
                </a:r>
                <a:r>
                  <a:rPr lang="de-DE" sz="1400" dirty="0" smtClean="0">
                    <a:sym typeface="Wingdings"/>
                  </a:rPr>
                  <a:t> = 62.4 +/- 0.4 eV, norm = (1.58 +/- 0.06) x 10</a:t>
                </a:r>
                <a:r>
                  <a:rPr lang="de-DE" sz="1400" baseline="30000" dirty="0" smtClean="0">
                    <a:sym typeface="Wingdings"/>
                  </a:rPr>
                  <a:t>5     </a:t>
                </a:r>
                <a:r>
                  <a:rPr lang="de-DE" sz="1400" dirty="0" smtClean="0">
                    <a:sym typeface="Wingdings"/>
                  </a:rPr>
                  <a:t>[</a:t>
                </a:r>
                <a:r>
                  <a:rPr lang="de-DE" sz="1400" dirty="0" err="1" smtClean="0">
                    <a:sym typeface="Wingdings"/>
                  </a:rPr>
                  <a:t>tbabs</a:t>
                </a:r>
                <a:r>
                  <a:rPr lang="de-DE" sz="1400" dirty="0" smtClean="0">
                    <a:sym typeface="Wingdings"/>
                  </a:rPr>
                  <a:t> * </a:t>
                </a:r>
                <a:r>
                  <a:rPr lang="de-DE" sz="1400" dirty="0" err="1" smtClean="0">
                    <a:sym typeface="Wingdings"/>
                  </a:rPr>
                  <a:t>bbodyrad</a:t>
                </a:r>
                <a:r>
                  <a:rPr lang="de-DE" sz="1400" dirty="0" smtClean="0">
                    <a:sym typeface="Wingdings"/>
                  </a:rPr>
                  <a:t>]</a:t>
                </a:r>
                <a:endParaRPr lang="de-DE" sz="1400" dirty="0">
                  <a:solidFill>
                    <a:schemeClr val="bg1">
                      <a:lumMod val="50000"/>
                    </a:schemeClr>
                  </a:solidFill>
                  <a:sym typeface="Wingdings"/>
                </a:endParaRPr>
              </a:p>
              <a:p>
                <a:pPr marL="285750" indent="-285750" algn="ctr">
                  <a:buFont typeface="Wingdings" charset="0"/>
                  <a:buChar char="à"/>
                </a:pPr>
                <a:endParaRPr lang="de-DE" sz="1400" baseline="300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27" name="Titel 1"/>
          <p:cNvSpPr txBox="1">
            <a:spLocks/>
          </p:cNvSpPr>
          <p:nvPr/>
        </p:nvSpPr>
        <p:spPr>
          <a:xfrm>
            <a:off x="1" y="119954"/>
            <a:ext cx="9143999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RX</a:t>
            </a:r>
            <a:r>
              <a:rPr lang="de-DE" sz="2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de-DE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J1856-</a:t>
            </a:r>
            <a:r>
              <a:rPr lang="de-DE" sz="2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3754</a:t>
            </a:r>
            <a:r>
              <a:rPr lang="de-DE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2700">
                    <a:schemeClr val="tx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: Chandra LETG</a:t>
            </a:r>
            <a:endParaRPr lang="de-DE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2700">
                  <a:schemeClr val="tx1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4082727" y="2332075"/>
            <a:ext cx="1726650" cy="325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Χ</a:t>
            </a:r>
            <a:r>
              <a:rPr lang="de-DE" sz="14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 </a:t>
            </a:r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 694, </a:t>
            </a:r>
            <a:r>
              <a:rPr lang="de-D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ndof</a:t>
            </a:r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= 1251</a:t>
            </a:r>
          </a:p>
        </p:txBody>
      </p:sp>
    </p:spTree>
    <p:extLst>
      <p:ext uri="{BB962C8B-B14F-4D97-AF65-F5344CB8AC3E}">
        <p14:creationId xmlns:p14="http://schemas.microsoft.com/office/powerpoint/2010/main" val="575737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xspec_tm1_sdtq_srctoo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2334" y="-95296"/>
            <a:ext cx="2152650" cy="3197318"/>
          </a:xfrm>
          <a:prstGeom prst="rect">
            <a:avLst/>
          </a:prstGeom>
        </p:spPr>
      </p:pic>
      <p:pic>
        <p:nvPicPr>
          <p:cNvPr id="3" name="Bild 2" descr="xspec_tm2_sdtq_srctoo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2580" y="-95296"/>
            <a:ext cx="2152650" cy="3197318"/>
          </a:xfrm>
          <a:prstGeom prst="rect">
            <a:avLst/>
          </a:prstGeom>
        </p:spPr>
      </p:pic>
      <p:pic>
        <p:nvPicPr>
          <p:cNvPr id="4" name="Bild 3" descr="xspec_tm3_sdtq_srctoo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483" y="2218369"/>
            <a:ext cx="2136775" cy="3173739"/>
          </a:xfrm>
          <a:prstGeom prst="rect">
            <a:avLst/>
          </a:prstGeom>
        </p:spPr>
      </p:pic>
      <p:pic>
        <p:nvPicPr>
          <p:cNvPr id="5" name="Bild 4" descr="xspec_tm4_sdtq_srcto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1708" y="2218369"/>
            <a:ext cx="2136775" cy="3173739"/>
          </a:xfrm>
          <a:prstGeom prst="rect">
            <a:avLst/>
          </a:prstGeom>
        </p:spPr>
      </p:pic>
      <p:pic>
        <p:nvPicPr>
          <p:cNvPr id="6" name="Bild 5" descr="xspec_tm6_sdtq_srcto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1758" y="2218369"/>
            <a:ext cx="2136775" cy="3173739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6714804" y="1268007"/>
            <a:ext cx="160378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100" dirty="0" err="1" smtClean="0"/>
              <a:t>only</a:t>
            </a:r>
            <a:r>
              <a:rPr lang="de-DE" sz="1100" dirty="0" smtClean="0"/>
              <a:t> 1 </a:t>
            </a:r>
            <a:r>
              <a:rPr lang="de-DE" sz="1100" dirty="0" err="1" smtClean="0"/>
              <a:t>free</a:t>
            </a:r>
            <a:r>
              <a:rPr lang="de-DE" sz="1100" dirty="0" smtClean="0"/>
              <a:t> </a:t>
            </a:r>
            <a:r>
              <a:rPr lang="de-DE" sz="1100" dirty="0" err="1" smtClean="0"/>
              <a:t>parameter</a:t>
            </a:r>
            <a:r>
              <a:rPr lang="de-DE" sz="1100" dirty="0" smtClean="0"/>
              <a:t>:</a:t>
            </a:r>
          </a:p>
          <a:p>
            <a:pPr algn="ctr"/>
            <a:r>
              <a:rPr lang="de-DE" sz="1100" dirty="0" err="1" smtClean="0"/>
              <a:t>normalization</a:t>
            </a:r>
            <a:endParaRPr lang="de-DE" sz="1100" dirty="0"/>
          </a:p>
          <a:p>
            <a:pPr algn="ctr"/>
            <a:r>
              <a:rPr lang="de-DE" sz="1100" dirty="0" smtClean="0"/>
              <a:t>(4 </a:t>
            </a:r>
            <a:r>
              <a:rPr lang="de-DE" sz="1100" dirty="0" err="1" smtClean="0"/>
              <a:t>central</a:t>
            </a:r>
            <a:r>
              <a:rPr lang="de-DE" sz="1100" dirty="0" smtClean="0"/>
              <a:t> </a:t>
            </a:r>
            <a:r>
              <a:rPr lang="de-DE" sz="1100" dirty="0" err="1" smtClean="0"/>
              <a:t>pixels</a:t>
            </a:r>
            <a:r>
              <a:rPr lang="de-DE" sz="1100" dirty="0" smtClean="0"/>
              <a:t> </a:t>
            </a:r>
            <a:r>
              <a:rPr lang="de-DE" sz="1100" dirty="0" err="1" smtClean="0"/>
              <a:t>ignored</a:t>
            </a:r>
            <a:r>
              <a:rPr lang="de-DE" sz="1100" dirty="0" smtClean="0"/>
              <a:t>)</a:t>
            </a:r>
            <a:endParaRPr lang="de-DE" sz="1100" dirty="0"/>
          </a:p>
        </p:txBody>
      </p:sp>
      <p:sp>
        <p:nvSpPr>
          <p:cNvPr id="19" name="Textfeld 18"/>
          <p:cNvSpPr txBox="1"/>
          <p:nvPr/>
        </p:nvSpPr>
        <p:spPr>
          <a:xfrm>
            <a:off x="6758731" y="1933358"/>
            <a:ext cx="1492867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 smtClean="0"/>
              <a:t>nH</a:t>
            </a:r>
            <a:r>
              <a:rPr lang="de-DE" sz="1200" dirty="0" smtClean="0"/>
              <a:t> = 7.25 × 10</a:t>
            </a:r>
            <a:r>
              <a:rPr lang="de-DE" sz="1200" baseline="30000" dirty="0" smtClean="0"/>
              <a:t>19</a:t>
            </a:r>
            <a:r>
              <a:rPr lang="de-DE" sz="1200" dirty="0" smtClean="0"/>
              <a:t> cm</a:t>
            </a:r>
            <a:r>
              <a:rPr lang="de-DE" sz="1200" baseline="30000" dirty="0" smtClean="0"/>
              <a:t>-2</a:t>
            </a:r>
            <a:endParaRPr lang="de-DE" sz="1200" dirty="0" smtClean="0"/>
          </a:p>
          <a:p>
            <a:pPr algn="ctr"/>
            <a:r>
              <a:rPr lang="de-DE" sz="1200" dirty="0" err="1" smtClean="0"/>
              <a:t>kT</a:t>
            </a:r>
            <a:r>
              <a:rPr lang="de-DE" sz="1200" dirty="0" smtClean="0"/>
              <a:t> = 62.4 eV</a:t>
            </a:r>
          </a:p>
          <a:p>
            <a:pPr algn="ctr"/>
            <a:r>
              <a:rPr lang="de-DE" sz="1200" dirty="0" smtClean="0"/>
              <a:t>(Chandra LETG)</a:t>
            </a:r>
            <a:endParaRPr lang="de-DE" sz="1200" dirty="0"/>
          </a:p>
        </p:txBody>
      </p:sp>
      <p:sp>
        <p:nvSpPr>
          <p:cNvPr id="20" name="Textfeld 19"/>
          <p:cNvSpPr txBox="1"/>
          <p:nvPr/>
        </p:nvSpPr>
        <p:spPr>
          <a:xfrm>
            <a:off x="1064099" y="1309894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1.8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011807" y="1339183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2.4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011807" y="3636481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1.7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064099" y="3636481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2.1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6946881" y="3636481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1.9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25" name="Abgerundetes Rechteck 24"/>
          <p:cNvSpPr/>
          <p:nvPr/>
        </p:nvSpPr>
        <p:spPr>
          <a:xfrm>
            <a:off x="2369940" y="642165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 smtClean="0">
                <a:solidFill>
                  <a:srgbClr val="800000"/>
                </a:solidFill>
              </a:rPr>
              <a:t>1</a:t>
            </a:r>
            <a:endParaRPr lang="de-DE" sz="1000" b="1" dirty="0">
              <a:solidFill>
                <a:srgbClr val="800000"/>
              </a:solidFill>
            </a:endParaRPr>
          </a:p>
        </p:txBody>
      </p:sp>
      <p:sp>
        <p:nvSpPr>
          <p:cNvPr id="26" name="Abgerundetes Rechteck 25"/>
          <p:cNvSpPr/>
          <p:nvPr/>
        </p:nvSpPr>
        <p:spPr>
          <a:xfrm>
            <a:off x="5317652" y="634997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>
                <a:solidFill>
                  <a:srgbClr val="800000"/>
                </a:solidFill>
              </a:rPr>
              <a:t>2</a:t>
            </a:r>
          </a:p>
        </p:txBody>
      </p:sp>
      <p:sp>
        <p:nvSpPr>
          <p:cNvPr id="27" name="Abgerundetes Rechteck 26"/>
          <p:cNvSpPr/>
          <p:nvPr/>
        </p:nvSpPr>
        <p:spPr>
          <a:xfrm>
            <a:off x="2369940" y="2961229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>
                <a:solidFill>
                  <a:srgbClr val="800000"/>
                </a:solidFill>
              </a:rPr>
              <a:t>3</a:t>
            </a:r>
          </a:p>
        </p:txBody>
      </p:sp>
      <p:sp>
        <p:nvSpPr>
          <p:cNvPr id="28" name="Abgerundetes Rechteck 27"/>
          <p:cNvSpPr/>
          <p:nvPr/>
        </p:nvSpPr>
        <p:spPr>
          <a:xfrm>
            <a:off x="5299417" y="2961229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 smtClean="0">
                <a:solidFill>
                  <a:srgbClr val="800000"/>
                </a:solidFill>
              </a:rPr>
              <a:t>4</a:t>
            </a:r>
            <a:endParaRPr lang="de-DE" sz="1000" b="1" dirty="0">
              <a:solidFill>
                <a:srgbClr val="800000"/>
              </a:solidFill>
            </a:endParaRPr>
          </a:p>
        </p:txBody>
      </p:sp>
      <p:sp>
        <p:nvSpPr>
          <p:cNvPr id="29" name="Abgerundetes Rechteck 28"/>
          <p:cNvSpPr/>
          <p:nvPr/>
        </p:nvSpPr>
        <p:spPr>
          <a:xfrm>
            <a:off x="8227061" y="2963708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 smtClean="0">
                <a:solidFill>
                  <a:srgbClr val="800000"/>
                </a:solidFill>
              </a:rPr>
              <a:t>6</a:t>
            </a:r>
            <a:endParaRPr lang="de-DE" sz="1000" b="1" dirty="0">
              <a:solidFill>
                <a:srgbClr val="800000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2613009" y="74714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6">
                    <a:lumMod val="50000"/>
                  </a:schemeClr>
                </a:solidFill>
              </a:rPr>
              <a:t>„</a:t>
            </a:r>
            <a:r>
              <a:rPr lang="de-DE" dirty="0" err="1" smtClean="0">
                <a:solidFill>
                  <a:schemeClr val="accent6">
                    <a:lumMod val="50000"/>
                  </a:schemeClr>
                </a:solidFill>
              </a:rPr>
              <a:t>before</a:t>
            </a:r>
            <a:r>
              <a:rPr lang="de-DE" dirty="0" smtClean="0">
                <a:solidFill>
                  <a:schemeClr val="accent6">
                    <a:lumMod val="50000"/>
                  </a:schemeClr>
                </a:solidFill>
              </a:rPr>
              <a:t>“</a:t>
            </a:r>
            <a:endParaRPr lang="de-DE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6458949" y="74714"/>
            <a:ext cx="232362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RX J1856-3754</a:t>
            </a:r>
          </a:p>
          <a:p>
            <a:pPr algn="ctr"/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2020 Apr 01-02</a:t>
            </a:r>
          </a:p>
          <a:p>
            <a:pPr algn="ctr"/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all valid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patterns</a:t>
            </a:r>
            <a:endParaRPr lang="de-DE" sz="2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840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feld 137"/>
          <p:cNvSpPr txBox="1"/>
          <p:nvPr/>
        </p:nvSpPr>
        <p:spPr>
          <a:xfrm>
            <a:off x="0" y="0"/>
            <a:ext cx="2292865" cy="499753"/>
          </a:xfrm>
          <a:prstGeom prst="rect">
            <a:avLst/>
          </a:prstGeom>
          <a:solidFill>
            <a:srgbClr val="F2F2F2"/>
          </a:solidFill>
        </p:spPr>
        <p:txBody>
          <a:bodyPr wrap="none" bIns="936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20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eROSITA</a:t>
            </a:r>
            <a:r>
              <a:rPr lang="de-DE" sz="20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Specialties</a:t>
            </a:r>
            <a:endParaRPr lang="de-DE" sz="2000" b="1" dirty="0">
              <a:ln w="1905"/>
              <a:gradFill>
                <a:gsLst>
                  <a:gs pos="0">
                    <a:schemeClr val="tx1"/>
                  </a:gs>
                  <a:gs pos="58000">
                    <a:schemeClr val="tx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5400000"/>
              </a:gradFill>
              <a:effectLst>
                <a:innerShdw blurRad="123825" dist="1193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2" name="Bild 1" descr="eROSITA_Calibration_K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8"/>
          <a:stretch/>
        </p:blipFill>
        <p:spPr>
          <a:xfrm>
            <a:off x="1493712" y="617174"/>
            <a:ext cx="6158571" cy="4403761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2492564" y="119805"/>
            <a:ext cx="6535427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2000" b="1" dirty="0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u="sng" dirty="0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fast PSF </a:t>
            </a:r>
            <a:r>
              <a:rPr lang="de-DE" sz="2000" b="1" u="sng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</a:t>
            </a:r>
            <a:r>
              <a:rPr lang="de-DE" sz="2000" b="1" u="sng" dirty="0" err="1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ocal</a:t>
            </a:r>
            <a:r>
              <a:rPr lang="de-DE" sz="2000" b="1" u="sng" dirty="0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Plane </a:t>
            </a:r>
            <a:r>
              <a:rPr lang="de-DE" sz="2000" b="1" u="sng" dirty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</a:t>
            </a:r>
            <a:r>
              <a:rPr lang="de-DE" sz="2000" b="1" u="sng" dirty="0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apping </a:t>
            </a:r>
            <a:r>
              <a:rPr lang="de-DE" sz="2000" b="1" u="sng" dirty="0" err="1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at</a:t>
            </a:r>
            <a:r>
              <a:rPr lang="de-DE" sz="2000" b="1" u="sng" dirty="0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high </a:t>
            </a:r>
            <a:r>
              <a:rPr lang="de-DE" sz="2000" b="1" u="sng" dirty="0" err="1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count</a:t>
            </a:r>
            <a:r>
              <a:rPr lang="de-DE" sz="2000" b="1" u="sng" dirty="0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u="sng" dirty="0" err="1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ra</a:t>
            </a:r>
            <a:r>
              <a:rPr lang="de-DE" sz="2000" b="1" dirty="0" err="1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tes</a:t>
            </a:r>
            <a:endParaRPr lang="de-DE" sz="2000" b="1" dirty="0">
              <a:ln w="1905"/>
              <a:gradFill>
                <a:gsLst>
                  <a:gs pos="1000">
                    <a:schemeClr val="tx1"/>
                  </a:gs>
                  <a:gs pos="76000">
                    <a:schemeClr val="tx1">
                      <a:lumMod val="50000"/>
                      <a:lumOff val="50000"/>
                    </a:schemeClr>
                  </a:gs>
                  <a:gs pos="100000">
                    <a:schemeClr val="tx1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238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xspec_tm1_sdtq_grid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293" y="-99253"/>
            <a:ext cx="2152651" cy="3205234"/>
          </a:xfrm>
          <a:prstGeom prst="rect">
            <a:avLst/>
          </a:prstGeom>
        </p:spPr>
      </p:pic>
      <p:pic>
        <p:nvPicPr>
          <p:cNvPr id="3" name="Bild 2" descr="xspec_tm2_sdtq_grid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9516" y="-99253"/>
            <a:ext cx="2152650" cy="3205232"/>
          </a:xfrm>
          <a:prstGeom prst="rect">
            <a:avLst/>
          </a:prstGeom>
        </p:spPr>
      </p:pic>
      <p:pic>
        <p:nvPicPr>
          <p:cNvPr id="4" name="Bild 3" descr="xspec_tm3_sdtq_grid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2410" y="2214440"/>
            <a:ext cx="2136777" cy="3181598"/>
          </a:xfrm>
          <a:prstGeom prst="rect">
            <a:avLst/>
          </a:prstGeom>
        </p:spPr>
      </p:pic>
      <p:pic>
        <p:nvPicPr>
          <p:cNvPr id="5" name="Bild 4" descr="xspec_tm4_sdtq_grid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5636" y="2214441"/>
            <a:ext cx="2136775" cy="3181595"/>
          </a:xfrm>
          <a:prstGeom prst="rect">
            <a:avLst/>
          </a:prstGeom>
        </p:spPr>
      </p:pic>
      <p:pic>
        <p:nvPicPr>
          <p:cNvPr id="7" name="Bild 6" descr="xspec_tm6_sdtq_grid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5686" y="2214440"/>
            <a:ext cx="2136775" cy="318159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064099" y="1300476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1.2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011807" y="1329765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1.1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011807" y="3627063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1.1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064099" y="3627063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1.3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946881" y="3627063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1.3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458949" y="74714"/>
            <a:ext cx="232362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RX J1856-3754</a:t>
            </a:r>
          </a:p>
          <a:p>
            <a:pPr algn="ctr"/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2020 Apr 01-02</a:t>
            </a:r>
          </a:p>
          <a:p>
            <a:pPr algn="ctr"/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all valid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patterns</a:t>
            </a:r>
            <a:endParaRPr lang="de-DE" sz="2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714804" y="1268007"/>
            <a:ext cx="160378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100" dirty="0" err="1" smtClean="0"/>
              <a:t>only</a:t>
            </a:r>
            <a:r>
              <a:rPr lang="de-DE" sz="1100" dirty="0" smtClean="0"/>
              <a:t> 1 </a:t>
            </a:r>
            <a:r>
              <a:rPr lang="de-DE" sz="1100" dirty="0" err="1" smtClean="0"/>
              <a:t>free</a:t>
            </a:r>
            <a:r>
              <a:rPr lang="de-DE" sz="1100" dirty="0" smtClean="0"/>
              <a:t> </a:t>
            </a:r>
            <a:r>
              <a:rPr lang="de-DE" sz="1100" dirty="0" err="1" smtClean="0"/>
              <a:t>parameter</a:t>
            </a:r>
            <a:r>
              <a:rPr lang="de-DE" sz="1100" dirty="0" smtClean="0"/>
              <a:t>:</a:t>
            </a:r>
          </a:p>
          <a:p>
            <a:pPr algn="ctr"/>
            <a:r>
              <a:rPr lang="de-DE" sz="1100" dirty="0" err="1" smtClean="0"/>
              <a:t>normalization</a:t>
            </a:r>
            <a:endParaRPr lang="de-DE" sz="1100" dirty="0"/>
          </a:p>
          <a:p>
            <a:pPr algn="ctr"/>
            <a:r>
              <a:rPr lang="de-DE" sz="1100" dirty="0" smtClean="0"/>
              <a:t>(4 </a:t>
            </a:r>
            <a:r>
              <a:rPr lang="de-DE" sz="1100" dirty="0" err="1" smtClean="0"/>
              <a:t>central</a:t>
            </a:r>
            <a:r>
              <a:rPr lang="de-DE" sz="1100" dirty="0" smtClean="0"/>
              <a:t> </a:t>
            </a:r>
            <a:r>
              <a:rPr lang="de-DE" sz="1100" dirty="0" err="1" smtClean="0"/>
              <a:t>pixels</a:t>
            </a:r>
            <a:r>
              <a:rPr lang="de-DE" sz="1100" dirty="0" smtClean="0"/>
              <a:t> </a:t>
            </a:r>
            <a:r>
              <a:rPr lang="de-DE" sz="1100" dirty="0" err="1" smtClean="0"/>
              <a:t>ignored</a:t>
            </a:r>
            <a:r>
              <a:rPr lang="de-DE" sz="1100" dirty="0" smtClean="0"/>
              <a:t>)</a:t>
            </a:r>
            <a:endParaRPr lang="de-DE" sz="1100" dirty="0"/>
          </a:p>
        </p:txBody>
      </p:sp>
      <p:sp>
        <p:nvSpPr>
          <p:cNvPr id="15" name="Textfeld 14"/>
          <p:cNvSpPr txBox="1"/>
          <p:nvPr/>
        </p:nvSpPr>
        <p:spPr>
          <a:xfrm>
            <a:off x="6758731" y="1933358"/>
            <a:ext cx="1492867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 smtClean="0"/>
              <a:t>nH</a:t>
            </a:r>
            <a:r>
              <a:rPr lang="de-DE" sz="1200" dirty="0" smtClean="0"/>
              <a:t> = 7.25 × 10</a:t>
            </a:r>
            <a:r>
              <a:rPr lang="de-DE" sz="1200" baseline="30000" dirty="0" smtClean="0"/>
              <a:t>19</a:t>
            </a:r>
            <a:r>
              <a:rPr lang="de-DE" sz="1200" dirty="0" smtClean="0"/>
              <a:t> cm</a:t>
            </a:r>
            <a:r>
              <a:rPr lang="de-DE" sz="1200" baseline="30000" dirty="0" smtClean="0"/>
              <a:t>-2</a:t>
            </a:r>
            <a:endParaRPr lang="de-DE" sz="1200" dirty="0" smtClean="0"/>
          </a:p>
          <a:p>
            <a:pPr algn="ctr"/>
            <a:r>
              <a:rPr lang="de-DE" sz="1200" dirty="0" err="1" smtClean="0"/>
              <a:t>kT</a:t>
            </a:r>
            <a:r>
              <a:rPr lang="de-DE" sz="1200" dirty="0" smtClean="0"/>
              <a:t> = 62.4 eV</a:t>
            </a:r>
          </a:p>
          <a:p>
            <a:pPr algn="ctr"/>
            <a:r>
              <a:rPr lang="de-DE" sz="1200" dirty="0" smtClean="0"/>
              <a:t>(Chandra LETG)</a:t>
            </a:r>
            <a:endParaRPr lang="de-DE" sz="1200" dirty="0"/>
          </a:p>
        </p:txBody>
      </p:sp>
      <p:sp>
        <p:nvSpPr>
          <p:cNvPr id="16" name="Abgerundetes Rechteck 15"/>
          <p:cNvSpPr/>
          <p:nvPr/>
        </p:nvSpPr>
        <p:spPr>
          <a:xfrm>
            <a:off x="2369940" y="642165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 smtClean="0">
                <a:solidFill>
                  <a:srgbClr val="800000"/>
                </a:solidFill>
              </a:rPr>
              <a:t>1</a:t>
            </a:r>
            <a:endParaRPr lang="de-DE" sz="1000" b="1" dirty="0">
              <a:solidFill>
                <a:srgbClr val="800000"/>
              </a:solidFill>
            </a:endParaRPr>
          </a:p>
        </p:txBody>
      </p:sp>
      <p:sp>
        <p:nvSpPr>
          <p:cNvPr id="17" name="Abgerundetes Rechteck 16"/>
          <p:cNvSpPr/>
          <p:nvPr/>
        </p:nvSpPr>
        <p:spPr>
          <a:xfrm>
            <a:off x="5317652" y="634997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>
                <a:solidFill>
                  <a:srgbClr val="800000"/>
                </a:solidFill>
              </a:rPr>
              <a:t>2</a:t>
            </a:r>
          </a:p>
        </p:txBody>
      </p:sp>
      <p:sp>
        <p:nvSpPr>
          <p:cNvPr id="18" name="Abgerundetes Rechteck 17"/>
          <p:cNvSpPr/>
          <p:nvPr/>
        </p:nvSpPr>
        <p:spPr>
          <a:xfrm>
            <a:off x="2369940" y="2961229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>
                <a:solidFill>
                  <a:srgbClr val="800000"/>
                </a:solidFill>
              </a:rPr>
              <a:t>3</a:t>
            </a:r>
          </a:p>
        </p:txBody>
      </p:sp>
      <p:sp>
        <p:nvSpPr>
          <p:cNvPr id="19" name="Abgerundetes Rechteck 18"/>
          <p:cNvSpPr/>
          <p:nvPr/>
        </p:nvSpPr>
        <p:spPr>
          <a:xfrm>
            <a:off x="5299417" y="2961229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 smtClean="0">
                <a:solidFill>
                  <a:srgbClr val="800000"/>
                </a:solidFill>
              </a:rPr>
              <a:t>4</a:t>
            </a:r>
            <a:endParaRPr lang="de-DE" sz="1000" b="1" dirty="0">
              <a:solidFill>
                <a:srgbClr val="800000"/>
              </a:solidFill>
            </a:endParaRPr>
          </a:p>
        </p:txBody>
      </p:sp>
      <p:sp>
        <p:nvSpPr>
          <p:cNvPr id="20" name="Abgerundetes Rechteck 19"/>
          <p:cNvSpPr/>
          <p:nvPr/>
        </p:nvSpPr>
        <p:spPr>
          <a:xfrm>
            <a:off x="8227061" y="2963708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 smtClean="0">
                <a:solidFill>
                  <a:srgbClr val="800000"/>
                </a:solidFill>
              </a:rPr>
              <a:t>6</a:t>
            </a:r>
            <a:endParaRPr lang="de-DE" sz="1000" b="1" dirty="0">
              <a:solidFill>
                <a:srgbClr val="8000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613009" y="7471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3">
                    <a:lumMod val="50000"/>
                  </a:schemeClr>
                </a:solidFill>
              </a:rPr>
              <a:t>„after“</a:t>
            </a:r>
            <a:endParaRPr lang="de-DE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3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xspec_tm1_s_grid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293" y="-99254"/>
            <a:ext cx="2152652" cy="3205235"/>
          </a:xfrm>
          <a:prstGeom prst="rect">
            <a:avLst/>
          </a:prstGeom>
        </p:spPr>
      </p:pic>
      <p:pic>
        <p:nvPicPr>
          <p:cNvPr id="3" name="Bild 2" descr="xspec_tm2_s_grid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9518" y="-99252"/>
            <a:ext cx="2152651" cy="3205234"/>
          </a:xfrm>
          <a:prstGeom prst="rect">
            <a:avLst/>
          </a:prstGeom>
        </p:spPr>
      </p:pic>
      <p:pic>
        <p:nvPicPr>
          <p:cNvPr id="4" name="Bild 3" descr="xspec_tm3_s_grid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2412" y="2214441"/>
            <a:ext cx="2136776" cy="3181596"/>
          </a:xfrm>
          <a:prstGeom prst="rect">
            <a:avLst/>
          </a:prstGeom>
        </p:spPr>
      </p:pic>
      <p:pic>
        <p:nvPicPr>
          <p:cNvPr id="5" name="Bild 4" descr="xspec_tm4_s_grid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4498" y="2214444"/>
            <a:ext cx="2136773" cy="3181592"/>
          </a:xfrm>
          <a:prstGeom prst="rect">
            <a:avLst/>
          </a:prstGeom>
        </p:spPr>
      </p:pic>
      <p:pic>
        <p:nvPicPr>
          <p:cNvPr id="6" name="Bild 5" descr="xspec_tm6_s_grid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5686" y="2214443"/>
            <a:ext cx="2136776" cy="3181596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6357434" y="74714"/>
            <a:ext cx="252665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RX J1856-3754</a:t>
            </a:r>
          </a:p>
          <a:p>
            <a:pPr algn="ctr"/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2020 Apr 01-02</a:t>
            </a:r>
          </a:p>
          <a:p>
            <a:pPr algn="ctr"/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single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pixel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events</a:t>
            </a:r>
            <a:endParaRPr lang="de-DE" sz="2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714804" y="1268007"/>
            <a:ext cx="160378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100" dirty="0" err="1" smtClean="0"/>
              <a:t>only</a:t>
            </a:r>
            <a:r>
              <a:rPr lang="de-DE" sz="1100" dirty="0" smtClean="0"/>
              <a:t> 1 </a:t>
            </a:r>
            <a:r>
              <a:rPr lang="de-DE" sz="1100" dirty="0" err="1" smtClean="0"/>
              <a:t>free</a:t>
            </a:r>
            <a:r>
              <a:rPr lang="de-DE" sz="1100" dirty="0" smtClean="0"/>
              <a:t> </a:t>
            </a:r>
            <a:r>
              <a:rPr lang="de-DE" sz="1100" dirty="0" err="1" smtClean="0"/>
              <a:t>parameter</a:t>
            </a:r>
            <a:r>
              <a:rPr lang="de-DE" sz="1100" dirty="0" smtClean="0"/>
              <a:t>:</a:t>
            </a:r>
          </a:p>
          <a:p>
            <a:pPr algn="ctr"/>
            <a:r>
              <a:rPr lang="de-DE" sz="1100" dirty="0" err="1" smtClean="0"/>
              <a:t>normalization</a:t>
            </a:r>
            <a:endParaRPr lang="de-DE" sz="1100" dirty="0"/>
          </a:p>
          <a:p>
            <a:pPr algn="ctr"/>
            <a:r>
              <a:rPr lang="de-DE" sz="1100" dirty="0" smtClean="0"/>
              <a:t>(4 </a:t>
            </a:r>
            <a:r>
              <a:rPr lang="de-DE" sz="1100" dirty="0" err="1" smtClean="0"/>
              <a:t>central</a:t>
            </a:r>
            <a:r>
              <a:rPr lang="de-DE" sz="1100" dirty="0" smtClean="0"/>
              <a:t> </a:t>
            </a:r>
            <a:r>
              <a:rPr lang="de-DE" sz="1100" dirty="0" err="1" smtClean="0"/>
              <a:t>pixels</a:t>
            </a:r>
            <a:r>
              <a:rPr lang="de-DE" sz="1100" dirty="0" smtClean="0"/>
              <a:t> </a:t>
            </a:r>
            <a:r>
              <a:rPr lang="de-DE" sz="1100" dirty="0" err="1" smtClean="0"/>
              <a:t>ignored</a:t>
            </a:r>
            <a:r>
              <a:rPr lang="de-DE" sz="1100" dirty="0" smtClean="0"/>
              <a:t>)</a:t>
            </a:r>
            <a:endParaRPr lang="de-DE" sz="1100" dirty="0"/>
          </a:p>
        </p:txBody>
      </p:sp>
      <p:sp>
        <p:nvSpPr>
          <p:cNvPr id="19" name="Textfeld 18"/>
          <p:cNvSpPr txBox="1"/>
          <p:nvPr/>
        </p:nvSpPr>
        <p:spPr>
          <a:xfrm>
            <a:off x="6758731" y="1933358"/>
            <a:ext cx="1492867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 smtClean="0"/>
              <a:t>nH</a:t>
            </a:r>
            <a:r>
              <a:rPr lang="de-DE" sz="1200" dirty="0" smtClean="0"/>
              <a:t> = 7.25 × 10</a:t>
            </a:r>
            <a:r>
              <a:rPr lang="de-DE" sz="1200" baseline="30000" dirty="0" smtClean="0"/>
              <a:t>19</a:t>
            </a:r>
            <a:r>
              <a:rPr lang="de-DE" sz="1200" dirty="0" smtClean="0"/>
              <a:t> cm</a:t>
            </a:r>
            <a:r>
              <a:rPr lang="de-DE" sz="1200" baseline="30000" dirty="0" smtClean="0"/>
              <a:t>-2</a:t>
            </a:r>
            <a:endParaRPr lang="de-DE" sz="1200" dirty="0" smtClean="0"/>
          </a:p>
          <a:p>
            <a:pPr algn="ctr"/>
            <a:r>
              <a:rPr lang="de-DE" sz="1200" dirty="0" err="1" smtClean="0"/>
              <a:t>kT</a:t>
            </a:r>
            <a:r>
              <a:rPr lang="de-DE" sz="1200" dirty="0" smtClean="0"/>
              <a:t> = 62.4 eV</a:t>
            </a:r>
          </a:p>
          <a:p>
            <a:pPr algn="ctr"/>
            <a:r>
              <a:rPr lang="de-DE" sz="1200" dirty="0" smtClean="0"/>
              <a:t>(Chandra LETG)</a:t>
            </a:r>
            <a:endParaRPr lang="de-DE" sz="1200" dirty="0"/>
          </a:p>
        </p:txBody>
      </p:sp>
      <p:sp>
        <p:nvSpPr>
          <p:cNvPr id="20" name="Textfeld 19"/>
          <p:cNvSpPr txBox="1"/>
          <p:nvPr/>
        </p:nvSpPr>
        <p:spPr>
          <a:xfrm>
            <a:off x="1064099" y="1309894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1.1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011807" y="1339183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1.0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011807" y="3636481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1.1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064099" y="3636481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0.9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6946881" y="3636481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1.1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30" name="Abgerundetes Rechteck 29"/>
          <p:cNvSpPr/>
          <p:nvPr/>
        </p:nvSpPr>
        <p:spPr>
          <a:xfrm>
            <a:off x="2369940" y="642165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 smtClean="0">
                <a:solidFill>
                  <a:srgbClr val="800000"/>
                </a:solidFill>
              </a:rPr>
              <a:t>1</a:t>
            </a:r>
            <a:endParaRPr lang="de-DE" sz="1000" b="1" dirty="0">
              <a:solidFill>
                <a:srgbClr val="800000"/>
              </a:solidFill>
            </a:endParaRPr>
          </a:p>
        </p:txBody>
      </p:sp>
      <p:sp>
        <p:nvSpPr>
          <p:cNvPr id="31" name="Abgerundetes Rechteck 30"/>
          <p:cNvSpPr/>
          <p:nvPr/>
        </p:nvSpPr>
        <p:spPr>
          <a:xfrm>
            <a:off x="5317652" y="634997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>
                <a:solidFill>
                  <a:srgbClr val="800000"/>
                </a:solidFill>
              </a:rPr>
              <a:t>2</a:t>
            </a:r>
          </a:p>
        </p:txBody>
      </p:sp>
      <p:sp>
        <p:nvSpPr>
          <p:cNvPr id="32" name="Abgerundetes Rechteck 31"/>
          <p:cNvSpPr/>
          <p:nvPr/>
        </p:nvSpPr>
        <p:spPr>
          <a:xfrm>
            <a:off x="2369940" y="2961229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>
                <a:solidFill>
                  <a:srgbClr val="800000"/>
                </a:solidFill>
              </a:rPr>
              <a:t>3</a:t>
            </a:r>
          </a:p>
        </p:txBody>
      </p:sp>
      <p:sp>
        <p:nvSpPr>
          <p:cNvPr id="33" name="Abgerundetes Rechteck 32"/>
          <p:cNvSpPr/>
          <p:nvPr/>
        </p:nvSpPr>
        <p:spPr>
          <a:xfrm>
            <a:off x="5299417" y="2961229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 smtClean="0">
                <a:solidFill>
                  <a:srgbClr val="800000"/>
                </a:solidFill>
              </a:rPr>
              <a:t>4</a:t>
            </a:r>
            <a:endParaRPr lang="de-DE" sz="1000" b="1" dirty="0">
              <a:solidFill>
                <a:srgbClr val="800000"/>
              </a:solidFill>
            </a:endParaRPr>
          </a:p>
        </p:txBody>
      </p:sp>
      <p:sp>
        <p:nvSpPr>
          <p:cNvPr id="34" name="Abgerundetes Rechteck 33"/>
          <p:cNvSpPr/>
          <p:nvPr/>
        </p:nvSpPr>
        <p:spPr>
          <a:xfrm>
            <a:off x="8227061" y="2963708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 smtClean="0">
                <a:solidFill>
                  <a:srgbClr val="800000"/>
                </a:solidFill>
              </a:rPr>
              <a:t>6</a:t>
            </a:r>
            <a:endParaRPr lang="de-DE" sz="1000" b="1" dirty="0">
              <a:solidFill>
                <a:srgbClr val="800000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2613009" y="7471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3">
                    <a:lumMod val="50000"/>
                  </a:schemeClr>
                </a:solidFill>
              </a:rPr>
              <a:t>„after“</a:t>
            </a:r>
            <a:endParaRPr lang="de-DE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93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el 1"/>
          <p:cNvSpPr txBox="1">
            <a:spLocks/>
          </p:cNvSpPr>
          <p:nvPr/>
        </p:nvSpPr>
        <p:spPr>
          <a:xfrm>
            <a:off x="1" y="119955"/>
            <a:ext cx="9143999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1E </a:t>
            </a:r>
            <a:r>
              <a:rPr lang="de-DE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0102.2-</a:t>
            </a:r>
            <a:r>
              <a:rPr lang="de-DE" sz="2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7219: IACHEC</a:t>
            </a:r>
            <a:r>
              <a:rPr lang="de-DE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de-DE" sz="2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  <a:endParaRPr lang="de-DE" sz="28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8" name="Bild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647" y="758800"/>
            <a:ext cx="4284373" cy="1210750"/>
          </a:xfrm>
          <a:prstGeom prst="rect">
            <a:avLst/>
          </a:prstGeom>
        </p:spPr>
      </p:pic>
      <p:grpSp>
        <p:nvGrpSpPr>
          <p:cNvPr id="2" name="Gruppierung 1"/>
          <p:cNvGrpSpPr/>
          <p:nvPr/>
        </p:nvGrpSpPr>
        <p:grpSpPr>
          <a:xfrm>
            <a:off x="1667076" y="2037777"/>
            <a:ext cx="4900643" cy="2860800"/>
            <a:chOff x="961571" y="1837560"/>
            <a:chExt cx="4293443" cy="2362514"/>
          </a:xfrm>
        </p:grpSpPr>
        <p:pic>
          <p:nvPicPr>
            <p:cNvPr id="14" name="Bild 13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9626"/>
            <a:stretch/>
          </p:blipFill>
          <p:spPr>
            <a:xfrm>
              <a:off x="961571" y="1837560"/>
              <a:ext cx="4293443" cy="2090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  <p:pic>
          <p:nvPicPr>
            <p:cNvPr id="29" name="Bild 28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4269" b="5762"/>
            <a:stretch/>
          </p:blipFill>
          <p:spPr>
            <a:xfrm>
              <a:off x="961571" y="3854907"/>
              <a:ext cx="4293443" cy="345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274061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feil nach rechts 9"/>
          <p:cNvSpPr/>
          <p:nvPr/>
        </p:nvSpPr>
        <p:spPr>
          <a:xfrm rot="3928777">
            <a:off x="3654095" y="2979594"/>
            <a:ext cx="703507" cy="1715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 nach rechts 10"/>
          <p:cNvSpPr/>
          <p:nvPr/>
        </p:nvSpPr>
        <p:spPr>
          <a:xfrm rot="2821175">
            <a:off x="6132854" y="2964126"/>
            <a:ext cx="828407" cy="157823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 nach rechts 8"/>
          <p:cNvSpPr/>
          <p:nvPr/>
        </p:nvSpPr>
        <p:spPr>
          <a:xfrm rot="8229111">
            <a:off x="2029297" y="2982412"/>
            <a:ext cx="935274" cy="164423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Bild 1" descr="pm00_700001_x20_EventList_c030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" t="58096" b="5331"/>
          <a:stretch/>
        </p:blipFill>
        <p:spPr>
          <a:xfrm>
            <a:off x="0" y="3333160"/>
            <a:ext cx="3250951" cy="171507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112407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eROSITA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calibration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observations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of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 1E 0102.2-7219</a:t>
            </a:r>
          </a:p>
        </p:txBody>
      </p:sp>
      <p:pic>
        <p:nvPicPr>
          <p:cNvPr id="4" name="Bild 3" descr="pltccd2_e01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57658" r="5953" b="5442"/>
          <a:stretch/>
        </p:blipFill>
        <p:spPr>
          <a:xfrm>
            <a:off x="1912016" y="564886"/>
            <a:ext cx="4975424" cy="2910200"/>
          </a:xfrm>
          <a:prstGeom prst="rect">
            <a:avLst/>
          </a:prstGeom>
        </p:spPr>
      </p:pic>
      <p:pic>
        <p:nvPicPr>
          <p:cNvPr id="5" name="Bild 4" descr="pm01_710000_x20_EventList_c030a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1" t="58096" b="5331"/>
          <a:stretch/>
        </p:blipFill>
        <p:spPr>
          <a:xfrm>
            <a:off x="3151017" y="3333159"/>
            <a:ext cx="2930324" cy="1715079"/>
          </a:xfrm>
          <a:prstGeom prst="rect">
            <a:avLst/>
          </a:prstGeom>
        </p:spPr>
      </p:pic>
      <p:pic>
        <p:nvPicPr>
          <p:cNvPr id="6" name="Bild 5" descr="pm04_740004_x20_EventList_c030a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7" t="58096" b="5331"/>
          <a:stretch/>
        </p:blipFill>
        <p:spPr>
          <a:xfrm>
            <a:off x="5981406" y="3333160"/>
            <a:ext cx="2922834" cy="171508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18751" y="3592728"/>
            <a:ext cx="353019" cy="3530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108000" bIns="93600" rtlCol="0" anchor="ctr"/>
          <a:lstStyle/>
          <a:p>
            <a:pPr algn="ctr"/>
            <a:r>
              <a:rPr lang="de-DE" sz="1400" dirty="0">
                <a:solidFill>
                  <a:schemeClr val="accent5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3571219" y="3592728"/>
            <a:ext cx="353019" cy="3530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108000" bIns="93600" rtlCol="0" anchor="ctr"/>
          <a:lstStyle/>
          <a:p>
            <a:pPr algn="ctr"/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2</a:t>
            </a:r>
            <a:endParaRPr lang="de-DE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464372" y="4165261"/>
            <a:ext cx="353019" cy="3530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108000" bIns="93600" rtlCol="0" anchor="ctr"/>
          <a:lstStyle/>
          <a:p>
            <a:pPr algn="ctr"/>
            <a:r>
              <a:rPr lang="de-DE" sz="1400" dirty="0" smtClean="0">
                <a:solidFill>
                  <a:schemeClr val="accent5">
                    <a:lumMod val="50000"/>
                  </a:schemeClr>
                </a:solidFill>
              </a:rPr>
              <a:t>3</a:t>
            </a:r>
            <a:endParaRPr lang="de-DE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214464" y="3629845"/>
            <a:ext cx="1010212" cy="246221"/>
          </a:xfrm>
          <a:prstGeom prst="rect">
            <a:avLst/>
          </a:prstGeom>
          <a:solidFill>
            <a:srgbClr val="EBF1DE"/>
          </a:solidFill>
        </p:spPr>
        <p:txBody>
          <a:bodyPr wrap="none" rtlCol="0">
            <a:spAutoFit/>
          </a:bodyPr>
          <a:lstStyle/>
          <a:p>
            <a:r>
              <a:rPr lang="de-DE" sz="1000" dirty="0" smtClean="0"/>
              <a:t>2019 Nov 07-08</a:t>
            </a:r>
            <a:endParaRPr lang="de-DE" sz="1000" dirty="0"/>
          </a:p>
        </p:txBody>
      </p:sp>
      <p:sp>
        <p:nvSpPr>
          <p:cNvPr id="19" name="Textfeld 18"/>
          <p:cNvSpPr txBox="1"/>
          <p:nvPr/>
        </p:nvSpPr>
        <p:spPr>
          <a:xfrm>
            <a:off x="4078047" y="3629845"/>
            <a:ext cx="977526" cy="246221"/>
          </a:xfrm>
          <a:prstGeom prst="rect">
            <a:avLst/>
          </a:prstGeom>
          <a:solidFill>
            <a:srgbClr val="EBF1DE"/>
          </a:solidFill>
        </p:spPr>
        <p:txBody>
          <a:bodyPr wrap="none" rtlCol="0">
            <a:spAutoFit/>
          </a:bodyPr>
          <a:lstStyle/>
          <a:p>
            <a:r>
              <a:rPr lang="de-DE" sz="1000" dirty="0" smtClean="0"/>
              <a:t>2020 Jun 18-19</a:t>
            </a:r>
            <a:endParaRPr lang="de-DE" sz="1000" dirty="0"/>
          </a:p>
        </p:txBody>
      </p:sp>
      <p:sp>
        <p:nvSpPr>
          <p:cNvPr id="20" name="Textfeld 19"/>
          <p:cNvSpPr txBox="1"/>
          <p:nvPr/>
        </p:nvSpPr>
        <p:spPr>
          <a:xfrm>
            <a:off x="6934874" y="4204288"/>
            <a:ext cx="1010212" cy="246221"/>
          </a:xfrm>
          <a:prstGeom prst="rect">
            <a:avLst/>
          </a:prstGeom>
          <a:solidFill>
            <a:srgbClr val="EBF1DE"/>
          </a:solidFill>
        </p:spPr>
        <p:txBody>
          <a:bodyPr wrap="none" rtlCol="0">
            <a:spAutoFit/>
          </a:bodyPr>
          <a:lstStyle/>
          <a:p>
            <a:r>
              <a:rPr lang="de-DE" sz="1000" dirty="0" smtClean="0"/>
              <a:t>2021 Nov 26-27</a:t>
            </a:r>
            <a:endParaRPr lang="de-DE" sz="1000" dirty="0"/>
          </a:p>
        </p:txBody>
      </p:sp>
      <p:sp>
        <p:nvSpPr>
          <p:cNvPr id="22" name="Eckige Klammer rechts 21"/>
          <p:cNvSpPr/>
          <p:nvPr/>
        </p:nvSpPr>
        <p:spPr>
          <a:xfrm>
            <a:off x="8652646" y="3772755"/>
            <a:ext cx="45719" cy="558223"/>
          </a:xfrm>
          <a:prstGeom prst="rightBracket">
            <a:avLst/>
          </a:prstGeom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8668495" y="391793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solidFill>
                  <a:schemeClr val="accent2">
                    <a:lumMod val="75000"/>
                  </a:schemeClr>
                </a:solidFill>
              </a:rPr>
              <a:t>8 C</a:t>
            </a:r>
            <a:endParaRPr lang="de-DE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26" name="Gruppierung 25"/>
          <p:cNvGrpSpPr/>
          <p:nvPr/>
        </p:nvGrpSpPr>
        <p:grpSpPr>
          <a:xfrm>
            <a:off x="264187" y="951057"/>
            <a:ext cx="1486415" cy="1735156"/>
            <a:chOff x="146481" y="293729"/>
            <a:chExt cx="1486415" cy="1735156"/>
          </a:xfrm>
        </p:grpSpPr>
        <p:pic>
          <p:nvPicPr>
            <p:cNvPr id="24" name="Bild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481" y="293729"/>
              <a:ext cx="1486415" cy="1476721"/>
            </a:xfrm>
            <a:prstGeom prst="rect">
              <a:avLst/>
            </a:prstGeom>
          </p:spPr>
        </p:pic>
        <p:sp>
          <p:nvSpPr>
            <p:cNvPr id="25" name="Textfeld 24"/>
            <p:cNvSpPr txBox="1"/>
            <p:nvPr/>
          </p:nvSpPr>
          <p:spPr>
            <a:xfrm flipH="1">
              <a:off x="146481" y="1767275"/>
              <a:ext cx="1486415" cy="2616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dirty="0" smtClean="0"/>
                <a:t>Chandra ACIS</a:t>
              </a:r>
              <a:endParaRPr lang="de-DE" sz="1100" dirty="0"/>
            </a:p>
          </p:txBody>
        </p:sp>
      </p:grpSp>
      <p:sp>
        <p:nvSpPr>
          <p:cNvPr id="27" name="Textfeld 26"/>
          <p:cNvSpPr txBox="1"/>
          <p:nvPr/>
        </p:nvSpPr>
        <p:spPr>
          <a:xfrm>
            <a:off x="6817391" y="1278022"/>
            <a:ext cx="2125321" cy="1119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400" dirty="0" smtClean="0"/>
              <a:t>3 </a:t>
            </a:r>
            <a:r>
              <a:rPr lang="de-DE" sz="1400" dirty="0" err="1" smtClean="0"/>
              <a:t>long</a:t>
            </a:r>
            <a:r>
              <a:rPr lang="de-DE" sz="1400" dirty="0" smtClean="0"/>
              <a:t> (30-60 </a:t>
            </a:r>
            <a:r>
              <a:rPr lang="de-DE" sz="1400" dirty="0" err="1" smtClean="0"/>
              <a:t>ks</a:t>
            </a:r>
            <a:r>
              <a:rPr lang="de-DE" sz="1400" dirty="0" smtClean="0"/>
              <a:t>)</a:t>
            </a:r>
          </a:p>
          <a:p>
            <a:pPr algn="ctr">
              <a:lnSpc>
                <a:spcPct val="120000"/>
              </a:lnSpc>
            </a:pPr>
            <a:r>
              <a:rPr lang="de-DE" sz="1400" dirty="0" err="1" smtClean="0"/>
              <a:t>pointed</a:t>
            </a:r>
            <a:r>
              <a:rPr lang="de-DE" sz="1400" dirty="0" smtClean="0"/>
              <a:t> </a:t>
            </a:r>
            <a:r>
              <a:rPr lang="de-DE" sz="1400" dirty="0" err="1" smtClean="0"/>
              <a:t>eROSITA</a:t>
            </a:r>
            <a:r>
              <a:rPr lang="de-DE" sz="1400" dirty="0" smtClean="0"/>
              <a:t> </a:t>
            </a:r>
            <a:r>
              <a:rPr lang="de-DE" sz="1400" dirty="0" err="1" smtClean="0"/>
              <a:t>observations</a:t>
            </a:r>
            <a:endParaRPr lang="de-DE" sz="1400" dirty="0" smtClean="0"/>
          </a:p>
          <a:p>
            <a:pPr algn="ctr">
              <a:lnSpc>
                <a:spcPct val="120000"/>
              </a:lnSpc>
            </a:pPr>
            <a:r>
              <a:rPr lang="de-DE" sz="1400" dirty="0" smtClean="0"/>
              <a:t>2019 - 2021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83793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E0102_700001_TM1_sdtq_c030b_SourceSpec.fi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608" y="-103208"/>
            <a:ext cx="2152649" cy="3213145"/>
          </a:xfrm>
          <a:prstGeom prst="rect">
            <a:avLst/>
          </a:prstGeom>
        </p:spPr>
      </p:pic>
      <p:pic>
        <p:nvPicPr>
          <p:cNvPr id="3" name="Bild 2" descr="E0102_700001_TM2_sdtq_c030b_SourceSpec.fi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3475" y="-103209"/>
            <a:ext cx="2152649" cy="3213146"/>
          </a:xfrm>
          <a:prstGeom prst="rect">
            <a:avLst/>
          </a:prstGeom>
        </p:spPr>
      </p:pic>
      <p:pic>
        <p:nvPicPr>
          <p:cNvPr id="4" name="Bild 3" descr="E0102_700001_TM3_sdtq_c030b_SourceSpec.fi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339" y="2210513"/>
            <a:ext cx="2136775" cy="3189451"/>
          </a:xfrm>
          <a:prstGeom prst="rect">
            <a:avLst/>
          </a:prstGeom>
        </p:spPr>
      </p:pic>
      <p:pic>
        <p:nvPicPr>
          <p:cNvPr id="5" name="Bild 4" descr="E0102_700001_TM4_sdtq_c030b_SourceSpec.fit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9564" y="2210513"/>
            <a:ext cx="2136775" cy="3189451"/>
          </a:xfrm>
          <a:prstGeom prst="rect">
            <a:avLst/>
          </a:prstGeom>
        </p:spPr>
      </p:pic>
      <p:pic>
        <p:nvPicPr>
          <p:cNvPr id="7" name="Bild 6" descr="E0102_700001_TM6_sdtq_c030b_SourceSpec.fit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9611" y="2210515"/>
            <a:ext cx="2136774" cy="318944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74650" y="595469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1.7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422358" y="624758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1.4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422358" y="2922056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1.9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74650" y="2922056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1.4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357432" y="2922056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1.0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423793" y="183848"/>
            <a:ext cx="232362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1E 0102.2-7219</a:t>
            </a:r>
          </a:p>
          <a:p>
            <a:pPr algn="ctr"/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2019 Nov 07-08</a:t>
            </a:r>
          </a:p>
          <a:p>
            <a:pPr algn="ctr"/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all valid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patterns</a:t>
            </a:r>
            <a:endParaRPr lang="de-DE" sz="2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318668" y="1435632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-2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21" name="Gerade Verbindung mit Pfeil 20"/>
          <p:cNvCxnSpPr/>
          <p:nvPr/>
        </p:nvCxnSpPr>
        <p:spPr>
          <a:xfrm>
            <a:off x="1209291" y="1569874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4266383" y="1435632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-3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23" name="Gerade Verbindung mit Pfeil 22"/>
          <p:cNvCxnSpPr/>
          <p:nvPr/>
        </p:nvCxnSpPr>
        <p:spPr>
          <a:xfrm>
            <a:off x="4157006" y="1569874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1318668" y="3732930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-2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25" name="Gerade Verbindung mit Pfeil 24"/>
          <p:cNvCxnSpPr/>
          <p:nvPr/>
        </p:nvCxnSpPr>
        <p:spPr>
          <a:xfrm>
            <a:off x="1209291" y="3867172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4266383" y="3732930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-2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27" name="Gerade Verbindung mit Pfeil 26"/>
          <p:cNvCxnSpPr/>
          <p:nvPr/>
        </p:nvCxnSpPr>
        <p:spPr>
          <a:xfrm>
            <a:off x="4157006" y="3867172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7237914" y="3732930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+2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29" name="Gerade Verbindung mit Pfeil 28"/>
          <p:cNvCxnSpPr/>
          <p:nvPr/>
        </p:nvCxnSpPr>
        <p:spPr>
          <a:xfrm>
            <a:off x="7128537" y="3867172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Abgerundetes Rechteck 29"/>
          <p:cNvSpPr/>
          <p:nvPr/>
        </p:nvSpPr>
        <p:spPr>
          <a:xfrm>
            <a:off x="2306134" y="659265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 smtClean="0">
                <a:solidFill>
                  <a:srgbClr val="800000"/>
                </a:solidFill>
              </a:rPr>
              <a:t>1</a:t>
            </a:r>
            <a:endParaRPr lang="de-DE" sz="1000" b="1" dirty="0">
              <a:solidFill>
                <a:srgbClr val="800000"/>
              </a:solidFill>
            </a:endParaRPr>
          </a:p>
        </p:txBody>
      </p:sp>
      <p:sp>
        <p:nvSpPr>
          <p:cNvPr id="31" name="Abgerundetes Rechteck 30"/>
          <p:cNvSpPr/>
          <p:nvPr/>
        </p:nvSpPr>
        <p:spPr>
          <a:xfrm>
            <a:off x="5247767" y="639945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>
                <a:solidFill>
                  <a:srgbClr val="800000"/>
                </a:solidFill>
              </a:rPr>
              <a:t>2</a:t>
            </a:r>
          </a:p>
        </p:txBody>
      </p:sp>
      <p:sp>
        <p:nvSpPr>
          <p:cNvPr id="32" name="Abgerundetes Rechteck 31"/>
          <p:cNvSpPr/>
          <p:nvPr/>
        </p:nvSpPr>
        <p:spPr>
          <a:xfrm>
            <a:off x="2306134" y="3008709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>
                <a:solidFill>
                  <a:srgbClr val="800000"/>
                </a:solidFill>
              </a:rPr>
              <a:t>3</a:t>
            </a:r>
          </a:p>
        </p:txBody>
      </p:sp>
      <p:sp>
        <p:nvSpPr>
          <p:cNvPr id="33" name="Abgerundetes Rechteck 32"/>
          <p:cNvSpPr/>
          <p:nvPr/>
        </p:nvSpPr>
        <p:spPr>
          <a:xfrm>
            <a:off x="5253841" y="3008709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 smtClean="0">
                <a:solidFill>
                  <a:srgbClr val="800000"/>
                </a:solidFill>
              </a:rPr>
              <a:t>4</a:t>
            </a:r>
            <a:endParaRPr lang="de-DE" sz="1000" b="1" dirty="0">
              <a:solidFill>
                <a:srgbClr val="800000"/>
              </a:solidFill>
            </a:endParaRPr>
          </a:p>
        </p:txBody>
      </p:sp>
      <p:sp>
        <p:nvSpPr>
          <p:cNvPr id="34" name="Abgerundetes Rechteck 33"/>
          <p:cNvSpPr/>
          <p:nvPr/>
        </p:nvSpPr>
        <p:spPr>
          <a:xfrm>
            <a:off x="8213223" y="3011188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 smtClean="0">
                <a:solidFill>
                  <a:srgbClr val="800000"/>
                </a:solidFill>
              </a:rPr>
              <a:t>6</a:t>
            </a:r>
            <a:endParaRPr lang="de-DE" sz="1000" b="1" dirty="0">
              <a:solidFill>
                <a:srgbClr val="80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987257" y="427040"/>
            <a:ext cx="370175" cy="37017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108000" bIns="93600" rtlCol="0" anchor="ctr"/>
          <a:lstStyle/>
          <a:p>
            <a:pPr algn="ctr"/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1</a:t>
            </a: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6357432" y="1579811"/>
            <a:ext cx="2491788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>
                <a:solidFill>
                  <a:srgbClr val="004600"/>
                </a:solidFill>
              </a:rPr>
              <a:t>original IACHEC </a:t>
            </a:r>
            <a:r>
              <a:rPr lang="de-DE" sz="1600" dirty="0" err="1" smtClean="0">
                <a:solidFill>
                  <a:srgbClr val="004600"/>
                </a:solidFill>
              </a:rPr>
              <a:t>model</a:t>
            </a:r>
            <a:r>
              <a:rPr lang="de-DE" sz="1600" dirty="0" smtClean="0">
                <a:solidFill>
                  <a:srgbClr val="004600"/>
                </a:solidFill>
              </a:rPr>
              <a:t> </a:t>
            </a:r>
            <a:r>
              <a:rPr lang="de-DE" sz="1600" dirty="0" err="1" smtClean="0">
                <a:solidFill>
                  <a:srgbClr val="004600"/>
                </a:solidFill>
              </a:rPr>
              <a:t>used</a:t>
            </a:r>
            <a:endParaRPr lang="de-DE" sz="1600" dirty="0" smtClean="0">
              <a:solidFill>
                <a:srgbClr val="004600"/>
              </a:solidFill>
            </a:endParaRPr>
          </a:p>
          <a:p>
            <a:pPr lvl="1" algn="ctr">
              <a:lnSpc>
                <a:spcPct val="150000"/>
              </a:lnSpc>
            </a:pPr>
            <a:r>
              <a:rPr lang="de-DE" sz="1400" dirty="0" err="1" smtClean="0"/>
              <a:t>only</a:t>
            </a:r>
            <a:r>
              <a:rPr lang="de-DE" sz="1400" dirty="0" smtClean="0"/>
              <a:t> 2 </a:t>
            </a:r>
            <a:r>
              <a:rPr lang="de-DE" sz="1400" dirty="0" err="1" smtClean="0"/>
              <a:t>free</a:t>
            </a:r>
            <a:r>
              <a:rPr lang="de-DE" sz="1400" dirty="0" smtClean="0"/>
              <a:t> </a:t>
            </a:r>
            <a:r>
              <a:rPr lang="de-DE" sz="1400" dirty="0" err="1" smtClean="0"/>
              <a:t>parameters</a:t>
            </a:r>
            <a:r>
              <a:rPr lang="de-DE" sz="1400" dirty="0" smtClean="0"/>
              <a:t>:</a:t>
            </a:r>
          </a:p>
          <a:p>
            <a:pPr algn="ctr">
              <a:lnSpc>
                <a:spcPct val="120000"/>
              </a:lnSpc>
            </a:pPr>
            <a:r>
              <a:rPr lang="de-DE" sz="1400" dirty="0" err="1" smtClean="0"/>
              <a:t>offset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normalization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96102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E0102_710000_TM1_sdtq_c030b_SourceSpec_71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248" y="-103210"/>
            <a:ext cx="2152650" cy="3213146"/>
          </a:xfrm>
          <a:prstGeom prst="rect">
            <a:avLst/>
          </a:prstGeom>
        </p:spPr>
      </p:pic>
      <p:pic>
        <p:nvPicPr>
          <p:cNvPr id="3" name="Bild 2" descr="E0102_710000_TM2_sdtq_c030b_SourceSpec_71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3473" y="-103210"/>
            <a:ext cx="2152650" cy="3213146"/>
          </a:xfrm>
          <a:prstGeom prst="rect">
            <a:avLst/>
          </a:prstGeom>
        </p:spPr>
      </p:pic>
      <p:pic>
        <p:nvPicPr>
          <p:cNvPr id="4" name="Bild 3" descr="E0102_710000_TM3_sdtq_c030b_SourceSpec_71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339" y="2210513"/>
            <a:ext cx="2136775" cy="3189450"/>
          </a:xfrm>
          <a:prstGeom prst="rect">
            <a:avLst/>
          </a:prstGeom>
        </p:spPr>
      </p:pic>
      <p:pic>
        <p:nvPicPr>
          <p:cNvPr id="5" name="Bild 4" descr="E0102_710000_TM4_sdtq_c030b_SourceSpec_71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9564" y="2210513"/>
            <a:ext cx="2136775" cy="3189450"/>
          </a:xfrm>
          <a:prstGeom prst="rect">
            <a:avLst/>
          </a:prstGeom>
        </p:spPr>
      </p:pic>
      <p:pic>
        <p:nvPicPr>
          <p:cNvPr id="6" name="Bild 5" descr="E0102_710000_TM6_sdtq_c030b_SourceSpec_71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9613" y="2210513"/>
            <a:ext cx="2136776" cy="318945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74650" y="595469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1.2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422358" y="624758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1.1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422358" y="2922056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1.6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74650" y="2922056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1.6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357432" y="2922056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1.3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456936" y="241526"/>
            <a:ext cx="232362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1E 0102.2-7219</a:t>
            </a:r>
          </a:p>
          <a:p>
            <a:pPr algn="ctr"/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2020 Jun 18-19</a:t>
            </a:r>
          </a:p>
          <a:p>
            <a:pPr algn="ctr"/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all valid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patterns</a:t>
            </a:r>
            <a:endParaRPr lang="de-DE" sz="2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318668" y="1435632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-3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15" name="Gerade Verbindung mit Pfeil 14"/>
          <p:cNvCxnSpPr/>
          <p:nvPr/>
        </p:nvCxnSpPr>
        <p:spPr>
          <a:xfrm>
            <a:off x="1209291" y="1569874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266383" y="1435632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-5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4157006" y="1569874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1318668" y="3732930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+3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19" name="Gerade Verbindung mit Pfeil 18"/>
          <p:cNvCxnSpPr/>
          <p:nvPr/>
        </p:nvCxnSpPr>
        <p:spPr>
          <a:xfrm>
            <a:off x="1209291" y="3867172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4266383" y="3732930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-3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21" name="Gerade Verbindung mit Pfeil 20"/>
          <p:cNvCxnSpPr/>
          <p:nvPr/>
        </p:nvCxnSpPr>
        <p:spPr>
          <a:xfrm>
            <a:off x="4157006" y="3867172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7237914" y="3732930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-1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23" name="Gerade Verbindung mit Pfeil 22"/>
          <p:cNvCxnSpPr/>
          <p:nvPr/>
        </p:nvCxnSpPr>
        <p:spPr>
          <a:xfrm>
            <a:off x="7128537" y="3867172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Abgerundetes Rechteck 23"/>
          <p:cNvSpPr/>
          <p:nvPr/>
        </p:nvSpPr>
        <p:spPr>
          <a:xfrm>
            <a:off x="2306134" y="659265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 smtClean="0">
                <a:solidFill>
                  <a:srgbClr val="800000"/>
                </a:solidFill>
              </a:rPr>
              <a:t>1</a:t>
            </a:r>
            <a:endParaRPr lang="de-DE" sz="1000" b="1" dirty="0">
              <a:solidFill>
                <a:srgbClr val="800000"/>
              </a:solidFill>
            </a:endParaRPr>
          </a:p>
        </p:txBody>
      </p:sp>
      <p:sp>
        <p:nvSpPr>
          <p:cNvPr id="25" name="Abgerundetes Rechteck 24"/>
          <p:cNvSpPr/>
          <p:nvPr/>
        </p:nvSpPr>
        <p:spPr>
          <a:xfrm>
            <a:off x="5247767" y="639945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>
                <a:solidFill>
                  <a:srgbClr val="800000"/>
                </a:solidFill>
              </a:rPr>
              <a:t>2</a:t>
            </a:r>
          </a:p>
        </p:txBody>
      </p:sp>
      <p:sp>
        <p:nvSpPr>
          <p:cNvPr id="26" name="Abgerundetes Rechteck 25"/>
          <p:cNvSpPr/>
          <p:nvPr/>
        </p:nvSpPr>
        <p:spPr>
          <a:xfrm>
            <a:off x="2306134" y="3008709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>
                <a:solidFill>
                  <a:srgbClr val="800000"/>
                </a:solidFill>
              </a:rPr>
              <a:t>3</a:t>
            </a:r>
          </a:p>
        </p:txBody>
      </p:sp>
      <p:sp>
        <p:nvSpPr>
          <p:cNvPr id="27" name="Abgerundetes Rechteck 26"/>
          <p:cNvSpPr/>
          <p:nvPr/>
        </p:nvSpPr>
        <p:spPr>
          <a:xfrm>
            <a:off x="5253841" y="3008709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 smtClean="0">
                <a:solidFill>
                  <a:srgbClr val="800000"/>
                </a:solidFill>
              </a:rPr>
              <a:t>4</a:t>
            </a:r>
            <a:endParaRPr lang="de-DE" sz="1000" b="1" dirty="0">
              <a:solidFill>
                <a:srgbClr val="800000"/>
              </a:solidFill>
            </a:endParaRPr>
          </a:p>
        </p:txBody>
      </p:sp>
      <p:sp>
        <p:nvSpPr>
          <p:cNvPr id="28" name="Abgerundetes Rechteck 27"/>
          <p:cNvSpPr/>
          <p:nvPr/>
        </p:nvSpPr>
        <p:spPr>
          <a:xfrm>
            <a:off x="8213223" y="3011188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 smtClean="0">
                <a:solidFill>
                  <a:srgbClr val="800000"/>
                </a:solidFill>
              </a:rPr>
              <a:t>6</a:t>
            </a:r>
            <a:endParaRPr lang="de-DE" sz="1000" b="1" dirty="0">
              <a:solidFill>
                <a:srgbClr val="8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987257" y="427040"/>
            <a:ext cx="370175" cy="37017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108000" bIns="93600" rtlCol="0" anchor="ctr"/>
          <a:lstStyle/>
          <a:p>
            <a:pPr algn="ctr"/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6357432" y="1579811"/>
            <a:ext cx="2491788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>
                <a:solidFill>
                  <a:srgbClr val="004600"/>
                </a:solidFill>
              </a:rPr>
              <a:t>original IACHEC </a:t>
            </a:r>
            <a:r>
              <a:rPr lang="de-DE" sz="1600" dirty="0" err="1" smtClean="0">
                <a:solidFill>
                  <a:srgbClr val="004600"/>
                </a:solidFill>
              </a:rPr>
              <a:t>model</a:t>
            </a:r>
            <a:r>
              <a:rPr lang="de-DE" sz="1600" dirty="0" smtClean="0">
                <a:solidFill>
                  <a:srgbClr val="004600"/>
                </a:solidFill>
              </a:rPr>
              <a:t> </a:t>
            </a:r>
            <a:r>
              <a:rPr lang="de-DE" sz="1600" dirty="0" err="1" smtClean="0">
                <a:solidFill>
                  <a:srgbClr val="004600"/>
                </a:solidFill>
              </a:rPr>
              <a:t>used</a:t>
            </a:r>
            <a:endParaRPr lang="de-DE" sz="1600" dirty="0" smtClean="0">
              <a:solidFill>
                <a:srgbClr val="004600"/>
              </a:solidFill>
            </a:endParaRPr>
          </a:p>
          <a:p>
            <a:pPr lvl="1" algn="ctr">
              <a:lnSpc>
                <a:spcPct val="150000"/>
              </a:lnSpc>
            </a:pPr>
            <a:r>
              <a:rPr lang="de-DE" sz="1400" dirty="0" err="1" smtClean="0"/>
              <a:t>only</a:t>
            </a:r>
            <a:r>
              <a:rPr lang="de-DE" sz="1400" dirty="0" smtClean="0"/>
              <a:t> 2 </a:t>
            </a:r>
            <a:r>
              <a:rPr lang="de-DE" sz="1400" dirty="0" err="1" smtClean="0"/>
              <a:t>free</a:t>
            </a:r>
            <a:r>
              <a:rPr lang="de-DE" sz="1400" dirty="0" smtClean="0"/>
              <a:t> </a:t>
            </a:r>
            <a:r>
              <a:rPr lang="de-DE" sz="1400" dirty="0" err="1" smtClean="0"/>
              <a:t>parameters</a:t>
            </a:r>
            <a:r>
              <a:rPr lang="de-DE" sz="1400" dirty="0" smtClean="0"/>
              <a:t>:</a:t>
            </a:r>
          </a:p>
          <a:p>
            <a:pPr algn="ctr">
              <a:lnSpc>
                <a:spcPct val="120000"/>
              </a:lnSpc>
            </a:pPr>
            <a:r>
              <a:rPr lang="de-DE" sz="1400" dirty="0" err="1" smtClean="0"/>
              <a:t>offset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normalization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61917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E0102_740004_TM1_sdtq_c030b_SourceSpec_71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290" y="-99252"/>
            <a:ext cx="2152650" cy="3205232"/>
          </a:xfrm>
          <a:prstGeom prst="rect">
            <a:avLst/>
          </a:prstGeom>
        </p:spPr>
      </p:pic>
      <p:pic>
        <p:nvPicPr>
          <p:cNvPr id="3" name="Bild 2" descr="E0102_740004_TM2_sdtq_c030b_SourceSpec_71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9515" y="-99252"/>
            <a:ext cx="2152650" cy="3205232"/>
          </a:xfrm>
          <a:prstGeom prst="rect">
            <a:avLst/>
          </a:prstGeom>
        </p:spPr>
      </p:pic>
      <p:pic>
        <p:nvPicPr>
          <p:cNvPr id="4" name="Bild 3" descr="E0102_740004_TM3_sdtq_c030b_SourceSpec_71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289" y="2194685"/>
            <a:ext cx="2152650" cy="3205232"/>
          </a:xfrm>
          <a:prstGeom prst="rect">
            <a:avLst/>
          </a:prstGeom>
        </p:spPr>
      </p:pic>
      <p:pic>
        <p:nvPicPr>
          <p:cNvPr id="5" name="Bild 4" descr="E0102_740004_TM4_sdtq_c030b_SourceSpec_71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9562" y="2210515"/>
            <a:ext cx="2136774" cy="3189449"/>
          </a:xfrm>
          <a:prstGeom prst="rect">
            <a:avLst/>
          </a:prstGeom>
        </p:spPr>
      </p:pic>
      <p:pic>
        <p:nvPicPr>
          <p:cNvPr id="6" name="Bild 5" descr="E0102_740004_TM6_sdtq_c030b_SourceSpec_71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9612" y="2210515"/>
            <a:ext cx="2136774" cy="318944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74650" y="595469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1.7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422358" y="624758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1.7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422358" y="2922056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1.1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74650" y="2922056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1.4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357432" y="2922056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1.5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443179" y="250925"/>
            <a:ext cx="232362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1E 0102.2-7219</a:t>
            </a:r>
          </a:p>
          <a:p>
            <a:pPr algn="ctr"/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2021 Nov 26-27</a:t>
            </a:r>
          </a:p>
          <a:p>
            <a:pPr algn="ctr"/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all valid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patterns</a:t>
            </a:r>
            <a:endParaRPr lang="de-DE" sz="2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357432" y="1579811"/>
            <a:ext cx="2491788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>
                <a:solidFill>
                  <a:srgbClr val="004600"/>
                </a:solidFill>
              </a:rPr>
              <a:t>original IACHEC </a:t>
            </a:r>
            <a:r>
              <a:rPr lang="de-DE" sz="1600" dirty="0" err="1" smtClean="0">
                <a:solidFill>
                  <a:srgbClr val="004600"/>
                </a:solidFill>
              </a:rPr>
              <a:t>model</a:t>
            </a:r>
            <a:r>
              <a:rPr lang="de-DE" sz="1600" dirty="0" smtClean="0">
                <a:solidFill>
                  <a:srgbClr val="004600"/>
                </a:solidFill>
              </a:rPr>
              <a:t> </a:t>
            </a:r>
            <a:r>
              <a:rPr lang="de-DE" sz="1600" dirty="0" err="1" smtClean="0">
                <a:solidFill>
                  <a:srgbClr val="004600"/>
                </a:solidFill>
              </a:rPr>
              <a:t>used</a:t>
            </a:r>
            <a:endParaRPr lang="de-DE" sz="1600" dirty="0" smtClean="0">
              <a:solidFill>
                <a:srgbClr val="004600"/>
              </a:solidFill>
            </a:endParaRPr>
          </a:p>
          <a:p>
            <a:pPr lvl="1" algn="ctr">
              <a:lnSpc>
                <a:spcPct val="150000"/>
              </a:lnSpc>
            </a:pPr>
            <a:r>
              <a:rPr lang="de-DE" sz="1400" dirty="0" err="1" smtClean="0"/>
              <a:t>only</a:t>
            </a:r>
            <a:r>
              <a:rPr lang="de-DE" sz="1400" dirty="0" smtClean="0"/>
              <a:t> 2 </a:t>
            </a:r>
            <a:r>
              <a:rPr lang="de-DE" sz="1400" dirty="0" err="1" smtClean="0"/>
              <a:t>free</a:t>
            </a:r>
            <a:r>
              <a:rPr lang="de-DE" sz="1400" dirty="0" smtClean="0"/>
              <a:t> </a:t>
            </a:r>
            <a:r>
              <a:rPr lang="de-DE" sz="1400" dirty="0" err="1" smtClean="0"/>
              <a:t>parameters</a:t>
            </a:r>
            <a:r>
              <a:rPr lang="de-DE" sz="1400" dirty="0" smtClean="0"/>
              <a:t>:</a:t>
            </a:r>
          </a:p>
          <a:p>
            <a:pPr algn="ctr">
              <a:lnSpc>
                <a:spcPct val="120000"/>
              </a:lnSpc>
            </a:pPr>
            <a:r>
              <a:rPr lang="de-DE" sz="1400" dirty="0" err="1" smtClean="0"/>
              <a:t>offset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normalization</a:t>
            </a:r>
            <a:endParaRPr lang="de-DE" sz="1400" dirty="0"/>
          </a:p>
        </p:txBody>
      </p:sp>
      <p:sp>
        <p:nvSpPr>
          <p:cNvPr id="14" name="Textfeld 13"/>
          <p:cNvSpPr txBox="1"/>
          <p:nvPr/>
        </p:nvSpPr>
        <p:spPr>
          <a:xfrm>
            <a:off x="1318668" y="1435632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-4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15" name="Gerade Verbindung mit Pfeil 14"/>
          <p:cNvCxnSpPr/>
          <p:nvPr/>
        </p:nvCxnSpPr>
        <p:spPr>
          <a:xfrm>
            <a:off x="1209291" y="1569874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266383" y="1435632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+1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4157006" y="1569874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1318668" y="3732930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+2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19" name="Gerade Verbindung mit Pfeil 18"/>
          <p:cNvCxnSpPr/>
          <p:nvPr/>
        </p:nvCxnSpPr>
        <p:spPr>
          <a:xfrm>
            <a:off x="1209291" y="3867172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4266383" y="3732930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-2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21" name="Gerade Verbindung mit Pfeil 20"/>
          <p:cNvCxnSpPr/>
          <p:nvPr/>
        </p:nvCxnSpPr>
        <p:spPr>
          <a:xfrm>
            <a:off x="4157006" y="3867172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7237914" y="3732930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+2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23" name="Gerade Verbindung mit Pfeil 22"/>
          <p:cNvCxnSpPr/>
          <p:nvPr/>
        </p:nvCxnSpPr>
        <p:spPr>
          <a:xfrm>
            <a:off x="7128537" y="3867172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Abgerundetes Rechteck 23"/>
          <p:cNvSpPr/>
          <p:nvPr/>
        </p:nvSpPr>
        <p:spPr>
          <a:xfrm>
            <a:off x="2306134" y="659265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 smtClean="0">
                <a:solidFill>
                  <a:srgbClr val="800000"/>
                </a:solidFill>
              </a:rPr>
              <a:t>1</a:t>
            </a:r>
            <a:endParaRPr lang="de-DE" sz="1000" b="1" dirty="0">
              <a:solidFill>
                <a:srgbClr val="800000"/>
              </a:solidFill>
            </a:endParaRPr>
          </a:p>
        </p:txBody>
      </p:sp>
      <p:sp>
        <p:nvSpPr>
          <p:cNvPr id="25" name="Abgerundetes Rechteck 24"/>
          <p:cNvSpPr/>
          <p:nvPr/>
        </p:nvSpPr>
        <p:spPr>
          <a:xfrm>
            <a:off x="5247767" y="639945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>
                <a:solidFill>
                  <a:srgbClr val="800000"/>
                </a:solidFill>
              </a:rPr>
              <a:t>2</a:t>
            </a:r>
          </a:p>
        </p:txBody>
      </p:sp>
      <p:sp>
        <p:nvSpPr>
          <p:cNvPr id="26" name="Abgerundetes Rechteck 25"/>
          <p:cNvSpPr/>
          <p:nvPr/>
        </p:nvSpPr>
        <p:spPr>
          <a:xfrm>
            <a:off x="2306134" y="3008709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>
                <a:solidFill>
                  <a:srgbClr val="800000"/>
                </a:solidFill>
              </a:rPr>
              <a:t>3</a:t>
            </a:r>
          </a:p>
        </p:txBody>
      </p:sp>
      <p:sp>
        <p:nvSpPr>
          <p:cNvPr id="27" name="Abgerundetes Rechteck 26"/>
          <p:cNvSpPr/>
          <p:nvPr/>
        </p:nvSpPr>
        <p:spPr>
          <a:xfrm>
            <a:off x="5253841" y="3008709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 smtClean="0">
                <a:solidFill>
                  <a:srgbClr val="800000"/>
                </a:solidFill>
              </a:rPr>
              <a:t>4</a:t>
            </a:r>
            <a:endParaRPr lang="de-DE" sz="1000" b="1" dirty="0">
              <a:solidFill>
                <a:srgbClr val="800000"/>
              </a:solidFill>
            </a:endParaRPr>
          </a:p>
        </p:txBody>
      </p:sp>
      <p:sp>
        <p:nvSpPr>
          <p:cNvPr id="28" name="Abgerundetes Rechteck 27"/>
          <p:cNvSpPr/>
          <p:nvPr/>
        </p:nvSpPr>
        <p:spPr>
          <a:xfrm>
            <a:off x="8213223" y="3011188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 smtClean="0">
                <a:solidFill>
                  <a:srgbClr val="800000"/>
                </a:solidFill>
              </a:rPr>
              <a:t>6</a:t>
            </a:r>
            <a:endParaRPr lang="de-DE" sz="1000" b="1" dirty="0">
              <a:solidFill>
                <a:srgbClr val="8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987257" y="427040"/>
            <a:ext cx="370175" cy="37017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108000" bIns="93600" rtlCol="0" anchor="ctr"/>
          <a:lstStyle/>
          <a:p>
            <a:pPr algn="ctr"/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563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E0102_700001_TM1_s_c030b_SourceSpec.fi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250" y="-103208"/>
            <a:ext cx="2152649" cy="3213145"/>
          </a:xfrm>
          <a:prstGeom prst="rect">
            <a:avLst/>
          </a:prstGeom>
        </p:spPr>
      </p:pic>
      <p:pic>
        <p:nvPicPr>
          <p:cNvPr id="3" name="Bild 2" descr="E0102_700001_TM2_s_c030b_SourceSpec.fi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3473" y="-103206"/>
            <a:ext cx="2152648" cy="3213143"/>
          </a:xfrm>
          <a:prstGeom prst="rect">
            <a:avLst/>
          </a:prstGeom>
        </p:spPr>
      </p:pic>
      <p:pic>
        <p:nvPicPr>
          <p:cNvPr id="4" name="Bild 3" descr="E0102_700001_TM3_s_c030b_SourceSpec.fi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339" y="2210515"/>
            <a:ext cx="2136775" cy="3189450"/>
          </a:xfrm>
          <a:prstGeom prst="rect">
            <a:avLst/>
          </a:prstGeom>
        </p:spPr>
      </p:pic>
      <p:pic>
        <p:nvPicPr>
          <p:cNvPr id="5" name="Bild 4" descr="E0102_700001_TM4_s_c030b_SourceSpec.fit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0868" y="2210516"/>
            <a:ext cx="2136774" cy="3189449"/>
          </a:xfrm>
          <a:prstGeom prst="rect">
            <a:avLst/>
          </a:prstGeom>
        </p:spPr>
      </p:pic>
      <p:pic>
        <p:nvPicPr>
          <p:cNvPr id="6" name="Bild 5" descr="E0102_700001_TM6_s_c030b_SourceSpec.fit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9613" y="2210518"/>
            <a:ext cx="2136772" cy="318944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74650" y="595469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1.7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422358" y="624758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1.2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422358" y="2922056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1.2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74650" y="2922056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1.1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357432" y="2922056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0.9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300730" y="270815"/>
            <a:ext cx="252665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1E 0102.2-7219</a:t>
            </a:r>
          </a:p>
          <a:p>
            <a:pPr algn="ctr"/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2020 Jun 18-19</a:t>
            </a:r>
          </a:p>
          <a:p>
            <a:pPr algn="ctr"/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single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pixel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events</a:t>
            </a:r>
            <a:endParaRPr lang="de-DE" sz="2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318668" y="1435632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-3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15" name="Gerade Verbindung mit Pfeil 14"/>
          <p:cNvCxnSpPr/>
          <p:nvPr/>
        </p:nvCxnSpPr>
        <p:spPr>
          <a:xfrm>
            <a:off x="1209291" y="1569874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266383" y="1435632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-2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4157006" y="1569874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1318668" y="3752468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-1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19" name="Gerade Verbindung mit Pfeil 18"/>
          <p:cNvCxnSpPr/>
          <p:nvPr/>
        </p:nvCxnSpPr>
        <p:spPr>
          <a:xfrm>
            <a:off x="1209291" y="3867172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4266383" y="3752468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-3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21" name="Gerade Verbindung mit Pfeil 20"/>
          <p:cNvCxnSpPr/>
          <p:nvPr/>
        </p:nvCxnSpPr>
        <p:spPr>
          <a:xfrm>
            <a:off x="4157006" y="3867172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7237914" y="3752468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+4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23" name="Gerade Verbindung mit Pfeil 22"/>
          <p:cNvCxnSpPr/>
          <p:nvPr/>
        </p:nvCxnSpPr>
        <p:spPr>
          <a:xfrm>
            <a:off x="7128537" y="3867172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Abgerundetes Rechteck 23"/>
          <p:cNvSpPr/>
          <p:nvPr/>
        </p:nvSpPr>
        <p:spPr>
          <a:xfrm>
            <a:off x="2306134" y="659265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 smtClean="0">
                <a:solidFill>
                  <a:srgbClr val="800000"/>
                </a:solidFill>
              </a:rPr>
              <a:t>1</a:t>
            </a:r>
            <a:endParaRPr lang="de-DE" sz="1000" b="1" dirty="0">
              <a:solidFill>
                <a:srgbClr val="800000"/>
              </a:solidFill>
            </a:endParaRPr>
          </a:p>
        </p:txBody>
      </p:sp>
      <p:sp>
        <p:nvSpPr>
          <p:cNvPr id="25" name="Abgerundetes Rechteck 24"/>
          <p:cNvSpPr/>
          <p:nvPr/>
        </p:nvSpPr>
        <p:spPr>
          <a:xfrm>
            <a:off x="5247767" y="639945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>
                <a:solidFill>
                  <a:srgbClr val="800000"/>
                </a:solidFill>
              </a:rPr>
              <a:t>2</a:t>
            </a:r>
          </a:p>
        </p:txBody>
      </p:sp>
      <p:sp>
        <p:nvSpPr>
          <p:cNvPr id="26" name="Abgerundetes Rechteck 25"/>
          <p:cNvSpPr/>
          <p:nvPr/>
        </p:nvSpPr>
        <p:spPr>
          <a:xfrm>
            <a:off x="2306134" y="3008709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>
                <a:solidFill>
                  <a:srgbClr val="800000"/>
                </a:solidFill>
              </a:rPr>
              <a:t>3</a:t>
            </a:r>
          </a:p>
        </p:txBody>
      </p:sp>
      <p:sp>
        <p:nvSpPr>
          <p:cNvPr id="27" name="Abgerundetes Rechteck 26"/>
          <p:cNvSpPr/>
          <p:nvPr/>
        </p:nvSpPr>
        <p:spPr>
          <a:xfrm>
            <a:off x="5253841" y="3008709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 smtClean="0">
                <a:solidFill>
                  <a:srgbClr val="800000"/>
                </a:solidFill>
              </a:rPr>
              <a:t>4</a:t>
            </a:r>
            <a:endParaRPr lang="de-DE" sz="1000" b="1" dirty="0">
              <a:solidFill>
                <a:srgbClr val="800000"/>
              </a:solidFill>
            </a:endParaRPr>
          </a:p>
        </p:txBody>
      </p:sp>
      <p:sp>
        <p:nvSpPr>
          <p:cNvPr id="28" name="Abgerundetes Rechteck 27"/>
          <p:cNvSpPr/>
          <p:nvPr/>
        </p:nvSpPr>
        <p:spPr>
          <a:xfrm>
            <a:off x="8213223" y="3011188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 smtClean="0">
                <a:solidFill>
                  <a:srgbClr val="800000"/>
                </a:solidFill>
              </a:rPr>
              <a:t>6</a:t>
            </a:r>
            <a:endParaRPr lang="de-DE" sz="1000" b="1" dirty="0">
              <a:solidFill>
                <a:srgbClr val="8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987257" y="427040"/>
            <a:ext cx="370175" cy="37017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108000" bIns="93600" rtlCol="0" anchor="ctr"/>
          <a:lstStyle/>
          <a:p>
            <a:pPr algn="ctr"/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1</a:t>
            </a: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357432" y="1579811"/>
            <a:ext cx="2491788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>
                <a:solidFill>
                  <a:srgbClr val="004600"/>
                </a:solidFill>
              </a:rPr>
              <a:t>original IACHEC </a:t>
            </a:r>
            <a:r>
              <a:rPr lang="de-DE" sz="1600" dirty="0" err="1" smtClean="0">
                <a:solidFill>
                  <a:srgbClr val="004600"/>
                </a:solidFill>
              </a:rPr>
              <a:t>model</a:t>
            </a:r>
            <a:r>
              <a:rPr lang="de-DE" sz="1600" dirty="0" smtClean="0">
                <a:solidFill>
                  <a:srgbClr val="004600"/>
                </a:solidFill>
              </a:rPr>
              <a:t> </a:t>
            </a:r>
            <a:r>
              <a:rPr lang="de-DE" sz="1600" dirty="0" err="1" smtClean="0">
                <a:solidFill>
                  <a:srgbClr val="004600"/>
                </a:solidFill>
              </a:rPr>
              <a:t>used</a:t>
            </a:r>
            <a:endParaRPr lang="de-DE" sz="1600" dirty="0" smtClean="0">
              <a:solidFill>
                <a:srgbClr val="004600"/>
              </a:solidFill>
            </a:endParaRPr>
          </a:p>
          <a:p>
            <a:pPr lvl="1" algn="ctr">
              <a:lnSpc>
                <a:spcPct val="150000"/>
              </a:lnSpc>
            </a:pPr>
            <a:r>
              <a:rPr lang="de-DE" sz="1400" dirty="0" err="1" smtClean="0"/>
              <a:t>only</a:t>
            </a:r>
            <a:r>
              <a:rPr lang="de-DE" sz="1400" dirty="0" smtClean="0"/>
              <a:t> 2 </a:t>
            </a:r>
            <a:r>
              <a:rPr lang="de-DE" sz="1400" dirty="0" err="1" smtClean="0"/>
              <a:t>free</a:t>
            </a:r>
            <a:r>
              <a:rPr lang="de-DE" sz="1400" dirty="0" smtClean="0"/>
              <a:t> </a:t>
            </a:r>
            <a:r>
              <a:rPr lang="de-DE" sz="1400" dirty="0" err="1" smtClean="0"/>
              <a:t>parameters</a:t>
            </a:r>
            <a:r>
              <a:rPr lang="de-DE" sz="1400" dirty="0" smtClean="0"/>
              <a:t>:</a:t>
            </a:r>
          </a:p>
          <a:p>
            <a:pPr algn="ctr">
              <a:lnSpc>
                <a:spcPct val="120000"/>
              </a:lnSpc>
            </a:pPr>
            <a:r>
              <a:rPr lang="de-DE" sz="1400" dirty="0" err="1" smtClean="0"/>
              <a:t>offset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normalization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06590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E0102_710000_TM2_s_c030b_SourceSpec_71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3473" y="-103209"/>
            <a:ext cx="2152650" cy="3213147"/>
          </a:xfrm>
          <a:prstGeom prst="rect">
            <a:avLst/>
          </a:prstGeom>
        </p:spPr>
      </p:pic>
      <p:pic>
        <p:nvPicPr>
          <p:cNvPr id="3" name="Bild 2" descr="E0102_710000_TM3_s_c030b_SourceSpec_71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339" y="2210513"/>
            <a:ext cx="2136775" cy="3189451"/>
          </a:xfrm>
          <a:prstGeom prst="rect">
            <a:avLst/>
          </a:prstGeom>
        </p:spPr>
      </p:pic>
      <p:pic>
        <p:nvPicPr>
          <p:cNvPr id="4" name="Bild 3" descr="E0102_710000_TM4_s_c030b_SourceSpec_71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9564" y="2210513"/>
            <a:ext cx="2136775" cy="3189451"/>
          </a:xfrm>
          <a:prstGeom prst="rect">
            <a:avLst/>
          </a:prstGeom>
        </p:spPr>
      </p:pic>
      <p:pic>
        <p:nvPicPr>
          <p:cNvPr id="5" name="Bild 4" descr="E0102_710000_TM6_s_c030b_SourceSpec_71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9614" y="2210513"/>
            <a:ext cx="2136775" cy="3189451"/>
          </a:xfrm>
          <a:prstGeom prst="rect">
            <a:avLst/>
          </a:prstGeom>
        </p:spPr>
      </p:pic>
      <p:pic>
        <p:nvPicPr>
          <p:cNvPr id="7" name="Bild 6" descr="E0102_710000_TM1_s_c030b_SourceSpec_7000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291" y="-99252"/>
            <a:ext cx="2152650" cy="320523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74650" y="595469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1.1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422358" y="624758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1.2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422358" y="2922056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1.1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74650" y="2922056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1.2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357432" y="2922056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1.0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357432" y="270815"/>
            <a:ext cx="252665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1E 0102.2-7219</a:t>
            </a:r>
          </a:p>
          <a:p>
            <a:pPr algn="ctr"/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2020 Jun 18-19</a:t>
            </a:r>
          </a:p>
          <a:p>
            <a:pPr algn="ctr"/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single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pixel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events</a:t>
            </a:r>
            <a:endParaRPr lang="de-DE" sz="2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318668" y="1435632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-3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1209291" y="1569874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4266383" y="1435632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-1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18" name="Gerade Verbindung mit Pfeil 17"/>
          <p:cNvCxnSpPr/>
          <p:nvPr/>
        </p:nvCxnSpPr>
        <p:spPr>
          <a:xfrm>
            <a:off x="4157006" y="1569874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1318668" y="3732930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+2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1209291" y="3867172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4266383" y="3732930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-3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22" name="Gerade Verbindung mit Pfeil 21"/>
          <p:cNvCxnSpPr/>
          <p:nvPr/>
        </p:nvCxnSpPr>
        <p:spPr>
          <a:xfrm>
            <a:off x="4157006" y="3867172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7237914" y="3732930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-1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24" name="Gerade Verbindung mit Pfeil 23"/>
          <p:cNvCxnSpPr/>
          <p:nvPr/>
        </p:nvCxnSpPr>
        <p:spPr>
          <a:xfrm>
            <a:off x="7128537" y="3867172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Abgerundetes Rechteck 24"/>
          <p:cNvSpPr/>
          <p:nvPr/>
        </p:nvSpPr>
        <p:spPr>
          <a:xfrm>
            <a:off x="2306134" y="659265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 smtClean="0">
                <a:solidFill>
                  <a:srgbClr val="800000"/>
                </a:solidFill>
              </a:rPr>
              <a:t>1</a:t>
            </a:r>
            <a:endParaRPr lang="de-DE" sz="1000" b="1" dirty="0">
              <a:solidFill>
                <a:srgbClr val="800000"/>
              </a:solidFill>
            </a:endParaRPr>
          </a:p>
        </p:txBody>
      </p:sp>
      <p:sp>
        <p:nvSpPr>
          <p:cNvPr id="26" name="Abgerundetes Rechteck 25"/>
          <p:cNvSpPr/>
          <p:nvPr/>
        </p:nvSpPr>
        <p:spPr>
          <a:xfrm>
            <a:off x="5247767" y="639945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>
                <a:solidFill>
                  <a:srgbClr val="800000"/>
                </a:solidFill>
              </a:rPr>
              <a:t>2</a:t>
            </a:r>
          </a:p>
        </p:txBody>
      </p:sp>
      <p:sp>
        <p:nvSpPr>
          <p:cNvPr id="27" name="Abgerundetes Rechteck 26"/>
          <p:cNvSpPr/>
          <p:nvPr/>
        </p:nvSpPr>
        <p:spPr>
          <a:xfrm>
            <a:off x="2306134" y="3008709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>
                <a:solidFill>
                  <a:srgbClr val="800000"/>
                </a:solidFill>
              </a:rPr>
              <a:t>3</a:t>
            </a:r>
          </a:p>
        </p:txBody>
      </p:sp>
      <p:sp>
        <p:nvSpPr>
          <p:cNvPr id="28" name="Abgerundetes Rechteck 27"/>
          <p:cNvSpPr/>
          <p:nvPr/>
        </p:nvSpPr>
        <p:spPr>
          <a:xfrm>
            <a:off x="5253841" y="3008709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 smtClean="0">
                <a:solidFill>
                  <a:srgbClr val="800000"/>
                </a:solidFill>
              </a:rPr>
              <a:t>4</a:t>
            </a:r>
            <a:endParaRPr lang="de-DE" sz="1000" b="1" dirty="0">
              <a:solidFill>
                <a:srgbClr val="800000"/>
              </a:solidFill>
            </a:endParaRPr>
          </a:p>
        </p:txBody>
      </p:sp>
      <p:sp>
        <p:nvSpPr>
          <p:cNvPr id="29" name="Abgerundetes Rechteck 28"/>
          <p:cNvSpPr/>
          <p:nvPr/>
        </p:nvSpPr>
        <p:spPr>
          <a:xfrm>
            <a:off x="8213223" y="3011188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 smtClean="0">
                <a:solidFill>
                  <a:srgbClr val="800000"/>
                </a:solidFill>
              </a:rPr>
              <a:t>6</a:t>
            </a:r>
            <a:endParaRPr lang="de-DE" sz="1000" b="1" dirty="0">
              <a:solidFill>
                <a:srgbClr val="8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987257" y="427040"/>
            <a:ext cx="370175" cy="37017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108000" bIns="93600" rtlCol="0" anchor="ctr"/>
          <a:lstStyle/>
          <a:p>
            <a:pPr algn="ctr"/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6357432" y="1579811"/>
            <a:ext cx="2491788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>
                <a:solidFill>
                  <a:srgbClr val="004600"/>
                </a:solidFill>
              </a:rPr>
              <a:t>original IACHEC </a:t>
            </a:r>
            <a:r>
              <a:rPr lang="de-DE" sz="1600" dirty="0" err="1" smtClean="0">
                <a:solidFill>
                  <a:srgbClr val="004600"/>
                </a:solidFill>
              </a:rPr>
              <a:t>model</a:t>
            </a:r>
            <a:r>
              <a:rPr lang="de-DE" sz="1600" dirty="0" smtClean="0">
                <a:solidFill>
                  <a:srgbClr val="004600"/>
                </a:solidFill>
              </a:rPr>
              <a:t> </a:t>
            </a:r>
            <a:r>
              <a:rPr lang="de-DE" sz="1600" dirty="0" err="1" smtClean="0">
                <a:solidFill>
                  <a:srgbClr val="004600"/>
                </a:solidFill>
              </a:rPr>
              <a:t>used</a:t>
            </a:r>
            <a:endParaRPr lang="de-DE" sz="1600" dirty="0" smtClean="0">
              <a:solidFill>
                <a:srgbClr val="004600"/>
              </a:solidFill>
            </a:endParaRPr>
          </a:p>
          <a:p>
            <a:pPr lvl="1" algn="ctr">
              <a:lnSpc>
                <a:spcPct val="150000"/>
              </a:lnSpc>
            </a:pPr>
            <a:r>
              <a:rPr lang="de-DE" sz="1400" dirty="0" err="1" smtClean="0"/>
              <a:t>only</a:t>
            </a:r>
            <a:r>
              <a:rPr lang="de-DE" sz="1400" dirty="0" smtClean="0"/>
              <a:t> 2 </a:t>
            </a:r>
            <a:r>
              <a:rPr lang="de-DE" sz="1400" dirty="0" err="1" smtClean="0"/>
              <a:t>free</a:t>
            </a:r>
            <a:r>
              <a:rPr lang="de-DE" sz="1400" dirty="0" smtClean="0"/>
              <a:t> </a:t>
            </a:r>
            <a:r>
              <a:rPr lang="de-DE" sz="1400" dirty="0" err="1" smtClean="0"/>
              <a:t>parameters</a:t>
            </a:r>
            <a:r>
              <a:rPr lang="de-DE" sz="1400" dirty="0" smtClean="0"/>
              <a:t>:</a:t>
            </a:r>
          </a:p>
          <a:p>
            <a:pPr algn="ctr">
              <a:lnSpc>
                <a:spcPct val="120000"/>
              </a:lnSpc>
            </a:pPr>
            <a:r>
              <a:rPr lang="de-DE" sz="1400" dirty="0" err="1" smtClean="0"/>
              <a:t>offset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normalization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97028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E0102_740004_TM1_s_c030b_SourceSpec_71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249" y="-103208"/>
            <a:ext cx="2152649" cy="3213145"/>
          </a:xfrm>
          <a:prstGeom prst="rect">
            <a:avLst/>
          </a:prstGeom>
        </p:spPr>
      </p:pic>
      <p:pic>
        <p:nvPicPr>
          <p:cNvPr id="3" name="Bild 2" descr="E0102_740004_TM2_s_c030b_SourceSpec_71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3474" y="-103208"/>
            <a:ext cx="2152649" cy="3213145"/>
          </a:xfrm>
          <a:prstGeom prst="rect">
            <a:avLst/>
          </a:prstGeom>
        </p:spPr>
      </p:pic>
      <p:pic>
        <p:nvPicPr>
          <p:cNvPr id="4" name="Bild 3" descr="E0102_740004_TM3_s_c030b_SourceSpec_71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365" y="2210514"/>
            <a:ext cx="2136774" cy="3189450"/>
          </a:xfrm>
          <a:prstGeom prst="rect">
            <a:avLst/>
          </a:prstGeom>
        </p:spPr>
      </p:pic>
      <p:pic>
        <p:nvPicPr>
          <p:cNvPr id="5" name="Bild 4" descr="E0102_740004_TM4_s_c030b_SourceSpec_71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9563" y="2210514"/>
            <a:ext cx="2136776" cy="3189453"/>
          </a:xfrm>
          <a:prstGeom prst="rect">
            <a:avLst/>
          </a:prstGeom>
        </p:spPr>
      </p:pic>
      <p:pic>
        <p:nvPicPr>
          <p:cNvPr id="6" name="Bild 5" descr="E0102_740004_TM6_s_c030b_SourceSpec_71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9613" y="2210514"/>
            <a:ext cx="2136777" cy="318945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74650" y="595469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1.2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422358" y="624758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1.2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422358" y="2922056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1.0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74650" y="2922056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1.2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357432" y="2922056"/>
            <a:ext cx="649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004600"/>
                </a:solidFill>
              </a:rPr>
              <a:t>χ</a:t>
            </a:r>
            <a:r>
              <a:rPr lang="de-DE" sz="1000" baseline="-25000" dirty="0" smtClean="0">
                <a:solidFill>
                  <a:srgbClr val="004600"/>
                </a:solidFill>
              </a:rPr>
              <a:t>ν</a:t>
            </a:r>
            <a:r>
              <a:rPr lang="de-DE" sz="1000" baseline="30000" dirty="0" smtClean="0">
                <a:solidFill>
                  <a:srgbClr val="004600"/>
                </a:solidFill>
              </a:rPr>
              <a:t>2</a:t>
            </a:r>
            <a:r>
              <a:rPr lang="de-DE" sz="1000" dirty="0" smtClean="0">
                <a:solidFill>
                  <a:srgbClr val="004600"/>
                </a:solidFill>
              </a:rPr>
              <a:t> = 1.2</a:t>
            </a:r>
            <a:endParaRPr lang="de-DE" sz="1000" baseline="-25000" dirty="0">
              <a:solidFill>
                <a:srgbClr val="0046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357432" y="263076"/>
            <a:ext cx="252665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1E 0102.2-7219</a:t>
            </a:r>
          </a:p>
          <a:p>
            <a:pPr algn="ctr"/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2021 Nov 26-27</a:t>
            </a:r>
          </a:p>
          <a:p>
            <a:pPr algn="ctr"/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single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pixel</a:t>
            </a:r>
            <a:r>
              <a:rPr lang="de-DE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events</a:t>
            </a:r>
            <a:endParaRPr lang="de-DE" sz="2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318668" y="1435632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-1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1209291" y="1569874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4266383" y="1435632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+4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19" name="Gerade Verbindung mit Pfeil 18"/>
          <p:cNvCxnSpPr/>
          <p:nvPr/>
        </p:nvCxnSpPr>
        <p:spPr>
          <a:xfrm>
            <a:off x="4157006" y="1569874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1318668" y="3732930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+1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21" name="Gerade Verbindung mit Pfeil 20"/>
          <p:cNvCxnSpPr/>
          <p:nvPr/>
        </p:nvCxnSpPr>
        <p:spPr>
          <a:xfrm>
            <a:off x="1209291" y="3867172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4266383" y="3732930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-1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23" name="Gerade Verbindung mit Pfeil 22"/>
          <p:cNvCxnSpPr/>
          <p:nvPr/>
        </p:nvCxnSpPr>
        <p:spPr>
          <a:xfrm>
            <a:off x="4157006" y="3867172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7237914" y="3732930"/>
            <a:ext cx="8325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>
                <a:solidFill>
                  <a:srgbClr val="004600"/>
                </a:solidFill>
              </a:rPr>
              <a:t>offset</a:t>
            </a:r>
            <a:r>
              <a:rPr lang="de-DE" sz="800" dirty="0" smtClean="0">
                <a:solidFill>
                  <a:srgbClr val="004600"/>
                </a:solidFill>
              </a:rPr>
              <a:t> = +1 eV</a:t>
            </a:r>
            <a:endParaRPr lang="de-DE" sz="800" baseline="-25000" dirty="0">
              <a:solidFill>
                <a:srgbClr val="004600"/>
              </a:solidFill>
            </a:endParaRPr>
          </a:p>
        </p:txBody>
      </p:sp>
      <p:cxnSp>
        <p:nvCxnSpPr>
          <p:cNvPr id="25" name="Gerade Verbindung mit Pfeil 24"/>
          <p:cNvCxnSpPr/>
          <p:nvPr/>
        </p:nvCxnSpPr>
        <p:spPr>
          <a:xfrm>
            <a:off x="7128537" y="3867172"/>
            <a:ext cx="182302" cy="0"/>
          </a:xfrm>
          <a:prstGeom prst="straightConnector1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Abgerundetes Rechteck 26"/>
          <p:cNvSpPr/>
          <p:nvPr/>
        </p:nvSpPr>
        <p:spPr>
          <a:xfrm>
            <a:off x="2306134" y="659265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 smtClean="0">
                <a:solidFill>
                  <a:srgbClr val="800000"/>
                </a:solidFill>
              </a:rPr>
              <a:t>1</a:t>
            </a:r>
            <a:endParaRPr lang="de-DE" sz="1000" b="1" dirty="0">
              <a:solidFill>
                <a:srgbClr val="800000"/>
              </a:solidFill>
            </a:endParaRPr>
          </a:p>
        </p:txBody>
      </p:sp>
      <p:sp>
        <p:nvSpPr>
          <p:cNvPr id="28" name="Abgerundetes Rechteck 27"/>
          <p:cNvSpPr/>
          <p:nvPr/>
        </p:nvSpPr>
        <p:spPr>
          <a:xfrm>
            <a:off x="5247767" y="639945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>
                <a:solidFill>
                  <a:srgbClr val="800000"/>
                </a:solidFill>
              </a:rPr>
              <a:t>2</a:t>
            </a:r>
          </a:p>
        </p:txBody>
      </p:sp>
      <p:sp>
        <p:nvSpPr>
          <p:cNvPr id="29" name="Abgerundetes Rechteck 28"/>
          <p:cNvSpPr/>
          <p:nvPr/>
        </p:nvSpPr>
        <p:spPr>
          <a:xfrm>
            <a:off x="2306134" y="3008709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>
                <a:solidFill>
                  <a:srgbClr val="800000"/>
                </a:solidFill>
              </a:rPr>
              <a:t>3</a:t>
            </a:r>
          </a:p>
        </p:txBody>
      </p:sp>
      <p:sp>
        <p:nvSpPr>
          <p:cNvPr id="30" name="Abgerundetes Rechteck 29"/>
          <p:cNvSpPr/>
          <p:nvPr/>
        </p:nvSpPr>
        <p:spPr>
          <a:xfrm>
            <a:off x="5253841" y="3008709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 smtClean="0">
                <a:solidFill>
                  <a:srgbClr val="800000"/>
                </a:solidFill>
              </a:rPr>
              <a:t>4</a:t>
            </a:r>
            <a:endParaRPr lang="de-DE" sz="1000" b="1" dirty="0">
              <a:solidFill>
                <a:srgbClr val="800000"/>
              </a:solidFill>
            </a:endParaRPr>
          </a:p>
        </p:txBody>
      </p:sp>
      <p:sp>
        <p:nvSpPr>
          <p:cNvPr id="31" name="Abgerundetes Rechteck 30"/>
          <p:cNvSpPr/>
          <p:nvPr/>
        </p:nvSpPr>
        <p:spPr>
          <a:xfrm>
            <a:off x="8213223" y="3011188"/>
            <a:ext cx="394989" cy="261276"/>
          </a:xfrm>
          <a:prstGeom prst="roundRect">
            <a:avLst/>
          </a:prstGeom>
          <a:solidFill>
            <a:srgbClr val="FF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rgbClr val="800000"/>
                </a:solidFill>
              </a:rPr>
              <a:t>TM</a:t>
            </a:r>
            <a:r>
              <a:rPr lang="de-DE" sz="700" b="1" dirty="0" smtClean="0">
                <a:solidFill>
                  <a:srgbClr val="800000"/>
                </a:solidFill>
              </a:rPr>
              <a:t> </a:t>
            </a:r>
            <a:r>
              <a:rPr lang="de-DE" sz="1000" b="1" dirty="0" smtClean="0">
                <a:solidFill>
                  <a:srgbClr val="800000"/>
                </a:solidFill>
              </a:rPr>
              <a:t>6</a:t>
            </a:r>
            <a:endParaRPr lang="de-DE" sz="1000" b="1" dirty="0">
              <a:solidFill>
                <a:srgbClr val="8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987257" y="427040"/>
            <a:ext cx="370175" cy="37017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108000" bIns="93600" rtlCol="0" anchor="ctr"/>
          <a:lstStyle/>
          <a:p>
            <a:pPr algn="ctr"/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6357432" y="1579811"/>
            <a:ext cx="2491788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>
                <a:solidFill>
                  <a:srgbClr val="004600"/>
                </a:solidFill>
              </a:rPr>
              <a:t>original IACHEC </a:t>
            </a:r>
            <a:r>
              <a:rPr lang="de-DE" sz="1600" dirty="0" err="1" smtClean="0">
                <a:solidFill>
                  <a:srgbClr val="004600"/>
                </a:solidFill>
              </a:rPr>
              <a:t>model</a:t>
            </a:r>
            <a:r>
              <a:rPr lang="de-DE" sz="1600" dirty="0" smtClean="0">
                <a:solidFill>
                  <a:srgbClr val="004600"/>
                </a:solidFill>
              </a:rPr>
              <a:t> </a:t>
            </a:r>
            <a:r>
              <a:rPr lang="de-DE" sz="1600" dirty="0" err="1" smtClean="0">
                <a:solidFill>
                  <a:srgbClr val="004600"/>
                </a:solidFill>
              </a:rPr>
              <a:t>used</a:t>
            </a:r>
            <a:endParaRPr lang="de-DE" sz="1600" dirty="0" smtClean="0">
              <a:solidFill>
                <a:srgbClr val="004600"/>
              </a:solidFill>
            </a:endParaRPr>
          </a:p>
          <a:p>
            <a:pPr lvl="1" algn="ctr">
              <a:lnSpc>
                <a:spcPct val="150000"/>
              </a:lnSpc>
            </a:pPr>
            <a:r>
              <a:rPr lang="de-DE" sz="1400" dirty="0" err="1" smtClean="0"/>
              <a:t>only</a:t>
            </a:r>
            <a:r>
              <a:rPr lang="de-DE" sz="1400" dirty="0" smtClean="0"/>
              <a:t> 2 </a:t>
            </a:r>
            <a:r>
              <a:rPr lang="de-DE" sz="1400" dirty="0" err="1" smtClean="0"/>
              <a:t>free</a:t>
            </a:r>
            <a:r>
              <a:rPr lang="de-DE" sz="1400" dirty="0" smtClean="0"/>
              <a:t> </a:t>
            </a:r>
            <a:r>
              <a:rPr lang="de-DE" sz="1400" dirty="0" err="1" smtClean="0"/>
              <a:t>parameters</a:t>
            </a:r>
            <a:r>
              <a:rPr lang="de-DE" sz="1400" dirty="0" smtClean="0"/>
              <a:t>:</a:t>
            </a:r>
          </a:p>
          <a:p>
            <a:pPr algn="ctr">
              <a:lnSpc>
                <a:spcPct val="120000"/>
              </a:lnSpc>
            </a:pPr>
            <a:r>
              <a:rPr lang="de-DE" sz="1400" dirty="0" err="1" smtClean="0"/>
              <a:t>offset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normalization</a:t>
            </a:r>
            <a:endParaRPr lang="de-DE" sz="1400" dirty="0"/>
          </a:p>
        </p:txBody>
      </p:sp>
      <p:sp>
        <p:nvSpPr>
          <p:cNvPr id="34" name="Abgerundetes Rechteck 33"/>
          <p:cNvSpPr/>
          <p:nvPr/>
        </p:nvSpPr>
        <p:spPr>
          <a:xfrm>
            <a:off x="2583200" y="1069297"/>
            <a:ext cx="3574143" cy="2984500"/>
          </a:xfrm>
          <a:prstGeom prst="roundRect">
            <a:avLst/>
          </a:prstGeom>
          <a:gradFill>
            <a:gsLst>
              <a:gs pos="0">
                <a:srgbClr val="CCFFCC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98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165100" dist="50800" dir="5400000" sx="103000" sy="103000" rotWithShape="0">
              <a:srgbClr val="000000">
                <a:alpha val="4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80000" tIns="140400" bIns="0" rtlCol="0" anchor="ctr"/>
          <a:lstStyle/>
          <a:p>
            <a:r>
              <a:rPr lang="de-DE" sz="1400" dirty="0">
                <a:solidFill>
                  <a:srgbClr val="000000"/>
                </a:solidFill>
              </a:rPr>
              <a:t>1E0102 </a:t>
            </a:r>
            <a:r>
              <a:rPr lang="de-DE" sz="1400" dirty="0" err="1">
                <a:solidFill>
                  <a:srgbClr val="000000"/>
                </a:solidFill>
              </a:rPr>
              <a:t>is</a:t>
            </a:r>
            <a:r>
              <a:rPr lang="de-DE" sz="1400" dirty="0">
                <a:solidFill>
                  <a:srgbClr val="000000"/>
                </a:solidFill>
              </a:rPr>
              <a:t> an ideal </a:t>
            </a:r>
            <a:r>
              <a:rPr lang="de-DE" sz="1400" dirty="0" err="1">
                <a:solidFill>
                  <a:srgbClr val="000000"/>
                </a:solidFill>
              </a:rPr>
              <a:t>source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for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benchmark</a:t>
            </a:r>
            <a:r>
              <a:rPr lang="de-DE" sz="1400" dirty="0">
                <a:solidFill>
                  <a:srgbClr val="000000"/>
                </a:solidFill>
              </a:rPr>
              <a:t/>
            </a:r>
            <a:br>
              <a:rPr lang="de-DE" sz="1400" dirty="0">
                <a:solidFill>
                  <a:srgbClr val="000000"/>
                </a:solidFill>
              </a:rPr>
            </a:br>
            <a:r>
              <a:rPr lang="de-DE" sz="1400" dirty="0" err="1">
                <a:solidFill>
                  <a:srgbClr val="000000"/>
                </a:solidFill>
              </a:rPr>
              <a:t>tests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of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the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energy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calibration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accuracy</a:t>
            </a:r>
            <a:endParaRPr lang="de-DE" sz="1400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 err="1" smtClean="0">
                <a:solidFill>
                  <a:srgbClr val="000000"/>
                </a:solidFill>
              </a:rPr>
              <a:t>the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eROSITA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results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are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consistent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with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the</a:t>
            </a:r>
            <a:r>
              <a:rPr lang="de-DE" sz="1400" dirty="0">
                <a:solidFill>
                  <a:srgbClr val="000000"/>
                </a:solidFill>
              </a:rPr>
              <a:t> IACHEC </a:t>
            </a:r>
            <a:r>
              <a:rPr lang="de-DE" sz="1400" dirty="0" err="1">
                <a:solidFill>
                  <a:srgbClr val="000000"/>
                </a:solidFill>
              </a:rPr>
              <a:t>model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ts val="600"/>
              </a:spcBef>
            </a:pPr>
            <a:r>
              <a:rPr lang="de-DE" sz="1400" dirty="0" err="1" smtClean="0">
                <a:solidFill>
                  <a:srgbClr val="000000"/>
                </a:solidFill>
              </a:rPr>
              <a:t>despite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>
                <a:solidFill>
                  <a:srgbClr val="000000"/>
                </a:solidFill>
              </a:rPr>
              <a:t>(</a:t>
            </a:r>
            <a:r>
              <a:rPr lang="de-DE" sz="1400" dirty="0" err="1">
                <a:solidFill>
                  <a:srgbClr val="000000"/>
                </a:solidFill>
              </a:rPr>
              <a:t>sometimes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very</a:t>
            </a:r>
            <a:r>
              <a:rPr lang="de-DE" sz="1400" dirty="0">
                <a:solidFill>
                  <a:srgbClr val="000000"/>
                </a:solidFill>
              </a:rPr>
              <a:t> large) </a:t>
            </a:r>
            <a:r>
              <a:rPr lang="de-DE" sz="1400" dirty="0" err="1">
                <a:solidFill>
                  <a:srgbClr val="000000"/>
                </a:solidFill>
              </a:rPr>
              <a:t>changes</a:t>
            </a:r>
            <a:endParaRPr lang="de-DE" sz="1400" dirty="0">
              <a:solidFill>
                <a:srgbClr val="000000"/>
              </a:solidFill>
            </a:endParaRPr>
          </a:p>
          <a:p>
            <a:r>
              <a:rPr lang="de-DE" sz="1400" dirty="0">
                <a:solidFill>
                  <a:srgbClr val="000000"/>
                </a:solidFill>
              </a:rPr>
              <a:t>in </a:t>
            </a:r>
            <a:r>
              <a:rPr lang="de-DE" sz="1400" dirty="0" err="1">
                <a:solidFill>
                  <a:srgbClr val="000000"/>
                </a:solidFill>
              </a:rPr>
              <a:t>the</a:t>
            </a:r>
            <a:r>
              <a:rPr lang="de-DE" sz="1400" dirty="0">
                <a:solidFill>
                  <a:srgbClr val="000000"/>
                </a:solidFill>
              </a:rPr>
              <a:t> CCD </a:t>
            </a:r>
            <a:r>
              <a:rPr lang="de-DE" sz="1400" dirty="0" err="1">
                <a:solidFill>
                  <a:srgbClr val="000000"/>
                </a:solidFill>
              </a:rPr>
              <a:t>temperature</a:t>
            </a:r>
            <a:r>
              <a:rPr lang="de-DE" sz="1400" dirty="0">
                <a:solidFill>
                  <a:srgbClr val="000000"/>
                </a:solidFill>
              </a:rPr>
              <a:t>, </a:t>
            </a:r>
            <a:r>
              <a:rPr lang="de-DE" sz="1400" b="1" dirty="0" err="1">
                <a:solidFill>
                  <a:srgbClr val="953735"/>
                </a:solidFill>
              </a:rPr>
              <a:t>the</a:t>
            </a:r>
            <a:r>
              <a:rPr lang="de-DE" sz="1400" b="1" dirty="0">
                <a:solidFill>
                  <a:srgbClr val="953735"/>
                </a:solidFill>
              </a:rPr>
              <a:t> absolute</a:t>
            </a:r>
            <a:br>
              <a:rPr lang="de-DE" sz="1400" b="1" dirty="0">
                <a:solidFill>
                  <a:srgbClr val="953735"/>
                </a:solidFill>
              </a:rPr>
            </a:br>
            <a:r>
              <a:rPr lang="de-DE" sz="1400" b="1" dirty="0" err="1">
                <a:solidFill>
                  <a:srgbClr val="953735"/>
                </a:solidFill>
              </a:rPr>
              <a:t>energy</a:t>
            </a:r>
            <a:r>
              <a:rPr lang="de-DE" sz="1400" b="1" dirty="0">
                <a:solidFill>
                  <a:srgbClr val="953735"/>
                </a:solidFill>
              </a:rPr>
              <a:t> </a:t>
            </a:r>
            <a:r>
              <a:rPr lang="de-DE" sz="1400" b="1" dirty="0" err="1">
                <a:solidFill>
                  <a:srgbClr val="953735"/>
                </a:solidFill>
              </a:rPr>
              <a:t>scale</a:t>
            </a:r>
            <a:r>
              <a:rPr lang="de-DE" sz="1400" b="1" dirty="0">
                <a:solidFill>
                  <a:srgbClr val="953735"/>
                </a:solidFill>
              </a:rPr>
              <a:t> </a:t>
            </a:r>
            <a:r>
              <a:rPr lang="de-DE" sz="1400" b="1" dirty="0" err="1">
                <a:solidFill>
                  <a:srgbClr val="953735"/>
                </a:solidFill>
              </a:rPr>
              <a:t>can</a:t>
            </a:r>
            <a:r>
              <a:rPr lang="de-DE" sz="1400" b="1" dirty="0">
                <a:solidFill>
                  <a:srgbClr val="953735"/>
                </a:solidFill>
              </a:rPr>
              <a:t> </a:t>
            </a:r>
            <a:r>
              <a:rPr lang="de-DE" sz="1400" b="1" dirty="0" err="1">
                <a:solidFill>
                  <a:srgbClr val="953735"/>
                </a:solidFill>
              </a:rPr>
              <a:t>be</a:t>
            </a:r>
            <a:r>
              <a:rPr lang="de-DE" sz="1400" b="1" dirty="0">
                <a:solidFill>
                  <a:srgbClr val="953735"/>
                </a:solidFill>
              </a:rPr>
              <a:t> </a:t>
            </a:r>
            <a:r>
              <a:rPr lang="de-DE" sz="1400" b="1" dirty="0" err="1">
                <a:solidFill>
                  <a:srgbClr val="953735"/>
                </a:solidFill>
              </a:rPr>
              <a:t>reconstructed</a:t>
            </a:r>
            <a:r>
              <a:rPr lang="de-DE" sz="1400" b="1" dirty="0">
                <a:solidFill>
                  <a:srgbClr val="953735"/>
                </a:solidFill>
              </a:rPr>
              <a:t> </a:t>
            </a:r>
            <a:r>
              <a:rPr lang="de-DE" sz="1400" b="1" dirty="0" err="1">
                <a:solidFill>
                  <a:srgbClr val="953735"/>
                </a:solidFill>
              </a:rPr>
              <a:t>to</a:t>
            </a:r>
            <a:r>
              <a:rPr lang="de-DE" sz="1400" b="1" dirty="0">
                <a:solidFill>
                  <a:srgbClr val="953735"/>
                </a:solidFill>
              </a:rPr>
              <a:t> an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</a:pPr>
            <a:r>
              <a:rPr lang="de-DE" sz="1400" b="1" dirty="0" err="1">
                <a:solidFill>
                  <a:srgbClr val="953735"/>
                </a:solidFill>
              </a:rPr>
              <a:t>accuracy</a:t>
            </a:r>
            <a:r>
              <a:rPr lang="de-DE" sz="1400" b="1" dirty="0">
                <a:solidFill>
                  <a:srgbClr val="953735"/>
                </a:solidFill>
              </a:rPr>
              <a:t> </a:t>
            </a:r>
            <a:r>
              <a:rPr lang="de-DE" sz="1400" b="1" dirty="0" err="1">
                <a:solidFill>
                  <a:srgbClr val="953735"/>
                </a:solidFill>
              </a:rPr>
              <a:t>of</a:t>
            </a:r>
            <a:r>
              <a:rPr lang="de-DE" sz="1400" b="1" dirty="0">
                <a:solidFill>
                  <a:srgbClr val="953735"/>
                </a:solidFill>
              </a:rPr>
              <a:t> ≈ 3 eV</a:t>
            </a:r>
          </a:p>
          <a:p>
            <a:pPr marL="285750" indent="-285750">
              <a:buFont typeface="Wingdings" charset="2"/>
              <a:buChar char="Ø"/>
            </a:pPr>
            <a:r>
              <a:rPr lang="de-DE" sz="1400" b="1" dirty="0" err="1">
                <a:solidFill>
                  <a:srgbClr val="953735"/>
                </a:solidFill>
              </a:rPr>
              <a:t>independent</a:t>
            </a:r>
            <a:r>
              <a:rPr lang="de-DE" sz="1400" b="1" dirty="0">
                <a:solidFill>
                  <a:srgbClr val="953735"/>
                </a:solidFill>
              </a:rPr>
              <a:t> </a:t>
            </a:r>
            <a:r>
              <a:rPr lang="de-DE" sz="1400" b="1" dirty="0" err="1">
                <a:solidFill>
                  <a:srgbClr val="953735"/>
                </a:solidFill>
              </a:rPr>
              <a:t>of</a:t>
            </a:r>
            <a:r>
              <a:rPr lang="de-DE" sz="1400" b="1" dirty="0">
                <a:solidFill>
                  <a:srgbClr val="953735"/>
                </a:solidFill>
              </a:rPr>
              <a:t> </a:t>
            </a:r>
            <a:r>
              <a:rPr lang="de-DE" sz="1400" b="1" dirty="0" err="1">
                <a:solidFill>
                  <a:srgbClr val="953735"/>
                </a:solidFill>
              </a:rPr>
              <a:t>the</a:t>
            </a:r>
            <a:r>
              <a:rPr lang="de-DE" sz="1400" b="1" dirty="0">
                <a:solidFill>
                  <a:srgbClr val="953735"/>
                </a:solidFill>
              </a:rPr>
              <a:t> </a:t>
            </a:r>
            <a:r>
              <a:rPr lang="de-DE" sz="1400" b="1" dirty="0" err="1">
                <a:solidFill>
                  <a:srgbClr val="953735"/>
                </a:solidFill>
              </a:rPr>
              <a:t>pattern</a:t>
            </a:r>
            <a:r>
              <a:rPr lang="de-DE" sz="1400" b="1" dirty="0">
                <a:solidFill>
                  <a:srgbClr val="953735"/>
                </a:solidFill>
              </a:rPr>
              <a:t> </a:t>
            </a:r>
            <a:r>
              <a:rPr lang="de-DE" sz="1400" b="1" dirty="0" err="1">
                <a:solidFill>
                  <a:srgbClr val="953735"/>
                </a:solidFill>
              </a:rPr>
              <a:t>size</a:t>
            </a:r>
            <a:endParaRPr lang="de-DE" sz="1400" b="1" dirty="0">
              <a:solidFill>
                <a:srgbClr val="953735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sz="1400" b="1" dirty="0" err="1">
                <a:solidFill>
                  <a:srgbClr val="953735"/>
                </a:solidFill>
              </a:rPr>
              <a:t>over</a:t>
            </a:r>
            <a:r>
              <a:rPr lang="de-DE" sz="1400" b="1" dirty="0">
                <a:solidFill>
                  <a:srgbClr val="953735"/>
                </a:solidFill>
              </a:rPr>
              <a:t> a time span </a:t>
            </a:r>
            <a:r>
              <a:rPr lang="de-DE" sz="1400" b="1" dirty="0" err="1">
                <a:solidFill>
                  <a:srgbClr val="953735"/>
                </a:solidFill>
              </a:rPr>
              <a:t>of</a:t>
            </a:r>
            <a:r>
              <a:rPr lang="de-DE" sz="1400" b="1" dirty="0">
                <a:solidFill>
                  <a:srgbClr val="953735"/>
                </a:solidFill>
              </a:rPr>
              <a:t> 2 </a:t>
            </a:r>
            <a:r>
              <a:rPr lang="de-DE" sz="1400" b="1" dirty="0" err="1">
                <a:solidFill>
                  <a:srgbClr val="953735"/>
                </a:solidFill>
              </a:rPr>
              <a:t>years</a:t>
            </a:r>
            <a:endParaRPr lang="de-DE" sz="1400" b="1" dirty="0">
              <a:solidFill>
                <a:srgbClr val="953735"/>
              </a:solidFill>
            </a:endParaRPr>
          </a:p>
          <a:p>
            <a:pPr marL="285750" indent="-285750">
              <a:buFont typeface="Wingdings" charset="2"/>
              <a:buChar char="Ø"/>
            </a:pPr>
            <a:endParaRPr lang="de-DE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4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1424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Energy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Calibration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: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some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eROSITA</a:t>
            </a:r>
            <a:r>
              <a:rPr lang="de-DE" sz="24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4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Specialties</a:t>
            </a:r>
            <a:endParaRPr lang="de-DE" sz="2400" b="1" dirty="0">
              <a:ln w="1905"/>
              <a:gradFill>
                <a:gsLst>
                  <a:gs pos="0">
                    <a:schemeClr val="tx1"/>
                  </a:gs>
                  <a:gs pos="58000">
                    <a:schemeClr val="tx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5400000"/>
              </a:gradFill>
              <a:effectLst>
                <a:innerShdw blurRad="123825" dist="1193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77059" y="733037"/>
            <a:ext cx="5404043" cy="4082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34950" dist="38100" dir="2700000" sx="101000" sy="101000" algn="tl" rotWithShape="0">
              <a:srgbClr val="000000">
                <a:alpha val="43000"/>
              </a:srgbClr>
            </a:outerShdw>
          </a:effectLst>
        </p:spPr>
        <p:txBody>
          <a:bodyPr wrap="none" bIns="93600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b="1" dirty="0" err="1" smtClean="0">
                <a:solidFill>
                  <a:srgbClr val="BFBFBF"/>
                </a:solidFill>
              </a:rPr>
              <a:t>onboard</a:t>
            </a:r>
            <a:r>
              <a:rPr lang="de-DE" sz="1400" b="1" dirty="0" smtClean="0">
                <a:solidFill>
                  <a:srgbClr val="BFBFBF"/>
                </a:solidFill>
              </a:rPr>
              <a:t>: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use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of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precomputed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threshold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maps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for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optimizing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telemetry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compression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mode</a:t>
            </a:r>
            <a:r>
              <a:rPr lang="de-DE" sz="1400" dirty="0" smtClean="0">
                <a:solidFill>
                  <a:srgbClr val="BFBFBF"/>
                </a:solidFill>
              </a:rPr>
              <a:t> ‚</a:t>
            </a:r>
            <a:r>
              <a:rPr lang="de-DE" sz="1200" dirty="0">
                <a:solidFill>
                  <a:srgbClr val="BFBFBF"/>
                </a:solidFill>
                <a:latin typeface="Courier"/>
                <a:cs typeface="Courier"/>
              </a:rPr>
              <a:t>PMENV2</a:t>
            </a:r>
            <a:r>
              <a:rPr lang="de-DE" sz="1400" dirty="0" smtClean="0">
                <a:solidFill>
                  <a:srgbClr val="BFBFBF"/>
                </a:solidFill>
              </a:rPr>
              <a:t>‘ </a:t>
            </a:r>
            <a:r>
              <a:rPr lang="de-DE" sz="1400" dirty="0" err="1" smtClean="0">
                <a:solidFill>
                  <a:srgbClr val="BFBFBF"/>
                </a:solidFill>
              </a:rPr>
              <a:t>for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scientific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data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>
                <a:solidFill>
                  <a:srgbClr val="BFBFBF"/>
                </a:solidFill>
              </a:rPr>
              <a:t>compression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mode</a:t>
            </a:r>
            <a:r>
              <a:rPr lang="de-DE" sz="1400" dirty="0">
                <a:solidFill>
                  <a:srgbClr val="BFBFBF"/>
                </a:solidFill>
              </a:rPr>
              <a:t> ‚</a:t>
            </a:r>
            <a:r>
              <a:rPr lang="de-DE" sz="1200" dirty="0">
                <a:solidFill>
                  <a:srgbClr val="BFBFBF"/>
                </a:solidFill>
                <a:latin typeface="Courier"/>
                <a:cs typeface="Courier"/>
              </a:rPr>
              <a:t>PMALLSINGLES</a:t>
            </a:r>
            <a:r>
              <a:rPr lang="de-DE" sz="1400" dirty="0">
                <a:solidFill>
                  <a:srgbClr val="BFBFBF"/>
                </a:solidFill>
              </a:rPr>
              <a:t>‘ </a:t>
            </a:r>
            <a:r>
              <a:rPr lang="de-DE" sz="1400" dirty="0" err="1">
                <a:solidFill>
                  <a:srgbClr val="BFBFBF"/>
                </a:solidFill>
              </a:rPr>
              <a:t>for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baseline="30000" dirty="0">
                <a:solidFill>
                  <a:srgbClr val="BFBFBF"/>
                </a:solidFill>
              </a:rPr>
              <a:t>55</a:t>
            </a:r>
            <a:r>
              <a:rPr lang="de-DE" sz="1400" dirty="0">
                <a:solidFill>
                  <a:srgbClr val="BFBFBF"/>
                </a:solidFill>
              </a:rPr>
              <a:t>Fe </a:t>
            </a:r>
            <a:r>
              <a:rPr lang="de-DE" sz="1400" dirty="0" err="1" smtClean="0">
                <a:solidFill>
                  <a:srgbClr val="BFBFBF"/>
                </a:solidFill>
              </a:rPr>
              <a:t>data</a:t>
            </a:r>
            <a:endParaRPr lang="de-DE" sz="1400" dirty="0">
              <a:solidFill>
                <a:srgbClr val="BFBFBF"/>
              </a:solidFill>
            </a:endParaRP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charset="2"/>
              <a:buChar char="Ø"/>
            </a:pPr>
            <a:r>
              <a:rPr lang="de-DE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ground</a:t>
            </a:r>
            <a: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processing</a:t>
            </a:r>
            <a: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utilization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of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subpixel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resolution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smtClean="0">
                <a:solidFill>
                  <a:srgbClr val="BFBFBF"/>
                </a:solidFill>
              </a:rPr>
              <a:t>fast PSF </a:t>
            </a:r>
            <a:r>
              <a:rPr lang="de-DE" sz="1400" dirty="0" err="1" smtClean="0">
                <a:solidFill>
                  <a:srgbClr val="BFBFBF"/>
                </a:solidFill>
              </a:rPr>
              <a:t>focal</a:t>
            </a:r>
            <a:r>
              <a:rPr lang="de-DE" sz="1400" dirty="0" smtClean="0">
                <a:solidFill>
                  <a:srgbClr val="BFBFBF"/>
                </a:solidFill>
              </a:rPr>
              <a:t> plane </a:t>
            </a:r>
            <a:r>
              <a:rPr lang="de-DE" sz="1400" dirty="0" err="1" smtClean="0">
                <a:solidFill>
                  <a:srgbClr val="BFBFBF"/>
                </a:solidFill>
              </a:rPr>
              <a:t>mapping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at</a:t>
            </a:r>
            <a:r>
              <a:rPr lang="de-DE" sz="1400" dirty="0" smtClean="0">
                <a:solidFill>
                  <a:srgbClr val="BFBFBF"/>
                </a:solidFill>
              </a:rPr>
              <a:t> high </a:t>
            </a:r>
            <a:r>
              <a:rPr lang="de-DE" sz="1400" dirty="0" err="1" smtClean="0">
                <a:solidFill>
                  <a:srgbClr val="BFBFBF"/>
                </a:solidFill>
              </a:rPr>
              <a:t>count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rates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use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constant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energy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thresholds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(in eV)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improved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noise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suppression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for</a:t>
            </a:r>
            <a:r>
              <a:rPr lang="de-DE" sz="1400" dirty="0" smtClean="0">
                <a:solidFill>
                  <a:srgbClr val="BFBFBF"/>
                </a:solidFill>
              </a:rPr>
              <a:t> &gt;1 </a:t>
            </a:r>
            <a:r>
              <a:rPr lang="de-DE" sz="1400" dirty="0" err="1" smtClean="0">
                <a:solidFill>
                  <a:srgbClr val="BFBFBF"/>
                </a:solidFill>
              </a:rPr>
              <a:t>pixel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patterns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floating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point</a:t>
            </a:r>
            <a:r>
              <a:rPr lang="de-DE" sz="1400" dirty="0" smtClean="0">
                <a:solidFill>
                  <a:srgbClr val="BFBFBF"/>
                </a:solidFill>
              </a:rPr>
              <a:t> PI </a:t>
            </a:r>
            <a:r>
              <a:rPr lang="de-DE" sz="1400" dirty="0" err="1" smtClean="0">
                <a:solidFill>
                  <a:srgbClr val="BFBFBF"/>
                </a:solidFill>
              </a:rPr>
              <a:t>values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smtClean="0">
                <a:solidFill>
                  <a:srgbClr val="BFBFBF"/>
                </a:solidFill>
              </a:rPr>
              <a:t> RMFs </a:t>
            </a:r>
            <a:r>
              <a:rPr lang="de-DE" sz="1400" dirty="0" err="1" smtClean="0">
                <a:solidFill>
                  <a:srgbClr val="BFBFBF"/>
                </a:solidFill>
              </a:rPr>
              <a:t>and</a:t>
            </a:r>
            <a:r>
              <a:rPr lang="de-DE" sz="1400" dirty="0" smtClean="0">
                <a:solidFill>
                  <a:srgbClr val="BFBFBF"/>
                </a:solidFill>
              </a:rPr>
              <a:t> ARFs </a:t>
            </a:r>
            <a:r>
              <a:rPr lang="de-DE" sz="1400" dirty="0" err="1" smtClean="0">
                <a:solidFill>
                  <a:srgbClr val="BFBFBF"/>
                </a:solidFill>
              </a:rPr>
              <a:t>with</a:t>
            </a:r>
            <a:r>
              <a:rPr lang="de-DE" sz="1400" dirty="0" smtClean="0">
                <a:solidFill>
                  <a:srgbClr val="BFBFBF"/>
                </a:solidFill>
              </a:rPr>
              <a:t> non-</a:t>
            </a:r>
            <a:r>
              <a:rPr lang="de-DE" sz="1400" dirty="0" err="1" smtClean="0">
                <a:solidFill>
                  <a:srgbClr val="BFBFBF"/>
                </a:solidFill>
              </a:rPr>
              <a:t>constant</a:t>
            </a:r>
            <a:r>
              <a:rPr lang="de-DE" sz="1400" dirty="0" smtClean="0">
                <a:solidFill>
                  <a:srgbClr val="BFBFBF"/>
                </a:solidFill>
              </a:rPr>
              <a:t> bin </a:t>
            </a:r>
            <a:r>
              <a:rPr lang="de-DE" sz="1400" dirty="0" err="1" smtClean="0">
                <a:solidFill>
                  <a:srgbClr val="BFBFBF"/>
                </a:solidFill>
              </a:rPr>
              <a:t>sizes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>
                <a:solidFill>
                  <a:srgbClr val="BFBFBF"/>
                </a:solidFill>
              </a:rPr>
              <a:t>CTI </a:t>
            </a:r>
            <a:r>
              <a:rPr lang="de-DE" sz="1400" dirty="0" err="1">
                <a:solidFill>
                  <a:srgbClr val="BFBFBF"/>
                </a:solidFill>
              </a:rPr>
              <a:t>and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gain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adjustments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to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varying</a:t>
            </a:r>
            <a:r>
              <a:rPr lang="de-DE" sz="1400" dirty="0">
                <a:solidFill>
                  <a:srgbClr val="BFBFBF"/>
                </a:solidFill>
              </a:rPr>
              <a:t> CCD </a:t>
            </a:r>
            <a:r>
              <a:rPr lang="de-DE" sz="1400" dirty="0" err="1" smtClean="0">
                <a:solidFill>
                  <a:srgbClr val="BFBFBF"/>
                </a:solidFill>
              </a:rPr>
              <a:t>temperatures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>
                <a:solidFill>
                  <a:srgbClr val="BFBFBF"/>
                </a:solidFill>
              </a:rPr>
              <a:t>automatic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refinement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>
                <a:solidFill>
                  <a:srgbClr val="BFBFBF"/>
                </a:solidFill>
              </a:rPr>
              <a:t>of</a:t>
            </a:r>
            <a:r>
              <a:rPr lang="de-DE" sz="1400" dirty="0">
                <a:solidFill>
                  <a:srgbClr val="BFBFBF"/>
                </a:solidFill>
              </a:rPr>
              <a:t> RMFs </a:t>
            </a:r>
            <a:r>
              <a:rPr lang="de-DE" sz="1400" dirty="0" err="1">
                <a:solidFill>
                  <a:srgbClr val="BFBFBF"/>
                </a:solidFill>
              </a:rPr>
              <a:t>and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smtClean="0">
                <a:solidFill>
                  <a:srgbClr val="BFBFBF"/>
                </a:solidFill>
              </a:rPr>
              <a:t>ARFs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charset="2"/>
              <a:buChar char="Ø"/>
            </a:pPr>
            <a:r>
              <a:rPr lang="de-DE" sz="1400" b="1" dirty="0" err="1" smtClean="0">
                <a:solidFill>
                  <a:srgbClr val="BFBFBF"/>
                </a:solidFill>
              </a:rPr>
              <a:t>efficiency</a:t>
            </a:r>
            <a:r>
              <a:rPr lang="de-DE" sz="1400" b="1" dirty="0" smtClean="0">
                <a:solidFill>
                  <a:srgbClr val="BFBFBF"/>
                </a:solidFill>
              </a:rPr>
              <a:t>: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only</a:t>
            </a:r>
            <a:r>
              <a:rPr lang="de-DE" sz="1400" dirty="0" smtClean="0">
                <a:solidFill>
                  <a:srgbClr val="BFBFBF"/>
                </a:solidFill>
              </a:rPr>
              <a:t> ~5 </a:t>
            </a:r>
            <a:r>
              <a:rPr lang="de-DE" sz="1400" dirty="0" err="1" smtClean="0">
                <a:solidFill>
                  <a:srgbClr val="BFBFBF"/>
                </a:solidFill>
              </a:rPr>
              <a:t>days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needed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for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initial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energy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calibration</a:t>
            </a:r>
            <a:r>
              <a:rPr lang="de-DE" sz="1400" dirty="0" smtClean="0">
                <a:solidFill>
                  <a:srgbClr val="BFBFBF"/>
                </a:solidFill>
              </a:rPr>
              <a:t> on </a:t>
            </a:r>
            <a:r>
              <a:rPr lang="de-DE" sz="1400" dirty="0" err="1" smtClean="0">
                <a:solidFill>
                  <a:srgbClr val="BFBFBF"/>
                </a:solidFill>
              </a:rPr>
              <a:t>ground</a:t>
            </a:r>
            <a:endParaRPr lang="de-DE" sz="1400" dirty="0" smtClean="0">
              <a:solidFill>
                <a:srgbClr val="BFBFBF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Ø"/>
            </a:pPr>
            <a:r>
              <a:rPr lang="de-DE" sz="1400" dirty="0" err="1" smtClean="0">
                <a:solidFill>
                  <a:srgbClr val="BFBFBF"/>
                </a:solidFill>
              </a:rPr>
              <a:t>only</a:t>
            </a:r>
            <a:r>
              <a:rPr lang="de-DE" sz="1400" dirty="0" smtClean="0">
                <a:solidFill>
                  <a:srgbClr val="BFBFBF"/>
                </a:solidFill>
              </a:rPr>
              <a:t> ~2 </a:t>
            </a:r>
            <a:r>
              <a:rPr lang="de-DE" sz="1400" dirty="0" err="1" smtClean="0">
                <a:solidFill>
                  <a:srgbClr val="BFBFBF"/>
                </a:solidFill>
              </a:rPr>
              <a:t>days</a:t>
            </a:r>
            <a:r>
              <a:rPr lang="de-DE" sz="1400" dirty="0" smtClean="0">
                <a:solidFill>
                  <a:srgbClr val="BFBFBF"/>
                </a:solidFill>
              </a:rPr>
              <a:t> per </a:t>
            </a:r>
            <a:r>
              <a:rPr lang="de-DE" sz="1400" dirty="0" err="1" smtClean="0">
                <a:solidFill>
                  <a:srgbClr val="BFBFBF"/>
                </a:solidFill>
              </a:rPr>
              <a:t>year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needed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for</a:t>
            </a:r>
            <a:r>
              <a:rPr lang="de-DE" sz="1400" dirty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energy</a:t>
            </a:r>
            <a:r>
              <a:rPr lang="de-DE" sz="1400" dirty="0" smtClean="0">
                <a:solidFill>
                  <a:srgbClr val="BFBFBF"/>
                </a:solidFill>
              </a:rPr>
              <a:t> </a:t>
            </a:r>
            <a:r>
              <a:rPr lang="de-DE" sz="1400" dirty="0" err="1" smtClean="0">
                <a:solidFill>
                  <a:srgbClr val="BFBFBF"/>
                </a:solidFill>
              </a:rPr>
              <a:t>calibration</a:t>
            </a:r>
            <a:r>
              <a:rPr lang="de-DE" sz="1400" dirty="0" smtClean="0">
                <a:solidFill>
                  <a:srgbClr val="BFBFBF"/>
                </a:solidFill>
              </a:rPr>
              <a:t> in </a:t>
            </a:r>
            <a:r>
              <a:rPr lang="de-DE" sz="1400" dirty="0" err="1" smtClean="0">
                <a:solidFill>
                  <a:srgbClr val="BFBFBF"/>
                </a:solidFill>
              </a:rPr>
              <a:t>space</a:t>
            </a:r>
            <a:endParaRPr lang="de-DE" sz="1400" dirty="0" smtClean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/>
          <a:srcRect l="119" t="-1" r="-210" b="-1"/>
          <a:stretch/>
        </p:blipFill>
        <p:spPr>
          <a:xfrm>
            <a:off x="888022" y="946923"/>
            <a:ext cx="7376996" cy="3742474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682273" y="192198"/>
            <a:ext cx="5704399" cy="5591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smtClean="0">
                <a:ln w="1905"/>
                <a:solidFill>
                  <a:srgbClr val="FFFFB7"/>
                </a:solidFill>
                <a:effectLst>
                  <a:glow rad="241300">
                    <a:prstClr val="black">
                      <a:alpha val="30000"/>
                    </a:prst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energy calibration of </a:t>
            </a:r>
            <a:r>
              <a:rPr lang="en-US" sz="2800" b="1" dirty="0" err="1" smtClean="0">
                <a:ln w="1905"/>
                <a:solidFill>
                  <a:srgbClr val="FFFFB7"/>
                </a:solidFill>
                <a:effectLst>
                  <a:glow rad="241300">
                    <a:prstClr val="black">
                      <a:alpha val="30000"/>
                    </a:prst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eROSITA</a:t>
            </a:r>
            <a:endParaRPr lang="en-US" sz="2800" b="1" dirty="0">
              <a:ln w="1905"/>
              <a:solidFill>
                <a:srgbClr val="FFFFB7"/>
              </a:solidFill>
              <a:effectLst>
                <a:glow rad="241300">
                  <a:prstClr val="black">
                    <a:alpha val="30000"/>
                  </a:prst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995213" y="4744081"/>
            <a:ext cx="1975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Konrad </a:t>
            </a:r>
            <a:r>
              <a:rPr lang="de-DE" sz="1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Dennerl, MPE</a:t>
            </a:r>
            <a:endParaRPr lang="de-DE" sz="16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pic>
        <p:nvPicPr>
          <p:cNvPr id="7" name="Bild 6" descr="Unbenannt.png"/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82"/>
          <a:stretch/>
        </p:blipFill>
        <p:spPr>
          <a:xfrm>
            <a:off x="105035" y="2157987"/>
            <a:ext cx="3597512" cy="2746622"/>
          </a:xfrm>
          <a:prstGeom prst="rect">
            <a:avLst/>
          </a:prstGeom>
          <a:effectLst>
            <a:glow rad="12700">
              <a:schemeClr val="bg1">
                <a:alpha val="28000"/>
              </a:schemeClr>
            </a:glow>
          </a:effectLst>
        </p:spPr>
      </p:pic>
      <p:sp>
        <p:nvSpPr>
          <p:cNvPr id="3" name="Textfeld 2"/>
          <p:cNvSpPr txBox="1"/>
          <p:nvPr/>
        </p:nvSpPr>
        <p:spPr>
          <a:xfrm>
            <a:off x="3566605" y="4750695"/>
            <a:ext cx="2008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IACHEC, 2023 </a:t>
            </a:r>
            <a:r>
              <a:rPr lang="de-DE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April </a:t>
            </a:r>
            <a:r>
              <a:rPr lang="de-DE" sz="1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25 </a:t>
            </a:r>
            <a:endParaRPr lang="de-DE" sz="16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22277" y="4744081"/>
            <a:ext cx="1673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Pelham</a:t>
            </a:r>
            <a:r>
              <a:rPr lang="de-DE" sz="1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, Germany</a:t>
            </a:r>
            <a:endParaRPr lang="de-DE" sz="16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64767" y="192198"/>
            <a:ext cx="1663030" cy="123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3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305133" y="3636893"/>
            <a:ext cx="2039834" cy="26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100" dirty="0" smtClean="0"/>
              <a:t>released charge cloud </a:t>
            </a:r>
            <a:r>
              <a:rPr lang="en-US" sz="1100" kern="1200" dirty="0" smtClean="0"/>
              <a:t>in </a:t>
            </a:r>
            <a:r>
              <a:rPr lang="en-US" sz="1100" kern="1200" dirty="0" err="1" smtClean="0"/>
              <a:t>eV</a:t>
            </a:r>
            <a:endParaRPr lang="en-US" sz="1100" kern="1200" dirty="0"/>
          </a:p>
        </p:txBody>
      </p:sp>
      <p:grpSp>
        <p:nvGrpSpPr>
          <p:cNvPr id="10" name="Gruppierung 9"/>
          <p:cNvGrpSpPr/>
          <p:nvPr/>
        </p:nvGrpSpPr>
        <p:grpSpPr>
          <a:xfrm>
            <a:off x="305133" y="1563711"/>
            <a:ext cx="2039834" cy="2039834"/>
            <a:chOff x="2019723" y="1360482"/>
            <a:chExt cx="2039834" cy="2039834"/>
          </a:xfrm>
        </p:grpSpPr>
        <p:pic>
          <p:nvPicPr>
            <p:cNvPr id="21" name="Bild 20" descr="Unbenan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2701" y="1716256"/>
              <a:ext cx="1151894" cy="1140545"/>
            </a:xfrm>
            <a:prstGeom prst="rect">
              <a:avLst/>
            </a:prstGeom>
          </p:spPr>
        </p:pic>
        <p:sp>
          <p:nvSpPr>
            <p:cNvPr id="24" name="Rechteck 23"/>
            <p:cNvSpPr/>
            <p:nvPr/>
          </p:nvSpPr>
          <p:spPr>
            <a:xfrm>
              <a:off x="2019723" y="1360482"/>
              <a:ext cx="1019917" cy="1019917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  <p:sp>
          <p:nvSpPr>
            <p:cNvPr id="25" name="Rechteck 24"/>
            <p:cNvSpPr/>
            <p:nvPr/>
          </p:nvSpPr>
          <p:spPr>
            <a:xfrm>
              <a:off x="3039640" y="1360482"/>
              <a:ext cx="1019917" cy="1019917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  <p:sp>
          <p:nvSpPr>
            <p:cNvPr id="26" name="Rechteck 25"/>
            <p:cNvSpPr/>
            <p:nvPr/>
          </p:nvSpPr>
          <p:spPr>
            <a:xfrm>
              <a:off x="2019723" y="2380399"/>
              <a:ext cx="1019917" cy="1019917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  <p:sp>
          <p:nvSpPr>
            <p:cNvPr id="27" name="Rechteck 26"/>
            <p:cNvSpPr/>
            <p:nvPr/>
          </p:nvSpPr>
          <p:spPr>
            <a:xfrm>
              <a:off x="3039640" y="2380399"/>
              <a:ext cx="1019917" cy="1019917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</p:grpSp>
      <p:grpSp>
        <p:nvGrpSpPr>
          <p:cNvPr id="11" name="Gruppierung 10"/>
          <p:cNvGrpSpPr/>
          <p:nvPr/>
        </p:nvGrpSpPr>
        <p:grpSpPr>
          <a:xfrm>
            <a:off x="2652277" y="1563711"/>
            <a:ext cx="2039834" cy="2039834"/>
            <a:chOff x="4366867" y="1360482"/>
            <a:chExt cx="2039834" cy="2039834"/>
          </a:xfrm>
        </p:grpSpPr>
        <p:grpSp>
          <p:nvGrpSpPr>
            <p:cNvPr id="20" name="Gruppierung 19"/>
            <p:cNvGrpSpPr/>
            <p:nvPr/>
          </p:nvGrpSpPr>
          <p:grpSpPr>
            <a:xfrm>
              <a:off x="4692112" y="1809049"/>
              <a:ext cx="988160" cy="999036"/>
              <a:chOff x="5096717" y="1741082"/>
              <a:chExt cx="1061589" cy="1073272"/>
            </a:xfrm>
          </p:grpSpPr>
          <p:pic>
            <p:nvPicPr>
              <p:cNvPr id="35" name="Bild 34" descr="Unbenannt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095" b="37942"/>
              <a:stretch/>
            </p:blipFill>
            <p:spPr>
              <a:xfrm>
                <a:off x="5164685" y="1741082"/>
                <a:ext cx="678324" cy="613805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6" name="Bild 35" descr="Unbenannt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969" b="34703"/>
              <a:stretch/>
            </p:blipFill>
            <p:spPr>
              <a:xfrm>
                <a:off x="5843009" y="1872264"/>
                <a:ext cx="265689" cy="53629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7" name="Bild 36" descr="Unbenannt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9110" r="34240"/>
              <a:stretch/>
            </p:blipFill>
            <p:spPr>
              <a:xfrm>
                <a:off x="5096717" y="2354887"/>
                <a:ext cx="746292" cy="45946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8" name="Bild 37" descr="Unbenannt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098" t="62187"/>
              <a:stretch/>
            </p:blipFill>
            <p:spPr>
              <a:xfrm>
                <a:off x="5843009" y="2354887"/>
                <a:ext cx="315297" cy="370028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9" name="Rechteck 28"/>
            <p:cNvSpPr/>
            <p:nvPr/>
          </p:nvSpPr>
          <p:spPr>
            <a:xfrm>
              <a:off x="4366867" y="1360482"/>
              <a:ext cx="1019917" cy="1019917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/>
            <p:cNvSpPr/>
            <p:nvPr/>
          </p:nvSpPr>
          <p:spPr>
            <a:xfrm>
              <a:off x="5386784" y="1360482"/>
              <a:ext cx="1019917" cy="1019917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hteck 30"/>
            <p:cNvSpPr/>
            <p:nvPr/>
          </p:nvSpPr>
          <p:spPr>
            <a:xfrm>
              <a:off x="4366867" y="2380399"/>
              <a:ext cx="1019917" cy="1019917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Rechteck 32"/>
            <p:cNvSpPr/>
            <p:nvPr/>
          </p:nvSpPr>
          <p:spPr>
            <a:xfrm>
              <a:off x="5386784" y="2380399"/>
              <a:ext cx="1019917" cy="1019917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4" name="Text Box 23"/>
          <p:cNvSpPr txBox="1">
            <a:spLocks noChangeArrowheads="1"/>
          </p:cNvSpPr>
          <p:nvPr/>
        </p:nvSpPr>
        <p:spPr bwMode="auto">
          <a:xfrm>
            <a:off x="2652278" y="3636848"/>
            <a:ext cx="2039834" cy="26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100" dirty="0" smtClean="0"/>
              <a:t>released charge cloud </a:t>
            </a:r>
            <a:r>
              <a:rPr lang="en-US" sz="1100" kern="1200" dirty="0" smtClean="0"/>
              <a:t>in </a:t>
            </a:r>
            <a:r>
              <a:rPr lang="en-US" sz="1100" kern="1200" dirty="0" err="1" smtClean="0"/>
              <a:t>adu</a:t>
            </a:r>
            <a:endParaRPr lang="en-US" sz="1100" kern="1200" dirty="0"/>
          </a:p>
        </p:txBody>
      </p:sp>
      <p:sp>
        <p:nvSpPr>
          <p:cNvPr id="2" name="Rechteck 1"/>
          <p:cNvSpPr/>
          <p:nvPr/>
        </p:nvSpPr>
        <p:spPr>
          <a:xfrm>
            <a:off x="2268564" y="204185"/>
            <a:ext cx="6302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de-DE" b="1" u="sng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pattern</a:t>
            </a:r>
            <a:r>
              <a:rPr lang="de-DE" b="1" u="sng" dirty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b="1" u="sng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recognition</a:t>
            </a:r>
            <a:r>
              <a:rPr lang="de-DE" b="1" u="sng" dirty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b="1" u="sng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with</a:t>
            </a:r>
            <a:r>
              <a:rPr lang="de-DE" b="1" u="sng" dirty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b="1" u="sng" dirty="0" err="1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constant</a:t>
            </a:r>
            <a:r>
              <a:rPr lang="de-DE" b="1" u="sng" dirty="0" smtClean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b="1" u="sng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energy</a:t>
            </a:r>
            <a:r>
              <a:rPr lang="de-DE" b="1" u="sng" dirty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b="1" u="sng" dirty="0" err="1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thresholds</a:t>
            </a:r>
            <a:r>
              <a:rPr lang="de-DE" b="1" u="sng" dirty="0">
                <a:ln w="1905"/>
                <a:gradFill>
                  <a:gsLst>
                    <a:gs pos="1000">
                      <a:schemeClr val="tx1"/>
                    </a:gs>
                    <a:gs pos="76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in eV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273181" y="717035"/>
            <a:ext cx="4386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rgbClr val="604A7B"/>
                </a:solidFill>
              </a:rPr>
              <a:t>the</a:t>
            </a:r>
            <a:r>
              <a:rPr lang="de-DE" sz="1400" b="1" dirty="0" smtClean="0">
                <a:solidFill>
                  <a:srgbClr val="604A7B"/>
                </a:solidFill>
              </a:rPr>
              <a:t> </a:t>
            </a:r>
            <a:r>
              <a:rPr lang="de-DE" sz="1400" b="1" dirty="0" err="1" smtClean="0">
                <a:solidFill>
                  <a:srgbClr val="604A7B"/>
                </a:solidFill>
              </a:rPr>
              <a:t>charge</a:t>
            </a:r>
            <a:r>
              <a:rPr lang="de-DE" sz="1400" b="1" dirty="0" smtClean="0">
                <a:solidFill>
                  <a:srgbClr val="604A7B"/>
                </a:solidFill>
              </a:rPr>
              <a:t> </a:t>
            </a:r>
            <a:r>
              <a:rPr lang="de-DE" sz="1400" b="1" dirty="0" err="1" smtClean="0">
                <a:solidFill>
                  <a:srgbClr val="604A7B"/>
                </a:solidFill>
              </a:rPr>
              <a:t>cloud</a:t>
            </a:r>
            <a:r>
              <a:rPr lang="de-DE" sz="1400" b="1" dirty="0" smtClean="0">
                <a:solidFill>
                  <a:srgbClr val="604A7B"/>
                </a:solidFill>
              </a:rPr>
              <a:t>..</a:t>
            </a:r>
            <a:endParaRPr lang="de-DE" sz="1400" b="1" dirty="0">
              <a:solidFill>
                <a:srgbClr val="604A7B"/>
              </a:solidFill>
            </a:endParaRPr>
          </a:p>
        </p:txBody>
      </p:sp>
      <p:sp>
        <p:nvSpPr>
          <p:cNvPr id="41" name="Text Box 23"/>
          <p:cNvSpPr txBox="1">
            <a:spLocks noChangeArrowheads="1"/>
          </p:cNvSpPr>
          <p:nvPr/>
        </p:nvSpPr>
        <p:spPr bwMode="auto">
          <a:xfrm>
            <a:off x="305133" y="1276257"/>
            <a:ext cx="2039834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200" dirty="0" smtClean="0">
                <a:solidFill>
                  <a:srgbClr val="604A7B"/>
                </a:solidFill>
              </a:rPr>
              <a:t>..as it is created</a:t>
            </a:r>
            <a:endParaRPr lang="en-US" sz="1200" kern="1200" dirty="0">
              <a:solidFill>
                <a:srgbClr val="604A7B"/>
              </a:solidFill>
            </a:endParaRPr>
          </a:p>
        </p:txBody>
      </p:sp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2652278" y="1276257"/>
            <a:ext cx="2039834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200" dirty="0" smtClean="0">
                <a:solidFill>
                  <a:srgbClr val="604A7B"/>
                </a:solidFill>
              </a:rPr>
              <a:t>..as it appears (gain &amp; CTI)</a:t>
            </a:r>
            <a:endParaRPr lang="en-US" sz="1200" kern="1200" dirty="0">
              <a:solidFill>
                <a:srgbClr val="604A7B"/>
              </a:solidFill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5435961" y="4705768"/>
            <a:ext cx="3429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split</a:t>
            </a:r>
            <a:r>
              <a:rPr lang="de-DE" sz="1200" dirty="0" smtClean="0"/>
              <a:t> </a:t>
            </a:r>
            <a:r>
              <a:rPr lang="de-DE" sz="1200" dirty="0" err="1" smtClean="0"/>
              <a:t>thresholds</a:t>
            </a:r>
            <a:r>
              <a:rPr lang="de-DE" sz="1200" dirty="0" smtClean="0"/>
              <a:t> </a:t>
            </a:r>
            <a:r>
              <a:rPr lang="de-DE" sz="1200" dirty="0" err="1" smtClean="0"/>
              <a:t>for</a:t>
            </a:r>
            <a:r>
              <a:rPr lang="de-DE" sz="1200" dirty="0" smtClean="0"/>
              <a:t> TM4 in </a:t>
            </a:r>
            <a:r>
              <a:rPr lang="de-DE" sz="1200" dirty="0" err="1" smtClean="0"/>
              <a:t>adu</a:t>
            </a:r>
            <a:r>
              <a:rPr lang="de-DE" sz="1200" dirty="0" smtClean="0"/>
              <a:t>, </a:t>
            </a:r>
            <a:r>
              <a:rPr lang="de-DE" sz="1200" dirty="0" err="1" smtClean="0"/>
              <a:t>computed</a:t>
            </a:r>
            <a:r>
              <a:rPr lang="de-DE" sz="1200" dirty="0" smtClean="0"/>
              <a:t> </a:t>
            </a:r>
            <a:r>
              <a:rPr lang="de-DE" sz="1200" dirty="0" err="1" smtClean="0"/>
              <a:t>for</a:t>
            </a:r>
            <a:r>
              <a:rPr lang="de-DE" sz="1200" dirty="0" smtClean="0"/>
              <a:t> 65 eV</a:t>
            </a:r>
            <a:endParaRPr lang="de-DE" sz="1200" dirty="0"/>
          </a:p>
        </p:txBody>
      </p:sp>
      <p:pic>
        <p:nvPicPr>
          <p:cNvPr id="49" name="Bild 48"/>
          <p:cNvPicPr>
            <a:picLocks noChangeAspect="1"/>
          </p:cNvPicPr>
          <p:nvPr/>
        </p:nvPicPr>
        <p:blipFill rotWithShape="1">
          <a:blip r:embed="rId3"/>
          <a:srcRect t="86873"/>
          <a:stretch/>
        </p:blipFill>
        <p:spPr>
          <a:xfrm>
            <a:off x="175977" y="4120062"/>
            <a:ext cx="4781687" cy="924258"/>
          </a:xfrm>
          <a:prstGeom prst="rect">
            <a:avLst/>
          </a:prstGeom>
        </p:spPr>
      </p:pic>
      <p:sp>
        <p:nvSpPr>
          <p:cNvPr id="50" name="Textfeld 49"/>
          <p:cNvSpPr txBox="1"/>
          <p:nvPr/>
        </p:nvSpPr>
        <p:spPr>
          <a:xfrm>
            <a:off x="777562" y="4428677"/>
            <a:ext cx="6206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 smtClean="0"/>
              <a:t>TM4, </a:t>
            </a:r>
            <a:r>
              <a:rPr lang="de-DE" sz="800" b="1" dirty="0" err="1" smtClean="0"/>
              <a:t>Fe</a:t>
            </a:r>
            <a:r>
              <a:rPr lang="de-DE" sz="800" b="1" dirty="0" smtClean="0"/>
              <a:t>-K</a:t>
            </a:r>
            <a:endParaRPr lang="de-DE" sz="800" b="1" dirty="0"/>
          </a:p>
        </p:txBody>
      </p:sp>
      <p:pic>
        <p:nvPicPr>
          <p:cNvPr id="51" name="Bild 50" descr="CCF_TM4_thr_065eV_030adu_m85deg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1"/>
          <a:stretch/>
        </p:blipFill>
        <p:spPr>
          <a:xfrm>
            <a:off x="5321992" y="1040472"/>
            <a:ext cx="3382302" cy="3669858"/>
          </a:xfrm>
          <a:prstGeom prst="rect">
            <a:avLst/>
          </a:prstGeom>
        </p:spPr>
      </p:pic>
      <p:sp>
        <p:nvSpPr>
          <p:cNvPr id="54" name="Textfeld 53"/>
          <p:cNvSpPr txBox="1"/>
          <p:nvPr/>
        </p:nvSpPr>
        <p:spPr>
          <a:xfrm>
            <a:off x="0" y="3"/>
            <a:ext cx="2292865" cy="499753"/>
          </a:xfrm>
          <a:prstGeom prst="rect">
            <a:avLst/>
          </a:prstGeom>
          <a:solidFill>
            <a:srgbClr val="F2F2F2"/>
          </a:solidFill>
        </p:spPr>
        <p:txBody>
          <a:bodyPr wrap="none" bIns="936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20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eROSITA</a:t>
            </a:r>
            <a:r>
              <a:rPr lang="de-DE" sz="2000" b="1" dirty="0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de-DE" sz="2000" b="1" dirty="0" err="1">
                <a:ln w="1905"/>
                <a:gradFill>
                  <a:gsLst>
                    <a:gs pos="0">
                      <a:schemeClr val="tx1"/>
                    </a:gs>
                    <a:gs pos="58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innerShdw blurRad="123825" dist="1193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Specialties</a:t>
            </a:r>
            <a:endParaRPr lang="de-DE" sz="2000" b="1" dirty="0">
              <a:ln w="1905"/>
              <a:gradFill>
                <a:gsLst>
                  <a:gs pos="0">
                    <a:schemeClr val="tx1"/>
                  </a:gs>
                  <a:gs pos="58000">
                    <a:schemeClr val="tx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5400000"/>
              </a:gradFill>
              <a:effectLst>
                <a:innerShdw blurRad="123825" dist="1193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55" name="Geschweifte Klammer rechts 54"/>
          <p:cNvSpPr/>
          <p:nvPr/>
        </p:nvSpPr>
        <p:spPr>
          <a:xfrm rot="16200000">
            <a:off x="2299789" y="-932552"/>
            <a:ext cx="398478" cy="4386171"/>
          </a:xfrm>
          <a:prstGeom prst="rightBrace">
            <a:avLst>
              <a:gd name="adj1" fmla="val 38401"/>
              <a:gd name="adj2" fmla="val 49103"/>
            </a:avLst>
          </a:prstGeom>
          <a:ln>
            <a:solidFill>
              <a:srgbClr val="604A7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604A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09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3551</Words>
  <Application>Microsoft Macintosh PowerPoint</Application>
  <PresentationFormat>Bildschirmpräsentation (16:9)</PresentationFormat>
  <Paragraphs>806</Paragraphs>
  <Slides>80</Slides>
  <Notes>11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80</vt:i4>
      </vt:variant>
    </vt:vector>
  </HeadingPairs>
  <TitlesOfParts>
    <vt:vector size="82" baseType="lpstr">
      <vt:lpstr>Office-Design</vt:lpstr>
      <vt:lpstr>4_Office-Design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MPE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Konrad Dennerl</dc:creator>
  <cp:lastModifiedBy>Konrad Dennerl</cp:lastModifiedBy>
  <cp:revision>1369</cp:revision>
  <cp:lastPrinted>2021-04-07T08:48:10Z</cp:lastPrinted>
  <dcterms:created xsi:type="dcterms:W3CDTF">2021-04-05T13:36:02Z</dcterms:created>
  <dcterms:modified xsi:type="dcterms:W3CDTF">2023-04-24T19:34:27Z</dcterms:modified>
</cp:coreProperties>
</file>