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1455" y="-31413"/>
            <a:ext cx="13001890" cy="1042006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390723" y="991951"/>
            <a:ext cx="12223354" cy="850065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44500" indent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89000" indent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33500" indent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78000" indent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4/23"/>
          <p:cNvSpPr txBox="1"/>
          <p:nvPr/>
        </p:nvSpPr>
        <p:spPr>
          <a:xfrm>
            <a:off x="12533756" y="9452037"/>
            <a:ext cx="385243" cy="28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4/23</a:t>
            </a:r>
          </a:p>
        </p:txBody>
      </p:sp>
      <p:pic>
        <p:nvPicPr>
          <p:cNvPr id="59" name="Google Shape;16;p17" descr="Google Shape;1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ag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pages.jh.edu/kkuntz1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henke.lbl.gov" TargetMode="Externa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5" Type="http://schemas.openxmlformats.org/officeDocument/2006/relationships/image" Target="../media/image5.jpeg"/><Relationship Id="rId6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1280px-Johns_Hopkins_University's_Academic_Seal.svg.png" descr="1280px-Johns_Hopkins_University's_Academic_Seal.svg.png"/>
          <p:cNvPicPr>
            <a:picLocks noChangeAspect="1"/>
          </p:cNvPicPr>
          <p:nvPr/>
        </p:nvPicPr>
        <p:blipFill>
          <a:blip r:embed="rId2">
            <a:alphaModFix amt="27621"/>
            <a:extLst/>
          </a:blip>
          <a:stretch>
            <a:fillRect/>
          </a:stretch>
        </p:blipFill>
        <p:spPr>
          <a:xfrm>
            <a:off x="2866812" y="0"/>
            <a:ext cx="727117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EXI Calibr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LEXI Calibration</a:t>
            </a:r>
          </a:p>
        </p:txBody>
      </p:sp>
      <p:sp>
        <p:nvSpPr>
          <p:cNvPr id="123" name="The LEXI Team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79729">
              <a:defRPr sz="240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LEXI Team</a:t>
            </a:r>
          </a:p>
          <a:p>
            <a:pPr defTabSz="379729">
              <a:defRPr sz="240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PANTER Calibration Team</a:t>
            </a:r>
          </a:p>
          <a:p>
            <a:pPr defTabSz="379729">
              <a:defRPr sz="240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Marshall SLTF 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B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PBP</a:t>
            </a:r>
          </a:p>
        </p:txBody>
      </p:sp>
      <p:sp>
        <p:nvSpPr>
          <p:cNvPr id="210" name="Simulations produced by Pore-By-Pore cod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Simulations produced by Pore-By-Pore code</a:t>
            </a:r>
          </a:p>
          <a:p>
            <a:pPr>
              <a:buSzTx/>
              <a:buNone/>
            </a:pPr>
            <a:r>
              <a:t>- NOT a Monte Carlo method</a:t>
            </a:r>
          </a:p>
          <a:p>
            <a:pPr>
              <a:buSzTx/>
              <a:buNone/>
            </a:pPr>
            <a:r>
              <a:t>- Most definitely a work in progress!</a:t>
            </a:r>
          </a:p>
          <a:p>
            <a:pPr>
              <a:buSzTx/>
              <a:buNone/>
            </a:pPr>
            <a:r>
              <a:t>- Each pore handled as a fully filled aperture</a:t>
            </a:r>
          </a:p>
          <a:p>
            <a:pPr>
              <a:buSzTx/>
              <a:buNone/>
            </a:pPr>
            <a:r>
              <a:t>- Designed to handle </a:t>
            </a:r>
          </a:p>
          <a:p>
            <a:pPr lvl="1" marL="0" indent="444500">
              <a:buSzTx/>
              <a:buNone/>
            </a:pPr>
            <a:r>
              <a:t>- MPO deformation if required</a:t>
            </a:r>
          </a:p>
          <a:p>
            <a:pPr lvl="1" marL="0" indent="444500">
              <a:buSzTx/>
              <a:buNone/>
            </a:pPr>
            <a:r>
              <a:t>- Pore misalignment (but not yet implemented)</a:t>
            </a:r>
          </a:p>
          <a:p>
            <a:pPr lvl="1" marL="0" indent="444500">
              <a:buSzTx/>
              <a:buNone/>
            </a:pPr>
            <a:r>
              <a:t>- Pore deformation (partially implemented)</a:t>
            </a:r>
          </a:p>
          <a:p>
            <a:pPr lvl="1" marL="0" indent="444500">
              <a:buSzTx/>
              <a:buNone/>
            </a:pPr>
            <a:r>
              <a:t>- Different mosaicking strategies</a:t>
            </a:r>
          </a:p>
          <a:p>
            <a:pPr lvl="1" marL="0" indent="444500">
              <a:buSzTx/>
              <a:buNone/>
            </a:pPr>
            <a:r>
              <a:t>- Various other facet errors</a:t>
            </a:r>
          </a:p>
          <a:p>
            <a:pPr>
              <a:buSzTx/>
              <a:buNone/>
            </a:pPr>
            <a:r>
              <a:t>- Described in https://pages.jh.edu/kuntz1/vade_mecum.pdf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umped Micro-Pore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Slumped Micro-Pore Optics</a:t>
            </a:r>
          </a:p>
        </p:txBody>
      </p:sp>
      <p:sp>
        <p:nvSpPr>
          <p:cNvPr id="213" name="SMPO optics have unique PSF structur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SMPO optics have unique PSF structure:</a:t>
            </a:r>
          </a:p>
          <a:p>
            <a:pPr>
              <a:buSzTx/>
              <a:buNone/>
            </a:pPr>
            <a:r>
              <a:t>~25% in the core </a:t>
            </a:r>
          </a:p>
          <a:p>
            <a:pPr>
              <a:buSzTx/>
              <a:buNone/>
            </a:pPr>
            <a:r>
              <a:t>(fully focussed)</a:t>
            </a:r>
          </a:p>
          <a:p>
            <a:pPr>
              <a:buSzTx/>
              <a:buNone/>
            </a:pPr>
            <a:r>
              <a:t>~50% in the arms </a:t>
            </a:r>
          </a:p>
          <a:p>
            <a:pPr>
              <a:buSzTx/>
              <a:buNone/>
            </a:pPr>
            <a:r>
              <a:t>(partially focussed)</a:t>
            </a:r>
          </a:p>
          <a:p>
            <a:pPr>
              <a:buSzTx/>
              <a:buNone/>
            </a:pPr>
            <a:r>
              <a:t>~25% in the background </a:t>
            </a:r>
          </a:p>
          <a:p>
            <a:pPr>
              <a:buSzTx/>
              <a:buNone/>
            </a:pPr>
            <a:r>
              <a:t>(totally unfocussed)</a:t>
            </a:r>
          </a:p>
        </p:txBody>
      </p:sp>
      <p:pic>
        <p:nvPicPr>
          <p:cNvPr id="214" name="lexi_20220224_deepPSF.png" descr="lexi_20220224_deepPS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960" y="1545166"/>
            <a:ext cx="7927490" cy="820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umped Micro-Pore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Slumped Micro-Pore Optics</a:t>
            </a:r>
          </a:p>
        </p:txBody>
      </p:sp>
      <p:sp>
        <p:nvSpPr>
          <p:cNvPr id="218" name="Nota Ben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Nota Bene:</a:t>
            </a:r>
          </a:p>
          <a:p>
            <a:pPr lvl="1" marL="0">
              <a:buSzTx/>
              <a:buNone/>
            </a:pPr>
          </a:p>
          <a:p>
            <a:pPr lvl="1" marL="0">
              <a:buSzTx/>
              <a:buNone/>
            </a:pPr>
            <a:r>
              <a:t>Of the photons parallel to the optical axis, only those striking within an angle of acceptance Γ of the optical axis will be focussed;</a:t>
            </a:r>
          </a:p>
          <a:p>
            <a:pPr lvl="1" marL="0">
              <a:buSzTx/>
              <a:buNone/>
            </a:pPr>
            <a:r>
              <a:t>photons from further away from the optical axis are reflected too many times within the pores and are absorbed.</a:t>
            </a:r>
          </a:p>
          <a:p>
            <a:pPr lvl="1" marL="0">
              <a:buSzTx/>
              <a:buNone/>
            </a:pPr>
          </a:p>
          <a:p>
            <a:pPr lvl="1" marL="0">
              <a:buSzTx/>
              <a:buNone/>
            </a:pPr>
            <a:r>
              <a:t>Therefore: making the optic bigger does not increase the effective area </a:t>
            </a:r>
          </a:p>
          <a:p>
            <a:pPr lvl="1" marL="0">
              <a:buSzTx/>
              <a:buNone/>
            </a:pPr>
            <a:r>
              <a:t>Making the optic bigger </a:t>
            </a:r>
            <a:r>
              <a:rPr i="1"/>
              <a:t>does</a:t>
            </a:r>
            <a:r>
              <a:t> increase the FOV.</a:t>
            </a:r>
          </a:p>
        </p:txBody>
      </p:sp>
      <p:pic>
        <p:nvPicPr>
          <p:cNvPr id="219" name="lexi_holder.png" descr="lexi_hol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9168" y="5563368"/>
            <a:ext cx="4202932" cy="420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acet Character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Facet Characterization</a:t>
            </a:r>
          </a:p>
        </p:txBody>
      </p:sp>
      <p:sp>
        <p:nvSpPr>
          <p:cNvPr id="223" name="LEXI required 9 facets, but we acquired 18 to choose “best” hal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LEXI required 9 facets, but we acquired 18 to choose “best” half</a:t>
            </a:r>
          </a:p>
          <a:p>
            <a:pPr>
              <a:buSzTx/>
              <a:buNone/>
            </a:pPr>
            <a:r>
              <a:t>- installation in optic frame is “irreversible”</a:t>
            </a:r>
          </a:p>
          <a:p>
            <a:pPr>
              <a:buSzTx/>
              <a:buNone/>
            </a:pPr>
            <a:r>
              <a:t>- characterization required before installation → before beamline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Used specially designed test chamber at GSFC (by N. Thomas)</a:t>
            </a:r>
          </a:p>
          <a:p>
            <a:pPr>
              <a:buSzTx/>
              <a:buNone/>
            </a:pPr>
            <a:r>
              <a:t>- measures R</a:t>
            </a:r>
            <a:r>
              <a:rPr baseline="-5999"/>
              <a:t>c</a:t>
            </a:r>
            <a:r>
              <a:t> efficiently (and now we know it does it well!)</a:t>
            </a:r>
          </a:p>
          <a:p>
            <a:pPr>
              <a:buSzTx/>
              <a:buNone/>
            </a:pPr>
            <a:r>
              <a:t>- currently difficult to measure throughput</a:t>
            </a:r>
          </a:p>
          <a:p>
            <a:pPr>
              <a:buSzTx/>
              <a:buNone/>
            </a:pPr>
            <a:r>
              <a:t>- R</a:t>
            </a:r>
            <a:r>
              <a:rPr baseline="-5999"/>
              <a:t>c</a:t>
            </a:r>
            <a:r>
              <a:t> smaller than expected</a:t>
            </a:r>
          </a:p>
        </p:txBody>
      </p:sp>
      <p:pic>
        <p:nvPicPr>
          <p:cNvPr id="22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036" y="5196088"/>
            <a:ext cx="3831049" cy="418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test_stand.png" descr="test_sta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051742" y="5861050"/>
            <a:ext cx="5080001" cy="222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stand_2b_pre.pdf" descr="stand_2b_pr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9067800" y="3822700"/>
            <a:ext cx="3911600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16;p17" descr="Google Shape;16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haracterization Go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Characterization Goals</a:t>
            </a:r>
          </a:p>
        </p:txBody>
      </p:sp>
      <p:sp>
        <p:nvSpPr>
          <p:cNvPr id="230" name="The characterization of the LEXI opt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characterization of the LEXI optic </a:t>
            </a:r>
          </a:p>
          <a:p>
            <a:pPr algn="ctr">
              <a:buSzTx/>
              <a:buNone/>
            </a:pPr>
            <a:r>
              <a:t>(9 SMPO facets + optical blocking filters) </a:t>
            </a:r>
          </a:p>
          <a:p>
            <a:pPr algn="r">
              <a:buSzTx/>
              <a:buNone/>
            </a:pPr>
            <a:r>
              <a:t>was performed at PANTER.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The characterization goals:</a:t>
            </a:r>
          </a:p>
          <a:p>
            <a:pPr>
              <a:buSzTx/>
              <a:buNone/>
            </a:pPr>
            <a:r>
              <a:t>- measure the focal length of each SMPO facet (did not entirely trust TS)</a:t>
            </a:r>
          </a:p>
          <a:p>
            <a:pPr>
              <a:buSzTx/>
              <a:buNone/>
            </a:pPr>
            <a:r>
              <a:t>- measure the PSF size of each SMPO facet</a:t>
            </a:r>
          </a:p>
          <a:p>
            <a:pPr>
              <a:buSzTx/>
              <a:buNone/>
            </a:pPr>
            <a:r>
              <a:t>- measure the effective area as a function of energy </a:t>
            </a:r>
          </a:p>
        </p:txBody>
      </p:sp>
      <p:grpSp>
        <p:nvGrpSpPr>
          <p:cNvPr id="234" name="Group 1"/>
          <p:cNvGrpSpPr/>
          <p:nvPr/>
        </p:nvGrpSpPr>
        <p:grpSpPr>
          <a:xfrm>
            <a:off x="0" y="5323323"/>
            <a:ext cx="13004800" cy="3377640"/>
            <a:chOff x="0" y="0"/>
            <a:chExt cx="13004800" cy="3377639"/>
          </a:xfrm>
        </p:grpSpPr>
        <p:pic>
          <p:nvPicPr>
            <p:cNvPr id="231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3004800" cy="3377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TextBox 5"/>
            <p:cNvSpPr txBox="1"/>
            <p:nvPr/>
          </p:nvSpPr>
          <p:spPr>
            <a:xfrm>
              <a:off x="10714315" y="669901"/>
              <a:ext cx="1603929" cy="62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l" defTabSz="914400">
                <a:defRPr b="0">
                  <a:solidFill>
                    <a:srgbClr val="AD010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Source</a:t>
              </a:r>
            </a:p>
          </p:txBody>
        </p:sp>
        <p:sp>
          <p:nvSpPr>
            <p:cNvPr id="233" name="TextBox 6"/>
            <p:cNvSpPr txBox="1"/>
            <p:nvPr/>
          </p:nvSpPr>
          <p:spPr>
            <a:xfrm>
              <a:off x="2232487" y="2722646"/>
              <a:ext cx="2037424" cy="62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l" defTabSz="914400">
                <a:defRPr b="0">
                  <a:solidFill>
                    <a:srgbClr val="AD010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Chamber</a:t>
              </a:r>
            </a:p>
          </p:txBody>
        </p:sp>
      </p:grpSp>
      <p:pic>
        <p:nvPicPr>
          <p:cNvPr id="235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oc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Focus</a:t>
            </a:r>
          </a:p>
        </p:txBody>
      </p:sp>
      <p:sp>
        <p:nvSpPr>
          <p:cNvPr id="238" name="The facet specification: RC=750 mm (“the design focal length”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facet specification: R</a:t>
            </a:r>
            <a:r>
              <a:rPr baseline="-5999"/>
              <a:t>C</a:t>
            </a:r>
            <a:r>
              <a:t>=750 mm (“the design focal length”)</a:t>
            </a:r>
          </a:p>
          <a:p>
            <a:pPr>
              <a:buSzTx/>
              <a:buNone/>
            </a:pPr>
            <a:r>
              <a:t>This radius of curvature produces a focal length of 375 mm.</a:t>
            </a:r>
          </a:p>
          <a:p>
            <a:pPr>
              <a:buSzTx/>
              <a:buNone/>
            </a:pPr>
            <a:r>
              <a:t>Frame holding facets precisely machined to this R</a:t>
            </a:r>
            <a:r>
              <a:rPr baseline="-5999"/>
              <a:t>C</a:t>
            </a:r>
            <a:r>
              <a:t>.</a:t>
            </a:r>
          </a:p>
          <a:p>
            <a:pPr>
              <a:buSzTx/>
              <a:buNone/>
            </a:pPr>
            <a:r>
              <a:t>Focal length measured by masking off all but facet of interest and</a:t>
            </a:r>
          </a:p>
          <a:p>
            <a:pPr lvl="1" marL="0">
              <a:buSzTx/>
              <a:buNone/>
            </a:pPr>
            <a:r>
              <a:t>adjusting distance to detector to minimize PSF size.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The facets have a mean R</a:t>
            </a:r>
            <a:r>
              <a:rPr baseline="-5999"/>
              <a:t>C</a:t>
            </a:r>
            <a:r>
              <a:t>=725 mm while  in a frame with R</a:t>
            </a:r>
            <a:r>
              <a:rPr baseline="-5999"/>
              <a:t>C</a:t>
            </a:r>
            <a:r>
              <a:t>=750mm!</a:t>
            </a:r>
          </a:p>
        </p:txBody>
      </p:sp>
      <p:pic>
        <p:nvPicPr>
          <p:cNvPr id="239" name="LexiRoughFocusScan_20220223_mm.png" descr="LexiRoughFocusScan_20220223_m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3432948"/>
            <a:ext cx="6875375" cy="4949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oc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Focus</a:t>
            </a:r>
          </a:p>
        </p:txBody>
      </p:sp>
      <p:sp>
        <p:nvSpPr>
          <p:cNvPr id="243" name="The mismatch between the facet RC and the RC of the frame that holds them means that…"/>
          <p:cNvSpPr txBox="1"/>
          <p:nvPr>
            <p:ph type="body" idx="1"/>
          </p:nvPr>
        </p:nvSpPr>
        <p:spPr>
          <a:xfrm>
            <a:off x="390723" y="991951"/>
            <a:ext cx="8602911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mismatch between the facet R</a:t>
            </a:r>
            <a:r>
              <a:rPr baseline="-5999"/>
              <a:t>C</a:t>
            </a:r>
            <a:r>
              <a:t> and the R</a:t>
            </a:r>
            <a:r>
              <a:rPr baseline="-5999"/>
              <a:t>C</a:t>
            </a:r>
            <a:r>
              <a:t> of the frame that holds them means that</a:t>
            </a:r>
          </a:p>
          <a:p>
            <a:pPr>
              <a:buSzTx/>
              <a:buNone/>
              <a:defRPr i="1"/>
            </a:pPr>
            <a:r>
              <a:t>sources that are focussed by multiple facets </a:t>
            </a:r>
          </a:p>
          <a:p>
            <a:pPr>
              <a:buSzTx/>
              <a:buNone/>
              <a:defRPr i="1"/>
            </a:pPr>
            <a:r>
              <a:t>produce multiple images.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Ray-tracing suggested that the “best” PSF would be obtained at focal lengths slightly longer than the design focal length.</a:t>
            </a:r>
          </a:p>
          <a:p>
            <a:pPr>
              <a:buSzTx/>
              <a:buNone/>
            </a:pPr>
          </a:p>
        </p:txBody>
      </p:sp>
      <p:pic>
        <p:nvPicPr>
          <p:cNvPr id="244" name="mosaic_fig2.pdf" descr="mosaic_fig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8838" y="699751"/>
            <a:ext cx="4233912" cy="620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creen Shot 2022-09-24 at 4.11.01 PM.png" descr="Screen Shot 2022-09-24 at 4.11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5340" y="6593315"/>
            <a:ext cx="3202016" cy="329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6;p17" descr="Google Shape;1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oc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Focus</a:t>
            </a:r>
          </a:p>
        </p:txBody>
      </p:sp>
      <p:sp>
        <p:nvSpPr>
          <p:cNvPr id="249" name="The mismatch between the facet RC and the RC of the frame that holds them means that…"/>
          <p:cNvSpPr txBox="1"/>
          <p:nvPr>
            <p:ph type="body" idx="1"/>
          </p:nvPr>
        </p:nvSpPr>
        <p:spPr>
          <a:xfrm>
            <a:off x="390723" y="991951"/>
            <a:ext cx="8602911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mismatch between the facet R</a:t>
            </a:r>
            <a:r>
              <a:rPr baseline="-5999"/>
              <a:t>C</a:t>
            </a:r>
            <a:r>
              <a:t> and the R</a:t>
            </a:r>
            <a:r>
              <a:rPr baseline="-5999"/>
              <a:t>C</a:t>
            </a:r>
            <a:r>
              <a:t> of the frame that holds them means that</a:t>
            </a:r>
          </a:p>
          <a:p>
            <a:pPr>
              <a:buSzTx/>
              <a:buNone/>
              <a:defRPr i="1"/>
            </a:pPr>
            <a:r>
              <a:t>sources that are focussed by multiple facets </a:t>
            </a:r>
          </a:p>
          <a:p>
            <a:pPr>
              <a:buSzTx/>
              <a:buNone/>
              <a:defRPr i="1"/>
            </a:pPr>
            <a:r>
              <a:t>produce multiple images.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Ray-tracing suggested that the “best” PSF would be obtained at focal lengths slightly longer than the design focal length.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Focal searches at the corners of the central facet (where the source is imaged by four facets) find the best PSFs at 12.88, 4.76, 7.26, and 12.42 mm </a:t>
            </a:r>
            <a:r>
              <a:rPr i="1"/>
              <a:t>longer</a:t>
            </a:r>
            <a:r>
              <a:t> than the design focus.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To provide the greatest uniformity of image over the FOV, the design focus was used to characterize the effective area.</a:t>
            </a:r>
          </a:p>
        </p:txBody>
      </p:sp>
      <p:pic>
        <p:nvPicPr>
          <p:cNvPr id="250" name="mosaic_fig2.pdf" descr="mosaic_fig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8838" y="699751"/>
            <a:ext cx="4233912" cy="620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creen Shot 2022-09-24 at 4.11.01 PM.png" descr="Screen Shot 2022-09-24 at 4.11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5340" y="6593315"/>
            <a:ext cx="3202016" cy="329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047" y="6594576"/>
            <a:ext cx="3482754" cy="314962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Circle"/>
          <p:cNvSpPr/>
          <p:nvPr/>
        </p:nvSpPr>
        <p:spPr>
          <a:xfrm>
            <a:off x="11595100" y="7340600"/>
            <a:ext cx="317500" cy="317500"/>
          </a:xfrm>
          <a:prstGeom prst="ellipse">
            <a:avLst/>
          </a:pr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4" name="Circle"/>
          <p:cNvSpPr/>
          <p:nvPr/>
        </p:nvSpPr>
        <p:spPr>
          <a:xfrm>
            <a:off x="10680700" y="7327900"/>
            <a:ext cx="317500" cy="317500"/>
          </a:xfrm>
          <a:prstGeom prst="ellipse">
            <a:avLst/>
          </a:pr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11620500" y="8229600"/>
            <a:ext cx="317500" cy="317500"/>
          </a:xfrm>
          <a:prstGeom prst="ellipse">
            <a:avLst/>
          </a:pr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10668000" y="8229600"/>
            <a:ext cx="317500" cy="317500"/>
          </a:xfrm>
          <a:prstGeom prst="ellipse">
            <a:avLst/>
          </a:prstGeom>
          <a:ln w="254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57" name="Google Shape;16;p17" descr="Google Shape;16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S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PSF</a:t>
            </a:r>
          </a:p>
        </p:txBody>
      </p:sp>
      <p:sp>
        <p:nvSpPr>
          <p:cNvPr id="260" name="The FWHM of the PSFs were measured at both the “best” focus and at the design focu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FWHM of the PSFs were measured at both the “best” focus and at the design focus.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Thus, the </a:t>
            </a:r>
            <a:r>
              <a:rPr i="1"/>
              <a:t>individual</a:t>
            </a:r>
            <a:r>
              <a:t> SMPO facets have </a:t>
            </a:r>
            <a:r>
              <a:rPr i="1"/>
              <a:t>intrinsic</a:t>
            </a:r>
            <a:r>
              <a:t> PSFs with FWHM&lt;15′.</a:t>
            </a:r>
          </a:p>
          <a:p>
            <a:pPr>
              <a:buSzTx/>
              <a:buNone/>
            </a:pPr>
            <a:r>
              <a:t>There is some significant astigmatism.</a:t>
            </a:r>
          </a:p>
        </p:txBody>
      </p:sp>
      <p:graphicFrame>
        <p:nvGraphicFramePr>
          <p:cNvPr id="261" name="Table"/>
          <p:cNvGraphicFramePr/>
          <p:nvPr/>
        </p:nvGraphicFramePr>
        <p:xfrm>
          <a:off x="927100" y="2806700"/>
          <a:ext cx="5357019" cy="477212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1785673"/>
                <a:gridCol w="1785673"/>
                <a:gridCol w="1785673"/>
              </a:tblGrid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11.36′×12.37′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11.89′×11.77′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10.92′×10.31′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10.44′×12.92′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9.52′×9.26′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11.62′×10.23′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14.91′×13.95′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10.50′×10.10′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14.60′×12.64′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62" name="Table"/>
          <p:cNvGraphicFramePr/>
          <p:nvPr/>
        </p:nvGraphicFramePr>
        <p:xfrm>
          <a:off x="7073900" y="2806700"/>
          <a:ext cx="5357019" cy="477212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1785673"/>
                <a:gridCol w="1785673"/>
                <a:gridCol w="1785673"/>
              </a:tblGrid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15.72′×17.28′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17.35′×16.52′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13.60′×14.46′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15.43′×19.53′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12.43′×12.92′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10.74′×10.57′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1590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20.42′×19.89′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12.76′×13.62′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sym typeface="Helvetica Neue"/>
                        </a:rPr>
                        <a:t>11.31′×12.07′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3" name="Best Focus"/>
          <p:cNvSpPr txBox="1"/>
          <p:nvPr/>
        </p:nvSpPr>
        <p:spPr>
          <a:xfrm>
            <a:off x="2875309" y="2197224"/>
            <a:ext cx="1460600" cy="43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Best Focus</a:t>
            </a:r>
          </a:p>
        </p:txBody>
      </p:sp>
      <p:sp>
        <p:nvSpPr>
          <p:cNvPr id="264" name="Design Focus"/>
          <p:cNvSpPr txBox="1"/>
          <p:nvPr/>
        </p:nvSpPr>
        <p:spPr>
          <a:xfrm>
            <a:off x="8861300" y="2197224"/>
            <a:ext cx="1782218" cy="43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Design Focus</a:t>
            </a:r>
          </a:p>
        </p:txBody>
      </p:sp>
      <p:pic>
        <p:nvPicPr>
          <p:cNvPr id="265" name="Google Shape;16;p17" descr="Google Shape;1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Effective Ar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Effective Area</a:t>
            </a:r>
          </a:p>
        </p:txBody>
      </p:sp>
      <p:sp>
        <p:nvSpPr>
          <p:cNvPr id="268" name="Compare count rates with and without the optic occulting the detector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Compare count rates with and without the optic occulting the detector:</a:t>
            </a:r>
          </a:p>
          <a:p>
            <a:pPr>
              <a:buSzTx/>
              <a:buNone/>
            </a:pPr>
            <a:r>
              <a:t>Effective Area measurements traditionally used line emission</a:t>
            </a:r>
          </a:p>
          <a:p>
            <a:pPr>
              <a:buSzTx/>
              <a:buNone/>
            </a:pPr>
            <a:r>
              <a:t>- allowed use of detectors with limited energy resolution</a:t>
            </a:r>
          </a:p>
          <a:p>
            <a:pPr>
              <a:buSzTx/>
              <a:buNone/>
            </a:pPr>
            <a:r>
              <a:t>- provided effective area only at a few energies</a:t>
            </a:r>
          </a:p>
          <a:p>
            <a:pPr>
              <a:buSzTx/>
              <a:buNone/>
            </a:pPr>
            <a:r>
              <a:t>Using continuum sources and higher-energy-resolution detectors</a:t>
            </a:r>
          </a:p>
          <a:p>
            <a:pPr>
              <a:buSzTx/>
              <a:buNone/>
            </a:pPr>
            <a:r>
              <a:t>- allows measurement at all energies (limited by detector to E&gt;~100 eV)</a:t>
            </a:r>
          </a:p>
          <a:p>
            <a:pPr>
              <a:buSzTx/>
              <a:buNone/>
            </a:pPr>
            <a:r>
              <a:t>- use continuum from Al target for 100-1800 eV</a:t>
            </a:r>
          </a:p>
          <a:p>
            <a:pPr>
              <a:buSzTx/>
              <a:buNone/>
            </a:pPr>
            <a:r>
              <a:t>- use continuum from Ti target for 1200-3800 eV</a:t>
            </a:r>
          </a:p>
        </p:txBody>
      </p:sp>
      <p:pic>
        <p:nvPicPr>
          <p:cNvPr id="269" name="demo_continua.pdf" descr="demo_continu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" y="4578350"/>
            <a:ext cx="9600061" cy="5185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unar Environment heliospheric X-ray Ima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Lunar Environment heliospheric X-ray Imager</a:t>
            </a:r>
          </a:p>
        </p:txBody>
      </p:sp>
      <p:sp>
        <p:nvSpPr>
          <p:cNvPr id="126" name="Small, self-contained, wide-field X-ray telescope…"/>
          <p:cNvSpPr txBox="1"/>
          <p:nvPr>
            <p:ph type="body" idx="1"/>
          </p:nvPr>
        </p:nvSpPr>
        <p:spPr>
          <a:xfrm>
            <a:off x="390723" y="991951"/>
            <a:ext cx="8341718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Small, self-contained, wide-field X-ray telescope</a:t>
            </a:r>
          </a:p>
          <a:p>
            <a:pPr lvl="1" marL="0">
              <a:buSzTx/>
              <a:buNone/>
            </a:pPr>
            <a:r>
              <a:t>Sensitive to energies from 0.1 to 2.0 keV</a:t>
            </a:r>
          </a:p>
          <a:p>
            <a:pPr lvl="1" marL="0">
              <a:buSzTx/>
              <a:buNone/>
            </a:pPr>
            <a:r>
              <a:t>9º×9º FOV and a PSF ~15´</a:t>
            </a:r>
          </a:p>
          <a:p>
            <a:pPr lvl="1" marL="0">
              <a:buSzTx/>
              <a:buNone/>
            </a:pPr>
            <a:r>
              <a:t>Utilizes a 3×3 mosaic of slumped micropore optics (SMPO) or lobster-eye optics</a:t>
            </a:r>
          </a:p>
          <a:p>
            <a:pPr>
              <a:buSzTx/>
              <a:buNone/>
            </a:pPr>
            <a:r>
              <a:t>Will operate on the lunar surface (launch in 2024)</a:t>
            </a:r>
          </a:p>
          <a:p>
            <a:pPr>
              <a:buSzTx/>
              <a:buNone/>
            </a:pPr>
            <a:r>
              <a:t>Observations will last 8 days </a:t>
            </a:r>
          </a:p>
          <a:p>
            <a:pPr>
              <a:buSzTx/>
              <a:buNone/>
            </a:pPr>
            <a:r>
              <a:t>Observations made from Mare Crisium</a:t>
            </a:r>
          </a:p>
          <a:p>
            <a:pPr>
              <a:buSzTx/>
              <a:buNone/>
            </a:pPr>
            <a:r>
              <a:t>Will observe X-ray emission from the Earth’s magnetosheath</a:t>
            </a:r>
          </a:p>
        </p:txBody>
      </p:sp>
      <p:pic>
        <p:nvPicPr>
          <p:cNvPr id="127" name="Google Shape;156;p14" descr="Google Shape;156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2572" y="5775284"/>
            <a:ext cx="7119656" cy="3924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55;p14" descr="Google Shape;155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5909" y="1021740"/>
            <a:ext cx="4253181" cy="56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Circle"/>
          <p:cNvSpPr/>
          <p:nvPr/>
        </p:nvSpPr>
        <p:spPr>
          <a:xfrm>
            <a:off x="5867400" y="6350000"/>
            <a:ext cx="1270000" cy="127000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omparison to Theory: Effective Ar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to Theory: Effective Area</a:t>
            </a:r>
          </a:p>
        </p:txBody>
      </p:sp>
      <p:sp>
        <p:nvSpPr>
          <p:cNvPr id="273" name="Theoretical Effective Area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Theoretical Effective Area:</a:t>
            </a:r>
          </a:p>
          <a:p>
            <a:pPr>
              <a:buSzTx/>
              <a:buNone/>
            </a:pPr>
            <a:r>
              <a:t>Pore-By-Pore (PBP) ray-tracing (see </a:t>
            </a:r>
            <a:r>
              <a:rPr u="sng">
                <a:hlinkClick r:id="rId2" invalidUrl="" action="" tgtFrame="" tooltip="" history="1" highlightClick="0" endSnd="0"/>
              </a:rPr>
              <a:t>pages.jh.edu/kkuntz1</a:t>
            </a:r>
            <a:r>
              <a:t>)</a:t>
            </a:r>
          </a:p>
          <a:p>
            <a:pPr>
              <a:buSzTx/>
              <a:buNone/>
            </a:pPr>
            <a:r>
              <a:t>Assumed SiO</a:t>
            </a:r>
            <a:r>
              <a:rPr baseline="-5999"/>
              <a:t>2</a:t>
            </a:r>
            <a:r>
              <a:t> reflectivity w/o surface roughness</a:t>
            </a:r>
          </a:p>
          <a:p>
            <a:pPr lvl="1" marL="0">
              <a:buSzTx/>
              <a:buNone/>
              <a:defRPr sz="2600"/>
            </a:pPr>
            <a:r>
              <a:t>(Since Ir coated optics show 85%-95% expected reflectivity, not a </a:t>
            </a:r>
            <a:r>
              <a:rPr i="1"/>
              <a:t>bad</a:t>
            </a:r>
            <a:r>
              <a:t> assumption)</a:t>
            </a:r>
          </a:p>
          <a:p>
            <a:pPr>
              <a:buSzTx/>
              <a:buNone/>
              <a:defRPr sz="3000"/>
            </a:pPr>
            <a:r>
              <a:t>Trace ingredients in glass expected only to introduce small edges</a:t>
            </a:r>
          </a:p>
          <a:p>
            <a:pPr>
              <a:buSzTx/>
              <a:buNone/>
            </a:pPr>
            <a:r>
              <a:t>Modified by the optical blocking filter transmission</a:t>
            </a:r>
          </a:p>
          <a:p>
            <a:pPr>
              <a:buSzTx/>
              <a:buNone/>
              <a:defRPr sz="3000"/>
            </a:pPr>
            <a:r>
              <a:t>Introduces or increases edges at Al, C, N, and O</a:t>
            </a:r>
          </a:p>
          <a:p>
            <a:pPr>
              <a:buSzTx/>
              <a:buNone/>
            </a:pPr>
            <a:r>
              <a:t>Modified by the detector line-spread function</a:t>
            </a:r>
          </a:p>
        </p:txBody>
      </p:sp>
      <p:pic>
        <p:nvPicPr>
          <p:cNvPr id="274" name="center.pdf" descr="cent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516998" y="2337702"/>
            <a:ext cx="5132605" cy="960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odel…"/>
          <p:cNvSpPr txBox="1"/>
          <p:nvPr/>
        </p:nvSpPr>
        <p:spPr>
          <a:xfrm>
            <a:off x="10597132" y="4920170"/>
            <a:ext cx="1691135" cy="94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Model</a:t>
            </a:r>
          </a:p>
          <a:p>
            <a:pPr>
              <a:defRPr b="0" sz="3000">
                <a:solidFill>
                  <a:schemeClr val="accent1">
                    <a:lumOff val="-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Model/1.6</a:t>
            </a:r>
          </a:p>
        </p:txBody>
      </p:sp>
      <p:sp>
        <p:nvSpPr>
          <p:cNvPr id="276" name="Edges→"/>
          <p:cNvSpPr txBox="1"/>
          <p:nvPr/>
        </p:nvSpPr>
        <p:spPr>
          <a:xfrm>
            <a:off x="378997" y="8272970"/>
            <a:ext cx="142640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Edges→</a:t>
            </a:r>
          </a:p>
        </p:txBody>
      </p:sp>
      <p:sp>
        <p:nvSpPr>
          <p:cNvPr id="277" name="Confirming…"/>
          <p:cNvSpPr txBox="1"/>
          <p:nvPr/>
        </p:nvSpPr>
        <p:spPr>
          <a:xfrm>
            <a:off x="146081" y="5720271"/>
            <a:ext cx="1892239" cy="1380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Confirming</a:t>
            </a:r>
          </a:p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Line</a:t>
            </a:r>
            <a:r>
              <a:t>→</a:t>
            </a:r>
          </a:p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Measures</a:t>
            </a:r>
          </a:p>
        </p:txBody>
      </p:sp>
      <p:sp>
        <p:nvSpPr>
          <p:cNvPr id="278" name="A “grey” reduction does not fit the effective area curve."/>
          <p:cNvSpPr txBox="1"/>
          <p:nvPr/>
        </p:nvSpPr>
        <p:spPr>
          <a:xfrm>
            <a:off x="3802459" y="8523982"/>
            <a:ext cx="9133682" cy="554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 “grey” reduction does not fit the effective area curve.</a:t>
            </a:r>
          </a:p>
        </p:txBody>
      </p:sp>
      <p:pic>
        <p:nvPicPr>
          <p:cNvPr id="279" name="Google Shape;16;p17" descr="Google Shape;1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Are We Missing Something in the Glas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We Missing Something in the Glass?</a:t>
            </a:r>
          </a:p>
        </p:txBody>
      </p:sp>
      <p:sp>
        <p:nvSpPr>
          <p:cNvPr id="282" name="We started out with a much more complicated glass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We started out with a much more complicated glass model</a:t>
            </a:r>
          </a:p>
          <a:p>
            <a:pPr>
              <a:buSzTx/>
              <a:buNone/>
            </a:pPr>
            <a:r>
              <a:t>- Included trace amounts Pb, K, Na, Bi as might be expected</a:t>
            </a:r>
          </a:p>
          <a:p>
            <a:pPr>
              <a:buSzTx/>
              <a:buNone/>
            </a:pPr>
            <a:r>
              <a:t>- Trace amounts mostly contribute to edges in this model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→ Glass composition unlikely to be the culprit.</a:t>
            </a:r>
          </a:p>
        </p:txBody>
      </p:sp>
      <p:pic>
        <p:nvPicPr>
          <p:cNvPr id="283" name="rough_C.pdf" descr="rough_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516212" y="2338487"/>
            <a:ext cx="5130801" cy="9597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omparison to Theory: Effective Ar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to Theory: Effective Area</a:t>
            </a:r>
          </a:p>
        </p:txBody>
      </p:sp>
      <p:sp>
        <p:nvSpPr>
          <p:cNvPr id="286" name="Since a “grey” reduction does not match the effective area curve shape, apply surface roughness mode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Since a “grey” reduction does not match the effective area curve shape, apply surface roughness model.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Use the Nevot-Croce approximation from </a:t>
            </a:r>
            <a:r>
              <a:rPr u="sng">
                <a:hlinkClick r:id="rId2" invalidUrl="" action="" tgtFrame="" tooltip="" history="1" highlightClick="0" endSnd="0"/>
              </a:rPr>
              <a:t>henke.lbl.gov</a:t>
            </a:r>
            <a:r>
              <a:t> and scaling</a:t>
            </a:r>
          </a:p>
          <a:p>
            <a:pPr>
              <a:buSzTx/>
              <a:buNone/>
            </a:pPr>
            <a:r>
              <a:t>A 10nm roughness fits at high energies with scaling of unity</a:t>
            </a:r>
          </a:p>
          <a:p>
            <a:pPr>
              <a:buSzTx/>
              <a:buNone/>
            </a:pPr>
            <a:r>
              <a:t>- does not fit at E&lt;1000 eV</a:t>
            </a:r>
          </a:p>
          <a:p>
            <a:pPr>
              <a:buSzTx/>
              <a:buNone/>
            </a:pPr>
            <a:r>
              <a:t>- is an order of magnitude larger than expected roughness</a:t>
            </a:r>
          </a:p>
          <a:p>
            <a:pPr>
              <a:buSzTx/>
              <a:buNone/>
            </a:pPr>
            <a:r>
              <a:t>- nothing quite fits the O edge</a:t>
            </a:r>
          </a:p>
        </p:txBody>
      </p:sp>
      <p:sp>
        <p:nvSpPr>
          <p:cNvPr id="287" name="Model…"/>
          <p:cNvSpPr txBox="1"/>
          <p:nvPr/>
        </p:nvSpPr>
        <p:spPr>
          <a:xfrm>
            <a:off x="10735722" y="4945570"/>
            <a:ext cx="1744155" cy="181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Model</a:t>
            </a:r>
          </a:p>
          <a:p>
            <a:pPr>
              <a:defRPr b="0" sz="3000">
                <a:solidFill>
                  <a:schemeClr val="accent1">
                    <a:lumOff val="-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0nm*0.63</a:t>
            </a:r>
          </a:p>
          <a:p>
            <a:pPr>
              <a:defRPr b="0" sz="3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5nm*0.73</a:t>
            </a:r>
          </a:p>
          <a:p>
            <a:pPr>
              <a:defRPr b="0"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10nm*1.0</a:t>
            </a:r>
          </a:p>
        </p:txBody>
      </p:sp>
      <p:sp>
        <p:nvSpPr>
          <p:cNvPr id="288" name="Confirming…"/>
          <p:cNvSpPr txBox="1"/>
          <p:nvPr/>
        </p:nvSpPr>
        <p:spPr>
          <a:xfrm>
            <a:off x="146081" y="5720271"/>
            <a:ext cx="1892239" cy="1380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Confirming</a:t>
            </a:r>
          </a:p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Line</a:t>
            </a:r>
            <a:r>
              <a:t>→</a:t>
            </a:r>
          </a:p>
          <a:p>
            <a: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Measures</a:t>
            </a:r>
          </a:p>
        </p:txBody>
      </p:sp>
      <p:sp>
        <p:nvSpPr>
          <p:cNvPr id="289" name="Edges→"/>
          <p:cNvSpPr txBox="1"/>
          <p:nvPr/>
        </p:nvSpPr>
        <p:spPr>
          <a:xfrm>
            <a:off x="378997" y="8272970"/>
            <a:ext cx="142640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Edges→</a:t>
            </a:r>
          </a:p>
        </p:txBody>
      </p:sp>
      <p:pic>
        <p:nvPicPr>
          <p:cNvPr id="290" name="newer_rough.pdf" descr="newer_roug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700" y="4572000"/>
            <a:ext cx="9592236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oogle Shape;16;p17" descr="Google Shape;1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85" y="574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Vigne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Vignetting</a:t>
            </a:r>
          </a:p>
        </p:txBody>
      </p:sp>
      <p:sp>
        <p:nvSpPr>
          <p:cNvPr id="294" name="The effective area…"/>
          <p:cNvSpPr txBox="1"/>
          <p:nvPr>
            <p:ph type="body" sz="half" idx="1"/>
          </p:nvPr>
        </p:nvSpPr>
        <p:spPr>
          <a:xfrm>
            <a:off x="390723" y="991951"/>
            <a:ext cx="4365229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The effective area </a:t>
            </a:r>
          </a:p>
          <a:p>
            <a:pPr>
              <a:buSzTx/>
              <a:buNone/>
            </a:pPr>
            <a:r>
              <a:t>(as well as the PSF) </a:t>
            </a:r>
          </a:p>
          <a:p>
            <a:pPr>
              <a:buSzTx/>
              <a:buNone/>
            </a:pPr>
            <a:r>
              <a:t>was measured for a grid of locations across the FOV, at 0.76º or ¼ facet spacing.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Shown: O-K line and the </a:t>
            </a:r>
          </a:p>
          <a:p>
            <a:pPr>
              <a:buSzTx/>
              <a:buNone/>
            </a:pPr>
            <a:r>
              <a:t>very low energy continuum.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Facet boundaries visible!</a:t>
            </a:r>
          </a:p>
        </p:txBody>
      </p:sp>
      <p:pic>
        <p:nvPicPr>
          <p:cNvPr id="295" name="FPM_vlEbc_log.PNG" descr="FPM_vlEbc_lo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0884" y="1538664"/>
            <a:ext cx="7956048" cy="813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omparison to Theory: Vigne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to Theory: Vignetting</a:t>
            </a:r>
          </a:p>
        </p:txBody>
      </p:sp>
      <p:sp>
        <p:nvSpPr>
          <p:cNvPr id="299" name="Ray-tracing demonstrates that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Ray-tracing demonstrates that:</a:t>
            </a:r>
          </a:p>
          <a:p>
            <a:pPr>
              <a:buSzTx/>
              <a:buNone/>
            </a:pPr>
            <a:r>
              <a:t>- vignetting is stronger at lower energies</a:t>
            </a:r>
          </a:p>
          <a:p>
            <a:pPr lvl="5"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(The effective acceptance area increases at energy decreases → vignetting starts further from the edge of the FOV)</a:t>
            </a:r>
          </a:p>
          <a:p>
            <a:pPr>
              <a:buSzTx/>
              <a:buNone/>
            </a:pPr>
            <a:r>
              <a:t>- shadowing by the support structure stronger at higher energies</a:t>
            </a:r>
          </a:p>
          <a:p>
            <a:pPr lvl="1" marL="0">
              <a:buSzTx/>
              <a:buNone/>
            </a:pPr>
            <a:r>
              <a:t>(At higher energies less of the flux is focussed and more of the flux is collimated)</a:t>
            </a:r>
          </a:p>
          <a:p>
            <a:pPr>
              <a:buSzTx/>
              <a:buNone/>
            </a:pPr>
            <a:r>
              <a:t>Both demonstrated by the measured vignetting function</a:t>
            </a:r>
          </a:p>
        </p:txBody>
      </p:sp>
      <p:pic>
        <p:nvPicPr>
          <p:cNvPr id="300" name="vignette_energy.pdf" descr="vignette_energ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00" y="4572000"/>
            <a:ext cx="9601200" cy="5186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CP Calib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MCP Calibration</a:t>
            </a:r>
          </a:p>
        </p:txBody>
      </p:sp>
      <p:sp>
        <p:nvSpPr>
          <p:cNvPr id="3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07" name="In Progress"/>
          <p:cNvGrpSpPr/>
          <p:nvPr/>
        </p:nvGrpSpPr>
        <p:grpSpPr>
          <a:xfrm rot="19800000">
            <a:off x="4446587" y="4202247"/>
            <a:ext cx="4251326" cy="1591073"/>
            <a:chOff x="0" y="0"/>
            <a:chExt cx="4251325" cy="1591071"/>
          </a:xfrm>
        </p:grpSpPr>
        <p:sp>
          <p:nvSpPr>
            <p:cNvPr id="306" name="In Progress"/>
            <p:cNvSpPr txBox="1"/>
            <p:nvPr/>
          </p:nvSpPr>
          <p:spPr>
            <a:xfrm>
              <a:off x="215900" y="139700"/>
              <a:ext cx="3819525" cy="1032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6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In Progress</a:t>
              </a:r>
            </a:p>
          </p:txBody>
        </p:sp>
        <p:pic>
          <p:nvPicPr>
            <p:cNvPr id="305" name="In Progress In Progress" descr="In Progress In Progress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51325" cy="15910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unsha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Sunshade</a:t>
            </a:r>
          </a:p>
        </p:txBody>
      </p:sp>
      <p:sp>
        <p:nvSpPr>
          <p:cNvPr id="310" name="LEXI observes from the Moon the region between the Earth &amp; the Su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LEXI observes from the Moon the region between the Earth &amp; the Sun</a:t>
            </a:r>
          </a:p>
          <a:p>
            <a:pPr>
              <a:buSzTx/>
              <a:buNone/>
            </a:pPr>
            <a:r>
              <a:t>→ Earth shade &amp; Sun shade necessary not to swamp the instrument</a:t>
            </a:r>
          </a:p>
          <a:p>
            <a:pPr>
              <a:buSzTx/>
              <a:buNone/>
            </a:pPr>
            <a:r>
              <a:t>→ Interior baffles required to allow sunshade to be short</a:t>
            </a:r>
          </a:p>
        </p:txBody>
      </p:sp>
      <p:pic>
        <p:nvPicPr>
          <p:cNvPr id="311" name="lexi_fin_eight-eps-converted-to.pdf" descr="lexi_fin_eight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" y="2362199"/>
            <a:ext cx="3911600" cy="734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l_pitch_theory.pdf" descr="al_pitch_theor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8150" y="2508250"/>
            <a:ext cx="6794500" cy="367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tch_vignette.pdf" descr="pitch_vignett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8150" y="5899150"/>
            <a:ext cx="6794500" cy="3670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imulation for an ideal device at Al-K…"/>
          <p:cNvSpPr txBox="1"/>
          <p:nvPr/>
        </p:nvSpPr>
        <p:spPr>
          <a:xfrm>
            <a:off x="5041188" y="6134224"/>
            <a:ext cx="5781710" cy="248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Simulation for an ideal device at Al-K</a:t>
            </a:r>
          </a:p>
          <a:p>
            <a:pPr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Requires more scattering than measured PSF</a:t>
            </a:r>
          </a:p>
          <a:p>
            <a:pPr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Lacking a treatment of “Willingale spread”</a:t>
            </a:r>
          </a:p>
          <a:p>
            <a:pPr lvl="1" marL="444500" indent="0"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Surface roughness</a:t>
            </a:r>
          </a:p>
          <a:p>
            <a:pPr lvl="1" marL="444500" indent="0"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Pore misalignment</a:t>
            </a:r>
          </a:p>
          <a:p>
            <a:pPr lvl="1" marL="444500" indent="0"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Other effects</a:t>
            </a:r>
          </a:p>
          <a:p>
            <a:pPr algn="l">
              <a:buSzPct val="138000"/>
              <a:buChar char="-"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Building these into our simulator</a:t>
            </a:r>
          </a:p>
        </p:txBody>
      </p:sp>
      <p:sp>
        <p:nvSpPr>
          <p:cNvPr id="315" name="Circle"/>
          <p:cNvSpPr/>
          <p:nvPr/>
        </p:nvSpPr>
        <p:spPr>
          <a:xfrm>
            <a:off x="5194300" y="4889500"/>
            <a:ext cx="1270000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347656" origin="layout" pathEditMode="relative">
                                      <p:cBhvr>
                                        <p:cTn id="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318" name="LEXI optic has been characterized at GSFC, PANTER &amp; MSLTF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78358">
              <a:buSzTx/>
              <a:buNone/>
              <a:defRPr sz="3168"/>
            </a:pPr>
            <a:r>
              <a:t>LEXI optic has been characterized at GSFC, PANTER &amp; MSLTF:</a:t>
            </a:r>
          </a:p>
          <a:p>
            <a:pPr defTabSz="578358">
              <a:buSzTx/>
              <a:buNone/>
              <a:defRPr sz="3168"/>
            </a:pPr>
          </a:p>
          <a:p>
            <a:pPr defTabSz="578358">
              <a:buSzTx/>
              <a:buNone/>
              <a:defRPr sz="3168"/>
            </a:pPr>
            <a:r>
              <a:t>- identified and quantified the effects of the facet/frame R</a:t>
            </a:r>
            <a:r>
              <a:rPr baseline="-5999"/>
              <a:t>C</a:t>
            </a:r>
            <a:r>
              <a:t> mismatch</a:t>
            </a:r>
          </a:p>
          <a:p>
            <a:pPr defTabSz="578358">
              <a:buSzTx/>
              <a:buNone/>
              <a:defRPr sz="3168"/>
            </a:pPr>
            <a:r>
              <a:t>Simulations agree with measured best focal length at facet boundaries</a:t>
            </a:r>
          </a:p>
          <a:p>
            <a:pPr defTabSz="578358">
              <a:buSzTx/>
              <a:buNone/>
              <a:defRPr sz="3168"/>
            </a:pPr>
          </a:p>
          <a:p>
            <a:pPr lvl="1" marL="0" defTabSz="578358">
              <a:buSzTx/>
              <a:buNone/>
              <a:defRPr sz="3168"/>
            </a:pPr>
            <a:r>
              <a:t>- measured/characterized the PSFs for each facet</a:t>
            </a:r>
          </a:p>
          <a:p>
            <a:pPr lvl="1" marL="0" defTabSz="578358">
              <a:buSzTx/>
              <a:buNone/>
              <a:defRPr sz="3168"/>
            </a:pPr>
            <a:r>
              <a:t>Measurements as a function of energy made at many positions</a:t>
            </a:r>
          </a:p>
          <a:p>
            <a:pPr lvl="1" marL="0" defTabSz="578358">
              <a:buSzTx/>
              <a:buNone/>
              <a:defRPr sz="3168"/>
            </a:pPr>
          </a:p>
          <a:p>
            <a:pPr lvl="1" marL="0" defTabSz="578358">
              <a:buSzTx/>
              <a:buNone/>
              <a:defRPr sz="3168"/>
            </a:pPr>
            <a:r>
              <a:t>- measured the effective area and vignetting function across the FOV</a:t>
            </a:r>
          </a:p>
          <a:p>
            <a:pPr lvl="1" marL="0" defTabSz="578358">
              <a:buSzTx/>
              <a:buNone/>
              <a:defRPr sz="3168"/>
            </a:pPr>
            <a:r>
              <a:t>Simulations do not agree with measured effective area</a:t>
            </a:r>
          </a:p>
          <a:p>
            <a:pPr lvl="1" marL="0" defTabSz="578358">
              <a:buSzTx/>
              <a:buNone/>
              <a:defRPr sz="3168"/>
            </a:pPr>
            <a:r>
              <a:t>Different solutions suggested by different energy ranges</a:t>
            </a:r>
          </a:p>
          <a:p>
            <a:pPr lvl="1" marL="0" defTabSz="578358">
              <a:buSzTx/>
              <a:buNone/>
              <a:defRPr sz="3168"/>
            </a:pPr>
            <a:r>
              <a:t>Perhaps due to surface roughness modifications to reflectivity</a:t>
            </a:r>
          </a:p>
          <a:p>
            <a:pPr lvl="1" marL="0" defTabSz="578358">
              <a:buSzTx/>
              <a:buNone/>
              <a:defRPr sz="3168"/>
            </a:pPr>
            <a:r>
              <a:t>Other methods exist and are being explored</a:t>
            </a:r>
          </a:p>
          <a:p>
            <a:pPr defTabSz="578358">
              <a:buSzTx/>
              <a:buNone/>
              <a:defRPr sz="3168"/>
            </a:pPr>
          </a:p>
          <a:p>
            <a:pPr defTabSz="578358">
              <a:buSzTx/>
              <a:buNone/>
              <a:defRPr sz="3168"/>
            </a:pPr>
            <a:r>
              <a:t>- measured data to characterize “Willingale spread”</a:t>
            </a:r>
          </a:p>
          <a:p>
            <a:pPr defTabSz="578358">
              <a:buSzTx/>
              <a:buNone/>
              <a:defRPr sz="3168"/>
            </a:pPr>
          </a:p>
          <a:p>
            <a:pPr defTabSz="578358">
              <a:buSzTx/>
              <a:buNone/>
              <a:defRPr sz="3168"/>
            </a:pPr>
            <a:r>
              <a:t>- PBP simulator up and working, is being modified for the “spread”</a:t>
            </a:r>
          </a:p>
        </p:txBody>
      </p:sp>
      <p:pic>
        <p:nvPicPr>
          <p:cNvPr id="319" name="Google Shape;16;p17" descr="Google Shape;1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Fu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</a:t>
            </a:r>
          </a:p>
        </p:txBody>
      </p:sp>
      <p:sp>
        <p:nvSpPr>
          <p:cNvPr id="322" name="Charge Exchange Meeting being organized for summer 2024 - Greec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Charge Exchange Meeting being organized for summer 2024 - Greece?</a:t>
            </a:r>
          </a:p>
          <a:p>
            <a:pPr lvl="1" marL="0" indent="444500">
              <a:buSzTx/>
              <a:buNone/>
            </a:pPr>
            <a:r>
              <a:t>If interested contact Dimitra Koutroumpa (or me).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unar Environment heliospheric X-ray Ima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Lunar Environment heliospheric X-ray Imager</a:t>
            </a:r>
          </a:p>
        </p:txBody>
      </p:sp>
      <p:sp>
        <p:nvSpPr>
          <p:cNvPr id="132" name="Originally launched as a sounding rocket payload.…"/>
          <p:cNvSpPr txBox="1"/>
          <p:nvPr>
            <p:ph type="body" idx="1"/>
          </p:nvPr>
        </p:nvSpPr>
        <p:spPr>
          <a:xfrm>
            <a:off x="390723" y="991951"/>
            <a:ext cx="8341718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Originally launched as a sounding rocket payload.</a:t>
            </a:r>
          </a:p>
          <a:p>
            <a:pPr>
              <a:buSzTx/>
              <a:buNone/>
            </a:pPr>
            <a:r>
              <a:t>  Launched 12/12/12</a:t>
            </a:r>
          </a:p>
          <a:p>
            <a:pPr>
              <a:buSzTx/>
              <a:buNone/>
            </a:pPr>
            <a:r>
              <a:t>  Launched as tech demo piggybacked on DXL</a:t>
            </a:r>
          </a:p>
          <a:p>
            <a:pPr>
              <a:buSzTx/>
              <a:buNone/>
            </a:pPr>
            <a:r>
              <a:t>Proposal requirement</a:t>
            </a:r>
          </a:p>
          <a:p>
            <a:pPr lvl="1" marL="0">
              <a:buSzTx/>
              <a:buNone/>
            </a:pPr>
            <a:r>
              <a:t>  Instrument effectively built pre-proposal</a:t>
            </a:r>
          </a:p>
          <a:p>
            <a:pPr lvl="1" marL="0">
              <a:buSzTx/>
              <a:buNone/>
            </a:pPr>
            <a:r>
              <a:t>  → Minimal Funding for construction</a:t>
            </a:r>
          </a:p>
          <a:p>
            <a:pPr lvl="1" marL="0">
              <a:buSzTx/>
              <a:buNone/>
            </a:pPr>
            <a:r>
              <a:t>  So no coatings on the optics - just bare glass.</a:t>
            </a:r>
          </a:p>
          <a:p>
            <a:pPr lvl="1" marL="0">
              <a:buSzTx/>
              <a:buNone/>
            </a:pPr>
            <a:r>
              <a:t>Pathfinder for other magnetospheric observers!</a:t>
            </a:r>
          </a:p>
        </p:txBody>
      </p:sp>
      <p:pic>
        <p:nvPicPr>
          <p:cNvPr id="133" name="Google Shape;156;p14" descr="Google Shape;156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2572" y="5775284"/>
            <a:ext cx="7119656" cy="3924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oogle Shape;155;p14" descr="Google Shape;155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5909" y="1021740"/>
            <a:ext cx="4253181" cy="56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Circle"/>
          <p:cNvSpPr/>
          <p:nvPr/>
        </p:nvSpPr>
        <p:spPr>
          <a:xfrm>
            <a:off x="5867400" y="6350000"/>
            <a:ext cx="1270000" cy="127000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EXI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LEXI Science</a:t>
            </a:r>
          </a:p>
        </p:txBody>
      </p:sp>
      <p:sp>
        <p:nvSpPr>
          <p:cNvPr id="138" name="Solar Wind Charge eXchange (SWCX) emission:…"/>
          <p:cNvSpPr txBox="1"/>
          <p:nvPr>
            <p:ph type="body" idx="1"/>
          </p:nvPr>
        </p:nvSpPr>
        <p:spPr>
          <a:xfrm>
            <a:off x="390723" y="991951"/>
            <a:ext cx="8365580" cy="8500655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Solar Wind Charge eXchange (SWCX) emission:</a:t>
            </a:r>
          </a:p>
          <a:p>
            <a:pPr>
              <a:buSzTx/>
              <a:buNone/>
            </a:pPr>
            <a:r>
              <a:t>- Occurs when high state ions in the solar wind charge-exchange with neutral atoms, producing FUV/low energy X-rays.</a:t>
            </a:r>
          </a:p>
          <a:p>
            <a:pPr>
              <a:buSzTx/>
              <a:buNone/>
            </a:pPr>
            <a:r>
              <a:t>- Is particularly strong in the Earth’s magnetosheath where the solar wind is shocked and compressed.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Magnetospheric SWCX allows:</a:t>
            </a:r>
          </a:p>
          <a:p>
            <a:pPr lvl="1" marL="0">
              <a:buSzTx/>
              <a:buNone/>
            </a:pPr>
            <a:r>
              <a:t>- Imaging of the magnetosheath</a:t>
            </a:r>
          </a:p>
          <a:p>
            <a:pPr lvl="1" marL="0">
              <a:buSzTx/>
              <a:buNone/>
            </a:pPr>
            <a:r>
              <a:t>- Measurement of the location of the magnetopause over an extended region</a:t>
            </a:r>
          </a:p>
          <a:p>
            <a:pPr lvl="1" marL="0">
              <a:buSzTx/>
              <a:buNone/>
            </a:pPr>
          </a:p>
          <a:p>
            <a:pPr>
              <a:buSzTx/>
              <a:buNone/>
            </a:pPr>
            <a:r>
              <a:t>No other method allows measurement of the global shape of the magnetopause!</a:t>
            </a:r>
          </a:p>
          <a:p>
            <a:pPr>
              <a:buSzTx/>
              <a:buNone/>
            </a:pPr>
            <a:r>
              <a:t>Such measurements are crucial to understand magnetic reconnection in the magnetosheath.</a:t>
            </a:r>
          </a:p>
        </p:txBody>
      </p:sp>
      <p:pic>
        <p:nvPicPr>
          <p:cNvPr id="1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9832" y="1003300"/>
            <a:ext cx="4158004" cy="311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ms_hi_demo-eps-converted-to.pdf" descr="ms_hi_demo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0002" y="3880949"/>
            <a:ext cx="5351222" cy="5014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16;p17" descr="Google Shape;1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EXI Mechanical Descri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LEXI Mechanical Description</a:t>
            </a:r>
          </a:p>
        </p:txBody>
      </p:sp>
      <p:sp>
        <p:nvSpPr>
          <p:cNvPr id="144" name="LEXI consists of…"/>
          <p:cNvSpPr txBox="1"/>
          <p:nvPr>
            <p:ph type="body" sz="half" idx="1"/>
          </p:nvPr>
        </p:nvSpPr>
        <p:spPr>
          <a:xfrm>
            <a:off x="365323" y="6396201"/>
            <a:ext cx="8546806" cy="322946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LEXI consists of </a:t>
            </a:r>
          </a:p>
          <a:p>
            <a:pPr>
              <a:buSzTx/>
              <a:buNone/>
            </a:pPr>
            <a:r>
              <a:t>- Sunshade</a:t>
            </a:r>
          </a:p>
          <a:p>
            <a:pPr>
              <a:buSzTx/>
              <a:buNone/>
            </a:pPr>
            <a:r>
              <a:t>- 3×3 mosaic of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bare-glass</a:t>
            </a:r>
            <a:r>
              <a:t> SMPO supporting</a:t>
            </a:r>
          </a:p>
          <a:p>
            <a:pPr>
              <a:buSzTx/>
              <a:buNone/>
            </a:pPr>
            <a:r>
              <a:t>- Al-polyimide optical blocking filters</a:t>
            </a:r>
          </a:p>
          <a:p>
            <a:pPr>
              <a:buSzTx/>
              <a:buNone/>
            </a:pPr>
            <a:r>
              <a:t>- MCP detector</a:t>
            </a:r>
          </a:p>
        </p:txBody>
      </p:sp>
      <p:pic>
        <p:nvPicPr>
          <p:cNvPr id="145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67114" y="1028700"/>
            <a:ext cx="3814572" cy="3116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Group 62"/>
          <p:cNvGrpSpPr/>
          <p:nvPr/>
        </p:nvGrpSpPr>
        <p:grpSpPr>
          <a:xfrm>
            <a:off x="198117" y="1115207"/>
            <a:ext cx="8546807" cy="5253017"/>
            <a:chOff x="-1" y="0"/>
            <a:chExt cx="8546805" cy="5253016"/>
          </a:xfrm>
        </p:grpSpPr>
        <p:grpSp>
          <p:nvGrpSpPr>
            <p:cNvPr id="172" name="Group 57"/>
            <p:cNvGrpSpPr/>
            <p:nvPr/>
          </p:nvGrpSpPr>
          <p:grpSpPr>
            <a:xfrm>
              <a:off x="-2" y="-1"/>
              <a:ext cx="8546807" cy="5125762"/>
              <a:chOff x="0" y="0"/>
              <a:chExt cx="8546805" cy="5125760"/>
            </a:xfrm>
          </p:grpSpPr>
          <p:pic>
            <p:nvPicPr>
              <p:cNvPr id="146" name="Picture 31" descr="Picture 3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3"/>
              <a:stretch>
                <a:fillRect/>
              </a:stretch>
            </p:blipFill>
            <p:spPr>
              <a:xfrm flipH="1" rot="21154124">
                <a:off x="1515183" y="917042"/>
                <a:ext cx="5801872" cy="3849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76" y="0"/>
                    </a:moveTo>
                    <a:cubicBezTo>
                      <a:pt x="1243" y="0"/>
                      <a:pt x="0" y="1873"/>
                      <a:pt x="0" y="4184"/>
                    </a:cubicBezTo>
                    <a:lnTo>
                      <a:pt x="0" y="17416"/>
                    </a:lnTo>
                    <a:cubicBezTo>
                      <a:pt x="0" y="19727"/>
                      <a:pt x="1243" y="21600"/>
                      <a:pt x="2776" y="21600"/>
                    </a:cubicBezTo>
                    <a:lnTo>
                      <a:pt x="18824" y="21600"/>
                    </a:lnTo>
                    <a:cubicBezTo>
                      <a:pt x="20357" y="21600"/>
                      <a:pt x="21600" y="19727"/>
                      <a:pt x="21600" y="17416"/>
                    </a:cubicBezTo>
                    <a:lnTo>
                      <a:pt x="21600" y="4184"/>
                    </a:lnTo>
                    <a:cubicBezTo>
                      <a:pt x="21600" y="1873"/>
                      <a:pt x="20357" y="0"/>
                      <a:pt x="18824" y="0"/>
                    </a:cubicBezTo>
                    <a:lnTo>
                      <a:pt x="277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147" name="TextBox 32"/>
              <p:cNvSpPr txBox="1"/>
              <p:nvPr/>
            </p:nvSpPr>
            <p:spPr>
              <a:xfrm>
                <a:off x="701303" y="2657281"/>
                <a:ext cx="1570497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Sunshade</a:t>
                </a:r>
              </a:p>
            </p:txBody>
          </p:sp>
          <p:sp>
            <p:nvSpPr>
              <p:cNvPr id="148" name="Straight Arrow Connector 33"/>
              <p:cNvSpPr/>
              <p:nvPr/>
            </p:nvSpPr>
            <p:spPr>
              <a:xfrm>
                <a:off x="1631719" y="2955486"/>
                <a:ext cx="685801" cy="431974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TextBox 34"/>
              <p:cNvSpPr txBox="1"/>
              <p:nvPr/>
            </p:nvSpPr>
            <p:spPr>
              <a:xfrm>
                <a:off x="7405841" y="2239843"/>
                <a:ext cx="1090075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Vents</a:t>
                </a:r>
              </a:p>
            </p:txBody>
          </p:sp>
          <p:sp>
            <p:nvSpPr>
              <p:cNvPr id="150" name="TextBox 35"/>
              <p:cNvSpPr txBox="1"/>
              <p:nvPr/>
            </p:nvSpPr>
            <p:spPr>
              <a:xfrm>
                <a:off x="4284174" y="0"/>
                <a:ext cx="1570497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Electronics box</a:t>
                </a:r>
              </a:p>
            </p:txBody>
          </p:sp>
          <p:sp>
            <p:nvSpPr>
              <p:cNvPr id="151" name="TextBox 36"/>
              <p:cNvSpPr txBox="1"/>
              <p:nvPr/>
            </p:nvSpPr>
            <p:spPr>
              <a:xfrm>
                <a:off x="3191311" y="763883"/>
                <a:ext cx="1570497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MCP detector</a:t>
                </a:r>
              </a:p>
            </p:txBody>
          </p:sp>
          <p:sp>
            <p:nvSpPr>
              <p:cNvPr id="152" name="TextBox 37"/>
              <p:cNvSpPr txBox="1"/>
              <p:nvPr/>
            </p:nvSpPr>
            <p:spPr>
              <a:xfrm>
                <a:off x="1287418" y="2193609"/>
                <a:ext cx="1570497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Optics holder</a:t>
                </a:r>
              </a:p>
            </p:txBody>
          </p:sp>
          <p:sp>
            <p:nvSpPr>
              <p:cNvPr id="153" name="TextBox 38"/>
              <p:cNvSpPr txBox="1"/>
              <p:nvPr/>
            </p:nvSpPr>
            <p:spPr>
              <a:xfrm>
                <a:off x="1107176" y="1801514"/>
                <a:ext cx="2209792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Sweeping magnets</a:t>
                </a:r>
              </a:p>
            </p:txBody>
          </p:sp>
          <p:sp>
            <p:nvSpPr>
              <p:cNvPr id="154" name="TextBox 39"/>
              <p:cNvSpPr txBox="1"/>
              <p:nvPr/>
            </p:nvSpPr>
            <p:spPr>
              <a:xfrm>
                <a:off x="0" y="4064244"/>
                <a:ext cx="2209792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Puller pin</a:t>
                </a:r>
              </a:p>
            </p:txBody>
          </p:sp>
          <p:sp>
            <p:nvSpPr>
              <p:cNvPr id="155" name="TextBox 40"/>
              <p:cNvSpPr txBox="1"/>
              <p:nvPr/>
            </p:nvSpPr>
            <p:spPr>
              <a:xfrm>
                <a:off x="5843327" y="3832239"/>
                <a:ext cx="2209792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Mounting feet</a:t>
                </a:r>
              </a:p>
            </p:txBody>
          </p:sp>
          <p:sp>
            <p:nvSpPr>
              <p:cNvPr id="156" name="Straight Arrow Connector 41"/>
              <p:cNvSpPr/>
              <p:nvPr/>
            </p:nvSpPr>
            <p:spPr>
              <a:xfrm flipV="1">
                <a:off x="1002480" y="3989134"/>
                <a:ext cx="775226" cy="271991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Straight Arrow Connector 42"/>
              <p:cNvSpPr/>
              <p:nvPr/>
            </p:nvSpPr>
            <p:spPr>
              <a:xfrm flipV="1">
                <a:off x="6300603" y="3098322"/>
                <a:ext cx="2" cy="670139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Straight Arrow Connector 43"/>
              <p:cNvSpPr/>
              <p:nvPr/>
            </p:nvSpPr>
            <p:spPr>
              <a:xfrm flipH="1" flipV="1">
                <a:off x="5632804" y="3420337"/>
                <a:ext cx="297714" cy="411904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Straight Arrow Connector 44"/>
              <p:cNvSpPr/>
              <p:nvPr/>
            </p:nvSpPr>
            <p:spPr>
              <a:xfrm>
                <a:off x="5289320" y="369332"/>
                <a:ext cx="228602" cy="519299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Straight Arrow Connector 45"/>
              <p:cNvSpPr/>
              <p:nvPr/>
            </p:nvSpPr>
            <p:spPr>
              <a:xfrm>
                <a:off x="4146320" y="1469261"/>
                <a:ext cx="609601" cy="486098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Straight Arrow Connector 46"/>
              <p:cNvSpPr/>
              <p:nvPr/>
            </p:nvSpPr>
            <p:spPr>
              <a:xfrm>
                <a:off x="4755920" y="1158583"/>
                <a:ext cx="914402" cy="632784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TextBox 47"/>
              <p:cNvSpPr txBox="1"/>
              <p:nvPr/>
            </p:nvSpPr>
            <p:spPr>
              <a:xfrm>
                <a:off x="2624774" y="1261456"/>
                <a:ext cx="1570497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Internal baffles</a:t>
                </a:r>
              </a:p>
            </p:txBody>
          </p:sp>
          <p:sp>
            <p:nvSpPr>
              <p:cNvPr id="163" name="Straight Arrow Connector 48"/>
              <p:cNvSpPr/>
              <p:nvPr/>
            </p:nvSpPr>
            <p:spPr>
              <a:xfrm flipH="1" flipV="1">
                <a:off x="5403622" y="1925525"/>
                <a:ext cx="1956501" cy="38070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Straight Arrow Connector 49"/>
              <p:cNvSpPr/>
              <p:nvPr/>
            </p:nvSpPr>
            <p:spPr>
              <a:xfrm flipH="1">
                <a:off x="6178608" y="2494903"/>
                <a:ext cx="1181515" cy="16238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Straight Arrow Connector 50"/>
              <p:cNvSpPr/>
              <p:nvPr/>
            </p:nvSpPr>
            <p:spPr>
              <a:xfrm>
                <a:off x="2952531" y="2051163"/>
                <a:ext cx="804685" cy="51178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Straight Arrow Connector 51"/>
              <p:cNvSpPr/>
              <p:nvPr/>
            </p:nvSpPr>
            <p:spPr>
              <a:xfrm>
                <a:off x="2655377" y="2376717"/>
                <a:ext cx="1052942" cy="326581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TextBox 52"/>
              <p:cNvSpPr txBox="1"/>
              <p:nvPr/>
            </p:nvSpPr>
            <p:spPr>
              <a:xfrm>
                <a:off x="5231861" y="4550598"/>
                <a:ext cx="2209792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Deployer door</a:t>
                </a:r>
              </a:p>
            </p:txBody>
          </p:sp>
          <p:sp>
            <p:nvSpPr>
              <p:cNvPr id="168" name="Straight Arrow Connector 53"/>
              <p:cNvSpPr/>
              <p:nvPr/>
            </p:nvSpPr>
            <p:spPr>
              <a:xfrm flipH="1" flipV="1">
                <a:off x="5021337" y="4138696"/>
                <a:ext cx="297714" cy="411904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Straight Arrow Connector 54"/>
              <p:cNvSpPr/>
              <p:nvPr/>
            </p:nvSpPr>
            <p:spPr>
              <a:xfrm flipH="1">
                <a:off x="6040231" y="549493"/>
                <a:ext cx="1263378" cy="57352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TextBox 55"/>
              <p:cNvSpPr txBox="1"/>
              <p:nvPr/>
            </p:nvSpPr>
            <p:spPr>
              <a:xfrm>
                <a:off x="7372762" y="234846"/>
                <a:ext cx="1174044" cy="6251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l" defTabSz="457200">
                  <a:defRPr b="0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Electrical connectors</a:t>
                </a:r>
              </a:p>
            </p:txBody>
          </p:sp>
          <p:sp>
            <p:nvSpPr>
              <p:cNvPr id="171" name="Straight Arrow Connector 56"/>
              <p:cNvSpPr/>
              <p:nvPr/>
            </p:nvSpPr>
            <p:spPr>
              <a:xfrm flipH="1">
                <a:off x="6796855" y="888629"/>
                <a:ext cx="1032919" cy="1037516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73" name="TextBox 58"/>
            <p:cNvSpPr txBox="1"/>
            <p:nvPr/>
          </p:nvSpPr>
          <p:spPr>
            <a:xfrm>
              <a:off x="2632263" y="4919931"/>
              <a:ext cx="2209791" cy="33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l" defTabSz="457200">
                <a:defRPr b="0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Fins</a:t>
              </a:r>
            </a:p>
          </p:txBody>
        </p:sp>
        <p:sp>
          <p:nvSpPr>
            <p:cNvPr id="174" name="Straight Arrow Connector 59"/>
            <p:cNvSpPr/>
            <p:nvPr/>
          </p:nvSpPr>
          <p:spPr>
            <a:xfrm flipV="1">
              <a:off x="2719451" y="4432866"/>
              <a:ext cx="574403" cy="487067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76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67577" y="6286500"/>
            <a:ext cx="3813646" cy="344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16;p17" descr="Google Shape;16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LEXI consists of…"/>
          <p:cNvSpPr txBox="1"/>
          <p:nvPr>
            <p:ph type="body" sz="half" idx="1"/>
          </p:nvPr>
        </p:nvSpPr>
        <p:spPr>
          <a:xfrm>
            <a:off x="390723" y="991951"/>
            <a:ext cx="12223354" cy="2552491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LEXI consists of </a:t>
            </a:r>
          </a:p>
          <a:p>
            <a:pPr>
              <a:buSzTx/>
              <a:buNone/>
            </a:pPr>
            <a:r>
              <a:t>- Sunshade</a:t>
            </a:r>
          </a:p>
          <a:p>
            <a:pPr>
              <a:buSzTx/>
              <a:buNone/>
            </a:pPr>
            <a:r>
              <a:t>- 3×3 mosaic of bare-glass SMPO supporting</a:t>
            </a:r>
          </a:p>
          <a:p>
            <a:pPr>
              <a:buSzTx/>
              <a:buNone/>
            </a:pPr>
            <a:r>
              <a:t>- Al-polyimide optical blocking filters</a:t>
            </a:r>
          </a:p>
          <a:p>
            <a:pPr>
              <a:buSzTx/>
              <a:buNone/>
            </a:pPr>
            <a:r>
              <a:t>- MCP detector</a:t>
            </a:r>
          </a:p>
        </p:txBody>
      </p:sp>
      <p:pic>
        <p:nvPicPr>
          <p:cNvPr id="181" name="Google Shape;16;p17" descr="Google Shape;1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}"/>
          <p:cNvSpPr txBox="1"/>
          <p:nvPr/>
        </p:nvSpPr>
        <p:spPr>
          <a:xfrm>
            <a:off x="8161790" y="1897403"/>
            <a:ext cx="516620" cy="1031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}</a:t>
            </a:r>
          </a:p>
        </p:txBody>
      </p:sp>
      <p:sp>
        <p:nvSpPr>
          <p:cNvPr id="183" name="“Outline”…"/>
          <p:cNvSpPr txBox="1"/>
          <p:nvPr/>
        </p:nvSpPr>
        <p:spPr>
          <a:xfrm>
            <a:off x="390723" y="3600555"/>
            <a:ext cx="12223354" cy="579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“Outline”</a:t>
            </a:r>
          </a:p>
          <a:p>
            <a:pPr algn="l">
              <a:buSzPct val="138000"/>
              <a:buChar char="-"/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Measurement of facet R</a:t>
            </a:r>
            <a:r>
              <a:rPr baseline="-5999"/>
              <a:t>c</a:t>
            </a:r>
          </a:p>
          <a:p>
            <a:pPr lvl="1" indent="889000"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GSFC test stand</a:t>
            </a:r>
          </a:p>
          <a:p>
            <a:pPr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Calibration of optic+OBF</a:t>
            </a:r>
          </a:p>
          <a:p>
            <a:pPr lvl="1" indent="444500"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PANTER</a:t>
            </a:r>
          </a:p>
          <a:p>
            <a:pPr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Calibration of optic+OBF+MCP </a:t>
            </a:r>
          </a:p>
          <a:p>
            <a:pPr lvl="1" indent="444500"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Marshall SLTF</a:t>
            </a:r>
          </a:p>
          <a:p>
            <a:pPr lvl="1" indent="444500"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Work is still ongoing</a:t>
            </a:r>
          </a:p>
          <a:p>
            <a:pPr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Calibration of optic+OBF+MCP+Sunshade</a:t>
            </a:r>
          </a:p>
          <a:p>
            <a:pPr lvl="1" indent="889000" algn="l">
              <a:defRPr b="0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Discuss the sunshade only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umped Micro-Pore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Slumped Micro-Pore Optics</a:t>
            </a:r>
          </a:p>
        </p:txBody>
      </p:sp>
      <p:sp>
        <p:nvSpPr>
          <p:cNvPr id="186" name="SMPO focus X-rays using grazing incidence reflection,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SMPO focus X-rays using grazing incidence reflection,</a:t>
            </a:r>
          </a:p>
          <a:p>
            <a:pPr>
              <a:buSzTx/>
              <a:buNone/>
            </a:pPr>
            <a:r>
              <a:t>with an array of flat plates perpendicular to the surface of a sphere</a:t>
            </a:r>
          </a:p>
          <a:p>
            <a:pPr>
              <a:buSzTx/>
              <a:buNone/>
            </a:pPr>
            <a:r>
              <a:t>(which allows focussing in one direction)</a:t>
            </a:r>
          </a:p>
          <a:p>
            <a:pPr>
              <a:buSzTx/>
              <a:buNone/>
            </a:pPr>
            <a:r>
              <a:t>and with an array of flat planes ⟂ to that array and the sphere</a:t>
            </a:r>
          </a:p>
          <a:p>
            <a:pPr>
              <a:buSzTx/>
              <a:buNone/>
            </a:pPr>
            <a:r>
              <a:t>(which allows focussing in a second direction)</a:t>
            </a:r>
          </a:p>
          <a:p>
            <a:pPr lvl="1" marL="0">
              <a:buSzTx/>
              <a:buNone/>
            </a:pPr>
            <a:r>
              <a:t>Photons must reflect from two ⟂ walls for focussing</a:t>
            </a:r>
          </a:p>
        </p:txBody>
      </p:sp>
      <p:pic>
        <p:nvPicPr>
          <p:cNvPr id="187" name="fig1a.pdf" descr="fig1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" y="3841156"/>
            <a:ext cx="3933659" cy="5769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ott_11.pdf" descr="scott_1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2382" y="4027089"/>
            <a:ext cx="3594101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ott_10.pdf" descr="scott_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4150" y="4027089"/>
            <a:ext cx="3594100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ott_12.pdf" descr="scott_1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2050" y="4027089"/>
            <a:ext cx="3594100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oogle Shape;16;p17" descr="Google Shape;16;p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umped Micro-Pore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Slumped Micro-Pore Optics</a:t>
            </a:r>
          </a:p>
        </p:txBody>
      </p:sp>
      <p:sp>
        <p:nvSpPr>
          <p:cNvPr id="194" name="SMPO focus by grazing incidence reflection from two set of mirrors ⟂ to each other and ⟂ to the surface of a spher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SMPO focus by grazing incidence reflection from two set of mirrors ⟂ to each other and ⟂ to the surface of a sphere.</a:t>
            </a:r>
          </a:p>
          <a:p>
            <a:pPr>
              <a:buSzTx/>
              <a:buNone/>
            </a:pPr>
            <a:r>
              <a:t>Working SMPO can be created from slumped square-pore micro-channel plates, which are similar to the structure of lobster eyes!</a:t>
            </a:r>
          </a:p>
        </p:txBody>
      </p:sp>
      <p:pic>
        <p:nvPicPr>
          <p:cNvPr id="195" name="demo.JPG" descr="dem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0630" y="3728100"/>
            <a:ext cx="3804750" cy="5073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oup"/>
          <p:cNvGrpSpPr/>
          <p:nvPr/>
        </p:nvGrpSpPr>
        <p:grpSpPr>
          <a:xfrm>
            <a:off x="7035800" y="4484119"/>
            <a:ext cx="6014899" cy="5255762"/>
            <a:chOff x="0" y="0"/>
            <a:chExt cx="6014898" cy="5255760"/>
          </a:xfrm>
        </p:grpSpPr>
        <p:pic>
          <p:nvPicPr>
            <p:cNvPr id="196" name="lobster.jpg" descr="lobster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14899" cy="2678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lobster_close.png" descr="lobster_clos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265302"/>
              <a:ext cx="6014899" cy="2990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" name="detail.jpg" descr="detai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7350" y="3010125"/>
            <a:ext cx="3810511" cy="261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Google Shape;16;p17" descr="Google Shape;16;p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umped Micro-Pore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Slumped Micro-Pore Optics</a:t>
            </a:r>
          </a:p>
        </p:txBody>
      </p:sp>
      <p:sp>
        <p:nvSpPr>
          <p:cNvPr id="203" name="SMPO optics have unique PSF structur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SMPO optics have unique PSF structure:</a:t>
            </a:r>
          </a:p>
          <a:p>
            <a:pPr>
              <a:buSzTx/>
              <a:buNone/>
            </a:pPr>
            <a:r>
              <a:t>- photons not reflecting from any wall are merely collimated</a:t>
            </a:r>
          </a:p>
          <a:p>
            <a:pPr>
              <a:buSzTx/>
              <a:buNone/>
            </a:pPr>
            <a:r>
              <a:t>- photons have an odd number of reflections in a given direction are focussed in that direction</a:t>
            </a:r>
          </a:p>
          <a:p>
            <a:pPr>
              <a:buSzTx/>
              <a:buNone/>
            </a:pPr>
            <a:r>
              <a:t>- photons having an even number of reflections in a given direction are not focussed in that direction</a:t>
            </a:r>
          </a:p>
          <a:p>
            <a:pPr>
              <a:buSzTx/>
              <a:buNone/>
            </a:pPr>
            <a:r>
              <a:t>The components of the PSF as a function of the total number of reflections: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2715124" y="4432300"/>
            <a:ext cx="7574552" cy="5049693"/>
            <a:chOff x="0" y="0"/>
            <a:chExt cx="7574550" cy="5049692"/>
          </a:xfrm>
        </p:grpSpPr>
        <p:pic>
          <p:nvPicPr>
            <p:cNvPr id="204" name="psf_num.pdf" descr="psf_nu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3" y="6350"/>
              <a:ext cx="7573925" cy="5043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Line"/>
            <p:cNvSpPr/>
            <p:nvPr/>
          </p:nvSpPr>
          <p:spPr>
            <a:xfrm>
              <a:off x="0" y="0"/>
              <a:ext cx="7574551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07" name="Google Shape;16;p17" descr="Google Shape;16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85" y="44757"/>
            <a:ext cx="1350747" cy="889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