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5" r:id="rId3"/>
    <p:sldId id="306" r:id="rId4"/>
    <p:sldId id="307" r:id="rId5"/>
    <p:sldId id="309" r:id="rId6"/>
    <p:sldId id="308" r:id="rId7"/>
    <p:sldId id="312" r:id="rId8"/>
    <p:sldId id="314" r:id="rId9"/>
    <p:sldId id="317" r:id="rId10"/>
    <p:sldId id="316" r:id="rId11"/>
    <p:sldId id="311" r:id="rId12"/>
    <p:sldId id="318" r:id="rId13"/>
    <p:sldId id="319" r:id="rId14"/>
    <p:sldId id="278" r:id="rId15"/>
    <p:sldId id="320" r:id="rId16"/>
    <p:sldId id="313" r:id="rId17"/>
    <p:sldId id="321" r:id="rId18"/>
    <p:sldId id="266" r:id="rId19"/>
    <p:sldId id="272" r:id="rId20"/>
    <p:sldId id="273" r:id="rId21"/>
    <p:sldId id="258" r:id="rId22"/>
    <p:sldId id="315" r:id="rId23"/>
    <p:sldId id="267" r:id="rId24"/>
    <p:sldId id="284" r:id="rId25"/>
    <p:sldId id="310" r:id="rId2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0000"/>
    <a:srgbClr val="EB5656"/>
    <a:srgbClr val="21D5FF"/>
    <a:srgbClr val="22FE56"/>
    <a:srgbClr val="00FFCC"/>
    <a:srgbClr val="262626"/>
    <a:srgbClr val="4D4D4D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845" autoAdjust="0"/>
  </p:normalViewPr>
  <p:slideViewPr>
    <p:cSldViewPr snapToGrid="0">
      <p:cViewPr varScale="1">
        <p:scale>
          <a:sx n="86" d="100"/>
          <a:sy n="86" d="100"/>
        </p:scale>
        <p:origin x="7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4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103279-925E-47F3-99E6-53A2232C2D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78A35-A1A9-4E9A-945D-26C316BAB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B5D43-C5FC-4306-826E-014A8D6B7A9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3ACB2-A958-4015-9DD9-1067E89CE6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84634-09F8-4FBA-88FD-7A6AA237E3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7F80E-43AE-4E69-AEE1-985FCD195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24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C1D78-5AA2-45B8-AA60-E3D02EA84DF7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249B-6DEA-4FF5-BFD8-CDC5F4CD7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4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8BA1-5ADA-4194-9CF3-AEBFBBC6D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1A816-7383-4948-B0E7-BC95E1565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6DFB9-A707-465A-8241-417B4E51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E978D-53E6-4F79-82EE-44D474CD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7C5F-41C6-46FF-9D9E-E556047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941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A15CB-1C9E-47B3-8609-FF278119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DA80A-115A-447D-AE87-72800FA65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48926-9F5E-49B8-8567-1F3988C6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D4BF7-486B-4E3E-9365-99950873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C4FB-05FB-4C03-80F5-37BE8A06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8144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324A8-AF8D-4C6F-9603-9964B6EDB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ADFB2-B96D-453D-BBF0-94314B00D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AD7CA-9B03-4A59-9F6D-C24C0BB1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CC7B6-B033-4F6F-9664-674E6D6D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C0433-434E-4DF1-80DF-F266CA06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285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B1BE-8D77-40FA-AA15-0686F4CD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4DA6-74F0-42AE-8BD2-63DA12C38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ACC0A-788F-42AB-9805-5229D77A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98BF-8397-4395-BE1B-D918B4B6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290E7-3B9C-427E-824A-1D1B38E3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3739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9639-FBC1-486A-A767-1B8532C8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2FB6F-6781-4F0F-9C80-9BDDB7B0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A917E-9E1A-498F-9BF5-376E7F65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4111E-10B5-4399-9068-9A16ED30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BE6DE-88A0-4BC6-9B3F-0AB37977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6895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4463-E16D-4482-8652-54A51DF5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88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A33F9-9626-44DC-A9D4-C5C30FEFE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D4F54-6146-491C-9415-5F66880C7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04536-7BFE-419A-84E1-D7B5B712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AC1E0-687F-49C5-A62B-ECE53F28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10E66-C69E-4D11-AE5C-17318FA4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6456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2B9F-84D8-4FB2-AAEE-D7CC9DA6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FCAE4-9214-4B55-A6B6-36FC61008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D7D6F-C269-4E10-B8B0-66DB08A46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48F09-9E2E-4EC3-A9C5-4ECFC92E8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50656-7BE3-4EAD-81A8-0D351CA24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EEC54-146A-4C60-AD52-1AF3FBB9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714174-1849-4A7D-B695-756DE02F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A7D0C-1487-4F4C-A68A-2E1CFF66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3905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3DF3-1C83-47CC-93F1-0449DF1F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009D0-BD2A-461B-9E36-514167D9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5A35A-F940-4CE2-A811-1C364C13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BFB61-CEC1-4212-A7C2-59A4559C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926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57617-9EDA-44CD-A9A2-4FD6411D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90DD1-C982-4891-80CD-DED747C8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B48F5-2FB5-40FD-8F50-DA1989FF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9397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29A9-2652-48E9-AEA0-4BA96756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AEE8B-4637-457B-8079-A36B537F4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2DABA-8ABC-4368-AB70-074738CB4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7B0DF-1737-4ADB-A1BF-601DB690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2D078-3D9C-4F6C-9C8E-334AC60E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3C712-9DFA-4D04-B7C7-A84357A3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4589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37E6-7472-416B-8860-701D2656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FE60D-C26E-4935-A48E-5C29B25E0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C4203-24FC-4A23-9884-05ECABFC1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361D6-F914-4ECE-BCE1-3A87B3FD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5898E-CD59-4E9D-8EFE-ADB661BD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852E8-96E4-4701-A8DB-74EE3A94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7011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B85F76-BADC-47FB-9E7A-7BB70DD3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869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0FD-E6F9-4546-A478-98D92683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10FF2-1CAE-49C4-A76A-6ABDCB783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78A7-70B1-400F-B3A4-C1DFE2B3C0FA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AC8A5-0C40-40E4-B3D3-B6B8EC64C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E5836-526D-419B-808A-272B23AAC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F488-ABB6-4934-B85F-3842A5578F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8815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eremysanders/mbproj2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C6A7-CD37-46DE-8933-0F754C186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095" y="1095541"/>
            <a:ext cx="10714534" cy="2628320"/>
          </a:xfrm>
          <a:solidFill>
            <a:srgbClr val="0000FF"/>
          </a:solidFill>
        </p:spPr>
        <p:txBody>
          <a:bodyPr anchor="ctr" anchorCtr="0">
            <a:noAutofit/>
          </a:bodyPr>
          <a:lstStyle/>
          <a:p>
            <a:r>
              <a:rPr lang="en-US" sz="4800" dirty="0"/>
              <a:t>Flux comparisons between</a:t>
            </a:r>
            <a:br>
              <a:rPr lang="en-US" sz="4800" dirty="0"/>
            </a:br>
            <a:r>
              <a:rPr lang="en-US" sz="4800" dirty="0"/>
              <a:t>eROSITA and Chandra for SPT-selected galaxy clusters</a:t>
            </a:r>
            <a:endParaRPr lang="en-DE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D07B3-4D74-44A9-B17F-15BD67917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1022"/>
            <a:ext cx="9144000" cy="2146928"/>
          </a:xfrm>
        </p:spPr>
        <p:txBody>
          <a:bodyPr>
            <a:normAutofit/>
          </a:bodyPr>
          <a:lstStyle/>
          <a:p>
            <a:r>
              <a:rPr lang="en-US" sz="3200" dirty="0"/>
              <a:t>Jeremy Sanders</a:t>
            </a:r>
          </a:p>
          <a:p>
            <a:r>
              <a:rPr lang="en-US" dirty="0"/>
              <a:t>MPE</a:t>
            </a:r>
            <a:endParaRPr lang="en-US" sz="1800" dirty="0"/>
          </a:p>
          <a:p>
            <a:r>
              <a:rPr lang="en-US" sz="2000" dirty="0"/>
              <a:t>Thanks to the eROSITA cluster working group</a:t>
            </a:r>
            <a:br>
              <a:rPr lang="en-US" sz="2000" dirty="0"/>
            </a:br>
            <a:r>
              <a:rPr lang="en-US" sz="2000" dirty="0"/>
              <a:t>(including Ang Liu, Emre </a:t>
            </a:r>
            <a:r>
              <a:rPr lang="en-US" sz="2000" dirty="0" err="1"/>
              <a:t>Bahar</a:t>
            </a:r>
            <a:r>
              <a:rPr lang="en-US" sz="2000" dirty="0"/>
              <a:t>, </a:t>
            </a:r>
            <a:r>
              <a:rPr lang="en-US" sz="2000" dirty="0" err="1"/>
              <a:t>Xiaoyuan</a:t>
            </a:r>
            <a:r>
              <a:rPr lang="en-US" sz="2000" dirty="0"/>
              <a:t> Zhang, </a:t>
            </a:r>
            <a:r>
              <a:rPr lang="en-US" sz="2000" dirty="0" err="1"/>
              <a:t>Esra</a:t>
            </a:r>
            <a:r>
              <a:rPr lang="en-US" sz="2000" dirty="0"/>
              <a:t> Bulbul, Vittorio </a:t>
            </a:r>
            <a:r>
              <a:rPr lang="en-US" sz="2000" dirty="0" err="1"/>
              <a:t>Ghirardini</a:t>
            </a:r>
            <a:r>
              <a:rPr lang="en-US" sz="2000" dirty="0"/>
              <a:t>) and</a:t>
            </a:r>
            <a:br>
              <a:rPr lang="en-US" sz="2000" dirty="0"/>
            </a:br>
            <a:r>
              <a:rPr lang="en-US" sz="2000" dirty="0"/>
              <a:t>Konrad Dennerl</a:t>
            </a:r>
          </a:p>
        </p:txBody>
      </p:sp>
    </p:spTree>
    <p:extLst>
      <p:ext uri="{BB962C8B-B14F-4D97-AF65-F5344CB8AC3E}">
        <p14:creationId xmlns:p14="http://schemas.microsoft.com/office/powerpoint/2010/main" val="141421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4CE6A-3C0F-AB71-8549-3102DACB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fit: SPT-CLJ0200-4852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7ECC1-0911-047F-03A7-B79A08F24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" y="1524000"/>
            <a:ext cx="10772775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00336A-3E2D-3237-F01C-99439D9D64FC}"/>
              </a:ext>
            </a:extLst>
          </p:cNvPr>
          <p:cNvSpPr txBox="1"/>
          <p:nvPr/>
        </p:nvSpPr>
        <p:spPr>
          <a:xfrm>
            <a:off x="1239047" y="5689600"/>
            <a:ext cx="2405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Data 0.3-2.3 keV</a:t>
            </a:r>
          </a:p>
          <a:p>
            <a:pPr algn="ctr"/>
            <a:r>
              <a:rPr lang="en-GB" dirty="0"/>
              <a:t>(around 490s exposure)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8339B-C0A1-E6A7-5391-90C58A4425E2}"/>
              </a:ext>
            </a:extLst>
          </p:cNvPr>
          <p:cNvSpPr txBox="1"/>
          <p:nvPr/>
        </p:nvSpPr>
        <p:spPr>
          <a:xfrm>
            <a:off x="4748391" y="5689600"/>
            <a:ext cx="253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Best fitting model image,</a:t>
            </a:r>
          </a:p>
          <a:p>
            <a:pPr algn="ctr"/>
            <a:r>
              <a:rPr lang="en-GB" dirty="0"/>
              <a:t>showing mask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EF1CE-C60A-AFCD-0279-61ED30639C8D}"/>
              </a:ext>
            </a:extLst>
          </p:cNvPr>
          <p:cNvSpPr txBox="1"/>
          <p:nvPr/>
        </p:nvSpPr>
        <p:spPr>
          <a:xfrm>
            <a:off x="8382000" y="5683766"/>
            <a:ext cx="253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Voronoi-binned residuals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67727-A6BB-ECCD-141E-D5D046847BE1}"/>
              </a:ext>
            </a:extLst>
          </p:cNvPr>
          <p:cNvSpPr txBox="1"/>
          <p:nvPr/>
        </p:nvSpPr>
        <p:spPr>
          <a:xfrm>
            <a:off x="139700" y="799068"/>
            <a:ext cx="122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eROSITA</a:t>
            </a:r>
          </a:p>
        </p:txBody>
      </p:sp>
    </p:spTree>
    <p:extLst>
      <p:ext uri="{BB962C8B-B14F-4D97-AF65-F5344CB8AC3E}">
        <p14:creationId xmlns:p14="http://schemas.microsoft.com/office/powerpoint/2010/main" val="132866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8FD1F-EB19-79E1-AFE1-C667839A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Flux comparison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2B8CE0-3A30-42E6-A68C-E9BE3A2AD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70" y="1104640"/>
            <a:ext cx="5468128" cy="5468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3404B0-82B9-2274-AAA0-88165B73568F}"/>
              </a:ext>
            </a:extLst>
          </p:cNvPr>
          <p:cNvSpPr txBox="1"/>
          <p:nvPr/>
        </p:nvSpPr>
        <p:spPr>
          <a:xfrm>
            <a:off x="5728298" y="1104640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flux inside a 2 arcmin radius aperture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AAFFD0-E8B8-2D52-15DA-42F10604A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610" y="2622550"/>
            <a:ext cx="5534520" cy="37734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3274D0-B2A4-40C8-5B67-94C1AE5209A2}"/>
              </a:ext>
            </a:extLst>
          </p:cNvPr>
          <p:cNvSpPr txBox="1"/>
          <p:nvPr/>
        </p:nvSpPr>
        <p:spPr>
          <a:xfrm>
            <a:off x="6427631" y="2253218"/>
            <a:ext cx="473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Distribution of eROSITA/Chandra (median </a:t>
            </a:r>
            <a:r>
              <a:rPr lang="en-GB" dirty="0">
                <a:sym typeface="Symbol" panose="05050102010706020507" pitchFamily="18" charset="2"/>
              </a:rPr>
              <a:t></a:t>
            </a:r>
            <a:r>
              <a:rPr lang="en-GB" dirty="0"/>
              <a:t>0.86)</a:t>
            </a:r>
          </a:p>
        </p:txBody>
      </p:sp>
    </p:spTree>
    <p:extLst>
      <p:ext uri="{BB962C8B-B14F-4D97-AF65-F5344CB8AC3E}">
        <p14:creationId xmlns:p14="http://schemas.microsoft.com/office/powerpoint/2010/main" val="293652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6995E2-7B8C-027C-717A-0C790F1A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advanced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65816-7B67-7046-F946-3BC53D6AC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Joint fit between Chandra and eROSITA data</a:t>
            </a:r>
          </a:p>
          <a:p>
            <a:r>
              <a:rPr lang="en-GB" dirty="0"/>
              <a:t>Apply a variable scaling parameter to eROSITA source model</a:t>
            </a:r>
          </a:p>
          <a:p>
            <a:r>
              <a:rPr lang="en-GB" dirty="0"/>
              <a:t>Point sources:</a:t>
            </a:r>
          </a:p>
          <a:p>
            <a:pPr lvl="1"/>
            <a:r>
              <a:rPr lang="en-GB" dirty="0"/>
              <a:t>Fit point sources for eROSITA, for those within 3 arcmin radius from cluster</a:t>
            </a:r>
          </a:p>
          <a:p>
            <a:pPr lvl="1"/>
            <a:r>
              <a:rPr lang="en-GB" dirty="0"/>
              <a:t>However, continue to mask them for Chandra (masked regions small)</a:t>
            </a:r>
          </a:p>
          <a:p>
            <a:pPr lvl="1"/>
            <a:r>
              <a:rPr lang="en-GB" dirty="0"/>
              <a:t>Outside 3 arcmin radius, mask to 0.5 arcmin radius</a:t>
            </a:r>
          </a:p>
          <a:p>
            <a:pPr lvl="1"/>
            <a:r>
              <a:rPr lang="en-GB" dirty="0"/>
              <a:t>Exclude two clusters where point source model breaks</a:t>
            </a:r>
          </a:p>
        </p:txBody>
      </p:sp>
    </p:spTree>
    <p:extLst>
      <p:ext uri="{BB962C8B-B14F-4D97-AF65-F5344CB8AC3E}">
        <p14:creationId xmlns:p14="http://schemas.microsoft.com/office/powerpoint/2010/main" val="185266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701299-7B4C-A62F-21D4-B64B65BF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Joint eROSITA-Chandra 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43FEE-752F-4696-8EEE-CF674387E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8" y="1231879"/>
            <a:ext cx="5841208" cy="3998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ACE5C-12F1-386E-C1A6-DF13B1E49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66" y="825500"/>
            <a:ext cx="4303730" cy="294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0C36B0-36C2-B36E-D55F-8C95F8491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45" y="3878287"/>
            <a:ext cx="4241434" cy="2903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63655E-BE78-DA10-F17B-07A6C7CE8F45}"/>
              </a:ext>
            </a:extLst>
          </p:cNvPr>
          <p:cNvSpPr txBox="1"/>
          <p:nvPr/>
        </p:nvSpPr>
        <p:spPr>
          <a:xfrm>
            <a:off x="435469" y="5384881"/>
            <a:ext cx="614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median scaling factor between eROSITA and Chandra as previous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Independent image fitting code of Emre </a:t>
            </a:r>
            <a:r>
              <a:rPr lang="en-GB" dirty="0" err="1"/>
              <a:t>Bahar</a:t>
            </a:r>
            <a:r>
              <a:rPr lang="en-GB" dirty="0"/>
              <a:t> finds similar results for a different cluster sample</a:t>
            </a:r>
          </a:p>
        </p:txBody>
      </p:sp>
    </p:spTree>
    <p:extLst>
      <p:ext uri="{BB962C8B-B14F-4D97-AF65-F5344CB8AC3E}">
        <p14:creationId xmlns:p14="http://schemas.microsoft.com/office/powerpoint/2010/main" val="135139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5BEB-8972-E89B-42C5-E956BECD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XMM-eROSITA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5C1E9-DC3E-44D5-D1DE-70DCAC3E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346" y="1305291"/>
            <a:ext cx="7693134" cy="4976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4AD360-378F-1D95-941B-CADFF8A40553}"/>
              </a:ext>
            </a:extLst>
          </p:cNvPr>
          <p:cNvSpPr txBox="1"/>
          <p:nvPr/>
        </p:nvSpPr>
        <p:spPr>
          <a:xfrm>
            <a:off x="5988050" y="6021658"/>
            <a:ext cx="30543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eROSITA luminosity (erg s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CAD6E-AD68-4F31-CB5B-6386A68ADF54}"/>
              </a:ext>
            </a:extLst>
          </p:cNvPr>
          <p:cNvSpPr txBox="1"/>
          <p:nvPr/>
        </p:nvSpPr>
        <p:spPr>
          <a:xfrm rot="16200000">
            <a:off x="2514171" y="3352309"/>
            <a:ext cx="30543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XMM luminosity (erg s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856E5-6DBA-8673-EB05-4B8E41B952EB}"/>
              </a:ext>
            </a:extLst>
          </p:cNvPr>
          <p:cNvSpPr txBox="1"/>
          <p:nvPr/>
        </p:nvSpPr>
        <p:spPr>
          <a:xfrm>
            <a:off x="253824" y="1600285"/>
            <a:ext cx="32640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Sample of bright Planck clusters</a:t>
            </a:r>
          </a:p>
          <a:p>
            <a:endParaRPr lang="en-GB" sz="2000" dirty="0"/>
          </a:p>
          <a:p>
            <a:r>
              <a:rPr lang="en-GB" sz="2000" dirty="0"/>
              <a:t>XMM results: </a:t>
            </a:r>
            <a:r>
              <a:rPr lang="en-GB" sz="2000" dirty="0" err="1"/>
              <a:t>Xiaoyuan</a:t>
            </a:r>
            <a:r>
              <a:rPr lang="en-GB" sz="2000" dirty="0"/>
              <a:t> </a:t>
            </a:r>
            <a:r>
              <a:rPr lang="en-US" sz="2000" dirty="0"/>
              <a:t>Zhang</a:t>
            </a:r>
          </a:p>
          <a:p>
            <a:endParaRPr lang="en-GB" sz="2000" dirty="0"/>
          </a:p>
          <a:p>
            <a:r>
              <a:rPr lang="en-GB" sz="2000" dirty="0"/>
              <a:t>eROSITA results: Emre </a:t>
            </a:r>
            <a:r>
              <a:rPr lang="en-GB" sz="2000" dirty="0" err="1"/>
              <a:t>Bahar</a:t>
            </a:r>
            <a:endParaRPr lang="en-GB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Spectral fitting within R</a:t>
            </a:r>
            <a:r>
              <a:rPr lang="en-GB" sz="2000" baseline="-25000" dirty="0"/>
              <a:t>500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Point sources same as eRASS1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Absorption, redshift and metallicity the same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Local background used</a:t>
            </a:r>
          </a:p>
        </p:txBody>
      </p:sp>
    </p:spTree>
    <p:extLst>
      <p:ext uri="{BB962C8B-B14F-4D97-AF65-F5344CB8AC3E}">
        <p14:creationId xmlns:p14="http://schemas.microsoft.com/office/powerpoint/2010/main" val="198055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CF6E-31C7-FCBF-FE19-14E2FAA9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 with threshold in recent 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B9E10-F71C-083F-D8E3-9752B38E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2" y="1043604"/>
            <a:ext cx="8900493" cy="5376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7A6AB1-6873-08C2-11E7-8264EDAB3FEC}"/>
              </a:ext>
            </a:extLst>
          </p:cNvPr>
          <p:cNvSpPr txBox="1"/>
          <p:nvPr/>
        </p:nvSpPr>
        <p:spPr>
          <a:xfrm>
            <a:off x="10319628" y="6457890"/>
            <a:ext cx="1872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Konrad Dennerl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A520F-11F4-0C41-CC62-6CD8EA9B09F1}"/>
              </a:ext>
            </a:extLst>
          </p:cNvPr>
          <p:cNvSpPr txBox="1"/>
          <p:nvPr/>
        </p:nvSpPr>
        <p:spPr>
          <a:xfrm>
            <a:off x="9467850" y="1098550"/>
            <a:ext cx="2499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CCD threshold issue in recent data processing (947/010 and 948/020) leads to a loss of around 6% of counts in soft band.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EF48E-02D0-DAD1-C2DB-FF1C37DDD20C}"/>
              </a:ext>
            </a:extLst>
          </p:cNvPr>
          <p:cNvSpPr txBox="1"/>
          <p:nvPr/>
        </p:nvSpPr>
        <p:spPr>
          <a:xfrm>
            <a:off x="5131226" y="1150382"/>
            <a:ext cx="38224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TM2, 0.5-2.5 keV, all valid patterns,  </a:t>
            </a:r>
            <a:r>
              <a:rPr lang="en-GB" dirty="0" err="1"/>
              <a:t>eROdays</a:t>
            </a:r>
            <a:r>
              <a:rPr lang="en-GB" dirty="0"/>
              <a:t> 48144–48199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56CF5-F9AD-41B0-0B98-5ADC880210F4}"/>
              </a:ext>
            </a:extLst>
          </p:cNvPr>
          <p:cNvSpPr txBox="1"/>
          <p:nvPr/>
        </p:nvSpPr>
        <p:spPr>
          <a:xfrm>
            <a:off x="2966866" y="1540085"/>
            <a:ext cx="167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970000"/>
                </a:solidFill>
              </a:rPr>
              <a:t>(old processing)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17843-B2B4-66AC-8439-CFC27F8C1282}"/>
              </a:ext>
            </a:extLst>
          </p:cNvPr>
          <p:cNvSpPr txBox="1"/>
          <p:nvPr/>
        </p:nvSpPr>
        <p:spPr>
          <a:xfrm>
            <a:off x="9596166" y="3289300"/>
            <a:ext cx="2243242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70000"/>
                </a:solidFill>
              </a:rPr>
              <a:t>946</a:t>
            </a:r>
            <a:r>
              <a:rPr lang="en-GB" dirty="0"/>
              <a:t>: previous processing version</a:t>
            </a:r>
          </a:p>
          <a:p>
            <a:endParaRPr lang="en-GB" dirty="0"/>
          </a:p>
          <a:p>
            <a:r>
              <a:rPr lang="en-GB" dirty="0"/>
              <a:t>947/010: DR1 processing version</a:t>
            </a:r>
          </a:p>
          <a:p>
            <a:endParaRPr lang="en-GB" dirty="0"/>
          </a:p>
          <a:p>
            <a:r>
              <a:rPr lang="en-GB" dirty="0"/>
              <a:t>948/020: processing version used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9F4B3-42BA-2948-EEAE-E61CECCB043E}"/>
              </a:ext>
            </a:extLst>
          </p:cNvPr>
          <p:cNvSpPr txBox="1"/>
          <p:nvPr/>
        </p:nvSpPr>
        <p:spPr>
          <a:xfrm>
            <a:off x="4054355" y="6141484"/>
            <a:ext cx="519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=&gt; Significant, but not enough for what is seen here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00BCD5-532A-AC53-E0D9-9257517F15BE}"/>
              </a:ext>
            </a:extLst>
          </p:cNvPr>
          <p:cNvGrpSpPr/>
          <p:nvPr/>
        </p:nvGrpSpPr>
        <p:grpSpPr>
          <a:xfrm>
            <a:off x="171450" y="5956300"/>
            <a:ext cx="5067299" cy="893070"/>
            <a:chOff x="171450" y="5956300"/>
            <a:chExt cx="5067299" cy="89307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19023D-AC84-DE93-6475-D016888527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25600" y="5956300"/>
              <a:ext cx="322203" cy="55451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343355-417F-F697-B5AF-217F3F11964B}"/>
                </a:ext>
              </a:extLst>
            </p:cNvPr>
            <p:cNvSpPr txBox="1"/>
            <p:nvPr/>
          </p:nvSpPr>
          <p:spPr>
            <a:xfrm>
              <a:off x="171450" y="6510816"/>
              <a:ext cx="5067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</a:rPr>
                <a:t>Note: readout shadow not accounted for, but effect is &lt;1%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2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11BC-6305-BEDC-62F9-50B15444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Examining differences between eROSITA TMs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FB0C4-BFE5-2637-08A2-4E8B72F4F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5" y="1178046"/>
            <a:ext cx="7653428" cy="5419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BF48F-AAE9-574F-0E53-97E3A6328817}"/>
              </a:ext>
            </a:extLst>
          </p:cNvPr>
          <p:cNvSpPr txBox="1"/>
          <p:nvPr/>
        </p:nvSpPr>
        <p:spPr>
          <a:xfrm>
            <a:off x="8407400" y="1346200"/>
            <a:ext cx="3467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include variable scaling parameters to cluster model for each input dataset.</a:t>
            </a:r>
          </a:p>
          <a:p>
            <a:endParaRPr lang="en-GB" dirty="0"/>
          </a:p>
          <a:p>
            <a:r>
              <a:rPr lang="en-GB" dirty="0"/>
              <a:t>Here all TMs for eROSITA can vary, except for TM1, fitting the data simultaneously. Backgrounds can vary for each TM.</a:t>
            </a:r>
          </a:p>
          <a:p>
            <a:endParaRPr lang="en-GB" dirty="0"/>
          </a:p>
          <a:p>
            <a:r>
              <a:rPr lang="en-GB" dirty="0"/>
              <a:t>Plot shows the average scaling factor for the cluster sample.</a:t>
            </a:r>
          </a:p>
          <a:p>
            <a:endParaRPr lang="en-GB" dirty="0"/>
          </a:p>
          <a:p>
            <a:r>
              <a:rPr lang="en-GB" dirty="0"/>
              <a:t>Variations between TMs of a similar size have also been found by K. Dennerl for 1E 0102.2-7219.</a:t>
            </a:r>
          </a:p>
        </p:txBody>
      </p:sp>
    </p:spTree>
    <p:extLst>
      <p:ext uri="{BB962C8B-B14F-4D97-AF65-F5344CB8AC3E}">
        <p14:creationId xmlns:p14="http://schemas.microsoft.com/office/powerpoint/2010/main" val="42370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899E74-3EDE-8108-A936-95044AF3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65180-E00F-63A9-126A-A36F3F4B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21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Current eROSITA processing has an issue of </a:t>
            </a:r>
            <a:r>
              <a:rPr lang="en-GB" dirty="0">
                <a:sym typeface="Symbol" panose="05050102010706020507" pitchFamily="18" charset="2"/>
              </a:rPr>
              <a:t></a:t>
            </a:r>
            <a:r>
              <a:rPr lang="en-GB" dirty="0"/>
              <a:t>6% lower fluxes caused by threshold levels</a:t>
            </a:r>
          </a:p>
          <a:p>
            <a:r>
              <a:rPr lang="en-GB" dirty="0"/>
              <a:t>However, still remaining </a:t>
            </a:r>
            <a:r>
              <a:rPr lang="en-GB" dirty="0">
                <a:sym typeface="Symbol" panose="05050102010706020507" pitchFamily="18" charset="2"/>
              </a:rPr>
              <a:t></a:t>
            </a:r>
            <a:r>
              <a:rPr lang="en-GB" dirty="0"/>
              <a:t>9% lower fluxes in eROSITA than Chandra, when doing cluster analysis</a:t>
            </a:r>
          </a:p>
          <a:p>
            <a:r>
              <a:rPr lang="en-GB" dirty="0"/>
              <a:t>eROSITA also around 10% lower than XMM (though before above 6% correction)</a:t>
            </a:r>
          </a:p>
          <a:p>
            <a:r>
              <a:rPr lang="en-GB" dirty="0"/>
              <a:t>Unclear what the origin of the remaining differences is</a:t>
            </a:r>
          </a:p>
          <a:p>
            <a:endParaRPr lang="en-GB" dirty="0"/>
          </a:p>
          <a:p>
            <a:r>
              <a:rPr lang="en-GB" dirty="0"/>
              <a:t>In future</a:t>
            </a:r>
          </a:p>
          <a:p>
            <a:pPr lvl="1"/>
            <a:r>
              <a:rPr lang="en-GB" dirty="0"/>
              <a:t>Separate out vignetting and effective area</a:t>
            </a:r>
          </a:p>
          <a:p>
            <a:pPr lvl="1"/>
            <a:r>
              <a:rPr lang="en-GB" dirty="0"/>
              <a:t>Looking at bright extended sources in narrow energy bands in different telescopes may be very helpful to compare fluxes.</a:t>
            </a:r>
          </a:p>
          <a:p>
            <a:pPr lvl="1"/>
            <a:r>
              <a:rPr lang="en-GB" dirty="0"/>
              <a:t>Currently doing stacked source analysis for vignetting and PSF</a:t>
            </a:r>
          </a:p>
          <a:p>
            <a:pPr lvl="1"/>
            <a:r>
              <a:rPr lang="en-GB" dirty="0"/>
              <a:t>XMM comparison</a:t>
            </a:r>
          </a:p>
        </p:txBody>
      </p:sp>
    </p:spTree>
    <p:extLst>
      <p:ext uri="{BB962C8B-B14F-4D97-AF65-F5344CB8AC3E}">
        <p14:creationId xmlns:p14="http://schemas.microsoft.com/office/powerpoint/2010/main" val="282754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 band projection comparison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1091978"/>
            <a:ext cx="8328000" cy="5630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90EF97-45F1-DA38-F7BB-EA813C7F2F93}"/>
              </a:ext>
            </a:extLst>
          </p:cNvPr>
          <p:cNvSpPr txBox="1"/>
          <p:nvPr/>
        </p:nvSpPr>
        <p:spPr>
          <a:xfrm>
            <a:off x="279400" y="1353066"/>
            <a:ext cx="22669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MBProj</a:t>
            </a:r>
            <a:r>
              <a:rPr lang="en-GB" sz="2000" dirty="0"/>
              <a:t> comparison for PKS 0745-191 cluster, showing excellent agreement between Chandra spectroscopic and imaging results (in </a:t>
            </a:r>
            <a:r>
              <a:rPr lang="en-GB" sz="2000" dirty="0" err="1"/>
              <a:t>deprojected</a:t>
            </a:r>
            <a:r>
              <a:rPr lang="en-GB" sz="2000" dirty="0"/>
              <a:t> profiles).</a:t>
            </a:r>
          </a:p>
          <a:p>
            <a:endParaRPr lang="en-GB" sz="2000" dirty="0"/>
          </a:p>
          <a:p>
            <a:r>
              <a:rPr lang="en-GB" sz="2000" dirty="0"/>
              <a:t>Just using three bands here (0.5-1.2, 1.2-2.5 and 2.5-6.0 keV).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1D412-A082-8B4D-2213-36F969211D51}"/>
              </a:ext>
            </a:extLst>
          </p:cNvPr>
          <p:cNvSpPr txBox="1"/>
          <p:nvPr/>
        </p:nvSpPr>
        <p:spPr>
          <a:xfrm>
            <a:off x="8972550" y="1168400"/>
            <a:ext cx="150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Sanders+2014</a:t>
            </a:r>
          </a:p>
        </p:txBody>
      </p:sp>
    </p:spTree>
    <p:extLst>
      <p:ext uri="{BB962C8B-B14F-4D97-AF65-F5344CB8AC3E}">
        <p14:creationId xmlns:p14="http://schemas.microsoft.com/office/powerpoint/2010/main" val="59726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5F8DE4-04BC-1518-46F1-CEED266AC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492"/>
            <a:ext cx="10397163" cy="6411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9D87C-E291-6F1D-3339-2E5878722CB6}"/>
              </a:ext>
            </a:extLst>
          </p:cNvPr>
          <p:cNvSpPr txBox="1"/>
          <p:nvPr/>
        </p:nvSpPr>
        <p:spPr>
          <a:xfrm>
            <a:off x="10397163" y="498764"/>
            <a:ext cx="16313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Results from source stacking approach and PSF modelling</a:t>
            </a:r>
          </a:p>
          <a:p>
            <a:endParaRPr lang="en-GB" dirty="0"/>
          </a:p>
          <a:p>
            <a:r>
              <a:rPr lang="en-GB" dirty="0"/>
              <a:t>Does not account for bad pixels</a:t>
            </a:r>
          </a:p>
          <a:p>
            <a:endParaRPr lang="en-GB" dirty="0"/>
          </a:p>
          <a:p>
            <a:r>
              <a:rPr lang="en-GB" dirty="0"/>
              <a:t>Normalised in centre, where most uncertain in survey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468E9-6E76-42D2-342B-9F6A1CB6E55D}"/>
              </a:ext>
            </a:extLst>
          </p:cNvPr>
          <p:cNvSpPr txBox="1"/>
          <p:nvPr/>
        </p:nvSpPr>
        <p:spPr>
          <a:xfrm>
            <a:off x="10245249" y="6396335"/>
            <a:ext cx="194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IN PROGRESS!</a:t>
            </a:r>
          </a:p>
        </p:txBody>
      </p:sp>
    </p:spTree>
    <p:extLst>
      <p:ext uri="{BB962C8B-B14F-4D97-AF65-F5344CB8AC3E}">
        <p14:creationId xmlns:p14="http://schemas.microsoft.com/office/powerpoint/2010/main" val="367359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B74F-8832-5E61-65A0-0600609A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clusters for X-ray flux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58F63-4C5B-8BF9-E081-AE811E44B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Positives</a:t>
            </a:r>
          </a:p>
          <a:p>
            <a:pPr lvl="1"/>
            <a:r>
              <a:rPr lang="en-GB" dirty="0"/>
              <a:t>Constant flux (except for embedded point sources)</a:t>
            </a:r>
          </a:p>
          <a:p>
            <a:pPr lvl="1"/>
            <a:r>
              <a:rPr lang="en-GB" dirty="0"/>
              <a:t>Relatively simple spectrum (though there can be temperature variation)</a:t>
            </a:r>
          </a:p>
          <a:p>
            <a:pPr lvl="1"/>
            <a:r>
              <a:rPr lang="en-GB" dirty="0"/>
              <a:t>Not piled up</a:t>
            </a:r>
          </a:p>
          <a:p>
            <a:endParaRPr lang="en-GB" dirty="0"/>
          </a:p>
          <a:p>
            <a:r>
              <a:rPr lang="en-GB" dirty="0"/>
              <a:t>Negatives</a:t>
            </a:r>
          </a:p>
          <a:p>
            <a:pPr lvl="1"/>
            <a:r>
              <a:rPr lang="en-GB" dirty="0"/>
              <a:t>Background can be important</a:t>
            </a:r>
          </a:p>
          <a:p>
            <a:pPr lvl="1"/>
            <a:r>
              <a:rPr lang="en-GB" dirty="0"/>
              <a:t>Morphology can be complex (though not as much as SNR)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704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5F8DE4-04BC-1518-46F1-CEED266AC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6492"/>
            <a:ext cx="10397162" cy="6411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9D87C-E291-6F1D-3339-2E5878722CB6}"/>
              </a:ext>
            </a:extLst>
          </p:cNvPr>
          <p:cNvSpPr txBox="1"/>
          <p:nvPr/>
        </p:nvSpPr>
        <p:spPr>
          <a:xfrm>
            <a:off x="10397163" y="498764"/>
            <a:ext cx="16313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Results from source stacking approach and PSF modelling</a:t>
            </a:r>
          </a:p>
          <a:p>
            <a:endParaRPr lang="en-GB" dirty="0"/>
          </a:p>
          <a:p>
            <a:r>
              <a:rPr lang="en-GB" dirty="0"/>
              <a:t>Does not account for bad pixels</a:t>
            </a:r>
          </a:p>
          <a:p>
            <a:endParaRPr lang="en-GB" dirty="0"/>
          </a:p>
          <a:p>
            <a:r>
              <a:rPr lang="en-GB" dirty="0"/>
              <a:t>Detector area weighting normalisation to give average of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3ED02-B94F-1317-82C1-03ED31DA9019}"/>
              </a:ext>
            </a:extLst>
          </p:cNvPr>
          <p:cNvSpPr txBox="1"/>
          <p:nvPr/>
        </p:nvSpPr>
        <p:spPr>
          <a:xfrm>
            <a:off x="10245249" y="6396335"/>
            <a:ext cx="194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IN PROGRESS!</a:t>
            </a:r>
          </a:p>
        </p:txBody>
      </p:sp>
    </p:spTree>
    <p:extLst>
      <p:ext uri="{BB962C8B-B14F-4D97-AF65-F5344CB8AC3E}">
        <p14:creationId xmlns:p14="http://schemas.microsoft.com/office/powerpoint/2010/main" val="35329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31467C-8EC5-3BBC-1FFA-E0302036C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7" y="90853"/>
            <a:ext cx="6980525" cy="6767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2B5128-1D1A-710E-325C-97D0186ABEC2}"/>
              </a:ext>
            </a:extLst>
          </p:cNvPr>
          <p:cNvSpPr txBox="1"/>
          <p:nvPr/>
        </p:nvSpPr>
        <p:spPr>
          <a:xfrm>
            <a:off x="7785100" y="273050"/>
            <a:ext cx="37782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eROSITA: MBProj2D vs spectral fitting</a:t>
            </a:r>
          </a:p>
          <a:p>
            <a:endParaRPr lang="en-GB" dirty="0"/>
          </a:p>
          <a:p>
            <a:r>
              <a:rPr lang="en-GB" dirty="0"/>
              <a:t>Comparison of fluxes in a 2 arcmin radius aperture.</a:t>
            </a:r>
          </a:p>
          <a:p>
            <a:endParaRPr lang="en-GB" dirty="0"/>
          </a:p>
          <a:p>
            <a:r>
              <a:rPr lang="en-GB" dirty="0"/>
              <a:t>Temperatures fixed to Chandra values.</a:t>
            </a:r>
          </a:p>
          <a:p>
            <a:endParaRPr lang="en-GB" dirty="0"/>
          </a:p>
          <a:p>
            <a:r>
              <a:rPr lang="en-GB" dirty="0"/>
              <a:t>Only fit between 0.3 and 2.3 keV.</a:t>
            </a:r>
          </a:p>
          <a:p>
            <a:endParaRPr lang="en-GB" dirty="0"/>
          </a:p>
          <a:p>
            <a:r>
              <a:rPr lang="en-GB" dirty="0"/>
              <a:t>Local background spectra extracted from 4-6 arcmin radius (compared to 2 arcmin for source).</a:t>
            </a:r>
          </a:p>
          <a:p>
            <a:endParaRPr lang="en-GB" dirty="0"/>
          </a:p>
          <a:p>
            <a:r>
              <a:rPr lang="en-GB" dirty="0"/>
              <a:t>Corrections to account for point source regions and PSF computed from MBProj2D best fitting model.</a:t>
            </a:r>
          </a:p>
          <a:p>
            <a:endParaRPr lang="en-GB" dirty="0"/>
          </a:p>
          <a:p>
            <a:r>
              <a:rPr lang="en-GB" dirty="0"/>
              <a:t>On-axis response (with standard exposure map).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118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0F910-E2AD-D95E-1A32-36A4CEF1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4" y="776220"/>
            <a:ext cx="8207255" cy="58117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0C8405-6DF9-DAFC-8249-4CA5424086FE}"/>
              </a:ext>
            </a:extLst>
          </p:cNvPr>
          <p:cNvSpPr txBox="1"/>
          <p:nvPr/>
        </p:nvSpPr>
        <p:spPr>
          <a:xfrm>
            <a:off x="1231900" y="406888"/>
            <a:ext cx="4168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Konrad Dennerl results for 1E 0102.2-7219</a:t>
            </a:r>
          </a:p>
        </p:txBody>
      </p:sp>
    </p:spTree>
    <p:extLst>
      <p:ext uri="{BB962C8B-B14F-4D97-AF65-F5344CB8AC3E}">
        <p14:creationId xmlns:p14="http://schemas.microsoft.com/office/powerpoint/2010/main" val="571835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FAB90-8120-4C9D-993F-02D770F48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3" y="692046"/>
            <a:ext cx="12032374" cy="6050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BFDBC8-D807-44CE-9E16-B8DABCE5A832}"/>
              </a:ext>
            </a:extLst>
          </p:cNvPr>
          <p:cNvSpPr txBox="1"/>
          <p:nvPr/>
        </p:nvSpPr>
        <p:spPr>
          <a:xfrm>
            <a:off x="79813" y="45715"/>
            <a:ext cx="110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Once we have relative normalisations and background, we can stack normalised counts in annular regions.</a:t>
            </a:r>
          </a:p>
          <a:p>
            <a:r>
              <a:rPr lang="en-GB" dirty="0">
                <a:solidFill>
                  <a:schemeClr val="bg1"/>
                </a:solidFill>
              </a:rPr>
              <a:t>0.3-2.3 keV stacked PSFs. Aperture is 4 arcmin radius. In detector-like coordinates (sky rotated by –ROLL). Smoothed.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832B3-8861-C409-C3CE-135727D020EC}"/>
              </a:ext>
            </a:extLst>
          </p:cNvPr>
          <p:cNvSpPr txBox="1"/>
          <p:nvPr/>
        </p:nvSpPr>
        <p:spPr>
          <a:xfrm>
            <a:off x="10245249" y="6396335"/>
            <a:ext cx="194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IN PROGRESS!</a:t>
            </a:r>
          </a:p>
        </p:txBody>
      </p:sp>
    </p:spTree>
    <p:extLst>
      <p:ext uri="{BB962C8B-B14F-4D97-AF65-F5344CB8AC3E}">
        <p14:creationId xmlns:p14="http://schemas.microsoft.com/office/powerpoint/2010/main" val="4153033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549032-0397-498C-A35E-C1AC8DBD6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46482"/>
            <a:ext cx="7376799" cy="5206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D45C7-3BCC-4C07-BFA3-DEF6CB7F5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01" y="730816"/>
            <a:ext cx="4372176" cy="3085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44B202-74ED-46D8-B7B6-07C5FE33D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01" y="3772183"/>
            <a:ext cx="4372176" cy="308581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013DD12-AF12-438C-A33B-E54FEA43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average HEW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72A1C-3585-4A68-96DF-DA9153EE7B65}"/>
              </a:ext>
            </a:extLst>
          </p:cNvPr>
          <p:cNvSpPr txBox="1"/>
          <p:nvPr/>
        </p:nvSpPr>
        <p:spPr>
          <a:xfrm>
            <a:off x="6210300" y="16383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D5938-DF33-4F06-97DC-9DCF9FFC6748}"/>
              </a:ext>
            </a:extLst>
          </p:cNvPr>
          <p:cNvSpPr txBox="1"/>
          <p:nvPr/>
        </p:nvSpPr>
        <p:spPr>
          <a:xfrm>
            <a:off x="10626478" y="83704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25% 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5F412-5BD5-4F70-A6E3-7ED0BB8741E8}"/>
              </a:ext>
            </a:extLst>
          </p:cNvPr>
          <p:cNvSpPr txBox="1"/>
          <p:nvPr/>
        </p:nvSpPr>
        <p:spPr>
          <a:xfrm>
            <a:off x="10626477" y="390432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90% 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B435CB-4DD2-1BC4-7892-9702C6461BAB}"/>
              </a:ext>
            </a:extLst>
          </p:cNvPr>
          <p:cNvSpPr txBox="1"/>
          <p:nvPr/>
        </p:nvSpPr>
        <p:spPr>
          <a:xfrm>
            <a:off x="0" y="6396335"/>
            <a:ext cx="194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IN PROGRESS!</a:t>
            </a:r>
          </a:p>
        </p:txBody>
      </p:sp>
    </p:spTree>
    <p:extLst>
      <p:ext uri="{BB962C8B-B14F-4D97-AF65-F5344CB8AC3E}">
        <p14:creationId xmlns:p14="http://schemas.microsoft.com/office/powerpoint/2010/main" val="3057624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331DCE-A770-1B11-D75B-EFBC1E9BC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25" y="283779"/>
            <a:ext cx="4138725" cy="65742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6D2774-31C7-41C8-FB54-D5691F91C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071" y="971658"/>
            <a:ext cx="6008253" cy="5384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F0749C-E31F-1365-EBEA-A0A152EAEA04}"/>
              </a:ext>
            </a:extLst>
          </p:cNvPr>
          <p:cNvSpPr txBox="1"/>
          <p:nvPr/>
        </p:nvSpPr>
        <p:spPr>
          <a:xfrm>
            <a:off x="5369018" y="444697"/>
            <a:ext cx="441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Abell 3266 pointed observation (Sanders+22)</a:t>
            </a:r>
          </a:p>
        </p:txBody>
      </p:sp>
    </p:spTree>
    <p:extLst>
      <p:ext uri="{BB962C8B-B14F-4D97-AF65-F5344CB8AC3E}">
        <p14:creationId xmlns:p14="http://schemas.microsoft.com/office/powerpoint/2010/main" val="310567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34516"/>
            <a:ext cx="9085261" cy="6801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1392" y="6268816"/>
            <a:ext cx="624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Redshift order (0.28 to 1.2, median </a:t>
            </a:r>
            <a:r>
              <a:rPr lang="en-GB" dirty="0">
                <a:sym typeface="Symbol"/>
              </a:rPr>
              <a:t></a:t>
            </a:r>
            <a:r>
              <a:rPr lang="en-GB" dirty="0"/>
              <a:t>0.6), 4.5x3.5 arcmin regions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5553E-3C44-395F-418C-B493C85BE29C}"/>
              </a:ext>
            </a:extLst>
          </p:cNvPr>
          <p:cNvSpPr txBox="1"/>
          <p:nvPr/>
        </p:nvSpPr>
        <p:spPr>
          <a:xfrm>
            <a:off x="190500" y="292100"/>
            <a:ext cx="236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Sample is a set of 83 clusters selected by the SPT telescope using SZ effect, and observed by Chandra.</a:t>
            </a:r>
          </a:p>
          <a:p>
            <a:endParaRPr lang="en-GB" sz="2000" dirty="0"/>
          </a:p>
          <a:p>
            <a:r>
              <a:rPr lang="en-GB" sz="2000" dirty="0"/>
              <a:t>See:</a:t>
            </a:r>
          </a:p>
          <a:p>
            <a:r>
              <a:rPr lang="en-GB" sz="2000" dirty="0"/>
              <a:t>  Sanders+18</a:t>
            </a:r>
          </a:p>
          <a:p>
            <a:r>
              <a:rPr lang="en-GB" sz="2000" dirty="0"/>
              <a:t>  McDonald+13</a:t>
            </a:r>
          </a:p>
        </p:txBody>
      </p:sp>
    </p:spTree>
    <p:extLst>
      <p:ext uri="{BB962C8B-B14F-4D97-AF65-F5344CB8AC3E}">
        <p14:creationId xmlns:p14="http://schemas.microsoft.com/office/powerpoint/2010/main" val="372359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621C-F15C-60B3-124A-F13DA3EB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software: MBProj2D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100A-74E7-AD92-8851-0660981A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/>
          </a:bodyPr>
          <a:lstStyle/>
          <a:p>
            <a:r>
              <a:rPr lang="en-GB" sz="2400" dirty="0"/>
              <a:t>MBProj2D (</a:t>
            </a:r>
            <a:r>
              <a:rPr lang="en-GB" sz="2400" dirty="0" err="1"/>
              <a:t>MultiBand</a:t>
            </a:r>
            <a:r>
              <a:rPr lang="en-GB" sz="2400" dirty="0"/>
              <a:t> Projector in Two Dimensions) is a forward modelling package for galaxy clusters, where parametrized 3D models are fitted to 2D X-ray images in multiple energy bands</a:t>
            </a:r>
          </a:p>
          <a:p>
            <a:r>
              <a:rPr lang="en-GB" sz="2400" dirty="0"/>
              <a:t>Previous codes fitted surface brightness profiles (MBProj2, Sanders+2018; </a:t>
            </a:r>
            <a:r>
              <a:rPr lang="en-GB" sz="2400" dirty="0" err="1"/>
              <a:t>MBProj</a:t>
            </a:r>
            <a:r>
              <a:rPr lang="en-GB" sz="2400" dirty="0"/>
              <a:t>, Sanders+2014)</a:t>
            </a:r>
          </a:p>
          <a:p>
            <a:r>
              <a:rPr lang="en-GB" sz="2400" dirty="0"/>
              <a:t>Multiple bands provides low resolution spectroscopy, allowing temperatures, etc, to be measured</a:t>
            </a:r>
          </a:p>
          <a:p>
            <a:pPr lvl="1"/>
            <a:r>
              <a:rPr lang="en-GB" sz="2000" dirty="0"/>
              <a:t>Good agreement between spectroscopic and fitted temperatures in tests</a:t>
            </a:r>
          </a:p>
          <a:p>
            <a:r>
              <a:rPr lang="en-GB" sz="2400" dirty="0"/>
              <a:t>Code used for eROSITA eRASS1 cluster analysis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C2422-3627-5FDB-A0C8-C61AE16C5C46}"/>
              </a:ext>
            </a:extLst>
          </p:cNvPr>
          <p:cNvSpPr txBox="1"/>
          <p:nvPr/>
        </p:nvSpPr>
        <p:spPr>
          <a:xfrm>
            <a:off x="6000750" y="6387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2"/>
              </a:rPr>
              <a:t>https://github.com/jeremysanders/mbproj2d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36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DDE4-1445-B830-2D6A-6A830F4B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eROSITA 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8E1A4-3F39-E1E7-D46F-A65363BAA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19" y="1176428"/>
            <a:ext cx="5225082" cy="3415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58D64-9DBB-FB1A-6DA4-D794E0DB7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8" y="1239170"/>
            <a:ext cx="4664533" cy="26432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AEE74E-3E5D-9958-315F-2A3AFB915D02}"/>
              </a:ext>
            </a:extLst>
          </p:cNvPr>
          <p:cNvSpPr txBox="1"/>
          <p:nvPr/>
        </p:nvSpPr>
        <p:spPr>
          <a:xfrm>
            <a:off x="7101435" y="864246"/>
            <a:ext cx="397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eROSITA combined exposure over sky 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C3BA5-C388-8D7B-FBF8-1A685E5CEFA0}"/>
              </a:ext>
            </a:extLst>
          </p:cNvPr>
          <p:cNvSpPr txBox="1"/>
          <p:nvPr/>
        </p:nvSpPr>
        <p:spPr>
          <a:xfrm>
            <a:off x="495300" y="864246"/>
            <a:ext cx="144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Effective area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2813A2-56D9-A74D-F950-55B7D14419BB}"/>
              </a:ext>
            </a:extLst>
          </p:cNvPr>
          <p:cNvSpPr txBox="1"/>
          <p:nvPr/>
        </p:nvSpPr>
        <p:spPr>
          <a:xfrm>
            <a:off x="273907" y="4649445"/>
            <a:ext cx="5283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eROSITA on SRG consists of 7 telescope modules (TMs), which scanned sky every six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 four surveys taken (eRASS1-4)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FoV</a:t>
            </a:r>
            <a:r>
              <a:rPr lang="en-GB" dirty="0"/>
              <a:t> of each TM is around 1° diameter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Two of the TMs do not have an on-chip filter, and suffer from a light leak problem (TM5+7)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Survey averaged PSF </a:t>
            </a:r>
            <a:r>
              <a:rPr lang="en-GB" dirty="0">
                <a:sym typeface="Symbol" panose="05050102010706020507" pitchFamily="18" charset="2"/>
              </a:rPr>
              <a:t> 30ʺ HEW</a:t>
            </a:r>
            <a:endParaRPr lang="en-GB" dirty="0"/>
          </a:p>
        </p:txBody>
      </p:sp>
      <p:pic>
        <p:nvPicPr>
          <p:cNvPr id="13" name="Picture 12" descr="erass1_rgb_e.png">
            <a:extLst>
              <a:ext uri="{FF2B5EF4-FFF2-40B4-BE49-F238E27FC236}">
                <a16:creationId xmlns:a16="http://schemas.microsoft.com/office/drawing/2014/main" id="{6DB80C78-DB63-FBF2-460C-C4FF2D18EBA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150" y="4373357"/>
            <a:ext cx="3283990" cy="16180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3028EE-A947-C20C-C58D-751224400ED2}"/>
              </a:ext>
            </a:extLst>
          </p:cNvPr>
          <p:cNvSpPr txBox="1"/>
          <p:nvPr/>
        </p:nvSpPr>
        <p:spPr>
          <a:xfrm>
            <a:off x="10514880" y="5673060"/>
            <a:ext cx="1462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eRASS1 (Galactic)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FA70D-D0F2-D93E-C56C-1DE8E8DDD8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097" y="4003613"/>
            <a:ext cx="3120956" cy="26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52DE7A-1C71-CB9A-4C40-E10631B3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being fitted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8BE71-1A16-E6B2-74D7-B490E9C2E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Chandra:</a:t>
            </a:r>
          </a:p>
          <a:p>
            <a:pPr lvl="1"/>
            <a:r>
              <a:rPr lang="en-GB" dirty="0"/>
              <a:t>Images in 10 bands (0.50-0.75, 0.75-1.00, 1.00-1.25, 1.25-1.50, 1.5-2.0,</a:t>
            </a:r>
            <a:br>
              <a:rPr lang="en-GB" dirty="0"/>
            </a:br>
            <a:r>
              <a:rPr lang="en-GB" dirty="0"/>
              <a:t>2-3, 3-4, 4-5, 5-6, 6-7 keV)</a:t>
            </a:r>
          </a:p>
          <a:p>
            <a:endParaRPr lang="en-GB" dirty="0"/>
          </a:p>
          <a:p>
            <a:r>
              <a:rPr lang="en-GB" dirty="0"/>
              <a:t>eROSITA</a:t>
            </a:r>
          </a:p>
          <a:p>
            <a:pPr lvl="1"/>
            <a:r>
              <a:rPr lang="en-GB" dirty="0"/>
              <a:t>Images taken from eRASS:4 survey (2 years of observations), using 020/948 processing version (similar to be released eRASS1 survey)</a:t>
            </a:r>
          </a:p>
          <a:p>
            <a:pPr lvl="1"/>
            <a:r>
              <a:rPr lang="en-GB" dirty="0"/>
              <a:t>Single band 0.3-2.3 keV images</a:t>
            </a:r>
          </a:p>
          <a:p>
            <a:pPr lvl="1"/>
            <a:r>
              <a:rPr lang="en-GB" dirty="0"/>
              <a:t>Use 5 non-light-leak cameras</a:t>
            </a:r>
          </a:p>
          <a:p>
            <a:pPr lvl="1"/>
            <a:r>
              <a:rPr lang="en-GB" dirty="0"/>
              <a:t>All event patterns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09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5E51-FB1B-236C-DDF4-2FF7C0A9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78C3-8688-6FC9-E9B1-00FD4B881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700"/>
            <a:ext cx="10515600" cy="4386263"/>
          </a:xfrm>
        </p:spPr>
        <p:txBody>
          <a:bodyPr>
            <a:normAutofit/>
          </a:bodyPr>
          <a:lstStyle/>
          <a:p>
            <a:r>
              <a:rPr lang="en-GB" dirty="0"/>
              <a:t>For consistency, apply Chandra exposure mask to eROSITA data to use same field of view</a:t>
            </a:r>
          </a:p>
          <a:p>
            <a:r>
              <a:rPr lang="en-GB" dirty="0"/>
              <a:t>Take Chandra point source catalogue, and mask to 0.35 arcmin radius in both datasets</a:t>
            </a:r>
          </a:p>
          <a:p>
            <a:r>
              <a:rPr lang="en-GB" dirty="0"/>
              <a:t>Mask out everything beyond 5 </a:t>
            </a:r>
            <a:r>
              <a:rPr lang="en-GB" dirty="0" err="1"/>
              <a:t>Mpc</a:t>
            </a:r>
            <a:r>
              <a:rPr lang="en-GB" dirty="0"/>
              <a:t> cluster radius</a:t>
            </a:r>
          </a:p>
          <a:p>
            <a:r>
              <a:rPr lang="en-GB" dirty="0"/>
              <a:t>Background</a:t>
            </a:r>
          </a:p>
          <a:p>
            <a:pPr lvl="1"/>
            <a:r>
              <a:rPr lang="en-GB" dirty="0"/>
              <a:t>Chandra: Take smoothed blank sky dataset images with fitted scaling factor in each band</a:t>
            </a:r>
          </a:p>
          <a:p>
            <a:pPr lvl="1"/>
            <a:r>
              <a:rPr lang="en-GB" dirty="0"/>
              <a:t>eROSITA: Assume flat vignetted sky distribution, with fitted scaling factor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88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5F34-7733-D9B7-4AE5-15B9C1BF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ADB6D-D06A-7EED-E242-181209256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574"/>
            <a:ext cx="10515600" cy="45624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Cluster temperature</a:t>
            </a:r>
          </a:p>
          <a:p>
            <a:pPr lvl="1"/>
            <a:r>
              <a:rPr lang="en-GB" dirty="0"/>
              <a:t>Chandra: fit temperature</a:t>
            </a:r>
          </a:p>
          <a:p>
            <a:pPr lvl="1"/>
            <a:r>
              <a:rPr lang="en-GB" dirty="0"/>
              <a:t>eROSITA: use log-Gaussian temperature prior based on Chandra fits</a:t>
            </a:r>
          </a:p>
          <a:p>
            <a:r>
              <a:rPr lang="en-GB" dirty="0"/>
              <a:t>Cluster density profile – </a:t>
            </a:r>
            <a:r>
              <a:rPr lang="en-GB" dirty="0" err="1"/>
              <a:t>Vikhlinin</a:t>
            </a:r>
            <a:r>
              <a:rPr lang="en-GB" dirty="0"/>
              <a:t> et al. – beta model with </a:t>
            </a:r>
            <a:r>
              <a:rPr lang="en-GB" dirty="0" err="1"/>
              <a:t>powerlaw</a:t>
            </a:r>
            <a:r>
              <a:rPr lang="en-GB" dirty="0"/>
              <a:t> core and outer profile break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Assume 0.3 solar metallicity (</a:t>
            </a:r>
            <a:r>
              <a:rPr lang="en-GB" dirty="0" err="1"/>
              <a:t>lodd</a:t>
            </a:r>
            <a:r>
              <a:rPr lang="en-GB" dirty="0"/>
              <a:t> abundances)</a:t>
            </a:r>
          </a:p>
          <a:p>
            <a:r>
              <a:rPr lang="en-GB" dirty="0"/>
              <a:t>Same redshift (taken from SPT catalogue)</a:t>
            </a:r>
          </a:p>
          <a:p>
            <a:r>
              <a:rPr lang="en-GB" dirty="0"/>
              <a:t>Same Galactic absorption (HI4PI value)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3EBB1-BBF9-7EFA-7C1D-3C4E5FC79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790" y="3664744"/>
            <a:ext cx="4286420" cy="68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9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4CE6A-3C0F-AB71-8549-3102DACB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fit: SPT-CLJ0200-4852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7ECC1-0911-047F-03A7-B79A08F24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874" y="1390903"/>
            <a:ext cx="7856252" cy="4076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00336A-3E2D-3237-F01C-99439D9D64FC}"/>
              </a:ext>
            </a:extLst>
          </p:cNvPr>
          <p:cNvSpPr txBox="1"/>
          <p:nvPr/>
        </p:nvSpPr>
        <p:spPr>
          <a:xfrm>
            <a:off x="2605458" y="5805963"/>
            <a:ext cx="3013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Data 0.5-2.0 keV, 2 arcsec bins</a:t>
            </a:r>
          </a:p>
          <a:p>
            <a:pPr algn="ctr"/>
            <a:r>
              <a:rPr lang="en-GB" dirty="0"/>
              <a:t>(around 25ks exposure)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8339B-C0A1-E6A7-5391-90C58A4425E2}"/>
              </a:ext>
            </a:extLst>
          </p:cNvPr>
          <p:cNvSpPr txBox="1"/>
          <p:nvPr/>
        </p:nvSpPr>
        <p:spPr>
          <a:xfrm>
            <a:off x="6038465" y="5805964"/>
            <a:ext cx="3848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Best fitting model image 1.00-1.25 keV,</a:t>
            </a:r>
          </a:p>
          <a:p>
            <a:pPr algn="ctr"/>
            <a:r>
              <a:rPr lang="en-GB" dirty="0"/>
              <a:t>showing mask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67727-A6BB-ECCD-141E-D5D046847BE1}"/>
              </a:ext>
            </a:extLst>
          </p:cNvPr>
          <p:cNvSpPr txBox="1"/>
          <p:nvPr/>
        </p:nvSpPr>
        <p:spPr>
          <a:xfrm>
            <a:off x="139700" y="799068"/>
            <a:ext cx="122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Chandra</a:t>
            </a:r>
          </a:p>
        </p:txBody>
      </p:sp>
    </p:spTree>
    <p:extLst>
      <p:ext uri="{BB962C8B-B14F-4D97-AF65-F5344CB8AC3E}">
        <p14:creationId xmlns:p14="http://schemas.microsoft.com/office/powerpoint/2010/main" val="2739863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14490</TotalTime>
  <Words>1210</Words>
  <Application>Microsoft Office PowerPoint</Application>
  <PresentationFormat>Widescreen</PresentationFormat>
  <Paragraphs>172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Flux comparisons between eROSITA and Chandra for SPT-selected galaxy clusters</vt:lpstr>
      <vt:lpstr>Using clusters for X-ray flux comparisons</vt:lpstr>
      <vt:lpstr>PowerPoint Presentation</vt:lpstr>
      <vt:lpstr>Modelling software: MBProj2D</vt:lpstr>
      <vt:lpstr>eROSITA survey</vt:lpstr>
      <vt:lpstr>Data being fitted</vt:lpstr>
      <vt:lpstr>Data treatment</vt:lpstr>
      <vt:lpstr>Modelling</vt:lpstr>
      <vt:lpstr>Example fit: SPT-CLJ0200-4852</vt:lpstr>
      <vt:lpstr>Example fit: SPT-CLJ0200-4852</vt:lpstr>
      <vt:lpstr>Flux comparison</vt:lpstr>
      <vt:lpstr>More advanced analysis</vt:lpstr>
      <vt:lpstr>Joint eROSITA-Chandra fits</vt:lpstr>
      <vt:lpstr>XMM-eROSITA comparison</vt:lpstr>
      <vt:lpstr>Issue with threshold in recent processing</vt:lpstr>
      <vt:lpstr>Examining differences between eROSITA TMs</vt:lpstr>
      <vt:lpstr>Conclusions</vt:lpstr>
      <vt:lpstr>Multi band projection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average HEW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eROSITA vignetting in eRASS:4</dc:title>
  <dc:creator>Jeremy Sanders</dc:creator>
  <cp:lastModifiedBy>Jeremy Sanders</cp:lastModifiedBy>
  <cp:revision>314</cp:revision>
  <dcterms:created xsi:type="dcterms:W3CDTF">2018-10-01T11:44:15Z</dcterms:created>
  <dcterms:modified xsi:type="dcterms:W3CDTF">2023-04-24T08:23:33Z</dcterms:modified>
</cp:coreProperties>
</file>