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sldIdLst>
    <p:sldId id="256" r:id="rId2"/>
    <p:sldId id="259" r:id="rId3"/>
    <p:sldId id="260" r:id="rId4"/>
    <p:sldId id="294" r:id="rId5"/>
    <p:sldId id="291" r:id="rId6"/>
    <p:sldId id="292" r:id="rId7"/>
    <p:sldId id="293" r:id="rId8"/>
    <p:sldId id="289" r:id="rId9"/>
    <p:sldId id="290" r:id="rId10"/>
    <p:sldId id="288" r:id="rId11"/>
    <p:sldId id="283" r:id="rId12"/>
    <p:sldId id="264" r:id="rId13"/>
    <p:sldId id="286" r:id="rId14"/>
    <p:sldId id="282" r:id="rId15"/>
    <p:sldId id="262" r:id="rId16"/>
    <p:sldId id="287" r:id="rId17"/>
    <p:sldId id="295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6"/>
    <a:srgbClr val="FFFDA9"/>
    <a:srgbClr val="78A600"/>
    <a:srgbClr val="FF40FF"/>
    <a:srgbClr val="8EFA00"/>
    <a:srgbClr val="3CA600"/>
    <a:srgbClr val="C1BDA8"/>
    <a:srgbClr val="448885"/>
    <a:srgbClr val="F3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/>
    <p:restoredTop sz="96868"/>
  </p:normalViewPr>
  <p:slideViewPr>
    <p:cSldViewPr snapToGrid="0" snapToObjects="1">
      <p:cViewPr>
        <p:scale>
          <a:sx n="121" d="100"/>
          <a:sy n="121" d="100"/>
        </p:scale>
        <p:origin x="108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33798-0CFB-47FE-A761-1E96D8D9C8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73261B-E578-2F41-B3FF-E4FD935F8600}">
      <dgm:prSet/>
      <dgm:spPr/>
      <dgm:t>
        <a:bodyPr/>
        <a:lstStyle/>
        <a:p>
          <a:r>
            <a:rPr lang="en-US" dirty="0"/>
            <a:t>coordinate new observations jointly among different telescopes</a:t>
          </a:r>
        </a:p>
      </dgm:t>
    </dgm:pt>
    <dgm:pt modelId="{FE0ED995-D2E3-2C4F-9EED-1C71260DB2A7}" type="parTrans" cxnId="{F184F507-6DDE-AF4F-BBD1-6F7CB4CFAE92}">
      <dgm:prSet/>
      <dgm:spPr/>
      <dgm:t>
        <a:bodyPr/>
        <a:lstStyle/>
        <a:p>
          <a:endParaRPr lang="en-US"/>
        </a:p>
      </dgm:t>
    </dgm:pt>
    <dgm:pt modelId="{7EBDE4C7-5006-104B-83C6-3ABC88443119}" type="sibTrans" cxnId="{F184F507-6DDE-AF4F-BBD1-6F7CB4CFAE92}">
      <dgm:prSet/>
      <dgm:spPr/>
      <dgm:t>
        <a:bodyPr/>
        <a:lstStyle/>
        <a:p>
          <a:endParaRPr lang="en-US"/>
        </a:p>
      </dgm:t>
    </dgm:pt>
    <dgm:pt modelId="{9DD19B8C-3572-CF41-9FC9-DC84293C8197}">
      <dgm:prSet/>
      <dgm:spPr/>
      <dgm:t>
        <a:bodyPr/>
        <a:lstStyle/>
        <a:p>
          <a:r>
            <a:rPr lang="en-US" dirty="0"/>
            <a:t>analyze those observations</a:t>
          </a:r>
        </a:p>
      </dgm:t>
    </dgm:pt>
    <dgm:pt modelId="{B8898FD9-33A6-C546-9E2E-0E49394A086A}" type="parTrans" cxnId="{58A5369C-7E58-2147-9426-C7F491E3FD48}">
      <dgm:prSet/>
      <dgm:spPr/>
      <dgm:t>
        <a:bodyPr/>
        <a:lstStyle/>
        <a:p>
          <a:endParaRPr lang="en-US"/>
        </a:p>
      </dgm:t>
    </dgm:pt>
    <dgm:pt modelId="{FB590AF4-CD8D-D94B-A036-6590D170FDB5}" type="sibTrans" cxnId="{58A5369C-7E58-2147-9426-C7F491E3FD48}">
      <dgm:prSet/>
      <dgm:spPr/>
      <dgm:t>
        <a:bodyPr/>
        <a:lstStyle/>
        <a:p>
          <a:endParaRPr lang="en-US"/>
        </a:p>
      </dgm:t>
    </dgm:pt>
    <dgm:pt modelId="{92A00318-AD26-B343-91C6-A7882C6E91B5}">
      <dgm:prSet/>
      <dgm:spPr/>
      <dgm:t>
        <a:bodyPr/>
        <a:lstStyle/>
        <a:p>
          <a:r>
            <a:rPr lang="en-US" dirty="0"/>
            <a:t>and publish the results. </a:t>
          </a:r>
        </a:p>
      </dgm:t>
    </dgm:pt>
    <dgm:pt modelId="{60D1ADDF-D435-A64F-8DC7-83D11B89352F}" type="parTrans" cxnId="{8E746188-13AB-794A-8F7F-B239B3613FC2}">
      <dgm:prSet/>
      <dgm:spPr/>
      <dgm:t>
        <a:bodyPr/>
        <a:lstStyle/>
        <a:p>
          <a:endParaRPr lang="en-US"/>
        </a:p>
      </dgm:t>
    </dgm:pt>
    <dgm:pt modelId="{E11CF36F-EEA2-9F40-989D-263582891A73}" type="sibTrans" cxnId="{8E746188-13AB-794A-8F7F-B239B3613FC2}">
      <dgm:prSet/>
      <dgm:spPr/>
      <dgm:t>
        <a:bodyPr/>
        <a:lstStyle/>
        <a:p>
          <a:endParaRPr lang="en-US"/>
        </a:p>
      </dgm:t>
    </dgm:pt>
    <dgm:pt modelId="{279F7935-DE0E-604B-B2EA-AC3027E3508B}" type="pres">
      <dgm:prSet presAssocID="{DA433798-0CFB-47FE-A761-1E96D8D9C8A4}" presName="linear" presStyleCnt="0">
        <dgm:presLayoutVars>
          <dgm:animLvl val="lvl"/>
          <dgm:resizeHandles val="exact"/>
        </dgm:presLayoutVars>
      </dgm:prSet>
      <dgm:spPr/>
    </dgm:pt>
    <dgm:pt modelId="{43F8AC09-1BF2-544F-B705-ECA1B575ECCD}" type="pres">
      <dgm:prSet presAssocID="{FB73261B-E578-2F41-B3FF-E4FD935F8600}" presName="parentText" presStyleLbl="node1" presStyleIdx="0" presStyleCnt="3" custAng="171572">
        <dgm:presLayoutVars>
          <dgm:chMax val="0"/>
          <dgm:bulletEnabled val="1"/>
        </dgm:presLayoutVars>
      </dgm:prSet>
      <dgm:spPr/>
    </dgm:pt>
    <dgm:pt modelId="{0A0B0854-BF8C-B941-B2EA-A8B86282AD3D}" type="pres">
      <dgm:prSet presAssocID="{7EBDE4C7-5006-104B-83C6-3ABC88443119}" presName="spacer" presStyleCnt="0"/>
      <dgm:spPr/>
    </dgm:pt>
    <dgm:pt modelId="{FC98EF0A-36A2-4341-9157-710634D53465}" type="pres">
      <dgm:prSet presAssocID="{9DD19B8C-3572-CF41-9FC9-DC84293C8197}" presName="parentText" presStyleLbl="node1" presStyleIdx="1" presStyleCnt="3" custAng="194686" custLinFactY="16038" custLinFactNeighborY="100000">
        <dgm:presLayoutVars>
          <dgm:chMax val="0"/>
          <dgm:bulletEnabled val="1"/>
        </dgm:presLayoutVars>
      </dgm:prSet>
      <dgm:spPr/>
    </dgm:pt>
    <dgm:pt modelId="{71045AB6-E8E1-B04F-A362-02CEBF53CCD3}" type="pres">
      <dgm:prSet presAssocID="{FB590AF4-CD8D-D94B-A036-6590D170FDB5}" presName="spacer" presStyleCnt="0"/>
      <dgm:spPr/>
    </dgm:pt>
    <dgm:pt modelId="{880FE9A3-1CDA-784F-B667-41671497898F}" type="pres">
      <dgm:prSet presAssocID="{92A00318-AD26-B343-91C6-A7882C6E91B5}" presName="parentText" presStyleLbl="node1" presStyleIdx="2" presStyleCnt="3" custAng="171656" custLinFactY="32489" custLinFactNeighborY="100000">
        <dgm:presLayoutVars>
          <dgm:chMax val="0"/>
          <dgm:bulletEnabled val="1"/>
        </dgm:presLayoutVars>
      </dgm:prSet>
      <dgm:spPr/>
    </dgm:pt>
  </dgm:ptLst>
  <dgm:cxnLst>
    <dgm:cxn modelId="{F184F507-6DDE-AF4F-BBD1-6F7CB4CFAE92}" srcId="{DA433798-0CFB-47FE-A761-1E96D8D9C8A4}" destId="{FB73261B-E578-2F41-B3FF-E4FD935F8600}" srcOrd="0" destOrd="0" parTransId="{FE0ED995-D2E3-2C4F-9EED-1C71260DB2A7}" sibTransId="{7EBDE4C7-5006-104B-83C6-3ABC88443119}"/>
    <dgm:cxn modelId="{7E3F4F51-88F3-1044-9380-D640B025C42C}" type="presOf" srcId="{92A00318-AD26-B343-91C6-A7882C6E91B5}" destId="{880FE9A3-1CDA-784F-B667-41671497898F}" srcOrd="0" destOrd="0" presId="urn:microsoft.com/office/officeart/2005/8/layout/vList2"/>
    <dgm:cxn modelId="{5D23EE6E-8A87-EB4F-8524-25C983C409FA}" type="presOf" srcId="{9DD19B8C-3572-CF41-9FC9-DC84293C8197}" destId="{FC98EF0A-36A2-4341-9157-710634D53465}" srcOrd="0" destOrd="0" presId="urn:microsoft.com/office/officeart/2005/8/layout/vList2"/>
    <dgm:cxn modelId="{8E746188-13AB-794A-8F7F-B239B3613FC2}" srcId="{DA433798-0CFB-47FE-A761-1E96D8D9C8A4}" destId="{92A00318-AD26-B343-91C6-A7882C6E91B5}" srcOrd="2" destOrd="0" parTransId="{60D1ADDF-D435-A64F-8DC7-83D11B89352F}" sibTransId="{E11CF36F-EEA2-9F40-989D-263582891A73}"/>
    <dgm:cxn modelId="{58A5369C-7E58-2147-9426-C7F491E3FD48}" srcId="{DA433798-0CFB-47FE-A761-1E96D8D9C8A4}" destId="{9DD19B8C-3572-CF41-9FC9-DC84293C8197}" srcOrd="1" destOrd="0" parTransId="{B8898FD9-33A6-C546-9E2E-0E49394A086A}" sibTransId="{FB590AF4-CD8D-D94B-A036-6590D170FDB5}"/>
    <dgm:cxn modelId="{C5C93CA7-80A7-DC48-81E7-B8ABFD63173E}" type="presOf" srcId="{DA433798-0CFB-47FE-A761-1E96D8D9C8A4}" destId="{279F7935-DE0E-604B-B2EA-AC3027E3508B}" srcOrd="0" destOrd="0" presId="urn:microsoft.com/office/officeart/2005/8/layout/vList2"/>
    <dgm:cxn modelId="{9375B7AE-7F1A-D14E-9396-F13A7C84F005}" type="presOf" srcId="{FB73261B-E578-2F41-B3FF-E4FD935F8600}" destId="{43F8AC09-1BF2-544F-B705-ECA1B575ECCD}" srcOrd="0" destOrd="0" presId="urn:microsoft.com/office/officeart/2005/8/layout/vList2"/>
    <dgm:cxn modelId="{D2C988C9-AA7A-DD4B-A09D-0CE613B09895}" type="presParOf" srcId="{279F7935-DE0E-604B-B2EA-AC3027E3508B}" destId="{43F8AC09-1BF2-544F-B705-ECA1B575ECCD}" srcOrd="0" destOrd="0" presId="urn:microsoft.com/office/officeart/2005/8/layout/vList2"/>
    <dgm:cxn modelId="{A0587C52-CBB2-9144-B535-3B0B99BEC538}" type="presParOf" srcId="{279F7935-DE0E-604B-B2EA-AC3027E3508B}" destId="{0A0B0854-BF8C-B941-B2EA-A8B86282AD3D}" srcOrd="1" destOrd="0" presId="urn:microsoft.com/office/officeart/2005/8/layout/vList2"/>
    <dgm:cxn modelId="{D58C3897-FC91-3044-8039-083BDAE499A8}" type="presParOf" srcId="{279F7935-DE0E-604B-B2EA-AC3027E3508B}" destId="{FC98EF0A-36A2-4341-9157-710634D53465}" srcOrd="2" destOrd="0" presId="urn:microsoft.com/office/officeart/2005/8/layout/vList2"/>
    <dgm:cxn modelId="{412F826E-372B-DB4E-9863-33376BAC57BA}" type="presParOf" srcId="{279F7935-DE0E-604B-B2EA-AC3027E3508B}" destId="{71045AB6-E8E1-B04F-A362-02CEBF53CCD3}" srcOrd="3" destOrd="0" presId="urn:microsoft.com/office/officeart/2005/8/layout/vList2"/>
    <dgm:cxn modelId="{C278D166-81FF-B442-A137-A5013E29BE10}" type="presParOf" srcId="{279F7935-DE0E-604B-B2EA-AC3027E3508B}" destId="{880FE9A3-1CDA-784F-B667-4167149789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8AC09-1BF2-544F-B705-ECA1B575ECCD}">
      <dsp:nvSpPr>
        <dsp:cNvPr id="0" name=""/>
        <dsp:cNvSpPr/>
      </dsp:nvSpPr>
      <dsp:spPr>
        <a:xfrm rot="171572">
          <a:off x="0" y="427347"/>
          <a:ext cx="4718431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coordinate new observations jointly among different telescopes</a:t>
          </a:r>
        </a:p>
      </dsp:txBody>
      <dsp:txXfrm>
        <a:off x="33926" y="461273"/>
        <a:ext cx="4650579" cy="627128"/>
      </dsp:txXfrm>
    </dsp:sp>
    <dsp:sp modelId="{FC98EF0A-36A2-4341-9157-710634D53465}">
      <dsp:nvSpPr>
        <dsp:cNvPr id="0" name=""/>
        <dsp:cNvSpPr/>
      </dsp:nvSpPr>
      <dsp:spPr>
        <a:xfrm rot="194686">
          <a:off x="0" y="1337468"/>
          <a:ext cx="4718431" cy="694980"/>
        </a:xfrm>
        <a:prstGeom prst="roundRect">
          <a:avLst/>
        </a:prstGeom>
        <a:solidFill>
          <a:schemeClr val="accent2">
            <a:hueOff val="-1340899"/>
            <a:satOff val="150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analyze those observations</a:t>
          </a:r>
        </a:p>
      </dsp:txBody>
      <dsp:txXfrm>
        <a:off x="33926" y="1371394"/>
        <a:ext cx="4650579" cy="627128"/>
      </dsp:txXfrm>
    </dsp:sp>
    <dsp:sp modelId="{880FE9A3-1CDA-784F-B667-41671497898F}">
      <dsp:nvSpPr>
        <dsp:cNvPr id="0" name=""/>
        <dsp:cNvSpPr/>
      </dsp:nvSpPr>
      <dsp:spPr>
        <a:xfrm rot="171656">
          <a:off x="0" y="2198619"/>
          <a:ext cx="4718431" cy="694980"/>
        </a:xfrm>
        <a:prstGeom prst="roundRect">
          <a:avLst/>
        </a:prstGeom>
        <a:solidFill>
          <a:schemeClr val="accent2">
            <a:hueOff val="-2681797"/>
            <a:satOff val="3018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and publish the results. </a:t>
          </a:r>
        </a:p>
      </dsp:txBody>
      <dsp:txXfrm>
        <a:off x="33926" y="2232545"/>
        <a:ext cx="4650579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7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1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0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4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3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3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6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58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03" r:id="rId7"/>
    <p:sldLayoutId id="2147483804" r:id="rId8"/>
    <p:sldLayoutId id="2147483805" r:id="rId9"/>
    <p:sldLayoutId id="2147483806" r:id="rId10"/>
    <p:sldLayoutId id="214748381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hyperlink" Target="mailto:iachec-co-obs@lists.srl.caltech.eduChand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lar flare&#10;&#10;Description automatically generated">
            <a:extLst>
              <a:ext uri="{FF2B5EF4-FFF2-40B4-BE49-F238E27FC236}">
                <a16:creationId xmlns:a16="http://schemas.microsoft.com/office/drawing/2014/main" id="{33A54DEB-7731-20E1-4059-6C155AAF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8" t="37626" r="9445" b="11416"/>
          <a:stretch/>
        </p:blipFill>
        <p:spPr>
          <a:xfrm>
            <a:off x="0" y="0"/>
            <a:ext cx="12192000" cy="6894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BCE53-04C5-D0C5-CE73-2D8371C63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184" y="423719"/>
            <a:ext cx="11503632" cy="4066087"/>
          </a:xfrm>
        </p:spPr>
        <p:txBody>
          <a:bodyPr>
            <a:no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IACHEC Coordinated Observations Working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4A2BB-F6B4-A812-90A4-9E50BF83E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6278" y="4682261"/>
            <a:ext cx="7099443" cy="17520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DA9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Summary</a:t>
            </a:r>
          </a:p>
          <a:p>
            <a:pPr algn="ctr"/>
            <a:r>
              <a:rPr lang="en-US" sz="2000" b="1" dirty="0">
                <a:solidFill>
                  <a:srgbClr val="FFFDA9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Karl Forster</a:t>
            </a:r>
          </a:p>
          <a:p>
            <a:pPr algn="ctr"/>
            <a:r>
              <a:rPr lang="en-US" sz="2000" b="1" i="1" dirty="0">
                <a:solidFill>
                  <a:srgbClr val="FFFDA9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Parador de La Granja, Spain        May 16</a:t>
            </a:r>
            <a:r>
              <a:rPr lang="en-US" sz="2000" b="1" i="1" baseline="30000" dirty="0">
                <a:solidFill>
                  <a:srgbClr val="FFFDA9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</a:t>
            </a:r>
            <a:r>
              <a:rPr lang="en-US" sz="2000" b="1" i="1" dirty="0">
                <a:solidFill>
                  <a:srgbClr val="FFFDA9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297B0-D0A9-07A0-C1EB-10413DE368D0}"/>
              </a:ext>
            </a:extLst>
          </p:cNvPr>
          <p:cNvSpPr txBox="1"/>
          <p:nvPr/>
        </p:nvSpPr>
        <p:spPr>
          <a:xfrm>
            <a:off x="8681663" y="6516473"/>
            <a:ext cx="3482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00FDFF"/>
                </a:solidFill>
                <a:latin typeface="Eurostile" panose="020B0504020202050204" pitchFamily="34" charset="77"/>
              </a:rPr>
              <a:t>NASA/SDO     </a:t>
            </a:r>
            <a:r>
              <a:rPr lang="en-US" sz="1200" dirty="0">
                <a:solidFill>
                  <a:srgbClr val="00FDFF"/>
                </a:solidFill>
                <a:latin typeface="Eurostile" panose="020B0504020202050204" pitchFamily="34" charset="77"/>
              </a:rPr>
              <a:t>AR3664  X8.7 flare   2024-05-14</a:t>
            </a:r>
          </a:p>
        </p:txBody>
      </p:sp>
    </p:spTree>
    <p:extLst>
      <p:ext uri="{BB962C8B-B14F-4D97-AF65-F5344CB8AC3E}">
        <p14:creationId xmlns:p14="http://schemas.microsoft.com/office/powerpoint/2010/main" val="365518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64333"/>
            <a:ext cx="9753599" cy="837257"/>
          </a:xfrm>
        </p:spPr>
        <p:txBody>
          <a:bodyPr/>
          <a:lstStyle/>
          <a:p>
            <a:r>
              <a:rPr lang="en-US" dirty="0"/>
              <a:t> Activity in 2023 - 2024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A8902-FDCD-4247-ABF2-D41D06603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6634" y="1066518"/>
            <a:ext cx="10134664" cy="316643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C00000"/>
                </a:solidFill>
              </a:rPr>
              <a:t>Coordinated XRISM calibration observations</a:t>
            </a:r>
          </a:p>
          <a:p>
            <a:r>
              <a:rPr lang="en-US" sz="2000" dirty="0"/>
              <a:t>Adjusted for changes to the in-flight calibration plans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PKS 2155-304 </a:t>
            </a:r>
            <a:r>
              <a:rPr lang="en-US" sz="1800" dirty="0"/>
              <a:t>– </a:t>
            </a:r>
            <a:r>
              <a:rPr lang="en-US" sz="1800" dirty="0" err="1"/>
              <a:t>NuSTAR</a:t>
            </a:r>
            <a:r>
              <a:rPr lang="en-US" sz="1800" dirty="0"/>
              <a:t>, NICER – for off-axis PSF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3C 273 </a:t>
            </a:r>
            <a:r>
              <a:rPr lang="en-US" sz="1800" dirty="0"/>
              <a:t>– </a:t>
            </a:r>
            <a:r>
              <a:rPr lang="en-US" sz="1800" dirty="0" err="1"/>
              <a:t>NuSTAR</a:t>
            </a:r>
            <a:r>
              <a:rPr lang="en-US" sz="1800" dirty="0"/>
              <a:t>, XMM, Chandra, INTEGRAL, Swift – for on-axis effective area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Crab</a:t>
            </a:r>
            <a:r>
              <a:rPr lang="en-US" sz="1800" dirty="0"/>
              <a:t> – </a:t>
            </a:r>
            <a:r>
              <a:rPr lang="en-US" sz="1800" dirty="0" err="1"/>
              <a:t>NuSTAR</a:t>
            </a:r>
            <a:r>
              <a:rPr lang="en-US" sz="1800" dirty="0"/>
              <a:t>, NICER – for timing / bright source</a:t>
            </a:r>
          </a:p>
          <a:p>
            <a:pPr lvl="1"/>
            <a:r>
              <a:rPr lang="en-US" sz="1800" b="1" dirty="0" err="1">
                <a:solidFill>
                  <a:srgbClr val="0070C0"/>
                </a:solidFill>
              </a:rPr>
              <a:t>Cyg</a:t>
            </a:r>
            <a:r>
              <a:rPr lang="en-US" sz="1800" b="1" dirty="0">
                <a:solidFill>
                  <a:srgbClr val="0070C0"/>
                </a:solidFill>
              </a:rPr>
              <a:t> X-2  </a:t>
            </a:r>
            <a:r>
              <a:rPr lang="en-US" sz="1800" dirty="0"/>
              <a:t>- </a:t>
            </a:r>
            <a:r>
              <a:rPr lang="en-US" sz="1800" dirty="0" err="1"/>
              <a:t>NuSTAR</a:t>
            </a:r>
            <a:r>
              <a:rPr lang="en-US" sz="1800" dirty="0"/>
              <a:t> – for off-axis PSF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HR 1099 </a:t>
            </a:r>
            <a:r>
              <a:rPr lang="en-US" sz="1800" dirty="0"/>
              <a:t>– Chandra/HETG – for Resolve gain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D641B9D-BD30-48EF-6C42-7BA2B03D7E8E}"/>
              </a:ext>
            </a:extLst>
          </p:cNvPr>
          <p:cNvSpPr txBox="1">
            <a:spLocks/>
          </p:cNvSpPr>
          <p:nvPr/>
        </p:nvSpPr>
        <p:spPr>
          <a:xfrm>
            <a:off x="7595708" y="4712631"/>
            <a:ext cx="4250269" cy="10788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Additional campaigns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Crab</a:t>
            </a:r>
            <a:r>
              <a:rPr lang="en-US" sz="1800" dirty="0"/>
              <a:t> – XMM, INTEGRAL, </a:t>
            </a:r>
            <a:r>
              <a:rPr lang="en-US" sz="1800" dirty="0" err="1"/>
              <a:t>NuSTAR</a:t>
            </a:r>
            <a:endParaRPr lang="en-US" sz="1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A7B1A7A-3983-BDDF-2BBD-2E5DFED5A00C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B579371-FC3D-D051-544C-8BF4631950C7}"/>
              </a:ext>
            </a:extLst>
          </p:cNvPr>
          <p:cNvSpPr txBox="1">
            <a:spLocks/>
          </p:cNvSpPr>
          <p:nvPr/>
        </p:nvSpPr>
        <p:spPr>
          <a:xfrm>
            <a:off x="481491" y="4653874"/>
            <a:ext cx="3785709" cy="645596"/>
          </a:xfrm>
          <a:prstGeom prst="rect">
            <a:avLst/>
          </a:prstGeom>
          <a:solidFill>
            <a:srgbClr val="FFFED6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i="1" dirty="0">
                <a:solidFill>
                  <a:srgbClr val="448885"/>
                </a:solidFill>
              </a:rPr>
              <a:t>...delayed annual cross-</a:t>
            </a:r>
            <a:r>
              <a:rPr lang="en-US" sz="1400" b="1" i="1" dirty="0" err="1">
                <a:solidFill>
                  <a:srgbClr val="448885"/>
                </a:solidFill>
              </a:rPr>
              <a:t>cal</a:t>
            </a:r>
            <a:r>
              <a:rPr lang="en-US" sz="1400" b="1" i="1" dirty="0">
                <a:solidFill>
                  <a:srgbClr val="448885"/>
                </a:solidFill>
              </a:rPr>
              <a:t> campaign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i="1" dirty="0">
                <a:solidFill>
                  <a:srgbClr val="448885"/>
                </a:solidFill>
              </a:rPr>
              <a:t>     (usually in June)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4EC6B316-5995-13EE-3229-2D6E6AA956D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88" y="3404728"/>
            <a:ext cx="2041350" cy="574457"/>
          </a:xfrm>
          <a:prstGeom prst="bentConnector3">
            <a:avLst>
              <a:gd name="adj1" fmla="val 99771"/>
            </a:avLst>
          </a:prstGeom>
          <a:ln w="508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5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64333"/>
            <a:ext cx="9753599" cy="837257"/>
          </a:xfrm>
        </p:spPr>
        <p:txBody>
          <a:bodyPr/>
          <a:lstStyle/>
          <a:p>
            <a:r>
              <a:rPr lang="en-US" dirty="0"/>
              <a:t> Working group session – May 14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2D75D3-4888-A14F-8CE0-54A2308328F0}"/>
              </a:ext>
            </a:extLst>
          </p:cNvPr>
          <p:cNvSpPr txBox="1">
            <a:spLocks/>
          </p:cNvSpPr>
          <p:nvPr/>
        </p:nvSpPr>
        <p:spPr>
          <a:xfrm>
            <a:off x="1064962" y="1136650"/>
            <a:ext cx="8720306" cy="49435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Everyone in person!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   </a:t>
            </a:r>
            <a:r>
              <a:rPr lang="en-US" sz="1800" b="1" dirty="0">
                <a:solidFill>
                  <a:srgbClr val="0070C0"/>
                </a:solidFill>
              </a:rPr>
              <a:t>+9 on zoom from EU and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Agenda</a:t>
            </a:r>
          </a:p>
          <a:p>
            <a:r>
              <a:rPr lang="en-US" sz="1800" dirty="0"/>
              <a:t>A NICER Look at Cross-calibration using 3C 273 – Jeremy Hare</a:t>
            </a:r>
          </a:p>
          <a:p>
            <a:r>
              <a:rPr lang="en-US" sz="1800" dirty="0"/>
              <a:t>XRISM on-axis effective area and comparison with other satellites – Eric Miller &amp; Takayuki Hayashi</a:t>
            </a:r>
          </a:p>
          <a:p>
            <a:r>
              <a:rPr lang="en-US" sz="1800" dirty="0"/>
              <a:t>NASA’s Astrophysics Cross-Observatory Science Support (ACROSS) Initiative – Jamie Kenna (remotely)</a:t>
            </a:r>
          </a:p>
          <a:p>
            <a:r>
              <a:rPr lang="en-US" sz="1800" dirty="0"/>
              <a:t>Coordinated calibration plans for 2024-2025</a:t>
            </a:r>
          </a:p>
          <a:p>
            <a:r>
              <a:rPr lang="en-US" sz="1800" dirty="0"/>
              <a:t>Working group 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518AB-FC6D-1D2D-79E2-1C4541EDE259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</p:spTree>
    <p:extLst>
      <p:ext uri="{BB962C8B-B14F-4D97-AF65-F5344CB8AC3E}">
        <p14:creationId xmlns:p14="http://schemas.microsoft.com/office/powerpoint/2010/main" val="161314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2DBE133-7C40-1DFB-947A-C31A4F822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FD5E18A-D8C6-E56A-4FDE-20659A25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97" y="351335"/>
            <a:ext cx="4934065" cy="1279164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sz="3200" dirty="0"/>
              <a:t>A NICER Look at Cross-calibration using 3C 273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0C3B0-5899-B7F1-66B8-2EF5C9FA1827}"/>
              </a:ext>
            </a:extLst>
          </p:cNvPr>
          <p:cNvSpPr txBox="1">
            <a:spLocks/>
          </p:cNvSpPr>
          <p:nvPr/>
        </p:nvSpPr>
        <p:spPr>
          <a:xfrm>
            <a:off x="1248087" y="1630499"/>
            <a:ext cx="3275484" cy="379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0070C0"/>
                </a:solidFill>
              </a:rPr>
              <a:t>Jeremy Hare    (NASA/GSFC)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4F6DF236-5F81-12A1-F260-1E8F112796BF}"/>
              </a:ext>
            </a:extLst>
          </p:cNvPr>
          <p:cNvSpPr txBox="1">
            <a:spLocks/>
          </p:cNvSpPr>
          <p:nvPr/>
        </p:nvSpPr>
        <p:spPr>
          <a:xfrm>
            <a:off x="855522" y="6531396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328CC75B-581D-4F90-7538-D01D280D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96" y="772030"/>
            <a:ext cx="4022799" cy="236292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BC7E202-CCC5-1937-00DD-60B2B9CD9210}"/>
              </a:ext>
            </a:extLst>
          </p:cNvPr>
          <p:cNvSpPr txBox="1">
            <a:spLocks/>
          </p:cNvSpPr>
          <p:nvPr/>
        </p:nvSpPr>
        <p:spPr>
          <a:xfrm rot="300000">
            <a:off x="6968459" y="3183364"/>
            <a:ext cx="1003175" cy="307998"/>
          </a:xfrm>
          <a:prstGeom prst="rect">
            <a:avLst/>
          </a:prstGeom>
          <a:solidFill>
            <a:srgbClr val="FFFED6"/>
          </a:solidFill>
        </p:spPr>
        <p:txBody>
          <a:bodyPr vert="horz" wrap="non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0" dirty="0">
                <a:solidFill>
                  <a:srgbClr val="0070C0"/>
                </a:solidFill>
                <a:latin typeface="Eurostile" panose="020B0504020202050204" pitchFamily="34" charset="77"/>
                <a:cs typeface="Cavolini" panose="03000502040302020204" pitchFamily="66" charset="0"/>
              </a:rPr>
              <a:t>1-5 keV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7AA0A5C-626B-6B0D-DDA4-594F98DF3AA8}"/>
              </a:ext>
            </a:extLst>
          </p:cNvPr>
          <p:cNvSpPr txBox="1">
            <a:spLocks/>
          </p:cNvSpPr>
          <p:nvPr/>
        </p:nvSpPr>
        <p:spPr>
          <a:xfrm rot="300000">
            <a:off x="9726673" y="3216697"/>
            <a:ext cx="990461" cy="301709"/>
          </a:xfrm>
          <a:prstGeom prst="rect">
            <a:avLst/>
          </a:prstGeom>
          <a:solidFill>
            <a:srgbClr val="FFFED6"/>
          </a:solidFill>
        </p:spPr>
        <p:txBody>
          <a:bodyPr vert="horz" wrap="non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0" dirty="0">
                <a:solidFill>
                  <a:srgbClr val="0070C0"/>
                </a:solidFill>
                <a:latin typeface="Eurostile" panose="020B0504020202050204" pitchFamily="34" charset="77"/>
                <a:cs typeface="Cavolini" panose="03000502040302020204" pitchFamily="66" charset="0"/>
              </a:rPr>
              <a:t>3-7 keV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4AA2D9C-1279-CD5E-689B-17F9B68E7F0B}"/>
              </a:ext>
            </a:extLst>
          </p:cNvPr>
          <p:cNvSpPr txBox="1">
            <a:spLocks/>
          </p:cNvSpPr>
          <p:nvPr/>
        </p:nvSpPr>
        <p:spPr>
          <a:xfrm>
            <a:off x="532519" y="2024867"/>
            <a:ext cx="5075103" cy="42814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Followed Madsen et al. (2017)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Updated Swift-XRT analysis, using </a:t>
            </a:r>
            <a:r>
              <a:rPr lang="en-US" sz="1200" dirty="0" err="1"/>
              <a:t>fluxcorr</a:t>
            </a:r>
            <a:r>
              <a:rPr lang="en-US" sz="1200" dirty="0"/>
              <a:t> and </a:t>
            </a:r>
            <a:r>
              <a:rPr lang="en-US" sz="1200" dirty="0" err="1"/>
              <a:t>caladjustment</a:t>
            </a:r>
            <a:r>
              <a:rPr lang="en-US" sz="1200" dirty="0"/>
              <a:t> for XMM-newton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Merged both NICER and Swift observations</a:t>
            </a:r>
          </a:p>
          <a:p>
            <a:r>
              <a:rPr lang="en-US" sz="1400" b="1" dirty="0"/>
              <a:t>3C 273 IACHEC observations webpage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                                    Felix </a:t>
            </a:r>
            <a:r>
              <a:rPr lang="en-US" sz="1200" dirty="0" err="1"/>
              <a:t>Fuerst</a:t>
            </a:r>
            <a:r>
              <a:rPr lang="en-US" sz="1200" dirty="0"/>
              <a:t> (ESAC)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Provides common GTI’s and spectra from each instrument team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Python notebooks provided, eventually including analysis scripts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Pipeline analysis scripts can be run (Swift API, CIAO, </a:t>
            </a:r>
            <a:r>
              <a:rPr lang="en-US" sz="1200" dirty="0" err="1"/>
              <a:t>heasoftpy</a:t>
            </a:r>
            <a:r>
              <a:rPr lang="en-US" sz="1200" dirty="0"/>
              <a:t>, SAS notebooks)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In part is similar to the goals of the heritage working group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</a:rPr>
              <a:t>Will continue updated analysis – starting with latest campaign including XRISM observation</a:t>
            </a:r>
            <a:endParaRPr lang="en-US" sz="1200" dirty="0"/>
          </a:p>
          <a:p>
            <a:endParaRPr lang="en-US" dirty="0"/>
          </a:p>
        </p:txBody>
      </p:sp>
      <p:pic>
        <p:nvPicPr>
          <p:cNvPr id="7" name="Picture 6" descr="A graph with colorful circles and numbers&#10;&#10;Description automatically generated">
            <a:extLst>
              <a:ext uri="{FF2B5EF4-FFF2-40B4-BE49-F238E27FC236}">
                <a16:creationId xmlns:a16="http://schemas.microsoft.com/office/drawing/2014/main" id="{31F0CC44-1A27-ED52-C7F4-A48800757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000">
            <a:off x="8652820" y="3452999"/>
            <a:ext cx="2461936" cy="2342166"/>
          </a:xfrm>
          <a:prstGeom prst="rect">
            <a:avLst/>
          </a:prstGeom>
        </p:spPr>
      </p:pic>
      <p:pic>
        <p:nvPicPr>
          <p:cNvPr id="18" name="Picture 17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E1C02EC5-6AD7-96B0-3206-0CD88D814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0000">
            <a:off x="5903618" y="3446371"/>
            <a:ext cx="2554111" cy="236859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F9B78A8-623F-DC70-F740-247BE7BB343D}"/>
              </a:ext>
            </a:extLst>
          </p:cNvPr>
          <p:cNvCxnSpPr>
            <a:cxnSpLocks/>
          </p:cNvCxnSpPr>
          <p:nvPr/>
        </p:nvCxnSpPr>
        <p:spPr>
          <a:xfrm flipH="1" flipV="1">
            <a:off x="6882702" y="3781792"/>
            <a:ext cx="289809" cy="42229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1632AB-5C65-8274-BC2D-6BA6A38F6A8D}"/>
              </a:ext>
            </a:extLst>
          </p:cNvPr>
          <p:cNvCxnSpPr>
            <a:cxnSpLocks/>
          </p:cNvCxnSpPr>
          <p:nvPr/>
        </p:nvCxnSpPr>
        <p:spPr>
          <a:xfrm flipH="1" flipV="1">
            <a:off x="9765917" y="4904690"/>
            <a:ext cx="342900" cy="282575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8BF44811-7AD5-30AB-C28D-866D5781F4D5}"/>
              </a:ext>
            </a:extLst>
          </p:cNvPr>
          <p:cNvSpPr txBox="1">
            <a:spLocks/>
          </p:cNvSpPr>
          <p:nvPr/>
        </p:nvSpPr>
        <p:spPr>
          <a:xfrm>
            <a:off x="8083327" y="5045977"/>
            <a:ext cx="1003175" cy="239752"/>
          </a:xfrm>
          <a:prstGeom prst="rect">
            <a:avLst/>
          </a:prstGeom>
          <a:solidFill>
            <a:srgbClr val="FFFED6"/>
          </a:solidFill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i="0" dirty="0">
                <a:solidFill>
                  <a:srgbClr val="C00000"/>
                </a:solidFill>
                <a:latin typeface="Eurostile" panose="020B0504020202050204" pitchFamily="34" charset="77"/>
                <a:cs typeface="Cavolini" panose="03000502040302020204" pitchFamily="66" charset="0"/>
              </a:rPr>
              <a:t>with </a:t>
            </a:r>
            <a:r>
              <a:rPr lang="en-US" sz="1200" b="1" i="0" dirty="0" err="1">
                <a:solidFill>
                  <a:srgbClr val="C00000"/>
                </a:solidFill>
                <a:latin typeface="Eurostile" panose="020B0504020202050204" pitchFamily="34" charset="77"/>
                <a:cs typeface="Cavolini" panose="03000502040302020204" pitchFamily="66" charset="0"/>
              </a:rPr>
              <a:t>abscorr</a:t>
            </a:r>
            <a:endParaRPr lang="en-US" sz="1200" b="1" i="0" dirty="0">
              <a:solidFill>
                <a:srgbClr val="C00000"/>
              </a:solidFill>
              <a:latin typeface="Eurostile" panose="020B0504020202050204" pitchFamily="34" charset="77"/>
              <a:cs typeface="Cavolini" panose="03000502040302020204" pitchFamily="66" charset="0"/>
            </a:endParaRPr>
          </a:p>
        </p:txBody>
      </p:sp>
      <p:pic>
        <p:nvPicPr>
          <p:cNvPr id="52" name="Picture 51" descr="A logo of a space shuttle&#10;&#10;Description automatically generated">
            <a:extLst>
              <a:ext uri="{FF2B5EF4-FFF2-40B4-BE49-F238E27FC236}">
                <a16:creationId xmlns:a16="http://schemas.microsoft.com/office/drawing/2014/main" id="{B0331748-6CD2-E124-4ED1-253AB0FBE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76508">
            <a:off x="5252466" y="357223"/>
            <a:ext cx="2048033" cy="10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72212" y="282178"/>
            <a:ext cx="5455259" cy="589448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435827" y="609334"/>
            <a:ext cx="5725215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6D52C-BD1A-6340-8282-0B53C5F4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9" y="4307840"/>
            <a:ext cx="5056373" cy="127688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3200" dirty="0"/>
              <a:t>XRISM / Resolve on-axis effective area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50DB571-3A12-4BED-AAD9-9F00B1138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14120">
            <a:off x="470659" y="-333929"/>
            <a:ext cx="500911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05837C-1102-4D24-9745-5D4795087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E0B0FD-D6DB-4660-A369-0B3722B2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49F612E-2AC0-47A5-9CAE-712630251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F0A1FBB-5EAE-46FC-8024-C16101923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1CDB003-27ED-43D6-887A-E9126BC78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784A286-ED40-386B-C1DF-FD8C3AB24BE2}"/>
              </a:ext>
            </a:extLst>
          </p:cNvPr>
          <p:cNvSpPr txBox="1">
            <a:spLocks/>
          </p:cNvSpPr>
          <p:nvPr/>
        </p:nvSpPr>
        <p:spPr>
          <a:xfrm>
            <a:off x="6424985" y="1510082"/>
            <a:ext cx="5362436" cy="2312334"/>
          </a:xfrm>
          <a:prstGeom prst="rect">
            <a:avLst/>
          </a:prstGeom>
          <a:solidFill>
            <a:srgbClr val="C1BDA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</a:pPr>
            <a:r>
              <a:rPr lang="en-US" sz="2000" b="1" u="sng" dirty="0"/>
              <a:t>Resolve vs </a:t>
            </a:r>
            <a:r>
              <a:rPr lang="en-US" sz="2000" b="1" u="sng" dirty="0" err="1"/>
              <a:t>NuSTAR</a:t>
            </a:r>
            <a:r>
              <a:rPr lang="en-US" sz="2000" b="1" dirty="0"/>
              <a:t>   </a:t>
            </a:r>
            <a:r>
              <a:rPr lang="en-US" sz="1800" b="1" dirty="0"/>
              <a:t>3C 273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Coordinated observation Jan 7-8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, 2024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Analysis by  </a:t>
            </a:r>
            <a:r>
              <a:rPr lang="en-US" i="1" dirty="0" err="1">
                <a:solidFill>
                  <a:srgbClr val="0070C0"/>
                </a:solidFill>
                <a:latin typeface="Calibri" panose="020F0502020204030204" pitchFamily="34" charset="0"/>
              </a:rPr>
              <a:t>Aysegul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alibri" panose="020F0502020204030204" pitchFamily="34" charset="0"/>
              </a:rPr>
              <a:t>Tumer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of overlapping GTI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Same TSTART and TSTOP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Resolve broad-band flux is 5% higher than </a:t>
            </a:r>
            <a:r>
              <a:rPr lang="en-US" sz="1400" b="1" dirty="0" err="1">
                <a:solidFill>
                  <a:srgbClr val="C00000"/>
                </a:solidFill>
              </a:rPr>
              <a:t>NuSTAR</a:t>
            </a:r>
            <a:endParaRPr lang="en-US" sz="1400" b="1" dirty="0">
              <a:solidFill>
                <a:srgbClr val="C00000"/>
              </a:solidFill>
            </a:endParaRP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cf</a:t>
            </a:r>
            <a:r>
              <a:rPr lang="en-US" dirty="0"/>
              <a:t> XMM-PN is 18% lower than </a:t>
            </a:r>
            <a:r>
              <a:rPr lang="en-US" dirty="0" err="1"/>
              <a:t>NuSTAR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A3BE53-6112-BC22-88DB-ABFDB5C43910}"/>
              </a:ext>
            </a:extLst>
          </p:cNvPr>
          <p:cNvSpPr txBox="1">
            <a:spLocks/>
          </p:cNvSpPr>
          <p:nvPr/>
        </p:nvSpPr>
        <p:spPr>
          <a:xfrm>
            <a:off x="7250904" y="5552739"/>
            <a:ext cx="3275484" cy="379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70C0"/>
                </a:solidFill>
              </a:rPr>
              <a:t>Eric Miller  (MIT)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EB75A4-DB88-78D7-0AC7-1C868C5B7F2B}"/>
              </a:ext>
            </a:extLst>
          </p:cNvPr>
          <p:cNvSpPr/>
          <p:nvPr/>
        </p:nvSpPr>
        <p:spPr>
          <a:xfrm rot="21180000">
            <a:off x="1369910" y="586093"/>
            <a:ext cx="3598908" cy="2878410"/>
          </a:xfrm>
          <a:prstGeom prst="rect">
            <a:avLst/>
          </a:prstGeom>
          <a:solidFill>
            <a:srgbClr val="FFF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9DC29-2218-4D45-07BD-F319AF680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0117" r="6918" b="3392"/>
          <a:stretch/>
        </p:blipFill>
        <p:spPr>
          <a:xfrm rot="4980000">
            <a:off x="1825436" y="271813"/>
            <a:ext cx="2759094" cy="3452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5F9603-466D-B0F2-EEDB-67DDA5816210}"/>
              </a:ext>
            </a:extLst>
          </p:cNvPr>
          <p:cNvSpPr txBox="1"/>
          <p:nvPr/>
        </p:nvSpPr>
        <p:spPr>
          <a:xfrm rot="-420000">
            <a:off x="2885074" y="2596229"/>
            <a:ext cx="2563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NuSTAR</a:t>
            </a:r>
            <a:r>
              <a:rPr lang="en-US" sz="1000" b="1" dirty="0">
                <a:solidFill>
                  <a:srgbClr val="0070C0"/>
                </a:solidFill>
              </a:rPr>
              <a:t> FPMA 3-80 keV, 39 </a:t>
            </a:r>
            <a:r>
              <a:rPr lang="en-US" sz="1000" b="1" dirty="0" err="1">
                <a:solidFill>
                  <a:srgbClr val="0070C0"/>
                </a:solidFill>
              </a:rPr>
              <a:t>ks</a:t>
            </a:r>
            <a:endParaRPr lang="en-US" sz="1000" b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64B12B-0D6C-806C-FDE1-5D9C405E01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51" t="49009" b="2474"/>
          <a:stretch/>
        </p:blipFill>
        <p:spPr>
          <a:xfrm rot="120000">
            <a:off x="891175" y="3872333"/>
            <a:ext cx="2897132" cy="2093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8977E5-D860-126E-FB60-C7ED59492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68" r="51060" b="40315"/>
          <a:stretch/>
        </p:blipFill>
        <p:spPr>
          <a:xfrm rot="120000">
            <a:off x="3257084" y="3505645"/>
            <a:ext cx="2680449" cy="19929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865BE9-5D8B-1FAB-B2EC-21C2C3EE9ECB}"/>
              </a:ext>
            </a:extLst>
          </p:cNvPr>
          <p:cNvSpPr txBox="1"/>
          <p:nvPr/>
        </p:nvSpPr>
        <p:spPr>
          <a:xfrm rot="120000">
            <a:off x="2367005" y="4156306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3CA600"/>
                </a:solidFill>
              </a:rPr>
              <a:t>3-12 keV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6647C-0FD3-039C-903C-96A0F72D7D90}"/>
              </a:ext>
            </a:extLst>
          </p:cNvPr>
          <p:cNvSpPr txBox="1"/>
          <p:nvPr/>
        </p:nvSpPr>
        <p:spPr>
          <a:xfrm rot="120000">
            <a:off x="4799497" y="3732918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A600"/>
                </a:solidFill>
              </a:rPr>
              <a:t>3-7 keV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13030-2E1D-6D23-B7BF-A2BA0046BC93}"/>
              </a:ext>
            </a:extLst>
          </p:cNvPr>
          <p:cNvSpPr txBox="1"/>
          <p:nvPr/>
        </p:nvSpPr>
        <p:spPr>
          <a:xfrm rot="-420000">
            <a:off x="1758855" y="1706572"/>
            <a:ext cx="18774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Resolve 2-10 keV, 103 </a:t>
            </a:r>
            <a:r>
              <a:rPr lang="en-US" sz="1000" b="1" dirty="0" err="1">
                <a:solidFill>
                  <a:srgbClr val="0070C0"/>
                </a:solidFill>
              </a:rPr>
              <a:t>ks</a:t>
            </a:r>
            <a:endParaRPr lang="en-US" sz="1000" b="1" dirty="0">
              <a:solidFill>
                <a:srgbClr val="0070C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8FCC24-8909-DB4A-5D7B-36C3EA56B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21242">
            <a:off x="4877258" y="472357"/>
            <a:ext cx="2103277" cy="58233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FD1553-F526-16D1-9B0D-FE44A73E8068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B038C-E337-9D4F-B97F-7BFEF74A74A9}"/>
              </a:ext>
            </a:extLst>
          </p:cNvPr>
          <p:cNvSpPr txBox="1"/>
          <p:nvPr/>
        </p:nvSpPr>
        <p:spPr>
          <a:xfrm>
            <a:off x="941130" y="330293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3CA600"/>
                </a:solidFill>
              </a:rPr>
              <a:t>2024-01-06</a:t>
            </a:r>
          </a:p>
        </p:txBody>
      </p:sp>
    </p:spTree>
    <p:extLst>
      <p:ext uri="{BB962C8B-B14F-4D97-AF65-F5344CB8AC3E}">
        <p14:creationId xmlns:p14="http://schemas.microsoft.com/office/powerpoint/2010/main" val="271746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1653-F08A-4A4B-AE34-4A243DA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353" y="2681450"/>
            <a:ext cx="4946774" cy="3601340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000" b="1" dirty="0"/>
              <a:t>On-axis effective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Resolve-XMA on-axis effective area within 6% of simulation (1.8 – 17 keV)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Gate valve not yet open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~no effective area below 1.8 keV</a:t>
            </a:r>
          </a:p>
          <a:p>
            <a:r>
              <a:rPr lang="en-US" sz="2000" b="1" dirty="0"/>
              <a:t>3C 273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TBabs</a:t>
            </a:r>
            <a:r>
              <a:rPr lang="en-US" dirty="0"/>
              <a:t> * </a:t>
            </a:r>
            <a:r>
              <a:rPr lang="en-US" dirty="0" err="1"/>
              <a:t>Powerlaw</a:t>
            </a:r>
            <a:r>
              <a:rPr lang="en-US" dirty="0"/>
              <a:t> (N</a:t>
            </a:r>
            <a:r>
              <a:rPr lang="en-US" baseline="-25000" dirty="0"/>
              <a:t>H</a:t>
            </a:r>
            <a:r>
              <a:rPr lang="en-US" dirty="0"/>
              <a:t>, Z from Madsen et al)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Soft excess (BBB) in </a:t>
            </a:r>
            <a:r>
              <a:rPr lang="en-US" dirty="0" err="1"/>
              <a:t>Xtend</a:t>
            </a:r>
            <a:r>
              <a:rPr lang="en-US" dirty="0"/>
              <a:t> spectrum?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Xtend</a:t>
            </a:r>
            <a:r>
              <a:rPr lang="en-US" dirty="0"/>
              <a:t> and Resolve measurements are within range of measurements from other 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Xtend</a:t>
            </a:r>
            <a:r>
              <a:rPr lang="en-US" dirty="0"/>
              <a:t> closer to </a:t>
            </a:r>
            <a:r>
              <a:rPr lang="en-US" dirty="0" err="1"/>
              <a:t>NuSTAR</a:t>
            </a:r>
            <a:r>
              <a:rPr lang="en-US" dirty="0"/>
              <a:t> flux than Resolve</a:t>
            </a:r>
          </a:p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BCCBDC4-FD87-37D5-0A2F-05C3DD38F7E3}"/>
              </a:ext>
            </a:extLst>
          </p:cNvPr>
          <p:cNvSpPr txBox="1">
            <a:spLocks/>
          </p:cNvSpPr>
          <p:nvPr/>
        </p:nvSpPr>
        <p:spPr>
          <a:xfrm>
            <a:off x="1267877" y="2246890"/>
            <a:ext cx="3275484" cy="379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0070C0"/>
                </a:solidFill>
              </a:rPr>
              <a:t>Takayuki Hayashi (GSFC/UMBC)</a:t>
            </a:r>
          </a:p>
        </p:txBody>
      </p:sp>
      <p:pic>
        <p:nvPicPr>
          <p:cNvPr id="31" name="Picture 30" descr="A graph of a number of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74B24028-2328-F878-6C33-C90FCA87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118">
            <a:off x="5449726" y="3279837"/>
            <a:ext cx="5029179" cy="2532486"/>
          </a:xfrm>
          <a:prstGeom prst="rect">
            <a:avLst/>
          </a:prstGeom>
        </p:spPr>
      </p:pic>
      <p:pic>
        <p:nvPicPr>
          <p:cNvPr id="33" name="Picture 32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E3B0C003-11F8-4E79-E35A-87DAFABA5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098">
            <a:off x="8340493" y="741982"/>
            <a:ext cx="3420861" cy="2674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D48F8-7D93-4845-917B-CB307E14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74" y="374060"/>
            <a:ext cx="4930242" cy="18787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XRISM on-orbit Effective Area and Comparison with Other Satellites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CF814-E88F-C6B5-B554-63CC435F4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54309">
            <a:off x="10143686" y="5653660"/>
            <a:ext cx="1848481" cy="511787"/>
          </a:xfrm>
          <a:prstGeom prst="rect">
            <a:avLst/>
          </a:prstGeom>
        </p:spPr>
      </p:pic>
      <p:pic>
        <p:nvPicPr>
          <p:cNvPr id="8" name="Picture 7" descr="A graph of energy and power&#10;&#10;Description automatically generated with medium confidence">
            <a:extLst>
              <a:ext uri="{FF2B5EF4-FFF2-40B4-BE49-F238E27FC236}">
                <a16:creationId xmlns:a16="http://schemas.microsoft.com/office/drawing/2014/main" id="{46A76874-BC8E-AB93-261C-7C42ABABAC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60"/>
          <a:stretch/>
        </p:blipFill>
        <p:spPr>
          <a:xfrm rot="21317104">
            <a:off x="4993218" y="961061"/>
            <a:ext cx="3387599" cy="191602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16B62A1-8ACE-06B8-9DEA-2F72A528AE2C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</p:spTree>
    <p:extLst>
      <p:ext uri="{BB962C8B-B14F-4D97-AF65-F5344CB8AC3E}">
        <p14:creationId xmlns:p14="http://schemas.microsoft.com/office/powerpoint/2010/main" val="322291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72212" y="282178"/>
            <a:ext cx="5455259" cy="589448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435827" y="609334"/>
            <a:ext cx="5725215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6D52C-BD1A-6340-8282-0B53C5F4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141" y="4165552"/>
            <a:ext cx="5740656" cy="17922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3200" dirty="0"/>
              <a:t>NASA’s Astrophysics Cross-Observatory Science Support (ACROSS) Initiative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50DB571-3A12-4BED-AAD9-9F00B1138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14120">
            <a:off x="470659" y="-333929"/>
            <a:ext cx="500911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05837C-1102-4D24-9745-5D4795087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E0B0FD-D6DB-4660-A369-0B3722B2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49F612E-2AC0-47A5-9CAE-712630251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F0A1FBB-5EAE-46FC-8024-C16101923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1CDB003-27ED-43D6-887A-E9126BC78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373C5F-889B-5D4F-F833-ADC90FAC179B}"/>
              </a:ext>
            </a:extLst>
          </p:cNvPr>
          <p:cNvSpPr txBox="1">
            <a:spLocks/>
          </p:cNvSpPr>
          <p:nvPr/>
        </p:nvSpPr>
        <p:spPr>
          <a:xfrm>
            <a:off x="6335275" y="188779"/>
            <a:ext cx="5351641" cy="3879789"/>
          </a:xfrm>
          <a:prstGeom prst="rect">
            <a:avLst/>
          </a:prstGeom>
          <a:solidFill>
            <a:srgbClr val="C1BDA8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</a:pPr>
            <a:r>
              <a:rPr lang="en-US" sz="1800" b="1" u="sng" dirty="0"/>
              <a:t>TDAMM GOF</a:t>
            </a:r>
            <a:r>
              <a:rPr lang="en-US" sz="1400" dirty="0"/>
              <a:t>    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2024-25 Two-year pilot phase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Investigation of coordination of NASA space-based missions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Coordination with ground-based facilities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(with possible expansion to international coordination)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2026 Research grant call for proposals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TDAMM cross-observatory science cases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To obtain a baseline of binary system phase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Interfaces established with BURSTCUBE &amp; </a:t>
            </a:r>
            <a:r>
              <a:rPr lang="en-US" sz="1400" dirty="0" err="1"/>
              <a:t>NuSTAR</a:t>
            </a:r>
            <a:endParaRPr lang="en-US" sz="1400" dirty="0"/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Value-added interfaces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Builds on IVOA protocols developed at ESAC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54A588-3709-BB7A-4839-7BF83D5C504D}"/>
              </a:ext>
            </a:extLst>
          </p:cNvPr>
          <p:cNvSpPr txBox="1">
            <a:spLocks/>
          </p:cNvSpPr>
          <p:nvPr/>
        </p:nvSpPr>
        <p:spPr>
          <a:xfrm>
            <a:off x="8686313" y="5963500"/>
            <a:ext cx="3275484" cy="379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0070C0"/>
                </a:solidFill>
              </a:rPr>
              <a:t>Jamie </a:t>
            </a:r>
            <a:r>
              <a:rPr lang="en-US" sz="1800" dirty="0" err="1">
                <a:solidFill>
                  <a:srgbClr val="0070C0"/>
                </a:solidFill>
              </a:rPr>
              <a:t>Kennea</a:t>
            </a:r>
            <a:r>
              <a:rPr lang="en-US" sz="1800" dirty="0">
                <a:solidFill>
                  <a:srgbClr val="0070C0"/>
                </a:solidFill>
              </a:rPr>
              <a:t> (Penn State)</a:t>
            </a:r>
          </a:p>
        </p:txBody>
      </p:sp>
      <p:pic>
        <p:nvPicPr>
          <p:cNvPr id="7" name="Picture 4" descr="PhysCOS_COR_emblem_110422_blue.png">
            <a:extLst>
              <a:ext uri="{FF2B5EF4-FFF2-40B4-BE49-F238E27FC236}">
                <a16:creationId xmlns:a16="http://schemas.microsoft.com/office/drawing/2014/main" id="{00DBDBE4-F56E-6093-9B26-A6AECD5FC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" r="2387"/>
          <a:stretch/>
        </p:blipFill>
        <p:spPr>
          <a:xfrm rot="1593969">
            <a:off x="5220286" y="116303"/>
            <a:ext cx="769680" cy="105717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044DE16-195A-1A02-FE6C-6341B10F8B30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E2F3B9-48A1-73C6-5EE3-459407FF80C3}"/>
              </a:ext>
            </a:extLst>
          </p:cNvPr>
          <p:cNvSpPr txBox="1">
            <a:spLocks/>
          </p:cNvSpPr>
          <p:nvPr/>
        </p:nvSpPr>
        <p:spPr>
          <a:xfrm rot="21420000">
            <a:off x="1291204" y="593948"/>
            <a:ext cx="3663716" cy="391055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0" u="sng" dirty="0">
                <a:solidFill>
                  <a:srgbClr val="FF40FF"/>
                </a:solidFill>
                <a:latin typeface="Eurostile" panose="020B0504020202050204" pitchFamily="34" charset="77"/>
                <a:cs typeface="Cavolini" panose="03000502040302020204" pitchFamily="66" charset="0"/>
              </a:rPr>
              <a:t>Where does IACHEC fit in?</a:t>
            </a:r>
          </a:p>
        </p:txBody>
      </p:sp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73C5CF78-0D26-15E0-B7BB-810B9281C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8097" b="21567"/>
          <a:stretch/>
        </p:blipFill>
        <p:spPr>
          <a:xfrm rot="21368754">
            <a:off x="696415" y="1070274"/>
            <a:ext cx="2496130" cy="3838312"/>
          </a:xfrm>
          <a:prstGeom prst="rect">
            <a:avLst/>
          </a:prstGeom>
        </p:spPr>
      </p:pic>
      <p:pic>
        <p:nvPicPr>
          <p:cNvPr id="12" name="Picture 11" descr="A diagram of a diagram&#10;&#10;Description automatically generated">
            <a:extLst>
              <a:ext uri="{FF2B5EF4-FFF2-40B4-BE49-F238E27FC236}">
                <a16:creationId xmlns:a16="http://schemas.microsoft.com/office/drawing/2014/main" id="{4B537543-0066-E0BB-4630-9292A2C63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34" r="1175" b="21567"/>
          <a:stretch/>
        </p:blipFill>
        <p:spPr>
          <a:xfrm rot="21368754">
            <a:off x="3534369" y="1753661"/>
            <a:ext cx="2179753" cy="3374036"/>
          </a:xfrm>
          <a:prstGeom prst="rect">
            <a:avLst/>
          </a:prstGeom>
        </p:spPr>
      </p:pic>
      <p:pic>
        <p:nvPicPr>
          <p:cNvPr id="13" name="Picture 12" descr="A diagram of a diagram&#10;&#10;Description automatically generated">
            <a:extLst>
              <a:ext uri="{FF2B5EF4-FFF2-40B4-BE49-F238E27FC236}">
                <a16:creationId xmlns:a16="http://schemas.microsoft.com/office/drawing/2014/main" id="{B1238CFC-53FF-42C7-C2DC-6C3D92905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" t="941" r="-127" b="845"/>
          <a:stretch/>
        </p:blipFill>
        <p:spPr>
          <a:xfrm rot="21368754">
            <a:off x="2178187" y="5059749"/>
            <a:ext cx="1530208" cy="938855"/>
          </a:xfrm>
          <a:prstGeom prst="rect">
            <a:avLst/>
          </a:prstGeom>
        </p:spPr>
      </p:pic>
      <p:sp>
        <p:nvSpPr>
          <p:cNvPr id="14" name="Donut 13">
            <a:extLst>
              <a:ext uri="{FF2B5EF4-FFF2-40B4-BE49-F238E27FC236}">
                <a16:creationId xmlns:a16="http://schemas.microsoft.com/office/drawing/2014/main" id="{805DF425-16AC-A630-E5D6-8D42A33193E1}"/>
              </a:ext>
            </a:extLst>
          </p:cNvPr>
          <p:cNvSpPr/>
          <p:nvPr/>
        </p:nvSpPr>
        <p:spPr>
          <a:xfrm rot="20775410">
            <a:off x="4399716" y="3554739"/>
            <a:ext cx="1706677" cy="1652102"/>
          </a:xfrm>
          <a:custGeom>
            <a:avLst/>
            <a:gdLst>
              <a:gd name="connsiteX0" fmla="*/ 0 w 1706677"/>
              <a:gd name="connsiteY0" fmla="*/ 826051 h 1652102"/>
              <a:gd name="connsiteX1" fmla="*/ 853339 w 1706677"/>
              <a:gd name="connsiteY1" fmla="*/ 0 h 1652102"/>
              <a:gd name="connsiteX2" fmla="*/ 1706678 w 1706677"/>
              <a:gd name="connsiteY2" fmla="*/ 826051 h 1652102"/>
              <a:gd name="connsiteX3" fmla="*/ 853339 w 1706677"/>
              <a:gd name="connsiteY3" fmla="*/ 1652102 h 1652102"/>
              <a:gd name="connsiteX4" fmla="*/ 0 w 1706677"/>
              <a:gd name="connsiteY4" fmla="*/ 826051 h 1652102"/>
              <a:gd name="connsiteX5" fmla="*/ 0 w 1706677"/>
              <a:gd name="connsiteY5" fmla="*/ 826051 h 1652102"/>
              <a:gd name="connsiteX6" fmla="*/ 853339 w 1706677"/>
              <a:gd name="connsiteY6" fmla="*/ 1652102 h 1652102"/>
              <a:gd name="connsiteX7" fmla="*/ 1706678 w 1706677"/>
              <a:gd name="connsiteY7" fmla="*/ 826051 h 1652102"/>
              <a:gd name="connsiteX8" fmla="*/ 853339 w 1706677"/>
              <a:gd name="connsiteY8" fmla="*/ 0 h 1652102"/>
              <a:gd name="connsiteX9" fmla="*/ 0 w 1706677"/>
              <a:gd name="connsiteY9" fmla="*/ 826051 h 165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6677" h="1652102" extrusionOk="0">
                <a:moveTo>
                  <a:pt x="0" y="826051"/>
                </a:moveTo>
                <a:cubicBezTo>
                  <a:pt x="-109329" y="302400"/>
                  <a:pt x="368798" y="4975"/>
                  <a:pt x="853339" y="0"/>
                </a:cubicBezTo>
                <a:cubicBezTo>
                  <a:pt x="1458523" y="28189"/>
                  <a:pt x="1667332" y="371087"/>
                  <a:pt x="1706678" y="826051"/>
                </a:cubicBezTo>
                <a:cubicBezTo>
                  <a:pt x="1669075" y="1318987"/>
                  <a:pt x="1318014" y="1688643"/>
                  <a:pt x="853339" y="1652102"/>
                </a:cubicBezTo>
                <a:cubicBezTo>
                  <a:pt x="341676" y="1630011"/>
                  <a:pt x="58131" y="1310042"/>
                  <a:pt x="0" y="826051"/>
                </a:cubicBezTo>
                <a:close/>
                <a:moveTo>
                  <a:pt x="0" y="826051"/>
                </a:moveTo>
                <a:cubicBezTo>
                  <a:pt x="51144" y="1288333"/>
                  <a:pt x="412744" y="1588939"/>
                  <a:pt x="853339" y="1652102"/>
                </a:cubicBezTo>
                <a:cubicBezTo>
                  <a:pt x="1225070" y="1636857"/>
                  <a:pt x="1666723" y="1319883"/>
                  <a:pt x="1706678" y="826051"/>
                </a:cubicBezTo>
                <a:cubicBezTo>
                  <a:pt x="1693698" y="246049"/>
                  <a:pt x="1311521" y="18211"/>
                  <a:pt x="853339" y="0"/>
                </a:cubicBezTo>
                <a:cubicBezTo>
                  <a:pt x="424777" y="23919"/>
                  <a:pt x="54496" y="382939"/>
                  <a:pt x="0" y="826051"/>
                </a:cubicBezTo>
                <a:close/>
              </a:path>
            </a:pathLst>
          </a:custGeom>
          <a:noFill/>
          <a:ln w="60325">
            <a:solidFill>
              <a:srgbClr val="FF40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donu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AD54F4AD-3110-BA22-89B9-75D92A4AFDC8}"/>
              </a:ext>
            </a:extLst>
          </p:cNvPr>
          <p:cNvSpPr/>
          <p:nvPr/>
        </p:nvSpPr>
        <p:spPr>
          <a:xfrm rot="1178123">
            <a:off x="1037438" y="3539584"/>
            <a:ext cx="1222797" cy="1428232"/>
          </a:xfrm>
          <a:custGeom>
            <a:avLst/>
            <a:gdLst>
              <a:gd name="connsiteX0" fmla="*/ 0 w 1222797"/>
              <a:gd name="connsiteY0" fmla="*/ 714116 h 1428232"/>
              <a:gd name="connsiteX1" fmla="*/ 611399 w 1222797"/>
              <a:gd name="connsiteY1" fmla="*/ 0 h 1428232"/>
              <a:gd name="connsiteX2" fmla="*/ 1222798 w 1222797"/>
              <a:gd name="connsiteY2" fmla="*/ 714116 h 1428232"/>
              <a:gd name="connsiteX3" fmla="*/ 611399 w 1222797"/>
              <a:gd name="connsiteY3" fmla="*/ 1428232 h 1428232"/>
              <a:gd name="connsiteX4" fmla="*/ 0 w 1222797"/>
              <a:gd name="connsiteY4" fmla="*/ 714116 h 1428232"/>
              <a:gd name="connsiteX5" fmla="*/ 0 w 1222797"/>
              <a:gd name="connsiteY5" fmla="*/ 714116 h 1428232"/>
              <a:gd name="connsiteX6" fmla="*/ 611399 w 1222797"/>
              <a:gd name="connsiteY6" fmla="*/ 1428232 h 1428232"/>
              <a:gd name="connsiteX7" fmla="*/ 1222798 w 1222797"/>
              <a:gd name="connsiteY7" fmla="*/ 714116 h 1428232"/>
              <a:gd name="connsiteX8" fmla="*/ 611399 w 1222797"/>
              <a:gd name="connsiteY8" fmla="*/ 0 h 1428232"/>
              <a:gd name="connsiteX9" fmla="*/ 0 w 1222797"/>
              <a:gd name="connsiteY9" fmla="*/ 714116 h 14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797" h="1428232" extrusionOk="0">
                <a:moveTo>
                  <a:pt x="0" y="714116"/>
                </a:moveTo>
                <a:cubicBezTo>
                  <a:pt x="-84903" y="267351"/>
                  <a:pt x="212011" y="23165"/>
                  <a:pt x="611399" y="0"/>
                </a:cubicBezTo>
                <a:cubicBezTo>
                  <a:pt x="970383" y="4488"/>
                  <a:pt x="1111212" y="323269"/>
                  <a:pt x="1222798" y="714116"/>
                </a:cubicBezTo>
                <a:cubicBezTo>
                  <a:pt x="1201677" y="1129137"/>
                  <a:pt x="944583" y="1453007"/>
                  <a:pt x="611399" y="1428232"/>
                </a:cubicBezTo>
                <a:cubicBezTo>
                  <a:pt x="241464" y="1410577"/>
                  <a:pt x="44170" y="1129616"/>
                  <a:pt x="0" y="714116"/>
                </a:cubicBezTo>
                <a:close/>
                <a:moveTo>
                  <a:pt x="0" y="714116"/>
                </a:moveTo>
                <a:cubicBezTo>
                  <a:pt x="9708" y="1109663"/>
                  <a:pt x="288656" y="1397520"/>
                  <a:pt x="611399" y="1428232"/>
                </a:cubicBezTo>
                <a:cubicBezTo>
                  <a:pt x="909004" y="1422097"/>
                  <a:pt x="1201188" y="1128856"/>
                  <a:pt x="1222798" y="714116"/>
                </a:cubicBezTo>
                <a:cubicBezTo>
                  <a:pt x="1214193" y="237659"/>
                  <a:pt x="892419" y="78722"/>
                  <a:pt x="611399" y="0"/>
                </a:cubicBezTo>
                <a:cubicBezTo>
                  <a:pt x="298733" y="13996"/>
                  <a:pt x="29798" y="326886"/>
                  <a:pt x="0" y="714116"/>
                </a:cubicBezTo>
                <a:close/>
              </a:path>
            </a:pathLst>
          </a:custGeom>
          <a:noFill/>
          <a:ln w="60325">
            <a:solidFill>
              <a:srgbClr val="FF40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donu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FD422B6D-C710-4284-DB8D-13D456049CEF}"/>
              </a:ext>
            </a:extLst>
          </p:cNvPr>
          <p:cNvSpPr/>
          <p:nvPr/>
        </p:nvSpPr>
        <p:spPr>
          <a:xfrm rot="1178123">
            <a:off x="2171357" y="3528644"/>
            <a:ext cx="957643" cy="1003028"/>
          </a:xfrm>
          <a:custGeom>
            <a:avLst/>
            <a:gdLst>
              <a:gd name="connsiteX0" fmla="*/ 0 w 957643"/>
              <a:gd name="connsiteY0" fmla="*/ 501514 h 1003028"/>
              <a:gd name="connsiteX1" fmla="*/ 478822 w 957643"/>
              <a:gd name="connsiteY1" fmla="*/ 0 h 1003028"/>
              <a:gd name="connsiteX2" fmla="*/ 957644 w 957643"/>
              <a:gd name="connsiteY2" fmla="*/ 501514 h 1003028"/>
              <a:gd name="connsiteX3" fmla="*/ 478822 w 957643"/>
              <a:gd name="connsiteY3" fmla="*/ 1003028 h 1003028"/>
              <a:gd name="connsiteX4" fmla="*/ 0 w 957643"/>
              <a:gd name="connsiteY4" fmla="*/ 501514 h 1003028"/>
              <a:gd name="connsiteX5" fmla="*/ 0 w 957643"/>
              <a:gd name="connsiteY5" fmla="*/ 501514 h 1003028"/>
              <a:gd name="connsiteX6" fmla="*/ 478822 w 957643"/>
              <a:gd name="connsiteY6" fmla="*/ 1003028 h 1003028"/>
              <a:gd name="connsiteX7" fmla="*/ 957644 w 957643"/>
              <a:gd name="connsiteY7" fmla="*/ 501514 h 1003028"/>
              <a:gd name="connsiteX8" fmla="*/ 478822 w 957643"/>
              <a:gd name="connsiteY8" fmla="*/ 0 h 1003028"/>
              <a:gd name="connsiteX9" fmla="*/ 0 w 957643"/>
              <a:gd name="connsiteY9" fmla="*/ 501514 h 10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643" h="1003028" extrusionOk="0">
                <a:moveTo>
                  <a:pt x="0" y="501514"/>
                </a:moveTo>
                <a:cubicBezTo>
                  <a:pt x="-14803" y="215404"/>
                  <a:pt x="144288" y="26305"/>
                  <a:pt x="478822" y="0"/>
                </a:cubicBezTo>
                <a:cubicBezTo>
                  <a:pt x="756081" y="2697"/>
                  <a:pt x="945991" y="224906"/>
                  <a:pt x="957644" y="501514"/>
                </a:cubicBezTo>
                <a:cubicBezTo>
                  <a:pt x="905908" y="829016"/>
                  <a:pt x="731861" y="1066077"/>
                  <a:pt x="478822" y="1003028"/>
                </a:cubicBezTo>
                <a:cubicBezTo>
                  <a:pt x="199625" y="994957"/>
                  <a:pt x="11097" y="783795"/>
                  <a:pt x="0" y="501514"/>
                </a:cubicBezTo>
                <a:close/>
                <a:moveTo>
                  <a:pt x="0" y="501514"/>
                </a:moveTo>
                <a:cubicBezTo>
                  <a:pt x="69247" y="786708"/>
                  <a:pt x="238193" y="954013"/>
                  <a:pt x="478822" y="1003028"/>
                </a:cubicBezTo>
                <a:cubicBezTo>
                  <a:pt x="727498" y="1000613"/>
                  <a:pt x="910628" y="822758"/>
                  <a:pt x="957644" y="501514"/>
                </a:cubicBezTo>
                <a:cubicBezTo>
                  <a:pt x="950341" y="154892"/>
                  <a:pt x="718672" y="34181"/>
                  <a:pt x="478822" y="0"/>
                </a:cubicBezTo>
                <a:cubicBezTo>
                  <a:pt x="284826" y="39441"/>
                  <a:pt x="80317" y="243846"/>
                  <a:pt x="0" y="501514"/>
                </a:cubicBezTo>
                <a:close/>
              </a:path>
            </a:pathLst>
          </a:custGeom>
          <a:noFill/>
          <a:ln w="28575">
            <a:solidFill>
              <a:srgbClr val="FF40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donu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E757F3-639E-F700-6908-6973F584DD9B}"/>
              </a:ext>
            </a:extLst>
          </p:cNvPr>
          <p:cNvCxnSpPr>
            <a:cxnSpLocks/>
          </p:cNvCxnSpPr>
          <p:nvPr/>
        </p:nvCxnSpPr>
        <p:spPr>
          <a:xfrm flipV="1">
            <a:off x="3830692" y="5043401"/>
            <a:ext cx="1473553" cy="75629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DBF6A3-4A23-9F44-D1E9-1E313E44812C}"/>
              </a:ext>
            </a:extLst>
          </p:cNvPr>
          <p:cNvCxnSpPr>
            <a:cxnSpLocks/>
          </p:cNvCxnSpPr>
          <p:nvPr/>
        </p:nvCxnSpPr>
        <p:spPr>
          <a:xfrm flipH="1" flipV="1">
            <a:off x="1085524" y="4890419"/>
            <a:ext cx="970366" cy="918403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4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2EDDB0B-175B-9B73-D56D-9B64E3FEC650}"/>
              </a:ext>
            </a:extLst>
          </p:cNvPr>
          <p:cNvSpPr txBox="1">
            <a:spLocks/>
          </p:cNvSpPr>
          <p:nvPr/>
        </p:nvSpPr>
        <p:spPr>
          <a:xfrm>
            <a:off x="567468" y="177134"/>
            <a:ext cx="4451132" cy="1212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Missed opportunities?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1653-F08A-4A4B-AE34-4A243DA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168" y="1561082"/>
            <a:ext cx="5001451" cy="4657075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900" b="1" dirty="0"/>
              <a:t>Multiple high-energy missions launched in 2023-2024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IACHEC </a:t>
            </a:r>
            <a:r>
              <a:rPr lang="en-US" dirty="0" err="1"/>
              <a:t>CoObs</a:t>
            </a:r>
            <a:r>
              <a:rPr lang="en-US" dirty="0"/>
              <a:t> WG support for organizing cross-</a:t>
            </a:r>
            <a:r>
              <a:rPr lang="en-US" dirty="0" err="1"/>
              <a:t>cal</a:t>
            </a:r>
            <a:r>
              <a:rPr lang="en-US" dirty="0"/>
              <a:t> observations is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 better communication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contemporaneous observations were performed </a:t>
            </a:r>
            <a:r>
              <a:rPr lang="en-US" sz="1200" dirty="0"/>
              <a:t>(e.g. 3C 273 EP-FXT)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Crab calibration campaigns in 2024 March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NuSTAR</a:t>
            </a:r>
            <a:r>
              <a:rPr lang="en-US" dirty="0"/>
              <a:t> + XMM + INTEGRAL (1st)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XRISM + </a:t>
            </a:r>
            <a:r>
              <a:rPr lang="en-US" dirty="0" err="1"/>
              <a:t>NuSTAR</a:t>
            </a:r>
            <a:r>
              <a:rPr lang="en-US" dirty="0"/>
              <a:t>   (18th-19th)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EP-FXT  (8th)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HXMT (19th)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NINJASAT (Feb 10-11th)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6F4EADB-D4AB-9D6F-764F-9FB22DDC6C0A}"/>
              </a:ext>
            </a:extLst>
          </p:cNvPr>
          <p:cNvSpPr txBox="1">
            <a:spLocks/>
          </p:cNvSpPr>
          <p:nvPr/>
        </p:nvSpPr>
        <p:spPr>
          <a:xfrm rot="21239711">
            <a:off x="6692496" y="3942911"/>
            <a:ext cx="4365663" cy="1345684"/>
          </a:xfrm>
          <a:prstGeom prst="rect">
            <a:avLst/>
          </a:prstGeom>
          <a:solidFill>
            <a:srgbClr val="FFFDA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1" i="1" dirty="0"/>
              <a:t>Initial cross calibration</a:t>
            </a:r>
            <a:endParaRPr lang="en-US" sz="1400" i="1" dirty="0"/>
          </a:p>
          <a:p>
            <a:pPr algn="ctr"/>
            <a:r>
              <a:rPr lang="en-US" sz="2000" b="1" i="1" dirty="0">
                <a:solidFill>
                  <a:srgbClr val="78A600"/>
                </a:solidFill>
              </a:rPr>
              <a:t>Don’t be shy in requesting calibration support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AB55482-7F26-CA7D-95C8-505ED013DD90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pic>
        <p:nvPicPr>
          <p:cNvPr id="24" name="Picture 23" descr="A logo with a cartoon character&#10;&#10;Description automatically generated">
            <a:extLst>
              <a:ext uri="{FF2B5EF4-FFF2-40B4-BE49-F238E27FC236}">
                <a16:creationId xmlns:a16="http://schemas.microsoft.com/office/drawing/2014/main" id="{3BEBE736-AD2A-F31E-D66A-4349BE0A0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9026">
            <a:off x="9334246" y="802656"/>
            <a:ext cx="1625647" cy="1576727"/>
          </a:xfrm>
          <a:prstGeom prst="rect">
            <a:avLst/>
          </a:prstGeom>
        </p:spPr>
      </p:pic>
      <p:pic>
        <p:nvPicPr>
          <p:cNvPr id="30" name="Picture 29" descr="A logo with a white eye and a white circle&#10;&#10;Description automatically generated">
            <a:extLst>
              <a:ext uri="{FF2B5EF4-FFF2-40B4-BE49-F238E27FC236}">
                <a16:creationId xmlns:a16="http://schemas.microsoft.com/office/drawing/2014/main" id="{9671BCC2-CDAE-7AA9-C77F-F36579286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5517">
            <a:off x="6121147" y="1026008"/>
            <a:ext cx="1879593" cy="1018937"/>
          </a:xfrm>
          <a:prstGeom prst="rect">
            <a:avLst/>
          </a:prstGeom>
        </p:spPr>
      </p:pic>
      <p:pic>
        <p:nvPicPr>
          <p:cNvPr id="31" name="Picture 30" descr="A blue and white logo&#10;&#10;Description automatically generated">
            <a:extLst>
              <a:ext uri="{FF2B5EF4-FFF2-40B4-BE49-F238E27FC236}">
                <a16:creationId xmlns:a16="http://schemas.microsoft.com/office/drawing/2014/main" id="{0402526B-276A-19D6-2945-5CB94358A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272" y="2424374"/>
            <a:ext cx="3705094" cy="9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2EDDB0B-175B-9B73-D56D-9B64E3FEC650}"/>
              </a:ext>
            </a:extLst>
          </p:cNvPr>
          <p:cNvSpPr txBox="1">
            <a:spLocks/>
          </p:cNvSpPr>
          <p:nvPr/>
        </p:nvSpPr>
        <p:spPr>
          <a:xfrm>
            <a:off x="567468" y="177134"/>
            <a:ext cx="4451132" cy="1212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2024 - 2025 opportunities?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1653-F08A-4A4B-AE34-4A243DA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168" y="1561083"/>
            <a:ext cx="5001451" cy="4513622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b="1" dirty="0"/>
              <a:t>New instruments planned to launch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SVOM – MXT (0.2-10 keV)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LEXI – X-ray imaging from the Moon!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SMILE – soft X-ray imager (0.2–2.5 keV)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Timing of transits of (bright?) sources in the FOV</a:t>
            </a:r>
          </a:p>
          <a:p>
            <a:r>
              <a:rPr lang="en-US" sz="1800" b="1" dirty="0"/>
              <a:t>3C 273 IACHEC campaign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 angle &gt; 95 deg on Jan 1</a:t>
            </a:r>
            <a:r>
              <a:rPr lang="en-US" baseline="30000" dirty="0"/>
              <a:t>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2024 campaign was on Jan 7th</a:t>
            </a:r>
          </a:p>
          <a:p>
            <a:r>
              <a:rPr lang="en-US" sz="1800" b="1" dirty="0"/>
              <a:t>Continued calibration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XRISM, EP-FXT, XRISM + grating  &amp; ??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AB55482-7F26-CA7D-95C8-505ED013DD90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pic>
        <p:nvPicPr>
          <p:cNvPr id="8" name="Picture 7" descr="A logo with a cartoon character&#10;&#10;Description automatically generated">
            <a:extLst>
              <a:ext uri="{FF2B5EF4-FFF2-40B4-BE49-F238E27FC236}">
                <a16:creationId xmlns:a16="http://schemas.microsoft.com/office/drawing/2014/main" id="{DF3F93CC-4978-50A1-1099-218B72023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9026">
            <a:off x="9334246" y="802656"/>
            <a:ext cx="1625647" cy="1576727"/>
          </a:xfrm>
          <a:prstGeom prst="rect">
            <a:avLst/>
          </a:prstGeom>
        </p:spPr>
      </p:pic>
      <p:pic>
        <p:nvPicPr>
          <p:cNvPr id="10" name="Picture 9" descr="A logo with a white eye and a white circle&#10;&#10;Description automatically generated">
            <a:extLst>
              <a:ext uri="{FF2B5EF4-FFF2-40B4-BE49-F238E27FC236}">
                <a16:creationId xmlns:a16="http://schemas.microsoft.com/office/drawing/2014/main" id="{E5BE8FE8-E833-50A6-A0F9-3CD1D1BFA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5517">
            <a:off x="6121147" y="1026008"/>
            <a:ext cx="1879593" cy="1018937"/>
          </a:xfrm>
          <a:prstGeom prst="rect">
            <a:avLst/>
          </a:prstGeom>
        </p:spPr>
      </p:pic>
      <p:pic>
        <p:nvPicPr>
          <p:cNvPr id="20" name="Picture 19" descr="A blue and white logo&#10;&#10;Description automatically generated">
            <a:extLst>
              <a:ext uri="{FF2B5EF4-FFF2-40B4-BE49-F238E27FC236}">
                <a16:creationId xmlns:a16="http://schemas.microsoft.com/office/drawing/2014/main" id="{8DC56FF8-FC80-8104-44D9-EA416DF13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272" y="2424374"/>
            <a:ext cx="3705094" cy="940098"/>
          </a:xfrm>
          <a:prstGeom prst="rect">
            <a:avLst/>
          </a:prstGeom>
        </p:spPr>
      </p:pic>
      <p:pic>
        <p:nvPicPr>
          <p:cNvPr id="5" name="Picture 4" descr="A logo with a star and a curved orange object&#10;&#10;Description automatically generated with medium confidence">
            <a:extLst>
              <a:ext uri="{FF2B5EF4-FFF2-40B4-BE49-F238E27FC236}">
                <a16:creationId xmlns:a16="http://schemas.microsoft.com/office/drawing/2014/main" id="{4B7F9B1B-0BF3-1498-7A13-E3A6316B1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91" y="4316391"/>
            <a:ext cx="2116718" cy="1271527"/>
          </a:xfrm>
          <a:prstGeom prst="rect">
            <a:avLst/>
          </a:prstGeom>
        </p:spPr>
      </p:pic>
      <p:pic>
        <p:nvPicPr>
          <p:cNvPr id="9" name="Picture 8" descr="A blue circle with a smiley face&#10;&#10;Description automatically generated">
            <a:extLst>
              <a:ext uri="{FF2B5EF4-FFF2-40B4-BE49-F238E27FC236}">
                <a16:creationId xmlns:a16="http://schemas.microsoft.com/office/drawing/2014/main" id="{F3644FB8-97AB-0C15-87D3-6FB010B06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5760" y="4315804"/>
            <a:ext cx="1484975" cy="1484975"/>
          </a:xfrm>
          <a:prstGeom prst="rect">
            <a:avLst/>
          </a:prstGeom>
        </p:spPr>
      </p:pic>
      <p:pic>
        <p:nvPicPr>
          <p:cNvPr id="22" name="Picture 21" descr="A blue oval with white text and a rainbow colored planet&#10;&#10;Description automatically generated">
            <a:extLst>
              <a:ext uri="{FF2B5EF4-FFF2-40B4-BE49-F238E27FC236}">
                <a16:creationId xmlns:a16="http://schemas.microsoft.com/office/drawing/2014/main" id="{1CDAEA4E-4BAC-6792-AD97-DEDAE8AD1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6629" y="3561222"/>
            <a:ext cx="1972036" cy="1292408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D950A29-8A1A-A457-9D8A-E1FDF9CC5854}"/>
              </a:ext>
            </a:extLst>
          </p:cNvPr>
          <p:cNvSpPr txBox="1">
            <a:spLocks/>
          </p:cNvSpPr>
          <p:nvPr/>
        </p:nvSpPr>
        <p:spPr>
          <a:xfrm rot="21239711">
            <a:off x="6918301" y="5663407"/>
            <a:ext cx="3022538" cy="591578"/>
          </a:xfrm>
          <a:prstGeom prst="rect">
            <a:avLst/>
          </a:prstGeom>
          <a:solidFill>
            <a:srgbClr val="FFFDA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rgbClr val="78A600"/>
                </a:solidFill>
              </a:rPr>
              <a:t>Don’t be shy in requesting calibration support</a:t>
            </a:r>
          </a:p>
        </p:txBody>
      </p:sp>
    </p:spTree>
    <p:extLst>
      <p:ext uri="{BB962C8B-B14F-4D97-AF65-F5344CB8AC3E}">
        <p14:creationId xmlns:p14="http://schemas.microsoft.com/office/powerpoint/2010/main" val="142753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72212" y="282178"/>
            <a:ext cx="5455259" cy="589448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435827" y="609334"/>
            <a:ext cx="5725215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50DB571-3A12-4BED-AAD9-9F00B1138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14120">
            <a:off x="470659" y="-333929"/>
            <a:ext cx="500911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05837C-1102-4D24-9745-5D4795087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E0B0FD-D6DB-4660-A369-0B3722B2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49F612E-2AC0-47A5-9CAE-712630251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F0A1FBB-5EAE-46FC-8024-C16101923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1CDB003-27ED-43D6-887A-E9126BC78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73FD1553-F526-16D1-9B0D-FE44A73E8068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7E4CBC-8F96-2406-2221-E2D0ECE595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97058">
            <a:off x="960252" y="889645"/>
            <a:ext cx="4684087" cy="2729797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69E8A9-8360-DAD9-B698-2E83A36AC0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85624">
            <a:off x="843388" y="3133105"/>
            <a:ext cx="2540221" cy="28318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0D92ED-B91A-2F35-D364-7068841AB9B2}"/>
              </a:ext>
            </a:extLst>
          </p:cNvPr>
          <p:cNvSpPr txBox="1"/>
          <p:nvPr/>
        </p:nvSpPr>
        <p:spPr>
          <a:xfrm>
            <a:off x="2273290" y="5707482"/>
            <a:ext cx="1643399" cy="338554"/>
          </a:xfrm>
          <a:prstGeom prst="rect">
            <a:avLst/>
          </a:prstGeom>
          <a:solidFill>
            <a:srgbClr val="FFFED6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</a:rPr>
              <a:t>CoObs</a:t>
            </a:r>
            <a:r>
              <a:rPr lang="en-US" sz="1600" b="1" dirty="0">
                <a:solidFill>
                  <a:srgbClr val="0070C0"/>
                </a:solidFill>
              </a:rPr>
              <a:t> WG wiki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291F91-34D9-DED3-89AA-04A717B22836}"/>
              </a:ext>
            </a:extLst>
          </p:cNvPr>
          <p:cNvSpPr txBox="1"/>
          <p:nvPr/>
        </p:nvSpPr>
        <p:spPr>
          <a:xfrm>
            <a:off x="855522" y="780537"/>
            <a:ext cx="2316660" cy="338554"/>
          </a:xfrm>
          <a:prstGeom prst="rect">
            <a:avLst/>
          </a:prstGeom>
          <a:solidFill>
            <a:srgbClr val="FFFED6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</a:rPr>
              <a:t>CoObs</a:t>
            </a:r>
            <a:r>
              <a:rPr lang="en-US" sz="1600" b="1" dirty="0">
                <a:solidFill>
                  <a:srgbClr val="0070C0"/>
                </a:solidFill>
              </a:rPr>
              <a:t> google sheets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F37D14-836B-724B-1FDC-D950E1F3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18" y="4987944"/>
            <a:ext cx="4007938" cy="12840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3200" dirty="0"/>
              <a:t>Working Group Communications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1100FA8-061C-2571-992D-59AC3B0DD0FF}"/>
              </a:ext>
            </a:extLst>
          </p:cNvPr>
          <p:cNvSpPr txBox="1">
            <a:spLocks/>
          </p:cNvSpPr>
          <p:nvPr/>
        </p:nvSpPr>
        <p:spPr>
          <a:xfrm>
            <a:off x="6221140" y="377871"/>
            <a:ext cx="5234340" cy="1448873"/>
          </a:xfrm>
          <a:prstGeom prst="rect">
            <a:avLst/>
          </a:prstGeom>
          <a:solidFill>
            <a:srgbClr val="C1BDA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</a:pPr>
            <a:r>
              <a:rPr lang="en-US" sz="1800" b="1" u="sng" dirty="0"/>
              <a:t>Mailing list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iachec-co-obs@lists.srl.caltech.edu</a:t>
            </a:r>
            <a:endParaRPr lang="en-US" sz="20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41 members</a:t>
            </a:r>
            <a:endParaRPr lang="en-US" sz="120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103C30A-B434-610D-24A5-5C2EFB8ACEF6}"/>
              </a:ext>
            </a:extLst>
          </p:cNvPr>
          <p:cNvSpPr txBox="1">
            <a:spLocks/>
          </p:cNvSpPr>
          <p:nvPr/>
        </p:nvSpPr>
        <p:spPr>
          <a:xfrm>
            <a:off x="8536371" y="1287269"/>
            <a:ext cx="3098290" cy="1448873"/>
          </a:xfrm>
          <a:prstGeom prst="rect">
            <a:avLst/>
          </a:prstGeom>
          <a:solidFill>
            <a:srgbClr val="C1BDA8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</a:pPr>
            <a:r>
              <a:rPr lang="en-US" sz="1800" b="1" u="sng" dirty="0"/>
              <a:t>Slack Channel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IACHEC slack site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#coordinated-</a:t>
            </a:r>
            <a:r>
              <a:rPr lang="en-US" sz="2000" dirty="0" err="1">
                <a:solidFill>
                  <a:srgbClr val="0070C0"/>
                </a:solidFill>
              </a:rPr>
              <a:t>obs</a:t>
            </a:r>
            <a:endParaRPr lang="en-US" sz="2000" dirty="0">
              <a:solidFill>
                <a:srgbClr val="0070C0"/>
              </a:solidFill>
            </a:endParaRP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77 members</a:t>
            </a:r>
            <a:endParaRPr lang="en-US" sz="1000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0883B4C-8482-A6DA-ACB4-02267C38D37E}"/>
              </a:ext>
            </a:extLst>
          </p:cNvPr>
          <p:cNvSpPr txBox="1">
            <a:spLocks/>
          </p:cNvSpPr>
          <p:nvPr/>
        </p:nvSpPr>
        <p:spPr>
          <a:xfrm>
            <a:off x="6427507" y="2836743"/>
            <a:ext cx="5385709" cy="2281541"/>
          </a:xfrm>
          <a:prstGeom prst="rect">
            <a:avLst/>
          </a:prstGeom>
          <a:solidFill>
            <a:srgbClr val="C1BDA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</a:pPr>
            <a:r>
              <a:rPr lang="en-US" sz="1800" b="1" u="sng" dirty="0"/>
              <a:t>2024-25 activities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Jeremy Hare – organize telecons to discuss 3C 273 analysis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Support from WG for completing cross-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cal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paper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James </a:t>
            </a:r>
            <a:r>
              <a:rPr lang="en-US" dirty="0" err="1"/>
              <a:t>Rodi</a:t>
            </a:r>
            <a:r>
              <a:rPr lang="en-US" dirty="0"/>
              <a:t> - Hosting mission data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Karl Forster – improve communications!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Possible WG telecon in November</a:t>
            </a:r>
          </a:p>
        </p:txBody>
      </p:sp>
      <p:pic>
        <p:nvPicPr>
          <p:cNvPr id="27" name="Picture 26" descr="A screenshot of a document&#10;&#10;Description automatically generated">
            <a:extLst>
              <a:ext uri="{FF2B5EF4-FFF2-40B4-BE49-F238E27FC236}">
                <a16:creationId xmlns:a16="http://schemas.microsoft.com/office/drawing/2014/main" id="{D062D2DC-EBFC-ED14-8859-569C2BF9B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981" y="2655366"/>
            <a:ext cx="2007209" cy="276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367303C-FD4F-7829-2CEB-3CEF88C47CC1}"/>
              </a:ext>
            </a:extLst>
          </p:cNvPr>
          <p:cNvSpPr txBox="1"/>
          <p:nvPr/>
        </p:nvSpPr>
        <p:spPr>
          <a:xfrm>
            <a:off x="4565930" y="5368928"/>
            <a:ext cx="1306768" cy="338554"/>
          </a:xfrm>
          <a:prstGeom prst="rect">
            <a:avLst/>
          </a:prstGeom>
          <a:solidFill>
            <a:srgbClr val="FFFED6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3C273 wiki</a:t>
            </a:r>
          </a:p>
        </p:txBody>
      </p:sp>
    </p:spTree>
    <p:extLst>
      <p:ext uri="{BB962C8B-B14F-4D97-AF65-F5344CB8AC3E}">
        <p14:creationId xmlns:p14="http://schemas.microsoft.com/office/powerpoint/2010/main" val="425222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4C5D-5AB8-1A4F-8A9C-A572B20AE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829" y="4876636"/>
            <a:ext cx="10286999" cy="112429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Scope of the Co-Obs Working Group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6072978" y="1008483"/>
            <a:ext cx="5269757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7019473" y="280459"/>
            <a:ext cx="3380924" cy="5046285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5390">
            <a:off x="843810" y="615980"/>
            <a:ext cx="5269757" cy="35866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E0F80A2-6611-465C-80A5-6ADAE3F03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45390">
            <a:off x="1797496" y="-121443"/>
            <a:ext cx="3369162" cy="5062140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4" name="Picture 3" descr="Abstract glowing blue wireframe">
            <a:extLst>
              <a:ext uri="{FF2B5EF4-FFF2-40B4-BE49-F238E27FC236}">
                <a16:creationId xmlns:a16="http://schemas.microsoft.com/office/drawing/2014/main" id="{0FFF7F36-977F-4701-9295-5FCC0ABAE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1225">
            <a:off x="1129173" y="961307"/>
            <a:ext cx="4699029" cy="289598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658755">
            <a:off x="10976603" y="237613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1B7FDF-FF70-42C1-8843-C5590946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B2CDC06-C442-466B-8A76-3D5E1EE54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C247DEB-8314-4DFE-BAD0-937EDB94D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9A1CFE8-45D8-4B4F-BAAC-0F1BFC041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334D3F-33A5-415B-A94D-53FDDAA49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A4EB76F6-D833-B345-90FB-4B53C6354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730229"/>
              </p:ext>
            </p:extLst>
          </p:nvPr>
        </p:nvGraphicFramePr>
        <p:xfrm>
          <a:off x="6362699" y="1214564"/>
          <a:ext cx="4718431" cy="304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A595F66-856E-414E-9E8A-B09CC3141D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7047">
            <a:off x="1222264" y="1263111"/>
            <a:ext cx="1950795" cy="1529646"/>
          </a:xfrm>
          <a:prstGeom prst="rect">
            <a:avLst/>
          </a:prstGeom>
          <a:effectLst/>
        </p:spPr>
      </p:pic>
      <p:pic>
        <p:nvPicPr>
          <p:cNvPr id="28" name="Picture 27" descr="Chart, bubble chart&#10;&#10;Description automatically generated">
            <a:extLst>
              <a:ext uri="{FF2B5EF4-FFF2-40B4-BE49-F238E27FC236}">
                <a16:creationId xmlns:a16="http://schemas.microsoft.com/office/drawing/2014/main" id="{A512845F-6B64-3744-BF2C-C794634C79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1640">
            <a:off x="3048761" y="1131364"/>
            <a:ext cx="1451664" cy="1139046"/>
          </a:xfrm>
          <a:prstGeom prst="rect">
            <a:avLst/>
          </a:prstGeom>
          <a:effectLst/>
        </p:spPr>
      </p:pic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76C35A9E-E039-B242-AB0F-76937BB417F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2853">
            <a:off x="4064397" y="1619812"/>
            <a:ext cx="1528639" cy="1126466"/>
          </a:xfrm>
          <a:prstGeom prst="rect">
            <a:avLst/>
          </a:prstGeom>
          <a:effectLst/>
        </p:spPr>
      </p:pic>
      <p:pic>
        <p:nvPicPr>
          <p:cNvPr id="30" name="Picture 29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7ED17682-B9FF-7841-A161-D577EB43F81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817">
            <a:off x="1695361" y="2229026"/>
            <a:ext cx="2886978" cy="15084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EDE05C2-5C2E-95D6-EB88-2432C4F357FB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</p:spTree>
    <p:extLst>
      <p:ext uri="{BB962C8B-B14F-4D97-AF65-F5344CB8AC3E}">
        <p14:creationId xmlns:p14="http://schemas.microsoft.com/office/powerpoint/2010/main" val="11630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352007"/>
            <a:ext cx="5376935" cy="837257"/>
          </a:xfrm>
        </p:spPr>
        <p:txBody>
          <a:bodyPr>
            <a:noAutofit/>
          </a:bodyPr>
          <a:lstStyle/>
          <a:p>
            <a:r>
              <a:rPr lang="en-US" sz="6000" dirty="0"/>
              <a:t> First... a quiz!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9F6458-DD5B-6997-A8F7-1AFFE1BD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554" y="1340851"/>
            <a:ext cx="10676610" cy="4792819"/>
          </a:xfrm>
          <a:solidFill>
            <a:srgbClr val="C1BDA8"/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Q: The XRISM team can neither confirm nor deny...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Simultaneous observations by XRISM and </a:t>
            </a:r>
            <a:r>
              <a:rPr lang="en-US" sz="2400" dirty="0" err="1"/>
              <a:t>NuSTAR</a:t>
            </a:r>
            <a:r>
              <a:rPr lang="en-US" sz="2400" dirty="0"/>
              <a:t> of 3C 273 were performed in January 2024 </a:t>
            </a:r>
          </a:p>
          <a:p>
            <a:pPr marL="1546225" lvl="2" indent="-400050">
              <a:buFont typeface="+mj-lt"/>
              <a:buAutoNum type="romanLcPeriod"/>
            </a:pPr>
            <a:r>
              <a:rPr lang="en-US" sz="1800" dirty="0"/>
              <a:t>(also coordinated with XMM-Newton, Chandra, and INTEGRAL)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measured spectral slope of 3C 273 agrees very well with </a:t>
            </a:r>
            <a:r>
              <a:rPr lang="en-US" sz="2400" dirty="0" err="1"/>
              <a:t>NuSTAR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Resolve 3C 273 flux appeared 5% higher than measurements by </a:t>
            </a:r>
            <a:r>
              <a:rPr lang="en-US" sz="2400" dirty="0" err="1"/>
              <a:t>NuSTAR</a:t>
            </a:r>
            <a:r>
              <a:rPr lang="en-US" sz="2400" dirty="0"/>
              <a:t> and </a:t>
            </a:r>
            <a:r>
              <a:rPr lang="en-US" sz="2400" dirty="0" err="1"/>
              <a:t>Xtend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All of the above</a:t>
            </a:r>
          </a:p>
          <a:p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35E05DB-BC30-9F0A-135F-E942E9BB1BC4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42A8B-4411-CFDC-6CDF-EE102BF5D2AD}"/>
              </a:ext>
            </a:extLst>
          </p:cNvPr>
          <p:cNvSpPr txBox="1"/>
          <p:nvPr/>
        </p:nvSpPr>
        <p:spPr>
          <a:xfrm>
            <a:off x="7008879" y="2174240"/>
            <a:ext cx="1064137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0445-95C8-E738-A825-3F1FB11586AC}"/>
              </a:ext>
            </a:extLst>
          </p:cNvPr>
          <p:cNvSpPr txBox="1"/>
          <p:nvPr/>
        </p:nvSpPr>
        <p:spPr>
          <a:xfrm>
            <a:off x="5590722" y="3014920"/>
            <a:ext cx="133839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1B908-A1C8-633A-1CF1-2047E86A97CE}"/>
              </a:ext>
            </a:extLst>
          </p:cNvPr>
          <p:cNvSpPr txBox="1"/>
          <p:nvPr/>
        </p:nvSpPr>
        <p:spPr>
          <a:xfrm>
            <a:off x="10426408" y="2174238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EDE5B-C758-064C-D6F2-AE868EAFACA3}"/>
              </a:ext>
            </a:extLst>
          </p:cNvPr>
          <p:cNvSpPr txBox="1"/>
          <p:nvPr/>
        </p:nvSpPr>
        <p:spPr>
          <a:xfrm>
            <a:off x="4699364" y="2572538"/>
            <a:ext cx="2438400" cy="47546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CC37C-6FB8-DB80-EE86-B27D05C1C67C}"/>
              </a:ext>
            </a:extLst>
          </p:cNvPr>
          <p:cNvSpPr txBox="1"/>
          <p:nvPr/>
        </p:nvSpPr>
        <p:spPr>
          <a:xfrm>
            <a:off x="8732884" y="2162564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1A31F-9141-D5BA-7EDF-DDDC6ABD53BE}"/>
              </a:ext>
            </a:extLst>
          </p:cNvPr>
          <p:cNvSpPr txBox="1"/>
          <p:nvPr/>
        </p:nvSpPr>
        <p:spPr>
          <a:xfrm>
            <a:off x="7137764" y="305705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C96F2-3768-3ACD-151B-27B74713DE40}"/>
              </a:ext>
            </a:extLst>
          </p:cNvPr>
          <p:cNvSpPr txBox="1"/>
          <p:nvPr/>
        </p:nvSpPr>
        <p:spPr>
          <a:xfrm>
            <a:off x="8687924" y="3067507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DF184-543E-32DD-55AA-2816F874787B}"/>
              </a:ext>
            </a:extLst>
          </p:cNvPr>
          <p:cNvSpPr txBox="1"/>
          <p:nvPr/>
        </p:nvSpPr>
        <p:spPr>
          <a:xfrm>
            <a:off x="4323444" y="3485859"/>
            <a:ext cx="25243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D8EBA-5B53-818B-7609-B30BA697865A}"/>
              </a:ext>
            </a:extLst>
          </p:cNvPr>
          <p:cNvSpPr txBox="1"/>
          <p:nvPr/>
        </p:nvSpPr>
        <p:spPr>
          <a:xfrm>
            <a:off x="7446748" y="349642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31A81-DDBD-0617-A151-BFDD063AD722}"/>
              </a:ext>
            </a:extLst>
          </p:cNvPr>
          <p:cNvSpPr txBox="1"/>
          <p:nvPr/>
        </p:nvSpPr>
        <p:spPr>
          <a:xfrm>
            <a:off x="10566400" y="3481886"/>
            <a:ext cx="1152796" cy="55493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29DB1-ECB8-E83E-6A63-A972FE68971A}"/>
              </a:ext>
            </a:extLst>
          </p:cNvPr>
          <p:cNvSpPr txBox="1"/>
          <p:nvPr/>
        </p:nvSpPr>
        <p:spPr>
          <a:xfrm>
            <a:off x="2980804" y="3865762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457AFC-6809-E10C-9C1B-B3B5E32F3E03}"/>
              </a:ext>
            </a:extLst>
          </p:cNvPr>
          <p:cNvSpPr txBox="1"/>
          <p:nvPr/>
        </p:nvSpPr>
        <p:spPr>
          <a:xfrm>
            <a:off x="8634798" y="3533386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4AAED8-FA88-003B-6854-1D1E2C012C56}"/>
              </a:ext>
            </a:extLst>
          </p:cNvPr>
          <p:cNvSpPr txBox="1"/>
          <p:nvPr/>
        </p:nvSpPr>
        <p:spPr>
          <a:xfrm>
            <a:off x="2858884" y="4431429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DEB9D0-3AB7-1EEF-3A89-789440A845B8}"/>
              </a:ext>
            </a:extLst>
          </p:cNvPr>
          <p:cNvSpPr txBox="1"/>
          <p:nvPr/>
        </p:nvSpPr>
        <p:spPr>
          <a:xfrm>
            <a:off x="4190072" y="4392827"/>
            <a:ext cx="118456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CF1099-3BA0-B7EB-BA9B-8E380558F98C}"/>
              </a:ext>
            </a:extLst>
          </p:cNvPr>
          <p:cNvSpPr txBox="1"/>
          <p:nvPr/>
        </p:nvSpPr>
        <p:spPr>
          <a:xfrm>
            <a:off x="7619240" y="4392827"/>
            <a:ext cx="67132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ABAE2-9266-DD83-F536-8732375C2443}"/>
              </a:ext>
            </a:extLst>
          </p:cNvPr>
          <p:cNvSpPr txBox="1"/>
          <p:nvPr/>
        </p:nvSpPr>
        <p:spPr>
          <a:xfrm>
            <a:off x="8279108" y="4477363"/>
            <a:ext cx="11527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82C89-2E88-B8CF-4DC1-A47A6CDAB98E}"/>
              </a:ext>
            </a:extLst>
          </p:cNvPr>
          <p:cNvSpPr txBox="1"/>
          <p:nvPr/>
        </p:nvSpPr>
        <p:spPr>
          <a:xfrm>
            <a:off x="4812914" y="4870791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DAF2B-4FEB-3419-78F6-81FD430B5A73}"/>
              </a:ext>
            </a:extLst>
          </p:cNvPr>
          <p:cNvSpPr txBox="1"/>
          <p:nvPr/>
        </p:nvSpPr>
        <p:spPr>
          <a:xfrm>
            <a:off x="6711254" y="4893778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991A1A-35AC-227E-7B24-C885012FA85B}"/>
              </a:ext>
            </a:extLst>
          </p:cNvPr>
          <p:cNvSpPr/>
          <p:nvPr/>
        </p:nvSpPr>
        <p:spPr>
          <a:xfrm>
            <a:off x="1157554" y="1448656"/>
            <a:ext cx="10561641" cy="4535584"/>
          </a:xfrm>
          <a:prstGeom prst="rect">
            <a:avLst/>
          </a:prstGeom>
          <a:solidFill>
            <a:srgbClr val="C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352007"/>
            <a:ext cx="5376935" cy="837257"/>
          </a:xfrm>
        </p:spPr>
        <p:txBody>
          <a:bodyPr>
            <a:noAutofit/>
          </a:bodyPr>
          <a:lstStyle/>
          <a:p>
            <a:r>
              <a:rPr lang="en-US" sz="6000" dirty="0"/>
              <a:t> First... a quiz!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9F6458-DD5B-6997-A8F7-1AFFE1BD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554" y="1340851"/>
            <a:ext cx="10676610" cy="4792819"/>
          </a:xfrm>
          <a:solidFill>
            <a:srgbClr val="C1BDA8"/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Q: The XRISM team can neither confirm nor deny...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Simultaneous observations by XRISM and </a:t>
            </a:r>
            <a:r>
              <a:rPr lang="en-US" sz="2400" dirty="0" err="1"/>
              <a:t>NuSTAR</a:t>
            </a:r>
            <a:r>
              <a:rPr lang="en-US" sz="2400" dirty="0"/>
              <a:t> of 3C 273 were performed in January 2024 </a:t>
            </a:r>
          </a:p>
          <a:p>
            <a:pPr marL="1546225" lvl="2" indent="-400050">
              <a:buFont typeface="+mj-lt"/>
              <a:buAutoNum type="romanLcPeriod"/>
            </a:pPr>
            <a:r>
              <a:rPr lang="en-US" sz="1800" dirty="0"/>
              <a:t>(also coordinated with XMM-Newton, Chandra, and INTEGRAL)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measured spectral slope of 3C 273 agrees very well with </a:t>
            </a:r>
            <a:r>
              <a:rPr lang="en-US" sz="2400" dirty="0" err="1"/>
              <a:t>NuSTAR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Resolve 3C 273 flux appeared 5% higher than measurements by </a:t>
            </a:r>
            <a:r>
              <a:rPr lang="en-US" sz="2400" dirty="0" err="1"/>
              <a:t>NuSTAR</a:t>
            </a:r>
            <a:r>
              <a:rPr lang="en-US" sz="2400" dirty="0"/>
              <a:t> and </a:t>
            </a:r>
            <a:r>
              <a:rPr lang="en-US" sz="2400" dirty="0" err="1"/>
              <a:t>Xtend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All of the above</a:t>
            </a:r>
          </a:p>
          <a:p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35E05DB-BC30-9F0A-135F-E942E9BB1BC4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42A8B-4411-CFDC-6CDF-EE102BF5D2AD}"/>
              </a:ext>
            </a:extLst>
          </p:cNvPr>
          <p:cNvSpPr txBox="1"/>
          <p:nvPr/>
        </p:nvSpPr>
        <p:spPr>
          <a:xfrm>
            <a:off x="7008879" y="2174240"/>
            <a:ext cx="1064137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0445-95C8-E738-A825-3F1FB11586AC}"/>
              </a:ext>
            </a:extLst>
          </p:cNvPr>
          <p:cNvSpPr txBox="1"/>
          <p:nvPr/>
        </p:nvSpPr>
        <p:spPr>
          <a:xfrm>
            <a:off x="5590722" y="3014920"/>
            <a:ext cx="133839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1B908-A1C8-633A-1CF1-2047E86A97CE}"/>
              </a:ext>
            </a:extLst>
          </p:cNvPr>
          <p:cNvSpPr txBox="1"/>
          <p:nvPr/>
        </p:nvSpPr>
        <p:spPr>
          <a:xfrm>
            <a:off x="10426408" y="2174238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EDE5B-C758-064C-D6F2-AE868EAFACA3}"/>
              </a:ext>
            </a:extLst>
          </p:cNvPr>
          <p:cNvSpPr txBox="1"/>
          <p:nvPr/>
        </p:nvSpPr>
        <p:spPr>
          <a:xfrm>
            <a:off x="4699364" y="2572538"/>
            <a:ext cx="2438400" cy="47546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CC37C-6FB8-DB80-EE86-B27D05C1C67C}"/>
              </a:ext>
            </a:extLst>
          </p:cNvPr>
          <p:cNvSpPr txBox="1"/>
          <p:nvPr/>
        </p:nvSpPr>
        <p:spPr>
          <a:xfrm>
            <a:off x="8732884" y="2162564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1A31F-9141-D5BA-7EDF-DDDC6ABD53BE}"/>
              </a:ext>
            </a:extLst>
          </p:cNvPr>
          <p:cNvSpPr txBox="1"/>
          <p:nvPr/>
        </p:nvSpPr>
        <p:spPr>
          <a:xfrm>
            <a:off x="7137764" y="305705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C96F2-3768-3ACD-151B-27B74713DE40}"/>
              </a:ext>
            </a:extLst>
          </p:cNvPr>
          <p:cNvSpPr txBox="1"/>
          <p:nvPr/>
        </p:nvSpPr>
        <p:spPr>
          <a:xfrm>
            <a:off x="8687924" y="3067507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DF184-543E-32DD-55AA-2816F874787B}"/>
              </a:ext>
            </a:extLst>
          </p:cNvPr>
          <p:cNvSpPr txBox="1"/>
          <p:nvPr/>
        </p:nvSpPr>
        <p:spPr>
          <a:xfrm>
            <a:off x="4323444" y="3485859"/>
            <a:ext cx="25243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D8EBA-5B53-818B-7609-B30BA697865A}"/>
              </a:ext>
            </a:extLst>
          </p:cNvPr>
          <p:cNvSpPr txBox="1"/>
          <p:nvPr/>
        </p:nvSpPr>
        <p:spPr>
          <a:xfrm>
            <a:off x="7446748" y="349642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31A81-DDBD-0617-A151-BFDD063AD722}"/>
              </a:ext>
            </a:extLst>
          </p:cNvPr>
          <p:cNvSpPr txBox="1"/>
          <p:nvPr/>
        </p:nvSpPr>
        <p:spPr>
          <a:xfrm>
            <a:off x="10566400" y="3481886"/>
            <a:ext cx="1152796" cy="55493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29DB1-ECB8-E83E-6A63-A972FE68971A}"/>
              </a:ext>
            </a:extLst>
          </p:cNvPr>
          <p:cNvSpPr txBox="1"/>
          <p:nvPr/>
        </p:nvSpPr>
        <p:spPr>
          <a:xfrm>
            <a:off x="2980804" y="3865762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457AFC-6809-E10C-9C1B-B3B5E32F3E03}"/>
              </a:ext>
            </a:extLst>
          </p:cNvPr>
          <p:cNvSpPr txBox="1"/>
          <p:nvPr/>
        </p:nvSpPr>
        <p:spPr>
          <a:xfrm>
            <a:off x="8634798" y="3533386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4AAED8-FA88-003B-6854-1D1E2C012C56}"/>
              </a:ext>
            </a:extLst>
          </p:cNvPr>
          <p:cNvSpPr txBox="1"/>
          <p:nvPr/>
        </p:nvSpPr>
        <p:spPr>
          <a:xfrm>
            <a:off x="2858884" y="4431429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DEB9D0-3AB7-1EEF-3A89-789440A845B8}"/>
              </a:ext>
            </a:extLst>
          </p:cNvPr>
          <p:cNvSpPr txBox="1"/>
          <p:nvPr/>
        </p:nvSpPr>
        <p:spPr>
          <a:xfrm>
            <a:off x="4190072" y="4392827"/>
            <a:ext cx="118456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CF1099-3BA0-B7EB-BA9B-8E380558F98C}"/>
              </a:ext>
            </a:extLst>
          </p:cNvPr>
          <p:cNvSpPr txBox="1"/>
          <p:nvPr/>
        </p:nvSpPr>
        <p:spPr>
          <a:xfrm>
            <a:off x="7619240" y="4392827"/>
            <a:ext cx="67132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ABAE2-9266-DD83-F536-8732375C2443}"/>
              </a:ext>
            </a:extLst>
          </p:cNvPr>
          <p:cNvSpPr txBox="1"/>
          <p:nvPr/>
        </p:nvSpPr>
        <p:spPr>
          <a:xfrm>
            <a:off x="8279108" y="4477363"/>
            <a:ext cx="11527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82C89-2E88-B8CF-4DC1-A47A6CDAB98E}"/>
              </a:ext>
            </a:extLst>
          </p:cNvPr>
          <p:cNvSpPr txBox="1"/>
          <p:nvPr/>
        </p:nvSpPr>
        <p:spPr>
          <a:xfrm>
            <a:off x="4812914" y="4870791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DAF2B-4FEB-3419-78F6-81FD430B5A73}"/>
              </a:ext>
            </a:extLst>
          </p:cNvPr>
          <p:cNvSpPr txBox="1"/>
          <p:nvPr/>
        </p:nvSpPr>
        <p:spPr>
          <a:xfrm>
            <a:off x="6711254" y="4893778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991A1A-35AC-227E-7B24-C885012FA85B}"/>
              </a:ext>
            </a:extLst>
          </p:cNvPr>
          <p:cNvSpPr/>
          <p:nvPr/>
        </p:nvSpPr>
        <p:spPr>
          <a:xfrm>
            <a:off x="1630124" y="1950720"/>
            <a:ext cx="10089071" cy="4033520"/>
          </a:xfrm>
          <a:prstGeom prst="rect">
            <a:avLst/>
          </a:prstGeom>
          <a:solidFill>
            <a:srgbClr val="C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1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352007"/>
            <a:ext cx="5376935" cy="837257"/>
          </a:xfrm>
        </p:spPr>
        <p:txBody>
          <a:bodyPr>
            <a:noAutofit/>
          </a:bodyPr>
          <a:lstStyle/>
          <a:p>
            <a:r>
              <a:rPr lang="en-US" sz="6000" dirty="0"/>
              <a:t> First... a quiz!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9F6458-DD5B-6997-A8F7-1AFFE1BD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554" y="1340851"/>
            <a:ext cx="10676610" cy="4792819"/>
          </a:xfrm>
          <a:solidFill>
            <a:srgbClr val="C1BDA8"/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Q: The XRISM team can neither confirm nor deny...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Simultaneous observations by XRISM and </a:t>
            </a:r>
            <a:r>
              <a:rPr lang="en-US" sz="2400" dirty="0" err="1"/>
              <a:t>NuSTAR</a:t>
            </a:r>
            <a:r>
              <a:rPr lang="en-US" sz="2400" dirty="0"/>
              <a:t> of 3C 273 were performed in January 2024 </a:t>
            </a:r>
          </a:p>
          <a:p>
            <a:pPr marL="1546225" lvl="2" indent="-400050">
              <a:buFont typeface="+mj-lt"/>
              <a:buAutoNum type="romanLcPeriod"/>
            </a:pPr>
            <a:r>
              <a:rPr lang="en-US" sz="1800" dirty="0"/>
              <a:t>(also coordinated with XMM-Newton, Chandra, and INTEGRAL)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measured spectral slope of 3C 273 agrees very well with </a:t>
            </a:r>
            <a:r>
              <a:rPr lang="en-US" sz="2400" dirty="0" err="1"/>
              <a:t>NuSTAR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Resolve 3C 273 flux appeared 5% higher than measurements by </a:t>
            </a:r>
            <a:r>
              <a:rPr lang="en-US" sz="2400" dirty="0" err="1"/>
              <a:t>NuSTAR</a:t>
            </a:r>
            <a:r>
              <a:rPr lang="en-US" sz="2400" dirty="0"/>
              <a:t> and </a:t>
            </a:r>
            <a:r>
              <a:rPr lang="en-US" sz="2400" dirty="0" err="1"/>
              <a:t>Xtend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All of the above</a:t>
            </a:r>
          </a:p>
          <a:p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35E05DB-BC30-9F0A-135F-E942E9BB1BC4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42A8B-4411-CFDC-6CDF-EE102BF5D2AD}"/>
              </a:ext>
            </a:extLst>
          </p:cNvPr>
          <p:cNvSpPr txBox="1"/>
          <p:nvPr/>
        </p:nvSpPr>
        <p:spPr>
          <a:xfrm>
            <a:off x="7008879" y="2174240"/>
            <a:ext cx="1064137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0445-95C8-E738-A825-3F1FB11586AC}"/>
              </a:ext>
            </a:extLst>
          </p:cNvPr>
          <p:cNvSpPr txBox="1"/>
          <p:nvPr/>
        </p:nvSpPr>
        <p:spPr>
          <a:xfrm>
            <a:off x="5590722" y="3014920"/>
            <a:ext cx="133839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1B908-A1C8-633A-1CF1-2047E86A97CE}"/>
              </a:ext>
            </a:extLst>
          </p:cNvPr>
          <p:cNvSpPr txBox="1"/>
          <p:nvPr/>
        </p:nvSpPr>
        <p:spPr>
          <a:xfrm>
            <a:off x="10426408" y="2174238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EDE5B-C758-064C-D6F2-AE868EAFACA3}"/>
              </a:ext>
            </a:extLst>
          </p:cNvPr>
          <p:cNvSpPr txBox="1"/>
          <p:nvPr/>
        </p:nvSpPr>
        <p:spPr>
          <a:xfrm>
            <a:off x="4699364" y="2572538"/>
            <a:ext cx="2438400" cy="47546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CC37C-6FB8-DB80-EE86-B27D05C1C67C}"/>
              </a:ext>
            </a:extLst>
          </p:cNvPr>
          <p:cNvSpPr txBox="1"/>
          <p:nvPr/>
        </p:nvSpPr>
        <p:spPr>
          <a:xfrm>
            <a:off x="8732884" y="2162564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1A31F-9141-D5BA-7EDF-DDDC6ABD53BE}"/>
              </a:ext>
            </a:extLst>
          </p:cNvPr>
          <p:cNvSpPr txBox="1"/>
          <p:nvPr/>
        </p:nvSpPr>
        <p:spPr>
          <a:xfrm>
            <a:off x="7137764" y="305705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C96F2-3768-3ACD-151B-27B74713DE40}"/>
              </a:ext>
            </a:extLst>
          </p:cNvPr>
          <p:cNvSpPr txBox="1"/>
          <p:nvPr/>
        </p:nvSpPr>
        <p:spPr>
          <a:xfrm>
            <a:off x="8687924" y="3067507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DF184-543E-32DD-55AA-2816F874787B}"/>
              </a:ext>
            </a:extLst>
          </p:cNvPr>
          <p:cNvSpPr txBox="1"/>
          <p:nvPr/>
        </p:nvSpPr>
        <p:spPr>
          <a:xfrm>
            <a:off x="4323444" y="3485859"/>
            <a:ext cx="25243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D8EBA-5B53-818B-7609-B30BA697865A}"/>
              </a:ext>
            </a:extLst>
          </p:cNvPr>
          <p:cNvSpPr txBox="1"/>
          <p:nvPr/>
        </p:nvSpPr>
        <p:spPr>
          <a:xfrm>
            <a:off x="7446748" y="349642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31A81-DDBD-0617-A151-BFDD063AD722}"/>
              </a:ext>
            </a:extLst>
          </p:cNvPr>
          <p:cNvSpPr txBox="1"/>
          <p:nvPr/>
        </p:nvSpPr>
        <p:spPr>
          <a:xfrm>
            <a:off x="10566400" y="3481886"/>
            <a:ext cx="1152796" cy="55493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29DB1-ECB8-E83E-6A63-A972FE68971A}"/>
              </a:ext>
            </a:extLst>
          </p:cNvPr>
          <p:cNvSpPr txBox="1"/>
          <p:nvPr/>
        </p:nvSpPr>
        <p:spPr>
          <a:xfrm>
            <a:off x="2980804" y="3865762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457AFC-6809-E10C-9C1B-B3B5E32F3E03}"/>
              </a:ext>
            </a:extLst>
          </p:cNvPr>
          <p:cNvSpPr txBox="1"/>
          <p:nvPr/>
        </p:nvSpPr>
        <p:spPr>
          <a:xfrm>
            <a:off x="8634798" y="3533386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4AAED8-FA88-003B-6854-1D1E2C012C56}"/>
              </a:ext>
            </a:extLst>
          </p:cNvPr>
          <p:cNvSpPr txBox="1"/>
          <p:nvPr/>
        </p:nvSpPr>
        <p:spPr>
          <a:xfrm>
            <a:off x="2858884" y="4431429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DEB9D0-3AB7-1EEF-3A89-789440A845B8}"/>
              </a:ext>
            </a:extLst>
          </p:cNvPr>
          <p:cNvSpPr txBox="1"/>
          <p:nvPr/>
        </p:nvSpPr>
        <p:spPr>
          <a:xfrm>
            <a:off x="4190072" y="4392827"/>
            <a:ext cx="118456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CF1099-3BA0-B7EB-BA9B-8E380558F98C}"/>
              </a:ext>
            </a:extLst>
          </p:cNvPr>
          <p:cNvSpPr txBox="1"/>
          <p:nvPr/>
        </p:nvSpPr>
        <p:spPr>
          <a:xfrm>
            <a:off x="7619240" y="4392827"/>
            <a:ext cx="67132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ABAE2-9266-DD83-F536-8732375C2443}"/>
              </a:ext>
            </a:extLst>
          </p:cNvPr>
          <p:cNvSpPr txBox="1"/>
          <p:nvPr/>
        </p:nvSpPr>
        <p:spPr>
          <a:xfrm>
            <a:off x="8279108" y="4477363"/>
            <a:ext cx="11527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82C89-2E88-B8CF-4DC1-A47A6CDAB98E}"/>
              </a:ext>
            </a:extLst>
          </p:cNvPr>
          <p:cNvSpPr txBox="1"/>
          <p:nvPr/>
        </p:nvSpPr>
        <p:spPr>
          <a:xfrm>
            <a:off x="4812914" y="4870791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DAF2B-4FEB-3419-78F6-81FD430B5A73}"/>
              </a:ext>
            </a:extLst>
          </p:cNvPr>
          <p:cNvSpPr txBox="1"/>
          <p:nvPr/>
        </p:nvSpPr>
        <p:spPr>
          <a:xfrm>
            <a:off x="6711254" y="4893778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991A1A-35AC-227E-7B24-C885012FA85B}"/>
              </a:ext>
            </a:extLst>
          </p:cNvPr>
          <p:cNvSpPr/>
          <p:nvPr/>
        </p:nvSpPr>
        <p:spPr>
          <a:xfrm>
            <a:off x="1630124" y="3485034"/>
            <a:ext cx="10089071" cy="2499206"/>
          </a:xfrm>
          <a:prstGeom prst="rect">
            <a:avLst/>
          </a:prstGeom>
          <a:solidFill>
            <a:srgbClr val="C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352007"/>
            <a:ext cx="5376935" cy="837257"/>
          </a:xfrm>
        </p:spPr>
        <p:txBody>
          <a:bodyPr>
            <a:noAutofit/>
          </a:bodyPr>
          <a:lstStyle/>
          <a:p>
            <a:r>
              <a:rPr lang="en-US" sz="6000" dirty="0"/>
              <a:t> First... a quiz!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9F6458-DD5B-6997-A8F7-1AFFE1BD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554" y="1340851"/>
            <a:ext cx="10676610" cy="4792819"/>
          </a:xfrm>
          <a:solidFill>
            <a:srgbClr val="C1BDA8"/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Q: The XRISM team can neither confirm nor deny...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Simultaneous observations by XRISM and </a:t>
            </a:r>
            <a:r>
              <a:rPr lang="en-US" sz="2400" dirty="0" err="1"/>
              <a:t>NuSTAR</a:t>
            </a:r>
            <a:r>
              <a:rPr lang="en-US" sz="2400" dirty="0"/>
              <a:t> of 3C 273 were performed in January 2024 </a:t>
            </a:r>
          </a:p>
          <a:p>
            <a:pPr marL="1546225" lvl="2" indent="-400050">
              <a:buFont typeface="+mj-lt"/>
              <a:buAutoNum type="romanLcPeriod"/>
            </a:pPr>
            <a:r>
              <a:rPr lang="en-US" sz="1800" dirty="0"/>
              <a:t>(also coordinated with XMM-Newton, Chandra, and INTEGRAL)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measured spectral slope of 3C 273 agrees very well with </a:t>
            </a:r>
            <a:r>
              <a:rPr lang="en-US" sz="2400" dirty="0" err="1"/>
              <a:t>NuSTAR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Resolve 3C 273 flux appeared 5% higher than measurements by </a:t>
            </a:r>
            <a:r>
              <a:rPr lang="en-US" sz="2400" dirty="0" err="1"/>
              <a:t>NuSTAR</a:t>
            </a:r>
            <a:r>
              <a:rPr lang="en-US" sz="2400" dirty="0"/>
              <a:t> and </a:t>
            </a:r>
            <a:r>
              <a:rPr lang="en-US" sz="2400" dirty="0" err="1"/>
              <a:t>Xtend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All of the above</a:t>
            </a:r>
          </a:p>
          <a:p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35E05DB-BC30-9F0A-135F-E942E9BB1BC4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42A8B-4411-CFDC-6CDF-EE102BF5D2AD}"/>
              </a:ext>
            </a:extLst>
          </p:cNvPr>
          <p:cNvSpPr txBox="1"/>
          <p:nvPr/>
        </p:nvSpPr>
        <p:spPr>
          <a:xfrm>
            <a:off x="7008879" y="2174240"/>
            <a:ext cx="1064137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0445-95C8-E738-A825-3F1FB11586AC}"/>
              </a:ext>
            </a:extLst>
          </p:cNvPr>
          <p:cNvSpPr txBox="1"/>
          <p:nvPr/>
        </p:nvSpPr>
        <p:spPr>
          <a:xfrm>
            <a:off x="5590722" y="3014920"/>
            <a:ext cx="133839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1B908-A1C8-633A-1CF1-2047E86A97CE}"/>
              </a:ext>
            </a:extLst>
          </p:cNvPr>
          <p:cNvSpPr txBox="1"/>
          <p:nvPr/>
        </p:nvSpPr>
        <p:spPr>
          <a:xfrm>
            <a:off x="10426408" y="2174238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EDE5B-C758-064C-D6F2-AE868EAFACA3}"/>
              </a:ext>
            </a:extLst>
          </p:cNvPr>
          <p:cNvSpPr txBox="1"/>
          <p:nvPr/>
        </p:nvSpPr>
        <p:spPr>
          <a:xfrm>
            <a:off x="4699364" y="2572538"/>
            <a:ext cx="2438400" cy="47546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CC37C-6FB8-DB80-EE86-B27D05C1C67C}"/>
              </a:ext>
            </a:extLst>
          </p:cNvPr>
          <p:cNvSpPr txBox="1"/>
          <p:nvPr/>
        </p:nvSpPr>
        <p:spPr>
          <a:xfrm>
            <a:off x="8732884" y="2162564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1A31F-9141-D5BA-7EDF-DDDC6ABD53BE}"/>
              </a:ext>
            </a:extLst>
          </p:cNvPr>
          <p:cNvSpPr txBox="1"/>
          <p:nvPr/>
        </p:nvSpPr>
        <p:spPr>
          <a:xfrm>
            <a:off x="7137764" y="305705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C96F2-3768-3ACD-151B-27B74713DE40}"/>
              </a:ext>
            </a:extLst>
          </p:cNvPr>
          <p:cNvSpPr txBox="1"/>
          <p:nvPr/>
        </p:nvSpPr>
        <p:spPr>
          <a:xfrm>
            <a:off x="8687924" y="3067507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DF184-543E-32DD-55AA-2816F874787B}"/>
              </a:ext>
            </a:extLst>
          </p:cNvPr>
          <p:cNvSpPr txBox="1"/>
          <p:nvPr/>
        </p:nvSpPr>
        <p:spPr>
          <a:xfrm>
            <a:off x="4323444" y="3485859"/>
            <a:ext cx="25243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D8EBA-5B53-818B-7609-B30BA697865A}"/>
              </a:ext>
            </a:extLst>
          </p:cNvPr>
          <p:cNvSpPr txBox="1"/>
          <p:nvPr/>
        </p:nvSpPr>
        <p:spPr>
          <a:xfrm>
            <a:off x="7446748" y="349642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31A81-DDBD-0617-A151-BFDD063AD722}"/>
              </a:ext>
            </a:extLst>
          </p:cNvPr>
          <p:cNvSpPr txBox="1"/>
          <p:nvPr/>
        </p:nvSpPr>
        <p:spPr>
          <a:xfrm>
            <a:off x="10566400" y="3481886"/>
            <a:ext cx="1152796" cy="55493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29DB1-ECB8-E83E-6A63-A972FE68971A}"/>
              </a:ext>
            </a:extLst>
          </p:cNvPr>
          <p:cNvSpPr txBox="1"/>
          <p:nvPr/>
        </p:nvSpPr>
        <p:spPr>
          <a:xfrm>
            <a:off x="2980804" y="3865762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457AFC-6809-E10C-9C1B-B3B5E32F3E03}"/>
              </a:ext>
            </a:extLst>
          </p:cNvPr>
          <p:cNvSpPr txBox="1"/>
          <p:nvPr/>
        </p:nvSpPr>
        <p:spPr>
          <a:xfrm>
            <a:off x="8634798" y="3533386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4AAED8-FA88-003B-6854-1D1E2C012C56}"/>
              </a:ext>
            </a:extLst>
          </p:cNvPr>
          <p:cNvSpPr txBox="1"/>
          <p:nvPr/>
        </p:nvSpPr>
        <p:spPr>
          <a:xfrm>
            <a:off x="2858884" y="4431429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DEB9D0-3AB7-1EEF-3A89-789440A845B8}"/>
              </a:ext>
            </a:extLst>
          </p:cNvPr>
          <p:cNvSpPr txBox="1"/>
          <p:nvPr/>
        </p:nvSpPr>
        <p:spPr>
          <a:xfrm>
            <a:off x="4190072" y="4392827"/>
            <a:ext cx="118456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CF1099-3BA0-B7EB-BA9B-8E380558F98C}"/>
              </a:ext>
            </a:extLst>
          </p:cNvPr>
          <p:cNvSpPr txBox="1"/>
          <p:nvPr/>
        </p:nvSpPr>
        <p:spPr>
          <a:xfrm>
            <a:off x="7619240" y="4392827"/>
            <a:ext cx="67132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ABAE2-9266-DD83-F536-8732375C2443}"/>
              </a:ext>
            </a:extLst>
          </p:cNvPr>
          <p:cNvSpPr txBox="1"/>
          <p:nvPr/>
        </p:nvSpPr>
        <p:spPr>
          <a:xfrm>
            <a:off x="8279108" y="4477363"/>
            <a:ext cx="11527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82C89-2E88-B8CF-4DC1-A47A6CDAB98E}"/>
              </a:ext>
            </a:extLst>
          </p:cNvPr>
          <p:cNvSpPr txBox="1"/>
          <p:nvPr/>
        </p:nvSpPr>
        <p:spPr>
          <a:xfrm>
            <a:off x="4812914" y="4870791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DAF2B-4FEB-3419-78F6-81FD430B5A73}"/>
              </a:ext>
            </a:extLst>
          </p:cNvPr>
          <p:cNvSpPr txBox="1"/>
          <p:nvPr/>
        </p:nvSpPr>
        <p:spPr>
          <a:xfrm>
            <a:off x="6711254" y="4893778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991A1A-35AC-227E-7B24-C885012FA85B}"/>
              </a:ext>
            </a:extLst>
          </p:cNvPr>
          <p:cNvSpPr/>
          <p:nvPr/>
        </p:nvSpPr>
        <p:spPr>
          <a:xfrm>
            <a:off x="1630124" y="4337798"/>
            <a:ext cx="10089071" cy="1646442"/>
          </a:xfrm>
          <a:prstGeom prst="rect">
            <a:avLst/>
          </a:prstGeom>
          <a:solidFill>
            <a:srgbClr val="C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352007"/>
            <a:ext cx="5376935" cy="837257"/>
          </a:xfrm>
        </p:spPr>
        <p:txBody>
          <a:bodyPr>
            <a:noAutofit/>
          </a:bodyPr>
          <a:lstStyle/>
          <a:p>
            <a:r>
              <a:rPr lang="en-US" sz="6000" dirty="0"/>
              <a:t> First... a quiz!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9F6458-DD5B-6997-A8F7-1AFFE1BD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554" y="1340851"/>
            <a:ext cx="10676610" cy="4792819"/>
          </a:xfrm>
          <a:solidFill>
            <a:srgbClr val="C1BDA8"/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Q: The XRISM team can neither confirm nor deny...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Simultaneous observations by XRISM and </a:t>
            </a:r>
            <a:r>
              <a:rPr lang="en-US" sz="2400" dirty="0" err="1"/>
              <a:t>NuSTAR</a:t>
            </a:r>
            <a:r>
              <a:rPr lang="en-US" sz="2400" dirty="0"/>
              <a:t> of 3C 273 were performed in January 2024 </a:t>
            </a:r>
          </a:p>
          <a:p>
            <a:pPr marL="1546225" lvl="2" indent="-400050">
              <a:buFont typeface="+mj-lt"/>
              <a:buAutoNum type="romanLcPeriod"/>
            </a:pPr>
            <a:r>
              <a:rPr lang="en-US" sz="1800" dirty="0"/>
              <a:t>(also coordinated with XMM-Newton, Chandra, and INTEGRAL)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measured spectral slope of 3C 273 agrees very well with </a:t>
            </a:r>
            <a:r>
              <a:rPr lang="en-US" sz="2400" dirty="0" err="1"/>
              <a:t>NuSTAR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Resolve 3C 273 flux appeared 5% higher than measurements by </a:t>
            </a:r>
            <a:r>
              <a:rPr lang="en-US" sz="2400" dirty="0" err="1"/>
              <a:t>NuSTAR</a:t>
            </a:r>
            <a:r>
              <a:rPr lang="en-US" sz="2400" dirty="0"/>
              <a:t> and </a:t>
            </a:r>
            <a:r>
              <a:rPr lang="en-US" sz="2400" dirty="0" err="1"/>
              <a:t>Xtend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All of the above</a:t>
            </a:r>
          </a:p>
          <a:p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35E05DB-BC30-9F0A-135F-E942E9BB1BC4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42A8B-4411-CFDC-6CDF-EE102BF5D2AD}"/>
              </a:ext>
            </a:extLst>
          </p:cNvPr>
          <p:cNvSpPr txBox="1"/>
          <p:nvPr/>
        </p:nvSpPr>
        <p:spPr>
          <a:xfrm>
            <a:off x="7008879" y="2174240"/>
            <a:ext cx="1064137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0445-95C8-E738-A825-3F1FB11586AC}"/>
              </a:ext>
            </a:extLst>
          </p:cNvPr>
          <p:cNvSpPr txBox="1"/>
          <p:nvPr/>
        </p:nvSpPr>
        <p:spPr>
          <a:xfrm>
            <a:off x="5590722" y="3014920"/>
            <a:ext cx="133839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1B908-A1C8-633A-1CF1-2047E86A97CE}"/>
              </a:ext>
            </a:extLst>
          </p:cNvPr>
          <p:cNvSpPr txBox="1"/>
          <p:nvPr/>
        </p:nvSpPr>
        <p:spPr>
          <a:xfrm>
            <a:off x="10426408" y="2174238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EDE5B-C758-064C-D6F2-AE868EAFACA3}"/>
              </a:ext>
            </a:extLst>
          </p:cNvPr>
          <p:cNvSpPr txBox="1"/>
          <p:nvPr/>
        </p:nvSpPr>
        <p:spPr>
          <a:xfrm>
            <a:off x="4699364" y="2572538"/>
            <a:ext cx="2438400" cy="47546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CC37C-6FB8-DB80-EE86-B27D05C1C67C}"/>
              </a:ext>
            </a:extLst>
          </p:cNvPr>
          <p:cNvSpPr txBox="1"/>
          <p:nvPr/>
        </p:nvSpPr>
        <p:spPr>
          <a:xfrm>
            <a:off x="8732884" y="2162564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1A31F-9141-D5BA-7EDF-DDDC6ABD53BE}"/>
              </a:ext>
            </a:extLst>
          </p:cNvPr>
          <p:cNvSpPr txBox="1"/>
          <p:nvPr/>
        </p:nvSpPr>
        <p:spPr>
          <a:xfrm>
            <a:off x="7137764" y="305705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C96F2-3768-3ACD-151B-27B74713DE40}"/>
              </a:ext>
            </a:extLst>
          </p:cNvPr>
          <p:cNvSpPr txBox="1"/>
          <p:nvPr/>
        </p:nvSpPr>
        <p:spPr>
          <a:xfrm>
            <a:off x="8687924" y="3067507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DF184-543E-32DD-55AA-2816F874787B}"/>
              </a:ext>
            </a:extLst>
          </p:cNvPr>
          <p:cNvSpPr txBox="1"/>
          <p:nvPr/>
        </p:nvSpPr>
        <p:spPr>
          <a:xfrm>
            <a:off x="4323444" y="3485859"/>
            <a:ext cx="25243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D8EBA-5B53-818B-7609-B30BA697865A}"/>
              </a:ext>
            </a:extLst>
          </p:cNvPr>
          <p:cNvSpPr txBox="1"/>
          <p:nvPr/>
        </p:nvSpPr>
        <p:spPr>
          <a:xfrm>
            <a:off x="7446748" y="349642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31A81-DDBD-0617-A151-BFDD063AD722}"/>
              </a:ext>
            </a:extLst>
          </p:cNvPr>
          <p:cNvSpPr txBox="1"/>
          <p:nvPr/>
        </p:nvSpPr>
        <p:spPr>
          <a:xfrm>
            <a:off x="10566400" y="3481886"/>
            <a:ext cx="1152796" cy="55493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29DB1-ECB8-E83E-6A63-A972FE68971A}"/>
              </a:ext>
            </a:extLst>
          </p:cNvPr>
          <p:cNvSpPr txBox="1"/>
          <p:nvPr/>
        </p:nvSpPr>
        <p:spPr>
          <a:xfrm>
            <a:off x="2980804" y="3865762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457AFC-6809-E10C-9C1B-B3B5E32F3E03}"/>
              </a:ext>
            </a:extLst>
          </p:cNvPr>
          <p:cNvSpPr txBox="1"/>
          <p:nvPr/>
        </p:nvSpPr>
        <p:spPr>
          <a:xfrm>
            <a:off x="8634798" y="3533386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4AAED8-FA88-003B-6854-1D1E2C012C56}"/>
              </a:ext>
            </a:extLst>
          </p:cNvPr>
          <p:cNvSpPr txBox="1"/>
          <p:nvPr/>
        </p:nvSpPr>
        <p:spPr>
          <a:xfrm>
            <a:off x="2858884" y="4431429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DEB9D0-3AB7-1EEF-3A89-789440A845B8}"/>
              </a:ext>
            </a:extLst>
          </p:cNvPr>
          <p:cNvSpPr txBox="1"/>
          <p:nvPr/>
        </p:nvSpPr>
        <p:spPr>
          <a:xfrm>
            <a:off x="4190072" y="4392827"/>
            <a:ext cx="118456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CF1099-3BA0-B7EB-BA9B-8E380558F98C}"/>
              </a:ext>
            </a:extLst>
          </p:cNvPr>
          <p:cNvSpPr txBox="1"/>
          <p:nvPr/>
        </p:nvSpPr>
        <p:spPr>
          <a:xfrm>
            <a:off x="7619240" y="4392827"/>
            <a:ext cx="67132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ABAE2-9266-DD83-F536-8732375C2443}"/>
              </a:ext>
            </a:extLst>
          </p:cNvPr>
          <p:cNvSpPr txBox="1"/>
          <p:nvPr/>
        </p:nvSpPr>
        <p:spPr>
          <a:xfrm>
            <a:off x="8279108" y="4477363"/>
            <a:ext cx="11527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82C89-2E88-B8CF-4DC1-A47A6CDAB98E}"/>
              </a:ext>
            </a:extLst>
          </p:cNvPr>
          <p:cNvSpPr txBox="1"/>
          <p:nvPr/>
        </p:nvSpPr>
        <p:spPr>
          <a:xfrm>
            <a:off x="4812914" y="4870791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DAF2B-4FEB-3419-78F6-81FD430B5A73}"/>
              </a:ext>
            </a:extLst>
          </p:cNvPr>
          <p:cNvSpPr txBox="1"/>
          <p:nvPr/>
        </p:nvSpPr>
        <p:spPr>
          <a:xfrm>
            <a:off x="6711254" y="4893778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991A1A-35AC-227E-7B24-C885012FA85B}"/>
              </a:ext>
            </a:extLst>
          </p:cNvPr>
          <p:cNvSpPr/>
          <p:nvPr/>
        </p:nvSpPr>
        <p:spPr>
          <a:xfrm>
            <a:off x="1630124" y="5348754"/>
            <a:ext cx="10089071" cy="635485"/>
          </a:xfrm>
          <a:prstGeom prst="rect">
            <a:avLst/>
          </a:prstGeom>
          <a:solidFill>
            <a:srgbClr val="C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2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352007"/>
            <a:ext cx="5376935" cy="837257"/>
          </a:xfrm>
        </p:spPr>
        <p:txBody>
          <a:bodyPr>
            <a:noAutofit/>
          </a:bodyPr>
          <a:lstStyle/>
          <a:p>
            <a:r>
              <a:rPr lang="en-US" sz="6000" dirty="0"/>
              <a:t> First... a quiz!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9F6458-DD5B-6997-A8F7-1AFFE1BD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554" y="1340851"/>
            <a:ext cx="10676610" cy="4792819"/>
          </a:xfrm>
          <a:solidFill>
            <a:srgbClr val="C1BDA8"/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Q: The XRISM team can neither confirm nor deny...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Simultaneous observations by XRISM and </a:t>
            </a:r>
            <a:r>
              <a:rPr lang="en-US" sz="2400" dirty="0" err="1"/>
              <a:t>NuSTAR</a:t>
            </a:r>
            <a:r>
              <a:rPr lang="en-US" sz="2400" dirty="0"/>
              <a:t> of 3C 273 were performed in January 2024 </a:t>
            </a:r>
          </a:p>
          <a:p>
            <a:pPr marL="1546225" lvl="2" indent="-400050">
              <a:buFont typeface="+mj-lt"/>
              <a:buAutoNum type="romanLcPeriod"/>
            </a:pPr>
            <a:r>
              <a:rPr lang="en-US" sz="1800" dirty="0"/>
              <a:t>(also coordinated with XMM-Newton, Chandra, and INTEGRAL)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measured spectral slope of 3C 273 agrees very well with </a:t>
            </a:r>
            <a:r>
              <a:rPr lang="en-US" sz="2400" dirty="0" err="1"/>
              <a:t>NuSTAR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Resolve 3C 273 flux appeared 5% higher than measurements by </a:t>
            </a:r>
            <a:r>
              <a:rPr lang="en-US" sz="2400" dirty="0" err="1"/>
              <a:t>NuSTAR</a:t>
            </a:r>
            <a:r>
              <a:rPr lang="en-US" sz="2400" dirty="0"/>
              <a:t> and </a:t>
            </a:r>
            <a:r>
              <a:rPr lang="en-US" sz="2400" dirty="0" err="1"/>
              <a:t>Xtend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All of the above</a:t>
            </a:r>
          </a:p>
          <a:p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35E05DB-BC30-9F0A-135F-E942E9BB1BC4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42A8B-4411-CFDC-6CDF-EE102BF5D2AD}"/>
              </a:ext>
            </a:extLst>
          </p:cNvPr>
          <p:cNvSpPr txBox="1"/>
          <p:nvPr/>
        </p:nvSpPr>
        <p:spPr>
          <a:xfrm>
            <a:off x="7008879" y="2174240"/>
            <a:ext cx="1064137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0445-95C8-E738-A825-3F1FB11586AC}"/>
              </a:ext>
            </a:extLst>
          </p:cNvPr>
          <p:cNvSpPr txBox="1"/>
          <p:nvPr/>
        </p:nvSpPr>
        <p:spPr>
          <a:xfrm>
            <a:off x="5590722" y="3014920"/>
            <a:ext cx="133839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1B908-A1C8-633A-1CF1-2047E86A97CE}"/>
              </a:ext>
            </a:extLst>
          </p:cNvPr>
          <p:cNvSpPr txBox="1"/>
          <p:nvPr/>
        </p:nvSpPr>
        <p:spPr>
          <a:xfrm>
            <a:off x="10426408" y="2174238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EDE5B-C758-064C-D6F2-AE868EAFACA3}"/>
              </a:ext>
            </a:extLst>
          </p:cNvPr>
          <p:cNvSpPr txBox="1"/>
          <p:nvPr/>
        </p:nvSpPr>
        <p:spPr>
          <a:xfrm>
            <a:off x="4699364" y="2572538"/>
            <a:ext cx="2438400" cy="47546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CC37C-6FB8-DB80-EE86-B27D05C1C67C}"/>
              </a:ext>
            </a:extLst>
          </p:cNvPr>
          <p:cNvSpPr txBox="1"/>
          <p:nvPr/>
        </p:nvSpPr>
        <p:spPr>
          <a:xfrm>
            <a:off x="8732884" y="2162564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1A31F-9141-D5BA-7EDF-DDDC6ABD53BE}"/>
              </a:ext>
            </a:extLst>
          </p:cNvPr>
          <p:cNvSpPr txBox="1"/>
          <p:nvPr/>
        </p:nvSpPr>
        <p:spPr>
          <a:xfrm>
            <a:off x="7137764" y="305705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C96F2-3768-3ACD-151B-27B74713DE40}"/>
              </a:ext>
            </a:extLst>
          </p:cNvPr>
          <p:cNvSpPr txBox="1"/>
          <p:nvPr/>
        </p:nvSpPr>
        <p:spPr>
          <a:xfrm>
            <a:off x="8687924" y="3067507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DF184-543E-32DD-55AA-2816F874787B}"/>
              </a:ext>
            </a:extLst>
          </p:cNvPr>
          <p:cNvSpPr txBox="1"/>
          <p:nvPr/>
        </p:nvSpPr>
        <p:spPr>
          <a:xfrm>
            <a:off x="4323444" y="3485859"/>
            <a:ext cx="25243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D8EBA-5B53-818B-7609-B30BA697865A}"/>
              </a:ext>
            </a:extLst>
          </p:cNvPr>
          <p:cNvSpPr txBox="1"/>
          <p:nvPr/>
        </p:nvSpPr>
        <p:spPr>
          <a:xfrm>
            <a:off x="7446748" y="349642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31A81-DDBD-0617-A151-BFDD063AD722}"/>
              </a:ext>
            </a:extLst>
          </p:cNvPr>
          <p:cNvSpPr txBox="1"/>
          <p:nvPr/>
        </p:nvSpPr>
        <p:spPr>
          <a:xfrm>
            <a:off x="10566400" y="3481886"/>
            <a:ext cx="1152796" cy="55493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29DB1-ECB8-E83E-6A63-A972FE68971A}"/>
              </a:ext>
            </a:extLst>
          </p:cNvPr>
          <p:cNvSpPr txBox="1"/>
          <p:nvPr/>
        </p:nvSpPr>
        <p:spPr>
          <a:xfrm>
            <a:off x="2980804" y="3865762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457AFC-6809-E10C-9C1B-B3B5E32F3E03}"/>
              </a:ext>
            </a:extLst>
          </p:cNvPr>
          <p:cNvSpPr txBox="1"/>
          <p:nvPr/>
        </p:nvSpPr>
        <p:spPr>
          <a:xfrm>
            <a:off x="8634798" y="3533386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4AAED8-FA88-003B-6854-1D1E2C012C56}"/>
              </a:ext>
            </a:extLst>
          </p:cNvPr>
          <p:cNvSpPr txBox="1"/>
          <p:nvPr/>
        </p:nvSpPr>
        <p:spPr>
          <a:xfrm>
            <a:off x="2858884" y="4431429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DEB9D0-3AB7-1EEF-3A89-789440A845B8}"/>
              </a:ext>
            </a:extLst>
          </p:cNvPr>
          <p:cNvSpPr txBox="1"/>
          <p:nvPr/>
        </p:nvSpPr>
        <p:spPr>
          <a:xfrm>
            <a:off x="4190072" y="4392827"/>
            <a:ext cx="118456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CF1099-3BA0-B7EB-BA9B-8E380558F98C}"/>
              </a:ext>
            </a:extLst>
          </p:cNvPr>
          <p:cNvSpPr txBox="1"/>
          <p:nvPr/>
        </p:nvSpPr>
        <p:spPr>
          <a:xfrm>
            <a:off x="7619240" y="4392827"/>
            <a:ext cx="67132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ABAE2-9266-DD83-F536-8732375C2443}"/>
              </a:ext>
            </a:extLst>
          </p:cNvPr>
          <p:cNvSpPr txBox="1"/>
          <p:nvPr/>
        </p:nvSpPr>
        <p:spPr>
          <a:xfrm>
            <a:off x="8279108" y="4477363"/>
            <a:ext cx="11527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82C89-2E88-B8CF-4DC1-A47A6CDAB98E}"/>
              </a:ext>
            </a:extLst>
          </p:cNvPr>
          <p:cNvSpPr txBox="1"/>
          <p:nvPr/>
        </p:nvSpPr>
        <p:spPr>
          <a:xfrm>
            <a:off x="4812914" y="4870791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DAF2B-4FEB-3419-78F6-81FD430B5A73}"/>
              </a:ext>
            </a:extLst>
          </p:cNvPr>
          <p:cNvSpPr txBox="1"/>
          <p:nvPr/>
        </p:nvSpPr>
        <p:spPr>
          <a:xfrm>
            <a:off x="6711254" y="4893778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</p:spTree>
    <p:extLst>
      <p:ext uri="{BB962C8B-B14F-4D97-AF65-F5344CB8AC3E}">
        <p14:creationId xmlns:p14="http://schemas.microsoft.com/office/powerpoint/2010/main" val="389926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352007"/>
            <a:ext cx="5376935" cy="837257"/>
          </a:xfrm>
        </p:spPr>
        <p:txBody>
          <a:bodyPr>
            <a:noAutofit/>
          </a:bodyPr>
          <a:lstStyle/>
          <a:p>
            <a:r>
              <a:rPr lang="en-US" sz="6000" dirty="0"/>
              <a:t> First... a quiz!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9F6458-DD5B-6997-A8F7-1AFFE1BD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554" y="1340851"/>
            <a:ext cx="10676610" cy="4792819"/>
          </a:xfrm>
          <a:solidFill>
            <a:srgbClr val="C1BDA8"/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Q: The XRISM team can neither confirm nor deny...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Simultaneous observations by XRISM and </a:t>
            </a:r>
            <a:r>
              <a:rPr lang="en-US" sz="2400" dirty="0" err="1"/>
              <a:t>NuSTAR</a:t>
            </a:r>
            <a:r>
              <a:rPr lang="en-US" sz="2400" dirty="0"/>
              <a:t> of 3C 273 were performed in January 2024 </a:t>
            </a:r>
          </a:p>
          <a:p>
            <a:pPr marL="1546225" lvl="2" indent="-400050">
              <a:buFont typeface="+mj-lt"/>
              <a:buAutoNum type="romanLcPeriod"/>
            </a:pPr>
            <a:r>
              <a:rPr lang="en-US" sz="1800" dirty="0"/>
              <a:t>(also coordinated with XMM-Newton, Chandra, and INTEGRAL)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measured spectral slope of 3C 273 agrees very well with </a:t>
            </a:r>
            <a:r>
              <a:rPr lang="en-US" sz="2400" dirty="0" err="1"/>
              <a:t>NuSTAR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The Resolve 3C 273 flux appeared 5% higher than measurements by </a:t>
            </a:r>
            <a:r>
              <a:rPr lang="en-US" sz="2400" dirty="0" err="1"/>
              <a:t>NuSTAR</a:t>
            </a:r>
            <a:r>
              <a:rPr lang="en-US" sz="2400" dirty="0"/>
              <a:t> and </a:t>
            </a:r>
            <a:r>
              <a:rPr lang="en-US" sz="2400" dirty="0" err="1"/>
              <a:t>Xtend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All of the above</a:t>
            </a:r>
          </a:p>
          <a:p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35E05DB-BC30-9F0A-135F-E942E9BB1BC4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IACHEC Co-</a:t>
            </a:r>
            <a:r>
              <a:rPr lang="en-US" sz="1100" b="0" dirty="0" err="1"/>
              <a:t>Obs</a:t>
            </a:r>
            <a:r>
              <a:rPr lang="en-US" sz="1100" b="0" dirty="0"/>
              <a:t> WG report, Parador de la Granja – may 16, 2024                   Karl Forster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42A8B-4411-CFDC-6CDF-EE102BF5D2AD}"/>
              </a:ext>
            </a:extLst>
          </p:cNvPr>
          <p:cNvSpPr txBox="1"/>
          <p:nvPr/>
        </p:nvSpPr>
        <p:spPr>
          <a:xfrm>
            <a:off x="7008879" y="2174240"/>
            <a:ext cx="1064137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30445-95C8-E738-A825-3F1FB11586AC}"/>
              </a:ext>
            </a:extLst>
          </p:cNvPr>
          <p:cNvSpPr txBox="1"/>
          <p:nvPr/>
        </p:nvSpPr>
        <p:spPr>
          <a:xfrm>
            <a:off x="5590722" y="3014920"/>
            <a:ext cx="133839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1B908-A1C8-633A-1CF1-2047E86A97CE}"/>
              </a:ext>
            </a:extLst>
          </p:cNvPr>
          <p:cNvSpPr txBox="1"/>
          <p:nvPr/>
        </p:nvSpPr>
        <p:spPr>
          <a:xfrm>
            <a:off x="10426408" y="2174238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EDE5B-C758-064C-D6F2-AE868EAFACA3}"/>
              </a:ext>
            </a:extLst>
          </p:cNvPr>
          <p:cNvSpPr txBox="1"/>
          <p:nvPr/>
        </p:nvSpPr>
        <p:spPr>
          <a:xfrm>
            <a:off x="4699364" y="2572538"/>
            <a:ext cx="2438400" cy="47546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ACC37C-6FB8-DB80-EE86-B27D05C1C67C}"/>
              </a:ext>
            </a:extLst>
          </p:cNvPr>
          <p:cNvSpPr txBox="1"/>
          <p:nvPr/>
        </p:nvSpPr>
        <p:spPr>
          <a:xfrm>
            <a:off x="8732884" y="2162564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1A31F-9141-D5BA-7EDF-DDDC6ABD53BE}"/>
              </a:ext>
            </a:extLst>
          </p:cNvPr>
          <p:cNvSpPr txBox="1"/>
          <p:nvPr/>
        </p:nvSpPr>
        <p:spPr>
          <a:xfrm>
            <a:off x="7137764" y="305705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C96F2-3768-3ACD-151B-27B74713DE40}"/>
              </a:ext>
            </a:extLst>
          </p:cNvPr>
          <p:cNvSpPr txBox="1"/>
          <p:nvPr/>
        </p:nvSpPr>
        <p:spPr>
          <a:xfrm>
            <a:off x="8687924" y="3067507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DF184-543E-32DD-55AA-2816F874787B}"/>
              </a:ext>
            </a:extLst>
          </p:cNvPr>
          <p:cNvSpPr txBox="1"/>
          <p:nvPr/>
        </p:nvSpPr>
        <p:spPr>
          <a:xfrm>
            <a:off x="4323444" y="3485859"/>
            <a:ext cx="25243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D8EBA-5B53-818B-7609-B30BA697865A}"/>
              </a:ext>
            </a:extLst>
          </p:cNvPr>
          <p:cNvSpPr txBox="1"/>
          <p:nvPr/>
        </p:nvSpPr>
        <p:spPr>
          <a:xfrm>
            <a:off x="7446748" y="3496429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31A81-DDBD-0617-A151-BFDD063AD722}"/>
              </a:ext>
            </a:extLst>
          </p:cNvPr>
          <p:cNvSpPr txBox="1"/>
          <p:nvPr/>
        </p:nvSpPr>
        <p:spPr>
          <a:xfrm>
            <a:off x="10566400" y="3481886"/>
            <a:ext cx="1152796" cy="55493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29DB1-ECB8-E83E-6A63-A972FE68971A}"/>
              </a:ext>
            </a:extLst>
          </p:cNvPr>
          <p:cNvSpPr txBox="1"/>
          <p:nvPr/>
        </p:nvSpPr>
        <p:spPr>
          <a:xfrm>
            <a:off x="2980804" y="3865762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457AFC-6809-E10C-9C1B-B3B5E32F3E03}"/>
              </a:ext>
            </a:extLst>
          </p:cNvPr>
          <p:cNvSpPr txBox="1"/>
          <p:nvPr/>
        </p:nvSpPr>
        <p:spPr>
          <a:xfrm>
            <a:off x="8634798" y="3533386"/>
            <a:ext cx="11527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4AAED8-FA88-003B-6854-1D1E2C012C56}"/>
              </a:ext>
            </a:extLst>
          </p:cNvPr>
          <p:cNvSpPr txBox="1"/>
          <p:nvPr/>
        </p:nvSpPr>
        <p:spPr>
          <a:xfrm>
            <a:off x="2858884" y="4431429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DEB9D0-3AB7-1EEF-3A89-789440A845B8}"/>
              </a:ext>
            </a:extLst>
          </p:cNvPr>
          <p:cNvSpPr txBox="1"/>
          <p:nvPr/>
        </p:nvSpPr>
        <p:spPr>
          <a:xfrm>
            <a:off x="4190072" y="4392827"/>
            <a:ext cx="1184568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CF1099-3BA0-B7EB-BA9B-8E380558F98C}"/>
              </a:ext>
            </a:extLst>
          </p:cNvPr>
          <p:cNvSpPr txBox="1"/>
          <p:nvPr/>
        </p:nvSpPr>
        <p:spPr>
          <a:xfrm>
            <a:off x="7619240" y="4392827"/>
            <a:ext cx="67132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9ABAE2-9266-DD83-F536-8732375C2443}"/>
              </a:ext>
            </a:extLst>
          </p:cNvPr>
          <p:cNvSpPr txBox="1"/>
          <p:nvPr/>
        </p:nvSpPr>
        <p:spPr>
          <a:xfrm>
            <a:off x="8279108" y="4477363"/>
            <a:ext cx="1152796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82C89-2E88-B8CF-4DC1-A47A6CDAB98E}"/>
              </a:ext>
            </a:extLst>
          </p:cNvPr>
          <p:cNvSpPr txBox="1"/>
          <p:nvPr/>
        </p:nvSpPr>
        <p:spPr>
          <a:xfrm>
            <a:off x="4812914" y="4870791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DAF2B-4FEB-3419-78F6-81FD430B5A73}"/>
              </a:ext>
            </a:extLst>
          </p:cNvPr>
          <p:cNvSpPr txBox="1"/>
          <p:nvPr/>
        </p:nvSpPr>
        <p:spPr>
          <a:xfrm>
            <a:off x="6711254" y="4893778"/>
            <a:ext cx="1342640" cy="4140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US" sz="1000" dirty="0">
                <a:solidFill>
                  <a:srgbClr val="FFFED6"/>
                </a:solidFill>
                <a:latin typeface="Courier" pitchFamily="2" charset="0"/>
              </a:rPr>
              <a:t>IACHEC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EF9D117D-BC46-D9BC-8F4D-12EDBCFC6268}"/>
              </a:ext>
            </a:extLst>
          </p:cNvPr>
          <p:cNvSpPr/>
          <p:nvPr/>
        </p:nvSpPr>
        <p:spPr>
          <a:xfrm>
            <a:off x="1462454" y="5192321"/>
            <a:ext cx="3759786" cy="773486"/>
          </a:xfrm>
          <a:prstGeom prst="donut">
            <a:avLst>
              <a:gd name="adj" fmla="val 60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77443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1702</Words>
  <Application>Microsoft Macintosh PowerPoint</Application>
  <PresentationFormat>Widescreen</PresentationFormat>
  <Paragraphs>318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Consolas</vt:lpstr>
      <vt:lpstr>Courier</vt:lpstr>
      <vt:lpstr>Eurostile</vt:lpstr>
      <vt:lpstr>Franklin Gothic Heavy</vt:lpstr>
      <vt:lpstr>Futura Medium</vt:lpstr>
      <vt:lpstr>Futura Medium</vt:lpstr>
      <vt:lpstr>StreetscapeVTI</vt:lpstr>
      <vt:lpstr>IACHEC Coordinated Observations Working Group</vt:lpstr>
      <vt:lpstr>Scope of the Co-Obs Working Group</vt:lpstr>
      <vt:lpstr> First... a quiz!</vt:lpstr>
      <vt:lpstr> First... a quiz!</vt:lpstr>
      <vt:lpstr> First... a quiz!</vt:lpstr>
      <vt:lpstr> First... a quiz!</vt:lpstr>
      <vt:lpstr> First... a quiz!</vt:lpstr>
      <vt:lpstr> First... a quiz!</vt:lpstr>
      <vt:lpstr> First... a quiz!</vt:lpstr>
      <vt:lpstr> Activity in 2023 - 2024</vt:lpstr>
      <vt:lpstr> Working group session – May 14 </vt:lpstr>
      <vt:lpstr>A NICER Look at Cross-calibration using 3C 273</vt:lpstr>
      <vt:lpstr>XRISM / Resolve on-axis effective area</vt:lpstr>
      <vt:lpstr>XRISM on-orbit Effective Area and Comparison with Other Satellites</vt:lpstr>
      <vt:lpstr>NASA’s Astrophysics Cross-Observatory Science Support (ACROSS) Initiative</vt:lpstr>
      <vt:lpstr>PowerPoint Presentation</vt:lpstr>
      <vt:lpstr>PowerPoint Presentation</vt:lpstr>
      <vt:lpstr>Working Group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IACHEC Coordinated Observations Working Group</dc:title>
  <dc:creator>Forster, Karl</dc:creator>
  <cp:lastModifiedBy>Forster, Karl</cp:lastModifiedBy>
  <cp:revision>77</cp:revision>
  <dcterms:created xsi:type="dcterms:W3CDTF">2021-11-08T14:07:40Z</dcterms:created>
  <dcterms:modified xsi:type="dcterms:W3CDTF">2024-05-16T07:53:07Z</dcterms:modified>
</cp:coreProperties>
</file>