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handoutMasterIdLst>
    <p:handoutMasterId r:id="rId42"/>
  </p:handoutMasterIdLst>
  <p:sldIdLst>
    <p:sldId id="256" r:id="rId2"/>
    <p:sldId id="259" r:id="rId3"/>
    <p:sldId id="263" r:id="rId4"/>
    <p:sldId id="265" r:id="rId5"/>
    <p:sldId id="266" r:id="rId6"/>
    <p:sldId id="267" r:id="rId7"/>
    <p:sldId id="268" r:id="rId8"/>
    <p:sldId id="269" r:id="rId9"/>
    <p:sldId id="270" r:id="rId10"/>
    <p:sldId id="272" r:id="rId11"/>
    <p:sldId id="273" r:id="rId12"/>
    <p:sldId id="950" r:id="rId13"/>
    <p:sldId id="951" r:id="rId14"/>
    <p:sldId id="953" r:id="rId15"/>
    <p:sldId id="954" r:id="rId16"/>
    <p:sldId id="955" r:id="rId17"/>
    <p:sldId id="291" r:id="rId18"/>
    <p:sldId id="956" r:id="rId19"/>
    <p:sldId id="274" r:id="rId20"/>
    <p:sldId id="275" r:id="rId21"/>
    <p:sldId id="949" r:id="rId22"/>
    <p:sldId id="957" r:id="rId23"/>
    <p:sldId id="958" r:id="rId24"/>
    <p:sldId id="910" r:id="rId25"/>
    <p:sldId id="912" r:id="rId26"/>
    <p:sldId id="926" r:id="rId27"/>
    <p:sldId id="913" r:id="rId28"/>
    <p:sldId id="277" r:id="rId29"/>
    <p:sldId id="278" r:id="rId30"/>
    <p:sldId id="279" r:id="rId31"/>
    <p:sldId id="280" r:id="rId32"/>
    <p:sldId id="281" r:id="rId33"/>
    <p:sldId id="282" r:id="rId34"/>
    <p:sldId id="927" r:id="rId35"/>
    <p:sldId id="934" r:id="rId36"/>
    <p:sldId id="935" r:id="rId37"/>
    <p:sldId id="959" r:id="rId38"/>
    <p:sldId id="952" r:id="rId39"/>
    <p:sldId id="290" r:id="rId4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uFillTx/>
        <a:latin typeface="Helvetica Neue Light"/>
        <a:ea typeface="Helvetica Neue Light"/>
        <a:cs typeface="Helvetica Neue Light"/>
        <a:sym typeface="Helvetica Neue Light"/>
      </a:defRPr>
    </a:lvl1pPr>
    <a:lvl2pPr marL="0" marR="0" indent="34290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uFillTx/>
        <a:latin typeface="Helvetica Neue Light"/>
        <a:ea typeface="Helvetica Neue Light"/>
        <a:cs typeface="Helvetica Neue Light"/>
        <a:sym typeface="Helvetica Neue Light"/>
      </a:defRPr>
    </a:lvl2pPr>
    <a:lvl3pPr marL="0" marR="0" indent="68580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uFillTx/>
        <a:latin typeface="Helvetica Neue Light"/>
        <a:ea typeface="Helvetica Neue Light"/>
        <a:cs typeface="Helvetica Neue Light"/>
        <a:sym typeface="Helvetica Neue Light"/>
      </a:defRPr>
    </a:lvl3pPr>
    <a:lvl4pPr marL="0" marR="0" indent="102870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uFillTx/>
        <a:latin typeface="Helvetica Neue Light"/>
        <a:ea typeface="Helvetica Neue Light"/>
        <a:cs typeface="Helvetica Neue Light"/>
        <a:sym typeface="Helvetica Neue Light"/>
      </a:defRPr>
    </a:lvl4pPr>
    <a:lvl5pPr marL="0" marR="0" indent="137160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uFillTx/>
        <a:latin typeface="Helvetica Neue Light"/>
        <a:ea typeface="Helvetica Neue Light"/>
        <a:cs typeface="Helvetica Neue Light"/>
        <a:sym typeface="Helvetica Neue Light"/>
      </a:defRPr>
    </a:lvl5pPr>
    <a:lvl6pPr marL="0" marR="0" indent="171450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uFillTx/>
        <a:latin typeface="Helvetica Neue Light"/>
        <a:ea typeface="Helvetica Neue Light"/>
        <a:cs typeface="Helvetica Neue Light"/>
        <a:sym typeface="Helvetica Neue Light"/>
      </a:defRPr>
    </a:lvl6pPr>
    <a:lvl7pPr marL="0" marR="0" indent="205740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uFillTx/>
        <a:latin typeface="Helvetica Neue Light"/>
        <a:ea typeface="Helvetica Neue Light"/>
        <a:cs typeface="Helvetica Neue Light"/>
        <a:sym typeface="Helvetica Neue Light"/>
      </a:defRPr>
    </a:lvl7pPr>
    <a:lvl8pPr marL="0" marR="0" indent="240030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uFillTx/>
        <a:latin typeface="Helvetica Neue Light"/>
        <a:ea typeface="Helvetica Neue Light"/>
        <a:cs typeface="Helvetica Neue Light"/>
        <a:sym typeface="Helvetica Neue Light"/>
      </a:defRPr>
    </a:lvl8pPr>
    <a:lvl9pPr marL="0" marR="0" indent="274320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uFillTx/>
        <a:latin typeface="Helvetica Neue Light"/>
        <a:ea typeface="Helvetica Neue Light"/>
        <a:cs typeface="Helvetica Neue Light"/>
        <a:sym typeface="Helvetica Neue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177B"/>
    <a:srgbClr val="8C8D92"/>
    <a:srgbClr val="0A1A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a:font>
          <a:latin typeface="Helvetica Light"/>
          <a:ea typeface="Helvetica Light"/>
          <a:cs typeface="Helvetica Light"/>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a:font>
          <a:latin typeface="Helvetica Light"/>
          <a:ea typeface="Helvetica Light"/>
          <a:cs typeface="Helvetica Light"/>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a:font>
          <a:latin typeface="Helvetica Light"/>
          <a:ea typeface="Helvetica Light"/>
          <a:cs typeface="Helvetica Light"/>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a:font>
          <a:latin typeface="Helvetica Light"/>
          <a:ea typeface="Helvetica Light"/>
          <a:cs typeface="Helvetica Light"/>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a:font>
          <a:latin typeface="Helvetica Light"/>
          <a:ea typeface="Helvetica Light"/>
          <a:cs typeface="Helvetica Light"/>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43"/>
    <p:restoredTop sz="85423"/>
  </p:normalViewPr>
  <p:slideViewPr>
    <p:cSldViewPr snapToGrid="0" snapToObjects="1">
      <p:cViewPr varScale="1">
        <p:scale>
          <a:sx n="39" d="100"/>
          <a:sy n="39" d="100"/>
        </p:scale>
        <p:origin x="232"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5732FF-6E5C-784C-9BB3-93E0AC604F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8CD5F20-7D01-B644-B8CC-8165DC58FD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7C172A-EDBD-F943-80D2-9B875468B19A}" type="datetimeFigureOut">
              <a:rPr lang="en-US" smtClean="0"/>
              <a:t>5/14/24</a:t>
            </a:fld>
            <a:endParaRPr lang="en-US"/>
          </a:p>
        </p:txBody>
      </p:sp>
      <p:sp>
        <p:nvSpPr>
          <p:cNvPr id="4" name="Footer Placeholder 3">
            <a:extLst>
              <a:ext uri="{FF2B5EF4-FFF2-40B4-BE49-F238E27FC236}">
                <a16:creationId xmlns:a16="http://schemas.microsoft.com/office/drawing/2014/main" id="{DBEABD90-2692-E94B-AF11-37DDC1C84C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8189EE9-633A-ED41-AFF5-1E20B83DAB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39311E-D81E-F140-B66C-B32E04D197ED}" type="slidenum">
              <a:rPr lang="en-US" smtClean="0"/>
              <a:t>‹#›</a:t>
            </a:fld>
            <a:endParaRPr lang="en-US"/>
          </a:p>
        </p:txBody>
      </p:sp>
    </p:spTree>
    <p:extLst>
      <p:ext uri="{BB962C8B-B14F-4D97-AF65-F5344CB8AC3E}">
        <p14:creationId xmlns:p14="http://schemas.microsoft.com/office/powerpoint/2010/main" val="2143367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xfrm>
            <a:off x="1143000" y="685800"/>
            <a:ext cx="4572000" cy="3429000"/>
          </a:xfrm>
          <a:prstGeom prst="rect">
            <a:avLst/>
          </a:prstGeom>
        </p:spPr>
        <p:txBody>
          <a:bodyPr/>
          <a:lstStyle/>
          <a:p>
            <a:endParaRPr/>
          </a:p>
        </p:txBody>
      </p:sp>
      <p:sp>
        <p:nvSpPr>
          <p:cNvPr id="351" name="Shape 35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400">
        <a:latin typeface="+mn-lt"/>
        <a:ea typeface="+mn-ea"/>
        <a:cs typeface="+mn-cs"/>
        <a:sym typeface="Helvetica Neue"/>
      </a:defRPr>
    </a:lvl1pPr>
    <a:lvl2pPr indent="228600" defTabSz="457200" latinLnBrk="0">
      <a:defRPr sz="1400">
        <a:latin typeface="+mn-lt"/>
        <a:ea typeface="+mn-ea"/>
        <a:cs typeface="+mn-cs"/>
        <a:sym typeface="Helvetica Neue"/>
      </a:defRPr>
    </a:lvl2pPr>
    <a:lvl3pPr indent="457200" defTabSz="457200" latinLnBrk="0">
      <a:defRPr sz="1400">
        <a:latin typeface="+mn-lt"/>
        <a:ea typeface="+mn-ea"/>
        <a:cs typeface="+mn-cs"/>
        <a:sym typeface="Helvetica Neue"/>
      </a:defRPr>
    </a:lvl3pPr>
    <a:lvl4pPr indent="685800" defTabSz="457200" latinLnBrk="0">
      <a:defRPr sz="1400">
        <a:latin typeface="+mn-lt"/>
        <a:ea typeface="+mn-ea"/>
        <a:cs typeface="+mn-cs"/>
        <a:sym typeface="Helvetica Neue"/>
      </a:defRPr>
    </a:lvl4pPr>
    <a:lvl5pPr indent="914400" defTabSz="457200" latinLnBrk="0">
      <a:defRPr sz="1400">
        <a:latin typeface="+mn-lt"/>
        <a:ea typeface="+mn-ea"/>
        <a:cs typeface="+mn-cs"/>
        <a:sym typeface="Helvetica Neue"/>
      </a:defRPr>
    </a:lvl5pPr>
    <a:lvl6pPr indent="1143000" defTabSz="457200" latinLnBrk="0">
      <a:defRPr sz="1400">
        <a:latin typeface="+mn-lt"/>
        <a:ea typeface="+mn-ea"/>
        <a:cs typeface="+mn-cs"/>
        <a:sym typeface="Helvetica Neue"/>
      </a:defRPr>
    </a:lvl6pPr>
    <a:lvl7pPr indent="1371600" defTabSz="457200" latinLnBrk="0">
      <a:defRPr sz="1400">
        <a:latin typeface="+mn-lt"/>
        <a:ea typeface="+mn-ea"/>
        <a:cs typeface="+mn-cs"/>
        <a:sym typeface="Helvetica Neue"/>
      </a:defRPr>
    </a:lvl7pPr>
    <a:lvl8pPr indent="1600200" defTabSz="457200" latinLnBrk="0">
      <a:defRPr sz="1400">
        <a:latin typeface="+mn-lt"/>
        <a:ea typeface="+mn-ea"/>
        <a:cs typeface="+mn-cs"/>
        <a:sym typeface="Helvetica Neue"/>
      </a:defRPr>
    </a:lvl8pPr>
    <a:lvl9pPr indent="1828800" defTabSz="457200" latinLnBrk="0">
      <a:defRPr sz="14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this presentation I will show you how I got involved in the Apollo project. It is about an instrument which was onboard the Apollo 15 (and 16).</a:t>
            </a:r>
          </a:p>
          <a:p>
            <a:pPr marL="0" marR="0" lvl="0" indent="0" defTabSz="457200" eaLnBrk="1" fontAlgn="auto" latinLnBrk="0" hangingPunct="1">
              <a:lnSpc>
                <a:spcPct val="100000"/>
              </a:lnSpc>
              <a:spcBef>
                <a:spcPts val="0"/>
              </a:spcBef>
              <a:spcAft>
                <a:spcPts val="0"/>
              </a:spcAft>
              <a:buClrTx/>
              <a:buSzTx/>
              <a:buFontTx/>
              <a:buNone/>
              <a:tabLst/>
              <a:defRPr/>
            </a:pPr>
            <a:r>
              <a:rPr lang="en-US" dirty="0"/>
              <a:t>Apollo 15 was launched on 26 July 1971.</a:t>
            </a:r>
          </a:p>
          <a:p>
            <a:endParaRPr lang="en-US" dirty="0"/>
          </a:p>
        </p:txBody>
      </p:sp>
    </p:spTree>
    <p:extLst>
      <p:ext uri="{BB962C8B-B14F-4D97-AF65-F5344CB8AC3E}">
        <p14:creationId xmlns:p14="http://schemas.microsoft.com/office/powerpoint/2010/main" val="879569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X-ray Spectrometer was easy to operate. Al Worden had to turn it either ”on”, “off” or “stand-by” at planned times.</a:t>
            </a:r>
          </a:p>
        </p:txBody>
      </p:sp>
    </p:spTree>
    <p:extLst>
      <p:ext uri="{BB962C8B-B14F-4D97-AF65-F5344CB8AC3E}">
        <p14:creationId xmlns:p14="http://schemas.microsoft.com/office/powerpoint/2010/main" val="2586688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Apollo 16, all equipment was returned by the end of May 1972 from Kennedy Space Center to AS&amp;E, and reports were written. From 1973 onwards </a:t>
            </a:r>
            <a:r>
              <a:rPr lang="en-US" dirty="0" err="1"/>
              <a:t>Giacconi</a:t>
            </a:r>
            <a:r>
              <a:rPr lang="en-US" dirty="0"/>
              <a:t> and </a:t>
            </a:r>
            <a:r>
              <a:rPr lang="en-US" dirty="0" err="1"/>
              <a:t>colleages</a:t>
            </a:r>
            <a:r>
              <a:rPr lang="en-US" dirty="0"/>
              <a:t> from AS&amp;E moved to Harvard-Smithsonian Center for Astrophysics in Cambridge, Massachusetts. The X-ray spectrometer came little later and was put in storage.</a:t>
            </a:r>
          </a:p>
          <a:p>
            <a:r>
              <a:rPr lang="en-US" dirty="0"/>
              <a:t>The Apollo 15 Command Module is on display in the USAF museum in Dayton, Ohio. </a:t>
            </a:r>
          </a:p>
        </p:txBody>
      </p:sp>
    </p:spTree>
    <p:extLst>
      <p:ext uri="{BB962C8B-B14F-4D97-AF65-F5344CB8AC3E}">
        <p14:creationId xmlns:p14="http://schemas.microsoft.com/office/powerpoint/2010/main" val="3167088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12</a:t>
            </a:fld>
            <a:endParaRPr lang="en-US" sz="1100"/>
          </a:p>
        </p:txBody>
      </p:sp>
      <p:sp>
        <p:nvSpPr>
          <p:cNvPr id="37890" name="Rectangle 2"/>
          <p:cNvSpPr>
            <a:spLocks noGrp="1" noRot="1" noChangeAspect="1" noChangeArrowheads="1"/>
          </p:cNvSpPr>
          <p:nvPr>
            <p:ph type="sldImg"/>
          </p:nvPr>
        </p:nvSpPr>
        <p:spPr>
          <a:xfrm>
            <a:off x="144463" y="739775"/>
            <a:ext cx="6569075" cy="3695700"/>
          </a:xfrm>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endParaRPr lang="en-US" dirty="0">
              <a:cs typeface="+mn-cs"/>
            </a:endParaRPr>
          </a:p>
        </p:txBody>
      </p:sp>
    </p:spTree>
    <p:extLst>
      <p:ext uri="{BB962C8B-B14F-4D97-AF65-F5344CB8AC3E}">
        <p14:creationId xmlns:p14="http://schemas.microsoft.com/office/powerpoint/2010/main" val="2076727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13</a:t>
            </a:fld>
            <a:endParaRPr lang="en-US" sz="1100"/>
          </a:p>
        </p:txBody>
      </p:sp>
      <p:sp>
        <p:nvSpPr>
          <p:cNvPr id="37890" name="Rectangle 2"/>
          <p:cNvSpPr>
            <a:spLocks noGrp="1" noRot="1" noChangeAspect="1" noChangeArrowheads="1"/>
          </p:cNvSpPr>
          <p:nvPr>
            <p:ph type="sldImg"/>
          </p:nvPr>
        </p:nvSpPr>
        <p:spPr>
          <a:xfrm>
            <a:off x="144463" y="739775"/>
            <a:ext cx="6569075" cy="3695700"/>
          </a:xfrm>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endParaRPr lang="en-US" dirty="0">
              <a:cs typeface="+mn-cs"/>
            </a:endParaRPr>
          </a:p>
        </p:txBody>
      </p:sp>
    </p:spTree>
    <p:extLst>
      <p:ext uri="{BB962C8B-B14F-4D97-AF65-F5344CB8AC3E}">
        <p14:creationId xmlns:p14="http://schemas.microsoft.com/office/powerpoint/2010/main" val="3845855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14</a:t>
            </a:fld>
            <a:endParaRPr lang="en-US" sz="1100"/>
          </a:p>
        </p:txBody>
      </p:sp>
      <p:sp>
        <p:nvSpPr>
          <p:cNvPr id="37890" name="Rectangle 2"/>
          <p:cNvSpPr>
            <a:spLocks noGrp="1" noRot="1" noChangeAspect="1" noChangeArrowheads="1"/>
          </p:cNvSpPr>
          <p:nvPr>
            <p:ph type="sldImg"/>
          </p:nvPr>
        </p:nvSpPr>
        <p:spPr>
          <a:xfrm>
            <a:off x="144463" y="739775"/>
            <a:ext cx="6569075" cy="3695700"/>
          </a:xfrm>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endParaRPr lang="en-US" dirty="0">
              <a:cs typeface="+mn-cs"/>
            </a:endParaRPr>
          </a:p>
        </p:txBody>
      </p:sp>
    </p:spTree>
    <p:extLst>
      <p:ext uri="{BB962C8B-B14F-4D97-AF65-F5344CB8AC3E}">
        <p14:creationId xmlns:p14="http://schemas.microsoft.com/office/powerpoint/2010/main" val="3316545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15</a:t>
            </a:fld>
            <a:endParaRPr lang="en-US" sz="1100"/>
          </a:p>
        </p:txBody>
      </p:sp>
      <p:sp>
        <p:nvSpPr>
          <p:cNvPr id="37890" name="Rectangle 2"/>
          <p:cNvSpPr>
            <a:spLocks noGrp="1" noRot="1" noChangeAspect="1" noChangeArrowheads="1"/>
          </p:cNvSpPr>
          <p:nvPr>
            <p:ph type="sldImg"/>
          </p:nvPr>
        </p:nvSpPr>
        <p:spPr>
          <a:xfrm>
            <a:off x="144463" y="739775"/>
            <a:ext cx="6569075" cy="3695700"/>
          </a:xfrm>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endParaRPr lang="en-US" dirty="0">
              <a:cs typeface="+mn-cs"/>
            </a:endParaRPr>
          </a:p>
        </p:txBody>
      </p:sp>
    </p:spTree>
    <p:extLst>
      <p:ext uri="{BB962C8B-B14F-4D97-AF65-F5344CB8AC3E}">
        <p14:creationId xmlns:p14="http://schemas.microsoft.com/office/powerpoint/2010/main" val="2411931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16</a:t>
            </a:fld>
            <a:endParaRPr lang="en-US" sz="1100"/>
          </a:p>
        </p:txBody>
      </p:sp>
      <p:sp>
        <p:nvSpPr>
          <p:cNvPr id="37890" name="Rectangle 2"/>
          <p:cNvSpPr>
            <a:spLocks noGrp="1" noRot="1" noChangeAspect="1" noChangeArrowheads="1"/>
          </p:cNvSpPr>
          <p:nvPr>
            <p:ph type="sldImg"/>
          </p:nvPr>
        </p:nvSpPr>
        <p:spPr>
          <a:xfrm>
            <a:off x="144463" y="739775"/>
            <a:ext cx="6569075" cy="3695700"/>
          </a:xfrm>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endParaRPr lang="en-US" dirty="0">
              <a:cs typeface="+mn-cs"/>
            </a:endParaRPr>
          </a:p>
        </p:txBody>
      </p:sp>
    </p:spTree>
    <p:extLst>
      <p:ext uri="{BB962C8B-B14F-4D97-AF65-F5344CB8AC3E}">
        <p14:creationId xmlns:p14="http://schemas.microsoft.com/office/powerpoint/2010/main" val="2973731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graph show all the X-ray observations obtained by Apollo 15, during the lunar orbits, as well as during the journey home, from the Moon to the Earth, called trans-Earth coast. At the left you can see the peaks when the X-ray spectrometer was looking at the Moon with the Sun shining at the back. During the trans-Earth coast the X-ray spectrometer was looking at 7 locations in the sky. These were the first long X-ray observations at one location! The last half-a-day the X-ray spectrometer was left on. Since the Command Service Module was nominally in the so-called barbeque mode, in order to dissipate the heat from the Sun, when you turn the instrument around you basically get an all-sky view of the X-ray sky, including the Sun.</a:t>
            </a:r>
          </a:p>
        </p:txBody>
      </p:sp>
    </p:spTree>
    <p:extLst>
      <p:ext uri="{BB962C8B-B14F-4D97-AF65-F5344CB8AC3E}">
        <p14:creationId xmlns:p14="http://schemas.microsoft.com/office/powerpoint/2010/main" val="1234828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18</a:t>
            </a:fld>
            <a:endParaRPr lang="en-US" sz="1100"/>
          </a:p>
        </p:txBody>
      </p:sp>
      <p:sp>
        <p:nvSpPr>
          <p:cNvPr id="37890" name="Rectangle 2"/>
          <p:cNvSpPr>
            <a:spLocks noGrp="1" noRot="1" noChangeAspect="1" noChangeArrowheads="1"/>
          </p:cNvSpPr>
          <p:nvPr>
            <p:ph type="sldImg"/>
          </p:nvPr>
        </p:nvSpPr>
        <p:spPr>
          <a:xfrm>
            <a:off x="144463" y="739775"/>
            <a:ext cx="6569075" cy="3695700"/>
          </a:xfrm>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endParaRPr lang="en-US" dirty="0">
              <a:cs typeface="+mn-cs"/>
            </a:endParaRPr>
          </a:p>
        </p:txBody>
      </p:sp>
    </p:spTree>
    <p:extLst>
      <p:ext uri="{BB962C8B-B14F-4D97-AF65-F5344CB8AC3E}">
        <p14:creationId xmlns:p14="http://schemas.microsoft.com/office/powerpoint/2010/main" val="651450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21</a:t>
            </a:fld>
            <a:endParaRPr lang="en-US" sz="1100"/>
          </a:p>
        </p:txBody>
      </p:sp>
      <p:sp>
        <p:nvSpPr>
          <p:cNvPr id="37890" name="Rectangle 2"/>
          <p:cNvSpPr>
            <a:spLocks noGrp="1" noRot="1" noChangeAspect="1" noChangeArrowheads="1"/>
          </p:cNvSpPr>
          <p:nvPr>
            <p:ph type="sldImg"/>
          </p:nvPr>
        </p:nvSpPr>
        <p:spPr>
          <a:xfrm>
            <a:off x="144463" y="739775"/>
            <a:ext cx="6569075" cy="3695700"/>
          </a:xfrm>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endParaRPr lang="en-US" dirty="0">
              <a:cs typeface="+mn-cs"/>
            </a:endParaRPr>
          </a:p>
        </p:txBody>
      </p:sp>
    </p:spTree>
    <p:extLst>
      <p:ext uri="{BB962C8B-B14F-4D97-AF65-F5344CB8AC3E}">
        <p14:creationId xmlns:p14="http://schemas.microsoft.com/office/powerpoint/2010/main" val="1840134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are some highlights of the mission. It was the first scientific mission, so-called “J” mission. For the first time there was a greater focus on science to be done. Launch was 26 July 1971; the lunar landing was on 30 July, lunar lift-off on 2 August; they were back on Earth on 7 August.</a:t>
            </a:r>
          </a:p>
          <a:p>
            <a:r>
              <a:rPr lang="en-US" dirty="0"/>
              <a:t>It also had the first lunar rover onboard. They drove in total about 28 km on the Moon.</a:t>
            </a:r>
          </a:p>
          <a:p>
            <a:r>
              <a:rPr lang="en-US" dirty="0"/>
              <a:t>Al Worden performed the first spacewalk outside of the Earth orbit, on their way back from the Moon.</a:t>
            </a:r>
          </a:p>
          <a:p>
            <a:r>
              <a:rPr lang="en-US" dirty="0"/>
              <a:t>Dave Scott </a:t>
            </a:r>
            <a:r>
              <a:rPr lang="en-US" sz="1400" b="0" i="0" u="none" strike="noStrike" dirty="0">
                <a:effectLst/>
                <a:latin typeface="+mn-lt"/>
                <a:ea typeface="+mn-ea"/>
                <a:cs typeface="+mn-cs"/>
                <a:sym typeface="Helvetica Neue"/>
              </a:rPr>
              <a:t>tested out Galileo Galilei’s couple of hundred years old theory that all objects in vacuum fall at the same speed, by dropping a hammer and a feather on the Moon.</a:t>
            </a:r>
          </a:p>
          <a:p>
            <a:r>
              <a:rPr lang="en-US" sz="1400" b="0" i="0" u="none" strike="noStrike" dirty="0">
                <a:effectLst/>
                <a:latin typeface="+mn-lt"/>
                <a:ea typeface="+mn-ea"/>
                <a:cs typeface="+mn-cs"/>
                <a:sym typeface="Helvetica Neue"/>
              </a:rPr>
              <a:t> It was also the first time a piece of art was put on the Moon.</a:t>
            </a:r>
          </a:p>
        </p:txBody>
      </p:sp>
    </p:spTree>
    <p:extLst>
      <p:ext uri="{BB962C8B-B14F-4D97-AF65-F5344CB8AC3E}">
        <p14:creationId xmlns:p14="http://schemas.microsoft.com/office/powerpoint/2010/main" val="2021015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24</a:t>
            </a:fld>
            <a:endParaRPr lang="en-US" sz="1100"/>
          </a:p>
        </p:txBody>
      </p:sp>
      <p:sp>
        <p:nvSpPr>
          <p:cNvPr id="37890" name="Rectangle 2"/>
          <p:cNvSpPr>
            <a:spLocks noGrp="1" noRot="1" noChangeAspect="1" noChangeArrowheads="1"/>
          </p:cNvSpPr>
          <p:nvPr>
            <p:ph type="sldImg"/>
          </p:nvPr>
        </p:nvSpPr>
        <p:spPr>
          <a:xfrm>
            <a:off x="144463" y="739775"/>
            <a:ext cx="6569075" cy="3695700"/>
          </a:xfrm>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endParaRPr lang="en-US" dirty="0">
              <a:cs typeface="+mn-cs"/>
            </a:endParaRPr>
          </a:p>
        </p:txBody>
      </p:sp>
    </p:spTree>
    <p:extLst>
      <p:ext uri="{BB962C8B-B14F-4D97-AF65-F5344CB8AC3E}">
        <p14:creationId xmlns:p14="http://schemas.microsoft.com/office/powerpoint/2010/main" val="407597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25</a:t>
            </a:fld>
            <a:endParaRPr lang="en-US" sz="1100"/>
          </a:p>
        </p:txBody>
      </p:sp>
      <p:sp>
        <p:nvSpPr>
          <p:cNvPr id="37890" name="Rectangle 2"/>
          <p:cNvSpPr>
            <a:spLocks noGrp="1" noRot="1" noChangeAspect="1" noChangeArrowheads="1"/>
          </p:cNvSpPr>
          <p:nvPr>
            <p:ph type="sldImg"/>
          </p:nvPr>
        </p:nvSpPr>
        <p:spPr>
          <a:xfrm>
            <a:off x="144463" y="739775"/>
            <a:ext cx="6569075" cy="3695700"/>
          </a:xfrm>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endParaRPr lang="en-US" dirty="0">
              <a:cs typeface="+mn-cs"/>
            </a:endParaRPr>
          </a:p>
        </p:txBody>
      </p:sp>
    </p:spTree>
    <p:extLst>
      <p:ext uri="{BB962C8B-B14F-4D97-AF65-F5344CB8AC3E}">
        <p14:creationId xmlns:p14="http://schemas.microsoft.com/office/powerpoint/2010/main" val="3471795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26</a:t>
            </a:fld>
            <a:endParaRPr lang="en-US" sz="1100"/>
          </a:p>
        </p:txBody>
      </p:sp>
      <p:sp>
        <p:nvSpPr>
          <p:cNvPr id="37890" name="Rectangle 2"/>
          <p:cNvSpPr>
            <a:spLocks noGrp="1" noRot="1" noChangeAspect="1" noChangeArrowheads="1"/>
          </p:cNvSpPr>
          <p:nvPr>
            <p:ph type="sldImg"/>
          </p:nvPr>
        </p:nvSpPr>
        <p:spPr>
          <a:xfrm>
            <a:off x="144463" y="739775"/>
            <a:ext cx="6569075" cy="3695700"/>
          </a:xfrm>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endParaRPr lang="en-US" dirty="0">
              <a:cs typeface="+mn-cs"/>
            </a:endParaRPr>
          </a:p>
        </p:txBody>
      </p:sp>
    </p:spTree>
    <p:extLst>
      <p:ext uri="{BB962C8B-B14F-4D97-AF65-F5344CB8AC3E}">
        <p14:creationId xmlns:p14="http://schemas.microsoft.com/office/powerpoint/2010/main" val="3838786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27</a:t>
            </a:fld>
            <a:endParaRPr lang="en-US" sz="1100"/>
          </a:p>
        </p:txBody>
      </p:sp>
      <p:sp>
        <p:nvSpPr>
          <p:cNvPr id="37890" name="Rectangle 2"/>
          <p:cNvSpPr>
            <a:spLocks noGrp="1" noRot="1" noChangeAspect="1" noChangeArrowheads="1"/>
          </p:cNvSpPr>
          <p:nvPr>
            <p:ph type="sldImg"/>
          </p:nvPr>
        </p:nvSpPr>
        <p:spPr>
          <a:xfrm>
            <a:off x="144463" y="739775"/>
            <a:ext cx="6569075" cy="3695700"/>
          </a:xfrm>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endParaRPr lang="en-US" dirty="0">
              <a:cs typeface="+mn-cs"/>
            </a:endParaRPr>
          </a:p>
        </p:txBody>
      </p:sp>
    </p:spTree>
    <p:extLst>
      <p:ext uri="{BB962C8B-B14F-4D97-AF65-F5344CB8AC3E}">
        <p14:creationId xmlns:p14="http://schemas.microsoft.com/office/powerpoint/2010/main" val="2373967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Shape 1084"/>
          <p:cNvSpPr>
            <a:spLocks noGrp="1" noRot="1" noChangeAspect="1"/>
          </p:cNvSpPr>
          <p:nvPr>
            <p:ph type="sldImg"/>
          </p:nvPr>
        </p:nvSpPr>
        <p:spPr>
          <a:xfrm>
            <a:off x="381000" y="685800"/>
            <a:ext cx="6096000" cy="3429000"/>
          </a:xfrm>
          <a:prstGeom prst="rect">
            <a:avLst/>
          </a:prstGeom>
        </p:spPr>
        <p:txBody>
          <a:bodyPr/>
          <a:lstStyle/>
          <a:p>
            <a:endParaRPr/>
          </a:p>
        </p:txBody>
      </p:sp>
      <p:sp>
        <p:nvSpPr>
          <p:cNvPr id="1085" name="Shape 1085"/>
          <p:cNvSpPr>
            <a:spLocks noGrp="1"/>
          </p:cNvSpPr>
          <p:nvPr>
            <p:ph type="body" sz="quarter" idx="1"/>
          </p:nvPr>
        </p:nvSpPr>
        <p:spPr>
          <a:prstGeom prst="rect">
            <a:avLst/>
          </a:prstGeom>
        </p:spPr>
        <p:txBody>
          <a:bodyPr/>
          <a:lstStyle>
            <a:lvl1pPr defTabSz="914400">
              <a:spcBef>
                <a:spcPts val="400"/>
              </a:spcBef>
              <a:defRPr sz="1200">
                <a:latin typeface="Calibri"/>
                <a:ea typeface="Calibri"/>
                <a:cs typeface="Calibri"/>
                <a:sym typeface="Calibri"/>
              </a:defRPr>
            </a:lvl1pPr>
          </a:lstStyle>
          <a:p>
            <a:r>
              <a:rPr lang="en-US" dirty="0"/>
              <a:t>So, I decided to contact in June 2008 the author of the paper Paul </a:t>
            </a:r>
            <a:r>
              <a:rPr lang="en-US" dirty="0" err="1"/>
              <a:t>Gorenstein</a:t>
            </a:r>
            <a:r>
              <a:rPr lang="en-US" dirty="0"/>
              <a:t>, retired at </a:t>
            </a:r>
            <a:r>
              <a:rPr lang="en-US" dirty="0" err="1"/>
              <a:t>CfA</a:t>
            </a:r>
            <a:r>
              <a:rPr lang="en-US" dirty="0"/>
              <a:t>. He told me that there was still an engineering model of the X-ray spectrometer available. A colleague of him, Gerry Austin (who was the program manager of UHURU!) measured the dimensions of the X-ray spectrometer, which I needed for my research.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Over the years, I frequently communicated with Paul and Gerry, asking various questions about the X-ray spectrometer.</a:t>
            </a:r>
          </a:p>
          <a:p>
            <a:r>
              <a:rPr lang="en-US" dirty="0"/>
              <a:t>Suddenly, more than 2 years ago I got an e-mail from Gerry saying that somebody from the National Air and Space Museum had looked at the equipment of AS&amp;E. The X-ray spectrometer was not on their list for collection and was on the list of items to be destroyed. Gerry thus asked if I was still interested in the instrument. They would send it to me for free and it would be mine afterwards! </a:t>
            </a:r>
            <a:r>
              <a:rPr lang="en-US" dirty="0" err="1"/>
              <a:t>Ofcourse</a:t>
            </a:r>
            <a:r>
              <a:rPr lang="en-US" dirty="0"/>
              <a:t>, I said yes…</a:t>
            </a:r>
          </a:p>
        </p:txBody>
      </p:sp>
    </p:spTree>
    <p:extLst>
      <p:ext uri="{BB962C8B-B14F-4D97-AF65-F5344CB8AC3E}">
        <p14:creationId xmlns:p14="http://schemas.microsoft.com/office/powerpoint/2010/main" val="3052900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the beginning of 2018 it was sent to the ESTEC labs, as a non-functioning flight recorder, with a value of 10 US dollar.</a:t>
            </a:r>
          </a:p>
          <a:p>
            <a:r>
              <a:rPr lang="en-US" dirty="0"/>
              <a:t>This means the X-ray spectrometer lost value of about 320 dollar per day from 1972 up to 2018…</a:t>
            </a:r>
          </a:p>
        </p:txBody>
      </p:sp>
    </p:spTree>
    <p:extLst>
      <p:ext uri="{BB962C8B-B14F-4D97-AF65-F5344CB8AC3E}">
        <p14:creationId xmlns:p14="http://schemas.microsoft.com/office/powerpoint/2010/main" val="3006541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February last year it finally arrived at ESTEC and we opened the package. See here the X-ray spectrometer at the left, and the Solar X-ray Monitor at the right.</a:t>
            </a:r>
          </a:p>
        </p:txBody>
      </p:sp>
    </p:spTree>
    <p:extLst>
      <p:ext uri="{BB962C8B-B14F-4D97-AF65-F5344CB8AC3E}">
        <p14:creationId xmlns:p14="http://schemas.microsoft.com/office/powerpoint/2010/main" val="159412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the plate on the Solar Monitor. As you can see it was made by AS&amp;E and the acceptance date is June 1970.</a:t>
            </a:r>
          </a:p>
          <a:p>
            <a:r>
              <a:rPr lang="en-US" dirty="0"/>
              <a:t>Here’s the table with the 6 units made by AS&amp;E. As you can see, the X-ray spectrometer and Solar Monitor belong to the prototype unit.</a:t>
            </a:r>
          </a:p>
        </p:txBody>
      </p:sp>
    </p:spTree>
    <p:extLst>
      <p:ext uri="{BB962C8B-B14F-4D97-AF65-F5344CB8AC3E}">
        <p14:creationId xmlns:p14="http://schemas.microsoft.com/office/powerpoint/2010/main" val="893659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then started to open the spectrometer and did all the calibration measurements we wanted to do and determined the materials used. We even accidentally damaged one of the entrance of one the detectors, but this enabled us to do investigate the detector itself as well.</a:t>
            </a:r>
          </a:p>
        </p:txBody>
      </p:sp>
    </p:spTree>
    <p:extLst>
      <p:ext uri="{BB962C8B-B14F-4D97-AF65-F5344CB8AC3E}">
        <p14:creationId xmlns:p14="http://schemas.microsoft.com/office/powerpoint/2010/main" val="1101136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Shape 620"/>
          <p:cNvSpPr>
            <a:spLocks noGrp="1" noRot="1" noChangeAspect="1"/>
          </p:cNvSpPr>
          <p:nvPr>
            <p:ph type="sldImg"/>
          </p:nvPr>
        </p:nvSpPr>
        <p:spPr>
          <a:xfrm>
            <a:off x="381000" y="685800"/>
            <a:ext cx="6096000" cy="3429000"/>
          </a:xfrm>
          <a:prstGeom prst="rect">
            <a:avLst/>
          </a:prstGeom>
        </p:spPr>
        <p:txBody>
          <a:bodyPr/>
          <a:lstStyle/>
          <a:p>
            <a:endParaRPr/>
          </a:p>
        </p:txBody>
      </p:sp>
      <p:sp>
        <p:nvSpPr>
          <p:cNvPr id="621" name="Shape 621"/>
          <p:cNvSpPr>
            <a:spLocks noGrp="1"/>
          </p:cNvSpPr>
          <p:nvPr>
            <p:ph type="body" sz="quarter" idx="1"/>
          </p:nvPr>
        </p:nvSpPr>
        <p:spPr>
          <a:prstGeom prst="rect">
            <a:avLst/>
          </a:prstGeom>
        </p:spPr>
        <p:txBody>
          <a:bodyPr/>
          <a:lstStyle/>
          <a:p>
            <a:pPr defTabSz="914400">
              <a:spcBef>
                <a:spcPts val="400"/>
              </a:spcBef>
              <a:defRPr sz="1200">
                <a:latin typeface="Calibri"/>
                <a:ea typeface="Calibri"/>
                <a:cs typeface="Calibri"/>
                <a:sym typeface="Calibri"/>
              </a:defRPr>
            </a:pPr>
            <a:r>
              <a:rPr lang="en-US" dirty="0"/>
              <a:t>Here is how the Moon emits X-rays. The </a:t>
            </a:r>
            <a:r>
              <a:rPr dirty="0"/>
              <a:t>Moon has no atmosphere</a:t>
            </a:r>
            <a:r>
              <a:rPr lang="en-US" dirty="0"/>
              <a:t>, so</a:t>
            </a:r>
            <a:r>
              <a:rPr dirty="0"/>
              <a:t> when </a:t>
            </a:r>
            <a:r>
              <a:rPr lang="en-US" dirty="0"/>
              <a:t>the X-rays from the Sun </a:t>
            </a:r>
            <a:r>
              <a:rPr dirty="0"/>
              <a:t>bombard the Moon, they interact with the</a:t>
            </a:r>
            <a:r>
              <a:rPr lang="en-US" dirty="0"/>
              <a:t> Moon’s </a:t>
            </a:r>
            <a:r>
              <a:rPr dirty="0"/>
              <a:t>surface.</a:t>
            </a:r>
            <a:r>
              <a:rPr lang="en-US" dirty="0"/>
              <a:t> P</a:t>
            </a:r>
            <a:r>
              <a:rPr dirty="0"/>
              <a:t>ar</a:t>
            </a:r>
            <a:r>
              <a:rPr lang="en-US" dirty="0"/>
              <a:t>t of the Sun’s X-rays are reflected back, but another part is emitted at specific wavelengths by distinct material / elements near the surface; the latter is called fluorescent emission</a:t>
            </a:r>
            <a:r>
              <a:rPr dirty="0"/>
              <a:t>.</a:t>
            </a:r>
            <a:r>
              <a:rPr lang="en-US" dirty="0"/>
              <a:t> With a spacecraft above the surface you can then map the X-ray emission. Here I show you how the Moon looks like in X-rays, taken by an X-ray imager onboard the German satellite ROSAT.</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34</a:t>
            </a:fld>
            <a:endParaRPr lang="en-US" sz="1100"/>
          </a:p>
        </p:txBody>
      </p:sp>
      <p:sp>
        <p:nvSpPr>
          <p:cNvPr id="37890" name="Rectangle 2"/>
          <p:cNvSpPr>
            <a:spLocks noGrp="1" noRot="1" noChangeAspect="1" noChangeArrowheads="1"/>
          </p:cNvSpPr>
          <p:nvPr>
            <p:ph type="sldImg"/>
          </p:nvPr>
        </p:nvSpPr>
        <p:spPr>
          <a:xfrm>
            <a:off x="144463" y="739775"/>
            <a:ext cx="6569075" cy="3695700"/>
          </a:xfrm>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endParaRPr lang="en-US" dirty="0">
              <a:cs typeface="+mn-cs"/>
            </a:endParaRPr>
          </a:p>
        </p:txBody>
      </p:sp>
    </p:spTree>
    <p:extLst>
      <p:ext uri="{BB962C8B-B14F-4D97-AF65-F5344CB8AC3E}">
        <p14:creationId xmlns:p14="http://schemas.microsoft.com/office/powerpoint/2010/main" val="1491924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35</a:t>
            </a:fld>
            <a:endParaRPr lang="en-US" sz="1100"/>
          </a:p>
        </p:txBody>
      </p:sp>
      <p:sp>
        <p:nvSpPr>
          <p:cNvPr id="37890" name="Rectangle 2"/>
          <p:cNvSpPr>
            <a:spLocks noGrp="1" noRot="1" noChangeAspect="1" noChangeArrowheads="1"/>
          </p:cNvSpPr>
          <p:nvPr>
            <p:ph type="sldImg"/>
          </p:nvPr>
        </p:nvSpPr>
        <p:spPr>
          <a:xfrm>
            <a:off x="144463" y="739775"/>
            <a:ext cx="6569075" cy="3695700"/>
          </a:xfrm>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endParaRPr lang="en-US" dirty="0">
              <a:cs typeface="+mn-cs"/>
            </a:endParaRPr>
          </a:p>
        </p:txBody>
      </p:sp>
    </p:spTree>
    <p:extLst>
      <p:ext uri="{BB962C8B-B14F-4D97-AF65-F5344CB8AC3E}">
        <p14:creationId xmlns:p14="http://schemas.microsoft.com/office/powerpoint/2010/main" val="3188959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36</a:t>
            </a:fld>
            <a:endParaRPr lang="en-US" sz="1100"/>
          </a:p>
        </p:txBody>
      </p:sp>
      <p:sp>
        <p:nvSpPr>
          <p:cNvPr id="37890" name="Rectangle 2"/>
          <p:cNvSpPr>
            <a:spLocks noGrp="1" noRot="1" noChangeAspect="1" noChangeArrowheads="1"/>
          </p:cNvSpPr>
          <p:nvPr>
            <p:ph type="sldImg"/>
          </p:nvPr>
        </p:nvSpPr>
        <p:spPr>
          <a:xfrm>
            <a:off x="144463" y="739775"/>
            <a:ext cx="6569075" cy="3695700"/>
          </a:xfrm>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endParaRPr lang="en-US" dirty="0">
              <a:cs typeface="+mn-cs"/>
            </a:endParaRPr>
          </a:p>
        </p:txBody>
      </p:sp>
    </p:spTree>
    <p:extLst>
      <p:ext uri="{BB962C8B-B14F-4D97-AF65-F5344CB8AC3E}">
        <p14:creationId xmlns:p14="http://schemas.microsoft.com/office/powerpoint/2010/main" val="4258146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and enjoy the X-ray instruments, for which you know know the history.</a:t>
            </a:r>
          </a:p>
        </p:txBody>
      </p:sp>
    </p:spTree>
    <p:extLst>
      <p:ext uri="{BB962C8B-B14F-4D97-AF65-F5344CB8AC3E}">
        <p14:creationId xmlns:p14="http://schemas.microsoft.com/office/powerpoint/2010/main" val="3144068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Thank you for your attention.</a:t>
            </a:r>
          </a:p>
        </p:txBody>
      </p:sp>
    </p:spTree>
    <p:extLst>
      <p:ext uri="{BB962C8B-B14F-4D97-AF65-F5344CB8AC3E}">
        <p14:creationId xmlns:p14="http://schemas.microsoft.com/office/powerpoint/2010/main" val="241199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Shape 688"/>
          <p:cNvSpPr>
            <a:spLocks noGrp="1" noRot="1" noChangeAspect="1"/>
          </p:cNvSpPr>
          <p:nvPr>
            <p:ph type="sldImg"/>
          </p:nvPr>
        </p:nvSpPr>
        <p:spPr>
          <a:xfrm>
            <a:off x="381000" y="685800"/>
            <a:ext cx="6096000" cy="3429000"/>
          </a:xfrm>
          <a:prstGeom prst="rect">
            <a:avLst/>
          </a:prstGeom>
        </p:spPr>
        <p:txBody>
          <a:bodyPr/>
          <a:lstStyle/>
          <a:p>
            <a:endParaRPr/>
          </a:p>
        </p:txBody>
      </p:sp>
      <p:sp>
        <p:nvSpPr>
          <p:cNvPr id="689" name="Shape 689"/>
          <p:cNvSpPr>
            <a:spLocks noGrp="1"/>
          </p:cNvSpPr>
          <p:nvPr>
            <p:ph type="body" sz="quarter" idx="1"/>
          </p:nvPr>
        </p:nvSpPr>
        <p:spPr>
          <a:prstGeom prst="rect">
            <a:avLst/>
          </a:prstGeom>
        </p:spPr>
        <p:txBody>
          <a:bodyPr/>
          <a:lstStyle/>
          <a:p>
            <a:r>
              <a:rPr lang="en-US" dirty="0"/>
              <a:t>This is a map of the X-ray universe and shows all the X-ray sources detected by UHURU.</a:t>
            </a:r>
          </a:p>
          <a:p>
            <a:r>
              <a:rPr lang="en-US" dirty="0"/>
              <a:t>So, by</a:t>
            </a:r>
            <a:r>
              <a:rPr dirty="0"/>
              <a:t> early </a:t>
            </a:r>
            <a:r>
              <a:rPr lang="en-US" dirty="0"/>
              <a:t>19</a:t>
            </a:r>
            <a:r>
              <a:rPr dirty="0"/>
              <a:t>71 many X-ray stars were known. An X-ray instrument in space was thus ideal to study the Moon </a:t>
            </a:r>
            <a:r>
              <a:rPr lang="en-US" dirty="0"/>
              <a:t>AND</a:t>
            </a:r>
            <a:r>
              <a:rPr dirty="0"/>
              <a:t> the X-ray universe.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Shape 728"/>
          <p:cNvSpPr>
            <a:spLocks noGrp="1" noRot="1" noChangeAspect="1"/>
          </p:cNvSpPr>
          <p:nvPr>
            <p:ph type="sldImg"/>
          </p:nvPr>
        </p:nvSpPr>
        <p:spPr>
          <a:xfrm>
            <a:off x="381000" y="685800"/>
            <a:ext cx="6096000" cy="3429000"/>
          </a:xfrm>
          <a:prstGeom prst="rect">
            <a:avLst/>
          </a:prstGeom>
        </p:spPr>
        <p:txBody>
          <a:bodyPr/>
          <a:lstStyle/>
          <a:p>
            <a:endParaRPr/>
          </a:p>
        </p:txBody>
      </p:sp>
      <p:sp>
        <p:nvSpPr>
          <p:cNvPr id="729" name="Shape 729"/>
          <p:cNvSpPr>
            <a:spLocks noGrp="1"/>
          </p:cNvSpPr>
          <p:nvPr>
            <p:ph type="body" sz="quarter" idx="1"/>
          </p:nvPr>
        </p:nvSpPr>
        <p:spPr>
          <a:prstGeom prst="rect">
            <a:avLst/>
          </a:prstGeom>
        </p:spPr>
        <p:txBody>
          <a:bodyPr/>
          <a:lstStyle>
            <a:lvl1pPr defTabSz="914400">
              <a:spcBef>
                <a:spcPts val="400"/>
              </a:spcBef>
              <a:defRPr sz="1200">
                <a:latin typeface="Calibri"/>
                <a:ea typeface="Calibri"/>
                <a:cs typeface="Calibri"/>
                <a:sym typeface="Calibri"/>
              </a:defRPr>
            </a:lvl1pPr>
          </a:lstStyle>
          <a:p>
            <a:r>
              <a:rPr lang="en-US" dirty="0"/>
              <a:t>The X-ray instrument selected was the X-ray </a:t>
            </a:r>
            <a:r>
              <a:rPr lang="en-US" dirty="0" err="1"/>
              <a:t>Fluoresence</a:t>
            </a:r>
            <a:r>
              <a:rPr lang="en-US" dirty="0"/>
              <a:t> Spectrometer. It was build by American Science and </a:t>
            </a:r>
            <a:r>
              <a:rPr lang="en-US" dirty="0" err="1"/>
              <a:t>Engenieering</a:t>
            </a:r>
            <a:r>
              <a:rPr lang="en-US" dirty="0"/>
              <a:t> (by the same group who discovered the first extra-Solar X-ray source). The principal investigator was Isadore </a:t>
            </a:r>
            <a:r>
              <a:rPr dirty="0"/>
              <a:t>Adler</a:t>
            </a:r>
            <a:r>
              <a:rPr lang="en-US" dirty="0"/>
              <a:t> from NASA’s Goddard Space Flight Center. Isadore</a:t>
            </a:r>
            <a:r>
              <a:rPr dirty="0"/>
              <a:t> passed away </a:t>
            </a:r>
            <a:r>
              <a:rPr lang="en-US" dirty="0"/>
              <a:t>in </a:t>
            </a:r>
            <a:r>
              <a:rPr dirty="0"/>
              <a:t>1990</a:t>
            </a:r>
            <a:r>
              <a:rPr lang="en-US" dirty="0"/>
              <a:t>.</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Within 2 years after selection, 6 units were manufactured. A mockup, a mass mockup, a prototype unit, 2 flight units which were used onboard Apollo 15 and 16, and a qualification unit.</a:t>
            </a:r>
          </a:p>
          <a:p>
            <a:r>
              <a:rPr lang="en-US" dirty="0"/>
              <a:t>The total cost of the project was 5.5 Million dollars.</a:t>
            </a:r>
          </a:p>
        </p:txBody>
      </p:sp>
    </p:spTree>
    <p:extLst>
      <p:ext uri="{BB962C8B-B14F-4D97-AF65-F5344CB8AC3E}">
        <p14:creationId xmlns:p14="http://schemas.microsoft.com/office/powerpoint/2010/main" val="1113613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is a picture before launch of the Apollo 15 crew with all the equipment used. Spot the X-ray spectrometer!</a:t>
            </a:r>
          </a:p>
          <a:p>
            <a:r>
              <a:rPr lang="en-US" dirty="0"/>
              <a:t>It is loosely stand at the left… </a:t>
            </a:r>
          </a:p>
        </p:txBody>
      </p:sp>
    </p:spTree>
    <p:extLst>
      <p:ext uri="{BB962C8B-B14F-4D97-AF65-F5344CB8AC3E}">
        <p14:creationId xmlns:p14="http://schemas.microsoft.com/office/powerpoint/2010/main" val="3964774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X-ray spectrometer was part of the so-called geochemistry package. That package was put within the Scientific Instrument Bay on one side of the Command Service Module. At the opposite side was also a Solar X-ray Monitor. So, when the X-ray spectrometer  was observing the Moon, the Solar Monitor was recording the Sun’s X-rays.</a:t>
            </a:r>
          </a:p>
          <a:p>
            <a:r>
              <a:rPr lang="en-US" dirty="0"/>
              <a:t>Note that there were also optical camera’s in the bay which took high-resolution pictures of the Moon, as well as a laser altimeter.</a:t>
            </a:r>
          </a:p>
        </p:txBody>
      </p:sp>
    </p:spTree>
    <p:extLst>
      <p:ext uri="{BB962C8B-B14F-4D97-AF65-F5344CB8AC3E}">
        <p14:creationId xmlns:p14="http://schemas.microsoft.com/office/powerpoint/2010/main" val="3182268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is the SIM-Bay with all the scientific instruments integrated, at the Kennedy Space Center, before launch.</a:t>
            </a:r>
          </a:p>
          <a:p>
            <a:r>
              <a:rPr lang="en-US" dirty="0"/>
              <a:t>At right you see the Command Service Module at the time the Lunar Module was going to the Moon’s surface. The SIM-bay doors has been removed, and you can see the white covers on the geochemistry package. </a:t>
            </a:r>
          </a:p>
        </p:txBody>
      </p:sp>
    </p:spTree>
    <p:extLst>
      <p:ext uri="{BB962C8B-B14F-4D97-AF65-F5344CB8AC3E}">
        <p14:creationId xmlns:p14="http://schemas.microsoft.com/office/powerpoint/2010/main" val="264334694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tif"/><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image" Target="../media/image28.jpe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47.png"/><Relationship Id="rId3" Type="http://schemas.openxmlformats.org/officeDocument/2006/relationships/image" Target="../media/image30.png"/><Relationship Id="rId21" Type="http://schemas.openxmlformats.org/officeDocument/2006/relationships/image" Target="../media/image49.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3.pn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8.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2.tif"/><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1.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50.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47.png"/><Relationship Id="rId3" Type="http://schemas.openxmlformats.org/officeDocument/2006/relationships/image" Target="../media/image30.png"/><Relationship Id="rId21" Type="http://schemas.openxmlformats.org/officeDocument/2006/relationships/image" Target="../media/image49.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3.pn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8.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2.tif"/><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1.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50.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55.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54.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Open / close">
    <p:bg>
      <p:bgPr>
        <a:gradFill flip="none" rotWithShape="1">
          <a:gsLst>
            <a:gs pos="0">
              <a:srgbClr val="07177B"/>
            </a:gs>
            <a:gs pos="100000">
              <a:srgbClr val="8C8D92"/>
            </a:gs>
          </a:gsLst>
          <a:lin ang="5400000" scaled="0"/>
        </a:gradFill>
        <a:effectLst/>
      </p:bgPr>
    </p:bg>
    <p:spTree>
      <p:nvGrpSpPr>
        <p:cNvPr id="1" name=""/>
        <p:cNvGrpSpPr/>
        <p:nvPr/>
      </p:nvGrpSpPr>
      <p:grpSpPr>
        <a:xfrm>
          <a:off x="0" y="0"/>
          <a:ext cx="0" cy="0"/>
          <a:chOff x="0" y="0"/>
          <a:chExt cx="0" cy="0"/>
        </a:xfrm>
      </p:grpSpPr>
      <p:pic>
        <p:nvPicPr>
          <p:cNvPr id="41" name="mons-hadley-apollo-15.jpg"/>
          <p:cNvPicPr>
            <a:picLocks noChangeAspect="1"/>
          </p:cNvPicPr>
          <p:nvPr/>
        </p:nvPicPr>
        <p:blipFill rotWithShape="1">
          <a:blip r:embed="rId2">
            <a:alphaModFix amt="29938"/>
          </a:blip>
          <a:srcRect l="123" t="15877" r="257" b="9999"/>
          <a:stretch/>
        </p:blipFill>
        <p:spPr>
          <a:xfrm>
            <a:off x="-154585" y="-35719"/>
            <a:ext cx="24538585" cy="13805299"/>
          </a:xfrm>
          <a:prstGeom prst="rect">
            <a:avLst/>
          </a:prstGeom>
          <a:ln w="12700">
            <a:miter lim="400000"/>
          </a:ln>
        </p:spPr>
      </p:pic>
      <p:sp>
        <p:nvSpPr>
          <p:cNvPr id="42" name="Shape 42"/>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sp>
        <p:nvSpPr>
          <p:cNvPr id="43" name="Shape 43"/>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44" name="temp6.pdf"/>
          <p:cNvPicPr>
            <a:picLocks noChangeAspect="1"/>
          </p:cNvPicPr>
          <p:nvPr/>
        </p:nvPicPr>
        <p:blipFill>
          <a:blip r:embed="rId3"/>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pic>
        <p:nvPicPr>
          <p:cNvPr id="45" name="pasted-image.pdf"/>
          <p:cNvPicPr>
            <a:picLocks/>
          </p:cNvPicPr>
          <p:nvPr/>
        </p:nvPicPr>
        <p:blipFill>
          <a:blip r:embed="rId4"/>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46" name="pasted-image.pdf"/>
          <p:cNvPicPr>
            <a:picLocks/>
          </p:cNvPicPr>
          <p:nvPr/>
        </p:nvPicPr>
        <p:blipFill>
          <a:blip r:embed="rId5"/>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47" name="pasted-image.pdf"/>
          <p:cNvPicPr>
            <a:picLocks/>
          </p:cNvPicPr>
          <p:nvPr/>
        </p:nvPicPr>
        <p:blipFill>
          <a:blip r:embed="rId6"/>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48" name="pasted-image.pdf"/>
          <p:cNvPicPr>
            <a:picLocks/>
          </p:cNvPicPr>
          <p:nvPr/>
        </p:nvPicPr>
        <p:blipFill>
          <a:blip r:embed="rId7"/>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49" name="pasted-image.pdf"/>
          <p:cNvPicPr>
            <a:picLocks/>
          </p:cNvPicPr>
          <p:nvPr/>
        </p:nvPicPr>
        <p:blipFill>
          <a:blip r:embed="rId8"/>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50" name="pasted-image.pdf"/>
          <p:cNvPicPr>
            <a:picLocks/>
          </p:cNvPicPr>
          <p:nvPr/>
        </p:nvPicPr>
        <p:blipFill>
          <a:blip r:embed="rId9"/>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51" name="pasted-image.pdf"/>
          <p:cNvPicPr>
            <a:picLocks/>
          </p:cNvPicPr>
          <p:nvPr/>
        </p:nvPicPr>
        <p:blipFill>
          <a:blip r:embed="rId10"/>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52" name="pasted-image.pdf"/>
          <p:cNvPicPr>
            <a:picLocks/>
          </p:cNvPicPr>
          <p:nvPr/>
        </p:nvPicPr>
        <p:blipFill>
          <a:blip r:embed="rId11"/>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53" name="pasted-image.pdf"/>
          <p:cNvPicPr>
            <a:picLocks/>
          </p:cNvPicPr>
          <p:nvPr/>
        </p:nvPicPr>
        <p:blipFill>
          <a:blip r:embed="rId12"/>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54" name="pasted-image.pdf"/>
          <p:cNvPicPr>
            <a:picLocks/>
          </p:cNvPicPr>
          <p:nvPr/>
        </p:nvPicPr>
        <p:blipFill>
          <a:blip r:embed="rId13"/>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55" name="pasted-image.pdf"/>
          <p:cNvPicPr>
            <a:picLocks/>
          </p:cNvPicPr>
          <p:nvPr/>
        </p:nvPicPr>
        <p:blipFill>
          <a:blip r:embed="rId14"/>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56" name="pasted-image.pdf"/>
          <p:cNvPicPr>
            <a:picLocks/>
          </p:cNvPicPr>
          <p:nvPr/>
        </p:nvPicPr>
        <p:blipFill>
          <a:blip r:embed="rId15"/>
          <a:srcRect t="5733" r="5707" b="5611"/>
          <a:stretch>
            <a:fillRect/>
          </a:stretch>
        </p:blipFill>
        <p:spPr>
          <a:xfrm>
            <a:off x="16447547" y="13355393"/>
            <a:ext cx="406401" cy="266701"/>
          </a:xfrm>
          <a:prstGeom prst="rect">
            <a:avLst/>
          </a:prstGeom>
          <a:ln w="12700">
            <a:solidFill>
              <a:srgbClr val="FFFFFF"/>
            </a:solidFill>
            <a:miter lim="400000"/>
          </a:ln>
        </p:spPr>
      </p:pic>
      <p:pic>
        <p:nvPicPr>
          <p:cNvPr id="57" name="pasted-image.pdf"/>
          <p:cNvPicPr>
            <a:picLocks/>
          </p:cNvPicPr>
          <p:nvPr/>
        </p:nvPicPr>
        <p:blipFill>
          <a:blip r:embed="rId16"/>
          <a:srcRect t="5895" b="5530"/>
          <a:stretch>
            <a:fillRect/>
          </a:stretch>
        </p:blipFill>
        <p:spPr>
          <a:xfrm>
            <a:off x="17059800" y="13355592"/>
            <a:ext cx="397723" cy="266701"/>
          </a:xfrm>
          <a:prstGeom prst="rect">
            <a:avLst/>
          </a:prstGeom>
          <a:ln w="12700">
            <a:solidFill>
              <a:srgbClr val="FFFFFF"/>
            </a:solidFill>
            <a:miter lim="400000"/>
          </a:ln>
        </p:spPr>
      </p:pic>
      <p:pic>
        <p:nvPicPr>
          <p:cNvPr id="58" name="pasted-image.pdf"/>
          <p:cNvPicPr>
            <a:picLocks/>
          </p:cNvPicPr>
          <p:nvPr/>
        </p:nvPicPr>
        <p:blipFill>
          <a:blip r:embed="rId17"/>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59" name="pasted-image.pdf"/>
          <p:cNvPicPr>
            <a:picLocks/>
          </p:cNvPicPr>
          <p:nvPr/>
        </p:nvPicPr>
        <p:blipFill>
          <a:blip r:embed="rId18"/>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60" name="pasted-image.pdf"/>
          <p:cNvPicPr>
            <a:picLocks/>
          </p:cNvPicPr>
          <p:nvPr/>
        </p:nvPicPr>
        <p:blipFill>
          <a:blip r:embed="rId19"/>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61" name="pasted-image.pdf"/>
          <p:cNvPicPr>
            <a:picLocks/>
          </p:cNvPicPr>
          <p:nvPr/>
        </p:nvPicPr>
        <p:blipFill>
          <a:blip r:embed="rId20"/>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62" name="pasted-image.pdf"/>
          <p:cNvPicPr>
            <a:picLocks/>
          </p:cNvPicPr>
          <p:nvPr/>
        </p:nvPicPr>
        <p:blipFill>
          <a:blip r:embed="rId21"/>
          <a:srcRect l="1719" t="6495" r="5122" b="5863"/>
          <a:stretch>
            <a:fillRect/>
          </a:stretch>
        </p:blipFill>
        <p:spPr>
          <a:xfrm>
            <a:off x="20702759" y="13356981"/>
            <a:ext cx="406401" cy="266701"/>
          </a:xfrm>
          <a:prstGeom prst="rect">
            <a:avLst/>
          </a:prstGeom>
          <a:ln w="12700">
            <a:solidFill>
              <a:srgbClr val="FFFFFF"/>
            </a:solidFill>
            <a:miter lim="400000"/>
          </a:ln>
        </p:spPr>
      </p:pic>
      <p:pic>
        <p:nvPicPr>
          <p:cNvPr id="63" name="pasted-image.pdf"/>
          <p:cNvPicPr>
            <a:picLocks/>
          </p:cNvPicPr>
          <p:nvPr/>
        </p:nvPicPr>
        <p:blipFill>
          <a:blip r:embed="rId22"/>
          <a:srcRect t="5798" r="5009" b="5725"/>
          <a:stretch>
            <a:fillRect/>
          </a:stretch>
        </p:blipFill>
        <p:spPr>
          <a:xfrm>
            <a:off x="21310646" y="13355791"/>
            <a:ext cx="406401" cy="266701"/>
          </a:xfrm>
          <a:prstGeom prst="rect">
            <a:avLst/>
          </a:prstGeom>
          <a:ln w="12700">
            <a:solidFill>
              <a:srgbClr val="FFFFFF"/>
            </a:solidFill>
            <a:miter lim="400000"/>
          </a:ln>
        </p:spPr>
      </p:pic>
      <p:pic>
        <p:nvPicPr>
          <p:cNvPr id="64" name="pasted-image.pdf"/>
          <p:cNvPicPr>
            <a:picLocks/>
          </p:cNvPicPr>
          <p:nvPr/>
        </p:nvPicPr>
        <p:blipFill>
          <a:blip r:embed="rId23"/>
          <a:srcRect l="5076" t="6880" b="6000"/>
          <a:stretch>
            <a:fillRect/>
          </a:stretch>
        </p:blipFill>
        <p:spPr>
          <a:xfrm>
            <a:off x="22350982" y="13356584"/>
            <a:ext cx="406401" cy="266655"/>
          </a:xfrm>
          <a:prstGeom prst="rect">
            <a:avLst/>
          </a:prstGeom>
          <a:ln w="12700">
            <a:solidFill>
              <a:srgbClr val="FFFFFF"/>
            </a:solidFill>
            <a:miter lim="400000"/>
          </a:ln>
        </p:spPr>
      </p:pic>
      <p:pic>
        <p:nvPicPr>
          <p:cNvPr id="65" name="pasted-image.pdf"/>
          <p:cNvPicPr>
            <a:picLocks/>
          </p:cNvPicPr>
          <p:nvPr/>
        </p:nvPicPr>
        <p:blipFill>
          <a:blip r:embed="rId24"/>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66" name="pasted-image.pdf"/>
          <p:cNvPicPr>
            <a:picLocks/>
          </p:cNvPicPr>
          <p:nvPr/>
        </p:nvPicPr>
        <p:blipFill>
          <a:blip r:embed="rId25"/>
          <a:srcRect t="4106" r="4981"/>
          <a:stretch>
            <a:fillRect/>
          </a:stretch>
        </p:blipFill>
        <p:spPr>
          <a:xfrm>
            <a:off x="23776723" y="13360652"/>
            <a:ext cx="406401" cy="260871"/>
          </a:xfrm>
          <a:prstGeom prst="rect">
            <a:avLst/>
          </a:prstGeom>
          <a:ln w="12700">
            <a:solidFill>
              <a:srgbClr val="FFFFFF"/>
            </a:solidFill>
            <a:miter lim="400000"/>
          </a:ln>
        </p:spPr>
      </p:pic>
      <p:pic>
        <p:nvPicPr>
          <p:cNvPr id="67" name="pasted-image.tiff"/>
          <p:cNvPicPr>
            <a:picLocks noChangeAspect="1"/>
          </p:cNvPicPr>
          <p:nvPr/>
        </p:nvPicPr>
        <p:blipFill>
          <a:blip r:embed="rId26"/>
          <a:stretch>
            <a:fillRect/>
          </a:stretch>
        </p:blipFill>
        <p:spPr>
          <a:xfrm>
            <a:off x="21907765" y="13358347"/>
            <a:ext cx="265557" cy="265557"/>
          </a:xfrm>
          <a:prstGeom prst="rect">
            <a:avLst/>
          </a:prstGeom>
          <a:ln w="12700">
            <a:solidFill>
              <a:srgbClr val="FFFFFF"/>
            </a:solidFill>
            <a:miter lim="400000"/>
          </a:ln>
        </p:spPr>
      </p:pic>
      <p:pic>
        <p:nvPicPr>
          <p:cNvPr id="68" name="pasted-image.pdf"/>
          <p:cNvPicPr>
            <a:picLocks/>
          </p:cNvPicPr>
          <p:nvPr/>
        </p:nvPicPr>
        <p:blipFill>
          <a:blip r:embed="rId27"/>
          <a:srcRect l="3289" t="5441" r="3857" b="7975"/>
          <a:stretch>
            <a:fillRect/>
          </a:stretch>
        </p:blipFill>
        <p:spPr>
          <a:xfrm>
            <a:off x="20094872" y="13359097"/>
            <a:ext cx="406401" cy="266701"/>
          </a:xfrm>
          <a:prstGeom prst="rect">
            <a:avLst/>
          </a:prstGeom>
          <a:ln w="12700">
            <a:solidFill>
              <a:srgbClr val="FFFFFF"/>
            </a:solidFill>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Really empty">
    <p:bg>
      <p:bgPr>
        <a:gradFill flip="none" rotWithShape="1">
          <a:gsLst>
            <a:gs pos="0">
              <a:srgbClr val="011279">
                <a:alpha val="0"/>
              </a:srgbClr>
            </a:gs>
            <a:gs pos="100000">
              <a:srgbClr val="929292">
                <a:alpha val="0"/>
              </a:srgbClr>
            </a:gs>
          </a:gsLst>
          <a:lin ang="5400000" scaled="0"/>
        </a:gradFill>
        <a:effectLst/>
      </p:bgPr>
    </p:bg>
    <p:spTree>
      <p:nvGrpSpPr>
        <p:cNvPr id="1" name=""/>
        <p:cNvGrpSpPr/>
        <p:nvPr/>
      </p:nvGrpSpPr>
      <p:grpSpPr>
        <a:xfrm>
          <a:off x="0" y="0"/>
          <a:ext cx="0" cy="0"/>
          <a:chOff x="0" y="0"/>
          <a:chExt cx="0" cy="0"/>
        </a:xfrm>
      </p:grpSpPr>
      <p:sp>
        <p:nvSpPr>
          <p:cNvPr id="76" name="Shape 76"/>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pic>
        <p:nvPicPr>
          <p:cNvPr id="77" name="temp6.pdf"/>
          <p:cNvPicPr>
            <a:picLocks noChangeAspect="1"/>
          </p:cNvPicPr>
          <p:nvPr/>
        </p:nvPicPr>
        <p:blipFill>
          <a:blip r:embed="rId2"/>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sp>
        <p:nvSpPr>
          <p:cNvPr id="78" name="Shape 78"/>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79" name="pasted-image.pdf"/>
          <p:cNvPicPr>
            <a:picLocks/>
          </p:cNvPicPr>
          <p:nvPr/>
        </p:nvPicPr>
        <p:blipFill>
          <a:blip r:embed="rId3"/>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80" name="pasted-image.pdf"/>
          <p:cNvPicPr>
            <a:picLocks/>
          </p:cNvPicPr>
          <p:nvPr/>
        </p:nvPicPr>
        <p:blipFill>
          <a:blip r:embed="rId4"/>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81" name="pasted-image.pdf"/>
          <p:cNvPicPr>
            <a:picLocks/>
          </p:cNvPicPr>
          <p:nvPr/>
        </p:nvPicPr>
        <p:blipFill>
          <a:blip r:embed="rId5"/>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82" name="pasted-image.pdf"/>
          <p:cNvPicPr>
            <a:picLocks/>
          </p:cNvPicPr>
          <p:nvPr/>
        </p:nvPicPr>
        <p:blipFill>
          <a:blip r:embed="rId6"/>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83" name="pasted-image.pdf"/>
          <p:cNvPicPr>
            <a:picLocks/>
          </p:cNvPicPr>
          <p:nvPr/>
        </p:nvPicPr>
        <p:blipFill>
          <a:blip r:embed="rId7"/>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84" name="pasted-image.pdf"/>
          <p:cNvPicPr>
            <a:picLocks/>
          </p:cNvPicPr>
          <p:nvPr/>
        </p:nvPicPr>
        <p:blipFill>
          <a:blip r:embed="rId8"/>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85" name="pasted-image.pdf"/>
          <p:cNvPicPr>
            <a:picLocks/>
          </p:cNvPicPr>
          <p:nvPr/>
        </p:nvPicPr>
        <p:blipFill>
          <a:blip r:embed="rId9"/>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86" name="pasted-image.pdf"/>
          <p:cNvPicPr>
            <a:picLocks/>
          </p:cNvPicPr>
          <p:nvPr/>
        </p:nvPicPr>
        <p:blipFill>
          <a:blip r:embed="rId10"/>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87" name="pasted-image.pdf"/>
          <p:cNvPicPr>
            <a:picLocks/>
          </p:cNvPicPr>
          <p:nvPr/>
        </p:nvPicPr>
        <p:blipFill>
          <a:blip r:embed="rId11"/>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88" name="pasted-image.pdf"/>
          <p:cNvPicPr>
            <a:picLocks/>
          </p:cNvPicPr>
          <p:nvPr/>
        </p:nvPicPr>
        <p:blipFill>
          <a:blip r:embed="rId12"/>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89" name="pasted-image.pdf"/>
          <p:cNvPicPr>
            <a:picLocks/>
          </p:cNvPicPr>
          <p:nvPr/>
        </p:nvPicPr>
        <p:blipFill>
          <a:blip r:embed="rId13"/>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90" name="pasted-image.pdf"/>
          <p:cNvPicPr>
            <a:picLocks/>
          </p:cNvPicPr>
          <p:nvPr/>
        </p:nvPicPr>
        <p:blipFill>
          <a:blip r:embed="rId14"/>
          <a:srcRect t="5733" r="5707" b="5611"/>
          <a:stretch>
            <a:fillRect/>
          </a:stretch>
        </p:blipFill>
        <p:spPr>
          <a:xfrm>
            <a:off x="16447547" y="13355393"/>
            <a:ext cx="406401" cy="266701"/>
          </a:xfrm>
          <a:prstGeom prst="rect">
            <a:avLst/>
          </a:prstGeom>
          <a:ln w="12700">
            <a:solidFill>
              <a:srgbClr val="FFFFFF"/>
            </a:solidFill>
            <a:miter lim="400000"/>
          </a:ln>
        </p:spPr>
      </p:pic>
      <p:pic>
        <p:nvPicPr>
          <p:cNvPr id="91" name="pasted-image.pdf"/>
          <p:cNvPicPr>
            <a:picLocks/>
          </p:cNvPicPr>
          <p:nvPr/>
        </p:nvPicPr>
        <p:blipFill>
          <a:blip r:embed="rId15"/>
          <a:srcRect t="5895" b="5530"/>
          <a:stretch>
            <a:fillRect/>
          </a:stretch>
        </p:blipFill>
        <p:spPr>
          <a:xfrm>
            <a:off x="17059800" y="13355592"/>
            <a:ext cx="397723" cy="266701"/>
          </a:xfrm>
          <a:prstGeom prst="rect">
            <a:avLst/>
          </a:prstGeom>
          <a:ln w="12700">
            <a:solidFill>
              <a:srgbClr val="FFFFFF"/>
            </a:solidFill>
            <a:miter lim="400000"/>
          </a:ln>
        </p:spPr>
      </p:pic>
      <p:pic>
        <p:nvPicPr>
          <p:cNvPr id="92" name="pasted-image.pdf"/>
          <p:cNvPicPr>
            <a:picLocks/>
          </p:cNvPicPr>
          <p:nvPr/>
        </p:nvPicPr>
        <p:blipFill>
          <a:blip r:embed="rId16"/>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93" name="pasted-image.pdf"/>
          <p:cNvPicPr>
            <a:picLocks/>
          </p:cNvPicPr>
          <p:nvPr/>
        </p:nvPicPr>
        <p:blipFill>
          <a:blip r:embed="rId17"/>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94" name="pasted-image.pdf"/>
          <p:cNvPicPr>
            <a:picLocks/>
          </p:cNvPicPr>
          <p:nvPr/>
        </p:nvPicPr>
        <p:blipFill>
          <a:blip r:embed="rId18"/>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95" name="pasted-image.pdf"/>
          <p:cNvPicPr>
            <a:picLocks/>
          </p:cNvPicPr>
          <p:nvPr/>
        </p:nvPicPr>
        <p:blipFill>
          <a:blip r:embed="rId19"/>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96" name="pasted-image.pdf"/>
          <p:cNvPicPr>
            <a:picLocks/>
          </p:cNvPicPr>
          <p:nvPr/>
        </p:nvPicPr>
        <p:blipFill>
          <a:blip r:embed="rId20"/>
          <a:srcRect t="5798" r="5009" b="5725"/>
          <a:stretch>
            <a:fillRect/>
          </a:stretch>
        </p:blipFill>
        <p:spPr>
          <a:xfrm>
            <a:off x="21310646" y="13355791"/>
            <a:ext cx="406401" cy="266701"/>
          </a:xfrm>
          <a:prstGeom prst="rect">
            <a:avLst/>
          </a:prstGeom>
          <a:ln w="12700">
            <a:solidFill>
              <a:srgbClr val="FFFFFF"/>
            </a:solidFill>
            <a:miter lim="400000"/>
          </a:ln>
        </p:spPr>
      </p:pic>
      <p:pic>
        <p:nvPicPr>
          <p:cNvPr id="97" name="pasted-image.pdf"/>
          <p:cNvPicPr>
            <a:picLocks/>
          </p:cNvPicPr>
          <p:nvPr/>
        </p:nvPicPr>
        <p:blipFill>
          <a:blip r:embed="rId21"/>
          <a:srcRect l="5076" t="6880" b="6000"/>
          <a:stretch>
            <a:fillRect/>
          </a:stretch>
        </p:blipFill>
        <p:spPr>
          <a:xfrm>
            <a:off x="22350982" y="13356584"/>
            <a:ext cx="406401" cy="266655"/>
          </a:xfrm>
          <a:prstGeom prst="rect">
            <a:avLst/>
          </a:prstGeom>
          <a:ln w="12700">
            <a:solidFill>
              <a:srgbClr val="FFFFFF"/>
            </a:solidFill>
            <a:miter lim="400000"/>
          </a:ln>
        </p:spPr>
      </p:pic>
      <p:pic>
        <p:nvPicPr>
          <p:cNvPr id="98" name="pasted-image.pdf"/>
          <p:cNvPicPr>
            <a:picLocks/>
          </p:cNvPicPr>
          <p:nvPr/>
        </p:nvPicPr>
        <p:blipFill>
          <a:blip r:embed="rId22"/>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99" name="pasted-image.pdf"/>
          <p:cNvPicPr>
            <a:picLocks/>
          </p:cNvPicPr>
          <p:nvPr/>
        </p:nvPicPr>
        <p:blipFill>
          <a:blip r:embed="rId23"/>
          <a:srcRect t="4106" r="4981"/>
          <a:stretch>
            <a:fillRect/>
          </a:stretch>
        </p:blipFill>
        <p:spPr>
          <a:xfrm>
            <a:off x="23776723" y="13360652"/>
            <a:ext cx="406401" cy="260871"/>
          </a:xfrm>
          <a:prstGeom prst="rect">
            <a:avLst/>
          </a:prstGeom>
          <a:ln w="12700">
            <a:solidFill>
              <a:srgbClr val="FFFFFF"/>
            </a:solidFill>
            <a:miter lim="400000"/>
          </a:ln>
        </p:spPr>
      </p:pic>
      <p:pic>
        <p:nvPicPr>
          <p:cNvPr id="100" name="pasted-image.tiff"/>
          <p:cNvPicPr>
            <a:picLocks noChangeAspect="1"/>
          </p:cNvPicPr>
          <p:nvPr/>
        </p:nvPicPr>
        <p:blipFill>
          <a:blip r:embed="rId24"/>
          <a:stretch>
            <a:fillRect/>
          </a:stretch>
        </p:blipFill>
        <p:spPr>
          <a:xfrm>
            <a:off x="21907765" y="13358347"/>
            <a:ext cx="265557" cy="265557"/>
          </a:xfrm>
          <a:prstGeom prst="rect">
            <a:avLst/>
          </a:prstGeom>
          <a:ln w="12700">
            <a:solidFill>
              <a:srgbClr val="FFFFFF"/>
            </a:solidFill>
            <a:miter lim="400000"/>
          </a:ln>
        </p:spPr>
      </p:pic>
      <p:pic>
        <p:nvPicPr>
          <p:cNvPr id="101" name="pasted-image.pdf"/>
          <p:cNvPicPr>
            <a:picLocks/>
          </p:cNvPicPr>
          <p:nvPr/>
        </p:nvPicPr>
        <p:blipFill>
          <a:blip r:embed="rId25"/>
          <a:srcRect l="3289" t="5441" r="3857" b="7975"/>
          <a:stretch>
            <a:fillRect/>
          </a:stretch>
        </p:blipFill>
        <p:spPr>
          <a:xfrm>
            <a:off x="20094872" y="13359097"/>
            <a:ext cx="406401" cy="266701"/>
          </a:xfrm>
          <a:prstGeom prst="rect">
            <a:avLst/>
          </a:prstGeom>
          <a:ln w="12700">
            <a:solidFill>
              <a:srgbClr val="FFFFFF"/>
            </a:solidFill>
            <a:miter lim="400000"/>
          </a:ln>
        </p:spPr>
      </p:pic>
      <p:pic>
        <p:nvPicPr>
          <p:cNvPr id="102" name="pasted-image.pdf"/>
          <p:cNvPicPr>
            <a:picLocks/>
          </p:cNvPicPr>
          <p:nvPr/>
        </p:nvPicPr>
        <p:blipFill>
          <a:blip r:embed="rId26"/>
          <a:srcRect l="1719" t="6495" r="5122" b="5863"/>
          <a:stretch>
            <a:fillRect/>
          </a:stretch>
        </p:blipFill>
        <p:spPr>
          <a:xfrm>
            <a:off x="20702759" y="13356981"/>
            <a:ext cx="406401" cy="266701"/>
          </a:xfrm>
          <a:prstGeom prst="rect">
            <a:avLst/>
          </a:prstGeom>
          <a:ln w="12700">
            <a:solidFill>
              <a:srgbClr val="FFFFFF"/>
            </a:solidFill>
            <a:miter lim="400000"/>
          </a:ln>
        </p:spPr>
      </p:pic>
      <p:sp>
        <p:nvSpPr>
          <p:cNvPr id="103" name="Shape 103"/>
          <p:cNvSpPr>
            <a:spLocks noGrp="1"/>
          </p:cNvSpPr>
          <p:nvPr>
            <p:ph type="sldNum" sz="quarter" idx="2"/>
          </p:nvPr>
        </p:nvSpPr>
        <p:spPr>
          <a:xfrm>
            <a:off x="20907833" y="13305234"/>
            <a:ext cx="374130" cy="386557"/>
          </a:xfrm>
          <a:prstGeom prst="rect">
            <a:avLst/>
          </a:prstGeom>
        </p:spPr>
        <p:txBody>
          <a:bodyPr lIns="53578" tIns="53578" rIns="53578" bIns="53578"/>
          <a:lstStyle>
            <a:lvl1pPr algn="ctr" defTabSz="457200">
              <a:lnSpc>
                <a:spcPts val="21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FFFFFF"/>
                </a:solidFill>
                <a:latin typeface="Helvetica"/>
                <a:ea typeface="Helvetica"/>
                <a:cs typeface="Helvetica"/>
                <a:sym typeface="Helvetica"/>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Really empty copy">
    <p:bg>
      <p:bgPr>
        <a:solidFill>
          <a:srgbClr val="000000"/>
        </a:solidFill>
        <a:effectLst/>
      </p:bgPr>
    </p:bg>
    <p:spTree>
      <p:nvGrpSpPr>
        <p:cNvPr id="1" name=""/>
        <p:cNvGrpSpPr/>
        <p:nvPr/>
      </p:nvGrpSpPr>
      <p:grpSpPr>
        <a:xfrm>
          <a:off x="0" y="0"/>
          <a:ext cx="0" cy="0"/>
          <a:chOff x="0" y="0"/>
          <a:chExt cx="0" cy="0"/>
        </a:xfrm>
      </p:grpSpPr>
      <p:sp>
        <p:nvSpPr>
          <p:cNvPr id="110" name="Shape 110"/>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pic>
        <p:nvPicPr>
          <p:cNvPr id="111" name="temp6.pdf"/>
          <p:cNvPicPr>
            <a:picLocks noChangeAspect="1"/>
          </p:cNvPicPr>
          <p:nvPr/>
        </p:nvPicPr>
        <p:blipFill>
          <a:blip r:embed="rId2"/>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sp>
        <p:nvSpPr>
          <p:cNvPr id="112" name="Shape 112"/>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113" name="pasted-image.pdf"/>
          <p:cNvPicPr>
            <a:picLocks/>
          </p:cNvPicPr>
          <p:nvPr/>
        </p:nvPicPr>
        <p:blipFill>
          <a:blip r:embed="rId3"/>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114" name="pasted-image.pdf"/>
          <p:cNvPicPr>
            <a:picLocks/>
          </p:cNvPicPr>
          <p:nvPr/>
        </p:nvPicPr>
        <p:blipFill>
          <a:blip r:embed="rId4"/>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115" name="pasted-image.pdf"/>
          <p:cNvPicPr>
            <a:picLocks/>
          </p:cNvPicPr>
          <p:nvPr/>
        </p:nvPicPr>
        <p:blipFill>
          <a:blip r:embed="rId5"/>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116" name="pasted-image.pdf"/>
          <p:cNvPicPr>
            <a:picLocks/>
          </p:cNvPicPr>
          <p:nvPr/>
        </p:nvPicPr>
        <p:blipFill>
          <a:blip r:embed="rId6"/>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117" name="pasted-image.pdf"/>
          <p:cNvPicPr>
            <a:picLocks/>
          </p:cNvPicPr>
          <p:nvPr/>
        </p:nvPicPr>
        <p:blipFill>
          <a:blip r:embed="rId7"/>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118" name="pasted-image.pdf"/>
          <p:cNvPicPr>
            <a:picLocks/>
          </p:cNvPicPr>
          <p:nvPr/>
        </p:nvPicPr>
        <p:blipFill>
          <a:blip r:embed="rId8"/>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119" name="pasted-image.pdf"/>
          <p:cNvPicPr>
            <a:picLocks/>
          </p:cNvPicPr>
          <p:nvPr/>
        </p:nvPicPr>
        <p:blipFill>
          <a:blip r:embed="rId9"/>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120" name="pasted-image.pdf"/>
          <p:cNvPicPr>
            <a:picLocks/>
          </p:cNvPicPr>
          <p:nvPr/>
        </p:nvPicPr>
        <p:blipFill>
          <a:blip r:embed="rId10"/>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121" name="pasted-image.pdf"/>
          <p:cNvPicPr>
            <a:picLocks/>
          </p:cNvPicPr>
          <p:nvPr/>
        </p:nvPicPr>
        <p:blipFill>
          <a:blip r:embed="rId11"/>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122" name="pasted-image.pdf"/>
          <p:cNvPicPr>
            <a:picLocks/>
          </p:cNvPicPr>
          <p:nvPr/>
        </p:nvPicPr>
        <p:blipFill>
          <a:blip r:embed="rId12"/>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123" name="pasted-image.pdf"/>
          <p:cNvPicPr>
            <a:picLocks/>
          </p:cNvPicPr>
          <p:nvPr/>
        </p:nvPicPr>
        <p:blipFill>
          <a:blip r:embed="rId13"/>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124" name="pasted-image.pdf"/>
          <p:cNvPicPr>
            <a:picLocks/>
          </p:cNvPicPr>
          <p:nvPr/>
        </p:nvPicPr>
        <p:blipFill>
          <a:blip r:embed="rId14"/>
          <a:srcRect t="5733" r="5707" b="5611"/>
          <a:stretch>
            <a:fillRect/>
          </a:stretch>
        </p:blipFill>
        <p:spPr>
          <a:xfrm>
            <a:off x="16447547" y="13355393"/>
            <a:ext cx="406401" cy="266701"/>
          </a:xfrm>
          <a:prstGeom prst="rect">
            <a:avLst/>
          </a:prstGeom>
          <a:ln w="12700">
            <a:solidFill>
              <a:srgbClr val="FFFFFF"/>
            </a:solidFill>
            <a:miter lim="400000"/>
          </a:ln>
        </p:spPr>
      </p:pic>
      <p:pic>
        <p:nvPicPr>
          <p:cNvPr id="125" name="pasted-image.pdf"/>
          <p:cNvPicPr>
            <a:picLocks/>
          </p:cNvPicPr>
          <p:nvPr/>
        </p:nvPicPr>
        <p:blipFill>
          <a:blip r:embed="rId15"/>
          <a:srcRect t="5895" b="5530"/>
          <a:stretch>
            <a:fillRect/>
          </a:stretch>
        </p:blipFill>
        <p:spPr>
          <a:xfrm>
            <a:off x="17059800" y="13355592"/>
            <a:ext cx="397723" cy="266701"/>
          </a:xfrm>
          <a:prstGeom prst="rect">
            <a:avLst/>
          </a:prstGeom>
          <a:ln w="12700">
            <a:solidFill>
              <a:srgbClr val="FFFFFF"/>
            </a:solidFill>
            <a:miter lim="400000"/>
          </a:ln>
        </p:spPr>
      </p:pic>
      <p:pic>
        <p:nvPicPr>
          <p:cNvPr id="126" name="pasted-image.pdf"/>
          <p:cNvPicPr>
            <a:picLocks/>
          </p:cNvPicPr>
          <p:nvPr/>
        </p:nvPicPr>
        <p:blipFill>
          <a:blip r:embed="rId16"/>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127" name="pasted-image.pdf"/>
          <p:cNvPicPr>
            <a:picLocks/>
          </p:cNvPicPr>
          <p:nvPr/>
        </p:nvPicPr>
        <p:blipFill>
          <a:blip r:embed="rId17"/>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128" name="pasted-image.pdf"/>
          <p:cNvPicPr>
            <a:picLocks/>
          </p:cNvPicPr>
          <p:nvPr/>
        </p:nvPicPr>
        <p:blipFill>
          <a:blip r:embed="rId18"/>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129" name="pasted-image.pdf"/>
          <p:cNvPicPr>
            <a:picLocks/>
          </p:cNvPicPr>
          <p:nvPr/>
        </p:nvPicPr>
        <p:blipFill>
          <a:blip r:embed="rId19"/>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130" name="pasted-image.pdf"/>
          <p:cNvPicPr>
            <a:picLocks/>
          </p:cNvPicPr>
          <p:nvPr/>
        </p:nvPicPr>
        <p:blipFill>
          <a:blip r:embed="rId20"/>
          <a:srcRect t="5798" r="5009" b="5725"/>
          <a:stretch>
            <a:fillRect/>
          </a:stretch>
        </p:blipFill>
        <p:spPr>
          <a:xfrm>
            <a:off x="21310646" y="13355791"/>
            <a:ext cx="406401" cy="266701"/>
          </a:xfrm>
          <a:prstGeom prst="rect">
            <a:avLst/>
          </a:prstGeom>
          <a:ln w="12700">
            <a:solidFill>
              <a:srgbClr val="FFFFFF"/>
            </a:solidFill>
            <a:miter lim="400000"/>
          </a:ln>
        </p:spPr>
      </p:pic>
      <p:pic>
        <p:nvPicPr>
          <p:cNvPr id="131" name="pasted-image.pdf"/>
          <p:cNvPicPr>
            <a:picLocks/>
          </p:cNvPicPr>
          <p:nvPr/>
        </p:nvPicPr>
        <p:blipFill>
          <a:blip r:embed="rId21"/>
          <a:srcRect l="5076" t="6880" b="6000"/>
          <a:stretch>
            <a:fillRect/>
          </a:stretch>
        </p:blipFill>
        <p:spPr>
          <a:xfrm>
            <a:off x="22350982" y="13356584"/>
            <a:ext cx="406401" cy="266655"/>
          </a:xfrm>
          <a:prstGeom prst="rect">
            <a:avLst/>
          </a:prstGeom>
          <a:ln w="12700">
            <a:solidFill>
              <a:srgbClr val="FFFFFF"/>
            </a:solidFill>
            <a:miter lim="400000"/>
          </a:ln>
        </p:spPr>
      </p:pic>
      <p:pic>
        <p:nvPicPr>
          <p:cNvPr id="132" name="pasted-image.pdf"/>
          <p:cNvPicPr>
            <a:picLocks/>
          </p:cNvPicPr>
          <p:nvPr/>
        </p:nvPicPr>
        <p:blipFill>
          <a:blip r:embed="rId22"/>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133" name="pasted-image.pdf"/>
          <p:cNvPicPr>
            <a:picLocks/>
          </p:cNvPicPr>
          <p:nvPr/>
        </p:nvPicPr>
        <p:blipFill>
          <a:blip r:embed="rId23"/>
          <a:srcRect t="4106" r="4981"/>
          <a:stretch>
            <a:fillRect/>
          </a:stretch>
        </p:blipFill>
        <p:spPr>
          <a:xfrm>
            <a:off x="23776723" y="13360652"/>
            <a:ext cx="406401" cy="260871"/>
          </a:xfrm>
          <a:prstGeom prst="rect">
            <a:avLst/>
          </a:prstGeom>
          <a:ln w="12700">
            <a:solidFill>
              <a:srgbClr val="FFFFFF"/>
            </a:solidFill>
            <a:miter lim="400000"/>
          </a:ln>
        </p:spPr>
      </p:pic>
      <p:pic>
        <p:nvPicPr>
          <p:cNvPr id="134" name="pasted-image.tiff"/>
          <p:cNvPicPr>
            <a:picLocks noChangeAspect="1"/>
          </p:cNvPicPr>
          <p:nvPr/>
        </p:nvPicPr>
        <p:blipFill>
          <a:blip r:embed="rId24"/>
          <a:stretch>
            <a:fillRect/>
          </a:stretch>
        </p:blipFill>
        <p:spPr>
          <a:xfrm>
            <a:off x="21907765" y="13358347"/>
            <a:ext cx="265557" cy="265557"/>
          </a:xfrm>
          <a:prstGeom prst="rect">
            <a:avLst/>
          </a:prstGeom>
          <a:ln w="12700">
            <a:solidFill>
              <a:srgbClr val="FFFFFF"/>
            </a:solidFill>
            <a:miter lim="400000"/>
          </a:ln>
        </p:spPr>
      </p:pic>
      <p:pic>
        <p:nvPicPr>
          <p:cNvPr id="135" name="pasted-image.pdf"/>
          <p:cNvPicPr>
            <a:picLocks/>
          </p:cNvPicPr>
          <p:nvPr/>
        </p:nvPicPr>
        <p:blipFill>
          <a:blip r:embed="rId25"/>
          <a:srcRect l="3289" t="5441" r="3857" b="7975"/>
          <a:stretch>
            <a:fillRect/>
          </a:stretch>
        </p:blipFill>
        <p:spPr>
          <a:xfrm>
            <a:off x="20094872" y="13359097"/>
            <a:ext cx="406401" cy="266701"/>
          </a:xfrm>
          <a:prstGeom prst="rect">
            <a:avLst/>
          </a:prstGeom>
          <a:ln w="12700">
            <a:solidFill>
              <a:srgbClr val="FFFFFF"/>
            </a:solidFill>
            <a:miter lim="400000"/>
          </a:ln>
        </p:spPr>
      </p:pic>
      <p:pic>
        <p:nvPicPr>
          <p:cNvPr id="136" name="pasted-image.pdf"/>
          <p:cNvPicPr>
            <a:picLocks/>
          </p:cNvPicPr>
          <p:nvPr/>
        </p:nvPicPr>
        <p:blipFill>
          <a:blip r:embed="rId26"/>
          <a:srcRect l="1719" t="6495" r="5122" b="5863"/>
          <a:stretch>
            <a:fillRect/>
          </a:stretch>
        </p:blipFill>
        <p:spPr>
          <a:xfrm>
            <a:off x="20702759" y="13356981"/>
            <a:ext cx="406401" cy="266701"/>
          </a:xfrm>
          <a:prstGeom prst="rect">
            <a:avLst/>
          </a:prstGeom>
          <a:ln w="12700">
            <a:solidFill>
              <a:srgbClr val="FFFFFF"/>
            </a:solidFill>
            <a:miter lim="400000"/>
          </a:ln>
        </p:spPr>
      </p:pic>
      <p:sp>
        <p:nvSpPr>
          <p:cNvPr id="137" name="Shape 137"/>
          <p:cNvSpPr>
            <a:spLocks noGrp="1"/>
          </p:cNvSpPr>
          <p:nvPr>
            <p:ph type="sldNum" sz="quarter" idx="2"/>
          </p:nvPr>
        </p:nvSpPr>
        <p:spPr>
          <a:xfrm>
            <a:off x="20907833" y="13305234"/>
            <a:ext cx="374130" cy="386557"/>
          </a:xfrm>
          <a:prstGeom prst="rect">
            <a:avLst/>
          </a:prstGeom>
        </p:spPr>
        <p:txBody>
          <a:bodyPr lIns="53578" tIns="53578" rIns="53578" bIns="53578"/>
          <a:lstStyle>
            <a:lvl1pPr algn="ctr" defTabSz="457200">
              <a:lnSpc>
                <a:spcPts val="21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FFFFFF"/>
                </a:solidFill>
                <a:latin typeface="Helvetica"/>
                <a:ea typeface="Helvetica"/>
                <a:cs typeface="Helvetica"/>
                <a:sym typeface="Helvetica"/>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186" name="image2.jpeg" descr="PPT_Footer.jpg"/>
          <p:cNvPicPr>
            <a:picLocks noChangeAspect="1"/>
          </p:cNvPicPr>
          <p:nvPr/>
        </p:nvPicPr>
        <p:blipFill>
          <a:blip r:embed="rId2"/>
          <a:stretch>
            <a:fillRect/>
          </a:stretch>
        </p:blipFill>
        <p:spPr>
          <a:xfrm>
            <a:off x="-1" y="12738099"/>
            <a:ext cx="24384001" cy="977902"/>
          </a:xfrm>
          <a:prstGeom prst="rect">
            <a:avLst/>
          </a:prstGeom>
          <a:ln w="12700">
            <a:miter lim="400000"/>
          </a:ln>
        </p:spPr>
      </p:pic>
      <p:sp>
        <p:nvSpPr>
          <p:cNvPr id="187" name="Shape 187"/>
          <p:cNvSpPr/>
          <p:nvPr/>
        </p:nvSpPr>
        <p:spPr>
          <a:xfrm>
            <a:off x="441599" y="12201600"/>
            <a:ext cx="13377335" cy="304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2438400">
              <a:spcBef>
                <a:spcPts val="1200"/>
              </a:spcBef>
              <a:defRPr sz="2000">
                <a:solidFill>
                  <a:srgbClr val="404040"/>
                </a:solidFill>
                <a:latin typeface="Verdana"/>
                <a:ea typeface="Verdana"/>
                <a:cs typeface="Verdana"/>
                <a:sym typeface="Verdana"/>
              </a:defRPr>
            </a:lvl1pPr>
          </a:lstStyle>
          <a:p>
            <a:r>
              <a:t>ESA UNCLASSIFIED - For Official Use</a:t>
            </a:r>
          </a:p>
        </p:txBody>
      </p:sp>
      <p:sp>
        <p:nvSpPr>
          <p:cNvPr id="188" name="Shape 188"/>
          <p:cNvSpPr>
            <a:spLocks noGrp="1"/>
          </p:cNvSpPr>
          <p:nvPr>
            <p:ph type="sldNum" sz="quarter" idx="2"/>
          </p:nvPr>
        </p:nvSpPr>
        <p:spPr>
          <a:prstGeom prst="rect">
            <a:avLst/>
          </a:prstGeom>
        </p:spPr>
        <p:txBody>
          <a:bodyPr/>
          <a:lstStyle/>
          <a:p>
            <a:fld id="{86CB4B4D-7CA3-9044-876B-883B54F8677D}" type="slidenum">
              <a:t>‹#›</a:t>
            </a:fld>
            <a:endParaRPr/>
          </a:p>
        </p:txBody>
      </p:sp>
      <p:grpSp>
        <p:nvGrpSpPr>
          <p:cNvPr id="213" name="Group 213"/>
          <p:cNvGrpSpPr/>
          <p:nvPr/>
        </p:nvGrpSpPr>
        <p:grpSpPr>
          <a:xfrm>
            <a:off x="459383" y="13088018"/>
            <a:ext cx="18204444" cy="297385"/>
            <a:chOff x="0" y="0"/>
            <a:chExt cx="18204442" cy="297384"/>
          </a:xfrm>
        </p:grpSpPr>
        <p:pic>
          <p:nvPicPr>
            <p:cNvPr id="189" name="image3.png" descr="at.png"/>
            <p:cNvPicPr>
              <a:picLocks noChangeAspect="1"/>
            </p:cNvPicPr>
            <p:nvPr/>
          </p:nvPicPr>
          <p:blipFill>
            <a:blip r:embed="rId3"/>
            <a:stretch>
              <a:fillRect/>
            </a:stretch>
          </p:blipFill>
          <p:spPr>
            <a:xfrm>
              <a:off x="0" y="8466"/>
              <a:ext cx="437083" cy="288919"/>
            </a:xfrm>
            <a:prstGeom prst="rect">
              <a:avLst/>
            </a:prstGeom>
            <a:ln w="12700" cap="flat">
              <a:noFill/>
              <a:miter lim="400000"/>
            </a:ln>
            <a:effectLst/>
          </p:spPr>
        </p:pic>
        <p:pic>
          <p:nvPicPr>
            <p:cNvPr id="190" name="image4.png" descr="be.png"/>
            <p:cNvPicPr>
              <a:picLocks noChangeAspect="1"/>
            </p:cNvPicPr>
            <p:nvPr/>
          </p:nvPicPr>
          <p:blipFill>
            <a:blip r:embed="rId4"/>
            <a:stretch>
              <a:fillRect/>
            </a:stretch>
          </p:blipFill>
          <p:spPr>
            <a:xfrm>
              <a:off x="742741" y="8466"/>
              <a:ext cx="437084" cy="288919"/>
            </a:xfrm>
            <a:prstGeom prst="rect">
              <a:avLst/>
            </a:prstGeom>
            <a:ln w="12700" cap="flat">
              <a:noFill/>
              <a:miter lim="400000"/>
            </a:ln>
            <a:effectLst/>
          </p:spPr>
        </p:pic>
        <p:pic>
          <p:nvPicPr>
            <p:cNvPr id="191" name="image5.png" descr="ca.png"/>
            <p:cNvPicPr>
              <a:picLocks noChangeAspect="1"/>
            </p:cNvPicPr>
            <p:nvPr/>
          </p:nvPicPr>
          <p:blipFill>
            <a:blip r:embed="rId5"/>
            <a:stretch>
              <a:fillRect/>
            </a:stretch>
          </p:blipFill>
          <p:spPr>
            <a:xfrm>
              <a:off x="17767360" y="-1"/>
              <a:ext cx="437084" cy="288919"/>
            </a:xfrm>
            <a:prstGeom prst="rect">
              <a:avLst/>
            </a:prstGeom>
            <a:ln w="12700" cap="flat">
              <a:noFill/>
              <a:miter lim="400000"/>
            </a:ln>
            <a:effectLst/>
          </p:spPr>
        </p:pic>
        <p:pic>
          <p:nvPicPr>
            <p:cNvPr id="192" name="image6.png" descr="ch.png"/>
            <p:cNvPicPr>
              <a:picLocks noChangeAspect="1"/>
            </p:cNvPicPr>
            <p:nvPr/>
          </p:nvPicPr>
          <p:blipFill>
            <a:blip r:embed="rId6"/>
            <a:stretch>
              <a:fillRect/>
            </a:stretch>
          </p:blipFill>
          <p:spPr>
            <a:xfrm>
              <a:off x="14889063" y="8466"/>
              <a:ext cx="437084" cy="288919"/>
            </a:xfrm>
            <a:prstGeom prst="rect">
              <a:avLst/>
            </a:prstGeom>
            <a:ln w="12700" cap="flat">
              <a:noFill/>
              <a:miter lim="400000"/>
            </a:ln>
            <a:effectLst/>
          </p:spPr>
        </p:pic>
        <p:pic>
          <p:nvPicPr>
            <p:cNvPr id="193" name="image7.png" descr="cz.png"/>
            <p:cNvPicPr>
              <a:picLocks noChangeAspect="1"/>
            </p:cNvPicPr>
            <p:nvPr/>
          </p:nvPicPr>
          <p:blipFill>
            <a:blip r:embed="rId7"/>
            <a:stretch>
              <a:fillRect/>
            </a:stretch>
          </p:blipFill>
          <p:spPr>
            <a:xfrm>
              <a:off x="1491365" y="8466"/>
              <a:ext cx="437084" cy="288919"/>
            </a:xfrm>
            <a:prstGeom prst="rect">
              <a:avLst/>
            </a:prstGeom>
            <a:ln w="12700" cap="flat">
              <a:noFill/>
              <a:miter lim="400000"/>
            </a:ln>
            <a:effectLst/>
          </p:spPr>
        </p:pic>
        <p:pic>
          <p:nvPicPr>
            <p:cNvPr id="194" name="image8.png" descr="de.png"/>
            <p:cNvPicPr>
              <a:picLocks noChangeAspect="1"/>
            </p:cNvPicPr>
            <p:nvPr/>
          </p:nvPicPr>
          <p:blipFill>
            <a:blip r:embed="rId8"/>
            <a:stretch>
              <a:fillRect/>
            </a:stretch>
          </p:blipFill>
          <p:spPr>
            <a:xfrm>
              <a:off x="5221875" y="8466"/>
              <a:ext cx="437083" cy="288919"/>
            </a:xfrm>
            <a:prstGeom prst="rect">
              <a:avLst/>
            </a:prstGeom>
            <a:ln w="12700" cap="flat">
              <a:noFill/>
              <a:miter lim="400000"/>
            </a:ln>
            <a:effectLst/>
          </p:spPr>
        </p:pic>
        <p:pic>
          <p:nvPicPr>
            <p:cNvPr id="195" name="image9.png" descr="dk.png"/>
            <p:cNvPicPr>
              <a:picLocks noChangeAspect="1"/>
            </p:cNvPicPr>
            <p:nvPr/>
          </p:nvPicPr>
          <p:blipFill>
            <a:blip r:embed="rId9"/>
            <a:stretch>
              <a:fillRect/>
            </a:stretch>
          </p:blipFill>
          <p:spPr>
            <a:xfrm>
              <a:off x="2233325" y="8466"/>
              <a:ext cx="437084" cy="288919"/>
            </a:xfrm>
            <a:prstGeom prst="rect">
              <a:avLst/>
            </a:prstGeom>
            <a:ln w="12700" cap="flat">
              <a:noFill/>
              <a:miter lim="400000"/>
            </a:ln>
            <a:effectLst/>
          </p:spPr>
        </p:pic>
        <p:pic>
          <p:nvPicPr>
            <p:cNvPr id="196" name="image10.png" descr="ee.png"/>
            <p:cNvPicPr>
              <a:picLocks noChangeAspect="1"/>
            </p:cNvPicPr>
            <p:nvPr/>
          </p:nvPicPr>
          <p:blipFill>
            <a:blip r:embed="rId10"/>
            <a:stretch>
              <a:fillRect/>
            </a:stretch>
          </p:blipFill>
          <p:spPr>
            <a:xfrm>
              <a:off x="2976077" y="8466"/>
              <a:ext cx="437084" cy="288919"/>
            </a:xfrm>
            <a:prstGeom prst="rect">
              <a:avLst/>
            </a:prstGeom>
            <a:ln w="12700" cap="flat">
              <a:noFill/>
              <a:miter lim="400000"/>
            </a:ln>
            <a:effectLst/>
          </p:spPr>
        </p:pic>
        <p:pic>
          <p:nvPicPr>
            <p:cNvPr id="197" name="image11.png" descr="es.png"/>
            <p:cNvPicPr>
              <a:picLocks noChangeAspect="1"/>
            </p:cNvPicPr>
            <p:nvPr/>
          </p:nvPicPr>
          <p:blipFill>
            <a:blip r:embed="rId11"/>
            <a:stretch>
              <a:fillRect/>
            </a:stretch>
          </p:blipFill>
          <p:spPr>
            <a:xfrm>
              <a:off x="13399675" y="8466"/>
              <a:ext cx="437083" cy="288919"/>
            </a:xfrm>
            <a:prstGeom prst="rect">
              <a:avLst/>
            </a:prstGeom>
            <a:ln w="12700" cap="flat">
              <a:noFill/>
              <a:miter lim="400000"/>
            </a:ln>
            <a:effectLst/>
          </p:spPr>
        </p:pic>
        <p:pic>
          <p:nvPicPr>
            <p:cNvPr id="198" name="image12.png" descr="fi.png"/>
            <p:cNvPicPr>
              <a:picLocks noChangeAspect="1"/>
            </p:cNvPicPr>
            <p:nvPr/>
          </p:nvPicPr>
          <p:blipFill>
            <a:blip r:embed="rId12"/>
            <a:stretch>
              <a:fillRect/>
            </a:stretch>
          </p:blipFill>
          <p:spPr>
            <a:xfrm>
              <a:off x="3732499" y="8466"/>
              <a:ext cx="437084" cy="288919"/>
            </a:xfrm>
            <a:prstGeom prst="rect">
              <a:avLst/>
            </a:prstGeom>
            <a:ln w="12700" cap="flat">
              <a:noFill/>
              <a:miter lim="400000"/>
            </a:ln>
            <a:effectLst/>
          </p:spPr>
        </p:pic>
        <p:pic>
          <p:nvPicPr>
            <p:cNvPr id="199" name="image13.png" descr="fr.png"/>
            <p:cNvPicPr>
              <a:picLocks noChangeAspect="1"/>
            </p:cNvPicPr>
            <p:nvPr/>
          </p:nvPicPr>
          <p:blipFill>
            <a:blip r:embed="rId13"/>
            <a:stretch>
              <a:fillRect/>
            </a:stretch>
          </p:blipFill>
          <p:spPr>
            <a:xfrm>
              <a:off x="4472123" y="8466"/>
              <a:ext cx="437083" cy="288919"/>
            </a:xfrm>
            <a:prstGeom prst="rect">
              <a:avLst/>
            </a:prstGeom>
            <a:ln w="12700" cap="flat">
              <a:noFill/>
              <a:miter lim="400000"/>
            </a:ln>
            <a:effectLst/>
          </p:spPr>
        </p:pic>
        <p:pic>
          <p:nvPicPr>
            <p:cNvPr id="200" name="image14.png" descr="gr.png"/>
            <p:cNvPicPr>
              <a:picLocks noChangeAspect="1"/>
            </p:cNvPicPr>
            <p:nvPr/>
          </p:nvPicPr>
          <p:blipFill>
            <a:blip r:embed="rId14"/>
            <a:stretch>
              <a:fillRect/>
            </a:stretch>
          </p:blipFill>
          <p:spPr>
            <a:xfrm>
              <a:off x="5961504" y="8466"/>
              <a:ext cx="437084" cy="288919"/>
            </a:xfrm>
            <a:prstGeom prst="rect">
              <a:avLst/>
            </a:prstGeom>
            <a:ln w="12700" cap="flat">
              <a:noFill/>
              <a:miter lim="400000"/>
            </a:ln>
            <a:effectLst/>
          </p:spPr>
        </p:pic>
        <p:pic>
          <p:nvPicPr>
            <p:cNvPr id="201" name="image15.png" descr="hu.png"/>
            <p:cNvPicPr>
              <a:picLocks noChangeAspect="1"/>
            </p:cNvPicPr>
            <p:nvPr/>
          </p:nvPicPr>
          <p:blipFill>
            <a:blip r:embed="rId15"/>
            <a:stretch>
              <a:fillRect/>
            </a:stretch>
          </p:blipFill>
          <p:spPr>
            <a:xfrm>
              <a:off x="6701136" y="8466"/>
              <a:ext cx="437084" cy="288919"/>
            </a:xfrm>
            <a:prstGeom prst="rect">
              <a:avLst/>
            </a:prstGeom>
            <a:ln w="12700" cap="flat">
              <a:noFill/>
              <a:miter lim="400000"/>
            </a:ln>
            <a:effectLst/>
          </p:spPr>
        </p:pic>
        <p:pic>
          <p:nvPicPr>
            <p:cNvPr id="202" name="image16.png" descr="ie.png"/>
            <p:cNvPicPr>
              <a:picLocks noChangeAspect="1"/>
            </p:cNvPicPr>
            <p:nvPr/>
          </p:nvPicPr>
          <p:blipFill>
            <a:blip r:embed="rId16"/>
            <a:stretch>
              <a:fillRect/>
            </a:stretch>
          </p:blipFill>
          <p:spPr>
            <a:xfrm>
              <a:off x="7440762" y="8466"/>
              <a:ext cx="437084" cy="288919"/>
            </a:xfrm>
            <a:prstGeom prst="rect">
              <a:avLst/>
            </a:prstGeom>
            <a:ln w="12700" cap="flat">
              <a:noFill/>
              <a:miter lim="400000"/>
            </a:ln>
            <a:effectLst/>
          </p:spPr>
        </p:pic>
        <p:pic>
          <p:nvPicPr>
            <p:cNvPr id="203" name="image17.png" descr="it.png"/>
            <p:cNvPicPr>
              <a:picLocks noChangeAspect="1"/>
            </p:cNvPicPr>
            <p:nvPr/>
          </p:nvPicPr>
          <p:blipFill>
            <a:blip r:embed="rId17"/>
            <a:stretch>
              <a:fillRect/>
            </a:stretch>
          </p:blipFill>
          <p:spPr>
            <a:xfrm>
              <a:off x="8180384" y="8466"/>
              <a:ext cx="437084" cy="288919"/>
            </a:xfrm>
            <a:prstGeom prst="rect">
              <a:avLst/>
            </a:prstGeom>
            <a:ln w="12700" cap="flat">
              <a:noFill/>
              <a:miter lim="400000"/>
            </a:ln>
            <a:effectLst/>
          </p:spPr>
        </p:pic>
        <p:pic>
          <p:nvPicPr>
            <p:cNvPr id="204" name="image18.png" descr="lu.png"/>
            <p:cNvPicPr>
              <a:picLocks noChangeAspect="1"/>
            </p:cNvPicPr>
            <p:nvPr/>
          </p:nvPicPr>
          <p:blipFill>
            <a:blip r:embed="rId18"/>
            <a:stretch>
              <a:fillRect/>
            </a:stretch>
          </p:blipFill>
          <p:spPr>
            <a:xfrm>
              <a:off x="8923208" y="8466"/>
              <a:ext cx="437084" cy="288919"/>
            </a:xfrm>
            <a:prstGeom prst="rect">
              <a:avLst/>
            </a:prstGeom>
            <a:ln w="12700" cap="flat">
              <a:noFill/>
              <a:miter lim="400000"/>
            </a:ln>
            <a:effectLst/>
          </p:spPr>
        </p:pic>
        <p:pic>
          <p:nvPicPr>
            <p:cNvPr id="205" name="image19.png" descr="nl.png"/>
            <p:cNvPicPr>
              <a:picLocks noChangeAspect="1"/>
            </p:cNvPicPr>
            <p:nvPr/>
          </p:nvPicPr>
          <p:blipFill>
            <a:blip r:embed="rId19"/>
            <a:stretch>
              <a:fillRect/>
            </a:stretch>
          </p:blipFill>
          <p:spPr>
            <a:xfrm>
              <a:off x="9672959" y="8466"/>
              <a:ext cx="437084" cy="288919"/>
            </a:xfrm>
            <a:prstGeom prst="rect">
              <a:avLst/>
            </a:prstGeom>
            <a:ln w="12700" cap="flat">
              <a:noFill/>
              <a:miter lim="400000"/>
            </a:ln>
            <a:effectLst/>
          </p:spPr>
        </p:pic>
        <p:pic>
          <p:nvPicPr>
            <p:cNvPr id="206" name="image20.png" descr="no.png"/>
            <p:cNvPicPr>
              <a:picLocks noChangeAspect="1"/>
            </p:cNvPicPr>
            <p:nvPr/>
          </p:nvPicPr>
          <p:blipFill>
            <a:blip r:embed="rId20"/>
            <a:stretch>
              <a:fillRect/>
            </a:stretch>
          </p:blipFill>
          <p:spPr>
            <a:xfrm>
              <a:off x="10429648" y="8466"/>
              <a:ext cx="437084" cy="288919"/>
            </a:xfrm>
            <a:prstGeom prst="rect">
              <a:avLst/>
            </a:prstGeom>
            <a:ln w="12700" cap="flat">
              <a:noFill/>
              <a:miter lim="400000"/>
            </a:ln>
            <a:effectLst/>
          </p:spPr>
        </p:pic>
        <p:pic>
          <p:nvPicPr>
            <p:cNvPr id="207" name="image21.png" descr="pl.png"/>
            <p:cNvPicPr>
              <a:picLocks noChangeAspect="1"/>
            </p:cNvPicPr>
            <p:nvPr/>
          </p:nvPicPr>
          <p:blipFill>
            <a:blip r:embed="rId21"/>
            <a:stretch>
              <a:fillRect/>
            </a:stretch>
          </p:blipFill>
          <p:spPr>
            <a:xfrm>
              <a:off x="11165808" y="8466"/>
              <a:ext cx="437084" cy="288919"/>
            </a:xfrm>
            <a:prstGeom prst="rect">
              <a:avLst/>
            </a:prstGeom>
            <a:ln w="12700" cap="flat">
              <a:noFill/>
              <a:miter lim="400000"/>
            </a:ln>
            <a:effectLst/>
          </p:spPr>
        </p:pic>
        <p:pic>
          <p:nvPicPr>
            <p:cNvPr id="208" name="image22.png" descr="pt.png"/>
            <p:cNvPicPr>
              <a:picLocks noChangeAspect="1"/>
            </p:cNvPicPr>
            <p:nvPr/>
          </p:nvPicPr>
          <p:blipFill>
            <a:blip r:embed="rId22"/>
            <a:stretch>
              <a:fillRect/>
            </a:stretch>
          </p:blipFill>
          <p:spPr>
            <a:xfrm>
              <a:off x="11912091" y="8466"/>
              <a:ext cx="437084" cy="288919"/>
            </a:xfrm>
            <a:prstGeom prst="rect">
              <a:avLst/>
            </a:prstGeom>
            <a:ln w="12700" cap="flat">
              <a:noFill/>
              <a:miter lim="400000"/>
            </a:ln>
            <a:effectLst/>
          </p:spPr>
        </p:pic>
        <p:pic>
          <p:nvPicPr>
            <p:cNvPr id="209" name="image23.png" descr="ro.png"/>
            <p:cNvPicPr>
              <a:picLocks noChangeAspect="1"/>
            </p:cNvPicPr>
            <p:nvPr/>
          </p:nvPicPr>
          <p:blipFill>
            <a:blip r:embed="rId23"/>
            <a:stretch>
              <a:fillRect/>
            </a:stretch>
          </p:blipFill>
          <p:spPr>
            <a:xfrm>
              <a:off x="12661843" y="8466"/>
              <a:ext cx="437084" cy="288919"/>
            </a:xfrm>
            <a:prstGeom prst="rect">
              <a:avLst/>
            </a:prstGeom>
            <a:ln w="12700" cap="flat">
              <a:noFill/>
              <a:miter lim="400000"/>
            </a:ln>
            <a:effectLst/>
          </p:spPr>
        </p:pic>
        <p:pic>
          <p:nvPicPr>
            <p:cNvPr id="210" name="image24.png" descr="se.png"/>
            <p:cNvPicPr>
              <a:picLocks noChangeAspect="1"/>
            </p:cNvPicPr>
            <p:nvPr/>
          </p:nvPicPr>
          <p:blipFill>
            <a:blip r:embed="rId24"/>
            <a:stretch>
              <a:fillRect/>
            </a:stretch>
          </p:blipFill>
          <p:spPr>
            <a:xfrm>
              <a:off x="14142752" y="8466"/>
              <a:ext cx="437083" cy="288919"/>
            </a:xfrm>
            <a:prstGeom prst="rect">
              <a:avLst/>
            </a:prstGeom>
            <a:ln w="12700" cap="flat">
              <a:noFill/>
              <a:miter lim="400000"/>
            </a:ln>
            <a:effectLst/>
          </p:spPr>
        </p:pic>
        <p:pic>
          <p:nvPicPr>
            <p:cNvPr id="211" name="image25.png" descr="uk.png"/>
            <p:cNvPicPr>
              <a:picLocks noChangeAspect="1"/>
            </p:cNvPicPr>
            <p:nvPr/>
          </p:nvPicPr>
          <p:blipFill>
            <a:blip r:embed="rId25"/>
            <a:stretch>
              <a:fillRect/>
            </a:stretch>
          </p:blipFill>
          <p:spPr>
            <a:xfrm>
              <a:off x="15622043" y="8466"/>
              <a:ext cx="437084" cy="288919"/>
            </a:xfrm>
            <a:prstGeom prst="rect">
              <a:avLst/>
            </a:prstGeom>
            <a:ln w="12700" cap="flat">
              <a:noFill/>
              <a:miter lim="400000"/>
            </a:ln>
            <a:effectLst/>
          </p:spPr>
        </p:pic>
        <p:pic>
          <p:nvPicPr>
            <p:cNvPr id="212" name="image26.png" descr="si.png"/>
            <p:cNvPicPr>
              <a:picLocks noChangeAspect="1"/>
            </p:cNvPicPr>
            <p:nvPr/>
          </p:nvPicPr>
          <p:blipFill>
            <a:blip r:embed="rId26"/>
            <a:stretch>
              <a:fillRect/>
            </a:stretch>
          </p:blipFill>
          <p:spPr>
            <a:xfrm>
              <a:off x="16701489" y="5085"/>
              <a:ext cx="435694" cy="288001"/>
            </a:xfrm>
            <a:prstGeom prst="rect">
              <a:avLst/>
            </a:prstGeom>
            <a:ln w="12700" cap="flat">
              <a:noFill/>
              <a:miter lim="400000"/>
            </a:ln>
            <a:effectLst/>
          </p:spPr>
        </p:pic>
      </p:grpSp>
      <p:pic>
        <p:nvPicPr>
          <p:cNvPr id="214" name="image27.png"/>
          <p:cNvPicPr>
            <a:picLocks noChangeAspect="1"/>
          </p:cNvPicPr>
          <p:nvPr/>
        </p:nvPicPr>
        <p:blipFill>
          <a:blip r:embed="rId27"/>
          <a:srcRect b="23122"/>
          <a:stretch>
            <a:fillRect/>
          </a:stretch>
        </p:blipFill>
        <p:spPr>
          <a:xfrm>
            <a:off x="20767778" y="414510"/>
            <a:ext cx="3227884" cy="1343984"/>
          </a:xfrm>
          <a:prstGeom prst="rect">
            <a:avLst/>
          </a:prstGeom>
          <a:ln w="12700">
            <a:miter lim="400000"/>
          </a:ln>
        </p:spPr>
      </p:pic>
      <p:sp>
        <p:nvSpPr>
          <p:cNvPr id="216" name="Shape 216"/>
          <p:cNvSpPr>
            <a:spLocks noGrp="1"/>
          </p:cNvSpPr>
          <p:nvPr>
            <p:ph type="title"/>
          </p:nvPr>
        </p:nvSpPr>
        <p:spPr>
          <a:xfrm>
            <a:off x="381562" y="397733"/>
            <a:ext cx="19132923" cy="1149033"/>
          </a:xfrm>
          <a:prstGeom prst="rect">
            <a:avLst/>
          </a:prstGeom>
        </p:spPr>
        <p:txBody>
          <a:bodyPr>
            <a:normAutofit/>
          </a:bodyPr>
          <a:lstStyle/>
          <a:p>
            <a:r>
              <a:t>Title Text</a:t>
            </a:r>
          </a:p>
        </p:txBody>
      </p:sp>
      <p:sp>
        <p:nvSpPr>
          <p:cNvPr id="217" name="Shape 217"/>
          <p:cNvSpPr>
            <a:spLocks noGrp="1"/>
          </p:cNvSpPr>
          <p:nvPr>
            <p:ph type="body" idx="1"/>
          </p:nvPr>
        </p:nvSpPr>
        <p:spPr>
          <a:xfrm>
            <a:off x="460799" y="1939199"/>
            <a:ext cx="23328002" cy="10195202"/>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224" name="Shape 22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Really empty black">
    <p:bg>
      <p:bgPr>
        <a:solidFill>
          <a:srgbClr val="000000"/>
        </a:solidFill>
        <a:effectLst/>
      </p:bgPr>
    </p:bg>
    <p:spTree>
      <p:nvGrpSpPr>
        <p:cNvPr id="1" name=""/>
        <p:cNvGrpSpPr/>
        <p:nvPr/>
      </p:nvGrpSpPr>
      <p:grpSpPr>
        <a:xfrm>
          <a:off x="0" y="0"/>
          <a:ext cx="0" cy="0"/>
          <a:chOff x="0" y="0"/>
          <a:chExt cx="0" cy="0"/>
        </a:xfrm>
      </p:grpSpPr>
      <p:sp>
        <p:nvSpPr>
          <p:cNvPr id="231" name="Shape 231"/>
          <p:cNvSpPr>
            <a:spLocks noGrp="1"/>
          </p:cNvSpPr>
          <p:nvPr>
            <p:ph type="sldNum" sz="quarter" idx="2"/>
          </p:nvPr>
        </p:nvSpPr>
        <p:spPr>
          <a:xfrm>
            <a:off x="20889446" y="13305367"/>
            <a:ext cx="410514" cy="344804"/>
          </a:xfrm>
          <a:prstGeom prst="rect">
            <a:avLst/>
          </a:prstGeom>
        </p:spPr>
        <p:txBody>
          <a:bodyPr lIns="53575" tIns="53575" rIns="53575" bIns="53575"/>
          <a:lstStyle>
            <a:lvl1pPr algn="ctr" defTabSz="452967">
              <a:lnSpc>
                <a:spcPts val="1800"/>
              </a:lnSpc>
              <a:tabLst>
                <a:tab pos="330200" algn="l"/>
                <a:tab pos="673100" algn="l"/>
                <a:tab pos="1041400" algn="l"/>
                <a:tab pos="1384300" algn="l"/>
                <a:tab pos="1752600" algn="l"/>
                <a:tab pos="2095500" algn="l"/>
                <a:tab pos="2463800" algn="l"/>
                <a:tab pos="2806700" algn="l"/>
                <a:tab pos="3175000" algn="l"/>
                <a:tab pos="3517900" algn="l"/>
                <a:tab pos="3886200" algn="l"/>
                <a:tab pos="4229100" algn="l"/>
              </a:tabLst>
              <a:defRPr sz="18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239" name="image2.jpeg" descr="PPT_Footer.jpg"/>
          <p:cNvPicPr>
            <a:picLocks noChangeAspect="1"/>
          </p:cNvPicPr>
          <p:nvPr/>
        </p:nvPicPr>
        <p:blipFill>
          <a:blip r:embed="rId2"/>
          <a:stretch>
            <a:fillRect/>
          </a:stretch>
        </p:blipFill>
        <p:spPr>
          <a:xfrm>
            <a:off x="-1" y="12738099"/>
            <a:ext cx="24384001" cy="977902"/>
          </a:xfrm>
          <a:prstGeom prst="rect">
            <a:avLst/>
          </a:prstGeom>
          <a:ln w="12700">
            <a:miter lim="400000"/>
          </a:ln>
        </p:spPr>
      </p:pic>
      <p:sp>
        <p:nvSpPr>
          <p:cNvPr id="240" name="Shape 240"/>
          <p:cNvSpPr/>
          <p:nvPr/>
        </p:nvSpPr>
        <p:spPr>
          <a:xfrm>
            <a:off x="441599" y="12201600"/>
            <a:ext cx="13377335" cy="304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2438400">
              <a:spcBef>
                <a:spcPts val="1200"/>
              </a:spcBef>
              <a:defRPr sz="2000">
                <a:solidFill>
                  <a:srgbClr val="404040"/>
                </a:solidFill>
                <a:latin typeface="Verdana"/>
                <a:ea typeface="Verdana"/>
                <a:cs typeface="Verdana"/>
                <a:sym typeface="Verdana"/>
              </a:defRPr>
            </a:lvl1pPr>
          </a:lstStyle>
          <a:p>
            <a:r>
              <a:t>ESA UNCLASSIFIED - For Official Use</a:t>
            </a:r>
          </a:p>
        </p:txBody>
      </p:sp>
      <p:sp>
        <p:nvSpPr>
          <p:cNvPr id="241" name="Shape 241"/>
          <p:cNvSpPr>
            <a:spLocks noGrp="1"/>
          </p:cNvSpPr>
          <p:nvPr>
            <p:ph type="sldNum" sz="quarter" idx="2"/>
          </p:nvPr>
        </p:nvSpPr>
        <p:spPr>
          <a:prstGeom prst="rect">
            <a:avLst/>
          </a:prstGeom>
        </p:spPr>
        <p:txBody>
          <a:bodyPr/>
          <a:lstStyle/>
          <a:p>
            <a:fld id="{86CB4B4D-7CA3-9044-876B-883B54F8677D}" type="slidenum">
              <a:t>‹#›</a:t>
            </a:fld>
            <a:endParaRPr/>
          </a:p>
        </p:txBody>
      </p:sp>
      <p:grpSp>
        <p:nvGrpSpPr>
          <p:cNvPr id="266" name="Group 266"/>
          <p:cNvGrpSpPr/>
          <p:nvPr/>
        </p:nvGrpSpPr>
        <p:grpSpPr>
          <a:xfrm>
            <a:off x="459383" y="13088018"/>
            <a:ext cx="18204444" cy="297385"/>
            <a:chOff x="0" y="0"/>
            <a:chExt cx="18204442" cy="297384"/>
          </a:xfrm>
        </p:grpSpPr>
        <p:pic>
          <p:nvPicPr>
            <p:cNvPr id="242" name="image3.png" descr="at.png"/>
            <p:cNvPicPr>
              <a:picLocks noChangeAspect="1"/>
            </p:cNvPicPr>
            <p:nvPr/>
          </p:nvPicPr>
          <p:blipFill>
            <a:blip r:embed="rId3"/>
            <a:stretch>
              <a:fillRect/>
            </a:stretch>
          </p:blipFill>
          <p:spPr>
            <a:xfrm>
              <a:off x="0" y="8466"/>
              <a:ext cx="437083" cy="288919"/>
            </a:xfrm>
            <a:prstGeom prst="rect">
              <a:avLst/>
            </a:prstGeom>
            <a:ln w="12700" cap="flat">
              <a:noFill/>
              <a:miter lim="400000"/>
            </a:ln>
            <a:effectLst/>
          </p:spPr>
        </p:pic>
        <p:pic>
          <p:nvPicPr>
            <p:cNvPr id="243" name="image4.png" descr="be.png"/>
            <p:cNvPicPr>
              <a:picLocks noChangeAspect="1"/>
            </p:cNvPicPr>
            <p:nvPr/>
          </p:nvPicPr>
          <p:blipFill>
            <a:blip r:embed="rId4"/>
            <a:stretch>
              <a:fillRect/>
            </a:stretch>
          </p:blipFill>
          <p:spPr>
            <a:xfrm>
              <a:off x="742741" y="8466"/>
              <a:ext cx="437084" cy="288919"/>
            </a:xfrm>
            <a:prstGeom prst="rect">
              <a:avLst/>
            </a:prstGeom>
            <a:ln w="12700" cap="flat">
              <a:noFill/>
              <a:miter lim="400000"/>
            </a:ln>
            <a:effectLst/>
          </p:spPr>
        </p:pic>
        <p:pic>
          <p:nvPicPr>
            <p:cNvPr id="244" name="image5.png" descr="ca.png"/>
            <p:cNvPicPr>
              <a:picLocks noChangeAspect="1"/>
            </p:cNvPicPr>
            <p:nvPr/>
          </p:nvPicPr>
          <p:blipFill>
            <a:blip r:embed="rId5"/>
            <a:stretch>
              <a:fillRect/>
            </a:stretch>
          </p:blipFill>
          <p:spPr>
            <a:xfrm>
              <a:off x="17767360" y="-1"/>
              <a:ext cx="437084" cy="288919"/>
            </a:xfrm>
            <a:prstGeom prst="rect">
              <a:avLst/>
            </a:prstGeom>
            <a:ln w="12700" cap="flat">
              <a:noFill/>
              <a:miter lim="400000"/>
            </a:ln>
            <a:effectLst/>
          </p:spPr>
        </p:pic>
        <p:pic>
          <p:nvPicPr>
            <p:cNvPr id="245" name="image6.png" descr="ch.png"/>
            <p:cNvPicPr>
              <a:picLocks noChangeAspect="1"/>
            </p:cNvPicPr>
            <p:nvPr/>
          </p:nvPicPr>
          <p:blipFill>
            <a:blip r:embed="rId6"/>
            <a:stretch>
              <a:fillRect/>
            </a:stretch>
          </p:blipFill>
          <p:spPr>
            <a:xfrm>
              <a:off x="14889063" y="8466"/>
              <a:ext cx="437084" cy="288919"/>
            </a:xfrm>
            <a:prstGeom prst="rect">
              <a:avLst/>
            </a:prstGeom>
            <a:ln w="12700" cap="flat">
              <a:noFill/>
              <a:miter lim="400000"/>
            </a:ln>
            <a:effectLst/>
          </p:spPr>
        </p:pic>
        <p:pic>
          <p:nvPicPr>
            <p:cNvPr id="246" name="image7.png" descr="cz.png"/>
            <p:cNvPicPr>
              <a:picLocks noChangeAspect="1"/>
            </p:cNvPicPr>
            <p:nvPr/>
          </p:nvPicPr>
          <p:blipFill>
            <a:blip r:embed="rId7"/>
            <a:stretch>
              <a:fillRect/>
            </a:stretch>
          </p:blipFill>
          <p:spPr>
            <a:xfrm>
              <a:off x="1491365" y="8466"/>
              <a:ext cx="437084" cy="288919"/>
            </a:xfrm>
            <a:prstGeom prst="rect">
              <a:avLst/>
            </a:prstGeom>
            <a:ln w="12700" cap="flat">
              <a:noFill/>
              <a:miter lim="400000"/>
            </a:ln>
            <a:effectLst/>
          </p:spPr>
        </p:pic>
        <p:pic>
          <p:nvPicPr>
            <p:cNvPr id="247" name="image8.png" descr="de.png"/>
            <p:cNvPicPr>
              <a:picLocks noChangeAspect="1"/>
            </p:cNvPicPr>
            <p:nvPr/>
          </p:nvPicPr>
          <p:blipFill>
            <a:blip r:embed="rId8"/>
            <a:stretch>
              <a:fillRect/>
            </a:stretch>
          </p:blipFill>
          <p:spPr>
            <a:xfrm>
              <a:off x="5221875" y="8466"/>
              <a:ext cx="437083" cy="288919"/>
            </a:xfrm>
            <a:prstGeom prst="rect">
              <a:avLst/>
            </a:prstGeom>
            <a:ln w="12700" cap="flat">
              <a:noFill/>
              <a:miter lim="400000"/>
            </a:ln>
            <a:effectLst/>
          </p:spPr>
        </p:pic>
        <p:pic>
          <p:nvPicPr>
            <p:cNvPr id="248" name="image9.png" descr="dk.png"/>
            <p:cNvPicPr>
              <a:picLocks noChangeAspect="1"/>
            </p:cNvPicPr>
            <p:nvPr/>
          </p:nvPicPr>
          <p:blipFill>
            <a:blip r:embed="rId9"/>
            <a:stretch>
              <a:fillRect/>
            </a:stretch>
          </p:blipFill>
          <p:spPr>
            <a:xfrm>
              <a:off x="2233325" y="8466"/>
              <a:ext cx="437084" cy="288919"/>
            </a:xfrm>
            <a:prstGeom prst="rect">
              <a:avLst/>
            </a:prstGeom>
            <a:ln w="12700" cap="flat">
              <a:noFill/>
              <a:miter lim="400000"/>
            </a:ln>
            <a:effectLst/>
          </p:spPr>
        </p:pic>
        <p:pic>
          <p:nvPicPr>
            <p:cNvPr id="249" name="image10.png" descr="ee.png"/>
            <p:cNvPicPr>
              <a:picLocks noChangeAspect="1"/>
            </p:cNvPicPr>
            <p:nvPr/>
          </p:nvPicPr>
          <p:blipFill>
            <a:blip r:embed="rId10"/>
            <a:stretch>
              <a:fillRect/>
            </a:stretch>
          </p:blipFill>
          <p:spPr>
            <a:xfrm>
              <a:off x="2976077" y="8466"/>
              <a:ext cx="437084" cy="288919"/>
            </a:xfrm>
            <a:prstGeom prst="rect">
              <a:avLst/>
            </a:prstGeom>
            <a:ln w="12700" cap="flat">
              <a:noFill/>
              <a:miter lim="400000"/>
            </a:ln>
            <a:effectLst/>
          </p:spPr>
        </p:pic>
        <p:pic>
          <p:nvPicPr>
            <p:cNvPr id="250" name="image11.png" descr="es.png"/>
            <p:cNvPicPr>
              <a:picLocks noChangeAspect="1"/>
            </p:cNvPicPr>
            <p:nvPr/>
          </p:nvPicPr>
          <p:blipFill>
            <a:blip r:embed="rId11"/>
            <a:stretch>
              <a:fillRect/>
            </a:stretch>
          </p:blipFill>
          <p:spPr>
            <a:xfrm>
              <a:off x="13399675" y="8466"/>
              <a:ext cx="437083" cy="288919"/>
            </a:xfrm>
            <a:prstGeom prst="rect">
              <a:avLst/>
            </a:prstGeom>
            <a:ln w="12700" cap="flat">
              <a:noFill/>
              <a:miter lim="400000"/>
            </a:ln>
            <a:effectLst/>
          </p:spPr>
        </p:pic>
        <p:pic>
          <p:nvPicPr>
            <p:cNvPr id="251" name="image12.png" descr="fi.png"/>
            <p:cNvPicPr>
              <a:picLocks noChangeAspect="1"/>
            </p:cNvPicPr>
            <p:nvPr/>
          </p:nvPicPr>
          <p:blipFill>
            <a:blip r:embed="rId12"/>
            <a:stretch>
              <a:fillRect/>
            </a:stretch>
          </p:blipFill>
          <p:spPr>
            <a:xfrm>
              <a:off x="3732499" y="8466"/>
              <a:ext cx="437084" cy="288919"/>
            </a:xfrm>
            <a:prstGeom prst="rect">
              <a:avLst/>
            </a:prstGeom>
            <a:ln w="12700" cap="flat">
              <a:noFill/>
              <a:miter lim="400000"/>
            </a:ln>
            <a:effectLst/>
          </p:spPr>
        </p:pic>
        <p:pic>
          <p:nvPicPr>
            <p:cNvPr id="252" name="image13.png" descr="fr.png"/>
            <p:cNvPicPr>
              <a:picLocks noChangeAspect="1"/>
            </p:cNvPicPr>
            <p:nvPr/>
          </p:nvPicPr>
          <p:blipFill>
            <a:blip r:embed="rId13"/>
            <a:stretch>
              <a:fillRect/>
            </a:stretch>
          </p:blipFill>
          <p:spPr>
            <a:xfrm>
              <a:off x="4472123" y="8466"/>
              <a:ext cx="437083" cy="288919"/>
            </a:xfrm>
            <a:prstGeom prst="rect">
              <a:avLst/>
            </a:prstGeom>
            <a:ln w="12700" cap="flat">
              <a:noFill/>
              <a:miter lim="400000"/>
            </a:ln>
            <a:effectLst/>
          </p:spPr>
        </p:pic>
        <p:pic>
          <p:nvPicPr>
            <p:cNvPr id="253" name="image14.png" descr="gr.png"/>
            <p:cNvPicPr>
              <a:picLocks noChangeAspect="1"/>
            </p:cNvPicPr>
            <p:nvPr/>
          </p:nvPicPr>
          <p:blipFill>
            <a:blip r:embed="rId14"/>
            <a:stretch>
              <a:fillRect/>
            </a:stretch>
          </p:blipFill>
          <p:spPr>
            <a:xfrm>
              <a:off x="5961504" y="8466"/>
              <a:ext cx="437084" cy="288919"/>
            </a:xfrm>
            <a:prstGeom prst="rect">
              <a:avLst/>
            </a:prstGeom>
            <a:ln w="12700" cap="flat">
              <a:noFill/>
              <a:miter lim="400000"/>
            </a:ln>
            <a:effectLst/>
          </p:spPr>
        </p:pic>
        <p:pic>
          <p:nvPicPr>
            <p:cNvPr id="254" name="image15.png" descr="hu.png"/>
            <p:cNvPicPr>
              <a:picLocks noChangeAspect="1"/>
            </p:cNvPicPr>
            <p:nvPr/>
          </p:nvPicPr>
          <p:blipFill>
            <a:blip r:embed="rId15"/>
            <a:stretch>
              <a:fillRect/>
            </a:stretch>
          </p:blipFill>
          <p:spPr>
            <a:xfrm>
              <a:off x="6701136" y="8466"/>
              <a:ext cx="437084" cy="288919"/>
            </a:xfrm>
            <a:prstGeom prst="rect">
              <a:avLst/>
            </a:prstGeom>
            <a:ln w="12700" cap="flat">
              <a:noFill/>
              <a:miter lim="400000"/>
            </a:ln>
            <a:effectLst/>
          </p:spPr>
        </p:pic>
        <p:pic>
          <p:nvPicPr>
            <p:cNvPr id="255" name="image16.png" descr="ie.png"/>
            <p:cNvPicPr>
              <a:picLocks noChangeAspect="1"/>
            </p:cNvPicPr>
            <p:nvPr/>
          </p:nvPicPr>
          <p:blipFill>
            <a:blip r:embed="rId16"/>
            <a:stretch>
              <a:fillRect/>
            </a:stretch>
          </p:blipFill>
          <p:spPr>
            <a:xfrm>
              <a:off x="7440762" y="8466"/>
              <a:ext cx="437084" cy="288919"/>
            </a:xfrm>
            <a:prstGeom prst="rect">
              <a:avLst/>
            </a:prstGeom>
            <a:ln w="12700" cap="flat">
              <a:noFill/>
              <a:miter lim="400000"/>
            </a:ln>
            <a:effectLst/>
          </p:spPr>
        </p:pic>
        <p:pic>
          <p:nvPicPr>
            <p:cNvPr id="256" name="image17.png" descr="it.png"/>
            <p:cNvPicPr>
              <a:picLocks noChangeAspect="1"/>
            </p:cNvPicPr>
            <p:nvPr/>
          </p:nvPicPr>
          <p:blipFill>
            <a:blip r:embed="rId17"/>
            <a:stretch>
              <a:fillRect/>
            </a:stretch>
          </p:blipFill>
          <p:spPr>
            <a:xfrm>
              <a:off x="8180384" y="8466"/>
              <a:ext cx="437084" cy="288919"/>
            </a:xfrm>
            <a:prstGeom prst="rect">
              <a:avLst/>
            </a:prstGeom>
            <a:ln w="12700" cap="flat">
              <a:noFill/>
              <a:miter lim="400000"/>
            </a:ln>
            <a:effectLst/>
          </p:spPr>
        </p:pic>
        <p:pic>
          <p:nvPicPr>
            <p:cNvPr id="257" name="image18.png" descr="lu.png"/>
            <p:cNvPicPr>
              <a:picLocks noChangeAspect="1"/>
            </p:cNvPicPr>
            <p:nvPr/>
          </p:nvPicPr>
          <p:blipFill>
            <a:blip r:embed="rId18"/>
            <a:stretch>
              <a:fillRect/>
            </a:stretch>
          </p:blipFill>
          <p:spPr>
            <a:xfrm>
              <a:off x="8923208" y="8466"/>
              <a:ext cx="437084" cy="288919"/>
            </a:xfrm>
            <a:prstGeom prst="rect">
              <a:avLst/>
            </a:prstGeom>
            <a:ln w="12700" cap="flat">
              <a:noFill/>
              <a:miter lim="400000"/>
            </a:ln>
            <a:effectLst/>
          </p:spPr>
        </p:pic>
        <p:pic>
          <p:nvPicPr>
            <p:cNvPr id="258" name="image19.png" descr="nl.png"/>
            <p:cNvPicPr>
              <a:picLocks noChangeAspect="1"/>
            </p:cNvPicPr>
            <p:nvPr/>
          </p:nvPicPr>
          <p:blipFill>
            <a:blip r:embed="rId19"/>
            <a:stretch>
              <a:fillRect/>
            </a:stretch>
          </p:blipFill>
          <p:spPr>
            <a:xfrm>
              <a:off x="9672959" y="8466"/>
              <a:ext cx="437084" cy="288919"/>
            </a:xfrm>
            <a:prstGeom prst="rect">
              <a:avLst/>
            </a:prstGeom>
            <a:ln w="12700" cap="flat">
              <a:noFill/>
              <a:miter lim="400000"/>
            </a:ln>
            <a:effectLst/>
          </p:spPr>
        </p:pic>
        <p:pic>
          <p:nvPicPr>
            <p:cNvPr id="259" name="image20.png" descr="no.png"/>
            <p:cNvPicPr>
              <a:picLocks noChangeAspect="1"/>
            </p:cNvPicPr>
            <p:nvPr/>
          </p:nvPicPr>
          <p:blipFill>
            <a:blip r:embed="rId20"/>
            <a:stretch>
              <a:fillRect/>
            </a:stretch>
          </p:blipFill>
          <p:spPr>
            <a:xfrm>
              <a:off x="10429648" y="8466"/>
              <a:ext cx="437084" cy="288919"/>
            </a:xfrm>
            <a:prstGeom prst="rect">
              <a:avLst/>
            </a:prstGeom>
            <a:ln w="12700" cap="flat">
              <a:noFill/>
              <a:miter lim="400000"/>
            </a:ln>
            <a:effectLst/>
          </p:spPr>
        </p:pic>
        <p:pic>
          <p:nvPicPr>
            <p:cNvPr id="260" name="image21.png" descr="pl.png"/>
            <p:cNvPicPr>
              <a:picLocks noChangeAspect="1"/>
            </p:cNvPicPr>
            <p:nvPr/>
          </p:nvPicPr>
          <p:blipFill>
            <a:blip r:embed="rId21"/>
            <a:stretch>
              <a:fillRect/>
            </a:stretch>
          </p:blipFill>
          <p:spPr>
            <a:xfrm>
              <a:off x="11165808" y="8466"/>
              <a:ext cx="437084" cy="288919"/>
            </a:xfrm>
            <a:prstGeom prst="rect">
              <a:avLst/>
            </a:prstGeom>
            <a:ln w="12700" cap="flat">
              <a:noFill/>
              <a:miter lim="400000"/>
            </a:ln>
            <a:effectLst/>
          </p:spPr>
        </p:pic>
        <p:pic>
          <p:nvPicPr>
            <p:cNvPr id="261" name="image22.png" descr="pt.png"/>
            <p:cNvPicPr>
              <a:picLocks noChangeAspect="1"/>
            </p:cNvPicPr>
            <p:nvPr/>
          </p:nvPicPr>
          <p:blipFill>
            <a:blip r:embed="rId22"/>
            <a:stretch>
              <a:fillRect/>
            </a:stretch>
          </p:blipFill>
          <p:spPr>
            <a:xfrm>
              <a:off x="11912091" y="8466"/>
              <a:ext cx="437084" cy="288919"/>
            </a:xfrm>
            <a:prstGeom prst="rect">
              <a:avLst/>
            </a:prstGeom>
            <a:ln w="12700" cap="flat">
              <a:noFill/>
              <a:miter lim="400000"/>
            </a:ln>
            <a:effectLst/>
          </p:spPr>
        </p:pic>
        <p:pic>
          <p:nvPicPr>
            <p:cNvPr id="262" name="image23.png" descr="ro.png"/>
            <p:cNvPicPr>
              <a:picLocks noChangeAspect="1"/>
            </p:cNvPicPr>
            <p:nvPr/>
          </p:nvPicPr>
          <p:blipFill>
            <a:blip r:embed="rId23"/>
            <a:stretch>
              <a:fillRect/>
            </a:stretch>
          </p:blipFill>
          <p:spPr>
            <a:xfrm>
              <a:off x="12661843" y="8466"/>
              <a:ext cx="437084" cy="288919"/>
            </a:xfrm>
            <a:prstGeom prst="rect">
              <a:avLst/>
            </a:prstGeom>
            <a:ln w="12700" cap="flat">
              <a:noFill/>
              <a:miter lim="400000"/>
            </a:ln>
            <a:effectLst/>
          </p:spPr>
        </p:pic>
        <p:pic>
          <p:nvPicPr>
            <p:cNvPr id="263" name="image24.png" descr="se.png"/>
            <p:cNvPicPr>
              <a:picLocks noChangeAspect="1"/>
            </p:cNvPicPr>
            <p:nvPr/>
          </p:nvPicPr>
          <p:blipFill>
            <a:blip r:embed="rId24"/>
            <a:stretch>
              <a:fillRect/>
            </a:stretch>
          </p:blipFill>
          <p:spPr>
            <a:xfrm>
              <a:off x="14142752" y="8466"/>
              <a:ext cx="437083" cy="288919"/>
            </a:xfrm>
            <a:prstGeom prst="rect">
              <a:avLst/>
            </a:prstGeom>
            <a:ln w="12700" cap="flat">
              <a:noFill/>
              <a:miter lim="400000"/>
            </a:ln>
            <a:effectLst/>
          </p:spPr>
        </p:pic>
        <p:pic>
          <p:nvPicPr>
            <p:cNvPr id="264" name="image25.png" descr="uk.png"/>
            <p:cNvPicPr>
              <a:picLocks noChangeAspect="1"/>
            </p:cNvPicPr>
            <p:nvPr/>
          </p:nvPicPr>
          <p:blipFill>
            <a:blip r:embed="rId25"/>
            <a:stretch>
              <a:fillRect/>
            </a:stretch>
          </p:blipFill>
          <p:spPr>
            <a:xfrm>
              <a:off x="15622043" y="8466"/>
              <a:ext cx="437084" cy="288919"/>
            </a:xfrm>
            <a:prstGeom prst="rect">
              <a:avLst/>
            </a:prstGeom>
            <a:ln w="12700" cap="flat">
              <a:noFill/>
              <a:miter lim="400000"/>
            </a:ln>
            <a:effectLst/>
          </p:spPr>
        </p:pic>
        <p:pic>
          <p:nvPicPr>
            <p:cNvPr id="265" name="image26.png" descr="si.png"/>
            <p:cNvPicPr>
              <a:picLocks noChangeAspect="1"/>
            </p:cNvPicPr>
            <p:nvPr/>
          </p:nvPicPr>
          <p:blipFill>
            <a:blip r:embed="rId26"/>
            <a:stretch>
              <a:fillRect/>
            </a:stretch>
          </p:blipFill>
          <p:spPr>
            <a:xfrm>
              <a:off x="16701489" y="5085"/>
              <a:ext cx="435694" cy="288001"/>
            </a:xfrm>
            <a:prstGeom prst="rect">
              <a:avLst/>
            </a:prstGeom>
            <a:ln w="12700" cap="flat">
              <a:noFill/>
              <a:miter lim="400000"/>
            </a:ln>
            <a:effectLst/>
          </p:spPr>
        </p:pic>
      </p:grpSp>
      <p:pic>
        <p:nvPicPr>
          <p:cNvPr id="267" name="image27.png"/>
          <p:cNvPicPr>
            <a:picLocks noChangeAspect="1"/>
          </p:cNvPicPr>
          <p:nvPr/>
        </p:nvPicPr>
        <p:blipFill>
          <a:blip r:embed="rId27"/>
          <a:srcRect b="23122"/>
          <a:stretch>
            <a:fillRect/>
          </a:stretch>
        </p:blipFill>
        <p:spPr>
          <a:xfrm>
            <a:off x="20767778" y="414510"/>
            <a:ext cx="3227884" cy="1343984"/>
          </a:xfrm>
          <a:prstGeom prst="rect">
            <a:avLst/>
          </a:prstGeom>
          <a:ln w="12700">
            <a:miter lim="400000"/>
          </a:ln>
        </p:spPr>
      </p:pic>
      <p:sp>
        <p:nvSpPr>
          <p:cNvPr id="269" name="Shape 269"/>
          <p:cNvSpPr>
            <a:spLocks noGrp="1"/>
          </p:cNvSpPr>
          <p:nvPr>
            <p:ph type="title"/>
          </p:nvPr>
        </p:nvSpPr>
        <p:spPr>
          <a:xfrm>
            <a:off x="381562" y="397733"/>
            <a:ext cx="19132923" cy="1149033"/>
          </a:xfrm>
          <a:prstGeom prst="rect">
            <a:avLst/>
          </a:prstGeom>
        </p:spPr>
        <p:txBody>
          <a:bodyPr>
            <a:normAutofit/>
          </a:bodyPr>
          <a:lstStyle/>
          <a:p>
            <a:r>
              <a:t>Title Text</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276" name="image27.png"/>
          <p:cNvPicPr>
            <a:picLocks noChangeAspect="1"/>
          </p:cNvPicPr>
          <p:nvPr/>
        </p:nvPicPr>
        <p:blipFill>
          <a:blip r:embed="rId2"/>
          <a:stretch>
            <a:fillRect/>
          </a:stretch>
        </p:blipFill>
        <p:spPr>
          <a:xfrm>
            <a:off x="20767778" y="416567"/>
            <a:ext cx="3227884" cy="1247964"/>
          </a:xfrm>
          <a:prstGeom prst="rect">
            <a:avLst/>
          </a:prstGeom>
          <a:ln w="12700">
            <a:miter lim="400000"/>
          </a:ln>
        </p:spPr>
      </p:pic>
      <p:pic>
        <p:nvPicPr>
          <p:cNvPr id="277" name="image28.png"/>
          <p:cNvPicPr>
            <a:picLocks noChangeAspect="1"/>
          </p:cNvPicPr>
          <p:nvPr/>
        </p:nvPicPr>
        <p:blipFill>
          <a:blip r:embed="rId3"/>
          <a:stretch>
            <a:fillRect/>
          </a:stretch>
        </p:blipFill>
        <p:spPr>
          <a:xfrm>
            <a:off x="20774398" y="13065600"/>
            <a:ext cx="3191767" cy="292163"/>
          </a:xfrm>
          <a:prstGeom prst="rect">
            <a:avLst/>
          </a:prstGeom>
          <a:ln w="12700">
            <a:miter lim="400000"/>
          </a:ln>
        </p:spPr>
      </p:pic>
      <p:sp>
        <p:nvSpPr>
          <p:cNvPr id="278" name="Shape 278"/>
          <p:cNvSpPr>
            <a:spLocks noGrp="1"/>
          </p:cNvSpPr>
          <p:nvPr>
            <p:ph type="body" sz="quarter" idx="1"/>
          </p:nvPr>
        </p:nvSpPr>
        <p:spPr>
          <a:xfrm>
            <a:off x="1638295" y="7772400"/>
            <a:ext cx="21196802" cy="1125267"/>
          </a:xfrm>
          <a:prstGeom prst="rect">
            <a:avLst/>
          </a:prstGeom>
        </p:spPr>
        <p:txBody>
          <a:bodyPr>
            <a:normAutofit/>
          </a:bodyPr>
          <a:lstStyle>
            <a:lvl1pPr marL="0" indent="0">
              <a:spcBef>
                <a:spcPts val="1100"/>
              </a:spcBef>
              <a:defRPr sz="4800"/>
            </a:lvl1pPr>
            <a:lvl2pPr marL="0" indent="809999">
              <a:spcBef>
                <a:spcPts val="1100"/>
              </a:spcBef>
              <a:defRPr sz="4800"/>
            </a:lvl2pPr>
            <a:lvl3pPr marL="0" indent="1407600">
              <a:spcBef>
                <a:spcPts val="1100"/>
              </a:spcBef>
              <a:defRPr sz="4800"/>
            </a:lvl3pPr>
            <a:lvl4pPr marL="0" indent="2005200">
              <a:spcBef>
                <a:spcPts val="1100"/>
              </a:spcBef>
              <a:defRPr sz="4800"/>
            </a:lvl4pPr>
            <a:lvl5pPr marL="0" indent="2602800">
              <a:spcBef>
                <a:spcPts val="1100"/>
              </a:spcBef>
              <a:defRPr sz="4800"/>
            </a:lvl5pPr>
          </a:lstStyle>
          <a:p>
            <a:r>
              <a:t>Body Level One</a:t>
            </a:r>
          </a:p>
          <a:p>
            <a:pPr lvl="1"/>
            <a:r>
              <a:t>Body Level Two</a:t>
            </a:r>
          </a:p>
          <a:p>
            <a:pPr lvl="2"/>
            <a:r>
              <a:t>Body Level Three</a:t>
            </a:r>
          </a:p>
          <a:p>
            <a:pPr lvl="3"/>
            <a:r>
              <a:t>Body Level Four</a:t>
            </a:r>
          </a:p>
          <a:p>
            <a:pPr lvl="4"/>
            <a:r>
              <a:t>Body Level Five</a:t>
            </a:r>
          </a:p>
        </p:txBody>
      </p:sp>
      <p:sp>
        <p:nvSpPr>
          <p:cNvPr id="279" name="Shape 279"/>
          <p:cNvSpPr>
            <a:spLocks noGrp="1"/>
          </p:cNvSpPr>
          <p:nvPr>
            <p:ph type="title"/>
          </p:nvPr>
        </p:nvSpPr>
        <p:spPr>
          <a:xfrm>
            <a:off x="1566332" y="4949589"/>
            <a:ext cx="21192069" cy="1559401"/>
          </a:xfrm>
          <a:prstGeom prst="rect">
            <a:avLst/>
          </a:prstGeom>
        </p:spPr>
        <p:txBody>
          <a:bodyPr>
            <a:normAutofit/>
          </a:bodyPr>
          <a:lstStyle>
            <a:lvl1pPr>
              <a:defRPr sz="8400">
                <a:solidFill>
                  <a:srgbClr val="0098DB"/>
                </a:solidFill>
              </a:defRPr>
            </a:lvl1pPr>
          </a:lstStyle>
          <a:p>
            <a:r>
              <a:t>Title Text</a:t>
            </a:r>
          </a:p>
        </p:txBody>
      </p:sp>
      <p:sp>
        <p:nvSpPr>
          <p:cNvPr id="280" name="Shape 280"/>
          <p:cNvSpPr/>
          <p:nvPr/>
        </p:nvSpPr>
        <p:spPr>
          <a:xfrm>
            <a:off x="434196" y="12457815"/>
            <a:ext cx="13377335" cy="304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lvl1pPr algn="l" defTabSz="2438400">
              <a:spcBef>
                <a:spcPts val="1200"/>
              </a:spcBef>
              <a:defRPr sz="2000">
                <a:solidFill>
                  <a:srgbClr val="D9D9D9"/>
                </a:solidFill>
                <a:latin typeface="Verdana"/>
                <a:ea typeface="Verdana"/>
                <a:cs typeface="Verdana"/>
                <a:sym typeface="Verdana"/>
              </a:defRPr>
            </a:lvl1pPr>
          </a:lstStyle>
          <a:p>
            <a:r>
              <a:t>ESA UNCLASSIFIED - For Official Use</a:t>
            </a:r>
          </a:p>
        </p:txBody>
      </p:sp>
      <p:sp>
        <p:nvSpPr>
          <p:cNvPr id="281" name="Shape 281"/>
          <p:cNvSpPr/>
          <p:nvPr/>
        </p:nvSpPr>
        <p:spPr>
          <a:xfrm>
            <a:off x="442484" y="12771167"/>
            <a:ext cx="23532746" cy="1"/>
          </a:xfrm>
          <a:prstGeom prst="line">
            <a:avLst/>
          </a:prstGeom>
          <a:ln w="12700">
            <a:solidFill>
              <a:srgbClr val="FFFFFF"/>
            </a:solidFill>
          </a:ln>
        </p:spPr>
        <p:txBody>
          <a:bodyPr lIns="121919" tIns="121919" rIns="121919" bIns="121919"/>
          <a:lstStyle/>
          <a:p>
            <a:pPr algn="l" defTabSz="2438400">
              <a:defRPr sz="4800">
                <a:solidFill>
                  <a:srgbClr val="000000"/>
                </a:solidFill>
                <a:latin typeface="Verdana"/>
                <a:ea typeface="Verdana"/>
                <a:cs typeface="Verdana"/>
                <a:sym typeface="Verdana"/>
              </a:defRPr>
            </a:pPr>
            <a:endParaRPr/>
          </a:p>
        </p:txBody>
      </p:sp>
      <p:grpSp>
        <p:nvGrpSpPr>
          <p:cNvPr id="306" name="Group 306"/>
          <p:cNvGrpSpPr/>
          <p:nvPr/>
        </p:nvGrpSpPr>
        <p:grpSpPr>
          <a:xfrm>
            <a:off x="459383" y="13088018"/>
            <a:ext cx="18204444" cy="297385"/>
            <a:chOff x="0" y="0"/>
            <a:chExt cx="18204442" cy="297384"/>
          </a:xfrm>
        </p:grpSpPr>
        <p:pic>
          <p:nvPicPr>
            <p:cNvPr id="282" name="image3.png" descr="at.png"/>
            <p:cNvPicPr>
              <a:picLocks noChangeAspect="1"/>
            </p:cNvPicPr>
            <p:nvPr/>
          </p:nvPicPr>
          <p:blipFill>
            <a:blip r:embed="rId4"/>
            <a:stretch>
              <a:fillRect/>
            </a:stretch>
          </p:blipFill>
          <p:spPr>
            <a:xfrm>
              <a:off x="0" y="8466"/>
              <a:ext cx="437083" cy="288919"/>
            </a:xfrm>
            <a:prstGeom prst="rect">
              <a:avLst/>
            </a:prstGeom>
            <a:ln w="12700" cap="flat">
              <a:noFill/>
              <a:miter lim="400000"/>
            </a:ln>
            <a:effectLst/>
          </p:spPr>
        </p:pic>
        <p:pic>
          <p:nvPicPr>
            <p:cNvPr id="283" name="image4.png" descr="be.png"/>
            <p:cNvPicPr>
              <a:picLocks noChangeAspect="1"/>
            </p:cNvPicPr>
            <p:nvPr/>
          </p:nvPicPr>
          <p:blipFill>
            <a:blip r:embed="rId5"/>
            <a:stretch>
              <a:fillRect/>
            </a:stretch>
          </p:blipFill>
          <p:spPr>
            <a:xfrm>
              <a:off x="742741" y="8466"/>
              <a:ext cx="437084" cy="288919"/>
            </a:xfrm>
            <a:prstGeom prst="rect">
              <a:avLst/>
            </a:prstGeom>
            <a:ln w="12700" cap="flat">
              <a:noFill/>
              <a:miter lim="400000"/>
            </a:ln>
            <a:effectLst/>
          </p:spPr>
        </p:pic>
        <p:pic>
          <p:nvPicPr>
            <p:cNvPr id="284" name="image5.png" descr="ca.png"/>
            <p:cNvPicPr>
              <a:picLocks noChangeAspect="1"/>
            </p:cNvPicPr>
            <p:nvPr/>
          </p:nvPicPr>
          <p:blipFill>
            <a:blip r:embed="rId6"/>
            <a:stretch>
              <a:fillRect/>
            </a:stretch>
          </p:blipFill>
          <p:spPr>
            <a:xfrm>
              <a:off x="17767360" y="-1"/>
              <a:ext cx="437084" cy="288919"/>
            </a:xfrm>
            <a:prstGeom prst="rect">
              <a:avLst/>
            </a:prstGeom>
            <a:ln w="12700" cap="flat">
              <a:noFill/>
              <a:miter lim="400000"/>
            </a:ln>
            <a:effectLst/>
          </p:spPr>
        </p:pic>
        <p:pic>
          <p:nvPicPr>
            <p:cNvPr id="285" name="image6.png" descr="ch.png"/>
            <p:cNvPicPr>
              <a:picLocks noChangeAspect="1"/>
            </p:cNvPicPr>
            <p:nvPr/>
          </p:nvPicPr>
          <p:blipFill>
            <a:blip r:embed="rId7"/>
            <a:stretch>
              <a:fillRect/>
            </a:stretch>
          </p:blipFill>
          <p:spPr>
            <a:xfrm>
              <a:off x="14889063" y="8466"/>
              <a:ext cx="437084" cy="288919"/>
            </a:xfrm>
            <a:prstGeom prst="rect">
              <a:avLst/>
            </a:prstGeom>
            <a:ln w="12700" cap="flat">
              <a:noFill/>
              <a:miter lim="400000"/>
            </a:ln>
            <a:effectLst/>
          </p:spPr>
        </p:pic>
        <p:pic>
          <p:nvPicPr>
            <p:cNvPr id="286" name="image7.png" descr="cz.png"/>
            <p:cNvPicPr>
              <a:picLocks noChangeAspect="1"/>
            </p:cNvPicPr>
            <p:nvPr/>
          </p:nvPicPr>
          <p:blipFill>
            <a:blip r:embed="rId8"/>
            <a:stretch>
              <a:fillRect/>
            </a:stretch>
          </p:blipFill>
          <p:spPr>
            <a:xfrm>
              <a:off x="1491365" y="8466"/>
              <a:ext cx="437084" cy="288919"/>
            </a:xfrm>
            <a:prstGeom prst="rect">
              <a:avLst/>
            </a:prstGeom>
            <a:ln w="12700" cap="flat">
              <a:noFill/>
              <a:miter lim="400000"/>
            </a:ln>
            <a:effectLst/>
          </p:spPr>
        </p:pic>
        <p:pic>
          <p:nvPicPr>
            <p:cNvPr id="287" name="image8.png" descr="de.png"/>
            <p:cNvPicPr>
              <a:picLocks noChangeAspect="1"/>
            </p:cNvPicPr>
            <p:nvPr/>
          </p:nvPicPr>
          <p:blipFill>
            <a:blip r:embed="rId9"/>
            <a:stretch>
              <a:fillRect/>
            </a:stretch>
          </p:blipFill>
          <p:spPr>
            <a:xfrm>
              <a:off x="5221875" y="8466"/>
              <a:ext cx="437083" cy="288919"/>
            </a:xfrm>
            <a:prstGeom prst="rect">
              <a:avLst/>
            </a:prstGeom>
            <a:ln w="12700" cap="flat">
              <a:noFill/>
              <a:miter lim="400000"/>
            </a:ln>
            <a:effectLst/>
          </p:spPr>
        </p:pic>
        <p:pic>
          <p:nvPicPr>
            <p:cNvPr id="288" name="image9.png" descr="dk.png"/>
            <p:cNvPicPr>
              <a:picLocks noChangeAspect="1"/>
            </p:cNvPicPr>
            <p:nvPr/>
          </p:nvPicPr>
          <p:blipFill>
            <a:blip r:embed="rId10"/>
            <a:stretch>
              <a:fillRect/>
            </a:stretch>
          </p:blipFill>
          <p:spPr>
            <a:xfrm>
              <a:off x="2233325" y="8466"/>
              <a:ext cx="437084" cy="288919"/>
            </a:xfrm>
            <a:prstGeom prst="rect">
              <a:avLst/>
            </a:prstGeom>
            <a:ln w="12700" cap="flat">
              <a:noFill/>
              <a:miter lim="400000"/>
            </a:ln>
            <a:effectLst/>
          </p:spPr>
        </p:pic>
        <p:pic>
          <p:nvPicPr>
            <p:cNvPr id="289" name="image10.png" descr="ee.png"/>
            <p:cNvPicPr>
              <a:picLocks noChangeAspect="1"/>
            </p:cNvPicPr>
            <p:nvPr/>
          </p:nvPicPr>
          <p:blipFill>
            <a:blip r:embed="rId11"/>
            <a:stretch>
              <a:fillRect/>
            </a:stretch>
          </p:blipFill>
          <p:spPr>
            <a:xfrm>
              <a:off x="2976077" y="8466"/>
              <a:ext cx="437084" cy="288919"/>
            </a:xfrm>
            <a:prstGeom prst="rect">
              <a:avLst/>
            </a:prstGeom>
            <a:ln w="12700" cap="flat">
              <a:noFill/>
              <a:miter lim="400000"/>
            </a:ln>
            <a:effectLst/>
          </p:spPr>
        </p:pic>
        <p:pic>
          <p:nvPicPr>
            <p:cNvPr id="290" name="image11.png" descr="es.png"/>
            <p:cNvPicPr>
              <a:picLocks noChangeAspect="1"/>
            </p:cNvPicPr>
            <p:nvPr/>
          </p:nvPicPr>
          <p:blipFill>
            <a:blip r:embed="rId12"/>
            <a:stretch>
              <a:fillRect/>
            </a:stretch>
          </p:blipFill>
          <p:spPr>
            <a:xfrm>
              <a:off x="13399675" y="8466"/>
              <a:ext cx="437083" cy="288919"/>
            </a:xfrm>
            <a:prstGeom prst="rect">
              <a:avLst/>
            </a:prstGeom>
            <a:ln w="12700" cap="flat">
              <a:noFill/>
              <a:miter lim="400000"/>
            </a:ln>
            <a:effectLst/>
          </p:spPr>
        </p:pic>
        <p:pic>
          <p:nvPicPr>
            <p:cNvPr id="291" name="image12.png" descr="fi.png"/>
            <p:cNvPicPr>
              <a:picLocks noChangeAspect="1"/>
            </p:cNvPicPr>
            <p:nvPr/>
          </p:nvPicPr>
          <p:blipFill>
            <a:blip r:embed="rId13"/>
            <a:stretch>
              <a:fillRect/>
            </a:stretch>
          </p:blipFill>
          <p:spPr>
            <a:xfrm>
              <a:off x="3732499" y="8466"/>
              <a:ext cx="437084" cy="288919"/>
            </a:xfrm>
            <a:prstGeom prst="rect">
              <a:avLst/>
            </a:prstGeom>
            <a:ln w="12700" cap="flat">
              <a:noFill/>
              <a:miter lim="400000"/>
            </a:ln>
            <a:effectLst/>
          </p:spPr>
        </p:pic>
        <p:pic>
          <p:nvPicPr>
            <p:cNvPr id="292" name="image13.png" descr="fr.png"/>
            <p:cNvPicPr>
              <a:picLocks noChangeAspect="1"/>
            </p:cNvPicPr>
            <p:nvPr/>
          </p:nvPicPr>
          <p:blipFill>
            <a:blip r:embed="rId14"/>
            <a:stretch>
              <a:fillRect/>
            </a:stretch>
          </p:blipFill>
          <p:spPr>
            <a:xfrm>
              <a:off x="4472123" y="8466"/>
              <a:ext cx="437083" cy="288919"/>
            </a:xfrm>
            <a:prstGeom prst="rect">
              <a:avLst/>
            </a:prstGeom>
            <a:ln w="12700" cap="flat">
              <a:noFill/>
              <a:miter lim="400000"/>
            </a:ln>
            <a:effectLst/>
          </p:spPr>
        </p:pic>
        <p:pic>
          <p:nvPicPr>
            <p:cNvPr id="293" name="image14.png" descr="gr.png"/>
            <p:cNvPicPr>
              <a:picLocks noChangeAspect="1"/>
            </p:cNvPicPr>
            <p:nvPr/>
          </p:nvPicPr>
          <p:blipFill>
            <a:blip r:embed="rId15"/>
            <a:stretch>
              <a:fillRect/>
            </a:stretch>
          </p:blipFill>
          <p:spPr>
            <a:xfrm>
              <a:off x="5961504" y="8466"/>
              <a:ext cx="437084" cy="288919"/>
            </a:xfrm>
            <a:prstGeom prst="rect">
              <a:avLst/>
            </a:prstGeom>
            <a:ln w="12700" cap="flat">
              <a:noFill/>
              <a:miter lim="400000"/>
            </a:ln>
            <a:effectLst/>
          </p:spPr>
        </p:pic>
        <p:pic>
          <p:nvPicPr>
            <p:cNvPr id="294" name="image15.png" descr="hu.png"/>
            <p:cNvPicPr>
              <a:picLocks noChangeAspect="1"/>
            </p:cNvPicPr>
            <p:nvPr/>
          </p:nvPicPr>
          <p:blipFill>
            <a:blip r:embed="rId16"/>
            <a:stretch>
              <a:fillRect/>
            </a:stretch>
          </p:blipFill>
          <p:spPr>
            <a:xfrm>
              <a:off x="6701136" y="8466"/>
              <a:ext cx="437084" cy="288919"/>
            </a:xfrm>
            <a:prstGeom prst="rect">
              <a:avLst/>
            </a:prstGeom>
            <a:ln w="12700" cap="flat">
              <a:noFill/>
              <a:miter lim="400000"/>
            </a:ln>
            <a:effectLst/>
          </p:spPr>
        </p:pic>
        <p:pic>
          <p:nvPicPr>
            <p:cNvPr id="295" name="image16.png" descr="ie.png"/>
            <p:cNvPicPr>
              <a:picLocks noChangeAspect="1"/>
            </p:cNvPicPr>
            <p:nvPr/>
          </p:nvPicPr>
          <p:blipFill>
            <a:blip r:embed="rId17"/>
            <a:stretch>
              <a:fillRect/>
            </a:stretch>
          </p:blipFill>
          <p:spPr>
            <a:xfrm>
              <a:off x="7440762" y="8466"/>
              <a:ext cx="437084" cy="288919"/>
            </a:xfrm>
            <a:prstGeom prst="rect">
              <a:avLst/>
            </a:prstGeom>
            <a:ln w="12700" cap="flat">
              <a:noFill/>
              <a:miter lim="400000"/>
            </a:ln>
            <a:effectLst/>
          </p:spPr>
        </p:pic>
        <p:pic>
          <p:nvPicPr>
            <p:cNvPr id="296" name="image17.png" descr="it.png"/>
            <p:cNvPicPr>
              <a:picLocks noChangeAspect="1"/>
            </p:cNvPicPr>
            <p:nvPr/>
          </p:nvPicPr>
          <p:blipFill>
            <a:blip r:embed="rId18"/>
            <a:stretch>
              <a:fillRect/>
            </a:stretch>
          </p:blipFill>
          <p:spPr>
            <a:xfrm>
              <a:off x="8180384" y="8466"/>
              <a:ext cx="437084" cy="288919"/>
            </a:xfrm>
            <a:prstGeom prst="rect">
              <a:avLst/>
            </a:prstGeom>
            <a:ln w="12700" cap="flat">
              <a:noFill/>
              <a:miter lim="400000"/>
            </a:ln>
            <a:effectLst/>
          </p:spPr>
        </p:pic>
        <p:pic>
          <p:nvPicPr>
            <p:cNvPr id="297" name="image18.png" descr="lu.png"/>
            <p:cNvPicPr>
              <a:picLocks noChangeAspect="1"/>
            </p:cNvPicPr>
            <p:nvPr/>
          </p:nvPicPr>
          <p:blipFill>
            <a:blip r:embed="rId19"/>
            <a:stretch>
              <a:fillRect/>
            </a:stretch>
          </p:blipFill>
          <p:spPr>
            <a:xfrm>
              <a:off x="8923208" y="8466"/>
              <a:ext cx="437084" cy="288919"/>
            </a:xfrm>
            <a:prstGeom prst="rect">
              <a:avLst/>
            </a:prstGeom>
            <a:ln w="12700" cap="flat">
              <a:noFill/>
              <a:miter lim="400000"/>
            </a:ln>
            <a:effectLst/>
          </p:spPr>
        </p:pic>
        <p:pic>
          <p:nvPicPr>
            <p:cNvPr id="298" name="image19.png" descr="nl.png"/>
            <p:cNvPicPr>
              <a:picLocks noChangeAspect="1"/>
            </p:cNvPicPr>
            <p:nvPr/>
          </p:nvPicPr>
          <p:blipFill>
            <a:blip r:embed="rId20"/>
            <a:stretch>
              <a:fillRect/>
            </a:stretch>
          </p:blipFill>
          <p:spPr>
            <a:xfrm>
              <a:off x="9672959" y="8466"/>
              <a:ext cx="437084" cy="288919"/>
            </a:xfrm>
            <a:prstGeom prst="rect">
              <a:avLst/>
            </a:prstGeom>
            <a:ln w="12700" cap="flat">
              <a:noFill/>
              <a:miter lim="400000"/>
            </a:ln>
            <a:effectLst/>
          </p:spPr>
        </p:pic>
        <p:pic>
          <p:nvPicPr>
            <p:cNvPr id="299" name="image20.png" descr="no.png"/>
            <p:cNvPicPr>
              <a:picLocks noChangeAspect="1"/>
            </p:cNvPicPr>
            <p:nvPr/>
          </p:nvPicPr>
          <p:blipFill>
            <a:blip r:embed="rId21"/>
            <a:stretch>
              <a:fillRect/>
            </a:stretch>
          </p:blipFill>
          <p:spPr>
            <a:xfrm>
              <a:off x="10429648" y="8466"/>
              <a:ext cx="437084" cy="288919"/>
            </a:xfrm>
            <a:prstGeom prst="rect">
              <a:avLst/>
            </a:prstGeom>
            <a:ln w="12700" cap="flat">
              <a:noFill/>
              <a:miter lim="400000"/>
            </a:ln>
            <a:effectLst/>
          </p:spPr>
        </p:pic>
        <p:pic>
          <p:nvPicPr>
            <p:cNvPr id="300" name="image21.png" descr="pl.png"/>
            <p:cNvPicPr>
              <a:picLocks noChangeAspect="1"/>
            </p:cNvPicPr>
            <p:nvPr/>
          </p:nvPicPr>
          <p:blipFill>
            <a:blip r:embed="rId22"/>
            <a:stretch>
              <a:fillRect/>
            </a:stretch>
          </p:blipFill>
          <p:spPr>
            <a:xfrm>
              <a:off x="11165808" y="8466"/>
              <a:ext cx="437084" cy="288919"/>
            </a:xfrm>
            <a:prstGeom prst="rect">
              <a:avLst/>
            </a:prstGeom>
            <a:ln w="12700" cap="flat">
              <a:noFill/>
              <a:miter lim="400000"/>
            </a:ln>
            <a:effectLst/>
          </p:spPr>
        </p:pic>
        <p:pic>
          <p:nvPicPr>
            <p:cNvPr id="301" name="image22.png" descr="pt.png"/>
            <p:cNvPicPr>
              <a:picLocks noChangeAspect="1"/>
            </p:cNvPicPr>
            <p:nvPr/>
          </p:nvPicPr>
          <p:blipFill>
            <a:blip r:embed="rId23"/>
            <a:stretch>
              <a:fillRect/>
            </a:stretch>
          </p:blipFill>
          <p:spPr>
            <a:xfrm>
              <a:off x="11912091" y="8466"/>
              <a:ext cx="437084" cy="288919"/>
            </a:xfrm>
            <a:prstGeom prst="rect">
              <a:avLst/>
            </a:prstGeom>
            <a:ln w="12700" cap="flat">
              <a:noFill/>
              <a:miter lim="400000"/>
            </a:ln>
            <a:effectLst/>
          </p:spPr>
        </p:pic>
        <p:pic>
          <p:nvPicPr>
            <p:cNvPr id="302" name="image23.png" descr="ro.png"/>
            <p:cNvPicPr>
              <a:picLocks noChangeAspect="1"/>
            </p:cNvPicPr>
            <p:nvPr/>
          </p:nvPicPr>
          <p:blipFill>
            <a:blip r:embed="rId24"/>
            <a:stretch>
              <a:fillRect/>
            </a:stretch>
          </p:blipFill>
          <p:spPr>
            <a:xfrm>
              <a:off x="12661843" y="8466"/>
              <a:ext cx="437084" cy="288919"/>
            </a:xfrm>
            <a:prstGeom prst="rect">
              <a:avLst/>
            </a:prstGeom>
            <a:ln w="12700" cap="flat">
              <a:noFill/>
              <a:miter lim="400000"/>
            </a:ln>
            <a:effectLst/>
          </p:spPr>
        </p:pic>
        <p:pic>
          <p:nvPicPr>
            <p:cNvPr id="303" name="image24.png" descr="se.png"/>
            <p:cNvPicPr>
              <a:picLocks noChangeAspect="1"/>
            </p:cNvPicPr>
            <p:nvPr/>
          </p:nvPicPr>
          <p:blipFill>
            <a:blip r:embed="rId25"/>
            <a:stretch>
              <a:fillRect/>
            </a:stretch>
          </p:blipFill>
          <p:spPr>
            <a:xfrm>
              <a:off x="14142752" y="8466"/>
              <a:ext cx="437083" cy="288919"/>
            </a:xfrm>
            <a:prstGeom prst="rect">
              <a:avLst/>
            </a:prstGeom>
            <a:ln w="12700" cap="flat">
              <a:noFill/>
              <a:miter lim="400000"/>
            </a:ln>
            <a:effectLst/>
          </p:spPr>
        </p:pic>
        <p:pic>
          <p:nvPicPr>
            <p:cNvPr id="304" name="image25.png" descr="uk.png"/>
            <p:cNvPicPr>
              <a:picLocks noChangeAspect="1"/>
            </p:cNvPicPr>
            <p:nvPr/>
          </p:nvPicPr>
          <p:blipFill>
            <a:blip r:embed="rId26"/>
            <a:stretch>
              <a:fillRect/>
            </a:stretch>
          </p:blipFill>
          <p:spPr>
            <a:xfrm>
              <a:off x="15622043" y="8466"/>
              <a:ext cx="437084" cy="288919"/>
            </a:xfrm>
            <a:prstGeom prst="rect">
              <a:avLst/>
            </a:prstGeom>
            <a:ln w="12700" cap="flat">
              <a:noFill/>
              <a:miter lim="400000"/>
            </a:ln>
            <a:effectLst/>
          </p:spPr>
        </p:pic>
        <p:pic>
          <p:nvPicPr>
            <p:cNvPr id="305" name="image26.png" descr="si.png"/>
            <p:cNvPicPr>
              <a:picLocks noChangeAspect="1"/>
            </p:cNvPicPr>
            <p:nvPr/>
          </p:nvPicPr>
          <p:blipFill>
            <a:blip r:embed="rId27"/>
            <a:stretch>
              <a:fillRect/>
            </a:stretch>
          </p:blipFill>
          <p:spPr>
            <a:xfrm>
              <a:off x="16701489" y="5085"/>
              <a:ext cx="435694" cy="288001"/>
            </a:xfrm>
            <a:prstGeom prst="rect">
              <a:avLst/>
            </a:prstGeom>
            <a:ln w="12700" cap="flat">
              <a:noFill/>
              <a:miter lim="400000"/>
            </a:ln>
            <a:effectLst/>
          </p:spPr>
        </p:pic>
      </p:grpSp>
      <p:sp>
        <p:nvSpPr>
          <p:cNvPr id="307" name="Shape 307"/>
          <p:cNvSpPr>
            <a:spLocks noGrp="1"/>
          </p:cNvSpPr>
          <p:nvPr>
            <p:ph type="sldNum" sz="quarter" idx="2"/>
          </p:nvPr>
        </p:nvSpPr>
        <p:spPr>
          <a:xfrm>
            <a:off x="11785599" y="12343130"/>
            <a:ext cx="5689601" cy="739141"/>
          </a:xfrm>
          <a:prstGeom prst="rect">
            <a:avLst/>
          </a:prstGeom>
        </p:spPr>
        <p:txBody>
          <a:bodyPr lIns="121919" tIns="121919" rIns="121919" bIns="121919" anchor="ctr"/>
          <a:lstStyle>
            <a:lvl1pPr algn="r">
              <a:defRPr sz="3200"/>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314" name="image2.jpeg" descr="PPT_Footer.jpg"/>
          <p:cNvPicPr>
            <a:picLocks noChangeAspect="1"/>
          </p:cNvPicPr>
          <p:nvPr/>
        </p:nvPicPr>
        <p:blipFill>
          <a:blip r:embed="rId2"/>
          <a:stretch>
            <a:fillRect/>
          </a:stretch>
        </p:blipFill>
        <p:spPr>
          <a:xfrm>
            <a:off x="-1" y="12738099"/>
            <a:ext cx="24384001" cy="977902"/>
          </a:xfrm>
          <a:prstGeom prst="rect">
            <a:avLst/>
          </a:prstGeom>
          <a:ln w="12700">
            <a:miter lim="400000"/>
          </a:ln>
        </p:spPr>
      </p:pic>
      <p:sp>
        <p:nvSpPr>
          <p:cNvPr id="315" name="Shape 315"/>
          <p:cNvSpPr/>
          <p:nvPr/>
        </p:nvSpPr>
        <p:spPr>
          <a:xfrm>
            <a:off x="441599" y="12201600"/>
            <a:ext cx="13377335" cy="304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2438400">
              <a:spcBef>
                <a:spcPts val="1200"/>
              </a:spcBef>
              <a:defRPr sz="2000">
                <a:solidFill>
                  <a:srgbClr val="404040"/>
                </a:solidFill>
                <a:latin typeface="Verdana"/>
                <a:ea typeface="Verdana"/>
                <a:cs typeface="Verdana"/>
                <a:sym typeface="Verdana"/>
              </a:defRPr>
            </a:lvl1pPr>
          </a:lstStyle>
          <a:p>
            <a:r>
              <a:t>ESA UNCLASSIFIED - For Official Use</a:t>
            </a:r>
          </a:p>
        </p:txBody>
      </p:sp>
      <p:sp>
        <p:nvSpPr>
          <p:cNvPr id="316" name="Shape 316"/>
          <p:cNvSpPr>
            <a:spLocks noGrp="1"/>
          </p:cNvSpPr>
          <p:nvPr>
            <p:ph type="sldNum" sz="quarter" idx="2"/>
          </p:nvPr>
        </p:nvSpPr>
        <p:spPr>
          <a:prstGeom prst="rect">
            <a:avLst/>
          </a:prstGeom>
        </p:spPr>
        <p:txBody>
          <a:bodyPr/>
          <a:lstStyle/>
          <a:p>
            <a:fld id="{86CB4B4D-7CA3-9044-876B-883B54F8677D}" type="slidenum">
              <a:t>‹#›</a:t>
            </a:fld>
            <a:endParaRPr/>
          </a:p>
        </p:txBody>
      </p:sp>
      <p:grpSp>
        <p:nvGrpSpPr>
          <p:cNvPr id="341" name="Group 341"/>
          <p:cNvGrpSpPr/>
          <p:nvPr/>
        </p:nvGrpSpPr>
        <p:grpSpPr>
          <a:xfrm>
            <a:off x="459383" y="13088018"/>
            <a:ext cx="18204444" cy="297385"/>
            <a:chOff x="0" y="0"/>
            <a:chExt cx="18204442" cy="297384"/>
          </a:xfrm>
        </p:grpSpPr>
        <p:pic>
          <p:nvPicPr>
            <p:cNvPr id="317" name="image3.png" descr="at.png"/>
            <p:cNvPicPr>
              <a:picLocks noChangeAspect="1"/>
            </p:cNvPicPr>
            <p:nvPr/>
          </p:nvPicPr>
          <p:blipFill>
            <a:blip r:embed="rId3"/>
            <a:stretch>
              <a:fillRect/>
            </a:stretch>
          </p:blipFill>
          <p:spPr>
            <a:xfrm>
              <a:off x="0" y="8466"/>
              <a:ext cx="437083" cy="288919"/>
            </a:xfrm>
            <a:prstGeom prst="rect">
              <a:avLst/>
            </a:prstGeom>
            <a:ln w="12700" cap="flat">
              <a:noFill/>
              <a:miter lim="400000"/>
            </a:ln>
            <a:effectLst/>
          </p:spPr>
        </p:pic>
        <p:pic>
          <p:nvPicPr>
            <p:cNvPr id="318" name="image4.png" descr="be.png"/>
            <p:cNvPicPr>
              <a:picLocks noChangeAspect="1"/>
            </p:cNvPicPr>
            <p:nvPr/>
          </p:nvPicPr>
          <p:blipFill>
            <a:blip r:embed="rId4"/>
            <a:stretch>
              <a:fillRect/>
            </a:stretch>
          </p:blipFill>
          <p:spPr>
            <a:xfrm>
              <a:off x="742741" y="8466"/>
              <a:ext cx="437084" cy="288919"/>
            </a:xfrm>
            <a:prstGeom prst="rect">
              <a:avLst/>
            </a:prstGeom>
            <a:ln w="12700" cap="flat">
              <a:noFill/>
              <a:miter lim="400000"/>
            </a:ln>
            <a:effectLst/>
          </p:spPr>
        </p:pic>
        <p:pic>
          <p:nvPicPr>
            <p:cNvPr id="319" name="image5.png" descr="ca.png"/>
            <p:cNvPicPr>
              <a:picLocks noChangeAspect="1"/>
            </p:cNvPicPr>
            <p:nvPr/>
          </p:nvPicPr>
          <p:blipFill>
            <a:blip r:embed="rId5"/>
            <a:stretch>
              <a:fillRect/>
            </a:stretch>
          </p:blipFill>
          <p:spPr>
            <a:xfrm>
              <a:off x="17767360" y="-1"/>
              <a:ext cx="437084" cy="288919"/>
            </a:xfrm>
            <a:prstGeom prst="rect">
              <a:avLst/>
            </a:prstGeom>
            <a:ln w="12700" cap="flat">
              <a:noFill/>
              <a:miter lim="400000"/>
            </a:ln>
            <a:effectLst/>
          </p:spPr>
        </p:pic>
        <p:pic>
          <p:nvPicPr>
            <p:cNvPr id="320" name="image6.png" descr="ch.png"/>
            <p:cNvPicPr>
              <a:picLocks noChangeAspect="1"/>
            </p:cNvPicPr>
            <p:nvPr/>
          </p:nvPicPr>
          <p:blipFill>
            <a:blip r:embed="rId6"/>
            <a:stretch>
              <a:fillRect/>
            </a:stretch>
          </p:blipFill>
          <p:spPr>
            <a:xfrm>
              <a:off x="14889063" y="8466"/>
              <a:ext cx="437084" cy="288919"/>
            </a:xfrm>
            <a:prstGeom prst="rect">
              <a:avLst/>
            </a:prstGeom>
            <a:ln w="12700" cap="flat">
              <a:noFill/>
              <a:miter lim="400000"/>
            </a:ln>
            <a:effectLst/>
          </p:spPr>
        </p:pic>
        <p:pic>
          <p:nvPicPr>
            <p:cNvPr id="321" name="image7.png" descr="cz.png"/>
            <p:cNvPicPr>
              <a:picLocks noChangeAspect="1"/>
            </p:cNvPicPr>
            <p:nvPr/>
          </p:nvPicPr>
          <p:blipFill>
            <a:blip r:embed="rId7"/>
            <a:stretch>
              <a:fillRect/>
            </a:stretch>
          </p:blipFill>
          <p:spPr>
            <a:xfrm>
              <a:off x="1491365" y="8466"/>
              <a:ext cx="437084" cy="288919"/>
            </a:xfrm>
            <a:prstGeom prst="rect">
              <a:avLst/>
            </a:prstGeom>
            <a:ln w="12700" cap="flat">
              <a:noFill/>
              <a:miter lim="400000"/>
            </a:ln>
            <a:effectLst/>
          </p:spPr>
        </p:pic>
        <p:pic>
          <p:nvPicPr>
            <p:cNvPr id="322" name="image8.png" descr="de.png"/>
            <p:cNvPicPr>
              <a:picLocks noChangeAspect="1"/>
            </p:cNvPicPr>
            <p:nvPr/>
          </p:nvPicPr>
          <p:blipFill>
            <a:blip r:embed="rId8"/>
            <a:stretch>
              <a:fillRect/>
            </a:stretch>
          </p:blipFill>
          <p:spPr>
            <a:xfrm>
              <a:off x="5221875" y="8466"/>
              <a:ext cx="437083" cy="288919"/>
            </a:xfrm>
            <a:prstGeom prst="rect">
              <a:avLst/>
            </a:prstGeom>
            <a:ln w="12700" cap="flat">
              <a:noFill/>
              <a:miter lim="400000"/>
            </a:ln>
            <a:effectLst/>
          </p:spPr>
        </p:pic>
        <p:pic>
          <p:nvPicPr>
            <p:cNvPr id="323" name="image9.png" descr="dk.png"/>
            <p:cNvPicPr>
              <a:picLocks noChangeAspect="1"/>
            </p:cNvPicPr>
            <p:nvPr/>
          </p:nvPicPr>
          <p:blipFill>
            <a:blip r:embed="rId9"/>
            <a:stretch>
              <a:fillRect/>
            </a:stretch>
          </p:blipFill>
          <p:spPr>
            <a:xfrm>
              <a:off x="2233325" y="8466"/>
              <a:ext cx="437084" cy="288919"/>
            </a:xfrm>
            <a:prstGeom prst="rect">
              <a:avLst/>
            </a:prstGeom>
            <a:ln w="12700" cap="flat">
              <a:noFill/>
              <a:miter lim="400000"/>
            </a:ln>
            <a:effectLst/>
          </p:spPr>
        </p:pic>
        <p:pic>
          <p:nvPicPr>
            <p:cNvPr id="324" name="image10.png" descr="ee.png"/>
            <p:cNvPicPr>
              <a:picLocks noChangeAspect="1"/>
            </p:cNvPicPr>
            <p:nvPr/>
          </p:nvPicPr>
          <p:blipFill>
            <a:blip r:embed="rId10"/>
            <a:stretch>
              <a:fillRect/>
            </a:stretch>
          </p:blipFill>
          <p:spPr>
            <a:xfrm>
              <a:off x="2976077" y="8466"/>
              <a:ext cx="437084" cy="288919"/>
            </a:xfrm>
            <a:prstGeom prst="rect">
              <a:avLst/>
            </a:prstGeom>
            <a:ln w="12700" cap="flat">
              <a:noFill/>
              <a:miter lim="400000"/>
            </a:ln>
            <a:effectLst/>
          </p:spPr>
        </p:pic>
        <p:pic>
          <p:nvPicPr>
            <p:cNvPr id="325" name="image11.png" descr="es.png"/>
            <p:cNvPicPr>
              <a:picLocks noChangeAspect="1"/>
            </p:cNvPicPr>
            <p:nvPr/>
          </p:nvPicPr>
          <p:blipFill>
            <a:blip r:embed="rId11"/>
            <a:stretch>
              <a:fillRect/>
            </a:stretch>
          </p:blipFill>
          <p:spPr>
            <a:xfrm>
              <a:off x="13399675" y="8466"/>
              <a:ext cx="437083" cy="288919"/>
            </a:xfrm>
            <a:prstGeom prst="rect">
              <a:avLst/>
            </a:prstGeom>
            <a:ln w="12700" cap="flat">
              <a:noFill/>
              <a:miter lim="400000"/>
            </a:ln>
            <a:effectLst/>
          </p:spPr>
        </p:pic>
        <p:pic>
          <p:nvPicPr>
            <p:cNvPr id="326" name="image12.png" descr="fi.png"/>
            <p:cNvPicPr>
              <a:picLocks noChangeAspect="1"/>
            </p:cNvPicPr>
            <p:nvPr/>
          </p:nvPicPr>
          <p:blipFill>
            <a:blip r:embed="rId12"/>
            <a:stretch>
              <a:fillRect/>
            </a:stretch>
          </p:blipFill>
          <p:spPr>
            <a:xfrm>
              <a:off x="3732499" y="8466"/>
              <a:ext cx="437084" cy="288919"/>
            </a:xfrm>
            <a:prstGeom prst="rect">
              <a:avLst/>
            </a:prstGeom>
            <a:ln w="12700" cap="flat">
              <a:noFill/>
              <a:miter lim="400000"/>
            </a:ln>
            <a:effectLst/>
          </p:spPr>
        </p:pic>
        <p:pic>
          <p:nvPicPr>
            <p:cNvPr id="327" name="image13.png" descr="fr.png"/>
            <p:cNvPicPr>
              <a:picLocks noChangeAspect="1"/>
            </p:cNvPicPr>
            <p:nvPr/>
          </p:nvPicPr>
          <p:blipFill>
            <a:blip r:embed="rId13"/>
            <a:stretch>
              <a:fillRect/>
            </a:stretch>
          </p:blipFill>
          <p:spPr>
            <a:xfrm>
              <a:off x="4472123" y="8466"/>
              <a:ext cx="437083" cy="288919"/>
            </a:xfrm>
            <a:prstGeom prst="rect">
              <a:avLst/>
            </a:prstGeom>
            <a:ln w="12700" cap="flat">
              <a:noFill/>
              <a:miter lim="400000"/>
            </a:ln>
            <a:effectLst/>
          </p:spPr>
        </p:pic>
        <p:pic>
          <p:nvPicPr>
            <p:cNvPr id="328" name="image14.png" descr="gr.png"/>
            <p:cNvPicPr>
              <a:picLocks noChangeAspect="1"/>
            </p:cNvPicPr>
            <p:nvPr/>
          </p:nvPicPr>
          <p:blipFill>
            <a:blip r:embed="rId14"/>
            <a:stretch>
              <a:fillRect/>
            </a:stretch>
          </p:blipFill>
          <p:spPr>
            <a:xfrm>
              <a:off x="5961504" y="8466"/>
              <a:ext cx="437084" cy="288919"/>
            </a:xfrm>
            <a:prstGeom prst="rect">
              <a:avLst/>
            </a:prstGeom>
            <a:ln w="12700" cap="flat">
              <a:noFill/>
              <a:miter lim="400000"/>
            </a:ln>
            <a:effectLst/>
          </p:spPr>
        </p:pic>
        <p:pic>
          <p:nvPicPr>
            <p:cNvPr id="329" name="image15.png" descr="hu.png"/>
            <p:cNvPicPr>
              <a:picLocks noChangeAspect="1"/>
            </p:cNvPicPr>
            <p:nvPr/>
          </p:nvPicPr>
          <p:blipFill>
            <a:blip r:embed="rId15"/>
            <a:stretch>
              <a:fillRect/>
            </a:stretch>
          </p:blipFill>
          <p:spPr>
            <a:xfrm>
              <a:off x="6701136" y="8466"/>
              <a:ext cx="437084" cy="288919"/>
            </a:xfrm>
            <a:prstGeom prst="rect">
              <a:avLst/>
            </a:prstGeom>
            <a:ln w="12700" cap="flat">
              <a:noFill/>
              <a:miter lim="400000"/>
            </a:ln>
            <a:effectLst/>
          </p:spPr>
        </p:pic>
        <p:pic>
          <p:nvPicPr>
            <p:cNvPr id="330" name="image16.png" descr="ie.png"/>
            <p:cNvPicPr>
              <a:picLocks noChangeAspect="1"/>
            </p:cNvPicPr>
            <p:nvPr/>
          </p:nvPicPr>
          <p:blipFill>
            <a:blip r:embed="rId16"/>
            <a:stretch>
              <a:fillRect/>
            </a:stretch>
          </p:blipFill>
          <p:spPr>
            <a:xfrm>
              <a:off x="7440762" y="8466"/>
              <a:ext cx="437084" cy="288919"/>
            </a:xfrm>
            <a:prstGeom prst="rect">
              <a:avLst/>
            </a:prstGeom>
            <a:ln w="12700" cap="flat">
              <a:noFill/>
              <a:miter lim="400000"/>
            </a:ln>
            <a:effectLst/>
          </p:spPr>
        </p:pic>
        <p:pic>
          <p:nvPicPr>
            <p:cNvPr id="331" name="image17.png" descr="it.png"/>
            <p:cNvPicPr>
              <a:picLocks noChangeAspect="1"/>
            </p:cNvPicPr>
            <p:nvPr/>
          </p:nvPicPr>
          <p:blipFill>
            <a:blip r:embed="rId17"/>
            <a:stretch>
              <a:fillRect/>
            </a:stretch>
          </p:blipFill>
          <p:spPr>
            <a:xfrm>
              <a:off x="8180384" y="8466"/>
              <a:ext cx="437084" cy="288919"/>
            </a:xfrm>
            <a:prstGeom prst="rect">
              <a:avLst/>
            </a:prstGeom>
            <a:ln w="12700" cap="flat">
              <a:noFill/>
              <a:miter lim="400000"/>
            </a:ln>
            <a:effectLst/>
          </p:spPr>
        </p:pic>
        <p:pic>
          <p:nvPicPr>
            <p:cNvPr id="332" name="image18.png" descr="lu.png"/>
            <p:cNvPicPr>
              <a:picLocks noChangeAspect="1"/>
            </p:cNvPicPr>
            <p:nvPr/>
          </p:nvPicPr>
          <p:blipFill>
            <a:blip r:embed="rId18"/>
            <a:stretch>
              <a:fillRect/>
            </a:stretch>
          </p:blipFill>
          <p:spPr>
            <a:xfrm>
              <a:off x="8923208" y="8466"/>
              <a:ext cx="437084" cy="288919"/>
            </a:xfrm>
            <a:prstGeom prst="rect">
              <a:avLst/>
            </a:prstGeom>
            <a:ln w="12700" cap="flat">
              <a:noFill/>
              <a:miter lim="400000"/>
            </a:ln>
            <a:effectLst/>
          </p:spPr>
        </p:pic>
        <p:pic>
          <p:nvPicPr>
            <p:cNvPr id="333" name="image19.png" descr="nl.png"/>
            <p:cNvPicPr>
              <a:picLocks noChangeAspect="1"/>
            </p:cNvPicPr>
            <p:nvPr/>
          </p:nvPicPr>
          <p:blipFill>
            <a:blip r:embed="rId19"/>
            <a:stretch>
              <a:fillRect/>
            </a:stretch>
          </p:blipFill>
          <p:spPr>
            <a:xfrm>
              <a:off x="9672959" y="8466"/>
              <a:ext cx="437084" cy="288919"/>
            </a:xfrm>
            <a:prstGeom prst="rect">
              <a:avLst/>
            </a:prstGeom>
            <a:ln w="12700" cap="flat">
              <a:noFill/>
              <a:miter lim="400000"/>
            </a:ln>
            <a:effectLst/>
          </p:spPr>
        </p:pic>
        <p:pic>
          <p:nvPicPr>
            <p:cNvPr id="334" name="image20.png" descr="no.png"/>
            <p:cNvPicPr>
              <a:picLocks noChangeAspect="1"/>
            </p:cNvPicPr>
            <p:nvPr/>
          </p:nvPicPr>
          <p:blipFill>
            <a:blip r:embed="rId20"/>
            <a:stretch>
              <a:fillRect/>
            </a:stretch>
          </p:blipFill>
          <p:spPr>
            <a:xfrm>
              <a:off x="10429648" y="8466"/>
              <a:ext cx="437084" cy="288919"/>
            </a:xfrm>
            <a:prstGeom prst="rect">
              <a:avLst/>
            </a:prstGeom>
            <a:ln w="12700" cap="flat">
              <a:noFill/>
              <a:miter lim="400000"/>
            </a:ln>
            <a:effectLst/>
          </p:spPr>
        </p:pic>
        <p:pic>
          <p:nvPicPr>
            <p:cNvPr id="335" name="image21.png" descr="pl.png"/>
            <p:cNvPicPr>
              <a:picLocks noChangeAspect="1"/>
            </p:cNvPicPr>
            <p:nvPr/>
          </p:nvPicPr>
          <p:blipFill>
            <a:blip r:embed="rId21"/>
            <a:stretch>
              <a:fillRect/>
            </a:stretch>
          </p:blipFill>
          <p:spPr>
            <a:xfrm>
              <a:off x="11165808" y="8466"/>
              <a:ext cx="437084" cy="288919"/>
            </a:xfrm>
            <a:prstGeom prst="rect">
              <a:avLst/>
            </a:prstGeom>
            <a:ln w="12700" cap="flat">
              <a:noFill/>
              <a:miter lim="400000"/>
            </a:ln>
            <a:effectLst/>
          </p:spPr>
        </p:pic>
        <p:pic>
          <p:nvPicPr>
            <p:cNvPr id="336" name="image22.png" descr="pt.png"/>
            <p:cNvPicPr>
              <a:picLocks noChangeAspect="1"/>
            </p:cNvPicPr>
            <p:nvPr/>
          </p:nvPicPr>
          <p:blipFill>
            <a:blip r:embed="rId22"/>
            <a:stretch>
              <a:fillRect/>
            </a:stretch>
          </p:blipFill>
          <p:spPr>
            <a:xfrm>
              <a:off x="11912091" y="8466"/>
              <a:ext cx="437084" cy="288919"/>
            </a:xfrm>
            <a:prstGeom prst="rect">
              <a:avLst/>
            </a:prstGeom>
            <a:ln w="12700" cap="flat">
              <a:noFill/>
              <a:miter lim="400000"/>
            </a:ln>
            <a:effectLst/>
          </p:spPr>
        </p:pic>
        <p:pic>
          <p:nvPicPr>
            <p:cNvPr id="337" name="image23.png" descr="ro.png"/>
            <p:cNvPicPr>
              <a:picLocks noChangeAspect="1"/>
            </p:cNvPicPr>
            <p:nvPr/>
          </p:nvPicPr>
          <p:blipFill>
            <a:blip r:embed="rId23"/>
            <a:stretch>
              <a:fillRect/>
            </a:stretch>
          </p:blipFill>
          <p:spPr>
            <a:xfrm>
              <a:off x="12661843" y="8466"/>
              <a:ext cx="437084" cy="288919"/>
            </a:xfrm>
            <a:prstGeom prst="rect">
              <a:avLst/>
            </a:prstGeom>
            <a:ln w="12700" cap="flat">
              <a:noFill/>
              <a:miter lim="400000"/>
            </a:ln>
            <a:effectLst/>
          </p:spPr>
        </p:pic>
        <p:pic>
          <p:nvPicPr>
            <p:cNvPr id="338" name="image24.png" descr="se.png"/>
            <p:cNvPicPr>
              <a:picLocks noChangeAspect="1"/>
            </p:cNvPicPr>
            <p:nvPr/>
          </p:nvPicPr>
          <p:blipFill>
            <a:blip r:embed="rId24"/>
            <a:stretch>
              <a:fillRect/>
            </a:stretch>
          </p:blipFill>
          <p:spPr>
            <a:xfrm>
              <a:off x="14142752" y="8466"/>
              <a:ext cx="437083" cy="288919"/>
            </a:xfrm>
            <a:prstGeom prst="rect">
              <a:avLst/>
            </a:prstGeom>
            <a:ln w="12700" cap="flat">
              <a:noFill/>
              <a:miter lim="400000"/>
            </a:ln>
            <a:effectLst/>
          </p:spPr>
        </p:pic>
        <p:pic>
          <p:nvPicPr>
            <p:cNvPr id="339" name="image25.png" descr="uk.png"/>
            <p:cNvPicPr>
              <a:picLocks noChangeAspect="1"/>
            </p:cNvPicPr>
            <p:nvPr/>
          </p:nvPicPr>
          <p:blipFill>
            <a:blip r:embed="rId25"/>
            <a:stretch>
              <a:fillRect/>
            </a:stretch>
          </p:blipFill>
          <p:spPr>
            <a:xfrm>
              <a:off x="15622043" y="8466"/>
              <a:ext cx="437084" cy="288919"/>
            </a:xfrm>
            <a:prstGeom prst="rect">
              <a:avLst/>
            </a:prstGeom>
            <a:ln w="12700" cap="flat">
              <a:noFill/>
              <a:miter lim="400000"/>
            </a:ln>
            <a:effectLst/>
          </p:spPr>
        </p:pic>
        <p:pic>
          <p:nvPicPr>
            <p:cNvPr id="340" name="image26.png" descr="si.png"/>
            <p:cNvPicPr>
              <a:picLocks noChangeAspect="1"/>
            </p:cNvPicPr>
            <p:nvPr/>
          </p:nvPicPr>
          <p:blipFill>
            <a:blip r:embed="rId26"/>
            <a:stretch>
              <a:fillRect/>
            </a:stretch>
          </p:blipFill>
          <p:spPr>
            <a:xfrm>
              <a:off x="16701489" y="5085"/>
              <a:ext cx="435694" cy="288001"/>
            </a:xfrm>
            <a:prstGeom prst="rect">
              <a:avLst/>
            </a:prstGeom>
            <a:ln w="12700" cap="flat">
              <a:noFill/>
              <a:miter lim="400000"/>
            </a:ln>
            <a:effectLst/>
          </p:spPr>
        </p:pic>
      </p:grpSp>
      <p:pic>
        <p:nvPicPr>
          <p:cNvPr id="342" name="image27.png"/>
          <p:cNvPicPr>
            <a:picLocks noChangeAspect="1"/>
          </p:cNvPicPr>
          <p:nvPr/>
        </p:nvPicPr>
        <p:blipFill>
          <a:blip r:embed="rId27"/>
          <a:srcRect b="23122"/>
          <a:stretch>
            <a:fillRect/>
          </a:stretch>
        </p:blipFill>
        <p:spPr>
          <a:xfrm>
            <a:off x="20767778" y="414510"/>
            <a:ext cx="3227884" cy="1343984"/>
          </a:xfrm>
          <a:prstGeom prst="rect">
            <a:avLst/>
          </a:prstGeom>
          <a:ln w="12700">
            <a:miter lim="400000"/>
          </a:ln>
        </p:spPr>
      </p:pic>
      <p:sp>
        <p:nvSpPr>
          <p:cNvPr id="343" name="Shape 343"/>
          <p:cNvSpPr>
            <a:spLocks noGrp="1"/>
          </p:cNvSpPr>
          <p:nvPr>
            <p:ph type="title"/>
          </p:nvPr>
        </p:nvSpPr>
        <p:spPr>
          <a:xfrm>
            <a:off x="381562" y="397733"/>
            <a:ext cx="19132923" cy="1149033"/>
          </a:xfrm>
          <a:prstGeom prst="rect">
            <a:avLst/>
          </a:prstGeom>
        </p:spPr>
        <p:txBody>
          <a:bodyPr>
            <a:normAutofit/>
          </a:bodyPr>
          <a:lstStyle/>
          <a:p>
            <a:r>
              <a:t>Title Text</a:t>
            </a:r>
          </a:p>
        </p:txBody>
      </p:sp>
      <p:sp>
        <p:nvSpPr>
          <p:cNvPr id="344" name="Shape 344"/>
          <p:cNvSpPr>
            <a:spLocks noGrp="1"/>
          </p:cNvSpPr>
          <p:nvPr>
            <p:ph type="body" idx="1"/>
          </p:nvPr>
        </p:nvSpPr>
        <p:spPr>
          <a:xfrm>
            <a:off x="460799" y="1939199"/>
            <a:ext cx="23328002" cy="10195202"/>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image" Target="../media/image4.png"/><Relationship Id="rId18" Type="http://schemas.openxmlformats.org/officeDocument/2006/relationships/image" Target="../media/image9.png"/><Relationship Id="rId26" Type="http://schemas.openxmlformats.org/officeDocument/2006/relationships/image" Target="../media/image17.png"/><Relationship Id="rId3" Type="http://schemas.openxmlformats.org/officeDocument/2006/relationships/slideLayout" Target="../slideLayouts/slideLayout3.xml"/><Relationship Id="rId21" Type="http://schemas.openxmlformats.org/officeDocument/2006/relationships/image" Target="../media/image12.png"/><Relationship Id="rId34" Type="http://schemas.openxmlformats.org/officeDocument/2006/relationships/image" Target="../media/image25.png"/><Relationship Id="rId7" Type="http://schemas.openxmlformats.org/officeDocument/2006/relationships/slideLayout" Target="../slideLayouts/slideLayout7.xml"/><Relationship Id="rId12" Type="http://schemas.openxmlformats.org/officeDocument/2006/relationships/image" Target="../media/image3.png"/><Relationship Id="rId17" Type="http://schemas.openxmlformats.org/officeDocument/2006/relationships/image" Target="../media/image8.png"/><Relationship Id="rId25" Type="http://schemas.openxmlformats.org/officeDocument/2006/relationships/image" Target="../media/image16.png"/><Relationship Id="rId33" Type="http://schemas.openxmlformats.org/officeDocument/2006/relationships/image" Target="../media/image24.png"/><Relationship Id="rId2" Type="http://schemas.openxmlformats.org/officeDocument/2006/relationships/slideLayout" Target="../slideLayouts/slideLayout2.xml"/><Relationship Id="rId16" Type="http://schemas.openxmlformats.org/officeDocument/2006/relationships/image" Target="../media/image7.png"/><Relationship Id="rId20" Type="http://schemas.openxmlformats.org/officeDocument/2006/relationships/image" Target="../media/image11.png"/><Relationship Id="rId29"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24" Type="http://schemas.openxmlformats.org/officeDocument/2006/relationships/image" Target="../media/image15.png"/><Relationship Id="rId32" Type="http://schemas.openxmlformats.org/officeDocument/2006/relationships/image" Target="../media/image23.png"/><Relationship Id="rId5" Type="http://schemas.openxmlformats.org/officeDocument/2006/relationships/slideLayout" Target="../slideLayouts/slideLayout5.xml"/><Relationship Id="rId15" Type="http://schemas.openxmlformats.org/officeDocument/2006/relationships/image" Target="../media/image6.png"/><Relationship Id="rId23" Type="http://schemas.openxmlformats.org/officeDocument/2006/relationships/image" Target="../media/image14.png"/><Relationship Id="rId28" Type="http://schemas.openxmlformats.org/officeDocument/2006/relationships/image" Target="../media/image19.png"/><Relationship Id="rId36" Type="http://schemas.openxmlformats.org/officeDocument/2006/relationships/image" Target="../media/image27.png"/><Relationship Id="rId10" Type="http://schemas.openxmlformats.org/officeDocument/2006/relationships/theme" Target="../theme/theme1.xml"/><Relationship Id="rId19" Type="http://schemas.openxmlformats.org/officeDocument/2006/relationships/image" Target="../media/image10.png"/><Relationship Id="rId31" Type="http://schemas.openxmlformats.org/officeDocument/2006/relationships/image" Target="../media/image2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5.png"/><Relationship Id="rId22" Type="http://schemas.openxmlformats.org/officeDocument/2006/relationships/image" Target="../media/image13.png"/><Relationship Id="rId27" Type="http://schemas.openxmlformats.org/officeDocument/2006/relationships/image" Target="../media/image18.png"/><Relationship Id="rId30" Type="http://schemas.openxmlformats.org/officeDocument/2006/relationships/image" Target="../media/image21.png"/><Relationship Id="rId35" Type="http://schemas.openxmlformats.org/officeDocument/2006/relationships/image" Target="../media/image26.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image2.jpeg" descr="PPT_Footer.jpg"/>
          <p:cNvPicPr>
            <a:picLocks noChangeAspect="1"/>
          </p:cNvPicPr>
          <p:nvPr/>
        </p:nvPicPr>
        <p:blipFill>
          <a:blip r:embed="rId11"/>
          <a:stretch>
            <a:fillRect/>
          </a:stretch>
        </p:blipFill>
        <p:spPr>
          <a:xfrm>
            <a:off x="-1" y="12738099"/>
            <a:ext cx="24384001" cy="977902"/>
          </a:xfrm>
          <a:prstGeom prst="rect">
            <a:avLst/>
          </a:prstGeom>
          <a:ln w="12700">
            <a:miter lim="400000"/>
          </a:ln>
        </p:spPr>
      </p:pic>
      <p:sp>
        <p:nvSpPr>
          <p:cNvPr id="4" name="Shape 4"/>
          <p:cNvSpPr/>
          <p:nvPr/>
        </p:nvSpPr>
        <p:spPr>
          <a:xfrm>
            <a:off x="441599" y="12201600"/>
            <a:ext cx="13377335" cy="304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2438400">
              <a:spcBef>
                <a:spcPts val="1200"/>
              </a:spcBef>
              <a:defRPr sz="2000">
                <a:solidFill>
                  <a:srgbClr val="404040"/>
                </a:solidFill>
                <a:latin typeface="Verdana"/>
                <a:ea typeface="Verdana"/>
                <a:cs typeface="Verdana"/>
                <a:sym typeface="Verdana"/>
              </a:defRPr>
            </a:lvl1pPr>
          </a:lstStyle>
          <a:p>
            <a:r>
              <a:t>ESA UNCLASSIFIED - For Official Use</a:t>
            </a:r>
          </a:p>
        </p:txBody>
      </p:sp>
      <p:sp>
        <p:nvSpPr>
          <p:cNvPr id="5" name="Shape 5"/>
          <p:cNvSpPr>
            <a:spLocks noGrp="1"/>
          </p:cNvSpPr>
          <p:nvPr>
            <p:ph type="sldNum" sz="quarter" idx="2"/>
          </p:nvPr>
        </p:nvSpPr>
        <p:spPr>
          <a:xfrm>
            <a:off x="11947570" y="12215206"/>
            <a:ext cx="787798" cy="736601"/>
          </a:xfrm>
          <a:prstGeom prst="rect">
            <a:avLst/>
          </a:prstGeom>
          <a:ln w="12700">
            <a:miter lim="400000"/>
          </a:ln>
        </p:spPr>
        <p:txBody>
          <a:bodyPr wrap="none" lIns="0" tIns="0" rIns="0" bIns="0">
            <a:spAutoFit/>
          </a:bodyPr>
          <a:lstStyle>
            <a:lvl1pPr algn="l" defTabSz="2438400">
              <a:defRPr sz="4800">
                <a:solidFill>
                  <a:srgbClr val="000000"/>
                </a:solidFill>
                <a:latin typeface="Verdana"/>
                <a:ea typeface="Verdana"/>
                <a:cs typeface="Verdana"/>
                <a:sym typeface="Verdana"/>
              </a:defRPr>
            </a:lvl1pPr>
          </a:lstStyle>
          <a:p>
            <a:fld id="{86CB4B4D-7CA3-9044-876B-883B54F8677D}" type="slidenum">
              <a:t>‹#›</a:t>
            </a:fld>
            <a:endParaRPr/>
          </a:p>
        </p:txBody>
      </p:sp>
      <p:grpSp>
        <p:nvGrpSpPr>
          <p:cNvPr id="30" name="Group 30"/>
          <p:cNvGrpSpPr/>
          <p:nvPr/>
        </p:nvGrpSpPr>
        <p:grpSpPr>
          <a:xfrm>
            <a:off x="459383" y="13088018"/>
            <a:ext cx="18204444" cy="297385"/>
            <a:chOff x="0" y="0"/>
            <a:chExt cx="18204442" cy="297384"/>
          </a:xfrm>
        </p:grpSpPr>
        <p:pic>
          <p:nvPicPr>
            <p:cNvPr id="6" name="image3.png" descr="at.png"/>
            <p:cNvPicPr>
              <a:picLocks noChangeAspect="1"/>
            </p:cNvPicPr>
            <p:nvPr/>
          </p:nvPicPr>
          <p:blipFill>
            <a:blip r:embed="rId12"/>
            <a:stretch>
              <a:fillRect/>
            </a:stretch>
          </p:blipFill>
          <p:spPr>
            <a:xfrm>
              <a:off x="0" y="8466"/>
              <a:ext cx="437083" cy="288919"/>
            </a:xfrm>
            <a:prstGeom prst="rect">
              <a:avLst/>
            </a:prstGeom>
            <a:ln w="12700" cap="flat">
              <a:noFill/>
              <a:miter lim="400000"/>
            </a:ln>
            <a:effectLst/>
          </p:spPr>
        </p:pic>
        <p:pic>
          <p:nvPicPr>
            <p:cNvPr id="7" name="image4.png" descr="be.png"/>
            <p:cNvPicPr>
              <a:picLocks noChangeAspect="1"/>
            </p:cNvPicPr>
            <p:nvPr/>
          </p:nvPicPr>
          <p:blipFill>
            <a:blip r:embed="rId13"/>
            <a:stretch>
              <a:fillRect/>
            </a:stretch>
          </p:blipFill>
          <p:spPr>
            <a:xfrm>
              <a:off x="742741" y="8466"/>
              <a:ext cx="437084" cy="288919"/>
            </a:xfrm>
            <a:prstGeom prst="rect">
              <a:avLst/>
            </a:prstGeom>
            <a:ln w="12700" cap="flat">
              <a:noFill/>
              <a:miter lim="400000"/>
            </a:ln>
            <a:effectLst/>
          </p:spPr>
        </p:pic>
        <p:pic>
          <p:nvPicPr>
            <p:cNvPr id="8" name="image5.png" descr="ca.png"/>
            <p:cNvPicPr>
              <a:picLocks noChangeAspect="1"/>
            </p:cNvPicPr>
            <p:nvPr/>
          </p:nvPicPr>
          <p:blipFill>
            <a:blip r:embed="rId14"/>
            <a:stretch>
              <a:fillRect/>
            </a:stretch>
          </p:blipFill>
          <p:spPr>
            <a:xfrm>
              <a:off x="17767360" y="-1"/>
              <a:ext cx="437084" cy="288919"/>
            </a:xfrm>
            <a:prstGeom prst="rect">
              <a:avLst/>
            </a:prstGeom>
            <a:ln w="12700" cap="flat">
              <a:noFill/>
              <a:miter lim="400000"/>
            </a:ln>
            <a:effectLst/>
          </p:spPr>
        </p:pic>
        <p:pic>
          <p:nvPicPr>
            <p:cNvPr id="9" name="image6.png" descr="ch.png"/>
            <p:cNvPicPr>
              <a:picLocks noChangeAspect="1"/>
            </p:cNvPicPr>
            <p:nvPr/>
          </p:nvPicPr>
          <p:blipFill>
            <a:blip r:embed="rId15"/>
            <a:stretch>
              <a:fillRect/>
            </a:stretch>
          </p:blipFill>
          <p:spPr>
            <a:xfrm>
              <a:off x="14889063" y="8466"/>
              <a:ext cx="437084" cy="288919"/>
            </a:xfrm>
            <a:prstGeom prst="rect">
              <a:avLst/>
            </a:prstGeom>
            <a:ln w="12700" cap="flat">
              <a:noFill/>
              <a:miter lim="400000"/>
            </a:ln>
            <a:effectLst/>
          </p:spPr>
        </p:pic>
        <p:pic>
          <p:nvPicPr>
            <p:cNvPr id="10" name="image7.png" descr="cz.png"/>
            <p:cNvPicPr>
              <a:picLocks noChangeAspect="1"/>
            </p:cNvPicPr>
            <p:nvPr/>
          </p:nvPicPr>
          <p:blipFill>
            <a:blip r:embed="rId16"/>
            <a:stretch>
              <a:fillRect/>
            </a:stretch>
          </p:blipFill>
          <p:spPr>
            <a:xfrm>
              <a:off x="1491365" y="8466"/>
              <a:ext cx="437084" cy="288919"/>
            </a:xfrm>
            <a:prstGeom prst="rect">
              <a:avLst/>
            </a:prstGeom>
            <a:ln w="12700" cap="flat">
              <a:noFill/>
              <a:miter lim="400000"/>
            </a:ln>
            <a:effectLst/>
          </p:spPr>
        </p:pic>
        <p:pic>
          <p:nvPicPr>
            <p:cNvPr id="11" name="image8.png" descr="de.png"/>
            <p:cNvPicPr>
              <a:picLocks noChangeAspect="1"/>
            </p:cNvPicPr>
            <p:nvPr/>
          </p:nvPicPr>
          <p:blipFill>
            <a:blip r:embed="rId17"/>
            <a:stretch>
              <a:fillRect/>
            </a:stretch>
          </p:blipFill>
          <p:spPr>
            <a:xfrm>
              <a:off x="5221875" y="8466"/>
              <a:ext cx="437083" cy="288919"/>
            </a:xfrm>
            <a:prstGeom prst="rect">
              <a:avLst/>
            </a:prstGeom>
            <a:ln w="12700" cap="flat">
              <a:noFill/>
              <a:miter lim="400000"/>
            </a:ln>
            <a:effectLst/>
          </p:spPr>
        </p:pic>
        <p:pic>
          <p:nvPicPr>
            <p:cNvPr id="12" name="image9.png" descr="dk.png"/>
            <p:cNvPicPr>
              <a:picLocks noChangeAspect="1"/>
            </p:cNvPicPr>
            <p:nvPr/>
          </p:nvPicPr>
          <p:blipFill>
            <a:blip r:embed="rId18"/>
            <a:stretch>
              <a:fillRect/>
            </a:stretch>
          </p:blipFill>
          <p:spPr>
            <a:xfrm>
              <a:off x="2233325" y="8466"/>
              <a:ext cx="437084" cy="288919"/>
            </a:xfrm>
            <a:prstGeom prst="rect">
              <a:avLst/>
            </a:prstGeom>
            <a:ln w="12700" cap="flat">
              <a:noFill/>
              <a:miter lim="400000"/>
            </a:ln>
            <a:effectLst/>
          </p:spPr>
        </p:pic>
        <p:pic>
          <p:nvPicPr>
            <p:cNvPr id="13" name="image10.png" descr="ee.png"/>
            <p:cNvPicPr>
              <a:picLocks noChangeAspect="1"/>
            </p:cNvPicPr>
            <p:nvPr/>
          </p:nvPicPr>
          <p:blipFill>
            <a:blip r:embed="rId19"/>
            <a:stretch>
              <a:fillRect/>
            </a:stretch>
          </p:blipFill>
          <p:spPr>
            <a:xfrm>
              <a:off x="2976077" y="8466"/>
              <a:ext cx="437084" cy="288919"/>
            </a:xfrm>
            <a:prstGeom prst="rect">
              <a:avLst/>
            </a:prstGeom>
            <a:ln w="12700" cap="flat">
              <a:noFill/>
              <a:miter lim="400000"/>
            </a:ln>
            <a:effectLst/>
          </p:spPr>
        </p:pic>
        <p:pic>
          <p:nvPicPr>
            <p:cNvPr id="14" name="image11.png" descr="es.png"/>
            <p:cNvPicPr>
              <a:picLocks noChangeAspect="1"/>
            </p:cNvPicPr>
            <p:nvPr/>
          </p:nvPicPr>
          <p:blipFill>
            <a:blip r:embed="rId20"/>
            <a:stretch>
              <a:fillRect/>
            </a:stretch>
          </p:blipFill>
          <p:spPr>
            <a:xfrm>
              <a:off x="13399675" y="8466"/>
              <a:ext cx="437083" cy="288919"/>
            </a:xfrm>
            <a:prstGeom prst="rect">
              <a:avLst/>
            </a:prstGeom>
            <a:ln w="12700" cap="flat">
              <a:noFill/>
              <a:miter lim="400000"/>
            </a:ln>
            <a:effectLst/>
          </p:spPr>
        </p:pic>
        <p:pic>
          <p:nvPicPr>
            <p:cNvPr id="15" name="image12.png" descr="fi.png"/>
            <p:cNvPicPr>
              <a:picLocks noChangeAspect="1"/>
            </p:cNvPicPr>
            <p:nvPr/>
          </p:nvPicPr>
          <p:blipFill>
            <a:blip r:embed="rId21"/>
            <a:stretch>
              <a:fillRect/>
            </a:stretch>
          </p:blipFill>
          <p:spPr>
            <a:xfrm>
              <a:off x="3732499" y="8466"/>
              <a:ext cx="437084" cy="288919"/>
            </a:xfrm>
            <a:prstGeom prst="rect">
              <a:avLst/>
            </a:prstGeom>
            <a:ln w="12700" cap="flat">
              <a:noFill/>
              <a:miter lim="400000"/>
            </a:ln>
            <a:effectLst/>
          </p:spPr>
        </p:pic>
        <p:pic>
          <p:nvPicPr>
            <p:cNvPr id="16" name="image13.png" descr="fr.png"/>
            <p:cNvPicPr>
              <a:picLocks noChangeAspect="1"/>
            </p:cNvPicPr>
            <p:nvPr/>
          </p:nvPicPr>
          <p:blipFill>
            <a:blip r:embed="rId22"/>
            <a:stretch>
              <a:fillRect/>
            </a:stretch>
          </p:blipFill>
          <p:spPr>
            <a:xfrm>
              <a:off x="4472123" y="8466"/>
              <a:ext cx="437083" cy="288919"/>
            </a:xfrm>
            <a:prstGeom prst="rect">
              <a:avLst/>
            </a:prstGeom>
            <a:ln w="12700" cap="flat">
              <a:noFill/>
              <a:miter lim="400000"/>
            </a:ln>
            <a:effectLst/>
          </p:spPr>
        </p:pic>
        <p:pic>
          <p:nvPicPr>
            <p:cNvPr id="17" name="image14.png" descr="gr.png"/>
            <p:cNvPicPr>
              <a:picLocks noChangeAspect="1"/>
            </p:cNvPicPr>
            <p:nvPr/>
          </p:nvPicPr>
          <p:blipFill>
            <a:blip r:embed="rId23"/>
            <a:stretch>
              <a:fillRect/>
            </a:stretch>
          </p:blipFill>
          <p:spPr>
            <a:xfrm>
              <a:off x="5961504" y="8466"/>
              <a:ext cx="437084" cy="288919"/>
            </a:xfrm>
            <a:prstGeom prst="rect">
              <a:avLst/>
            </a:prstGeom>
            <a:ln w="12700" cap="flat">
              <a:noFill/>
              <a:miter lim="400000"/>
            </a:ln>
            <a:effectLst/>
          </p:spPr>
        </p:pic>
        <p:pic>
          <p:nvPicPr>
            <p:cNvPr id="18" name="image15.png" descr="hu.png"/>
            <p:cNvPicPr>
              <a:picLocks noChangeAspect="1"/>
            </p:cNvPicPr>
            <p:nvPr/>
          </p:nvPicPr>
          <p:blipFill>
            <a:blip r:embed="rId24"/>
            <a:stretch>
              <a:fillRect/>
            </a:stretch>
          </p:blipFill>
          <p:spPr>
            <a:xfrm>
              <a:off x="6701136" y="8466"/>
              <a:ext cx="437084" cy="288919"/>
            </a:xfrm>
            <a:prstGeom prst="rect">
              <a:avLst/>
            </a:prstGeom>
            <a:ln w="12700" cap="flat">
              <a:noFill/>
              <a:miter lim="400000"/>
            </a:ln>
            <a:effectLst/>
          </p:spPr>
        </p:pic>
        <p:pic>
          <p:nvPicPr>
            <p:cNvPr id="19" name="image16.png" descr="ie.png"/>
            <p:cNvPicPr>
              <a:picLocks noChangeAspect="1"/>
            </p:cNvPicPr>
            <p:nvPr/>
          </p:nvPicPr>
          <p:blipFill>
            <a:blip r:embed="rId25"/>
            <a:stretch>
              <a:fillRect/>
            </a:stretch>
          </p:blipFill>
          <p:spPr>
            <a:xfrm>
              <a:off x="7440762" y="8466"/>
              <a:ext cx="437084" cy="288919"/>
            </a:xfrm>
            <a:prstGeom prst="rect">
              <a:avLst/>
            </a:prstGeom>
            <a:ln w="12700" cap="flat">
              <a:noFill/>
              <a:miter lim="400000"/>
            </a:ln>
            <a:effectLst/>
          </p:spPr>
        </p:pic>
        <p:pic>
          <p:nvPicPr>
            <p:cNvPr id="20" name="image17.png" descr="it.png"/>
            <p:cNvPicPr>
              <a:picLocks noChangeAspect="1"/>
            </p:cNvPicPr>
            <p:nvPr/>
          </p:nvPicPr>
          <p:blipFill>
            <a:blip r:embed="rId26"/>
            <a:stretch>
              <a:fillRect/>
            </a:stretch>
          </p:blipFill>
          <p:spPr>
            <a:xfrm>
              <a:off x="8180384" y="8466"/>
              <a:ext cx="437084" cy="288919"/>
            </a:xfrm>
            <a:prstGeom prst="rect">
              <a:avLst/>
            </a:prstGeom>
            <a:ln w="12700" cap="flat">
              <a:noFill/>
              <a:miter lim="400000"/>
            </a:ln>
            <a:effectLst/>
          </p:spPr>
        </p:pic>
        <p:pic>
          <p:nvPicPr>
            <p:cNvPr id="21" name="image18.png" descr="lu.png"/>
            <p:cNvPicPr>
              <a:picLocks noChangeAspect="1"/>
            </p:cNvPicPr>
            <p:nvPr/>
          </p:nvPicPr>
          <p:blipFill>
            <a:blip r:embed="rId27"/>
            <a:stretch>
              <a:fillRect/>
            </a:stretch>
          </p:blipFill>
          <p:spPr>
            <a:xfrm>
              <a:off x="8923208" y="8466"/>
              <a:ext cx="437084" cy="288919"/>
            </a:xfrm>
            <a:prstGeom prst="rect">
              <a:avLst/>
            </a:prstGeom>
            <a:ln w="12700" cap="flat">
              <a:noFill/>
              <a:miter lim="400000"/>
            </a:ln>
            <a:effectLst/>
          </p:spPr>
        </p:pic>
        <p:pic>
          <p:nvPicPr>
            <p:cNvPr id="22" name="image19.png" descr="nl.png"/>
            <p:cNvPicPr>
              <a:picLocks noChangeAspect="1"/>
            </p:cNvPicPr>
            <p:nvPr/>
          </p:nvPicPr>
          <p:blipFill>
            <a:blip r:embed="rId28"/>
            <a:stretch>
              <a:fillRect/>
            </a:stretch>
          </p:blipFill>
          <p:spPr>
            <a:xfrm>
              <a:off x="9672959" y="8466"/>
              <a:ext cx="437084" cy="288919"/>
            </a:xfrm>
            <a:prstGeom prst="rect">
              <a:avLst/>
            </a:prstGeom>
            <a:ln w="12700" cap="flat">
              <a:noFill/>
              <a:miter lim="400000"/>
            </a:ln>
            <a:effectLst/>
          </p:spPr>
        </p:pic>
        <p:pic>
          <p:nvPicPr>
            <p:cNvPr id="23" name="image20.png" descr="no.png"/>
            <p:cNvPicPr>
              <a:picLocks noChangeAspect="1"/>
            </p:cNvPicPr>
            <p:nvPr/>
          </p:nvPicPr>
          <p:blipFill>
            <a:blip r:embed="rId29"/>
            <a:stretch>
              <a:fillRect/>
            </a:stretch>
          </p:blipFill>
          <p:spPr>
            <a:xfrm>
              <a:off x="10429648" y="8466"/>
              <a:ext cx="437084" cy="288919"/>
            </a:xfrm>
            <a:prstGeom prst="rect">
              <a:avLst/>
            </a:prstGeom>
            <a:ln w="12700" cap="flat">
              <a:noFill/>
              <a:miter lim="400000"/>
            </a:ln>
            <a:effectLst/>
          </p:spPr>
        </p:pic>
        <p:pic>
          <p:nvPicPr>
            <p:cNvPr id="24" name="image21.png" descr="pl.png"/>
            <p:cNvPicPr>
              <a:picLocks noChangeAspect="1"/>
            </p:cNvPicPr>
            <p:nvPr/>
          </p:nvPicPr>
          <p:blipFill>
            <a:blip r:embed="rId30"/>
            <a:stretch>
              <a:fillRect/>
            </a:stretch>
          </p:blipFill>
          <p:spPr>
            <a:xfrm>
              <a:off x="11165808" y="8466"/>
              <a:ext cx="437084" cy="288919"/>
            </a:xfrm>
            <a:prstGeom prst="rect">
              <a:avLst/>
            </a:prstGeom>
            <a:ln w="12700" cap="flat">
              <a:noFill/>
              <a:miter lim="400000"/>
            </a:ln>
            <a:effectLst/>
          </p:spPr>
        </p:pic>
        <p:pic>
          <p:nvPicPr>
            <p:cNvPr id="25" name="image22.png" descr="pt.png"/>
            <p:cNvPicPr>
              <a:picLocks noChangeAspect="1"/>
            </p:cNvPicPr>
            <p:nvPr/>
          </p:nvPicPr>
          <p:blipFill>
            <a:blip r:embed="rId31"/>
            <a:stretch>
              <a:fillRect/>
            </a:stretch>
          </p:blipFill>
          <p:spPr>
            <a:xfrm>
              <a:off x="11912091" y="8466"/>
              <a:ext cx="437084" cy="288919"/>
            </a:xfrm>
            <a:prstGeom prst="rect">
              <a:avLst/>
            </a:prstGeom>
            <a:ln w="12700" cap="flat">
              <a:noFill/>
              <a:miter lim="400000"/>
            </a:ln>
            <a:effectLst/>
          </p:spPr>
        </p:pic>
        <p:pic>
          <p:nvPicPr>
            <p:cNvPr id="26" name="image23.png" descr="ro.png"/>
            <p:cNvPicPr>
              <a:picLocks noChangeAspect="1"/>
            </p:cNvPicPr>
            <p:nvPr/>
          </p:nvPicPr>
          <p:blipFill>
            <a:blip r:embed="rId32"/>
            <a:stretch>
              <a:fillRect/>
            </a:stretch>
          </p:blipFill>
          <p:spPr>
            <a:xfrm>
              <a:off x="12661843" y="8466"/>
              <a:ext cx="437084" cy="288919"/>
            </a:xfrm>
            <a:prstGeom prst="rect">
              <a:avLst/>
            </a:prstGeom>
            <a:ln w="12700" cap="flat">
              <a:noFill/>
              <a:miter lim="400000"/>
            </a:ln>
            <a:effectLst/>
          </p:spPr>
        </p:pic>
        <p:pic>
          <p:nvPicPr>
            <p:cNvPr id="27" name="image24.png" descr="se.png"/>
            <p:cNvPicPr>
              <a:picLocks noChangeAspect="1"/>
            </p:cNvPicPr>
            <p:nvPr/>
          </p:nvPicPr>
          <p:blipFill>
            <a:blip r:embed="rId33"/>
            <a:stretch>
              <a:fillRect/>
            </a:stretch>
          </p:blipFill>
          <p:spPr>
            <a:xfrm>
              <a:off x="14142752" y="8466"/>
              <a:ext cx="437083" cy="288919"/>
            </a:xfrm>
            <a:prstGeom prst="rect">
              <a:avLst/>
            </a:prstGeom>
            <a:ln w="12700" cap="flat">
              <a:noFill/>
              <a:miter lim="400000"/>
            </a:ln>
            <a:effectLst/>
          </p:spPr>
        </p:pic>
        <p:pic>
          <p:nvPicPr>
            <p:cNvPr id="28" name="image25.png" descr="uk.png"/>
            <p:cNvPicPr>
              <a:picLocks noChangeAspect="1"/>
            </p:cNvPicPr>
            <p:nvPr/>
          </p:nvPicPr>
          <p:blipFill>
            <a:blip r:embed="rId34"/>
            <a:stretch>
              <a:fillRect/>
            </a:stretch>
          </p:blipFill>
          <p:spPr>
            <a:xfrm>
              <a:off x="15622043" y="8466"/>
              <a:ext cx="437084" cy="288919"/>
            </a:xfrm>
            <a:prstGeom prst="rect">
              <a:avLst/>
            </a:prstGeom>
            <a:ln w="12700" cap="flat">
              <a:noFill/>
              <a:miter lim="400000"/>
            </a:ln>
            <a:effectLst/>
          </p:spPr>
        </p:pic>
        <p:pic>
          <p:nvPicPr>
            <p:cNvPr id="29" name="image26.png" descr="si.png"/>
            <p:cNvPicPr>
              <a:picLocks noChangeAspect="1"/>
            </p:cNvPicPr>
            <p:nvPr/>
          </p:nvPicPr>
          <p:blipFill>
            <a:blip r:embed="rId35"/>
            <a:stretch>
              <a:fillRect/>
            </a:stretch>
          </p:blipFill>
          <p:spPr>
            <a:xfrm>
              <a:off x="16701489" y="5085"/>
              <a:ext cx="435694" cy="288001"/>
            </a:xfrm>
            <a:prstGeom prst="rect">
              <a:avLst/>
            </a:prstGeom>
            <a:ln w="12700" cap="flat">
              <a:noFill/>
              <a:miter lim="400000"/>
            </a:ln>
            <a:effectLst/>
          </p:spPr>
        </p:pic>
      </p:grpSp>
      <p:pic>
        <p:nvPicPr>
          <p:cNvPr id="31" name="image27.png"/>
          <p:cNvPicPr>
            <a:picLocks noChangeAspect="1"/>
          </p:cNvPicPr>
          <p:nvPr/>
        </p:nvPicPr>
        <p:blipFill>
          <a:blip r:embed="rId36"/>
          <a:srcRect b="23122"/>
          <a:stretch>
            <a:fillRect/>
          </a:stretch>
        </p:blipFill>
        <p:spPr>
          <a:xfrm>
            <a:off x="20767778" y="414510"/>
            <a:ext cx="3227884" cy="1343984"/>
          </a:xfrm>
          <a:prstGeom prst="rect">
            <a:avLst/>
          </a:prstGeom>
          <a:ln w="12700">
            <a:miter lim="400000"/>
          </a:ln>
        </p:spPr>
      </p:pic>
      <p:sp>
        <p:nvSpPr>
          <p:cNvPr id="33" name="Shape 33"/>
          <p:cNvSpPr>
            <a:spLocks noGrp="1"/>
          </p:cNvSpPr>
          <p:nvPr>
            <p:ph type="title"/>
          </p:nvPr>
        </p:nvSpPr>
        <p:spPr>
          <a:xfrm>
            <a:off x="1219199" y="184149"/>
            <a:ext cx="21945601" cy="301625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nchor="ctr"/>
          <a:lstStyle/>
          <a:p>
            <a:r>
              <a:t>Title Text</a:t>
            </a:r>
          </a:p>
        </p:txBody>
      </p:sp>
      <p:sp>
        <p:nvSpPr>
          <p:cNvPr id="34" name="Shape 34"/>
          <p:cNvSpPr>
            <a:spLocks noGrp="1"/>
          </p:cNvSpPr>
          <p:nvPr>
            <p:ph type="body" idx="1"/>
          </p:nvPr>
        </p:nvSpPr>
        <p:spPr>
          <a:xfrm>
            <a:off x="1219199" y="3200399"/>
            <a:ext cx="21945601" cy="1051560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lstStyle/>
          <a:p>
            <a:r>
              <a:t>Body Level One</a:t>
            </a:r>
          </a:p>
          <a:p>
            <a:pPr lvl="1"/>
            <a:r>
              <a:t>Body Level Two</a:t>
            </a:r>
          </a:p>
          <a:p>
            <a:pPr lvl="2"/>
            <a:r>
              <a:t>Body Level Three</a:t>
            </a:r>
          </a:p>
          <a:p>
            <a:pPr lvl="3"/>
            <a:r>
              <a:t>Body Level Four</a:t>
            </a:r>
          </a:p>
          <a:p>
            <a:pPr lvl="4"/>
            <a: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57" r:id="rId7"/>
    <p:sldLayoutId id="2147483658" r:id="rId8"/>
    <p:sldLayoutId id="2147483659" r:id="rId9"/>
  </p:sldLayoutIdLst>
  <p:transition spd="med"/>
  <p:txStyles>
    <p:titleStyle>
      <a:lvl1pPr marL="0" marR="0" indent="0" algn="l" defTabSz="2438400" latinLnBrk="0">
        <a:lnSpc>
          <a:spcPct val="100000"/>
        </a:lnSpc>
        <a:spcBef>
          <a:spcPts val="0"/>
        </a:spcBef>
        <a:spcAft>
          <a:spcPts val="0"/>
        </a:spcAft>
        <a:buClrTx/>
        <a:buSzTx/>
        <a:buFontTx/>
        <a:buNone/>
        <a:tabLst/>
        <a:defRPr sz="5800" b="0" i="0" u="none" strike="noStrike" cap="none" spc="0" baseline="0">
          <a:ln>
            <a:noFill/>
          </a:ln>
          <a:solidFill>
            <a:srgbClr val="0070C0"/>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5800" b="0" i="0" u="none" strike="noStrike" cap="none" spc="0" baseline="0">
          <a:ln>
            <a:noFill/>
          </a:ln>
          <a:solidFill>
            <a:srgbClr val="0070C0"/>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5800" b="0" i="0" u="none" strike="noStrike" cap="none" spc="0" baseline="0">
          <a:ln>
            <a:noFill/>
          </a:ln>
          <a:solidFill>
            <a:srgbClr val="0070C0"/>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5800" b="0" i="0" u="none" strike="noStrike" cap="none" spc="0" baseline="0">
          <a:ln>
            <a:noFill/>
          </a:ln>
          <a:solidFill>
            <a:srgbClr val="0070C0"/>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5800" b="0" i="0" u="none" strike="noStrike" cap="none" spc="0" baseline="0">
          <a:ln>
            <a:noFill/>
          </a:ln>
          <a:solidFill>
            <a:srgbClr val="0070C0"/>
          </a:solidFill>
          <a:uFillTx/>
          <a:latin typeface="Verdana"/>
          <a:ea typeface="Verdana"/>
          <a:cs typeface="Verdana"/>
          <a:sym typeface="Verdana"/>
        </a:defRPr>
      </a:lvl5pPr>
      <a:lvl6pPr marL="0" marR="0" indent="457200" algn="l" defTabSz="2438400" latinLnBrk="0">
        <a:lnSpc>
          <a:spcPct val="100000"/>
        </a:lnSpc>
        <a:spcBef>
          <a:spcPts val="0"/>
        </a:spcBef>
        <a:spcAft>
          <a:spcPts val="0"/>
        </a:spcAft>
        <a:buClrTx/>
        <a:buSzTx/>
        <a:buFontTx/>
        <a:buNone/>
        <a:tabLst/>
        <a:defRPr sz="5800" b="0" i="0" u="none" strike="noStrike" cap="none" spc="0" baseline="0">
          <a:ln>
            <a:noFill/>
          </a:ln>
          <a:solidFill>
            <a:srgbClr val="0070C0"/>
          </a:solidFill>
          <a:uFillTx/>
          <a:latin typeface="Verdana"/>
          <a:ea typeface="Verdana"/>
          <a:cs typeface="Verdana"/>
          <a:sym typeface="Verdana"/>
        </a:defRPr>
      </a:lvl6pPr>
      <a:lvl7pPr marL="0" marR="0" indent="914400" algn="l" defTabSz="2438400" latinLnBrk="0">
        <a:lnSpc>
          <a:spcPct val="100000"/>
        </a:lnSpc>
        <a:spcBef>
          <a:spcPts val="0"/>
        </a:spcBef>
        <a:spcAft>
          <a:spcPts val="0"/>
        </a:spcAft>
        <a:buClrTx/>
        <a:buSzTx/>
        <a:buFontTx/>
        <a:buNone/>
        <a:tabLst/>
        <a:defRPr sz="5800" b="0" i="0" u="none" strike="noStrike" cap="none" spc="0" baseline="0">
          <a:ln>
            <a:noFill/>
          </a:ln>
          <a:solidFill>
            <a:srgbClr val="0070C0"/>
          </a:solidFill>
          <a:uFillTx/>
          <a:latin typeface="Verdana"/>
          <a:ea typeface="Verdana"/>
          <a:cs typeface="Verdana"/>
          <a:sym typeface="Verdana"/>
        </a:defRPr>
      </a:lvl7pPr>
      <a:lvl8pPr marL="0" marR="0" indent="1371600" algn="l" defTabSz="2438400" latinLnBrk="0">
        <a:lnSpc>
          <a:spcPct val="100000"/>
        </a:lnSpc>
        <a:spcBef>
          <a:spcPts val="0"/>
        </a:spcBef>
        <a:spcAft>
          <a:spcPts val="0"/>
        </a:spcAft>
        <a:buClrTx/>
        <a:buSzTx/>
        <a:buFontTx/>
        <a:buNone/>
        <a:tabLst/>
        <a:defRPr sz="5800" b="0" i="0" u="none" strike="noStrike" cap="none" spc="0" baseline="0">
          <a:ln>
            <a:noFill/>
          </a:ln>
          <a:solidFill>
            <a:srgbClr val="0070C0"/>
          </a:solidFill>
          <a:uFillTx/>
          <a:latin typeface="Verdana"/>
          <a:ea typeface="Verdana"/>
          <a:cs typeface="Verdana"/>
          <a:sym typeface="Verdana"/>
        </a:defRPr>
      </a:lvl8pPr>
      <a:lvl9pPr marL="0" marR="0" indent="1828800" algn="l" defTabSz="2438400" latinLnBrk="0">
        <a:lnSpc>
          <a:spcPct val="100000"/>
        </a:lnSpc>
        <a:spcBef>
          <a:spcPts val="0"/>
        </a:spcBef>
        <a:spcAft>
          <a:spcPts val="0"/>
        </a:spcAft>
        <a:buClrTx/>
        <a:buSzTx/>
        <a:buFontTx/>
        <a:buNone/>
        <a:tabLst/>
        <a:defRPr sz="5800" b="0" i="0" u="none" strike="noStrike" cap="none" spc="0" baseline="0">
          <a:ln>
            <a:noFill/>
          </a:ln>
          <a:solidFill>
            <a:srgbClr val="0070C0"/>
          </a:solidFill>
          <a:uFillTx/>
          <a:latin typeface="Verdana"/>
          <a:ea typeface="Verdana"/>
          <a:cs typeface="Verdana"/>
          <a:sym typeface="Verdana"/>
        </a:defRPr>
      </a:lvl9pPr>
    </p:titleStyle>
    <p:bodyStyle>
      <a:lvl1pPr marL="914400" marR="0" indent="-1257300" algn="l" defTabSz="2438400" rtl="0" latinLnBrk="0">
        <a:lnSpc>
          <a:spcPct val="119000"/>
        </a:lnSpc>
        <a:spcBef>
          <a:spcPts val="1000"/>
        </a:spcBef>
        <a:spcAft>
          <a:spcPts val="0"/>
        </a:spcAft>
        <a:buClrTx/>
        <a:buSzTx/>
        <a:buFontTx/>
        <a:buNone/>
        <a:tabLst/>
        <a:defRPr sz="4200" b="0" i="0" u="none" strike="noStrike" cap="none" spc="0" baseline="0">
          <a:ln>
            <a:noFill/>
          </a:ln>
          <a:solidFill>
            <a:srgbClr val="4D4F53"/>
          </a:solidFill>
          <a:uFillTx/>
          <a:latin typeface="Verdana"/>
          <a:ea typeface="Verdana"/>
          <a:cs typeface="Verdana"/>
          <a:sym typeface="Verdana"/>
        </a:defRPr>
      </a:lvl1pPr>
      <a:lvl2pPr marL="914400" marR="0" indent="-104400" algn="l" defTabSz="2438400" rtl="0" latinLnBrk="0">
        <a:lnSpc>
          <a:spcPct val="119000"/>
        </a:lnSpc>
        <a:spcBef>
          <a:spcPts val="1000"/>
        </a:spcBef>
        <a:spcAft>
          <a:spcPts val="0"/>
        </a:spcAft>
        <a:buClrTx/>
        <a:buSzTx/>
        <a:buFontTx/>
        <a:buNone/>
        <a:tabLst/>
        <a:defRPr sz="4200" b="0" i="0" u="none" strike="noStrike" cap="none" spc="0" baseline="0">
          <a:ln>
            <a:noFill/>
          </a:ln>
          <a:solidFill>
            <a:srgbClr val="4D4F53"/>
          </a:solidFill>
          <a:uFillTx/>
          <a:latin typeface="Verdana"/>
          <a:ea typeface="Verdana"/>
          <a:cs typeface="Verdana"/>
          <a:sym typeface="Verdana"/>
        </a:defRPr>
      </a:lvl2pPr>
      <a:lvl3pPr marL="914400" marR="0" indent="493200" algn="l" defTabSz="2438400" rtl="0" latinLnBrk="0">
        <a:lnSpc>
          <a:spcPct val="119000"/>
        </a:lnSpc>
        <a:spcBef>
          <a:spcPts val="1000"/>
        </a:spcBef>
        <a:spcAft>
          <a:spcPts val="0"/>
        </a:spcAft>
        <a:buClrTx/>
        <a:buSzTx/>
        <a:buFontTx/>
        <a:buNone/>
        <a:tabLst/>
        <a:defRPr sz="4200" b="0" i="0" u="none" strike="noStrike" cap="none" spc="0" baseline="0">
          <a:ln>
            <a:noFill/>
          </a:ln>
          <a:solidFill>
            <a:srgbClr val="4D4F53"/>
          </a:solidFill>
          <a:uFillTx/>
          <a:latin typeface="Verdana"/>
          <a:ea typeface="Verdana"/>
          <a:cs typeface="Verdana"/>
          <a:sym typeface="Verdana"/>
        </a:defRPr>
      </a:lvl3pPr>
      <a:lvl4pPr marL="914400" marR="0" indent="1090800" algn="l" defTabSz="2438400" rtl="0" latinLnBrk="0">
        <a:lnSpc>
          <a:spcPct val="119000"/>
        </a:lnSpc>
        <a:spcBef>
          <a:spcPts val="1000"/>
        </a:spcBef>
        <a:spcAft>
          <a:spcPts val="0"/>
        </a:spcAft>
        <a:buClrTx/>
        <a:buSzTx/>
        <a:buFontTx/>
        <a:buNone/>
        <a:tabLst/>
        <a:defRPr sz="4200" b="0" i="0" u="none" strike="noStrike" cap="none" spc="0" baseline="0">
          <a:ln>
            <a:noFill/>
          </a:ln>
          <a:solidFill>
            <a:srgbClr val="4D4F53"/>
          </a:solidFill>
          <a:uFillTx/>
          <a:latin typeface="Verdana"/>
          <a:ea typeface="Verdana"/>
          <a:cs typeface="Verdana"/>
          <a:sym typeface="Verdana"/>
        </a:defRPr>
      </a:lvl4pPr>
      <a:lvl5pPr marL="914400" marR="0" indent="1688400" algn="l" defTabSz="2438400" rtl="0" latinLnBrk="0">
        <a:lnSpc>
          <a:spcPct val="119000"/>
        </a:lnSpc>
        <a:spcBef>
          <a:spcPts val="1000"/>
        </a:spcBef>
        <a:spcAft>
          <a:spcPts val="0"/>
        </a:spcAft>
        <a:buClrTx/>
        <a:buSzTx/>
        <a:buFontTx/>
        <a:buNone/>
        <a:tabLst/>
        <a:defRPr sz="4200" b="0" i="0" u="none" strike="noStrike" cap="none" spc="0" baseline="0">
          <a:ln>
            <a:noFill/>
          </a:ln>
          <a:solidFill>
            <a:srgbClr val="4D4F53"/>
          </a:solidFill>
          <a:uFillTx/>
          <a:latin typeface="Verdana"/>
          <a:ea typeface="Verdana"/>
          <a:cs typeface="Verdana"/>
          <a:sym typeface="Verdana"/>
        </a:defRPr>
      </a:lvl5pPr>
      <a:lvl6pPr marL="4160837" marR="0" indent="-1100137" algn="l" defTabSz="2438400" rtl="0" latinLnBrk="0">
        <a:lnSpc>
          <a:spcPct val="119000"/>
        </a:lnSpc>
        <a:spcBef>
          <a:spcPts val="1000"/>
        </a:spcBef>
        <a:spcAft>
          <a:spcPts val="0"/>
        </a:spcAft>
        <a:buClrTx/>
        <a:buSzPct val="100000"/>
        <a:buFontTx/>
        <a:buChar char="–"/>
        <a:tabLst/>
        <a:defRPr sz="4200" b="0" i="0" u="none" strike="noStrike" cap="none" spc="0" baseline="0">
          <a:ln>
            <a:noFill/>
          </a:ln>
          <a:solidFill>
            <a:srgbClr val="4D4F53"/>
          </a:solidFill>
          <a:uFillTx/>
          <a:latin typeface="Verdana"/>
          <a:ea typeface="Verdana"/>
          <a:cs typeface="Verdana"/>
          <a:sym typeface="Verdana"/>
        </a:defRPr>
      </a:lvl6pPr>
      <a:lvl7pPr marL="4618037" marR="0" indent="-1100137" algn="l" defTabSz="2438400" rtl="0" latinLnBrk="0">
        <a:lnSpc>
          <a:spcPct val="119000"/>
        </a:lnSpc>
        <a:spcBef>
          <a:spcPts val="1000"/>
        </a:spcBef>
        <a:spcAft>
          <a:spcPts val="0"/>
        </a:spcAft>
        <a:buClrTx/>
        <a:buSzPct val="100000"/>
        <a:buFontTx/>
        <a:buChar char="–"/>
        <a:tabLst/>
        <a:defRPr sz="4200" b="0" i="0" u="none" strike="noStrike" cap="none" spc="0" baseline="0">
          <a:ln>
            <a:noFill/>
          </a:ln>
          <a:solidFill>
            <a:srgbClr val="4D4F53"/>
          </a:solidFill>
          <a:uFillTx/>
          <a:latin typeface="Verdana"/>
          <a:ea typeface="Verdana"/>
          <a:cs typeface="Verdana"/>
          <a:sym typeface="Verdana"/>
        </a:defRPr>
      </a:lvl7pPr>
      <a:lvl8pPr marL="5075237" marR="0" indent="-1100137" algn="l" defTabSz="2438400" rtl="0" latinLnBrk="0">
        <a:lnSpc>
          <a:spcPct val="119000"/>
        </a:lnSpc>
        <a:spcBef>
          <a:spcPts val="1000"/>
        </a:spcBef>
        <a:spcAft>
          <a:spcPts val="0"/>
        </a:spcAft>
        <a:buClrTx/>
        <a:buSzPct val="100000"/>
        <a:buFontTx/>
        <a:buChar char="–"/>
        <a:tabLst/>
        <a:defRPr sz="4200" b="0" i="0" u="none" strike="noStrike" cap="none" spc="0" baseline="0">
          <a:ln>
            <a:noFill/>
          </a:ln>
          <a:solidFill>
            <a:srgbClr val="4D4F53"/>
          </a:solidFill>
          <a:uFillTx/>
          <a:latin typeface="Verdana"/>
          <a:ea typeface="Verdana"/>
          <a:cs typeface="Verdana"/>
          <a:sym typeface="Verdana"/>
        </a:defRPr>
      </a:lvl8pPr>
      <a:lvl9pPr marL="5532437" marR="0" indent="-1100137" algn="l" defTabSz="2438400" rtl="0" latinLnBrk="0">
        <a:lnSpc>
          <a:spcPct val="119000"/>
        </a:lnSpc>
        <a:spcBef>
          <a:spcPts val="1000"/>
        </a:spcBef>
        <a:spcAft>
          <a:spcPts val="0"/>
        </a:spcAft>
        <a:buClrTx/>
        <a:buSzPct val="100000"/>
        <a:buFontTx/>
        <a:buChar char="–"/>
        <a:tabLst/>
        <a:defRPr sz="4200" b="0" i="0" u="none" strike="noStrike" cap="none" spc="0" baseline="0">
          <a:ln>
            <a:noFill/>
          </a:ln>
          <a:solidFill>
            <a:srgbClr val="4D4F53"/>
          </a:solidFill>
          <a:uFillTx/>
          <a:latin typeface="Verdana"/>
          <a:ea typeface="Verdana"/>
          <a:cs typeface="Verdana"/>
          <a:sym typeface="Verdana"/>
        </a:defRPr>
      </a:lvl9pPr>
    </p:bodyStyle>
    <p:otherStyle>
      <a:lvl1pPr marL="0" marR="0" indent="0" algn="l" defTabSz="2438400" latinLnBrk="0">
        <a:lnSpc>
          <a:spcPct val="100000"/>
        </a:lnSpc>
        <a:spcBef>
          <a:spcPts val="0"/>
        </a:spcBef>
        <a:spcAft>
          <a:spcPts val="0"/>
        </a:spcAft>
        <a:buClrTx/>
        <a:buSzTx/>
        <a:buFontTx/>
        <a:buNone/>
        <a:tabLst/>
        <a:defRPr sz="4800" b="0" i="0" u="none" strike="noStrike" cap="none" spc="0" baseline="0">
          <a:ln>
            <a:noFill/>
          </a:ln>
          <a:solidFill>
            <a:schemeClr val="tx1"/>
          </a:solidFill>
          <a:uFillTx/>
          <a:latin typeface="+mn-lt"/>
          <a:ea typeface="+mn-ea"/>
          <a:cs typeface="+mn-cs"/>
          <a:sym typeface="Verdana"/>
        </a:defRPr>
      </a:lvl1pPr>
      <a:lvl2pPr marL="0" marR="0" indent="457200" algn="l" defTabSz="2438400" latinLnBrk="0">
        <a:lnSpc>
          <a:spcPct val="100000"/>
        </a:lnSpc>
        <a:spcBef>
          <a:spcPts val="0"/>
        </a:spcBef>
        <a:spcAft>
          <a:spcPts val="0"/>
        </a:spcAft>
        <a:buClrTx/>
        <a:buSzTx/>
        <a:buFontTx/>
        <a:buNone/>
        <a:tabLst/>
        <a:defRPr sz="4800" b="0" i="0" u="none" strike="noStrike" cap="none" spc="0" baseline="0">
          <a:ln>
            <a:noFill/>
          </a:ln>
          <a:solidFill>
            <a:schemeClr val="tx1"/>
          </a:solidFill>
          <a:uFillTx/>
          <a:latin typeface="+mn-lt"/>
          <a:ea typeface="+mn-ea"/>
          <a:cs typeface="+mn-cs"/>
          <a:sym typeface="Verdana"/>
        </a:defRPr>
      </a:lvl2pPr>
      <a:lvl3pPr marL="0" marR="0" indent="914400" algn="l" defTabSz="2438400" latinLnBrk="0">
        <a:lnSpc>
          <a:spcPct val="100000"/>
        </a:lnSpc>
        <a:spcBef>
          <a:spcPts val="0"/>
        </a:spcBef>
        <a:spcAft>
          <a:spcPts val="0"/>
        </a:spcAft>
        <a:buClrTx/>
        <a:buSzTx/>
        <a:buFontTx/>
        <a:buNone/>
        <a:tabLst/>
        <a:defRPr sz="4800" b="0" i="0" u="none" strike="noStrike" cap="none" spc="0" baseline="0">
          <a:ln>
            <a:noFill/>
          </a:ln>
          <a:solidFill>
            <a:schemeClr val="tx1"/>
          </a:solidFill>
          <a:uFillTx/>
          <a:latin typeface="+mn-lt"/>
          <a:ea typeface="+mn-ea"/>
          <a:cs typeface="+mn-cs"/>
          <a:sym typeface="Verdana"/>
        </a:defRPr>
      </a:lvl3pPr>
      <a:lvl4pPr marL="0" marR="0" indent="1371600" algn="l" defTabSz="2438400" latinLnBrk="0">
        <a:lnSpc>
          <a:spcPct val="100000"/>
        </a:lnSpc>
        <a:spcBef>
          <a:spcPts val="0"/>
        </a:spcBef>
        <a:spcAft>
          <a:spcPts val="0"/>
        </a:spcAft>
        <a:buClrTx/>
        <a:buSzTx/>
        <a:buFontTx/>
        <a:buNone/>
        <a:tabLst/>
        <a:defRPr sz="4800" b="0" i="0" u="none" strike="noStrike" cap="none" spc="0" baseline="0">
          <a:ln>
            <a:noFill/>
          </a:ln>
          <a:solidFill>
            <a:schemeClr val="tx1"/>
          </a:solidFill>
          <a:uFillTx/>
          <a:latin typeface="+mn-lt"/>
          <a:ea typeface="+mn-ea"/>
          <a:cs typeface="+mn-cs"/>
          <a:sym typeface="Verdana"/>
        </a:defRPr>
      </a:lvl4pPr>
      <a:lvl5pPr marL="0" marR="0" indent="1828800" algn="l" defTabSz="2438400" latinLnBrk="0">
        <a:lnSpc>
          <a:spcPct val="100000"/>
        </a:lnSpc>
        <a:spcBef>
          <a:spcPts val="0"/>
        </a:spcBef>
        <a:spcAft>
          <a:spcPts val="0"/>
        </a:spcAft>
        <a:buClrTx/>
        <a:buSzTx/>
        <a:buFontTx/>
        <a:buNone/>
        <a:tabLst/>
        <a:defRPr sz="4800" b="0" i="0" u="none" strike="noStrike" cap="none" spc="0" baseline="0">
          <a:ln>
            <a:noFill/>
          </a:ln>
          <a:solidFill>
            <a:schemeClr val="tx1"/>
          </a:solidFill>
          <a:uFillTx/>
          <a:latin typeface="+mn-lt"/>
          <a:ea typeface="+mn-ea"/>
          <a:cs typeface="+mn-cs"/>
          <a:sym typeface="Verdana"/>
        </a:defRPr>
      </a:lvl5pPr>
      <a:lvl6pPr marL="0" marR="0" indent="2286000" algn="l" defTabSz="2438400" latinLnBrk="0">
        <a:lnSpc>
          <a:spcPct val="100000"/>
        </a:lnSpc>
        <a:spcBef>
          <a:spcPts val="0"/>
        </a:spcBef>
        <a:spcAft>
          <a:spcPts val="0"/>
        </a:spcAft>
        <a:buClrTx/>
        <a:buSzTx/>
        <a:buFontTx/>
        <a:buNone/>
        <a:tabLst/>
        <a:defRPr sz="4800" b="0" i="0" u="none" strike="noStrike" cap="none" spc="0" baseline="0">
          <a:ln>
            <a:noFill/>
          </a:ln>
          <a:solidFill>
            <a:schemeClr val="tx1"/>
          </a:solidFill>
          <a:uFillTx/>
          <a:latin typeface="+mn-lt"/>
          <a:ea typeface="+mn-ea"/>
          <a:cs typeface="+mn-cs"/>
          <a:sym typeface="Verdana"/>
        </a:defRPr>
      </a:lvl6pPr>
      <a:lvl7pPr marL="0" marR="0" indent="2743200" algn="l" defTabSz="2438400" latinLnBrk="0">
        <a:lnSpc>
          <a:spcPct val="100000"/>
        </a:lnSpc>
        <a:spcBef>
          <a:spcPts val="0"/>
        </a:spcBef>
        <a:spcAft>
          <a:spcPts val="0"/>
        </a:spcAft>
        <a:buClrTx/>
        <a:buSzTx/>
        <a:buFontTx/>
        <a:buNone/>
        <a:tabLst/>
        <a:defRPr sz="4800" b="0" i="0" u="none" strike="noStrike" cap="none" spc="0" baseline="0">
          <a:ln>
            <a:noFill/>
          </a:ln>
          <a:solidFill>
            <a:schemeClr val="tx1"/>
          </a:solidFill>
          <a:uFillTx/>
          <a:latin typeface="+mn-lt"/>
          <a:ea typeface="+mn-ea"/>
          <a:cs typeface="+mn-cs"/>
          <a:sym typeface="Verdana"/>
        </a:defRPr>
      </a:lvl7pPr>
      <a:lvl8pPr marL="0" marR="0" indent="3200400" algn="l" defTabSz="2438400" latinLnBrk="0">
        <a:lnSpc>
          <a:spcPct val="100000"/>
        </a:lnSpc>
        <a:spcBef>
          <a:spcPts val="0"/>
        </a:spcBef>
        <a:spcAft>
          <a:spcPts val="0"/>
        </a:spcAft>
        <a:buClrTx/>
        <a:buSzTx/>
        <a:buFontTx/>
        <a:buNone/>
        <a:tabLst/>
        <a:defRPr sz="4800" b="0" i="0" u="none" strike="noStrike" cap="none" spc="0" baseline="0">
          <a:ln>
            <a:noFill/>
          </a:ln>
          <a:solidFill>
            <a:schemeClr val="tx1"/>
          </a:solidFill>
          <a:uFillTx/>
          <a:latin typeface="+mn-lt"/>
          <a:ea typeface="+mn-ea"/>
          <a:cs typeface="+mn-cs"/>
          <a:sym typeface="Verdana"/>
        </a:defRPr>
      </a:lvl8pPr>
      <a:lvl9pPr marL="0" marR="0" indent="3657600" algn="l" defTabSz="2438400" latinLnBrk="0">
        <a:lnSpc>
          <a:spcPct val="100000"/>
        </a:lnSpc>
        <a:spcBef>
          <a:spcPts val="0"/>
        </a:spcBef>
        <a:spcAft>
          <a:spcPts val="0"/>
        </a:spcAft>
        <a:buClrTx/>
        <a:buSzTx/>
        <a:buFontTx/>
        <a:buNone/>
        <a:tabLst/>
        <a:defRPr sz="4800" b="0" i="0" u="none" strike="noStrike" cap="none" spc="0" baseline="0">
          <a:ln>
            <a:noFill/>
          </a:ln>
          <a:solidFill>
            <a:schemeClr val="tx1"/>
          </a:solidFill>
          <a:uFillTx/>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tif"/><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notesSlide" Target="../notesSlides/notesSlide1.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3.png"/><Relationship Id="rId3" Type="http://schemas.openxmlformats.org/officeDocument/2006/relationships/image" Target="../media/image29.png"/><Relationship Id="rId21" Type="http://schemas.openxmlformats.org/officeDocument/2006/relationships/image" Target="../media/image48.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2.tif"/><Relationship Id="rId2" Type="http://schemas.openxmlformats.org/officeDocument/2006/relationships/notesSlide" Target="../notesSlides/notesSlide10.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1.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50.png"/><Relationship Id="rId28" Type="http://schemas.openxmlformats.org/officeDocument/2006/relationships/image" Target="../media/image75.jpe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9.png"/><Relationship Id="rId27"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3.png"/><Relationship Id="rId3" Type="http://schemas.openxmlformats.org/officeDocument/2006/relationships/image" Target="../media/image29.png"/><Relationship Id="rId21" Type="http://schemas.openxmlformats.org/officeDocument/2006/relationships/image" Target="../media/image48.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2.tif"/><Relationship Id="rId2" Type="http://schemas.openxmlformats.org/officeDocument/2006/relationships/notesSlide" Target="../notesSlides/notesSlide11.xml"/><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1.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50.png"/><Relationship Id="rId28" Type="http://schemas.openxmlformats.org/officeDocument/2006/relationships/image" Target="../media/image76.jpe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9.png"/><Relationship Id="rId27"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3.png"/><Relationship Id="rId3" Type="http://schemas.openxmlformats.org/officeDocument/2006/relationships/image" Target="../media/image29.png"/><Relationship Id="rId21" Type="http://schemas.openxmlformats.org/officeDocument/2006/relationships/image" Target="../media/image48.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2.tif"/><Relationship Id="rId2" Type="http://schemas.openxmlformats.org/officeDocument/2006/relationships/notesSlide" Target="../notesSlides/notesSlide17.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1.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50.png"/><Relationship Id="rId28" Type="http://schemas.openxmlformats.org/officeDocument/2006/relationships/image" Target="../media/image83.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9.png"/><Relationship Id="rId27"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0.png"/><Relationship Id="rId26" Type="http://schemas.openxmlformats.org/officeDocument/2006/relationships/image" Target="../media/image52.tif"/><Relationship Id="rId3" Type="http://schemas.openxmlformats.org/officeDocument/2006/relationships/image" Target="../media/image85.png"/><Relationship Id="rId21" Type="http://schemas.openxmlformats.org/officeDocument/2006/relationships/image" Target="../media/image103.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5" Type="http://schemas.openxmlformats.org/officeDocument/2006/relationships/image" Target="../media/image107.png"/><Relationship Id="rId2" Type="http://schemas.openxmlformats.org/officeDocument/2006/relationships/image" Target="../media/image28.jpeg"/><Relationship Id="rId16" Type="http://schemas.openxmlformats.org/officeDocument/2006/relationships/image" Target="../media/image98.png"/><Relationship Id="rId20" Type="http://schemas.openxmlformats.org/officeDocument/2006/relationships/image" Target="../media/image102.png"/><Relationship Id="rId29" Type="http://schemas.openxmlformats.org/officeDocument/2006/relationships/image" Target="../media/image110.pn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93.png"/><Relationship Id="rId24" Type="http://schemas.openxmlformats.org/officeDocument/2006/relationships/image" Target="../media/image106.png"/><Relationship Id="rId5" Type="http://schemas.openxmlformats.org/officeDocument/2006/relationships/image" Target="../media/image87.png"/><Relationship Id="rId15" Type="http://schemas.openxmlformats.org/officeDocument/2006/relationships/image" Target="../media/image97.png"/><Relationship Id="rId23" Type="http://schemas.openxmlformats.org/officeDocument/2006/relationships/image" Target="../media/image105.png"/><Relationship Id="rId28" Type="http://schemas.openxmlformats.org/officeDocument/2006/relationships/image" Target="../media/image109.png"/><Relationship Id="rId10" Type="http://schemas.openxmlformats.org/officeDocument/2006/relationships/image" Target="../media/image92.png"/><Relationship Id="rId19" Type="http://schemas.openxmlformats.org/officeDocument/2006/relationships/image" Target="../media/image101.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 Id="rId22" Type="http://schemas.openxmlformats.org/officeDocument/2006/relationships/image" Target="../media/image104.png"/><Relationship Id="rId27" Type="http://schemas.openxmlformats.org/officeDocument/2006/relationships/image" Target="../media/image108.png"/></Relationships>
</file>

<file path=ppt/slides/_rels/slide2.xml.rels><?xml version="1.0" encoding="UTF-8" standalone="yes"?>
<Relationships xmlns="http://schemas.openxmlformats.org/package/2006/relationships"><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21" Type="http://schemas.openxmlformats.org/officeDocument/2006/relationships/image" Target="../media/image41.png"/><Relationship Id="rId34" Type="http://schemas.openxmlformats.org/officeDocument/2006/relationships/image" Target="../media/image56.png"/><Relationship Id="rId7" Type="http://schemas.openxmlformats.org/officeDocument/2006/relationships/slideLayout" Target="../slideLayouts/slideLayout1.xml"/><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33" Type="http://schemas.openxmlformats.org/officeDocument/2006/relationships/image" Target="../media/image53.png"/><Relationship Id="rId38" Type="http://schemas.openxmlformats.org/officeDocument/2006/relationships/image" Target="../media/image60.png"/><Relationship Id="rId2" Type="http://schemas.openxmlformats.org/officeDocument/2006/relationships/video" Target="../media/media1.mp4"/><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image" Target="../media/image49.png"/><Relationship Id="rId1" Type="http://schemas.microsoft.com/office/2007/relationships/media" Target="../media/media1.mp4"/><Relationship Id="rId6" Type="http://schemas.openxmlformats.org/officeDocument/2006/relationships/video" Target="../media/media3.mov"/><Relationship Id="rId11" Type="http://schemas.openxmlformats.org/officeDocument/2006/relationships/image" Target="../media/image31.png"/><Relationship Id="rId24" Type="http://schemas.openxmlformats.org/officeDocument/2006/relationships/image" Target="../media/image44.png"/><Relationship Id="rId32" Type="http://schemas.openxmlformats.org/officeDocument/2006/relationships/image" Target="../media/image52.tif"/><Relationship Id="rId37" Type="http://schemas.openxmlformats.org/officeDocument/2006/relationships/image" Target="../media/image59.png"/><Relationship Id="rId5" Type="http://schemas.microsoft.com/office/2007/relationships/media" Target="../media/media3.mov"/><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png"/><Relationship Id="rId36" Type="http://schemas.openxmlformats.org/officeDocument/2006/relationships/image" Target="../media/image58.jpeg"/><Relationship Id="rId10" Type="http://schemas.openxmlformats.org/officeDocument/2006/relationships/image" Target="../media/image30.png"/><Relationship Id="rId19" Type="http://schemas.openxmlformats.org/officeDocument/2006/relationships/image" Target="../media/image39.png"/><Relationship Id="rId31" Type="http://schemas.openxmlformats.org/officeDocument/2006/relationships/image" Target="../media/image51.png"/><Relationship Id="rId4" Type="http://schemas.openxmlformats.org/officeDocument/2006/relationships/video" Target="../media/media2.mov"/><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 Id="rId35" Type="http://schemas.openxmlformats.org/officeDocument/2006/relationships/image" Target="../media/image57.png"/><Relationship Id="rId8" Type="http://schemas.openxmlformats.org/officeDocument/2006/relationships/notesSlide" Target="../notesSlides/notesSlide2.xml"/><Relationship Id="rId3" Type="http://schemas.microsoft.com/office/2007/relationships/media" Target="../media/media2.mov"/></Relationships>
</file>

<file path=ppt/slides/_rels/slide20.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0.png"/><Relationship Id="rId26" Type="http://schemas.openxmlformats.org/officeDocument/2006/relationships/image" Target="../media/image52.tif"/><Relationship Id="rId3" Type="http://schemas.openxmlformats.org/officeDocument/2006/relationships/image" Target="../media/image85.png"/><Relationship Id="rId21" Type="http://schemas.openxmlformats.org/officeDocument/2006/relationships/image" Target="../media/image103.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5" Type="http://schemas.openxmlformats.org/officeDocument/2006/relationships/image" Target="../media/image107.png"/><Relationship Id="rId2" Type="http://schemas.openxmlformats.org/officeDocument/2006/relationships/image" Target="../media/image28.jpeg"/><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93.png"/><Relationship Id="rId24" Type="http://schemas.openxmlformats.org/officeDocument/2006/relationships/image" Target="../media/image106.png"/><Relationship Id="rId5" Type="http://schemas.openxmlformats.org/officeDocument/2006/relationships/image" Target="../media/image87.png"/><Relationship Id="rId15" Type="http://schemas.openxmlformats.org/officeDocument/2006/relationships/image" Target="../media/image97.png"/><Relationship Id="rId23" Type="http://schemas.openxmlformats.org/officeDocument/2006/relationships/image" Target="../media/image105.png"/><Relationship Id="rId28" Type="http://schemas.openxmlformats.org/officeDocument/2006/relationships/image" Target="../media/image111.png"/><Relationship Id="rId10" Type="http://schemas.openxmlformats.org/officeDocument/2006/relationships/image" Target="../media/image92.png"/><Relationship Id="rId19" Type="http://schemas.openxmlformats.org/officeDocument/2006/relationships/image" Target="../media/image101.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 Id="rId22" Type="http://schemas.openxmlformats.org/officeDocument/2006/relationships/image" Target="../media/image104.png"/><Relationship Id="rId27" Type="http://schemas.openxmlformats.org/officeDocument/2006/relationships/image" Target="../media/image108.png"/></Relationships>
</file>

<file path=ppt/slides/_rels/slide2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13.png"/></Relationships>
</file>

<file path=ppt/slides/_rels/slide2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26" Type="http://schemas.openxmlformats.org/officeDocument/2006/relationships/image" Target="../media/image108.png"/><Relationship Id="rId3" Type="http://schemas.openxmlformats.org/officeDocument/2006/relationships/image" Target="../media/image86.png"/><Relationship Id="rId21" Type="http://schemas.openxmlformats.org/officeDocument/2006/relationships/image" Target="../media/image104.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5" Type="http://schemas.openxmlformats.org/officeDocument/2006/relationships/image" Target="../media/image52.tif"/><Relationship Id="rId2" Type="http://schemas.openxmlformats.org/officeDocument/2006/relationships/image" Target="../media/image85.png"/><Relationship Id="rId16" Type="http://schemas.openxmlformats.org/officeDocument/2006/relationships/image" Target="../media/image99.png"/><Relationship Id="rId20" Type="http://schemas.openxmlformats.org/officeDocument/2006/relationships/image" Target="../media/image103.png"/><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image" Target="../media/image94.png"/><Relationship Id="rId24" Type="http://schemas.openxmlformats.org/officeDocument/2006/relationships/image" Target="../media/image107.png"/><Relationship Id="rId5" Type="http://schemas.openxmlformats.org/officeDocument/2006/relationships/image" Target="../media/image88.png"/><Relationship Id="rId15" Type="http://schemas.openxmlformats.org/officeDocument/2006/relationships/image" Target="../media/image98.png"/><Relationship Id="rId23" Type="http://schemas.openxmlformats.org/officeDocument/2006/relationships/image" Target="../media/image106.pn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 Id="rId22" Type="http://schemas.openxmlformats.org/officeDocument/2006/relationships/image" Target="../media/image105.png"/><Relationship Id="rId27" Type="http://schemas.openxmlformats.org/officeDocument/2006/relationships/image" Target="../media/image114.png"/></Relationships>
</file>

<file path=ppt/slides/_rels/slide2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26" Type="http://schemas.openxmlformats.org/officeDocument/2006/relationships/image" Target="../media/image108.png"/><Relationship Id="rId3" Type="http://schemas.openxmlformats.org/officeDocument/2006/relationships/image" Target="../media/image86.png"/><Relationship Id="rId21" Type="http://schemas.openxmlformats.org/officeDocument/2006/relationships/image" Target="../media/image104.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5" Type="http://schemas.openxmlformats.org/officeDocument/2006/relationships/image" Target="../media/image52.tif"/><Relationship Id="rId2" Type="http://schemas.openxmlformats.org/officeDocument/2006/relationships/image" Target="../media/image85.png"/><Relationship Id="rId16" Type="http://schemas.openxmlformats.org/officeDocument/2006/relationships/image" Target="../media/image99.png"/><Relationship Id="rId20" Type="http://schemas.openxmlformats.org/officeDocument/2006/relationships/image" Target="../media/image103.png"/><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image" Target="../media/image94.png"/><Relationship Id="rId24" Type="http://schemas.openxmlformats.org/officeDocument/2006/relationships/image" Target="../media/image107.png"/><Relationship Id="rId5" Type="http://schemas.openxmlformats.org/officeDocument/2006/relationships/image" Target="../media/image88.png"/><Relationship Id="rId15" Type="http://schemas.openxmlformats.org/officeDocument/2006/relationships/image" Target="../media/image98.png"/><Relationship Id="rId23" Type="http://schemas.openxmlformats.org/officeDocument/2006/relationships/image" Target="../media/image106.png"/><Relationship Id="rId28" Type="http://schemas.openxmlformats.org/officeDocument/2006/relationships/image" Target="../media/image116.pn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 Id="rId22" Type="http://schemas.openxmlformats.org/officeDocument/2006/relationships/image" Target="../media/image105.png"/><Relationship Id="rId27" Type="http://schemas.openxmlformats.org/officeDocument/2006/relationships/image" Target="../media/image115.png"/></Relationships>
</file>

<file path=ppt/slides/_rels/slide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19.png"/><Relationship Id="rId4" Type="http://schemas.openxmlformats.org/officeDocument/2006/relationships/image" Target="../media/image118.png"/></Relationships>
</file>

<file path=ppt/slides/_rels/slide2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21.png"/></Relationships>
</file>

<file path=ppt/slides/_rels/slide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2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27.jpeg"/><Relationship Id="rId5" Type="http://schemas.openxmlformats.org/officeDocument/2006/relationships/image" Target="../media/image127.png"/><Relationship Id="rId4" Type="http://schemas.openxmlformats.org/officeDocument/2006/relationships/image" Target="../media/image118.png"/></Relationships>
</file>

<file path=ppt/slides/_rels/slide28.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jpe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131.png"/><Relationship Id="rId2" Type="http://schemas.openxmlformats.org/officeDocument/2006/relationships/notesSlide" Target="../notesSlides/notesSlide24.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128.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32" Type="http://schemas.openxmlformats.org/officeDocument/2006/relationships/image" Target="../media/image72.jpe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130.jpe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tif"/><Relationship Id="rId30" Type="http://schemas.openxmlformats.org/officeDocument/2006/relationships/image" Target="../media/image129.jpeg"/><Relationship Id="rId8" Type="http://schemas.openxmlformats.org/officeDocument/2006/relationships/image" Target="../media/image33.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jpe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25.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133.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tif"/><Relationship Id="rId30" Type="http://schemas.openxmlformats.org/officeDocument/2006/relationships/image" Target="../media/image72.jpe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3.png"/><Relationship Id="rId3" Type="http://schemas.openxmlformats.org/officeDocument/2006/relationships/image" Target="../media/image29.png"/><Relationship Id="rId21" Type="http://schemas.openxmlformats.org/officeDocument/2006/relationships/image" Target="../media/image48.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2.tif"/><Relationship Id="rId2" Type="http://schemas.openxmlformats.org/officeDocument/2006/relationships/notesSlide" Target="../notesSlides/notesSlide3.xml"/><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62.tif"/><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1.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50.png"/><Relationship Id="rId28" Type="http://schemas.openxmlformats.org/officeDocument/2006/relationships/image" Target="../media/image61.png"/><Relationship Id="rId10" Type="http://schemas.openxmlformats.org/officeDocument/2006/relationships/image" Target="../media/image36.png"/><Relationship Id="rId19" Type="http://schemas.openxmlformats.org/officeDocument/2006/relationships/image" Target="../media/image45.png"/><Relationship Id="rId31" Type="http://schemas.openxmlformats.org/officeDocument/2006/relationships/image" Target="../media/image64.jpe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9.png"/><Relationship Id="rId27" Type="http://schemas.openxmlformats.org/officeDocument/2006/relationships/image" Target="../media/image47.png"/><Relationship Id="rId30" Type="http://schemas.openxmlformats.org/officeDocument/2006/relationships/image" Target="../media/image63.png"/></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tif"/><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notesSlide" Target="../notesSlides/notesSlide26.xml"/><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135.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134.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3.png"/><Relationship Id="rId3" Type="http://schemas.openxmlformats.org/officeDocument/2006/relationships/image" Target="../media/image29.png"/><Relationship Id="rId21" Type="http://schemas.openxmlformats.org/officeDocument/2006/relationships/image" Target="../media/image48.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2.tif"/><Relationship Id="rId2" Type="http://schemas.openxmlformats.org/officeDocument/2006/relationships/notesSlide" Target="../notesSlides/notesSlide27.xml"/><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137.jpe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1.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50.png"/><Relationship Id="rId28" Type="http://schemas.openxmlformats.org/officeDocument/2006/relationships/image" Target="../media/image136.tif"/><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9.png"/><Relationship Id="rId27"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3.png"/><Relationship Id="rId3" Type="http://schemas.openxmlformats.org/officeDocument/2006/relationships/image" Target="../media/image29.png"/><Relationship Id="rId21" Type="http://schemas.openxmlformats.org/officeDocument/2006/relationships/image" Target="../media/image48.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2.tif"/><Relationship Id="rId2" Type="http://schemas.openxmlformats.org/officeDocument/2006/relationships/notesSlide" Target="../notesSlides/notesSlide28.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1.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50.png"/><Relationship Id="rId28" Type="http://schemas.openxmlformats.org/officeDocument/2006/relationships/image" Target="../media/image138.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9.png"/><Relationship Id="rId27"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3.png"/><Relationship Id="rId3" Type="http://schemas.openxmlformats.org/officeDocument/2006/relationships/image" Target="../media/image29.png"/><Relationship Id="rId21" Type="http://schemas.openxmlformats.org/officeDocument/2006/relationships/image" Target="../media/image48.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2.tif"/><Relationship Id="rId2" Type="http://schemas.openxmlformats.org/officeDocument/2006/relationships/notesSlide" Target="../notesSlides/notesSlide29.xml"/><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140.jpe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1.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50.png"/><Relationship Id="rId28" Type="http://schemas.openxmlformats.org/officeDocument/2006/relationships/image" Target="../media/image139.jpe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9.png"/><Relationship Id="rId27"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43.jpeg"/></Relationships>
</file>

<file path=ppt/slides/_rels/slide37.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26" Type="http://schemas.openxmlformats.org/officeDocument/2006/relationships/image" Target="../media/image108.png"/><Relationship Id="rId3" Type="http://schemas.openxmlformats.org/officeDocument/2006/relationships/image" Target="../media/image86.png"/><Relationship Id="rId21" Type="http://schemas.openxmlformats.org/officeDocument/2006/relationships/image" Target="../media/image104.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5" Type="http://schemas.openxmlformats.org/officeDocument/2006/relationships/image" Target="../media/image52.tif"/><Relationship Id="rId2" Type="http://schemas.openxmlformats.org/officeDocument/2006/relationships/image" Target="../media/image85.png"/><Relationship Id="rId16" Type="http://schemas.openxmlformats.org/officeDocument/2006/relationships/image" Target="../media/image99.png"/><Relationship Id="rId20" Type="http://schemas.openxmlformats.org/officeDocument/2006/relationships/image" Target="../media/image103.png"/><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image" Target="../media/image94.png"/><Relationship Id="rId24" Type="http://schemas.openxmlformats.org/officeDocument/2006/relationships/image" Target="../media/image107.png"/><Relationship Id="rId5" Type="http://schemas.openxmlformats.org/officeDocument/2006/relationships/image" Target="../media/image88.png"/><Relationship Id="rId15" Type="http://schemas.openxmlformats.org/officeDocument/2006/relationships/image" Target="../media/image98.png"/><Relationship Id="rId23" Type="http://schemas.openxmlformats.org/officeDocument/2006/relationships/image" Target="../media/image106.png"/><Relationship Id="rId28" Type="http://schemas.openxmlformats.org/officeDocument/2006/relationships/image" Target="../media/image145.pn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 Id="rId22" Type="http://schemas.openxmlformats.org/officeDocument/2006/relationships/image" Target="../media/image105.png"/><Relationship Id="rId27" Type="http://schemas.openxmlformats.org/officeDocument/2006/relationships/image" Target="../media/image144.jpeg"/></Relationships>
</file>

<file path=ppt/slides/_rels/slide3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3.png"/><Relationship Id="rId3" Type="http://schemas.openxmlformats.org/officeDocument/2006/relationships/image" Target="../media/image29.png"/><Relationship Id="rId21" Type="http://schemas.openxmlformats.org/officeDocument/2006/relationships/image" Target="../media/image48.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2.tif"/><Relationship Id="rId2" Type="http://schemas.openxmlformats.org/officeDocument/2006/relationships/notesSlide" Target="../notesSlides/notesSlide33.xml"/><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147.jpe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1.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50.png"/><Relationship Id="rId28" Type="http://schemas.openxmlformats.org/officeDocument/2006/relationships/image" Target="../media/image146.jpe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9.png"/><Relationship Id="rId27" Type="http://schemas.openxmlformats.org/officeDocument/2006/relationships/image" Target="../media/image47.png"/></Relationships>
</file>

<file path=ppt/slides/_rels/slide3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148.jpe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2" Type="http://schemas.openxmlformats.org/officeDocument/2006/relationships/notesSlide" Target="../notesSlides/notesSlide34.xml"/><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tif"/><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150.png"/><Relationship Id="rId4" Type="http://schemas.openxmlformats.org/officeDocument/2006/relationships/image" Target="../media/image28.jpe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149.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2.tif"/><Relationship Id="rId3" Type="http://schemas.openxmlformats.org/officeDocument/2006/relationships/image" Target="../media/image65.jpe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1.png"/><Relationship Id="rId2" Type="http://schemas.openxmlformats.org/officeDocument/2006/relationships/notesSlide" Target="../notesSlides/notesSlide4.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50.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9.png"/><Relationship Id="rId28" Type="http://schemas.openxmlformats.org/officeDocument/2006/relationships/image" Target="../media/image47.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8.png"/><Relationship Id="rId27" Type="http://schemas.openxmlformats.org/officeDocument/2006/relationships/image" Target="../media/image53.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jpe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5.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tif"/><Relationship Id="rId30" Type="http://schemas.openxmlformats.org/officeDocument/2006/relationships/image" Target="../media/image68.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jpe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6.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tif"/></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3.png"/><Relationship Id="rId3" Type="http://schemas.openxmlformats.org/officeDocument/2006/relationships/image" Target="../media/image29.png"/><Relationship Id="rId21" Type="http://schemas.openxmlformats.org/officeDocument/2006/relationships/image" Target="../media/image48.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2.tif"/><Relationship Id="rId2" Type="http://schemas.openxmlformats.org/officeDocument/2006/relationships/notesSlide" Target="../notesSlides/notesSlide7.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1.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50.png"/><Relationship Id="rId28" Type="http://schemas.openxmlformats.org/officeDocument/2006/relationships/image" Target="../media/image70.jpe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9.png"/><Relationship Id="rId27"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jpe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8.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71.jpe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tif"/><Relationship Id="rId30" Type="http://schemas.openxmlformats.org/officeDocument/2006/relationships/image" Target="../media/image72.jpe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3.png"/><Relationship Id="rId3" Type="http://schemas.openxmlformats.org/officeDocument/2006/relationships/image" Target="../media/image29.png"/><Relationship Id="rId21" Type="http://schemas.openxmlformats.org/officeDocument/2006/relationships/image" Target="../media/image48.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2.tif"/><Relationship Id="rId2" Type="http://schemas.openxmlformats.org/officeDocument/2006/relationships/notesSlide" Target="../notesSlides/notesSlide9.xml"/><Relationship Id="rId16" Type="http://schemas.openxmlformats.org/officeDocument/2006/relationships/image" Target="../media/image42.png"/><Relationship Id="rId20" Type="http://schemas.openxmlformats.org/officeDocument/2006/relationships/image" Target="../media/image46.png"/><Relationship Id="rId29" Type="http://schemas.openxmlformats.org/officeDocument/2006/relationships/image" Target="../media/image74.jpe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1.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50.png"/><Relationship Id="rId28" Type="http://schemas.openxmlformats.org/officeDocument/2006/relationships/image" Target="../media/image73.jpe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9.png"/><Relationship Id="rId27"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sp>
        <p:nvSpPr>
          <p:cNvPr id="356" name="Shape 356"/>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357" name="temp6.pdf"/>
          <p:cNvPicPr>
            <a:picLocks noChangeAspect="1"/>
          </p:cNvPicPr>
          <p:nvPr/>
        </p:nvPicPr>
        <p:blipFill>
          <a:blip r:embed="rId3"/>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pic>
        <p:nvPicPr>
          <p:cNvPr id="358" name="pasted-image.pdf"/>
          <p:cNvPicPr>
            <a:picLocks/>
          </p:cNvPicPr>
          <p:nvPr/>
        </p:nvPicPr>
        <p:blipFill>
          <a:blip r:embed="rId4"/>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359" name="pasted-image.pdf"/>
          <p:cNvPicPr>
            <a:picLocks/>
          </p:cNvPicPr>
          <p:nvPr/>
        </p:nvPicPr>
        <p:blipFill>
          <a:blip r:embed="rId5"/>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360" name="pasted-image.pdf"/>
          <p:cNvPicPr>
            <a:picLocks/>
          </p:cNvPicPr>
          <p:nvPr/>
        </p:nvPicPr>
        <p:blipFill>
          <a:blip r:embed="rId6"/>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361" name="pasted-image.pdf"/>
          <p:cNvPicPr>
            <a:picLocks/>
          </p:cNvPicPr>
          <p:nvPr/>
        </p:nvPicPr>
        <p:blipFill>
          <a:blip r:embed="rId7"/>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362" name="pasted-image.pdf"/>
          <p:cNvPicPr>
            <a:picLocks/>
          </p:cNvPicPr>
          <p:nvPr/>
        </p:nvPicPr>
        <p:blipFill>
          <a:blip r:embed="rId8"/>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363" name="pasted-image.pdf"/>
          <p:cNvPicPr>
            <a:picLocks/>
          </p:cNvPicPr>
          <p:nvPr/>
        </p:nvPicPr>
        <p:blipFill>
          <a:blip r:embed="rId9"/>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364" name="pasted-image.pdf"/>
          <p:cNvPicPr>
            <a:picLocks/>
          </p:cNvPicPr>
          <p:nvPr/>
        </p:nvPicPr>
        <p:blipFill>
          <a:blip r:embed="rId10"/>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365" name="pasted-image.pdf"/>
          <p:cNvPicPr>
            <a:picLocks/>
          </p:cNvPicPr>
          <p:nvPr/>
        </p:nvPicPr>
        <p:blipFill>
          <a:blip r:embed="rId11"/>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366" name="pasted-image.pdf"/>
          <p:cNvPicPr>
            <a:picLocks/>
          </p:cNvPicPr>
          <p:nvPr/>
        </p:nvPicPr>
        <p:blipFill>
          <a:blip r:embed="rId12"/>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367" name="pasted-image.pdf"/>
          <p:cNvPicPr>
            <a:picLocks/>
          </p:cNvPicPr>
          <p:nvPr/>
        </p:nvPicPr>
        <p:blipFill>
          <a:blip r:embed="rId13"/>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368" name="pasted-image.pdf"/>
          <p:cNvPicPr>
            <a:picLocks/>
          </p:cNvPicPr>
          <p:nvPr/>
        </p:nvPicPr>
        <p:blipFill>
          <a:blip r:embed="rId14"/>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369" name="pasted-image.pdf"/>
          <p:cNvPicPr>
            <a:picLocks/>
          </p:cNvPicPr>
          <p:nvPr/>
        </p:nvPicPr>
        <p:blipFill>
          <a:blip r:embed="rId15"/>
          <a:srcRect t="5733" r="5707" b="5611"/>
          <a:stretch>
            <a:fillRect/>
          </a:stretch>
        </p:blipFill>
        <p:spPr>
          <a:xfrm>
            <a:off x="16447547" y="13355393"/>
            <a:ext cx="406401" cy="266701"/>
          </a:xfrm>
          <a:prstGeom prst="rect">
            <a:avLst/>
          </a:prstGeom>
          <a:ln w="12700">
            <a:solidFill>
              <a:srgbClr val="FFFFFF"/>
            </a:solidFill>
            <a:miter lim="400000"/>
          </a:ln>
        </p:spPr>
      </p:pic>
      <p:pic>
        <p:nvPicPr>
          <p:cNvPr id="370" name="pasted-image.pdf"/>
          <p:cNvPicPr>
            <a:picLocks/>
          </p:cNvPicPr>
          <p:nvPr/>
        </p:nvPicPr>
        <p:blipFill>
          <a:blip r:embed="rId16"/>
          <a:srcRect t="5895" b="5530"/>
          <a:stretch>
            <a:fillRect/>
          </a:stretch>
        </p:blipFill>
        <p:spPr>
          <a:xfrm>
            <a:off x="17059800" y="13355592"/>
            <a:ext cx="397723" cy="266701"/>
          </a:xfrm>
          <a:prstGeom prst="rect">
            <a:avLst/>
          </a:prstGeom>
          <a:ln w="12700">
            <a:solidFill>
              <a:srgbClr val="FFFFFF"/>
            </a:solidFill>
            <a:miter lim="400000"/>
          </a:ln>
        </p:spPr>
      </p:pic>
      <p:pic>
        <p:nvPicPr>
          <p:cNvPr id="371" name="pasted-image.pdf"/>
          <p:cNvPicPr>
            <a:picLocks/>
          </p:cNvPicPr>
          <p:nvPr/>
        </p:nvPicPr>
        <p:blipFill>
          <a:blip r:embed="rId17"/>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372" name="pasted-image.pdf"/>
          <p:cNvPicPr>
            <a:picLocks/>
          </p:cNvPicPr>
          <p:nvPr/>
        </p:nvPicPr>
        <p:blipFill>
          <a:blip r:embed="rId18"/>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373" name="pasted-image.pdf"/>
          <p:cNvPicPr>
            <a:picLocks/>
          </p:cNvPicPr>
          <p:nvPr/>
        </p:nvPicPr>
        <p:blipFill>
          <a:blip r:embed="rId19"/>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374" name="pasted-image.pdf"/>
          <p:cNvPicPr>
            <a:picLocks/>
          </p:cNvPicPr>
          <p:nvPr/>
        </p:nvPicPr>
        <p:blipFill>
          <a:blip r:embed="rId20"/>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375" name="pasted-image.pdf"/>
          <p:cNvPicPr>
            <a:picLocks/>
          </p:cNvPicPr>
          <p:nvPr/>
        </p:nvPicPr>
        <p:blipFill>
          <a:blip r:embed="rId21"/>
          <a:srcRect l="1719" t="6495" r="5122" b="5863"/>
          <a:stretch>
            <a:fillRect/>
          </a:stretch>
        </p:blipFill>
        <p:spPr>
          <a:xfrm>
            <a:off x="20702759" y="13356981"/>
            <a:ext cx="406401" cy="266701"/>
          </a:xfrm>
          <a:prstGeom prst="rect">
            <a:avLst/>
          </a:prstGeom>
          <a:ln w="12700">
            <a:solidFill>
              <a:srgbClr val="FFFFFF"/>
            </a:solidFill>
            <a:miter lim="400000"/>
          </a:ln>
        </p:spPr>
      </p:pic>
      <p:pic>
        <p:nvPicPr>
          <p:cNvPr id="376" name="pasted-image.pdf"/>
          <p:cNvPicPr>
            <a:picLocks/>
          </p:cNvPicPr>
          <p:nvPr/>
        </p:nvPicPr>
        <p:blipFill>
          <a:blip r:embed="rId22"/>
          <a:srcRect t="5798" r="5009" b="5725"/>
          <a:stretch>
            <a:fillRect/>
          </a:stretch>
        </p:blipFill>
        <p:spPr>
          <a:xfrm>
            <a:off x="21310646" y="13355791"/>
            <a:ext cx="406401" cy="266701"/>
          </a:xfrm>
          <a:prstGeom prst="rect">
            <a:avLst/>
          </a:prstGeom>
          <a:ln w="12700">
            <a:solidFill>
              <a:srgbClr val="FFFFFF"/>
            </a:solidFill>
            <a:miter lim="400000"/>
          </a:ln>
        </p:spPr>
      </p:pic>
      <p:pic>
        <p:nvPicPr>
          <p:cNvPr id="377" name="pasted-image.pdf"/>
          <p:cNvPicPr>
            <a:picLocks/>
          </p:cNvPicPr>
          <p:nvPr/>
        </p:nvPicPr>
        <p:blipFill>
          <a:blip r:embed="rId23"/>
          <a:srcRect l="5076" t="6880" b="6000"/>
          <a:stretch>
            <a:fillRect/>
          </a:stretch>
        </p:blipFill>
        <p:spPr>
          <a:xfrm>
            <a:off x="22350982" y="13356584"/>
            <a:ext cx="406401" cy="266655"/>
          </a:xfrm>
          <a:prstGeom prst="rect">
            <a:avLst/>
          </a:prstGeom>
          <a:ln w="12700">
            <a:solidFill>
              <a:srgbClr val="FFFFFF"/>
            </a:solidFill>
            <a:miter lim="400000"/>
          </a:ln>
        </p:spPr>
      </p:pic>
      <p:pic>
        <p:nvPicPr>
          <p:cNvPr id="378" name="pasted-image.pdf"/>
          <p:cNvPicPr>
            <a:picLocks/>
          </p:cNvPicPr>
          <p:nvPr/>
        </p:nvPicPr>
        <p:blipFill>
          <a:blip r:embed="rId24"/>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379" name="pasted-image.pdf"/>
          <p:cNvPicPr>
            <a:picLocks/>
          </p:cNvPicPr>
          <p:nvPr/>
        </p:nvPicPr>
        <p:blipFill>
          <a:blip r:embed="rId25"/>
          <a:srcRect t="4106" r="4981"/>
          <a:stretch>
            <a:fillRect/>
          </a:stretch>
        </p:blipFill>
        <p:spPr>
          <a:xfrm>
            <a:off x="23776723" y="13360652"/>
            <a:ext cx="406401" cy="260871"/>
          </a:xfrm>
          <a:prstGeom prst="rect">
            <a:avLst/>
          </a:prstGeom>
          <a:ln w="12700">
            <a:solidFill>
              <a:srgbClr val="FFFFFF"/>
            </a:solidFill>
            <a:miter lim="400000"/>
          </a:ln>
        </p:spPr>
      </p:pic>
      <p:pic>
        <p:nvPicPr>
          <p:cNvPr id="380" name="pasted-image.tiff"/>
          <p:cNvPicPr>
            <a:picLocks noChangeAspect="1"/>
          </p:cNvPicPr>
          <p:nvPr/>
        </p:nvPicPr>
        <p:blipFill>
          <a:blip r:embed="rId26"/>
          <a:stretch>
            <a:fillRect/>
          </a:stretch>
        </p:blipFill>
        <p:spPr>
          <a:xfrm>
            <a:off x="21907765" y="13358347"/>
            <a:ext cx="265557" cy="265557"/>
          </a:xfrm>
          <a:prstGeom prst="rect">
            <a:avLst/>
          </a:prstGeom>
          <a:ln w="12700">
            <a:solidFill>
              <a:srgbClr val="FFFFFF"/>
            </a:solidFill>
            <a:miter lim="400000"/>
          </a:ln>
        </p:spPr>
      </p:pic>
      <p:pic>
        <p:nvPicPr>
          <p:cNvPr id="381" name="pasted-image.pdf"/>
          <p:cNvPicPr>
            <a:picLocks/>
          </p:cNvPicPr>
          <p:nvPr/>
        </p:nvPicPr>
        <p:blipFill>
          <a:blip r:embed="rId27"/>
          <a:srcRect l="3289" t="5441" r="3857" b="7975"/>
          <a:stretch>
            <a:fillRect/>
          </a:stretch>
        </p:blipFill>
        <p:spPr>
          <a:xfrm>
            <a:off x="20094872" y="13359097"/>
            <a:ext cx="406401" cy="266701"/>
          </a:xfrm>
          <a:prstGeom prst="rect">
            <a:avLst/>
          </a:prstGeom>
          <a:ln w="12700">
            <a:solidFill>
              <a:srgbClr val="FFFFFF"/>
            </a:solidFill>
            <a:miter lim="400000"/>
          </a:ln>
        </p:spPr>
      </p:pic>
      <p:sp>
        <p:nvSpPr>
          <p:cNvPr id="382" name="Shape 382"/>
          <p:cNvSpPr/>
          <p:nvPr/>
        </p:nvSpPr>
        <p:spPr>
          <a:xfrm>
            <a:off x="22337518" y="107156"/>
            <a:ext cx="1978105" cy="759822"/>
          </a:xfrm>
          <a:prstGeom prst="rect">
            <a:avLst/>
          </a:prstGeom>
          <a:ln w="12700">
            <a:miter lim="400000"/>
          </a:ln>
          <a:effectLst>
            <a:outerShdw blurRad="63500" dist="50800" dir="2700000" rotWithShape="0">
              <a:srgbClr val="000000">
                <a:alpha val="85000"/>
              </a:srgbClr>
            </a:outerShdw>
          </a:effectLst>
          <a:extLst>
            <a:ext uri="{C572A759-6A51-4108-AA02-DFA0A04FC94B}">
              <ma14:wrappingTextBoxFlag xmlns:ma14="http://schemas.microsoft.com/office/mac/drawingml/2011/main" xmlns="" val="1"/>
            </a:ext>
          </a:extLst>
        </p:spPr>
        <p:txBody>
          <a:bodyPr wrap="none" lIns="71437" tIns="71437" rIns="71437" bIns="71437">
            <a:spAutoFit/>
          </a:bodyPr>
          <a:lstStyle/>
          <a:p>
            <a:pPr algn="r" defTabSz="457200">
              <a:lnSpc>
                <a:spcPts val="24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pPr>
            <a:r>
              <a:rPr lang="en-US" dirty="0"/>
              <a:t>IACHEC #16, </a:t>
            </a:r>
          </a:p>
          <a:p>
            <a:pPr algn="r" defTabSz="457200">
              <a:lnSpc>
                <a:spcPts val="24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pPr>
            <a:r>
              <a:rPr lang="en-US" dirty="0"/>
              <a:t>La Granja, Spain</a:t>
            </a:r>
            <a:endParaRPr dirty="0"/>
          </a:p>
        </p:txBody>
      </p:sp>
      <p:sp>
        <p:nvSpPr>
          <p:cNvPr id="383" name="Shape 383"/>
          <p:cNvSpPr>
            <a:spLocks noGrp="1"/>
          </p:cNvSpPr>
          <p:nvPr>
            <p:ph type="ctrTitle" idx="4294967295"/>
          </p:nvPr>
        </p:nvSpPr>
        <p:spPr>
          <a:xfrm>
            <a:off x="1178859" y="842922"/>
            <a:ext cx="21578524" cy="6812122"/>
          </a:xfrm>
          <a:prstGeom prst="rect">
            <a:avLst/>
          </a:prstGeom>
        </p:spPr>
        <p:txBody>
          <a:bodyPr>
            <a:normAutofit fontScale="90000"/>
          </a:bodyPr>
          <a:lstStyle/>
          <a:p>
            <a:pPr defTabSz="429768">
              <a:lnSpc>
                <a:spcPts val="11700"/>
              </a:lnSpc>
              <a:tabLst>
                <a:tab pos="76200" algn="l"/>
                <a:tab pos="939800" algn="l"/>
                <a:tab pos="1803400" algn="l"/>
                <a:tab pos="2654300" algn="l"/>
                <a:tab pos="3517900" algn="l"/>
                <a:tab pos="4381500" algn="l"/>
                <a:tab pos="5232400" algn="l"/>
                <a:tab pos="6096000" algn="l"/>
                <a:tab pos="6959600" algn="l"/>
              </a:tabLst>
              <a:defRPr sz="7896">
                <a:solidFill>
                  <a:srgbClr val="FFFB00"/>
                </a:solidFill>
              </a:defRPr>
            </a:pPr>
            <a:r>
              <a:rPr sz="10200" dirty="0"/>
              <a:t>Apollo 15 (&amp;16) X-ray instrument </a:t>
            </a:r>
            <a:br>
              <a:rPr dirty="0"/>
            </a:br>
            <a:br>
              <a:rPr dirty="0"/>
            </a:br>
            <a:r>
              <a:rPr sz="9300" i="1" dirty="0"/>
              <a:t>small step for a (wo)man…,               but a giant leap for a scientist</a:t>
            </a:r>
          </a:p>
        </p:txBody>
      </p:sp>
      <p:sp>
        <p:nvSpPr>
          <p:cNvPr id="384" name="Shape 384"/>
          <p:cNvSpPr/>
          <p:nvPr/>
        </p:nvSpPr>
        <p:spPr>
          <a:xfrm>
            <a:off x="11841374" y="8665056"/>
            <a:ext cx="11390938" cy="1775485"/>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lgn="r">
              <a:defRPr sz="5300">
                <a:solidFill>
                  <a:srgbClr val="FFFB00"/>
                </a:solidFill>
                <a:latin typeface="Verdana"/>
                <a:ea typeface="Verdana"/>
                <a:cs typeface="Verdana"/>
                <a:sym typeface="Verdana"/>
              </a:defRPr>
            </a:pPr>
            <a:r>
              <a:rPr dirty="0"/>
              <a:t>Erik </a:t>
            </a:r>
            <a:r>
              <a:rPr dirty="0" err="1"/>
              <a:t>Kuulkers</a:t>
            </a:r>
            <a:endParaRPr dirty="0"/>
          </a:p>
          <a:p>
            <a:pPr algn="r">
              <a:defRPr sz="5300">
                <a:solidFill>
                  <a:srgbClr val="FFFB00"/>
                </a:solidFill>
                <a:latin typeface="Verdana"/>
                <a:ea typeface="Verdana"/>
                <a:cs typeface="Verdana"/>
                <a:sym typeface="Verdana"/>
              </a:defRPr>
            </a:pPr>
            <a:r>
              <a:rPr lang="en-US" dirty="0"/>
              <a:t>ESTEC - </a:t>
            </a:r>
            <a:r>
              <a:rPr dirty="0"/>
              <a:t>European Space Agency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Shape 869"/>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pic>
        <p:nvPicPr>
          <p:cNvPr id="870" name="temp6.pdf"/>
          <p:cNvPicPr>
            <a:picLocks noChangeAspect="1"/>
          </p:cNvPicPr>
          <p:nvPr/>
        </p:nvPicPr>
        <p:blipFill>
          <a:blip r:embed="rId3"/>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sp>
        <p:nvSpPr>
          <p:cNvPr id="871" name="Shape 871"/>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872" name="pasted-image.pdf"/>
          <p:cNvPicPr>
            <a:picLocks/>
          </p:cNvPicPr>
          <p:nvPr/>
        </p:nvPicPr>
        <p:blipFill>
          <a:blip r:embed="rId4"/>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873" name="pasted-image.pdf"/>
          <p:cNvPicPr>
            <a:picLocks/>
          </p:cNvPicPr>
          <p:nvPr/>
        </p:nvPicPr>
        <p:blipFill>
          <a:blip r:embed="rId5"/>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874" name="pasted-image.pdf"/>
          <p:cNvPicPr>
            <a:picLocks/>
          </p:cNvPicPr>
          <p:nvPr/>
        </p:nvPicPr>
        <p:blipFill>
          <a:blip r:embed="rId6"/>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875" name="pasted-image.pdf"/>
          <p:cNvPicPr>
            <a:picLocks/>
          </p:cNvPicPr>
          <p:nvPr/>
        </p:nvPicPr>
        <p:blipFill>
          <a:blip r:embed="rId7"/>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876" name="pasted-image.pdf"/>
          <p:cNvPicPr>
            <a:picLocks/>
          </p:cNvPicPr>
          <p:nvPr/>
        </p:nvPicPr>
        <p:blipFill>
          <a:blip r:embed="rId8"/>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877" name="pasted-image.pdf"/>
          <p:cNvPicPr>
            <a:picLocks/>
          </p:cNvPicPr>
          <p:nvPr/>
        </p:nvPicPr>
        <p:blipFill>
          <a:blip r:embed="rId9"/>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878" name="pasted-image.pdf"/>
          <p:cNvPicPr>
            <a:picLocks/>
          </p:cNvPicPr>
          <p:nvPr/>
        </p:nvPicPr>
        <p:blipFill>
          <a:blip r:embed="rId10"/>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879" name="pasted-image.pdf"/>
          <p:cNvPicPr>
            <a:picLocks/>
          </p:cNvPicPr>
          <p:nvPr/>
        </p:nvPicPr>
        <p:blipFill>
          <a:blip r:embed="rId11"/>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880" name="pasted-image.pdf"/>
          <p:cNvPicPr>
            <a:picLocks/>
          </p:cNvPicPr>
          <p:nvPr/>
        </p:nvPicPr>
        <p:blipFill>
          <a:blip r:embed="rId12"/>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881" name="pasted-image.pdf"/>
          <p:cNvPicPr>
            <a:picLocks/>
          </p:cNvPicPr>
          <p:nvPr/>
        </p:nvPicPr>
        <p:blipFill>
          <a:blip r:embed="rId13"/>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882" name="pasted-image.pdf"/>
          <p:cNvPicPr>
            <a:picLocks/>
          </p:cNvPicPr>
          <p:nvPr/>
        </p:nvPicPr>
        <p:blipFill>
          <a:blip r:embed="rId14"/>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883" name="pasted-image.pdf"/>
          <p:cNvPicPr>
            <a:picLocks/>
          </p:cNvPicPr>
          <p:nvPr/>
        </p:nvPicPr>
        <p:blipFill>
          <a:blip r:embed="rId15"/>
          <a:srcRect t="5733" r="5707" b="5611"/>
          <a:stretch>
            <a:fillRect/>
          </a:stretch>
        </p:blipFill>
        <p:spPr>
          <a:xfrm>
            <a:off x="16447547" y="13355393"/>
            <a:ext cx="406401" cy="266701"/>
          </a:xfrm>
          <a:prstGeom prst="rect">
            <a:avLst/>
          </a:prstGeom>
          <a:ln w="12700">
            <a:solidFill>
              <a:srgbClr val="FFFFFF"/>
            </a:solidFill>
            <a:miter lim="400000"/>
          </a:ln>
        </p:spPr>
      </p:pic>
      <p:pic>
        <p:nvPicPr>
          <p:cNvPr id="884" name="pasted-image.pdf"/>
          <p:cNvPicPr>
            <a:picLocks/>
          </p:cNvPicPr>
          <p:nvPr/>
        </p:nvPicPr>
        <p:blipFill>
          <a:blip r:embed="rId16"/>
          <a:srcRect t="5895" b="5530"/>
          <a:stretch>
            <a:fillRect/>
          </a:stretch>
        </p:blipFill>
        <p:spPr>
          <a:xfrm>
            <a:off x="17059800" y="13355592"/>
            <a:ext cx="397723" cy="266701"/>
          </a:xfrm>
          <a:prstGeom prst="rect">
            <a:avLst/>
          </a:prstGeom>
          <a:ln w="12700">
            <a:solidFill>
              <a:srgbClr val="FFFFFF"/>
            </a:solidFill>
            <a:miter lim="400000"/>
          </a:ln>
        </p:spPr>
      </p:pic>
      <p:pic>
        <p:nvPicPr>
          <p:cNvPr id="885" name="pasted-image.pdf"/>
          <p:cNvPicPr>
            <a:picLocks/>
          </p:cNvPicPr>
          <p:nvPr/>
        </p:nvPicPr>
        <p:blipFill>
          <a:blip r:embed="rId17"/>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886" name="pasted-image.pdf"/>
          <p:cNvPicPr>
            <a:picLocks/>
          </p:cNvPicPr>
          <p:nvPr/>
        </p:nvPicPr>
        <p:blipFill>
          <a:blip r:embed="rId18"/>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887" name="pasted-image.pdf"/>
          <p:cNvPicPr>
            <a:picLocks/>
          </p:cNvPicPr>
          <p:nvPr/>
        </p:nvPicPr>
        <p:blipFill>
          <a:blip r:embed="rId19"/>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888" name="pasted-image.pdf"/>
          <p:cNvPicPr>
            <a:picLocks/>
          </p:cNvPicPr>
          <p:nvPr/>
        </p:nvPicPr>
        <p:blipFill>
          <a:blip r:embed="rId20"/>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889" name="pasted-image.pdf"/>
          <p:cNvPicPr>
            <a:picLocks/>
          </p:cNvPicPr>
          <p:nvPr/>
        </p:nvPicPr>
        <p:blipFill>
          <a:blip r:embed="rId21"/>
          <a:srcRect t="5798" r="5009" b="5725"/>
          <a:stretch>
            <a:fillRect/>
          </a:stretch>
        </p:blipFill>
        <p:spPr>
          <a:xfrm>
            <a:off x="21310646" y="13355791"/>
            <a:ext cx="406401" cy="266701"/>
          </a:xfrm>
          <a:prstGeom prst="rect">
            <a:avLst/>
          </a:prstGeom>
          <a:ln w="12700">
            <a:solidFill>
              <a:srgbClr val="FFFFFF"/>
            </a:solidFill>
            <a:miter lim="400000"/>
          </a:ln>
        </p:spPr>
      </p:pic>
      <p:pic>
        <p:nvPicPr>
          <p:cNvPr id="890" name="pasted-image.pdf"/>
          <p:cNvPicPr>
            <a:picLocks/>
          </p:cNvPicPr>
          <p:nvPr/>
        </p:nvPicPr>
        <p:blipFill>
          <a:blip r:embed="rId22"/>
          <a:srcRect l="5076" t="6880" b="6000"/>
          <a:stretch>
            <a:fillRect/>
          </a:stretch>
        </p:blipFill>
        <p:spPr>
          <a:xfrm>
            <a:off x="22350982" y="13356584"/>
            <a:ext cx="406401" cy="266655"/>
          </a:xfrm>
          <a:prstGeom prst="rect">
            <a:avLst/>
          </a:prstGeom>
          <a:ln w="12700">
            <a:solidFill>
              <a:srgbClr val="FFFFFF"/>
            </a:solidFill>
            <a:miter lim="400000"/>
          </a:ln>
        </p:spPr>
      </p:pic>
      <p:pic>
        <p:nvPicPr>
          <p:cNvPr id="891" name="pasted-image.pdf"/>
          <p:cNvPicPr>
            <a:picLocks/>
          </p:cNvPicPr>
          <p:nvPr/>
        </p:nvPicPr>
        <p:blipFill>
          <a:blip r:embed="rId23"/>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892" name="pasted-image.pdf"/>
          <p:cNvPicPr>
            <a:picLocks/>
          </p:cNvPicPr>
          <p:nvPr/>
        </p:nvPicPr>
        <p:blipFill>
          <a:blip r:embed="rId24"/>
          <a:srcRect t="4106" r="4981"/>
          <a:stretch>
            <a:fillRect/>
          </a:stretch>
        </p:blipFill>
        <p:spPr>
          <a:xfrm>
            <a:off x="23776723" y="13360652"/>
            <a:ext cx="406401" cy="260871"/>
          </a:xfrm>
          <a:prstGeom prst="rect">
            <a:avLst/>
          </a:prstGeom>
          <a:ln w="12700">
            <a:solidFill>
              <a:srgbClr val="FFFFFF"/>
            </a:solidFill>
            <a:miter lim="400000"/>
          </a:ln>
        </p:spPr>
      </p:pic>
      <p:pic>
        <p:nvPicPr>
          <p:cNvPr id="893" name="pasted-image.tiff"/>
          <p:cNvPicPr>
            <a:picLocks noChangeAspect="1"/>
          </p:cNvPicPr>
          <p:nvPr/>
        </p:nvPicPr>
        <p:blipFill>
          <a:blip r:embed="rId25"/>
          <a:stretch>
            <a:fillRect/>
          </a:stretch>
        </p:blipFill>
        <p:spPr>
          <a:xfrm>
            <a:off x="21907765" y="13358347"/>
            <a:ext cx="265557" cy="265557"/>
          </a:xfrm>
          <a:prstGeom prst="rect">
            <a:avLst/>
          </a:prstGeom>
          <a:ln w="12700">
            <a:solidFill>
              <a:srgbClr val="FFFFFF"/>
            </a:solidFill>
            <a:miter lim="400000"/>
          </a:ln>
        </p:spPr>
      </p:pic>
      <p:pic>
        <p:nvPicPr>
          <p:cNvPr id="894" name="pasted-image.pdf"/>
          <p:cNvPicPr>
            <a:picLocks/>
          </p:cNvPicPr>
          <p:nvPr/>
        </p:nvPicPr>
        <p:blipFill>
          <a:blip r:embed="rId26"/>
          <a:srcRect l="3289" t="5441" r="3857" b="7975"/>
          <a:stretch>
            <a:fillRect/>
          </a:stretch>
        </p:blipFill>
        <p:spPr>
          <a:xfrm>
            <a:off x="20094872" y="13359097"/>
            <a:ext cx="406401" cy="266701"/>
          </a:xfrm>
          <a:prstGeom prst="rect">
            <a:avLst/>
          </a:prstGeom>
          <a:ln w="12700">
            <a:solidFill>
              <a:srgbClr val="FFFFFF"/>
            </a:solidFill>
            <a:miter lim="400000"/>
          </a:ln>
        </p:spPr>
      </p:pic>
      <p:pic>
        <p:nvPicPr>
          <p:cNvPr id="895" name="pasted-image.pdf"/>
          <p:cNvPicPr>
            <a:picLocks/>
          </p:cNvPicPr>
          <p:nvPr/>
        </p:nvPicPr>
        <p:blipFill>
          <a:blip r:embed="rId27"/>
          <a:srcRect l="1719" t="6495" r="5122" b="5863"/>
          <a:stretch>
            <a:fillRect/>
          </a:stretch>
        </p:blipFill>
        <p:spPr>
          <a:xfrm>
            <a:off x="20702759" y="13356981"/>
            <a:ext cx="406401" cy="266701"/>
          </a:xfrm>
          <a:prstGeom prst="rect">
            <a:avLst/>
          </a:prstGeom>
          <a:ln w="12700">
            <a:solidFill>
              <a:srgbClr val="FFFFFF"/>
            </a:solidFill>
            <a:miter lim="400000"/>
          </a:ln>
        </p:spPr>
      </p:pic>
      <p:pic>
        <p:nvPicPr>
          <p:cNvPr id="896" name="image67.jpeg"/>
          <p:cNvPicPr>
            <a:picLocks noChangeAspect="1"/>
          </p:cNvPicPr>
          <p:nvPr/>
        </p:nvPicPr>
        <p:blipFill>
          <a:blip r:embed="rId28"/>
          <a:srcRect b="1064"/>
          <a:stretch>
            <a:fillRect/>
          </a:stretch>
        </p:blipFill>
        <p:spPr>
          <a:xfrm>
            <a:off x="2085479" y="2337455"/>
            <a:ext cx="10239820" cy="10378546"/>
          </a:xfrm>
          <a:prstGeom prst="rect">
            <a:avLst/>
          </a:prstGeom>
          <a:ln w="12700">
            <a:miter lim="400000"/>
          </a:ln>
        </p:spPr>
      </p:pic>
      <p:sp>
        <p:nvSpPr>
          <p:cNvPr id="897" name="Shape 897"/>
          <p:cNvSpPr/>
          <p:nvPr/>
        </p:nvSpPr>
        <p:spPr>
          <a:xfrm>
            <a:off x="9386888" y="12607298"/>
            <a:ext cx="3008647" cy="6375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algn="l" defTabSz="2438400">
              <a:defRPr sz="2600">
                <a:latin typeface="Verdana"/>
                <a:ea typeface="Verdana"/>
                <a:cs typeface="Verdana"/>
                <a:sym typeface="Verdana"/>
              </a:defRPr>
            </a:lvl1pPr>
          </a:lstStyle>
          <a:p>
            <a:r>
              <a:rPr dirty="0"/>
              <a:t>credit: Mike </a:t>
            </a:r>
            <a:r>
              <a:rPr dirty="0" err="1"/>
              <a:t>Acs</a:t>
            </a:r>
            <a:endParaRPr dirty="0"/>
          </a:p>
        </p:txBody>
      </p:sp>
      <p:pic>
        <p:nvPicPr>
          <p:cNvPr id="898" name="image67.jpeg"/>
          <p:cNvPicPr>
            <a:picLocks noChangeAspect="1"/>
          </p:cNvPicPr>
          <p:nvPr/>
        </p:nvPicPr>
        <p:blipFill>
          <a:blip r:embed="rId28"/>
          <a:srcRect l="52517" t="63513" r="27762" b="14701"/>
          <a:stretch>
            <a:fillRect/>
          </a:stretch>
        </p:blipFill>
        <p:spPr>
          <a:xfrm>
            <a:off x="13416108" y="2348247"/>
            <a:ext cx="9151537" cy="10357173"/>
          </a:xfrm>
          <a:prstGeom prst="rect">
            <a:avLst/>
          </a:prstGeom>
          <a:ln w="12700">
            <a:miter lim="400000"/>
          </a:ln>
        </p:spPr>
      </p:pic>
      <p:sp>
        <p:nvSpPr>
          <p:cNvPr id="899" name="Shape 899"/>
          <p:cNvSpPr/>
          <p:nvPr/>
        </p:nvSpPr>
        <p:spPr>
          <a:xfrm>
            <a:off x="7420171" y="8892333"/>
            <a:ext cx="2218731" cy="221057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37" y="10800"/>
                </a:moveTo>
                <a:cubicBezTo>
                  <a:pt x="1237" y="16290"/>
                  <a:pt x="5519" y="20740"/>
                  <a:pt x="10800" y="20740"/>
                </a:cubicBezTo>
                <a:cubicBezTo>
                  <a:pt x="16081" y="20740"/>
                  <a:pt x="20363" y="16290"/>
                  <a:pt x="20363" y="10800"/>
                </a:cubicBezTo>
                <a:cubicBezTo>
                  <a:pt x="20363" y="5310"/>
                  <a:pt x="16081" y="860"/>
                  <a:pt x="10800" y="860"/>
                </a:cubicBezTo>
                <a:cubicBezTo>
                  <a:pt x="5519" y="860"/>
                  <a:pt x="1237" y="5310"/>
                  <a:pt x="1237" y="10800"/>
                </a:cubicBezTo>
                <a:close/>
              </a:path>
            </a:pathLst>
          </a:custGeom>
          <a:solidFill>
            <a:srgbClr val="FFFF00"/>
          </a:solidFill>
          <a:ln w="63500">
            <a:solidFill>
              <a:srgbClr val="FFFF00"/>
            </a:solidFill>
          </a:ln>
        </p:spPr>
        <p:txBody>
          <a:bodyPr lIns="121919" tIns="121919" rIns="121919" bIns="121919" anchor="ctr"/>
          <a:lstStyle/>
          <a:p>
            <a:pPr defTabSz="2438400">
              <a:defRPr sz="4800">
                <a:solidFill>
                  <a:srgbClr val="000000"/>
                </a:solidFill>
                <a:latin typeface="Verdana"/>
                <a:ea typeface="Verdana"/>
                <a:cs typeface="Verdana"/>
                <a:sym typeface="Verdana"/>
              </a:defRPr>
            </a:pPr>
            <a:endParaRPr/>
          </a:p>
        </p:txBody>
      </p:sp>
      <p:sp>
        <p:nvSpPr>
          <p:cNvPr id="900" name="Shape 900"/>
          <p:cNvSpPr>
            <a:spLocks noGrp="1"/>
          </p:cNvSpPr>
          <p:nvPr>
            <p:ph type="title" idx="4294967295"/>
          </p:nvPr>
        </p:nvSpPr>
        <p:spPr>
          <a:xfrm>
            <a:off x="3601539" y="552926"/>
            <a:ext cx="17180720" cy="1883904"/>
          </a:xfrm>
          <a:prstGeom prst="rect">
            <a:avLst/>
          </a:prstGeom>
          <a:effectLst>
            <a:outerShdw blurRad="101600" dist="50800" dir="2700000" rotWithShape="0">
              <a:srgbClr val="000000">
                <a:alpha val="85000"/>
              </a:srgbClr>
            </a:outerShdw>
          </a:effectLst>
        </p:spPr>
        <p:txBody>
          <a:bodyPr lIns="71437" tIns="71437" rIns="71437" bIns="71437" anchor="t"/>
          <a:lstStyle/>
          <a:p>
            <a:pPr algn="ctr" defTabSz="457200">
              <a:lnSpc>
                <a:spcPts val="8600"/>
              </a:lnSpc>
              <a:tabLst>
                <a:tab pos="88900" algn="l"/>
                <a:tab pos="1003300" algn="l"/>
                <a:tab pos="1917700" algn="l"/>
                <a:tab pos="2832100" algn="l"/>
                <a:tab pos="3746500" algn="l"/>
                <a:tab pos="4660900" algn="l"/>
                <a:tab pos="5575300" algn="l"/>
                <a:tab pos="6489700" algn="l"/>
                <a:tab pos="7404100" algn="l"/>
              </a:tabLst>
              <a:defRPr sz="7000">
                <a:solidFill>
                  <a:srgbClr val="FFFFFF"/>
                </a:solidFill>
              </a:defRPr>
            </a:pPr>
            <a:r>
              <a:rPr dirty="0"/>
              <a:t>SIM-bay control panel 230</a:t>
            </a:r>
          </a:p>
          <a:p>
            <a:pPr algn="ctr" defTabSz="457200">
              <a:lnSpc>
                <a:spcPts val="4300"/>
              </a:lnSpc>
              <a:tabLst>
                <a:tab pos="88900" algn="l"/>
                <a:tab pos="1003300" algn="l"/>
                <a:tab pos="1917700" algn="l"/>
                <a:tab pos="2832100" algn="l"/>
                <a:tab pos="3746500" algn="l"/>
                <a:tab pos="4660900" algn="l"/>
                <a:tab pos="5575300" algn="l"/>
                <a:tab pos="6489700" algn="l"/>
                <a:tab pos="7404100" algn="l"/>
              </a:tabLst>
              <a:defRPr sz="3400">
                <a:solidFill>
                  <a:srgbClr val="FFFFFF"/>
                </a:solidFill>
              </a:defRPr>
            </a:pPr>
            <a:r>
              <a:rPr dirty="0"/>
              <a:t>(lower instrument bay of CSM)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99"/>
                                        </p:tgtEl>
                                        <p:attrNameLst>
                                          <p:attrName>style.visibility</p:attrName>
                                        </p:attrNameLst>
                                      </p:cBhvr>
                                      <p:to>
                                        <p:strVal val="visible"/>
                                      </p:to>
                                    </p:set>
                                    <p:animEffect transition="in" filter="dissolve">
                                      <p:cBhvr>
                                        <p:cTn id="7" dur="500"/>
                                        <p:tgtEl>
                                          <p:spTgt spid="899"/>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898"/>
                                        </p:tgtEl>
                                        <p:attrNameLst>
                                          <p:attrName>style.visibility</p:attrName>
                                        </p:attrNameLst>
                                      </p:cBhvr>
                                      <p:to>
                                        <p:strVal val="visible"/>
                                      </p:to>
                                    </p:set>
                                    <p:animEffect transition="in" filter="dissolve">
                                      <p:cBhvr>
                                        <p:cTn id="11" dur="500"/>
                                        <p:tgtEl>
                                          <p:spTgt spid="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 grpId="2" animBg="1" advAuto="0"/>
      <p:bldP spid="899"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 name="Shape 902"/>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pic>
        <p:nvPicPr>
          <p:cNvPr id="903" name="temp6.pdf"/>
          <p:cNvPicPr>
            <a:picLocks noChangeAspect="1"/>
          </p:cNvPicPr>
          <p:nvPr/>
        </p:nvPicPr>
        <p:blipFill>
          <a:blip r:embed="rId3"/>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sp>
        <p:nvSpPr>
          <p:cNvPr id="904" name="Shape 904"/>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905" name="pasted-image.pdf"/>
          <p:cNvPicPr>
            <a:picLocks/>
          </p:cNvPicPr>
          <p:nvPr/>
        </p:nvPicPr>
        <p:blipFill>
          <a:blip r:embed="rId4"/>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906" name="pasted-image.pdf"/>
          <p:cNvPicPr>
            <a:picLocks/>
          </p:cNvPicPr>
          <p:nvPr/>
        </p:nvPicPr>
        <p:blipFill>
          <a:blip r:embed="rId5"/>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907" name="pasted-image.pdf"/>
          <p:cNvPicPr>
            <a:picLocks/>
          </p:cNvPicPr>
          <p:nvPr/>
        </p:nvPicPr>
        <p:blipFill>
          <a:blip r:embed="rId6"/>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908" name="pasted-image.pdf"/>
          <p:cNvPicPr>
            <a:picLocks/>
          </p:cNvPicPr>
          <p:nvPr/>
        </p:nvPicPr>
        <p:blipFill>
          <a:blip r:embed="rId7"/>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909" name="pasted-image.pdf"/>
          <p:cNvPicPr>
            <a:picLocks/>
          </p:cNvPicPr>
          <p:nvPr/>
        </p:nvPicPr>
        <p:blipFill>
          <a:blip r:embed="rId8"/>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910" name="pasted-image.pdf"/>
          <p:cNvPicPr>
            <a:picLocks/>
          </p:cNvPicPr>
          <p:nvPr/>
        </p:nvPicPr>
        <p:blipFill>
          <a:blip r:embed="rId9"/>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911" name="pasted-image.pdf"/>
          <p:cNvPicPr>
            <a:picLocks/>
          </p:cNvPicPr>
          <p:nvPr/>
        </p:nvPicPr>
        <p:blipFill>
          <a:blip r:embed="rId10"/>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912" name="pasted-image.pdf"/>
          <p:cNvPicPr>
            <a:picLocks/>
          </p:cNvPicPr>
          <p:nvPr/>
        </p:nvPicPr>
        <p:blipFill>
          <a:blip r:embed="rId11"/>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913" name="pasted-image.pdf"/>
          <p:cNvPicPr>
            <a:picLocks/>
          </p:cNvPicPr>
          <p:nvPr/>
        </p:nvPicPr>
        <p:blipFill>
          <a:blip r:embed="rId12"/>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914" name="pasted-image.pdf"/>
          <p:cNvPicPr>
            <a:picLocks/>
          </p:cNvPicPr>
          <p:nvPr/>
        </p:nvPicPr>
        <p:blipFill>
          <a:blip r:embed="rId13"/>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915" name="pasted-image.pdf"/>
          <p:cNvPicPr>
            <a:picLocks/>
          </p:cNvPicPr>
          <p:nvPr/>
        </p:nvPicPr>
        <p:blipFill>
          <a:blip r:embed="rId14"/>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916" name="pasted-image.pdf"/>
          <p:cNvPicPr>
            <a:picLocks/>
          </p:cNvPicPr>
          <p:nvPr/>
        </p:nvPicPr>
        <p:blipFill>
          <a:blip r:embed="rId15"/>
          <a:srcRect t="5733" r="5707" b="5611"/>
          <a:stretch>
            <a:fillRect/>
          </a:stretch>
        </p:blipFill>
        <p:spPr>
          <a:xfrm>
            <a:off x="16447547" y="13355393"/>
            <a:ext cx="406401" cy="266701"/>
          </a:xfrm>
          <a:prstGeom prst="rect">
            <a:avLst/>
          </a:prstGeom>
          <a:ln w="12700">
            <a:solidFill>
              <a:srgbClr val="FFFFFF"/>
            </a:solidFill>
            <a:miter lim="400000"/>
          </a:ln>
        </p:spPr>
      </p:pic>
      <p:pic>
        <p:nvPicPr>
          <p:cNvPr id="917" name="pasted-image.pdf"/>
          <p:cNvPicPr>
            <a:picLocks/>
          </p:cNvPicPr>
          <p:nvPr/>
        </p:nvPicPr>
        <p:blipFill>
          <a:blip r:embed="rId16"/>
          <a:srcRect t="5895" b="5530"/>
          <a:stretch>
            <a:fillRect/>
          </a:stretch>
        </p:blipFill>
        <p:spPr>
          <a:xfrm>
            <a:off x="17059800" y="13355592"/>
            <a:ext cx="397723" cy="266701"/>
          </a:xfrm>
          <a:prstGeom prst="rect">
            <a:avLst/>
          </a:prstGeom>
          <a:ln w="12700">
            <a:solidFill>
              <a:srgbClr val="FFFFFF"/>
            </a:solidFill>
            <a:miter lim="400000"/>
          </a:ln>
        </p:spPr>
      </p:pic>
      <p:pic>
        <p:nvPicPr>
          <p:cNvPr id="918" name="pasted-image.pdf"/>
          <p:cNvPicPr>
            <a:picLocks/>
          </p:cNvPicPr>
          <p:nvPr/>
        </p:nvPicPr>
        <p:blipFill>
          <a:blip r:embed="rId17"/>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919" name="pasted-image.pdf"/>
          <p:cNvPicPr>
            <a:picLocks/>
          </p:cNvPicPr>
          <p:nvPr/>
        </p:nvPicPr>
        <p:blipFill>
          <a:blip r:embed="rId18"/>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920" name="pasted-image.pdf"/>
          <p:cNvPicPr>
            <a:picLocks/>
          </p:cNvPicPr>
          <p:nvPr/>
        </p:nvPicPr>
        <p:blipFill>
          <a:blip r:embed="rId19"/>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921" name="pasted-image.pdf"/>
          <p:cNvPicPr>
            <a:picLocks/>
          </p:cNvPicPr>
          <p:nvPr/>
        </p:nvPicPr>
        <p:blipFill>
          <a:blip r:embed="rId20"/>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922" name="pasted-image.pdf"/>
          <p:cNvPicPr>
            <a:picLocks/>
          </p:cNvPicPr>
          <p:nvPr/>
        </p:nvPicPr>
        <p:blipFill>
          <a:blip r:embed="rId21"/>
          <a:srcRect t="5798" r="5009" b="5725"/>
          <a:stretch>
            <a:fillRect/>
          </a:stretch>
        </p:blipFill>
        <p:spPr>
          <a:xfrm>
            <a:off x="21310646" y="13355791"/>
            <a:ext cx="406401" cy="266701"/>
          </a:xfrm>
          <a:prstGeom prst="rect">
            <a:avLst/>
          </a:prstGeom>
          <a:ln w="12700">
            <a:solidFill>
              <a:srgbClr val="FFFFFF"/>
            </a:solidFill>
            <a:miter lim="400000"/>
          </a:ln>
        </p:spPr>
      </p:pic>
      <p:pic>
        <p:nvPicPr>
          <p:cNvPr id="923" name="pasted-image.pdf"/>
          <p:cNvPicPr>
            <a:picLocks/>
          </p:cNvPicPr>
          <p:nvPr/>
        </p:nvPicPr>
        <p:blipFill>
          <a:blip r:embed="rId22"/>
          <a:srcRect l="5076" t="6880" b="6000"/>
          <a:stretch>
            <a:fillRect/>
          </a:stretch>
        </p:blipFill>
        <p:spPr>
          <a:xfrm>
            <a:off x="22350982" y="13356584"/>
            <a:ext cx="406401" cy="266655"/>
          </a:xfrm>
          <a:prstGeom prst="rect">
            <a:avLst/>
          </a:prstGeom>
          <a:ln w="12700">
            <a:solidFill>
              <a:srgbClr val="FFFFFF"/>
            </a:solidFill>
            <a:miter lim="400000"/>
          </a:ln>
        </p:spPr>
      </p:pic>
      <p:pic>
        <p:nvPicPr>
          <p:cNvPr id="924" name="pasted-image.pdf"/>
          <p:cNvPicPr>
            <a:picLocks/>
          </p:cNvPicPr>
          <p:nvPr/>
        </p:nvPicPr>
        <p:blipFill>
          <a:blip r:embed="rId23"/>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925" name="pasted-image.pdf"/>
          <p:cNvPicPr>
            <a:picLocks/>
          </p:cNvPicPr>
          <p:nvPr/>
        </p:nvPicPr>
        <p:blipFill>
          <a:blip r:embed="rId24"/>
          <a:srcRect t="4106" r="4981"/>
          <a:stretch>
            <a:fillRect/>
          </a:stretch>
        </p:blipFill>
        <p:spPr>
          <a:xfrm>
            <a:off x="23776723" y="13360652"/>
            <a:ext cx="406401" cy="260871"/>
          </a:xfrm>
          <a:prstGeom prst="rect">
            <a:avLst/>
          </a:prstGeom>
          <a:ln w="12700">
            <a:solidFill>
              <a:srgbClr val="FFFFFF"/>
            </a:solidFill>
            <a:miter lim="400000"/>
          </a:ln>
        </p:spPr>
      </p:pic>
      <p:pic>
        <p:nvPicPr>
          <p:cNvPr id="926" name="pasted-image.tiff"/>
          <p:cNvPicPr>
            <a:picLocks noChangeAspect="1"/>
          </p:cNvPicPr>
          <p:nvPr/>
        </p:nvPicPr>
        <p:blipFill>
          <a:blip r:embed="rId25"/>
          <a:stretch>
            <a:fillRect/>
          </a:stretch>
        </p:blipFill>
        <p:spPr>
          <a:xfrm>
            <a:off x="21907765" y="13358347"/>
            <a:ext cx="265557" cy="265557"/>
          </a:xfrm>
          <a:prstGeom prst="rect">
            <a:avLst/>
          </a:prstGeom>
          <a:ln w="12700">
            <a:solidFill>
              <a:srgbClr val="FFFFFF"/>
            </a:solidFill>
            <a:miter lim="400000"/>
          </a:ln>
        </p:spPr>
      </p:pic>
      <p:pic>
        <p:nvPicPr>
          <p:cNvPr id="927" name="pasted-image.pdf"/>
          <p:cNvPicPr>
            <a:picLocks/>
          </p:cNvPicPr>
          <p:nvPr/>
        </p:nvPicPr>
        <p:blipFill>
          <a:blip r:embed="rId26"/>
          <a:srcRect l="3289" t="5441" r="3857" b="7975"/>
          <a:stretch>
            <a:fillRect/>
          </a:stretch>
        </p:blipFill>
        <p:spPr>
          <a:xfrm>
            <a:off x="20094872" y="13359097"/>
            <a:ext cx="406401" cy="266701"/>
          </a:xfrm>
          <a:prstGeom prst="rect">
            <a:avLst/>
          </a:prstGeom>
          <a:ln w="12700">
            <a:solidFill>
              <a:srgbClr val="FFFFFF"/>
            </a:solidFill>
            <a:miter lim="400000"/>
          </a:ln>
        </p:spPr>
      </p:pic>
      <p:pic>
        <p:nvPicPr>
          <p:cNvPr id="928" name="pasted-image.pdf"/>
          <p:cNvPicPr>
            <a:picLocks/>
          </p:cNvPicPr>
          <p:nvPr/>
        </p:nvPicPr>
        <p:blipFill>
          <a:blip r:embed="rId27"/>
          <a:srcRect l="1719" t="6495" r="5122" b="5863"/>
          <a:stretch>
            <a:fillRect/>
          </a:stretch>
        </p:blipFill>
        <p:spPr>
          <a:xfrm>
            <a:off x="20702759" y="13356981"/>
            <a:ext cx="406401" cy="266701"/>
          </a:xfrm>
          <a:prstGeom prst="rect">
            <a:avLst/>
          </a:prstGeom>
          <a:ln w="12700">
            <a:solidFill>
              <a:srgbClr val="FFFFFF"/>
            </a:solidFill>
            <a:miter lim="400000"/>
          </a:ln>
        </p:spPr>
      </p:pic>
      <p:sp>
        <p:nvSpPr>
          <p:cNvPr id="929" name="Shape 929"/>
          <p:cNvSpPr/>
          <p:nvPr/>
        </p:nvSpPr>
        <p:spPr>
          <a:xfrm>
            <a:off x="1314159" y="11318998"/>
            <a:ext cx="15022315" cy="17049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defTabSz="457200">
              <a:defRPr sz="3400" b="1">
                <a:latin typeface="Verdana"/>
                <a:ea typeface="Verdana"/>
                <a:cs typeface="Verdana"/>
                <a:sym typeface="Verdana"/>
              </a:defRPr>
            </a:pPr>
            <a:r>
              <a:rPr dirty="0"/>
              <a:t>Command Module "Endeavor"</a:t>
            </a:r>
            <a:endParaRPr b="0" dirty="0"/>
          </a:p>
          <a:p>
            <a:pPr defTabSz="457200">
              <a:defRPr sz="3400">
                <a:latin typeface="Verdana"/>
                <a:ea typeface="Verdana"/>
                <a:cs typeface="Verdana"/>
                <a:sym typeface="Verdana"/>
              </a:defRPr>
            </a:pPr>
            <a:r>
              <a:rPr dirty="0"/>
              <a:t>USAF Museum, Wright-Patterson Air Force Base, Dayton, Ohio, USA</a:t>
            </a:r>
          </a:p>
        </p:txBody>
      </p:sp>
      <p:pic>
        <p:nvPicPr>
          <p:cNvPr id="930" name="Air-Force-Museum-2.jpg"/>
          <p:cNvPicPr>
            <a:picLocks noChangeAspect="1"/>
          </p:cNvPicPr>
          <p:nvPr/>
        </p:nvPicPr>
        <p:blipFill>
          <a:blip r:embed="rId28"/>
          <a:stretch>
            <a:fillRect/>
          </a:stretch>
        </p:blipFill>
        <p:spPr>
          <a:xfrm>
            <a:off x="403422" y="310599"/>
            <a:ext cx="16907505" cy="11277308"/>
          </a:xfrm>
          <a:prstGeom prst="rect">
            <a:avLst/>
          </a:prstGeom>
          <a:ln w="12700">
            <a:miter lim="400000"/>
          </a:ln>
        </p:spPr>
      </p:pic>
      <p:sp>
        <p:nvSpPr>
          <p:cNvPr id="932" name="Shape 932"/>
          <p:cNvSpPr/>
          <p:nvPr/>
        </p:nvSpPr>
        <p:spPr>
          <a:xfrm>
            <a:off x="9082291" y="7633179"/>
            <a:ext cx="14606650" cy="2186941"/>
          </a:xfrm>
          <a:prstGeom prst="rect">
            <a:avLst/>
          </a:prstGeom>
          <a:noFill/>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defTabSz="2438400">
              <a:defRPr sz="4200">
                <a:solidFill>
                  <a:srgbClr val="4D4F53"/>
                </a:solidFill>
                <a:latin typeface="Verdana"/>
                <a:ea typeface="Verdana"/>
                <a:cs typeface="Verdana"/>
                <a:sym typeface="Verdana"/>
              </a:defRPr>
            </a:lvl1pPr>
          </a:lstStyle>
          <a:p>
            <a:r>
              <a:rPr dirty="0">
                <a:solidFill>
                  <a:srgbClr val="FFFF00"/>
                </a:solidFill>
              </a:rPr>
              <a:t>1973+</a:t>
            </a:r>
            <a:r>
              <a:rPr dirty="0">
                <a:solidFill>
                  <a:schemeClr val="tx1"/>
                </a:solidFill>
              </a:rPr>
              <a:t>:</a:t>
            </a:r>
            <a:r>
              <a:rPr dirty="0">
                <a:solidFill>
                  <a:srgbClr val="FFFF00"/>
                </a:solidFill>
              </a:rPr>
              <a:t> </a:t>
            </a:r>
            <a:r>
              <a:rPr dirty="0" err="1">
                <a:solidFill>
                  <a:schemeClr val="tx1"/>
                </a:solidFill>
              </a:rPr>
              <a:t>Giacconi</a:t>
            </a:r>
            <a:r>
              <a:rPr dirty="0">
                <a:solidFill>
                  <a:schemeClr val="tx1"/>
                </a:solidFill>
              </a:rPr>
              <a:t> and AS&amp;E scientists move to Harvard-Smithsonian Center for Astrophysics (</a:t>
            </a:r>
            <a:r>
              <a:rPr dirty="0" err="1">
                <a:solidFill>
                  <a:schemeClr val="tx1"/>
                </a:solidFill>
              </a:rPr>
              <a:t>CfA</a:t>
            </a:r>
            <a:r>
              <a:rPr dirty="0">
                <a:solidFill>
                  <a:schemeClr val="tx1"/>
                </a:solidFill>
              </a:rPr>
              <a:t>). XRFS comes later, put in storage.</a:t>
            </a:r>
          </a:p>
        </p:txBody>
      </p:sp>
      <p:sp>
        <p:nvSpPr>
          <p:cNvPr id="933" name="Shape 933"/>
          <p:cNvSpPr>
            <a:spLocks noGrp="1"/>
          </p:cNvSpPr>
          <p:nvPr>
            <p:ph type="title" idx="4294967295"/>
          </p:nvPr>
        </p:nvSpPr>
        <p:spPr>
          <a:xfrm>
            <a:off x="34424" y="498682"/>
            <a:ext cx="24315151" cy="1346487"/>
          </a:xfrm>
          <a:prstGeom prst="rect">
            <a:avLst/>
          </a:prstGeom>
        </p:spPr>
        <p:txBody>
          <a:bodyPr lIns="71437" tIns="71437" rIns="71437" bIns="71437" anchor="t"/>
          <a:lstStyle>
            <a:lvl1pPr algn="ctr" defTabSz="457200">
              <a:lnSpc>
                <a:spcPts val="10200"/>
              </a:lnSpc>
              <a:tabLst>
                <a:tab pos="88900" algn="l"/>
                <a:tab pos="1003300" algn="l"/>
                <a:tab pos="1917700" algn="l"/>
                <a:tab pos="2832100" algn="l"/>
                <a:tab pos="3746500" algn="l"/>
                <a:tab pos="4660900" algn="l"/>
                <a:tab pos="5575300" algn="l"/>
                <a:tab pos="6489700" algn="l"/>
                <a:tab pos="7404100" algn="l"/>
              </a:tabLst>
              <a:defRPr sz="8300">
                <a:solidFill>
                  <a:srgbClr val="FFFFFF"/>
                </a:solidFill>
              </a:defRPr>
            </a:lvl1pPr>
          </a:lstStyle>
          <a:p>
            <a:r>
              <a:rPr dirty="0"/>
              <a:t>X-ray Fluorescence Spectrometer hardware</a:t>
            </a:r>
          </a:p>
        </p:txBody>
      </p:sp>
      <p:pic>
        <p:nvPicPr>
          <p:cNvPr id="3" name="Picture 2">
            <a:extLst>
              <a:ext uri="{FF2B5EF4-FFF2-40B4-BE49-F238E27FC236}">
                <a16:creationId xmlns:a16="http://schemas.microsoft.com/office/drawing/2014/main" id="{230BE4FD-80A3-534A-9D00-771F456990E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371574" y="2281601"/>
            <a:ext cx="14028084" cy="4954363"/>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32"/>
                                        </p:tgtEl>
                                        <p:attrNameLst>
                                          <p:attrName>style.visibility</p:attrName>
                                        </p:attrNameLst>
                                      </p:cBhvr>
                                      <p:to>
                                        <p:strVal val="visible"/>
                                      </p:to>
                                    </p:set>
                                    <p:animEffect transition="in" filter="dissolve">
                                      <p:cBhvr>
                                        <p:cTn id="7" dur="1000"/>
                                        <p:tgtEl>
                                          <p:spTgt spid="9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3" nodeType="clickEffect">
                                  <p:stCondLst>
                                    <p:cond delay="0"/>
                                  </p:stCondLst>
                                  <p:iterate>
                                    <p:tmAbs val="0"/>
                                  </p:iterate>
                                  <p:childTnLst>
                                    <p:set>
                                      <p:cBhvr>
                                        <p:cTn id="11" fill="hold">
                                          <p:stCondLst>
                                            <p:cond delay="0"/>
                                          </p:stCondLst>
                                        </p:cTn>
                                        <p:tgtEl>
                                          <p:spTgt spid="932"/>
                                        </p:tgtEl>
                                        <p:attrNameLst>
                                          <p:attrName>style.visibility</p:attrName>
                                        </p:attrNameLst>
                                      </p:cBhvr>
                                      <p:to>
                                        <p:strVal val="hidden"/>
                                      </p:to>
                                    </p:set>
                                  </p:childTnLst>
                                </p:cTn>
                              </p:par>
                              <p:par>
                                <p:cTn id="12" presetID="9" presetClass="exit" presetSubtype="0" fill="hold" nodeType="withEffect">
                                  <p:stCondLst>
                                    <p:cond delay="0"/>
                                  </p:stCondLst>
                                  <p:childTnLst>
                                    <p:animEffect transition="out" filter="dissolv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par>
                                <p:cTn id="15" presetID="1" presetClass="exit" presetSubtype="0" fill="hold" grpId="4" nodeType="withEffect">
                                  <p:stCondLst>
                                    <p:cond delay="0"/>
                                  </p:stCondLst>
                                  <p:iterate>
                                    <p:tmAbs val="0"/>
                                  </p:iterate>
                                  <p:childTnLst>
                                    <p:set>
                                      <p:cBhvr>
                                        <p:cTn id="16" fill="hold">
                                          <p:stCondLst>
                                            <p:cond delay="0"/>
                                          </p:stCondLst>
                                        </p:cTn>
                                        <p:tgtEl>
                                          <p:spTgt spid="933"/>
                                        </p:tgtEl>
                                        <p:attrNameLst>
                                          <p:attrName>style.visibility</p:attrName>
                                        </p:attrNameLst>
                                      </p:cBhvr>
                                      <p:to>
                                        <p:strVal val="hidden"/>
                                      </p:to>
                                    </p:set>
                                  </p:childTnLst>
                                </p:cTn>
                              </p:par>
                              <p:par>
                                <p:cTn id="17" presetID="9" presetClass="entr" fill="hold" grpId="5" nodeType="withEffect">
                                  <p:stCondLst>
                                    <p:cond delay="0"/>
                                  </p:stCondLst>
                                  <p:iterate>
                                    <p:tmAbs val="0"/>
                                  </p:iterate>
                                  <p:childTnLst>
                                    <p:set>
                                      <p:cBhvr>
                                        <p:cTn id="18" fill="hold"/>
                                        <p:tgtEl>
                                          <p:spTgt spid="930"/>
                                        </p:tgtEl>
                                        <p:attrNameLst>
                                          <p:attrName>style.visibility</p:attrName>
                                        </p:attrNameLst>
                                      </p:cBhvr>
                                      <p:to>
                                        <p:strVal val="visible"/>
                                      </p:to>
                                    </p:set>
                                    <p:animEffect transition="in" filter="dissolve">
                                      <p:cBhvr>
                                        <p:cTn id="19" dur="500"/>
                                        <p:tgtEl>
                                          <p:spTgt spid="930"/>
                                        </p:tgtEl>
                                      </p:cBhvr>
                                    </p:animEffect>
                                  </p:childTnLst>
                                </p:cTn>
                              </p:par>
                              <p:par>
                                <p:cTn id="20" presetID="9" presetClass="entr" fill="hold" grpId="6" nodeType="withEffect">
                                  <p:stCondLst>
                                    <p:cond delay="0"/>
                                  </p:stCondLst>
                                  <p:iterate>
                                    <p:tmAbs val="0"/>
                                  </p:iterate>
                                  <p:childTnLst>
                                    <p:set>
                                      <p:cBhvr>
                                        <p:cTn id="21" fill="hold"/>
                                        <p:tgtEl>
                                          <p:spTgt spid="929"/>
                                        </p:tgtEl>
                                        <p:attrNameLst>
                                          <p:attrName>style.visibility</p:attrName>
                                        </p:attrNameLst>
                                      </p:cBhvr>
                                      <p:to>
                                        <p:strVal val="visible"/>
                                      </p:to>
                                    </p:set>
                                    <p:animEffect transition="in" filter="dissolve">
                                      <p:cBhvr>
                                        <p:cTn id="22" dur="500"/>
                                        <p:tgtEl>
                                          <p:spTgt spid="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 grpId="6" animBg="1" advAuto="0"/>
      <p:bldP spid="930" grpId="5" animBg="1" advAuto="0"/>
      <p:bldP spid="932" grpId="1" animBg="1" advAuto="0"/>
      <p:bldP spid="932" grpId="3" animBg="1" advAuto="0"/>
      <p:bldP spid="933" grpId="4"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19999" y="710571"/>
            <a:ext cx="17886723" cy="1066960"/>
          </a:xfrm>
        </p:spPr>
        <p:txBody>
          <a:bodyPr/>
          <a:lstStyle/>
          <a:p>
            <a:r>
              <a:rPr lang="en-GB" sz="5333" dirty="0">
                <a:latin typeface="Verdana" charset="0"/>
                <a:ea typeface="MS PGothic" charset="0"/>
              </a:rPr>
              <a:t>X-ray Fluorescence Spectrometer experiment - I</a:t>
            </a:r>
          </a:p>
        </p:txBody>
      </p:sp>
      <p:pic>
        <p:nvPicPr>
          <p:cNvPr id="6" name="Picture 5">
            <a:extLst>
              <a:ext uri="{FF2B5EF4-FFF2-40B4-BE49-F238E27FC236}">
                <a16:creationId xmlns:a16="http://schemas.microsoft.com/office/drawing/2014/main" id="{D3ADB58D-AD66-7E45-8D67-030577154D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44655" y="1777534"/>
            <a:ext cx="7629683" cy="9926789"/>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61E7021B-E84D-FD4C-8367-A0CC6E65DE9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489516" y="1777534"/>
            <a:ext cx="8751656" cy="9926789"/>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ADFB4B54-23DE-1C40-8981-07D910D1D2A0}"/>
              </a:ext>
            </a:extLst>
          </p:cNvPr>
          <p:cNvSpPr/>
          <p:nvPr/>
        </p:nvSpPr>
        <p:spPr>
          <a:xfrm>
            <a:off x="1529872" y="10637363"/>
            <a:ext cx="6679408" cy="913199"/>
          </a:xfrm>
          <a:prstGeom prst="rect">
            <a:avLst/>
          </a:prstGeom>
          <a:solidFill>
            <a:schemeClr val="tx2"/>
          </a:solidFill>
        </p:spPr>
        <p:txBody>
          <a:bodyPr wrap="square">
            <a:spAutoFit/>
          </a:bodyPr>
          <a:lstStyle/>
          <a:p>
            <a:r>
              <a:rPr lang="en-US" sz="2667" dirty="0">
                <a:solidFill>
                  <a:schemeClr val="bg2"/>
                </a:solidFill>
              </a:rPr>
              <a:t>From: Apollo 15 &amp; 16 Preliminary Science Reports, 1972</a:t>
            </a:r>
            <a:endParaRPr lang="en-US" sz="2667" dirty="0">
              <a:solidFill>
                <a:schemeClr val="bg2"/>
              </a:solidFill>
              <a:ea typeface="Verdana" panose="020B0604030504040204" pitchFamily="34" charset="0"/>
              <a:cs typeface="Verdana" panose="020B0604030504040204" pitchFamily="34" charset="0"/>
            </a:endParaRPr>
          </a:p>
        </p:txBody>
      </p:sp>
      <p:sp>
        <p:nvSpPr>
          <p:cNvPr id="10" name="Rectangle 9">
            <a:extLst>
              <a:ext uri="{FF2B5EF4-FFF2-40B4-BE49-F238E27FC236}">
                <a16:creationId xmlns:a16="http://schemas.microsoft.com/office/drawing/2014/main" id="{A8C9FB0A-E79E-6B4F-BB53-A5EC0A54B2B9}"/>
              </a:ext>
            </a:extLst>
          </p:cNvPr>
          <p:cNvSpPr/>
          <p:nvPr/>
        </p:nvSpPr>
        <p:spPr>
          <a:xfrm>
            <a:off x="15564219" y="2187899"/>
            <a:ext cx="4159728" cy="502766"/>
          </a:xfrm>
          <a:prstGeom prst="rect">
            <a:avLst/>
          </a:prstGeom>
          <a:solidFill>
            <a:schemeClr val="tx2"/>
          </a:solidFill>
        </p:spPr>
        <p:txBody>
          <a:bodyPr wrap="square">
            <a:spAutoFit/>
          </a:bodyPr>
          <a:lstStyle/>
          <a:p>
            <a:r>
              <a:rPr lang="en-US" sz="2667" dirty="0">
                <a:solidFill>
                  <a:schemeClr val="bg2"/>
                </a:solidFill>
              </a:rPr>
              <a:t>Adler, I., </a:t>
            </a:r>
            <a:r>
              <a:rPr lang="en-US" sz="2667" i="1" dirty="0">
                <a:solidFill>
                  <a:schemeClr val="bg2"/>
                </a:solidFill>
              </a:rPr>
              <a:t>et al. </a:t>
            </a:r>
            <a:r>
              <a:rPr lang="en-US" sz="2667" dirty="0">
                <a:solidFill>
                  <a:schemeClr val="bg2"/>
                </a:solidFill>
              </a:rPr>
              <a:t>1975 </a:t>
            </a:r>
            <a:endParaRPr lang="en-US" sz="2667" dirty="0">
              <a:solidFill>
                <a:schemeClr val="bg2"/>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59960696"/>
      </p:ext>
    </p:extLst>
  </p:cSld>
  <p:clrMapOvr>
    <a:masterClrMapping/>
  </p:clrMapOvr>
  <p:transition spd="med"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19999" y="710571"/>
            <a:ext cx="17886723" cy="1066960"/>
          </a:xfrm>
        </p:spPr>
        <p:txBody>
          <a:bodyPr/>
          <a:lstStyle/>
          <a:p>
            <a:r>
              <a:rPr lang="en-GB" sz="5333" dirty="0">
                <a:latin typeface="Verdana" charset="0"/>
                <a:ea typeface="MS PGothic" charset="0"/>
              </a:rPr>
              <a:t>X-ray Fluorescence Spectrometer experiment - II</a:t>
            </a:r>
          </a:p>
        </p:txBody>
      </p:sp>
      <p:sp>
        <p:nvSpPr>
          <p:cNvPr id="7" name="TextBox 7">
            <a:extLst>
              <a:ext uri="{FF2B5EF4-FFF2-40B4-BE49-F238E27FC236}">
                <a16:creationId xmlns:a16="http://schemas.microsoft.com/office/drawing/2014/main" id="{8C17ED95-2B9B-1D4E-8DBC-FFF15D795AC4}"/>
              </a:ext>
            </a:extLst>
          </p:cNvPr>
          <p:cNvSpPr txBox="1">
            <a:spLocks noChangeArrowheads="1"/>
          </p:cNvSpPr>
          <p:nvPr/>
        </p:nvSpPr>
        <p:spPr bwMode="auto">
          <a:xfrm>
            <a:off x="624661" y="1777532"/>
            <a:ext cx="21849259" cy="9982220"/>
          </a:xfrm>
          <a:prstGeom prst="rect">
            <a:avLst/>
          </a:prstGeom>
          <a:solidFill>
            <a:schemeClr val="tx2">
              <a:alpha val="65000"/>
            </a:schemeClr>
          </a:solidFill>
          <a:ln>
            <a:noFill/>
          </a:ln>
        </p:spPr>
        <p:txBody>
          <a:bodyPr wrap="square">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l"/>
            <a:r>
              <a:rPr lang="en-US" sz="4000" dirty="0">
                <a:solidFill>
                  <a:schemeClr val="bg2"/>
                </a:solidFill>
              </a:rPr>
              <a:t>X-ray detector – design same used for UHURU</a:t>
            </a:r>
          </a:p>
          <a:p>
            <a:pPr algn="l"/>
            <a:r>
              <a:rPr lang="en-US" sz="4000" dirty="0">
                <a:solidFill>
                  <a:schemeClr val="bg2"/>
                </a:solidFill>
              </a:rPr>
              <a:t>Main aim: characterize Mg @1.25 keV, Si @1.5 keV &amp; Al @1.75 keV at Moon surface &amp; X-ray astronomy during journey Moon-Earth (”trans-Earth coast”, TEC)</a:t>
            </a:r>
          </a:p>
          <a:p>
            <a:pPr algn="l"/>
            <a:endParaRPr lang="en-US" sz="4000" dirty="0">
              <a:solidFill>
                <a:schemeClr val="bg2"/>
              </a:solidFill>
            </a:endParaRPr>
          </a:p>
          <a:p>
            <a:pPr marL="762010" indent="-762010" algn="l">
              <a:buFont typeface="Wingdings" pitchFamily="2" charset="2"/>
              <a:buChar char="Ø"/>
            </a:pPr>
            <a:r>
              <a:rPr lang="en-US" sz="4000" dirty="0">
                <a:solidFill>
                  <a:schemeClr val="bg2"/>
                </a:solidFill>
              </a:rPr>
              <a:t>Proportional counters + collimator limiting field-of-view (FOV) to </a:t>
            </a:r>
            <a:r>
              <a:rPr lang="en-US" sz="4000" dirty="0">
                <a:solidFill>
                  <a:schemeClr val="bg1"/>
                </a:solidFill>
              </a:rPr>
              <a:t>~60</a:t>
            </a:r>
            <a:r>
              <a:rPr lang="en-US" sz="6400" baseline="30000" dirty="0">
                <a:solidFill>
                  <a:schemeClr val="bg1"/>
                </a:solidFill>
                <a:latin typeface="Verdana"/>
                <a:cs typeface="Verdana"/>
              </a:rPr>
              <a:t>◦</a:t>
            </a:r>
          </a:p>
          <a:p>
            <a:pPr marL="762010" indent="-762010" algn="l">
              <a:buFont typeface="Wingdings" pitchFamily="2" charset="2"/>
              <a:buChar char="Ø"/>
            </a:pPr>
            <a:r>
              <a:rPr lang="en-US" sz="4000" dirty="0">
                <a:solidFill>
                  <a:schemeClr val="bg2"/>
                </a:solidFill>
              </a:rPr>
              <a:t>Each counter: 25 cm</a:t>
            </a:r>
            <a:r>
              <a:rPr lang="en-US" sz="4000" baseline="30000" dirty="0">
                <a:solidFill>
                  <a:schemeClr val="bg2"/>
                </a:solidFill>
              </a:rPr>
              <a:t>2;</a:t>
            </a:r>
            <a:r>
              <a:rPr lang="en-US" sz="4000" dirty="0">
                <a:solidFill>
                  <a:schemeClr val="bg2"/>
                </a:solidFill>
              </a:rPr>
              <a:t> Be window; filled with 90% </a:t>
            </a:r>
            <a:r>
              <a:rPr lang="en-US" sz="4000" dirty="0" err="1">
                <a:solidFill>
                  <a:schemeClr val="bg2"/>
                </a:solidFill>
              </a:rPr>
              <a:t>Ar</a:t>
            </a:r>
            <a:r>
              <a:rPr lang="en-US" sz="4000" dirty="0">
                <a:solidFill>
                  <a:schemeClr val="bg2"/>
                </a:solidFill>
              </a:rPr>
              <a:t>, 9.5% CO</a:t>
            </a:r>
            <a:r>
              <a:rPr lang="en-US" sz="4000" baseline="-25000" dirty="0">
                <a:solidFill>
                  <a:schemeClr val="bg2"/>
                </a:solidFill>
              </a:rPr>
              <a:t>2</a:t>
            </a:r>
            <a:r>
              <a:rPr lang="en-US" sz="4000" dirty="0">
                <a:solidFill>
                  <a:schemeClr val="bg2"/>
                </a:solidFill>
              </a:rPr>
              <a:t>, 0.5% He</a:t>
            </a:r>
          </a:p>
          <a:p>
            <a:pPr marL="762010" indent="-762010" algn="l">
              <a:buFont typeface="Wingdings" pitchFamily="2" charset="2"/>
              <a:buChar char="Ø"/>
            </a:pPr>
            <a:r>
              <a:rPr lang="en-US" sz="4000" dirty="0">
                <a:solidFill>
                  <a:schemeClr val="bg2"/>
                </a:solidFill>
              </a:rPr>
              <a:t>In-flight calibration sources: </a:t>
            </a:r>
            <a:r>
              <a:rPr lang="en-US" sz="4000" dirty="0">
                <a:solidFill>
                  <a:schemeClr val="bg1"/>
                </a:solidFill>
              </a:rPr>
              <a:t>Mn K</a:t>
            </a:r>
            <a:r>
              <a:rPr lang="el-GR" sz="4000" baseline="-25000" dirty="0">
                <a:solidFill>
                  <a:schemeClr val="bg1"/>
                </a:solidFill>
              </a:rPr>
              <a:t>α</a:t>
            </a:r>
            <a:r>
              <a:rPr lang="en-US" sz="4000" dirty="0">
                <a:solidFill>
                  <a:schemeClr val="bg1"/>
                </a:solidFill>
              </a:rPr>
              <a:t> @ 1.25 keV </a:t>
            </a:r>
            <a:r>
              <a:rPr lang="en-US" sz="4000" dirty="0">
                <a:solidFill>
                  <a:schemeClr val="bg2"/>
                </a:solidFill>
              </a:rPr>
              <a:t>and </a:t>
            </a:r>
            <a:r>
              <a:rPr lang="en-US" sz="4000" dirty="0">
                <a:solidFill>
                  <a:schemeClr val="bg1"/>
                </a:solidFill>
              </a:rPr>
              <a:t>Fe</a:t>
            </a:r>
            <a:r>
              <a:rPr lang="en-US" sz="4000" baseline="30000" dirty="0">
                <a:solidFill>
                  <a:schemeClr val="bg1"/>
                </a:solidFill>
              </a:rPr>
              <a:t>55</a:t>
            </a:r>
            <a:r>
              <a:rPr lang="en-US" sz="4000" dirty="0">
                <a:solidFill>
                  <a:schemeClr val="bg1"/>
                </a:solidFill>
              </a:rPr>
              <a:t> @ 5.9 keV</a:t>
            </a:r>
            <a:r>
              <a:rPr lang="en-US" sz="4000" dirty="0">
                <a:solidFill>
                  <a:schemeClr val="bg2"/>
                </a:solidFill>
              </a:rPr>
              <a:t>; rotated into FOV every 16 min for 64 sec</a:t>
            </a:r>
          </a:p>
          <a:p>
            <a:pPr algn="l"/>
            <a:endParaRPr lang="en-US" sz="4000" dirty="0">
              <a:solidFill>
                <a:schemeClr val="bg2"/>
              </a:solidFill>
            </a:endParaRPr>
          </a:p>
          <a:p>
            <a:pPr marL="762010" indent="-762010" algn="l">
              <a:buClr>
                <a:schemeClr val="bg2"/>
              </a:buClr>
              <a:buFont typeface="Arial" panose="020B0604020202020204" pitchFamily="34" charset="0"/>
              <a:buChar char="•"/>
            </a:pPr>
            <a:r>
              <a:rPr lang="en-US" sz="4000" dirty="0">
                <a:solidFill>
                  <a:schemeClr val="bg1"/>
                </a:solidFill>
              </a:rPr>
              <a:t>8-sec</a:t>
            </a:r>
            <a:r>
              <a:rPr lang="en-US" sz="4000" dirty="0">
                <a:solidFill>
                  <a:schemeClr val="bg2"/>
                </a:solidFill>
              </a:rPr>
              <a:t> time resolution</a:t>
            </a:r>
          </a:p>
          <a:p>
            <a:pPr marL="762010" indent="-762010" algn="l">
              <a:buClr>
                <a:schemeClr val="bg2"/>
              </a:buClr>
              <a:buFont typeface="Arial" panose="020B0604020202020204" pitchFamily="34" charset="0"/>
              <a:buChar char="•"/>
            </a:pPr>
            <a:r>
              <a:rPr lang="en-US" sz="4000" dirty="0">
                <a:solidFill>
                  <a:schemeClr val="bg1"/>
                </a:solidFill>
              </a:rPr>
              <a:t>7 channels </a:t>
            </a:r>
            <a:r>
              <a:rPr lang="en-US" sz="4000" dirty="0">
                <a:solidFill>
                  <a:schemeClr val="bg2"/>
                </a:solidFill>
              </a:rPr>
              <a:t>covering</a:t>
            </a:r>
            <a:r>
              <a:rPr lang="en-US" sz="4000" dirty="0">
                <a:solidFill>
                  <a:schemeClr val="bg1"/>
                </a:solidFill>
              </a:rPr>
              <a:t> 0.7-3 </a:t>
            </a:r>
            <a:r>
              <a:rPr lang="en-US" sz="4000" dirty="0" err="1">
                <a:solidFill>
                  <a:schemeClr val="bg1"/>
                </a:solidFill>
              </a:rPr>
              <a:t>keV</a:t>
            </a:r>
            <a:r>
              <a:rPr lang="en-US" sz="4000" dirty="0">
                <a:solidFill>
                  <a:schemeClr val="bg1"/>
                </a:solidFill>
              </a:rPr>
              <a:t> </a:t>
            </a:r>
            <a:r>
              <a:rPr lang="en-US" sz="4000" dirty="0">
                <a:solidFill>
                  <a:schemeClr val="bg2"/>
                </a:solidFill>
              </a:rPr>
              <a:t>(every 8 hours: doubled for 2 hours)</a:t>
            </a:r>
          </a:p>
          <a:p>
            <a:pPr marL="762010" indent="-762010" algn="l">
              <a:buFont typeface="Arial" panose="020B0604020202020204" pitchFamily="34" charset="0"/>
              <a:buChar char="•"/>
            </a:pPr>
            <a:r>
              <a:rPr lang="en-US" sz="4000" dirty="0">
                <a:solidFill>
                  <a:schemeClr val="bg2"/>
                </a:solidFill>
              </a:rPr>
              <a:t>Element lines not resolvable (~35% @ 2 </a:t>
            </a:r>
            <a:r>
              <a:rPr lang="en-US" sz="4000" dirty="0" err="1">
                <a:solidFill>
                  <a:schemeClr val="bg2"/>
                </a:solidFill>
              </a:rPr>
              <a:t>keV</a:t>
            </a:r>
            <a:r>
              <a:rPr lang="en-US" sz="4000" dirty="0">
                <a:solidFill>
                  <a:schemeClr val="bg2"/>
                </a:solidFill>
              </a:rPr>
              <a:t>; 18% @ 5.9 </a:t>
            </a:r>
            <a:r>
              <a:rPr lang="en-US" sz="4000" dirty="0" err="1">
                <a:solidFill>
                  <a:schemeClr val="bg2"/>
                </a:solidFill>
              </a:rPr>
              <a:t>keV</a:t>
            </a:r>
            <a:r>
              <a:rPr lang="en-US" sz="4000" dirty="0">
                <a:solidFill>
                  <a:schemeClr val="bg2"/>
                </a:solidFill>
              </a:rPr>
              <a:t>)</a:t>
            </a:r>
          </a:p>
          <a:p>
            <a:pPr marL="762010" indent="-762010" algn="l">
              <a:buFont typeface="Arial" panose="020B0604020202020204" pitchFamily="34" charset="0"/>
              <a:buChar char="•"/>
            </a:pPr>
            <a:r>
              <a:rPr lang="en-US" sz="4000" dirty="0">
                <a:solidFill>
                  <a:schemeClr val="bg2"/>
                </a:solidFill>
                <a:sym typeface="Wingdings" pitchFamily="2" charset="2"/>
              </a:rPr>
              <a:t> 3 detectors:1 with </a:t>
            </a:r>
            <a:r>
              <a:rPr lang="en-US" sz="4000" dirty="0">
                <a:solidFill>
                  <a:schemeClr val="bg1"/>
                </a:solidFill>
                <a:sym typeface="Wingdings" pitchFamily="2" charset="2"/>
              </a:rPr>
              <a:t>Al filter</a:t>
            </a:r>
            <a:r>
              <a:rPr lang="en-US" sz="4000" dirty="0">
                <a:solidFill>
                  <a:schemeClr val="bg2"/>
                </a:solidFill>
                <a:sym typeface="Wingdings" pitchFamily="2" charset="2"/>
              </a:rPr>
              <a:t>, 1 with </a:t>
            </a:r>
            <a:r>
              <a:rPr lang="en-US" sz="4000" dirty="0">
                <a:solidFill>
                  <a:schemeClr val="bg1"/>
                </a:solidFill>
                <a:sym typeface="Wingdings" pitchFamily="2" charset="2"/>
              </a:rPr>
              <a:t>Mg filter</a:t>
            </a:r>
            <a:r>
              <a:rPr lang="en-US" sz="4000" dirty="0">
                <a:solidFill>
                  <a:schemeClr val="bg2"/>
                </a:solidFill>
                <a:sym typeface="Wingdings" pitchFamily="2" charset="2"/>
              </a:rPr>
              <a:t>, 1 with </a:t>
            </a:r>
            <a:r>
              <a:rPr lang="en-US" sz="4000" dirty="0">
                <a:solidFill>
                  <a:schemeClr val="bg1"/>
                </a:solidFill>
                <a:sym typeface="Wingdings" pitchFamily="2" charset="2"/>
              </a:rPr>
              <a:t>no filter </a:t>
            </a:r>
            <a:r>
              <a:rPr lang="en-US" sz="4000" dirty="0">
                <a:solidFill>
                  <a:schemeClr val="bg2"/>
                </a:solidFill>
                <a:sym typeface="Wingdings" pitchFamily="2" charset="2"/>
              </a:rPr>
              <a:t> energy dependent transmission characteristics allow flux ratios for Al/Si and Mg/Si</a:t>
            </a:r>
          </a:p>
          <a:p>
            <a:pPr algn="l"/>
            <a:endParaRPr lang="en-US" sz="4000" dirty="0">
              <a:solidFill>
                <a:schemeClr val="bg2"/>
              </a:solidFill>
              <a:sym typeface="Wingdings" pitchFamily="2" charset="2"/>
            </a:endParaRPr>
          </a:p>
          <a:p>
            <a:pPr algn="l"/>
            <a:r>
              <a:rPr lang="en-US" sz="4000" dirty="0">
                <a:solidFill>
                  <a:schemeClr val="bg2"/>
                </a:solidFill>
                <a:sym typeface="Wingdings" pitchFamily="2" charset="2"/>
              </a:rPr>
              <a:t>+ Solar monitor to determine incident Solar flux</a:t>
            </a:r>
            <a:endParaRPr lang="en-US" sz="4000" dirty="0">
              <a:solidFill>
                <a:schemeClr val="bg2"/>
              </a:solidFill>
            </a:endParaRPr>
          </a:p>
        </p:txBody>
      </p:sp>
    </p:spTree>
    <p:extLst>
      <p:ext uri="{BB962C8B-B14F-4D97-AF65-F5344CB8AC3E}">
        <p14:creationId xmlns:p14="http://schemas.microsoft.com/office/powerpoint/2010/main" val="2381652129"/>
      </p:ext>
    </p:extLst>
  </p:cSld>
  <p:clrMapOvr>
    <a:masterClrMapping/>
  </p:clrMapOvr>
  <p:transition spd="med"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19999" y="710571"/>
            <a:ext cx="17886723" cy="1066960"/>
          </a:xfrm>
        </p:spPr>
        <p:txBody>
          <a:bodyPr/>
          <a:lstStyle/>
          <a:p>
            <a:r>
              <a:rPr lang="en-GB" sz="5333" dirty="0">
                <a:latin typeface="Verdana" charset="0"/>
                <a:ea typeface="MS PGothic" charset="0"/>
              </a:rPr>
              <a:t>X-ray Fluorescence Spectrometer data - III</a:t>
            </a:r>
          </a:p>
        </p:txBody>
      </p:sp>
      <p:sp>
        <p:nvSpPr>
          <p:cNvPr id="7" name="TextBox 7">
            <a:extLst>
              <a:ext uri="{FF2B5EF4-FFF2-40B4-BE49-F238E27FC236}">
                <a16:creationId xmlns:a16="http://schemas.microsoft.com/office/drawing/2014/main" id="{8C17ED95-2B9B-1D4E-8DBC-FFF15D795AC4}"/>
              </a:ext>
            </a:extLst>
          </p:cNvPr>
          <p:cNvSpPr txBox="1">
            <a:spLocks noChangeArrowheads="1"/>
          </p:cNvSpPr>
          <p:nvPr/>
        </p:nvSpPr>
        <p:spPr bwMode="auto">
          <a:xfrm>
            <a:off x="705941" y="2034889"/>
            <a:ext cx="22255659" cy="6452407"/>
          </a:xfrm>
          <a:prstGeom prst="rect">
            <a:avLst/>
          </a:prstGeom>
          <a:solidFill>
            <a:schemeClr val="tx2">
              <a:alpha val="65000"/>
            </a:schemeClr>
          </a:solidFill>
          <a:ln>
            <a:noFill/>
          </a:ln>
        </p:spPr>
        <p:txBody>
          <a:bodyPr wrap="square">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l"/>
            <a:r>
              <a:rPr lang="en-US" sz="4133" u="sng" dirty="0">
                <a:solidFill>
                  <a:schemeClr val="bg2"/>
                </a:solidFill>
              </a:rPr>
              <a:t>XRFS</a:t>
            </a:r>
          </a:p>
          <a:p>
            <a:pPr marL="762010" indent="-762010" algn="l">
              <a:buFont typeface="Wingdings" pitchFamily="2" charset="2"/>
              <a:buChar char="Ø"/>
            </a:pPr>
            <a:r>
              <a:rPr lang="en-US" sz="4133" dirty="0">
                <a:solidFill>
                  <a:schemeClr val="bg2"/>
                </a:solidFill>
              </a:rPr>
              <a:t>Lunar orbit data: ASCII files @ National Space Science Data Center (NSSDC)</a:t>
            </a:r>
          </a:p>
          <a:p>
            <a:pPr marL="2743234" lvl="1" algn="l">
              <a:buFont typeface="Arial" panose="020B0604020202020204" pitchFamily="34" charset="0"/>
              <a:buChar char="•"/>
            </a:pPr>
            <a:r>
              <a:rPr lang="en-US" sz="4133" dirty="0">
                <a:solidFill>
                  <a:schemeClr val="bg2"/>
                </a:solidFill>
              </a:rPr>
              <a:t>Count rates + Position @ 8-sec time resolution</a:t>
            </a:r>
          </a:p>
          <a:p>
            <a:pPr marL="762010" indent="-762010" algn="l">
              <a:buFont typeface="Wingdings" pitchFamily="2" charset="2"/>
              <a:buChar char="Ø"/>
            </a:pPr>
            <a:endParaRPr lang="en-US" sz="4133" dirty="0">
              <a:solidFill>
                <a:schemeClr val="bg2"/>
              </a:solidFill>
            </a:endParaRPr>
          </a:p>
          <a:p>
            <a:pPr marL="762010" indent="-762010" algn="l">
              <a:buFont typeface="Wingdings" pitchFamily="2" charset="2"/>
              <a:buChar char="Ø"/>
            </a:pPr>
            <a:r>
              <a:rPr lang="en-US" sz="4133" dirty="0">
                <a:solidFill>
                  <a:schemeClr val="bg2"/>
                </a:solidFill>
              </a:rPr>
              <a:t>Trans-Earth Coast (TEC) data: binary 9-track tape created on an IBM 360/91 computer at NSSDC </a:t>
            </a:r>
          </a:p>
          <a:p>
            <a:pPr marL="2743234" lvl="1" algn="l">
              <a:buFont typeface="Arial" panose="020B0604020202020204" pitchFamily="34" charset="0"/>
              <a:buChar char="•"/>
            </a:pPr>
            <a:r>
              <a:rPr lang="en-US" sz="4133" dirty="0">
                <a:solidFill>
                  <a:schemeClr val="bg2"/>
                </a:solidFill>
              </a:rPr>
              <a:t>Count rates @ 8-sec time resolution</a:t>
            </a:r>
          </a:p>
          <a:p>
            <a:pPr marL="2743234" lvl="1" algn="l">
              <a:buFont typeface="Arial" panose="020B0604020202020204" pitchFamily="34" charset="0"/>
              <a:buChar char="•"/>
            </a:pPr>
            <a:r>
              <a:rPr lang="en-US" sz="4133" dirty="0">
                <a:solidFill>
                  <a:schemeClr val="bg2"/>
                </a:solidFill>
              </a:rPr>
              <a:t>CSM orientation + telemetry (temperatures, voltages, etc.) </a:t>
            </a:r>
          </a:p>
          <a:p>
            <a:pPr lvl="1" indent="0" algn="l"/>
            <a:r>
              <a:rPr lang="en-US" sz="4133" dirty="0">
                <a:solidFill>
                  <a:schemeClr val="bg2"/>
                </a:solidFill>
              </a:rPr>
              <a:t>GET 222-238: time resolution is 60 sec. After that it is 600 sec… </a:t>
            </a:r>
          </a:p>
          <a:p>
            <a:endParaRPr lang="en-US" sz="4133" dirty="0">
              <a:solidFill>
                <a:schemeClr val="bg2"/>
              </a:solidFill>
            </a:endParaRPr>
          </a:p>
        </p:txBody>
      </p:sp>
      <p:pic>
        <p:nvPicPr>
          <p:cNvPr id="3" name="Picture 2">
            <a:extLst>
              <a:ext uri="{FF2B5EF4-FFF2-40B4-BE49-F238E27FC236}">
                <a16:creationId xmlns:a16="http://schemas.microsoft.com/office/drawing/2014/main" id="{99A6F199-EB75-2041-BFF9-CE27D457D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37275" y="8005755"/>
            <a:ext cx="5377840" cy="4176197"/>
          </a:xfrm>
          <a:prstGeom prst="rect">
            <a:avLst/>
          </a:prstGeom>
        </p:spPr>
      </p:pic>
      <p:sp>
        <p:nvSpPr>
          <p:cNvPr id="8" name="Rectangle 7">
            <a:extLst>
              <a:ext uri="{FF2B5EF4-FFF2-40B4-BE49-F238E27FC236}">
                <a16:creationId xmlns:a16="http://schemas.microsoft.com/office/drawing/2014/main" id="{04DCE83B-AF84-C946-825C-D47EE6CD0583}"/>
              </a:ext>
            </a:extLst>
          </p:cNvPr>
          <p:cNvSpPr/>
          <p:nvPr/>
        </p:nvSpPr>
        <p:spPr>
          <a:xfrm>
            <a:off x="12559435" y="11425483"/>
            <a:ext cx="5377840" cy="666786"/>
          </a:xfrm>
          <a:prstGeom prst="rect">
            <a:avLst/>
          </a:prstGeom>
          <a:solidFill>
            <a:schemeClr val="tx2"/>
          </a:solidFill>
        </p:spPr>
        <p:txBody>
          <a:bodyPr wrap="square">
            <a:spAutoFit/>
          </a:bodyPr>
          <a:lstStyle/>
          <a:p>
            <a:pPr algn="ctr"/>
            <a:r>
              <a:rPr lang="en-US" sz="3733" dirty="0">
                <a:solidFill>
                  <a:schemeClr val="bg2"/>
                </a:solidFill>
                <a:ea typeface="Verdana" panose="020B0604030504040204" pitchFamily="34" charset="0"/>
                <a:cs typeface="Verdana" panose="020B0604030504040204" pitchFamily="34" charset="0"/>
              </a:rPr>
              <a:t>Received June 2008</a:t>
            </a:r>
          </a:p>
        </p:txBody>
      </p:sp>
    </p:spTree>
    <p:extLst>
      <p:ext uri="{BB962C8B-B14F-4D97-AF65-F5344CB8AC3E}">
        <p14:creationId xmlns:p14="http://schemas.microsoft.com/office/powerpoint/2010/main" val="3674656904"/>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dissolve">
                                      <p:cBhvr>
                                        <p:cTn id="7" dur="500"/>
                                        <p:tgtEl>
                                          <p:spTgt spid="7">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5" end="5"/>
                                            </p:txEl>
                                          </p:spTgt>
                                        </p:tgtEl>
                                        <p:attrNameLst>
                                          <p:attrName>style.visibility</p:attrName>
                                        </p:attrNameLst>
                                      </p:cBhvr>
                                      <p:to>
                                        <p:strVal val="visible"/>
                                      </p:to>
                                    </p:set>
                                    <p:animEffect transition="in" filter="dissolve">
                                      <p:cBhvr>
                                        <p:cTn id="10" dur="500"/>
                                        <p:tgtEl>
                                          <p:spTgt spid="7">
                                            <p:txEl>
                                              <p:pRg st="5" end="5"/>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animEffect transition="in" filter="dissolve">
                                      <p:cBhvr>
                                        <p:cTn id="13" dur="500"/>
                                        <p:tgtEl>
                                          <p:spTgt spid="7">
                                            <p:txEl>
                                              <p:pRg st="6" end="6"/>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7">
                                            <p:txEl>
                                              <p:pRg st="7" end="7"/>
                                            </p:txEl>
                                          </p:spTgt>
                                        </p:tgtEl>
                                        <p:attrNameLst>
                                          <p:attrName>style.visibility</p:attrName>
                                        </p:attrNameLst>
                                      </p:cBhvr>
                                      <p:to>
                                        <p:strVal val="visible"/>
                                      </p:to>
                                    </p:set>
                                    <p:animEffect transition="in" filter="dissolve">
                                      <p:cBhvr>
                                        <p:cTn id="16" dur="500"/>
                                        <p:tgtEl>
                                          <p:spTgt spid="7">
                                            <p:txEl>
                                              <p:pRg st="7" end="7"/>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19999" y="710571"/>
            <a:ext cx="17886723" cy="1066960"/>
          </a:xfrm>
        </p:spPr>
        <p:txBody>
          <a:bodyPr/>
          <a:lstStyle/>
          <a:p>
            <a:r>
              <a:rPr lang="en-GB" sz="5333" dirty="0">
                <a:latin typeface="Verdana" charset="0"/>
                <a:ea typeface="MS PGothic" charset="0"/>
              </a:rPr>
              <a:t>X-ray Fluorescence Spectrometer data - III</a:t>
            </a:r>
          </a:p>
        </p:txBody>
      </p:sp>
      <p:sp>
        <p:nvSpPr>
          <p:cNvPr id="7" name="TextBox 7">
            <a:extLst>
              <a:ext uri="{FF2B5EF4-FFF2-40B4-BE49-F238E27FC236}">
                <a16:creationId xmlns:a16="http://schemas.microsoft.com/office/drawing/2014/main" id="{8C17ED95-2B9B-1D4E-8DBC-FFF15D795AC4}"/>
              </a:ext>
            </a:extLst>
          </p:cNvPr>
          <p:cNvSpPr txBox="1">
            <a:spLocks noChangeArrowheads="1"/>
          </p:cNvSpPr>
          <p:nvPr/>
        </p:nvSpPr>
        <p:spPr bwMode="auto">
          <a:xfrm>
            <a:off x="705941" y="2034889"/>
            <a:ext cx="22255659" cy="8996437"/>
          </a:xfrm>
          <a:prstGeom prst="rect">
            <a:avLst/>
          </a:prstGeom>
          <a:solidFill>
            <a:schemeClr val="tx2">
              <a:alpha val="65000"/>
            </a:schemeClr>
          </a:solidFill>
          <a:ln>
            <a:noFill/>
          </a:ln>
        </p:spPr>
        <p:txBody>
          <a:bodyPr wrap="square">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l"/>
            <a:r>
              <a:rPr lang="en-US" sz="4133" u="sng" dirty="0">
                <a:solidFill>
                  <a:schemeClr val="bg2"/>
                </a:solidFill>
              </a:rPr>
              <a:t>XRFS</a:t>
            </a:r>
          </a:p>
          <a:p>
            <a:pPr marL="762010" indent="-762010" algn="l">
              <a:buFont typeface="Wingdings" pitchFamily="2" charset="2"/>
              <a:buChar char="Ø"/>
            </a:pPr>
            <a:r>
              <a:rPr lang="en-US" sz="4133" dirty="0">
                <a:solidFill>
                  <a:schemeClr val="bg2"/>
                </a:solidFill>
              </a:rPr>
              <a:t>Lunar orbit data: ASCII files @ National Space Science Data Center (NSSDC)</a:t>
            </a:r>
          </a:p>
          <a:p>
            <a:pPr marL="2743234" lvl="1" algn="l">
              <a:buFont typeface="Arial" panose="020B0604020202020204" pitchFamily="34" charset="0"/>
              <a:buChar char="•"/>
            </a:pPr>
            <a:r>
              <a:rPr lang="en-US" sz="4133" dirty="0">
                <a:solidFill>
                  <a:schemeClr val="bg2"/>
                </a:solidFill>
              </a:rPr>
              <a:t>Count rates + Position @ 8-sec time resolution</a:t>
            </a:r>
          </a:p>
          <a:p>
            <a:pPr marL="762010" indent="-762010" algn="l">
              <a:buFont typeface="Wingdings" pitchFamily="2" charset="2"/>
              <a:buChar char="Ø"/>
            </a:pPr>
            <a:endParaRPr lang="en-US" sz="4133" dirty="0">
              <a:solidFill>
                <a:schemeClr val="bg2"/>
              </a:solidFill>
            </a:endParaRPr>
          </a:p>
          <a:p>
            <a:pPr marL="762010" indent="-762010" algn="l">
              <a:buFont typeface="Wingdings" pitchFamily="2" charset="2"/>
              <a:buChar char="Ø"/>
            </a:pPr>
            <a:r>
              <a:rPr lang="en-US" sz="4133" dirty="0">
                <a:solidFill>
                  <a:schemeClr val="bg2"/>
                </a:solidFill>
              </a:rPr>
              <a:t>Trans-Earth Coast (TEC) data: binary 9-track tape created on an IBM 360/91 computer at NSSDC </a:t>
            </a:r>
          </a:p>
          <a:p>
            <a:pPr marL="2743234" lvl="1" algn="l">
              <a:buFont typeface="Arial" panose="020B0604020202020204" pitchFamily="34" charset="0"/>
              <a:buChar char="•"/>
            </a:pPr>
            <a:r>
              <a:rPr lang="en-US" sz="4133" dirty="0">
                <a:solidFill>
                  <a:schemeClr val="bg2"/>
                </a:solidFill>
              </a:rPr>
              <a:t>Count rates @ 8-sec time resolution</a:t>
            </a:r>
          </a:p>
          <a:p>
            <a:pPr marL="2743234" lvl="1" algn="l">
              <a:buFont typeface="Arial" panose="020B0604020202020204" pitchFamily="34" charset="0"/>
              <a:buChar char="•"/>
            </a:pPr>
            <a:r>
              <a:rPr lang="en-US" sz="4133" dirty="0">
                <a:solidFill>
                  <a:schemeClr val="bg2"/>
                </a:solidFill>
              </a:rPr>
              <a:t>CSM orientation + telemetry (temperatures, voltages, etc.) </a:t>
            </a:r>
          </a:p>
          <a:p>
            <a:pPr lvl="1" indent="0" algn="l"/>
            <a:r>
              <a:rPr lang="en-US" sz="4133" dirty="0">
                <a:solidFill>
                  <a:schemeClr val="bg2"/>
                </a:solidFill>
              </a:rPr>
              <a:t>GET 222-238: time resolution is 60 sec. After that it is 600 sec… </a:t>
            </a:r>
          </a:p>
          <a:p>
            <a:pPr algn="l"/>
            <a:endParaRPr lang="en-US" sz="4133" dirty="0">
              <a:solidFill>
                <a:schemeClr val="bg2"/>
              </a:solidFill>
            </a:endParaRPr>
          </a:p>
          <a:p>
            <a:pPr algn="l"/>
            <a:r>
              <a:rPr lang="en-US" sz="4133" dirty="0">
                <a:solidFill>
                  <a:schemeClr val="bg2"/>
                </a:solidFill>
              </a:rPr>
              <a:t>Gamma-ray spectrometer:</a:t>
            </a:r>
          </a:p>
          <a:p>
            <a:pPr marL="762010" indent="-762010" algn="l">
              <a:buFont typeface="Wingdings" pitchFamily="2" charset="2"/>
              <a:buChar char="Ø"/>
            </a:pPr>
            <a:r>
              <a:rPr lang="en-US" sz="4133" dirty="0">
                <a:solidFill>
                  <a:schemeClr val="bg2"/>
                </a:solidFill>
              </a:rPr>
              <a:t>binary </a:t>
            </a:r>
            <a:r>
              <a:rPr lang="en-US" sz="4133" dirty="0" err="1">
                <a:solidFill>
                  <a:schemeClr val="bg2"/>
                </a:solidFill>
              </a:rPr>
              <a:t>tapedump</a:t>
            </a:r>
            <a:r>
              <a:rPr lang="en-US" sz="4133" dirty="0">
                <a:solidFill>
                  <a:schemeClr val="bg2"/>
                </a:solidFill>
              </a:rPr>
              <a:t> at NSSDC for lunar orbit + TEC</a:t>
            </a:r>
          </a:p>
          <a:p>
            <a:pPr marL="2743234" lvl="1" algn="l">
              <a:buFont typeface="Arial" panose="020B0604020202020204" pitchFamily="34" charset="0"/>
              <a:buChar char="•"/>
            </a:pPr>
            <a:r>
              <a:rPr lang="en-US" sz="4133" dirty="0">
                <a:solidFill>
                  <a:schemeClr val="bg2"/>
                </a:solidFill>
              </a:rPr>
              <a:t>GRS Count rates + CSM orientation + telemetry (temperatures, voltages, etc.) @ 3-sec resolution</a:t>
            </a:r>
          </a:p>
        </p:txBody>
      </p:sp>
    </p:spTree>
    <p:extLst>
      <p:ext uri="{BB962C8B-B14F-4D97-AF65-F5344CB8AC3E}">
        <p14:creationId xmlns:p14="http://schemas.microsoft.com/office/powerpoint/2010/main" val="1405892983"/>
      </p:ext>
    </p:extLst>
  </p:cSld>
  <p:clrMapOvr>
    <a:masterClrMapping/>
  </p:clrMapOvr>
  <p:transition spd="med"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19999" y="710571"/>
            <a:ext cx="17886723" cy="1066960"/>
          </a:xfrm>
        </p:spPr>
        <p:txBody>
          <a:bodyPr/>
          <a:lstStyle/>
          <a:p>
            <a:r>
              <a:rPr lang="en-GB" sz="5333" dirty="0">
                <a:latin typeface="Verdana" charset="0"/>
                <a:ea typeface="MS PGothic" charset="0"/>
              </a:rPr>
              <a:t>X-ray Fluorescence Spectrometer data - IV</a:t>
            </a:r>
          </a:p>
        </p:txBody>
      </p:sp>
      <p:pic>
        <p:nvPicPr>
          <p:cNvPr id="3" name="Picture 2">
            <a:extLst>
              <a:ext uri="{FF2B5EF4-FFF2-40B4-BE49-F238E27FC236}">
                <a16:creationId xmlns:a16="http://schemas.microsoft.com/office/drawing/2014/main" id="{9719CA69-B3D0-0C46-911E-D78230B4759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55939" y="8019688"/>
            <a:ext cx="18286352" cy="3364987"/>
          </a:xfrm>
          <a:prstGeom prst="rect">
            <a:avLst/>
          </a:prstGeom>
        </p:spPr>
      </p:pic>
      <p:pic>
        <p:nvPicPr>
          <p:cNvPr id="6" name="Picture 5">
            <a:extLst>
              <a:ext uri="{FF2B5EF4-FFF2-40B4-BE49-F238E27FC236}">
                <a16:creationId xmlns:a16="http://schemas.microsoft.com/office/drawing/2014/main" id="{32C5423B-CDE4-C249-ABEA-A83B4EE2E7E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3920" y="2260852"/>
            <a:ext cx="14092384" cy="5275517"/>
          </a:xfrm>
          <a:prstGeom prst="rect">
            <a:avLst/>
          </a:prstGeom>
        </p:spPr>
      </p:pic>
      <p:sp>
        <p:nvSpPr>
          <p:cNvPr id="8" name="TextBox 7">
            <a:extLst>
              <a:ext uri="{FF2B5EF4-FFF2-40B4-BE49-F238E27FC236}">
                <a16:creationId xmlns:a16="http://schemas.microsoft.com/office/drawing/2014/main" id="{9E5F983E-D403-6149-9B79-B62C79B09613}"/>
              </a:ext>
            </a:extLst>
          </p:cNvPr>
          <p:cNvSpPr txBox="1">
            <a:spLocks noChangeArrowheads="1"/>
          </p:cNvSpPr>
          <p:nvPr/>
        </p:nvSpPr>
        <p:spPr bwMode="auto">
          <a:xfrm>
            <a:off x="19170274" y="9403728"/>
            <a:ext cx="4536397" cy="1446550"/>
          </a:xfrm>
          <a:prstGeom prst="rect">
            <a:avLst/>
          </a:prstGeom>
          <a:solidFill>
            <a:schemeClr val="tx2">
              <a:alpha val="65000"/>
            </a:schemeClr>
          </a:solidFill>
          <a:ln>
            <a:noFill/>
          </a:ln>
        </p:spPr>
        <p:txBody>
          <a:bodyPr wrap="square">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r>
              <a:rPr lang="en-US" sz="4400" dirty="0">
                <a:solidFill>
                  <a:schemeClr val="bg2"/>
                </a:solidFill>
              </a:rPr>
              <a:t>IBM 360/370 data structure</a:t>
            </a:r>
          </a:p>
        </p:txBody>
      </p:sp>
      <p:sp>
        <p:nvSpPr>
          <p:cNvPr id="9" name="TextBox 8">
            <a:extLst>
              <a:ext uri="{FF2B5EF4-FFF2-40B4-BE49-F238E27FC236}">
                <a16:creationId xmlns:a16="http://schemas.microsoft.com/office/drawing/2014/main" id="{7B3F6663-3135-4847-908E-5234C6384351}"/>
              </a:ext>
            </a:extLst>
          </p:cNvPr>
          <p:cNvSpPr txBox="1">
            <a:spLocks noChangeArrowheads="1"/>
          </p:cNvSpPr>
          <p:nvPr/>
        </p:nvSpPr>
        <p:spPr bwMode="auto">
          <a:xfrm>
            <a:off x="14976304" y="2653258"/>
            <a:ext cx="8895259" cy="3477875"/>
          </a:xfrm>
          <a:prstGeom prst="rect">
            <a:avLst/>
          </a:prstGeom>
          <a:solidFill>
            <a:schemeClr val="tx2">
              <a:alpha val="65000"/>
            </a:schemeClr>
          </a:solidFill>
          <a:ln>
            <a:noFill/>
          </a:ln>
        </p:spPr>
        <p:txBody>
          <a:bodyPr wrap="square">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l"/>
            <a:r>
              <a:rPr lang="en-US" sz="4400" dirty="0" err="1">
                <a:solidFill>
                  <a:schemeClr val="bg2"/>
                </a:solidFill>
              </a:rPr>
              <a:t>Yoan</a:t>
            </a:r>
            <a:r>
              <a:rPr lang="en-US" sz="4400" dirty="0">
                <a:solidFill>
                  <a:schemeClr val="bg2"/>
                </a:solidFill>
              </a:rPr>
              <a:t> </a:t>
            </a:r>
            <a:r>
              <a:rPr lang="en-US" sz="4400" dirty="0" err="1">
                <a:solidFill>
                  <a:schemeClr val="bg2"/>
                </a:solidFill>
              </a:rPr>
              <a:t>Mollard</a:t>
            </a:r>
            <a:r>
              <a:rPr lang="en-US" sz="4400" dirty="0">
                <a:solidFill>
                  <a:schemeClr val="bg2"/>
                </a:solidFill>
              </a:rPr>
              <a:t>:</a:t>
            </a:r>
          </a:p>
          <a:p>
            <a:pPr marL="762010" indent="-762010" algn="l">
              <a:buFont typeface="Arial" panose="020B0604020202020204" pitchFamily="34" charset="0"/>
              <a:buChar char="•"/>
            </a:pPr>
            <a:r>
              <a:rPr lang="en-US" sz="4400" dirty="0">
                <a:solidFill>
                  <a:schemeClr val="bg2"/>
                </a:solidFill>
              </a:rPr>
              <a:t>2011-2012: 3-month intern @ ESAC – XRFS data</a:t>
            </a:r>
          </a:p>
          <a:p>
            <a:pPr marL="762010" indent="-762010" algn="l">
              <a:buFont typeface="Arial" panose="020B0604020202020204" pitchFamily="34" charset="0"/>
              <a:buChar char="•"/>
            </a:pPr>
            <a:r>
              <a:rPr lang="en-US" sz="4400" dirty="0">
                <a:solidFill>
                  <a:schemeClr val="bg2"/>
                </a:solidFill>
              </a:rPr>
              <a:t>2015: Faculty visit to ESAC: GRS data</a:t>
            </a:r>
          </a:p>
        </p:txBody>
      </p:sp>
    </p:spTree>
    <p:extLst>
      <p:ext uri="{BB962C8B-B14F-4D97-AF65-F5344CB8AC3E}">
        <p14:creationId xmlns:p14="http://schemas.microsoft.com/office/powerpoint/2010/main" val="887418700"/>
      </p:ext>
    </p:extLst>
  </p:cSld>
  <p:clrMapOvr>
    <a:masterClrMapping/>
  </p:clrMapOvr>
  <p:transition spd="med"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 name="Shape 1513"/>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pic>
        <p:nvPicPr>
          <p:cNvPr id="1514" name="temp6.pdf"/>
          <p:cNvPicPr>
            <a:picLocks noChangeAspect="1"/>
          </p:cNvPicPr>
          <p:nvPr/>
        </p:nvPicPr>
        <p:blipFill>
          <a:blip r:embed="rId3"/>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pic>
        <p:nvPicPr>
          <p:cNvPr id="1515" name="pasted-image.pdf"/>
          <p:cNvPicPr>
            <a:picLocks/>
          </p:cNvPicPr>
          <p:nvPr/>
        </p:nvPicPr>
        <p:blipFill>
          <a:blip r:embed="rId4"/>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1516" name="pasted-image.pdf"/>
          <p:cNvPicPr>
            <a:picLocks/>
          </p:cNvPicPr>
          <p:nvPr/>
        </p:nvPicPr>
        <p:blipFill>
          <a:blip r:embed="rId5"/>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1517" name="pasted-image.pdf"/>
          <p:cNvPicPr>
            <a:picLocks/>
          </p:cNvPicPr>
          <p:nvPr/>
        </p:nvPicPr>
        <p:blipFill>
          <a:blip r:embed="rId6"/>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1518" name="pasted-image.pdf"/>
          <p:cNvPicPr>
            <a:picLocks/>
          </p:cNvPicPr>
          <p:nvPr/>
        </p:nvPicPr>
        <p:blipFill>
          <a:blip r:embed="rId7"/>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1519" name="pasted-image.pdf"/>
          <p:cNvPicPr>
            <a:picLocks/>
          </p:cNvPicPr>
          <p:nvPr/>
        </p:nvPicPr>
        <p:blipFill>
          <a:blip r:embed="rId8"/>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1520" name="pasted-image.pdf"/>
          <p:cNvPicPr>
            <a:picLocks/>
          </p:cNvPicPr>
          <p:nvPr/>
        </p:nvPicPr>
        <p:blipFill>
          <a:blip r:embed="rId9"/>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1521" name="pasted-image.pdf"/>
          <p:cNvPicPr>
            <a:picLocks/>
          </p:cNvPicPr>
          <p:nvPr/>
        </p:nvPicPr>
        <p:blipFill>
          <a:blip r:embed="rId10"/>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1522" name="pasted-image.pdf"/>
          <p:cNvPicPr>
            <a:picLocks/>
          </p:cNvPicPr>
          <p:nvPr/>
        </p:nvPicPr>
        <p:blipFill>
          <a:blip r:embed="rId11"/>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1523" name="pasted-image.pdf"/>
          <p:cNvPicPr>
            <a:picLocks/>
          </p:cNvPicPr>
          <p:nvPr/>
        </p:nvPicPr>
        <p:blipFill>
          <a:blip r:embed="rId12"/>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1524" name="pasted-image.pdf"/>
          <p:cNvPicPr>
            <a:picLocks/>
          </p:cNvPicPr>
          <p:nvPr/>
        </p:nvPicPr>
        <p:blipFill>
          <a:blip r:embed="rId13"/>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1525" name="pasted-image.pdf"/>
          <p:cNvPicPr>
            <a:picLocks/>
          </p:cNvPicPr>
          <p:nvPr/>
        </p:nvPicPr>
        <p:blipFill>
          <a:blip r:embed="rId14"/>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1526" name="pasted-image.pdf"/>
          <p:cNvPicPr>
            <a:picLocks/>
          </p:cNvPicPr>
          <p:nvPr/>
        </p:nvPicPr>
        <p:blipFill>
          <a:blip r:embed="rId15"/>
          <a:srcRect t="5733" r="5707" b="5611"/>
          <a:stretch>
            <a:fillRect/>
          </a:stretch>
        </p:blipFill>
        <p:spPr>
          <a:xfrm>
            <a:off x="16447547" y="13355393"/>
            <a:ext cx="406401" cy="266701"/>
          </a:xfrm>
          <a:prstGeom prst="rect">
            <a:avLst/>
          </a:prstGeom>
          <a:ln w="12700">
            <a:solidFill>
              <a:srgbClr val="FFFFFF"/>
            </a:solidFill>
            <a:miter lim="400000"/>
          </a:ln>
        </p:spPr>
      </p:pic>
      <p:pic>
        <p:nvPicPr>
          <p:cNvPr id="1527" name="pasted-image.pdf"/>
          <p:cNvPicPr>
            <a:picLocks/>
          </p:cNvPicPr>
          <p:nvPr/>
        </p:nvPicPr>
        <p:blipFill>
          <a:blip r:embed="rId16"/>
          <a:srcRect t="5895" b="5530"/>
          <a:stretch>
            <a:fillRect/>
          </a:stretch>
        </p:blipFill>
        <p:spPr>
          <a:xfrm>
            <a:off x="17059800" y="13355592"/>
            <a:ext cx="397723" cy="266701"/>
          </a:xfrm>
          <a:prstGeom prst="rect">
            <a:avLst/>
          </a:prstGeom>
          <a:ln w="12700">
            <a:solidFill>
              <a:srgbClr val="FFFFFF"/>
            </a:solidFill>
            <a:miter lim="400000"/>
          </a:ln>
        </p:spPr>
      </p:pic>
      <p:pic>
        <p:nvPicPr>
          <p:cNvPr id="1528" name="pasted-image.pdf"/>
          <p:cNvPicPr>
            <a:picLocks/>
          </p:cNvPicPr>
          <p:nvPr/>
        </p:nvPicPr>
        <p:blipFill>
          <a:blip r:embed="rId17"/>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1529" name="pasted-image.pdf"/>
          <p:cNvPicPr>
            <a:picLocks/>
          </p:cNvPicPr>
          <p:nvPr/>
        </p:nvPicPr>
        <p:blipFill>
          <a:blip r:embed="rId18"/>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1530" name="pasted-image.pdf"/>
          <p:cNvPicPr>
            <a:picLocks/>
          </p:cNvPicPr>
          <p:nvPr/>
        </p:nvPicPr>
        <p:blipFill>
          <a:blip r:embed="rId19"/>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1531" name="pasted-image.pdf"/>
          <p:cNvPicPr>
            <a:picLocks/>
          </p:cNvPicPr>
          <p:nvPr/>
        </p:nvPicPr>
        <p:blipFill>
          <a:blip r:embed="rId20"/>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1532" name="pasted-image.pdf"/>
          <p:cNvPicPr>
            <a:picLocks/>
          </p:cNvPicPr>
          <p:nvPr/>
        </p:nvPicPr>
        <p:blipFill>
          <a:blip r:embed="rId21"/>
          <a:srcRect t="5798" r="5009" b="5725"/>
          <a:stretch>
            <a:fillRect/>
          </a:stretch>
        </p:blipFill>
        <p:spPr>
          <a:xfrm>
            <a:off x="21310646" y="13355791"/>
            <a:ext cx="406401" cy="266701"/>
          </a:xfrm>
          <a:prstGeom prst="rect">
            <a:avLst/>
          </a:prstGeom>
          <a:ln w="12700">
            <a:solidFill>
              <a:srgbClr val="FFFFFF"/>
            </a:solidFill>
            <a:miter lim="400000"/>
          </a:ln>
        </p:spPr>
      </p:pic>
      <p:pic>
        <p:nvPicPr>
          <p:cNvPr id="1533" name="pasted-image.pdf"/>
          <p:cNvPicPr>
            <a:picLocks/>
          </p:cNvPicPr>
          <p:nvPr/>
        </p:nvPicPr>
        <p:blipFill>
          <a:blip r:embed="rId22"/>
          <a:srcRect l="5076" t="6880" b="6000"/>
          <a:stretch>
            <a:fillRect/>
          </a:stretch>
        </p:blipFill>
        <p:spPr>
          <a:xfrm>
            <a:off x="22350982" y="13356584"/>
            <a:ext cx="406401" cy="266655"/>
          </a:xfrm>
          <a:prstGeom prst="rect">
            <a:avLst/>
          </a:prstGeom>
          <a:ln w="12700">
            <a:solidFill>
              <a:srgbClr val="FFFFFF"/>
            </a:solidFill>
            <a:miter lim="400000"/>
          </a:ln>
        </p:spPr>
      </p:pic>
      <p:pic>
        <p:nvPicPr>
          <p:cNvPr id="1534" name="pasted-image.pdf"/>
          <p:cNvPicPr>
            <a:picLocks/>
          </p:cNvPicPr>
          <p:nvPr/>
        </p:nvPicPr>
        <p:blipFill>
          <a:blip r:embed="rId23"/>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1535" name="pasted-image.pdf"/>
          <p:cNvPicPr>
            <a:picLocks/>
          </p:cNvPicPr>
          <p:nvPr/>
        </p:nvPicPr>
        <p:blipFill>
          <a:blip r:embed="rId24"/>
          <a:srcRect t="4106" r="4981"/>
          <a:stretch>
            <a:fillRect/>
          </a:stretch>
        </p:blipFill>
        <p:spPr>
          <a:xfrm>
            <a:off x="23776723" y="13360652"/>
            <a:ext cx="406401" cy="260871"/>
          </a:xfrm>
          <a:prstGeom prst="rect">
            <a:avLst/>
          </a:prstGeom>
          <a:ln w="12700">
            <a:solidFill>
              <a:srgbClr val="FFFFFF"/>
            </a:solidFill>
            <a:miter lim="400000"/>
          </a:ln>
        </p:spPr>
      </p:pic>
      <p:pic>
        <p:nvPicPr>
          <p:cNvPr id="1536" name="pasted-image.tiff"/>
          <p:cNvPicPr>
            <a:picLocks noChangeAspect="1"/>
          </p:cNvPicPr>
          <p:nvPr/>
        </p:nvPicPr>
        <p:blipFill>
          <a:blip r:embed="rId25"/>
          <a:stretch>
            <a:fillRect/>
          </a:stretch>
        </p:blipFill>
        <p:spPr>
          <a:xfrm>
            <a:off x="21907765" y="13358347"/>
            <a:ext cx="265557" cy="265557"/>
          </a:xfrm>
          <a:prstGeom prst="rect">
            <a:avLst/>
          </a:prstGeom>
          <a:ln w="12700">
            <a:solidFill>
              <a:srgbClr val="FFFFFF"/>
            </a:solidFill>
            <a:miter lim="400000"/>
          </a:ln>
        </p:spPr>
      </p:pic>
      <p:pic>
        <p:nvPicPr>
          <p:cNvPr id="1537" name="pasted-image.pdf"/>
          <p:cNvPicPr>
            <a:picLocks/>
          </p:cNvPicPr>
          <p:nvPr/>
        </p:nvPicPr>
        <p:blipFill>
          <a:blip r:embed="rId26"/>
          <a:srcRect l="3289" t="5441" r="3857" b="7975"/>
          <a:stretch>
            <a:fillRect/>
          </a:stretch>
        </p:blipFill>
        <p:spPr>
          <a:xfrm>
            <a:off x="20094872" y="13359097"/>
            <a:ext cx="406401" cy="266701"/>
          </a:xfrm>
          <a:prstGeom prst="rect">
            <a:avLst/>
          </a:prstGeom>
          <a:ln w="12700">
            <a:solidFill>
              <a:srgbClr val="FFFFFF"/>
            </a:solidFill>
            <a:miter lim="400000"/>
          </a:ln>
        </p:spPr>
      </p:pic>
      <p:pic>
        <p:nvPicPr>
          <p:cNvPr id="1538" name="pasted-image.pdf"/>
          <p:cNvPicPr>
            <a:picLocks/>
          </p:cNvPicPr>
          <p:nvPr/>
        </p:nvPicPr>
        <p:blipFill>
          <a:blip r:embed="rId27"/>
          <a:srcRect l="1719" t="6495" r="5122" b="5863"/>
          <a:stretch>
            <a:fillRect/>
          </a:stretch>
        </p:blipFill>
        <p:spPr>
          <a:xfrm>
            <a:off x="20702759" y="13356981"/>
            <a:ext cx="406401" cy="266701"/>
          </a:xfrm>
          <a:prstGeom prst="rect">
            <a:avLst/>
          </a:prstGeom>
          <a:ln w="12700">
            <a:solidFill>
              <a:srgbClr val="FFFFFF"/>
            </a:solidFill>
            <a:miter lim="400000"/>
          </a:ln>
        </p:spPr>
      </p:pic>
      <p:sp>
        <p:nvSpPr>
          <p:cNvPr id="1539" name="Shape 1539"/>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1540" name="image67.png"/>
          <p:cNvPicPr>
            <a:picLocks noChangeAspect="1"/>
          </p:cNvPicPr>
          <p:nvPr/>
        </p:nvPicPr>
        <p:blipFill>
          <a:blip r:embed="rId28"/>
          <a:srcRect l="34" r="192" b="110"/>
          <a:stretch>
            <a:fillRect/>
          </a:stretch>
        </p:blipFill>
        <p:spPr>
          <a:xfrm>
            <a:off x="1645948" y="4279743"/>
            <a:ext cx="20947595" cy="5238814"/>
          </a:xfrm>
          <a:prstGeom prst="rect">
            <a:avLst/>
          </a:prstGeom>
          <a:ln w="12700">
            <a:miter lim="400000"/>
          </a:ln>
        </p:spPr>
      </p:pic>
      <p:sp>
        <p:nvSpPr>
          <p:cNvPr id="1541" name="Shape 1541"/>
          <p:cNvSpPr/>
          <p:nvPr/>
        </p:nvSpPr>
        <p:spPr>
          <a:xfrm rot="5400000">
            <a:off x="9533526" y="3448602"/>
            <a:ext cx="777206" cy="121924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51"/>
                  <a:pt x="10800" y="115"/>
                </a:cubicBezTo>
                <a:lnTo>
                  <a:pt x="10800" y="10685"/>
                </a:lnTo>
                <a:cubicBezTo>
                  <a:pt x="10800" y="10749"/>
                  <a:pt x="15635" y="10800"/>
                  <a:pt x="21600" y="10800"/>
                </a:cubicBezTo>
                <a:cubicBezTo>
                  <a:pt x="15635" y="10800"/>
                  <a:pt x="10800" y="10851"/>
                  <a:pt x="10800" y="10915"/>
                </a:cubicBezTo>
                <a:lnTo>
                  <a:pt x="10800" y="21485"/>
                </a:lnTo>
                <a:cubicBezTo>
                  <a:pt x="10800" y="21549"/>
                  <a:pt x="5965" y="21600"/>
                  <a:pt x="0" y="21600"/>
                </a:cubicBezTo>
              </a:path>
            </a:pathLst>
          </a:custGeom>
          <a:ln w="88900">
            <a:solidFill>
              <a:srgbClr val="3366FF"/>
            </a:solidFill>
          </a:ln>
        </p:spPr>
        <p:txBody>
          <a:bodyPr lIns="121919" tIns="121919" rIns="121919" bIns="121919" anchor="ctr"/>
          <a:lstStyle/>
          <a:p>
            <a:pPr defTabSz="2438400">
              <a:defRPr sz="4800">
                <a:solidFill>
                  <a:srgbClr val="000000"/>
                </a:solidFill>
                <a:latin typeface="Verdana"/>
                <a:ea typeface="Verdana"/>
                <a:cs typeface="Verdana"/>
                <a:sym typeface="Verdana"/>
              </a:defRPr>
            </a:pPr>
            <a:endParaRPr/>
          </a:p>
        </p:txBody>
      </p:sp>
      <p:sp>
        <p:nvSpPr>
          <p:cNvPr id="1542" name="Shape 1542"/>
          <p:cNvSpPr/>
          <p:nvPr/>
        </p:nvSpPr>
        <p:spPr>
          <a:xfrm>
            <a:off x="5786377" y="10223169"/>
            <a:ext cx="8271487" cy="980441"/>
          </a:xfrm>
          <a:prstGeom prst="rect">
            <a:avLst/>
          </a:prstGeom>
          <a:solidFill>
            <a:srgbClr val="D5D6D2">
              <a:alpha val="64999"/>
            </a:srgbClr>
          </a:solidFill>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algn="l" defTabSz="2438400">
              <a:defRPr sz="4800">
                <a:solidFill>
                  <a:srgbClr val="000000"/>
                </a:solidFill>
                <a:latin typeface="Verdana"/>
                <a:ea typeface="Verdana"/>
                <a:cs typeface="Verdana"/>
                <a:sym typeface="Verdana"/>
              </a:defRPr>
            </a:lvl1pPr>
          </a:lstStyle>
          <a:p>
            <a:r>
              <a:t>Lunar X-ray observations</a:t>
            </a:r>
          </a:p>
        </p:txBody>
      </p:sp>
      <p:sp>
        <p:nvSpPr>
          <p:cNvPr id="1543" name="Shape 1543"/>
          <p:cNvSpPr/>
          <p:nvPr/>
        </p:nvSpPr>
        <p:spPr>
          <a:xfrm rot="5400000">
            <a:off x="18186720" y="7368174"/>
            <a:ext cx="777212" cy="43533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44"/>
                  <a:pt x="10800" y="321"/>
                </a:cubicBezTo>
                <a:lnTo>
                  <a:pt x="10800" y="10479"/>
                </a:lnTo>
                <a:cubicBezTo>
                  <a:pt x="10800" y="10656"/>
                  <a:pt x="15635" y="10800"/>
                  <a:pt x="21600" y="10800"/>
                </a:cubicBezTo>
                <a:cubicBezTo>
                  <a:pt x="15635" y="10800"/>
                  <a:pt x="10800" y="10944"/>
                  <a:pt x="10800" y="11121"/>
                </a:cubicBezTo>
                <a:lnTo>
                  <a:pt x="10800" y="21279"/>
                </a:lnTo>
                <a:cubicBezTo>
                  <a:pt x="10800" y="21456"/>
                  <a:pt x="5965" y="21600"/>
                  <a:pt x="0" y="21600"/>
                </a:cubicBezTo>
              </a:path>
            </a:pathLst>
          </a:custGeom>
          <a:ln w="88900">
            <a:solidFill>
              <a:srgbClr val="C00000"/>
            </a:solidFill>
          </a:ln>
        </p:spPr>
        <p:txBody>
          <a:bodyPr lIns="121919" tIns="121919" rIns="121919" bIns="121919" anchor="ctr"/>
          <a:lstStyle/>
          <a:p>
            <a:pPr defTabSz="2438400">
              <a:defRPr sz="4800">
                <a:solidFill>
                  <a:srgbClr val="000000"/>
                </a:solidFill>
                <a:latin typeface="Verdana"/>
                <a:ea typeface="Verdana"/>
                <a:cs typeface="Verdana"/>
                <a:sym typeface="Verdana"/>
              </a:defRPr>
            </a:pPr>
            <a:endParaRPr/>
          </a:p>
        </p:txBody>
      </p:sp>
      <p:sp>
        <p:nvSpPr>
          <p:cNvPr id="1544" name="Shape 1544"/>
          <p:cNvSpPr/>
          <p:nvPr/>
        </p:nvSpPr>
        <p:spPr>
          <a:xfrm>
            <a:off x="16398671" y="10223169"/>
            <a:ext cx="3791111" cy="1717041"/>
          </a:xfrm>
          <a:prstGeom prst="rect">
            <a:avLst/>
          </a:prstGeom>
          <a:solidFill>
            <a:srgbClr val="D5D6D2">
              <a:alpha val="64999"/>
            </a:srgbClr>
          </a:solidFill>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defTabSz="2438400">
              <a:defRPr sz="4800">
                <a:solidFill>
                  <a:srgbClr val="000000"/>
                </a:solidFill>
                <a:latin typeface="Verdana"/>
                <a:ea typeface="Verdana"/>
                <a:cs typeface="Verdana"/>
                <a:sym typeface="Verdana"/>
              </a:defRPr>
            </a:lvl1pPr>
          </a:lstStyle>
          <a:p>
            <a:r>
              <a:t>X-ray astronomy</a:t>
            </a:r>
          </a:p>
        </p:txBody>
      </p:sp>
      <p:sp>
        <p:nvSpPr>
          <p:cNvPr id="1545" name="Shape 1545"/>
          <p:cNvSpPr/>
          <p:nvPr/>
        </p:nvSpPr>
        <p:spPr>
          <a:xfrm rot="5400000">
            <a:off x="21019155" y="8889043"/>
            <a:ext cx="777217" cy="1311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478"/>
                  <a:pt x="10800" y="1067"/>
                </a:cubicBezTo>
                <a:lnTo>
                  <a:pt x="10800" y="9733"/>
                </a:lnTo>
                <a:cubicBezTo>
                  <a:pt x="10800" y="10322"/>
                  <a:pt x="15635" y="10800"/>
                  <a:pt x="21600" y="10800"/>
                </a:cubicBezTo>
                <a:cubicBezTo>
                  <a:pt x="15635" y="10800"/>
                  <a:pt x="10800" y="11278"/>
                  <a:pt x="10800" y="11867"/>
                </a:cubicBezTo>
                <a:lnTo>
                  <a:pt x="10800" y="20533"/>
                </a:lnTo>
                <a:cubicBezTo>
                  <a:pt x="10800" y="21122"/>
                  <a:pt x="5965" y="21600"/>
                  <a:pt x="0" y="21600"/>
                </a:cubicBezTo>
              </a:path>
            </a:pathLst>
          </a:custGeom>
          <a:ln w="88900">
            <a:solidFill>
              <a:srgbClr val="C00000"/>
            </a:solidFill>
          </a:ln>
        </p:spPr>
        <p:txBody>
          <a:bodyPr lIns="121919" tIns="121919" rIns="121919" bIns="121919" anchor="ctr"/>
          <a:lstStyle/>
          <a:p>
            <a:pPr defTabSz="2438400">
              <a:defRPr sz="4800">
                <a:solidFill>
                  <a:srgbClr val="000000"/>
                </a:solidFill>
                <a:latin typeface="Verdana"/>
                <a:ea typeface="Verdana"/>
                <a:cs typeface="Verdana"/>
                <a:sym typeface="Verdana"/>
              </a:defRPr>
            </a:pPr>
            <a:endParaRPr/>
          </a:p>
        </p:txBody>
      </p:sp>
      <p:sp>
        <p:nvSpPr>
          <p:cNvPr id="1546" name="Shape 1546"/>
          <p:cNvSpPr/>
          <p:nvPr/>
        </p:nvSpPr>
        <p:spPr>
          <a:xfrm>
            <a:off x="20308293" y="10223169"/>
            <a:ext cx="2411105" cy="1723547"/>
          </a:xfrm>
          <a:prstGeom prst="rect">
            <a:avLst/>
          </a:prstGeom>
          <a:solidFill>
            <a:srgbClr val="D5D6D2">
              <a:alpha val="64999"/>
            </a:srgbClr>
          </a:solidFill>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defTabSz="2438400">
              <a:defRPr sz="4800">
                <a:solidFill>
                  <a:srgbClr val="000000"/>
                </a:solidFill>
                <a:latin typeface="Verdana"/>
                <a:ea typeface="Verdana"/>
                <a:cs typeface="Verdana"/>
                <a:sym typeface="Verdana"/>
              </a:defRPr>
            </a:lvl1pPr>
          </a:lstStyle>
          <a:p>
            <a:r>
              <a:rPr dirty="0"/>
              <a:t>“BBQ”</a:t>
            </a:r>
            <a:endParaRPr lang="en-US" dirty="0"/>
          </a:p>
          <a:p>
            <a:r>
              <a:rPr lang="en-US" dirty="0"/>
              <a:t>or PTC</a:t>
            </a:r>
            <a:endParaRPr dirty="0"/>
          </a:p>
        </p:txBody>
      </p:sp>
      <p:sp>
        <p:nvSpPr>
          <p:cNvPr id="1547" name="Shape 1547"/>
          <p:cNvSpPr/>
          <p:nvPr/>
        </p:nvSpPr>
        <p:spPr>
          <a:xfrm rot="16200000">
            <a:off x="9533521" y="-2190174"/>
            <a:ext cx="777206" cy="121924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51"/>
                  <a:pt x="10800" y="115"/>
                </a:cubicBezTo>
                <a:lnTo>
                  <a:pt x="10800" y="10685"/>
                </a:lnTo>
                <a:cubicBezTo>
                  <a:pt x="10800" y="10749"/>
                  <a:pt x="15635" y="10800"/>
                  <a:pt x="21600" y="10800"/>
                </a:cubicBezTo>
                <a:cubicBezTo>
                  <a:pt x="15635" y="10800"/>
                  <a:pt x="10800" y="10851"/>
                  <a:pt x="10800" y="10915"/>
                </a:cubicBezTo>
                <a:lnTo>
                  <a:pt x="10800" y="21485"/>
                </a:lnTo>
                <a:cubicBezTo>
                  <a:pt x="10800" y="21549"/>
                  <a:pt x="5965" y="21600"/>
                  <a:pt x="0" y="21600"/>
                </a:cubicBezTo>
              </a:path>
            </a:pathLst>
          </a:custGeom>
          <a:ln w="88900">
            <a:solidFill>
              <a:srgbClr val="3366FF"/>
            </a:solidFill>
          </a:ln>
        </p:spPr>
        <p:txBody>
          <a:bodyPr lIns="121919" tIns="121919" rIns="121919" bIns="121919" anchor="ctr"/>
          <a:lstStyle/>
          <a:p>
            <a:pPr defTabSz="2438400">
              <a:defRPr sz="4800">
                <a:solidFill>
                  <a:srgbClr val="000000"/>
                </a:solidFill>
                <a:latin typeface="Verdana"/>
                <a:ea typeface="Verdana"/>
                <a:cs typeface="Verdana"/>
                <a:sym typeface="Verdana"/>
              </a:defRPr>
            </a:pPr>
            <a:endParaRPr/>
          </a:p>
        </p:txBody>
      </p:sp>
      <p:sp>
        <p:nvSpPr>
          <p:cNvPr id="1548" name="Shape 1548"/>
          <p:cNvSpPr/>
          <p:nvPr/>
        </p:nvSpPr>
        <p:spPr>
          <a:xfrm>
            <a:off x="7947693" y="2349881"/>
            <a:ext cx="3948873" cy="980441"/>
          </a:xfrm>
          <a:prstGeom prst="rect">
            <a:avLst/>
          </a:prstGeom>
          <a:solidFill>
            <a:srgbClr val="D5D6D2">
              <a:alpha val="64999"/>
            </a:srgbClr>
          </a:solidFill>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algn="l" defTabSz="2438400">
              <a:defRPr sz="4800">
                <a:solidFill>
                  <a:srgbClr val="000000"/>
                </a:solidFill>
                <a:latin typeface="Verdana"/>
                <a:ea typeface="Verdana"/>
                <a:cs typeface="Verdana"/>
                <a:sym typeface="Verdana"/>
              </a:defRPr>
            </a:lvl1pPr>
          </a:lstStyle>
          <a:p>
            <a:r>
              <a:t>Lunar orbit</a:t>
            </a:r>
          </a:p>
        </p:txBody>
      </p:sp>
      <p:sp>
        <p:nvSpPr>
          <p:cNvPr id="1549" name="Shape 1549"/>
          <p:cNvSpPr/>
          <p:nvPr/>
        </p:nvSpPr>
        <p:spPr>
          <a:xfrm rot="16200000">
            <a:off x="18842518" y="1073604"/>
            <a:ext cx="777201" cy="56648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11"/>
                  <a:pt x="10800" y="247"/>
                </a:cubicBezTo>
                <a:lnTo>
                  <a:pt x="10800" y="10553"/>
                </a:lnTo>
                <a:cubicBezTo>
                  <a:pt x="10800" y="10689"/>
                  <a:pt x="15635" y="10800"/>
                  <a:pt x="21600" y="10800"/>
                </a:cubicBezTo>
                <a:cubicBezTo>
                  <a:pt x="15635" y="10800"/>
                  <a:pt x="10800" y="10911"/>
                  <a:pt x="10800" y="11047"/>
                </a:cubicBezTo>
                <a:lnTo>
                  <a:pt x="10800" y="21353"/>
                </a:lnTo>
                <a:cubicBezTo>
                  <a:pt x="10800" y="21489"/>
                  <a:pt x="5965" y="21600"/>
                  <a:pt x="0" y="21600"/>
                </a:cubicBezTo>
              </a:path>
            </a:pathLst>
          </a:custGeom>
          <a:ln w="88900">
            <a:solidFill>
              <a:srgbClr val="C00000"/>
            </a:solidFill>
          </a:ln>
        </p:spPr>
        <p:txBody>
          <a:bodyPr lIns="121919" tIns="121919" rIns="121919" bIns="121919" anchor="ctr"/>
          <a:lstStyle/>
          <a:p>
            <a:pPr defTabSz="2438400">
              <a:defRPr sz="4800">
                <a:solidFill>
                  <a:srgbClr val="000000"/>
                </a:solidFill>
                <a:latin typeface="Verdana"/>
                <a:ea typeface="Verdana"/>
                <a:cs typeface="Verdana"/>
                <a:sym typeface="Verdana"/>
              </a:defRPr>
            </a:pPr>
            <a:endParaRPr/>
          </a:p>
        </p:txBody>
      </p:sp>
      <p:sp>
        <p:nvSpPr>
          <p:cNvPr id="1550" name="Shape 1550"/>
          <p:cNvSpPr/>
          <p:nvPr/>
        </p:nvSpPr>
        <p:spPr>
          <a:xfrm>
            <a:off x="15994570" y="2349881"/>
            <a:ext cx="6068983" cy="980441"/>
          </a:xfrm>
          <a:prstGeom prst="rect">
            <a:avLst/>
          </a:prstGeom>
          <a:solidFill>
            <a:srgbClr val="D5D6D2">
              <a:alpha val="64999"/>
            </a:srgbClr>
          </a:solidFill>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algn="l" defTabSz="2438400">
              <a:defRPr sz="4800">
                <a:solidFill>
                  <a:srgbClr val="000000"/>
                </a:solidFill>
                <a:latin typeface="Verdana"/>
                <a:ea typeface="Verdana"/>
                <a:cs typeface="Verdana"/>
                <a:sym typeface="Verdana"/>
              </a:defRPr>
            </a:lvl1pPr>
          </a:lstStyle>
          <a:p>
            <a:r>
              <a:t>Trans-Earth Coast</a:t>
            </a:r>
          </a:p>
        </p:txBody>
      </p:sp>
      <p:sp>
        <p:nvSpPr>
          <p:cNvPr id="1551" name="Shape 1551"/>
          <p:cNvSpPr/>
          <p:nvPr/>
        </p:nvSpPr>
        <p:spPr>
          <a:xfrm>
            <a:off x="21644931" y="8273361"/>
            <a:ext cx="2097924" cy="8026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algn="l" defTabSz="2438400">
              <a:defRPr sz="3600">
                <a:solidFill>
                  <a:srgbClr val="4D4F53"/>
                </a:solidFill>
                <a:latin typeface="Verdana"/>
                <a:ea typeface="Verdana"/>
                <a:cs typeface="Verdana"/>
                <a:sym typeface="Verdana"/>
              </a:defRPr>
            </a:lvl1pPr>
          </a:lstStyle>
          <a:p>
            <a:r>
              <a:t>7 Aug</a:t>
            </a:r>
          </a:p>
        </p:txBody>
      </p:sp>
      <p:sp>
        <p:nvSpPr>
          <p:cNvPr id="1552" name="Shape 1552"/>
          <p:cNvSpPr/>
          <p:nvPr/>
        </p:nvSpPr>
        <p:spPr>
          <a:xfrm>
            <a:off x="1939495" y="8273361"/>
            <a:ext cx="2258926" cy="8026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algn="l" defTabSz="2438400">
              <a:defRPr sz="3600">
                <a:solidFill>
                  <a:srgbClr val="4D4F53"/>
                </a:solidFill>
                <a:latin typeface="Verdana"/>
                <a:ea typeface="Verdana"/>
                <a:cs typeface="Verdana"/>
                <a:sym typeface="Verdana"/>
              </a:defRPr>
            </a:lvl1pPr>
          </a:lstStyle>
          <a:p>
            <a:r>
              <a:t>29 July</a:t>
            </a:r>
          </a:p>
        </p:txBody>
      </p:sp>
      <p:sp>
        <p:nvSpPr>
          <p:cNvPr id="1553" name="Shape 1553"/>
          <p:cNvSpPr/>
          <p:nvPr/>
        </p:nvSpPr>
        <p:spPr>
          <a:xfrm>
            <a:off x="641145" y="11552487"/>
            <a:ext cx="9131949" cy="11074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p>
            <a:pPr algn="l" defTabSz="2438400">
              <a:defRPr sz="2800">
                <a:solidFill>
                  <a:srgbClr val="4D4F53"/>
                </a:solidFill>
                <a:latin typeface="Verdana"/>
                <a:ea typeface="Verdana"/>
                <a:cs typeface="Verdana"/>
                <a:sym typeface="Verdana"/>
              </a:defRPr>
            </a:pPr>
            <a:r>
              <a:rPr dirty="0"/>
              <a:t>GET = Ground Elapsed Time from launch </a:t>
            </a:r>
            <a:endParaRPr sz="6400" dirty="0"/>
          </a:p>
          <a:p>
            <a:pPr algn="l" defTabSz="2438400">
              <a:defRPr sz="2800">
                <a:solidFill>
                  <a:srgbClr val="4D4F53"/>
                </a:solidFill>
                <a:latin typeface="Verdana"/>
                <a:ea typeface="Verdana"/>
                <a:cs typeface="Verdana"/>
                <a:sym typeface="Verdana"/>
              </a:defRPr>
            </a:pPr>
            <a:r>
              <a:rPr dirty="0"/>
              <a:t>(26 July 1971; 13:34:00.6 UTC)</a:t>
            </a:r>
          </a:p>
        </p:txBody>
      </p:sp>
      <p:sp>
        <p:nvSpPr>
          <p:cNvPr id="1554" name="Shape 1554"/>
          <p:cNvSpPr>
            <a:spLocks noGrp="1"/>
          </p:cNvSpPr>
          <p:nvPr>
            <p:ph type="title" idx="4294967295"/>
          </p:nvPr>
        </p:nvSpPr>
        <p:spPr>
          <a:xfrm>
            <a:off x="-1" y="943321"/>
            <a:ext cx="24384003" cy="1539241"/>
          </a:xfrm>
          <a:prstGeom prst="rect">
            <a:avLst/>
          </a:prstGeom>
        </p:spPr>
        <p:txBody>
          <a:bodyPr lIns="71437" tIns="71437" rIns="71437" bIns="71437" anchor="t"/>
          <a:lstStyle>
            <a:lvl1pPr algn="ctr" defTabSz="457200">
              <a:lnSpc>
                <a:spcPts val="10300"/>
              </a:lnSpc>
              <a:tabLst>
                <a:tab pos="88900" algn="l"/>
                <a:tab pos="1003300" algn="l"/>
                <a:tab pos="1917700" algn="l"/>
                <a:tab pos="2832100" algn="l"/>
                <a:tab pos="3746500" algn="l"/>
                <a:tab pos="4660900" algn="l"/>
                <a:tab pos="5575300" algn="l"/>
                <a:tab pos="6489700" algn="l"/>
                <a:tab pos="7404100" algn="l"/>
              </a:tabLst>
              <a:defRPr sz="8400">
                <a:solidFill>
                  <a:srgbClr val="FF2600"/>
                </a:solidFill>
              </a:defRPr>
            </a:lvl1pPr>
          </a:lstStyle>
          <a:p>
            <a:r>
              <a:t>X-ray Fluorescence Spectrometer data</a:t>
            </a:r>
          </a:p>
        </p:txBody>
      </p:sp>
      <p:sp>
        <p:nvSpPr>
          <p:cNvPr id="44" name="Shape 1553">
            <a:extLst>
              <a:ext uri="{FF2B5EF4-FFF2-40B4-BE49-F238E27FC236}">
                <a16:creationId xmlns:a16="http://schemas.microsoft.com/office/drawing/2014/main" id="{C629C984-EAD6-A243-AD3F-7F7D7FC00ABE}"/>
              </a:ext>
            </a:extLst>
          </p:cNvPr>
          <p:cNvSpPr/>
          <p:nvPr/>
        </p:nvSpPr>
        <p:spPr>
          <a:xfrm>
            <a:off x="18245144" y="12130961"/>
            <a:ext cx="6131004" cy="677106"/>
          </a:xfrm>
          <a:prstGeom prst="rect">
            <a:avLst/>
          </a:prstGeom>
          <a:ln w="12700">
            <a:miter lim="400000"/>
          </a:ln>
          <a:extLst>
            <a:ext uri="{C572A759-6A51-4108-AA02-DFA0A04FC94B}">
              <ma14:wrappingTextBoxFlag xmlns:ma14="http://schemas.microsoft.com/office/mac/drawingml/2011/main" xmlns="" val="1"/>
            </a:ext>
          </a:extLst>
        </p:spPr>
        <p:txBody>
          <a:bodyPr wrap="square" lIns="121919" tIns="121919" rIns="121919" bIns="121919">
            <a:spAutoFit/>
          </a:bodyPr>
          <a:lstStyle/>
          <a:p>
            <a:pPr algn="l" defTabSz="2438400">
              <a:defRPr sz="2800">
                <a:solidFill>
                  <a:srgbClr val="4D4F53"/>
                </a:solidFill>
                <a:latin typeface="Verdana"/>
                <a:ea typeface="Verdana"/>
                <a:cs typeface="Verdana"/>
                <a:sym typeface="Verdana"/>
              </a:defRPr>
            </a:pPr>
            <a:r>
              <a:rPr lang="en-US" dirty="0"/>
              <a:t>PTC = Passive Thermal Control</a:t>
            </a:r>
            <a:endParaRPr dirty="0"/>
          </a:p>
        </p:txBody>
      </p:sp>
      <p:sp>
        <p:nvSpPr>
          <p:cNvPr id="2" name="TextBox 7">
            <a:extLst>
              <a:ext uri="{FF2B5EF4-FFF2-40B4-BE49-F238E27FC236}">
                <a16:creationId xmlns:a16="http://schemas.microsoft.com/office/drawing/2014/main" id="{DAA45CF3-327D-652D-6AEE-4F7F82454635}"/>
              </a:ext>
            </a:extLst>
          </p:cNvPr>
          <p:cNvSpPr txBox="1">
            <a:spLocks noChangeArrowheads="1"/>
          </p:cNvSpPr>
          <p:nvPr/>
        </p:nvSpPr>
        <p:spPr bwMode="auto">
          <a:xfrm>
            <a:off x="8580795" y="11435990"/>
            <a:ext cx="7699365" cy="1569660"/>
          </a:xfrm>
          <a:prstGeom prst="rect">
            <a:avLst/>
          </a:prstGeom>
          <a:solidFill>
            <a:schemeClr val="tx2">
              <a:alpha val="65000"/>
            </a:schemeClr>
          </a:solidFill>
          <a:ln>
            <a:noFill/>
          </a:ln>
        </p:spPr>
        <p:txBody>
          <a:bodyPr wrap="square">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l"/>
            <a:r>
              <a:rPr lang="en-US" sz="3200" dirty="0">
                <a:solidFill>
                  <a:schemeClr val="bg2"/>
                </a:solidFill>
              </a:rPr>
              <a:t>All X-ray data for Apollo 15: bare detector (except calibration periods)</a:t>
            </a:r>
          </a:p>
          <a:p>
            <a:pPr algn="l"/>
            <a:r>
              <a:rPr lang="en-US" sz="3200" dirty="0">
                <a:solidFill>
                  <a:schemeClr val="tx2">
                    <a:lumMod val="10000"/>
                  </a:schemeClr>
                </a:solidFill>
              </a:rPr>
              <a:t>Black = 0.7-3 keV</a:t>
            </a:r>
            <a:r>
              <a:rPr lang="en-US" sz="3200" dirty="0">
                <a:solidFill>
                  <a:schemeClr val="bg2"/>
                </a:solidFill>
              </a:rPr>
              <a:t>; </a:t>
            </a:r>
            <a:r>
              <a:rPr lang="en-US" sz="3200" dirty="0">
                <a:solidFill>
                  <a:schemeClr val="bg1"/>
                </a:solidFill>
              </a:rPr>
              <a:t>Red = 1.4-6 keV</a:t>
            </a:r>
          </a:p>
        </p:txBody>
      </p:sp>
    </p:spTree>
    <p:extLst>
      <p:ext uri="{BB962C8B-B14F-4D97-AF65-F5344CB8AC3E}">
        <p14:creationId xmlns:p14="http://schemas.microsoft.com/office/powerpoint/2010/main" val="1682345243"/>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19999" y="710571"/>
            <a:ext cx="17886723" cy="1066960"/>
          </a:xfrm>
        </p:spPr>
        <p:txBody>
          <a:bodyPr/>
          <a:lstStyle/>
          <a:p>
            <a:r>
              <a:rPr lang="en-GB" sz="5333" dirty="0">
                <a:latin typeface="Verdana" charset="0"/>
                <a:ea typeface="MS PGothic" charset="0"/>
              </a:rPr>
              <a:t>X-ray Fluorescence Spectrometer data - VI</a:t>
            </a:r>
          </a:p>
        </p:txBody>
      </p:sp>
      <p:pic>
        <p:nvPicPr>
          <p:cNvPr id="4" name="Picture 3">
            <a:extLst>
              <a:ext uri="{FF2B5EF4-FFF2-40B4-BE49-F238E27FC236}">
                <a16:creationId xmlns:a16="http://schemas.microsoft.com/office/drawing/2014/main" id="{2AFF2AAE-C620-6B44-A049-DFAB2D2EC7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8917" y="1777531"/>
            <a:ext cx="13592571" cy="9804869"/>
          </a:xfrm>
          <a:prstGeom prst="rect">
            <a:avLst/>
          </a:prstGeom>
        </p:spPr>
      </p:pic>
      <p:sp>
        <p:nvSpPr>
          <p:cNvPr id="6" name="TextBox 7">
            <a:extLst>
              <a:ext uri="{FF2B5EF4-FFF2-40B4-BE49-F238E27FC236}">
                <a16:creationId xmlns:a16="http://schemas.microsoft.com/office/drawing/2014/main" id="{B7B9E18D-CDC1-224F-B235-DE5CDE41136D}"/>
              </a:ext>
            </a:extLst>
          </p:cNvPr>
          <p:cNvSpPr txBox="1">
            <a:spLocks noChangeArrowheads="1"/>
          </p:cNvSpPr>
          <p:nvPr/>
        </p:nvSpPr>
        <p:spPr bwMode="auto">
          <a:xfrm>
            <a:off x="15330408" y="4324248"/>
            <a:ext cx="7021595" cy="2123658"/>
          </a:xfrm>
          <a:prstGeom prst="rect">
            <a:avLst/>
          </a:prstGeom>
          <a:solidFill>
            <a:schemeClr val="tx2">
              <a:alpha val="65000"/>
            </a:schemeClr>
          </a:solidFill>
          <a:ln>
            <a:noFill/>
          </a:ln>
        </p:spPr>
        <p:txBody>
          <a:bodyPr wrap="square">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r>
              <a:rPr lang="en-US" sz="4400" dirty="0">
                <a:solidFill>
                  <a:schemeClr val="bg2"/>
                </a:solidFill>
              </a:rPr>
              <a:t>First long (30-60 min) pointed X-ray observations!</a:t>
            </a:r>
          </a:p>
        </p:txBody>
      </p:sp>
    </p:spTree>
    <p:extLst>
      <p:ext uri="{BB962C8B-B14F-4D97-AF65-F5344CB8AC3E}">
        <p14:creationId xmlns:p14="http://schemas.microsoft.com/office/powerpoint/2010/main" val="2320520434"/>
      </p:ext>
    </p:extLst>
  </p:cSld>
  <p:clrMapOvr>
    <a:masterClrMapping/>
  </p:clrMapOvr>
  <p:transition spd="med"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4" name="mons-hadley-apollo-15.jpg" descr="mons-hadley-apollo-15.jpg"/>
          <p:cNvPicPr>
            <a:picLocks noChangeAspect="1"/>
          </p:cNvPicPr>
          <p:nvPr/>
        </p:nvPicPr>
        <p:blipFill>
          <a:blip r:embed="rId2">
            <a:alphaModFix amt="29938"/>
          </a:blip>
          <a:stretch>
            <a:fillRect/>
          </a:stretch>
        </p:blipFill>
        <p:spPr>
          <a:xfrm>
            <a:off x="-185187" y="-2992857"/>
            <a:ext cx="24632654" cy="18624690"/>
          </a:xfrm>
          <a:prstGeom prst="rect">
            <a:avLst/>
          </a:prstGeom>
          <a:ln w="12700">
            <a:miter lim="400000"/>
          </a:ln>
        </p:spPr>
      </p:pic>
      <p:sp>
        <p:nvSpPr>
          <p:cNvPr id="1005" name="Shape"/>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sp>
        <p:nvSpPr>
          <p:cNvPr id="1006" name="Shape"/>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1007" name="temp6.pdf" descr="temp6.pdf"/>
          <p:cNvPicPr>
            <a:picLocks noChangeAspect="1"/>
          </p:cNvPicPr>
          <p:nvPr/>
        </p:nvPicPr>
        <p:blipFill>
          <a:blip r:embed="rId3"/>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pic>
        <p:nvPicPr>
          <p:cNvPr id="1008" name="Image" descr="Image"/>
          <p:cNvPicPr>
            <a:picLocks/>
          </p:cNvPicPr>
          <p:nvPr/>
        </p:nvPicPr>
        <p:blipFill>
          <a:blip r:embed="rId4"/>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1009" name="Image" descr="Image"/>
          <p:cNvPicPr>
            <a:picLocks/>
          </p:cNvPicPr>
          <p:nvPr/>
        </p:nvPicPr>
        <p:blipFill>
          <a:blip r:embed="rId5"/>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1010" name="Image" descr="Image"/>
          <p:cNvPicPr>
            <a:picLocks/>
          </p:cNvPicPr>
          <p:nvPr/>
        </p:nvPicPr>
        <p:blipFill>
          <a:blip r:embed="rId6"/>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1011" name="Image" descr="Image"/>
          <p:cNvPicPr>
            <a:picLocks/>
          </p:cNvPicPr>
          <p:nvPr/>
        </p:nvPicPr>
        <p:blipFill>
          <a:blip r:embed="rId7"/>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1012" name="Image" descr="Image"/>
          <p:cNvPicPr>
            <a:picLocks/>
          </p:cNvPicPr>
          <p:nvPr/>
        </p:nvPicPr>
        <p:blipFill>
          <a:blip r:embed="rId8"/>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1013" name="Image" descr="Image"/>
          <p:cNvPicPr>
            <a:picLocks/>
          </p:cNvPicPr>
          <p:nvPr/>
        </p:nvPicPr>
        <p:blipFill>
          <a:blip r:embed="rId9"/>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1014" name="Image" descr="Image"/>
          <p:cNvPicPr>
            <a:picLocks/>
          </p:cNvPicPr>
          <p:nvPr/>
        </p:nvPicPr>
        <p:blipFill>
          <a:blip r:embed="rId10"/>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1015" name="Image" descr="Image"/>
          <p:cNvPicPr>
            <a:picLocks/>
          </p:cNvPicPr>
          <p:nvPr/>
        </p:nvPicPr>
        <p:blipFill>
          <a:blip r:embed="rId11"/>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1016" name="Image" descr="Image"/>
          <p:cNvPicPr>
            <a:picLocks/>
          </p:cNvPicPr>
          <p:nvPr/>
        </p:nvPicPr>
        <p:blipFill>
          <a:blip r:embed="rId12"/>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1017" name="Image" descr="Image"/>
          <p:cNvPicPr>
            <a:picLocks/>
          </p:cNvPicPr>
          <p:nvPr/>
        </p:nvPicPr>
        <p:blipFill>
          <a:blip r:embed="rId13"/>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1018" name="Image" descr="Image"/>
          <p:cNvPicPr>
            <a:picLocks/>
          </p:cNvPicPr>
          <p:nvPr/>
        </p:nvPicPr>
        <p:blipFill>
          <a:blip r:embed="rId14"/>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1019" name="Image" descr="Image"/>
          <p:cNvPicPr>
            <a:picLocks/>
          </p:cNvPicPr>
          <p:nvPr/>
        </p:nvPicPr>
        <p:blipFill>
          <a:blip r:embed="rId15"/>
          <a:srcRect t="5733" r="5707" b="5611"/>
          <a:stretch>
            <a:fillRect/>
          </a:stretch>
        </p:blipFill>
        <p:spPr>
          <a:xfrm>
            <a:off x="16447547" y="13355393"/>
            <a:ext cx="406401" cy="266701"/>
          </a:xfrm>
          <a:prstGeom prst="rect">
            <a:avLst/>
          </a:prstGeom>
          <a:ln w="12700">
            <a:solidFill>
              <a:srgbClr val="FFFFFF"/>
            </a:solidFill>
            <a:miter lim="400000"/>
          </a:ln>
        </p:spPr>
      </p:pic>
      <p:pic>
        <p:nvPicPr>
          <p:cNvPr id="1020" name="Image" descr="Image"/>
          <p:cNvPicPr>
            <a:picLocks/>
          </p:cNvPicPr>
          <p:nvPr/>
        </p:nvPicPr>
        <p:blipFill>
          <a:blip r:embed="rId16"/>
          <a:srcRect t="5895" b="5530"/>
          <a:stretch>
            <a:fillRect/>
          </a:stretch>
        </p:blipFill>
        <p:spPr>
          <a:xfrm>
            <a:off x="17059800" y="13355592"/>
            <a:ext cx="397723" cy="266701"/>
          </a:xfrm>
          <a:prstGeom prst="rect">
            <a:avLst/>
          </a:prstGeom>
          <a:ln w="12700">
            <a:solidFill>
              <a:srgbClr val="FFFFFF"/>
            </a:solidFill>
            <a:miter lim="400000"/>
          </a:ln>
        </p:spPr>
      </p:pic>
      <p:pic>
        <p:nvPicPr>
          <p:cNvPr id="1021" name="Image" descr="Image"/>
          <p:cNvPicPr>
            <a:picLocks/>
          </p:cNvPicPr>
          <p:nvPr/>
        </p:nvPicPr>
        <p:blipFill>
          <a:blip r:embed="rId17"/>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1022" name="Image" descr="Image"/>
          <p:cNvPicPr>
            <a:picLocks/>
          </p:cNvPicPr>
          <p:nvPr/>
        </p:nvPicPr>
        <p:blipFill>
          <a:blip r:embed="rId18"/>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1023" name="Image" descr="Image"/>
          <p:cNvPicPr>
            <a:picLocks/>
          </p:cNvPicPr>
          <p:nvPr/>
        </p:nvPicPr>
        <p:blipFill>
          <a:blip r:embed="rId19"/>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1024" name="Image" descr="Image"/>
          <p:cNvPicPr>
            <a:picLocks/>
          </p:cNvPicPr>
          <p:nvPr/>
        </p:nvPicPr>
        <p:blipFill>
          <a:blip r:embed="rId20"/>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1025" name="Image" descr="Image"/>
          <p:cNvPicPr>
            <a:picLocks/>
          </p:cNvPicPr>
          <p:nvPr/>
        </p:nvPicPr>
        <p:blipFill>
          <a:blip r:embed="rId21"/>
          <a:srcRect l="1719" t="6495" r="5122" b="5863"/>
          <a:stretch>
            <a:fillRect/>
          </a:stretch>
        </p:blipFill>
        <p:spPr>
          <a:xfrm>
            <a:off x="20702759" y="13356981"/>
            <a:ext cx="406401" cy="266701"/>
          </a:xfrm>
          <a:prstGeom prst="rect">
            <a:avLst/>
          </a:prstGeom>
          <a:ln w="12700">
            <a:solidFill>
              <a:srgbClr val="FFFFFF"/>
            </a:solidFill>
            <a:miter lim="400000"/>
          </a:ln>
        </p:spPr>
      </p:pic>
      <p:pic>
        <p:nvPicPr>
          <p:cNvPr id="1026" name="Image" descr="Image"/>
          <p:cNvPicPr>
            <a:picLocks/>
          </p:cNvPicPr>
          <p:nvPr/>
        </p:nvPicPr>
        <p:blipFill>
          <a:blip r:embed="rId22"/>
          <a:srcRect t="5798" r="5009" b="5725"/>
          <a:stretch>
            <a:fillRect/>
          </a:stretch>
        </p:blipFill>
        <p:spPr>
          <a:xfrm>
            <a:off x="21310646" y="13355791"/>
            <a:ext cx="406401" cy="266701"/>
          </a:xfrm>
          <a:prstGeom prst="rect">
            <a:avLst/>
          </a:prstGeom>
          <a:ln w="12700">
            <a:solidFill>
              <a:srgbClr val="FFFFFF"/>
            </a:solidFill>
            <a:miter lim="400000"/>
          </a:ln>
        </p:spPr>
      </p:pic>
      <p:pic>
        <p:nvPicPr>
          <p:cNvPr id="1027" name="Image" descr="Image"/>
          <p:cNvPicPr>
            <a:picLocks/>
          </p:cNvPicPr>
          <p:nvPr/>
        </p:nvPicPr>
        <p:blipFill>
          <a:blip r:embed="rId23"/>
          <a:srcRect l="5076" t="6880" b="6000"/>
          <a:stretch>
            <a:fillRect/>
          </a:stretch>
        </p:blipFill>
        <p:spPr>
          <a:xfrm>
            <a:off x="22350982" y="13356584"/>
            <a:ext cx="406401" cy="266655"/>
          </a:xfrm>
          <a:prstGeom prst="rect">
            <a:avLst/>
          </a:prstGeom>
          <a:ln w="12700">
            <a:solidFill>
              <a:srgbClr val="FFFFFF"/>
            </a:solidFill>
            <a:miter lim="400000"/>
          </a:ln>
        </p:spPr>
      </p:pic>
      <p:pic>
        <p:nvPicPr>
          <p:cNvPr id="1028" name="Image" descr="Image"/>
          <p:cNvPicPr>
            <a:picLocks/>
          </p:cNvPicPr>
          <p:nvPr/>
        </p:nvPicPr>
        <p:blipFill>
          <a:blip r:embed="rId24"/>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1029" name="Image" descr="Image"/>
          <p:cNvPicPr>
            <a:picLocks/>
          </p:cNvPicPr>
          <p:nvPr/>
        </p:nvPicPr>
        <p:blipFill>
          <a:blip r:embed="rId25"/>
          <a:srcRect t="4106" r="4981"/>
          <a:stretch>
            <a:fillRect/>
          </a:stretch>
        </p:blipFill>
        <p:spPr>
          <a:xfrm>
            <a:off x="23776723" y="13360652"/>
            <a:ext cx="406401" cy="260871"/>
          </a:xfrm>
          <a:prstGeom prst="rect">
            <a:avLst/>
          </a:prstGeom>
          <a:ln w="12700">
            <a:solidFill>
              <a:srgbClr val="FFFFFF"/>
            </a:solidFill>
            <a:miter lim="400000"/>
          </a:ln>
        </p:spPr>
      </p:pic>
      <p:pic>
        <p:nvPicPr>
          <p:cNvPr id="1030" name="Image" descr="Image"/>
          <p:cNvPicPr>
            <a:picLocks noChangeAspect="1"/>
          </p:cNvPicPr>
          <p:nvPr/>
        </p:nvPicPr>
        <p:blipFill>
          <a:blip r:embed="rId26"/>
          <a:stretch>
            <a:fillRect/>
          </a:stretch>
        </p:blipFill>
        <p:spPr>
          <a:xfrm>
            <a:off x="21907765" y="13358347"/>
            <a:ext cx="265557" cy="265557"/>
          </a:xfrm>
          <a:prstGeom prst="rect">
            <a:avLst/>
          </a:prstGeom>
          <a:ln w="12700">
            <a:solidFill>
              <a:srgbClr val="FFFFFF"/>
            </a:solidFill>
            <a:miter lim="400000"/>
          </a:ln>
        </p:spPr>
      </p:pic>
      <p:pic>
        <p:nvPicPr>
          <p:cNvPr id="1031" name="Image" descr="Image"/>
          <p:cNvPicPr>
            <a:picLocks/>
          </p:cNvPicPr>
          <p:nvPr/>
        </p:nvPicPr>
        <p:blipFill>
          <a:blip r:embed="rId27"/>
          <a:srcRect l="3289" t="5441" r="3857" b="7975"/>
          <a:stretch>
            <a:fillRect/>
          </a:stretch>
        </p:blipFill>
        <p:spPr>
          <a:xfrm>
            <a:off x="20094872" y="13359097"/>
            <a:ext cx="406401" cy="266701"/>
          </a:xfrm>
          <a:prstGeom prst="rect">
            <a:avLst/>
          </a:prstGeom>
          <a:ln w="12700">
            <a:solidFill>
              <a:srgbClr val="FFFFFF"/>
            </a:solidFill>
            <a:miter lim="400000"/>
          </a:ln>
        </p:spPr>
      </p:pic>
      <p:pic>
        <p:nvPicPr>
          <p:cNvPr id="1032" name="Screen Shot 2019-10-10 at 11.38.59.png" descr="Screen Shot 2019-10-10 at 11.38.59.png"/>
          <p:cNvPicPr>
            <a:picLocks noChangeAspect="1"/>
          </p:cNvPicPr>
          <p:nvPr/>
        </p:nvPicPr>
        <p:blipFill>
          <a:blip r:embed="rId28"/>
          <a:stretch>
            <a:fillRect/>
          </a:stretch>
        </p:blipFill>
        <p:spPr>
          <a:xfrm>
            <a:off x="690654" y="2248888"/>
            <a:ext cx="14108619" cy="4990550"/>
          </a:xfrm>
          <a:prstGeom prst="rect">
            <a:avLst/>
          </a:prstGeom>
          <a:ln w="12700">
            <a:miter lim="400000"/>
          </a:ln>
          <a:effectLst>
            <a:outerShdw blurRad="177800" dist="101600" dir="2700000" rotWithShape="0">
              <a:srgbClr val="000000">
                <a:alpha val="75000"/>
              </a:srgbClr>
            </a:outerShdw>
          </a:effectLst>
        </p:spPr>
      </p:pic>
      <p:pic>
        <p:nvPicPr>
          <p:cNvPr id="1033" name="Screen Shot 2019-10-10 at 11.40.14.png" descr="Screen Shot 2019-10-10 at 11.40.14.png"/>
          <p:cNvPicPr>
            <a:picLocks/>
          </p:cNvPicPr>
          <p:nvPr/>
        </p:nvPicPr>
        <p:blipFill>
          <a:blip r:embed="rId29"/>
          <a:srcRect r="19540"/>
          <a:stretch>
            <a:fillRect/>
          </a:stretch>
        </p:blipFill>
        <p:spPr>
          <a:xfrm>
            <a:off x="651266" y="7403700"/>
            <a:ext cx="14108467" cy="5043261"/>
          </a:xfrm>
          <a:prstGeom prst="rect">
            <a:avLst/>
          </a:prstGeom>
          <a:ln w="12700">
            <a:miter lim="400000"/>
          </a:ln>
          <a:effectLst>
            <a:outerShdw blurRad="177800" dist="101600" dir="2700000" rotWithShape="0">
              <a:srgbClr val="000000">
                <a:alpha val="75000"/>
              </a:srgbClr>
            </a:outerShdw>
          </a:effectLst>
        </p:spPr>
      </p:pic>
      <p:sp>
        <p:nvSpPr>
          <p:cNvPr id="1034" name="Adler, I., et al. 1972, Apollo 15 Preliminary Science Report, NASA SP-289, p. 17-1"/>
          <p:cNvSpPr/>
          <p:nvPr/>
        </p:nvSpPr>
        <p:spPr>
          <a:xfrm>
            <a:off x="14997290" y="6175663"/>
            <a:ext cx="8656863" cy="1031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919" tIns="121919" rIns="121919" bIns="121919">
            <a:spAutoFit/>
          </a:bodyPr>
          <a:lstStyle/>
          <a:p>
            <a:pPr algn="l" defTabSz="2438400">
              <a:defRPr sz="2600">
                <a:latin typeface="Verdana"/>
                <a:ea typeface="Verdana"/>
                <a:cs typeface="Verdana"/>
                <a:sym typeface="Verdana"/>
              </a:defRPr>
            </a:pPr>
            <a:r>
              <a:t>Adler, I., </a:t>
            </a:r>
            <a:r>
              <a:rPr i="1"/>
              <a:t>et al. </a:t>
            </a:r>
            <a:r>
              <a:t>1972, Apollo 15 Preliminary Science Report, NASA SP-289, p. 17-1</a:t>
            </a:r>
          </a:p>
        </p:txBody>
      </p:sp>
      <p:sp>
        <p:nvSpPr>
          <p:cNvPr id="1035" name="Mission Evaluation Team 1972, Apollo 16 Mission Report, NASA MSC-07230"/>
          <p:cNvSpPr/>
          <p:nvPr/>
        </p:nvSpPr>
        <p:spPr>
          <a:xfrm>
            <a:off x="15275785" y="11537399"/>
            <a:ext cx="8099873" cy="1031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919" tIns="121919" rIns="121919" bIns="121919">
            <a:spAutoFit/>
          </a:bodyPr>
          <a:lstStyle/>
          <a:p>
            <a:pPr algn="l" defTabSz="2438400">
              <a:defRPr sz="2600">
                <a:latin typeface="Verdana"/>
                <a:ea typeface="Verdana"/>
                <a:cs typeface="Verdana"/>
                <a:sym typeface="Verdana"/>
              </a:defRPr>
            </a:pPr>
            <a:r>
              <a:t>Mission Evaluation Team</a:t>
            </a:r>
            <a:r>
              <a:rPr i="1"/>
              <a:t> </a:t>
            </a:r>
            <a:r>
              <a:t>1972, Apollo 16 Mission Report, NASA MSC-07230</a:t>
            </a:r>
          </a:p>
        </p:txBody>
      </p:sp>
      <p:sp>
        <p:nvSpPr>
          <p:cNvPr id="1036" name="Rectangle"/>
          <p:cNvSpPr/>
          <p:nvPr/>
        </p:nvSpPr>
        <p:spPr>
          <a:xfrm>
            <a:off x="6236301" y="5712001"/>
            <a:ext cx="1166913" cy="1048546"/>
          </a:xfrm>
          <a:prstGeom prst="rect">
            <a:avLst/>
          </a:prstGeom>
          <a:solidFill>
            <a:srgbClr val="FFFFFF"/>
          </a:solidFill>
          <a:ln w="12700">
            <a:miter lim="400000"/>
          </a:ln>
        </p:spPr>
        <p:txBody>
          <a:bodyPr lIns="71437" tIns="71437" rIns="71437" bIns="71437" anchor="ctr"/>
          <a:lstStyle/>
          <a:p>
            <a:pPr>
              <a:defRPr sz="4200">
                <a:effectLst>
                  <a:outerShdw blurRad="38100" dist="12700" dir="5400000" rotWithShape="0">
                    <a:srgbClr val="000000">
                      <a:alpha val="50000"/>
                    </a:srgbClr>
                  </a:outerShdw>
                </a:effectLst>
                <a:latin typeface="+mj-lt"/>
                <a:ea typeface="+mj-ea"/>
                <a:cs typeface="+mj-cs"/>
                <a:sym typeface="Gill Sans"/>
              </a:defRPr>
            </a:pPr>
            <a:endParaRPr/>
          </a:p>
        </p:txBody>
      </p:sp>
      <p:sp>
        <p:nvSpPr>
          <p:cNvPr id="1037" name="Apollo 15"/>
          <p:cNvSpPr txBox="1"/>
          <p:nvPr/>
        </p:nvSpPr>
        <p:spPr>
          <a:xfrm>
            <a:off x="15274449" y="5160691"/>
            <a:ext cx="3611985" cy="1031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a:solidFill>
                  <a:srgbClr val="FFFB00"/>
                </a:solidFill>
                <a:latin typeface="Verdana"/>
                <a:ea typeface="Verdana"/>
                <a:cs typeface="Verdana"/>
                <a:sym typeface="Verdana"/>
              </a:defRPr>
            </a:lvl1pPr>
          </a:lstStyle>
          <a:p>
            <a:r>
              <a:t>Apollo 15</a:t>
            </a:r>
          </a:p>
        </p:txBody>
      </p:sp>
      <p:sp>
        <p:nvSpPr>
          <p:cNvPr id="1038" name="Apollo 15 &amp; 16 pointing schedule"/>
          <p:cNvSpPr txBox="1">
            <a:spLocks noGrp="1"/>
          </p:cNvSpPr>
          <p:nvPr>
            <p:ph type="ctrTitle" idx="4294967295"/>
          </p:nvPr>
        </p:nvSpPr>
        <p:spPr>
          <a:xfrm>
            <a:off x="109818" y="707173"/>
            <a:ext cx="24164366" cy="1620171"/>
          </a:xfrm>
          <a:prstGeom prst="rect">
            <a:avLst/>
          </a:prstGeom>
        </p:spPr>
        <p:txBody>
          <a:bodyPr lIns="71437" tIns="71437" rIns="71437" bIns="71437" anchor="t"/>
          <a:lstStyle>
            <a:lvl1pPr algn="ctr" defTabSz="457200">
              <a:lnSpc>
                <a:spcPts val="10300"/>
              </a:lnSpc>
              <a:tabLst>
                <a:tab pos="88900" algn="l"/>
                <a:tab pos="1003300" algn="l"/>
                <a:tab pos="1917700" algn="l"/>
                <a:tab pos="2832100" algn="l"/>
                <a:tab pos="3746500" algn="l"/>
                <a:tab pos="4660900" algn="l"/>
                <a:tab pos="5575300" algn="l"/>
                <a:tab pos="6489700" algn="l"/>
                <a:tab pos="7404100" algn="l"/>
              </a:tabLst>
              <a:defRPr sz="8400">
                <a:solidFill>
                  <a:srgbClr val="FFFFFF"/>
                </a:solidFill>
              </a:defRPr>
            </a:lvl1pPr>
          </a:lstStyle>
          <a:p>
            <a:r>
              <a:t>Apollo 15 &amp; 16 pointing schedule</a:t>
            </a:r>
          </a:p>
        </p:txBody>
      </p:sp>
      <p:sp>
        <p:nvSpPr>
          <p:cNvPr id="1039" name="Apollo 16"/>
          <p:cNvSpPr txBox="1"/>
          <p:nvPr/>
        </p:nvSpPr>
        <p:spPr>
          <a:xfrm>
            <a:off x="15274449" y="10346780"/>
            <a:ext cx="3611985" cy="1031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a:solidFill>
                  <a:srgbClr val="FFFB00"/>
                </a:solidFill>
                <a:latin typeface="Verdana"/>
                <a:ea typeface="Verdana"/>
                <a:cs typeface="Verdana"/>
                <a:sym typeface="Verdana"/>
              </a:defRPr>
            </a:lvl1pPr>
          </a:lstStyle>
          <a:p>
            <a:r>
              <a:t>Apollo 16</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60000">
              <a:srgbClr val="4A5287"/>
            </a:gs>
            <a:gs pos="0">
              <a:srgbClr val="07177B"/>
            </a:gs>
            <a:gs pos="100000">
              <a:srgbClr val="8C8D92"/>
            </a:gs>
          </a:gsLst>
          <a:lin ang="5400000" scaled="0"/>
        </a:gradFill>
        <a:effectLst/>
      </p:bgPr>
    </p:bg>
    <p:spTree>
      <p:nvGrpSpPr>
        <p:cNvPr id="1" name=""/>
        <p:cNvGrpSpPr/>
        <p:nvPr/>
      </p:nvGrpSpPr>
      <p:grpSpPr>
        <a:xfrm>
          <a:off x="0" y="0"/>
          <a:ext cx="0" cy="0"/>
          <a:chOff x="0" y="0"/>
          <a:chExt cx="0" cy="0"/>
        </a:xfrm>
      </p:grpSpPr>
      <p:sp>
        <p:nvSpPr>
          <p:cNvPr id="432" name="Shape 432"/>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sp>
        <p:nvSpPr>
          <p:cNvPr id="433" name="Shape 433"/>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434" name="temp6.pdf"/>
          <p:cNvPicPr>
            <a:picLocks noChangeAspect="1"/>
          </p:cNvPicPr>
          <p:nvPr/>
        </p:nvPicPr>
        <p:blipFill>
          <a:blip r:embed="rId9"/>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pic>
        <p:nvPicPr>
          <p:cNvPr id="435" name="pasted-image.pdf"/>
          <p:cNvPicPr>
            <a:picLocks/>
          </p:cNvPicPr>
          <p:nvPr/>
        </p:nvPicPr>
        <p:blipFill>
          <a:blip r:embed="rId10"/>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436" name="pasted-image.pdf"/>
          <p:cNvPicPr>
            <a:picLocks/>
          </p:cNvPicPr>
          <p:nvPr/>
        </p:nvPicPr>
        <p:blipFill>
          <a:blip r:embed="rId11"/>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437" name="pasted-image.pdf"/>
          <p:cNvPicPr>
            <a:picLocks/>
          </p:cNvPicPr>
          <p:nvPr/>
        </p:nvPicPr>
        <p:blipFill>
          <a:blip r:embed="rId12"/>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438" name="pasted-image.pdf"/>
          <p:cNvPicPr>
            <a:picLocks/>
          </p:cNvPicPr>
          <p:nvPr/>
        </p:nvPicPr>
        <p:blipFill>
          <a:blip r:embed="rId13"/>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439" name="pasted-image.pdf"/>
          <p:cNvPicPr>
            <a:picLocks/>
          </p:cNvPicPr>
          <p:nvPr/>
        </p:nvPicPr>
        <p:blipFill>
          <a:blip r:embed="rId14"/>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440" name="pasted-image.pdf"/>
          <p:cNvPicPr>
            <a:picLocks/>
          </p:cNvPicPr>
          <p:nvPr/>
        </p:nvPicPr>
        <p:blipFill>
          <a:blip r:embed="rId15"/>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441" name="pasted-image.pdf"/>
          <p:cNvPicPr>
            <a:picLocks/>
          </p:cNvPicPr>
          <p:nvPr/>
        </p:nvPicPr>
        <p:blipFill>
          <a:blip r:embed="rId16"/>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442" name="pasted-image.pdf"/>
          <p:cNvPicPr>
            <a:picLocks/>
          </p:cNvPicPr>
          <p:nvPr/>
        </p:nvPicPr>
        <p:blipFill>
          <a:blip r:embed="rId17"/>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443" name="pasted-image.pdf"/>
          <p:cNvPicPr>
            <a:picLocks/>
          </p:cNvPicPr>
          <p:nvPr/>
        </p:nvPicPr>
        <p:blipFill>
          <a:blip r:embed="rId18"/>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444" name="pasted-image.pdf"/>
          <p:cNvPicPr>
            <a:picLocks/>
          </p:cNvPicPr>
          <p:nvPr/>
        </p:nvPicPr>
        <p:blipFill>
          <a:blip r:embed="rId19"/>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445" name="pasted-image.pdf"/>
          <p:cNvPicPr>
            <a:picLocks/>
          </p:cNvPicPr>
          <p:nvPr/>
        </p:nvPicPr>
        <p:blipFill>
          <a:blip r:embed="rId20"/>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446" name="pasted-image.pdf"/>
          <p:cNvPicPr>
            <a:picLocks/>
          </p:cNvPicPr>
          <p:nvPr/>
        </p:nvPicPr>
        <p:blipFill>
          <a:blip r:embed="rId21"/>
          <a:srcRect t="5733" r="5707" b="5611"/>
          <a:stretch>
            <a:fillRect/>
          </a:stretch>
        </p:blipFill>
        <p:spPr>
          <a:xfrm>
            <a:off x="16447547" y="13355393"/>
            <a:ext cx="406401" cy="266701"/>
          </a:xfrm>
          <a:prstGeom prst="rect">
            <a:avLst/>
          </a:prstGeom>
          <a:ln w="12700">
            <a:solidFill>
              <a:srgbClr val="FFFFFF"/>
            </a:solidFill>
            <a:miter lim="400000"/>
          </a:ln>
        </p:spPr>
      </p:pic>
      <p:pic>
        <p:nvPicPr>
          <p:cNvPr id="447" name="pasted-image.pdf"/>
          <p:cNvPicPr>
            <a:picLocks/>
          </p:cNvPicPr>
          <p:nvPr/>
        </p:nvPicPr>
        <p:blipFill>
          <a:blip r:embed="rId22"/>
          <a:srcRect t="5895" b="5530"/>
          <a:stretch>
            <a:fillRect/>
          </a:stretch>
        </p:blipFill>
        <p:spPr>
          <a:xfrm>
            <a:off x="17059800" y="13355592"/>
            <a:ext cx="397723" cy="266701"/>
          </a:xfrm>
          <a:prstGeom prst="rect">
            <a:avLst/>
          </a:prstGeom>
          <a:ln w="12700">
            <a:solidFill>
              <a:srgbClr val="FFFFFF"/>
            </a:solidFill>
            <a:miter lim="400000"/>
          </a:ln>
        </p:spPr>
      </p:pic>
      <p:pic>
        <p:nvPicPr>
          <p:cNvPr id="448" name="pasted-image.pdf"/>
          <p:cNvPicPr>
            <a:picLocks/>
          </p:cNvPicPr>
          <p:nvPr/>
        </p:nvPicPr>
        <p:blipFill>
          <a:blip r:embed="rId23"/>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449" name="pasted-image.pdf"/>
          <p:cNvPicPr>
            <a:picLocks/>
          </p:cNvPicPr>
          <p:nvPr/>
        </p:nvPicPr>
        <p:blipFill>
          <a:blip r:embed="rId24"/>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450" name="pasted-image.pdf"/>
          <p:cNvPicPr>
            <a:picLocks/>
          </p:cNvPicPr>
          <p:nvPr/>
        </p:nvPicPr>
        <p:blipFill>
          <a:blip r:embed="rId25"/>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451" name="pasted-image.pdf"/>
          <p:cNvPicPr>
            <a:picLocks/>
          </p:cNvPicPr>
          <p:nvPr/>
        </p:nvPicPr>
        <p:blipFill>
          <a:blip r:embed="rId26"/>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452" name="pasted-image.pdf"/>
          <p:cNvPicPr>
            <a:picLocks/>
          </p:cNvPicPr>
          <p:nvPr/>
        </p:nvPicPr>
        <p:blipFill>
          <a:blip r:embed="rId27"/>
          <a:srcRect l="1719" t="6495" r="5122" b="5863"/>
          <a:stretch>
            <a:fillRect/>
          </a:stretch>
        </p:blipFill>
        <p:spPr>
          <a:xfrm>
            <a:off x="20702759" y="13356981"/>
            <a:ext cx="406401" cy="266701"/>
          </a:xfrm>
          <a:prstGeom prst="rect">
            <a:avLst/>
          </a:prstGeom>
          <a:ln w="12700">
            <a:solidFill>
              <a:srgbClr val="FFFFFF"/>
            </a:solidFill>
            <a:miter lim="400000"/>
          </a:ln>
        </p:spPr>
      </p:pic>
      <p:pic>
        <p:nvPicPr>
          <p:cNvPr id="453" name="pasted-image.pdf"/>
          <p:cNvPicPr>
            <a:picLocks/>
          </p:cNvPicPr>
          <p:nvPr/>
        </p:nvPicPr>
        <p:blipFill>
          <a:blip r:embed="rId28"/>
          <a:srcRect t="5798" r="5009" b="5725"/>
          <a:stretch>
            <a:fillRect/>
          </a:stretch>
        </p:blipFill>
        <p:spPr>
          <a:xfrm>
            <a:off x="21310646" y="13355791"/>
            <a:ext cx="406401" cy="266701"/>
          </a:xfrm>
          <a:prstGeom prst="rect">
            <a:avLst/>
          </a:prstGeom>
          <a:ln w="12700">
            <a:solidFill>
              <a:srgbClr val="FFFFFF"/>
            </a:solidFill>
            <a:miter lim="400000"/>
          </a:ln>
        </p:spPr>
      </p:pic>
      <p:pic>
        <p:nvPicPr>
          <p:cNvPr id="454" name="pasted-image.pdf"/>
          <p:cNvPicPr>
            <a:picLocks/>
          </p:cNvPicPr>
          <p:nvPr/>
        </p:nvPicPr>
        <p:blipFill>
          <a:blip r:embed="rId29"/>
          <a:srcRect l="5076" t="6880" b="6000"/>
          <a:stretch>
            <a:fillRect/>
          </a:stretch>
        </p:blipFill>
        <p:spPr>
          <a:xfrm>
            <a:off x="22350982" y="13356584"/>
            <a:ext cx="406401" cy="266655"/>
          </a:xfrm>
          <a:prstGeom prst="rect">
            <a:avLst/>
          </a:prstGeom>
          <a:ln w="12700">
            <a:solidFill>
              <a:srgbClr val="FFFFFF"/>
            </a:solidFill>
            <a:miter lim="400000"/>
          </a:ln>
        </p:spPr>
      </p:pic>
      <p:pic>
        <p:nvPicPr>
          <p:cNvPr id="455" name="pasted-image.pdf"/>
          <p:cNvPicPr>
            <a:picLocks/>
          </p:cNvPicPr>
          <p:nvPr/>
        </p:nvPicPr>
        <p:blipFill>
          <a:blip r:embed="rId30"/>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456" name="pasted-image.pdf"/>
          <p:cNvPicPr>
            <a:picLocks/>
          </p:cNvPicPr>
          <p:nvPr/>
        </p:nvPicPr>
        <p:blipFill>
          <a:blip r:embed="rId31"/>
          <a:srcRect t="4106" r="4981"/>
          <a:stretch>
            <a:fillRect/>
          </a:stretch>
        </p:blipFill>
        <p:spPr>
          <a:xfrm>
            <a:off x="23776723" y="13360652"/>
            <a:ext cx="406401" cy="260871"/>
          </a:xfrm>
          <a:prstGeom prst="rect">
            <a:avLst/>
          </a:prstGeom>
          <a:ln w="12700">
            <a:solidFill>
              <a:srgbClr val="FFFFFF"/>
            </a:solidFill>
            <a:miter lim="400000"/>
          </a:ln>
        </p:spPr>
      </p:pic>
      <p:pic>
        <p:nvPicPr>
          <p:cNvPr id="457" name="pasted-image.tiff"/>
          <p:cNvPicPr>
            <a:picLocks noChangeAspect="1"/>
          </p:cNvPicPr>
          <p:nvPr/>
        </p:nvPicPr>
        <p:blipFill>
          <a:blip r:embed="rId32"/>
          <a:stretch>
            <a:fillRect/>
          </a:stretch>
        </p:blipFill>
        <p:spPr>
          <a:xfrm>
            <a:off x="21907765" y="13358347"/>
            <a:ext cx="265557" cy="265557"/>
          </a:xfrm>
          <a:prstGeom prst="rect">
            <a:avLst/>
          </a:prstGeom>
          <a:ln w="12700">
            <a:solidFill>
              <a:srgbClr val="FFFFFF"/>
            </a:solidFill>
            <a:miter lim="400000"/>
          </a:ln>
        </p:spPr>
      </p:pic>
      <p:pic>
        <p:nvPicPr>
          <p:cNvPr id="458" name="pasted-image.pdf"/>
          <p:cNvPicPr>
            <a:picLocks/>
          </p:cNvPicPr>
          <p:nvPr/>
        </p:nvPicPr>
        <p:blipFill>
          <a:blip r:embed="rId33"/>
          <a:srcRect l="3289" t="5441" r="3857" b="7975"/>
          <a:stretch>
            <a:fillRect/>
          </a:stretch>
        </p:blipFill>
        <p:spPr>
          <a:xfrm>
            <a:off x="20094872" y="13359097"/>
            <a:ext cx="406401" cy="266701"/>
          </a:xfrm>
          <a:prstGeom prst="rect">
            <a:avLst/>
          </a:prstGeom>
          <a:ln w="12700">
            <a:solidFill>
              <a:srgbClr val="FFFFFF"/>
            </a:solidFill>
            <a:miter lim="400000"/>
          </a:ln>
        </p:spPr>
      </p:pic>
      <p:sp>
        <p:nvSpPr>
          <p:cNvPr id="459" name="Shape 459"/>
          <p:cNvSpPr>
            <a:spLocks noGrp="1"/>
          </p:cNvSpPr>
          <p:nvPr>
            <p:ph type="ctrTitle" idx="4294967295"/>
          </p:nvPr>
        </p:nvSpPr>
        <p:spPr>
          <a:xfrm>
            <a:off x="4103444" y="1006941"/>
            <a:ext cx="16055579" cy="1536239"/>
          </a:xfrm>
          <a:prstGeom prst="rect">
            <a:avLst/>
          </a:prstGeom>
        </p:spPr>
        <p:txBody>
          <a:bodyPr lIns="71437" tIns="71437" rIns="71437" bIns="71437" anchor="t"/>
          <a:lstStyle>
            <a:lvl1pPr algn="ctr" defTabSz="457200">
              <a:lnSpc>
                <a:spcPts val="10300"/>
              </a:lnSpc>
              <a:tabLst>
                <a:tab pos="88900" algn="l"/>
                <a:tab pos="1003300" algn="l"/>
                <a:tab pos="1917700" algn="l"/>
                <a:tab pos="2832100" algn="l"/>
                <a:tab pos="3746500" algn="l"/>
                <a:tab pos="4660900" algn="l"/>
                <a:tab pos="5575300" algn="l"/>
                <a:tab pos="6489700" algn="l"/>
                <a:tab pos="7404100" algn="l"/>
              </a:tabLst>
              <a:defRPr sz="8400">
                <a:solidFill>
                  <a:srgbClr val="FFFFFF"/>
                </a:solidFill>
              </a:defRPr>
            </a:lvl1pPr>
          </a:lstStyle>
          <a:p>
            <a:r>
              <a:rPr dirty="0"/>
              <a:t>Apollo 15 highlights</a:t>
            </a:r>
          </a:p>
        </p:txBody>
      </p:sp>
      <p:sp>
        <p:nvSpPr>
          <p:cNvPr id="460" name="Shape 460"/>
          <p:cNvSpPr/>
          <p:nvPr/>
        </p:nvSpPr>
        <p:spPr>
          <a:xfrm>
            <a:off x="459551" y="3185835"/>
            <a:ext cx="23464898" cy="10312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marL="596565" indent="-596565" algn="l" defTabSz="2438400">
              <a:buSzPct val="75000"/>
              <a:buChar char="•"/>
              <a:defRPr sz="5100">
                <a:solidFill>
                  <a:srgbClr val="DCDEE0"/>
                </a:solidFill>
                <a:latin typeface="Verdana"/>
                <a:ea typeface="Verdana"/>
                <a:cs typeface="Verdana"/>
                <a:sym typeface="Verdana"/>
              </a:defRPr>
            </a:lvl1pPr>
          </a:lstStyle>
          <a:p>
            <a:r>
              <a:rPr dirty="0"/>
              <a:t>First scientific ‘J’ mission (greater focus on science)</a:t>
            </a:r>
          </a:p>
        </p:txBody>
      </p:sp>
      <p:sp>
        <p:nvSpPr>
          <p:cNvPr id="461" name="Shape 461"/>
          <p:cNvSpPr/>
          <p:nvPr/>
        </p:nvSpPr>
        <p:spPr>
          <a:xfrm>
            <a:off x="459551" y="4371775"/>
            <a:ext cx="23464898" cy="10312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marL="596565" indent="-596565" algn="l" defTabSz="2438400">
              <a:buSzPct val="75000"/>
              <a:buChar char="•"/>
              <a:defRPr sz="5100">
                <a:solidFill>
                  <a:srgbClr val="DCDEE0"/>
                </a:solidFill>
                <a:latin typeface="Verdana"/>
                <a:ea typeface="Verdana"/>
                <a:cs typeface="Verdana"/>
                <a:sym typeface="Verdana"/>
              </a:defRPr>
            </a:lvl1pPr>
          </a:lstStyle>
          <a:p>
            <a:r>
              <a:rPr dirty="0"/>
              <a:t>First Lunar Rover</a:t>
            </a:r>
          </a:p>
        </p:txBody>
      </p:sp>
      <p:sp>
        <p:nvSpPr>
          <p:cNvPr id="462" name="Shape 462"/>
          <p:cNvSpPr/>
          <p:nvPr/>
        </p:nvSpPr>
        <p:spPr>
          <a:xfrm>
            <a:off x="459551" y="5557716"/>
            <a:ext cx="23464899" cy="10312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marL="596565" indent="-596565" algn="l" defTabSz="2438400">
              <a:buSzPct val="75000"/>
              <a:buChar char="•"/>
              <a:defRPr sz="5100">
                <a:solidFill>
                  <a:srgbClr val="DCDEE0"/>
                </a:solidFill>
                <a:latin typeface="Verdana"/>
                <a:ea typeface="Verdana"/>
                <a:cs typeface="Verdana"/>
                <a:sym typeface="Verdana"/>
              </a:defRPr>
            </a:lvl1pPr>
          </a:lstStyle>
          <a:p>
            <a:r>
              <a:t>First spacewalk (EVA) outside of Earth orbit </a:t>
            </a:r>
          </a:p>
        </p:txBody>
      </p:sp>
      <p:sp>
        <p:nvSpPr>
          <p:cNvPr id="463" name="Shape 463"/>
          <p:cNvSpPr/>
          <p:nvPr/>
        </p:nvSpPr>
        <p:spPr>
          <a:xfrm>
            <a:off x="459551" y="6743656"/>
            <a:ext cx="23464899" cy="10312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marL="596565" indent="-596565" algn="l" defTabSz="2438400">
              <a:buSzPct val="75000"/>
              <a:buChar char="•"/>
              <a:defRPr sz="5100">
                <a:solidFill>
                  <a:srgbClr val="DCDEE0"/>
                </a:solidFill>
                <a:latin typeface="Verdana"/>
                <a:ea typeface="Verdana"/>
                <a:cs typeface="Verdana"/>
                <a:sym typeface="Verdana"/>
              </a:defRPr>
            </a:lvl1pPr>
          </a:lstStyle>
          <a:p>
            <a:r>
              <a:t>Hammer &amp; Feather experiment</a:t>
            </a:r>
          </a:p>
        </p:txBody>
      </p:sp>
      <p:pic>
        <p:nvPicPr>
          <p:cNvPr id="464" name="apollo15_crest_full.png"/>
          <p:cNvPicPr>
            <a:picLocks noChangeAspect="1"/>
          </p:cNvPicPr>
          <p:nvPr/>
        </p:nvPicPr>
        <p:blipFill>
          <a:blip r:embed="rId34"/>
          <a:stretch>
            <a:fillRect/>
          </a:stretch>
        </p:blipFill>
        <p:spPr>
          <a:xfrm>
            <a:off x="384604" y="518985"/>
            <a:ext cx="2492474" cy="2512151"/>
          </a:xfrm>
          <a:prstGeom prst="rect">
            <a:avLst/>
          </a:prstGeom>
          <a:ln w="12700">
            <a:miter lim="400000"/>
          </a:ln>
        </p:spPr>
      </p:pic>
      <p:pic>
        <p:nvPicPr>
          <p:cNvPr id="465" name="EFfTkUeXYAE1-NW.mp4"/>
          <p:cNvPicPr>
            <a:picLocks/>
          </p:cNvPicPr>
          <p:nvPr>
            <a:videoFile r:link="rId2"/>
            <p:extLst>
              <p:ext uri="{DAA4B4D4-6D71-4841-9C94-3DE7FCFB9230}">
                <p14:media xmlns:p14="http://schemas.microsoft.com/office/powerpoint/2010/main" r:embed="rId1"/>
              </p:ext>
            </p:extLst>
          </p:nvPr>
        </p:nvPicPr>
        <p:blipFill>
          <a:blip r:embed="rId35"/>
          <a:stretch>
            <a:fillRect/>
          </a:stretch>
        </p:blipFill>
        <p:spPr>
          <a:xfrm>
            <a:off x="17979522" y="4479511"/>
            <a:ext cx="5944927" cy="3350777"/>
          </a:xfrm>
          <a:prstGeom prst="rect">
            <a:avLst/>
          </a:prstGeom>
          <a:ln w="12700">
            <a:miter lim="400000"/>
          </a:ln>
        </p:spPr>
      </p:pic>
      <p:sp>
        <p:nvSpPr>
          <p:cNvPr id="467" name="Shape 467"/>
          <p:cNvSpPr/>
          <p:nvPr/>
        </p:nvSpPr>
        <p:spPr>
          <a:xfrm>
            <a:off x="729277" y="9441481"/>
            <a:ext cx="7928223" cy="24790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p>
            <a:pPr algn="l" defTabSz="2438400">
              <a:defRPr sz="3600">
                <a:latin typeface="Verdana"/>
                <a:ea typeface="Verdana"/>
                <a:cs typeface="Verdana"/>
                <a:sym typeface="Verdana"/>
              </a:defRPr>
            </a:pPr>
            <a:r>
              <a:rPr dirty="0"/>
              <a:t>Launch: 26 July 1971</a:t>
            </a:r>
          </a:p>
          <a:p>
            <a:pPr algn="l" defTabSz="2438400">
              <a:defRPr sz="3600">
                <a:latin typeface="Verdana"/>
                <a:ea typeface="Verdana"/>
                <a:cs typeface="Verdana"/>
                <a:sym typeface="Verdana"/>
              </a:defRPr>
            </a:pPr>
            <a:r>
              <a:rPr dirty="0"/>
              <a:t>Lunar landing: 30 July 1971</a:t>
            </a:r>
          </a:p>
          <a:p>
            <a:pPr algn="l" defTabSz="2438400">
              <a:defRPr sz="3600">
                <a:latin typeface="Verdana"/>
                <a:ea typeface="Verdana"/>
                <a:cs typeface="Verdana"/>
                <a:sym typeface="Verdana"/>
              </a:defRPr>
            </a:pPr>
            <a:r>
              <a:rPr dirty="0"/>
              <a:t>Lunar lift-off: 2 August 1971</a:t>
            </a:r>
          </a:p>
          <a:p>
            <a:pPr algn="l" defTabSz="2438400">
              <a:defRPr sz="3600">
                <a:latin typeface="Verdana"/>
                <a:ea typeface="Verdana"/>
                <a:cs typeface="Verdana"/>
                <a:sym typeface="Verdana"/>
              </a:defRPr>
            </a:pPr>
            <a:r>
              <a:rPr dirty="0"/>
              <a:t>Splash-down: 7 August 1971</a:t>
            </a:r>
          </a:p>
        </p:txBody>
      </p:sp>
      <p:sp>
        <p:nvSpPr>
          <p:cNvPr id="468" name="Shape 468"/>
          <p:cNvSpPr/>
          <p:nvPr/>
        </p:nvSpPr>
        <p:spPr>
          <a:xfrm>
            <a:off x="459551" y="7929596"/>
            <a:ext cx="23464899" cy="10312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marL="596565" indent="-596565" algn="l" defTabSz="2438400">
              <a:buSzPct val="75000"/>
              <a:buChar char="•"/>
              <a:defRPr sz="5100">
                <a:solidFill>
                  <a:srgbClr val="DCDEE0"/>
                </a:solidFill>
                <a:latin typeface="Verdana"/>
                <a:ea typeface="Verdana"/>
                <a:cs typeface="Verdana"/>
                <a:sym typeface="Verdana"/>
              </a:defRPr>
            </a:lvl1pPr>
          </a:lstStyle>
          <a:p>
            <a:r>
              <a:t>First work of art on the Moon</a:t>
            </a:r>
          </a:p>
        </p:txBody>
      </p:sp>
      <p:pic>
        <p:nvPicPr>
          <p:cNvPr id="469" name="Fallenastronautfigurinecrop.jpg"/>
          <p:cNvPicPr>
            <a:picLocks noChangeAspect="1"/>
          </p:cNvPicPr>
          <p:nvPr/>
        </p:nvPicPr>
        <p:blipFill>
          <a:blip r:embed="rId36"/>
          <a:stretch>
            <a:fillRect/>
          </a:stretch>
        </p:blipFill>
        <p:spPr>
          <a:xfrm>
            <a:off x="9091101" y="10301477"/>
            <a:ext cx="3279753" cy="2512151"/>
          </a:xfrm>
          <a:prstGeom prst="rect">
            <a:avLst/>
          </a:prstGeom>
          <a:ln w="12700">
            <a:miter lim="400000"/>
          </a:ln>
        </p:spPr>
      </p:pic>
      <p:pic>
        <p:nvPicPr>
          <p:cNvPr id="470" name="alwordeneva.mov"/>
          <p:cNvPicPr>
            <a:picLocks/>
          </p:cNvPicPr>
          <p:nvPr>
            <a:videoFile r:link="rId4"/>
            <p:extLst>
              <p:ext uri="{DAA4B4D4-6D71-4841-9C94-3DE7FCFB9230}">
                <p14:media xmlns:p14="http://schemas.microsoft.com/office/powerpoint/2010/main" r:embed="rId3"/>
              </p:ext>
            </p:extLst>
          </p:nvPr>
        </p:nvPicPr>
        <p:blipFill>
          <a:blip r:embed="rId37"/>
          <a:stretch>
            <a:fillRect/>
          </a:stretch>
        </p:blipFill>
        <p:spPr>
          <a:xfrm>
            <a:off x="17979521" y="8409703"/>
            <a:ext cx="5944927" cy="4458696"/>
          </a:xfrm>
          <a:prstGeom prst="rect">
            <a:avLst/>
          </a:prstGeom>
          <a:ln w="12700">
            <a:miter lim="400000"/>
          </a:ln>
        </p:spPr>
      </p:pic>
      <p:pic>
        <p:nvPicPr>
          <p:cNvPr id="472" name="hammerandfeathershort.mov"/>
          <p:cNvPicPr>
            <a:picLocks/>
          </p:cNvPicPr>
          <p:nvPr>
            <a:videoFile r:link="rId6"/>
            <p:extLst>
              <p:ext uri="{DAA4B4D4-6D71-4841-9C94-3DE7FCFB9230}">
                <p14:media xmlns:p14="http://schemas.microsoft.com/office/powerpoint/2010/main" r:embed="rId5"/>
              </p:ext>
            </p:extLst>
          </p:nvPr>
        </p:nvPicPr>
        <p:blipFill>
          <a:blip r:embed="rId38"/>
          <a:stretch>
            <a:fillRect/>
          </a:stretch>
        </p:blipFill>
        <p:spPr>
          <a:xfrm>
            <a:off x="12804455" y="9442672"/>
            <a:ext cx="4567635" cy="342572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0"/>
                                        </p:tgtEl>
                                        <p:attrNameLst>
                                          <p:attrName>style.visibility</p:attrName>
                                        </p:attrNameLst>
                                      </p:cBhvr>
                                      <p:to>
                                        <p:strVal val="visible"/>
                                      </p:to>
                                    </p:set>
                                    <p:animEffect transition="in" filter="dissolve">
                                      <p:cBhvr>
                                        <p:cTn id="7" dur="500"/>
                                        <p:tgtEl>
                                          <p:spTgt spid="46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1" nodeType="clickEffect">
                                  <p:stCondLst>
                                    <p:cond delay="0"/>
                                  </p:stCondLst>
                                  <p:iterate>
                                    <p:tmAbs val="0"/>
                                  </p:iterate>
                                  <p:childTnLst>
                                    <p:set>
                                      <p:cBhvr>
                                        <p:cTn id="11" fill="hold"/>
                                        <p:tgtEl>
                                          <p:spTgt spid="467"/>
                                        </p:tgtEl>
                                        <p:attrNameLst>
                                          <p:attrName>style.visibility</p:attrName>
                                        </p:attrNameLst>
                                      </p:cBhvr>
                                      <p:to>
                                        <p:strVal val="visible"/>
                                      </p:to>
                                    </p:set>
                                    <p:animEffect transition="in" filter="dissolve">
                                      <p:cBhvr>
                                        <p:cTn id="12" dur="1000"/>
                                        <p:tgtEl>
                                          <p:spTgt spid="46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3" nodeType="clickEffect">
                                  <p:stCondLst>
                                    <p:cond delay="0"/>
                                  </p:stCondLst>
                                  <p:childTnLst>
                                    <p:set>
                                      <p:cBhvr>
                                        <p:cTn id="16" dur="1" fill="hold">
                                          <p:stCondLst>
                                            <p:cond delay="0"/>
                                          </p:stCondLst>
                                        </p:cTn>
                                        <p:tgtEl>
                                          <p:spTgt spid="461"/>
                                        </p:tgtEl>
                                        <p:attrNameLst>
                                          <p:attrName>style.visibility</p:attrName>
                                        </p:attrNameLst>
                                      </p:cBhvr>
                                      <p:to>
                                        <p:strVal val="visible"/>
                                      </p:to>
                                    </p:set>
                                    <p:animEffect transition="in" filter="dissolve">
                                      <p:cBhvr>
                                        <p:cTn id="17" dur="500"/>
                                        <p:tgtEl>
                                          <p:spTgt spid="461"/>
                                        </p:tgtEl>
                                      </p:cBhvr>
                                    </p:animEffect>
                                  </p:childTnLst>
                                </p:cTn>
                              </p:par>
                              <p:par>
                                <p:cTn id="18" presetID="1" presetClass="entr" presetSubtype="0" fill="hold" nodeType="withEffect">
                                  <p:stCondLst>
                                    <p:cond delay="0"/>
                                  </p:stCondLst>
                                  <p:childTnLst>
                                    <p:set>
                                      <p:cBhvr>
                                        <p:cTn id="19" dur="1" fill="hold">
                                          <p:stCondLst>
                                            <p:cond delay="0"/>
                                          </p:stCondLst>
                                        </p:cTn>
                                        <p:tgtEl>
                                          <p:spTgt spid="465"/>
                                        </p:tgtEl>
                                        <p:attrNameLst>
                                          <p:attrName>style.visibility</p:attrName>
                                        </p:attrNameLst>
                                      </p:cBhvr>
                                      <p:to>
                                        <p:strVal val="visible"/>
                                      </p:to>
                                    </p:set>
                                  </p:childTnLst>
                                </p:cTn>
                              </p:par>
                            </p:childTnLst>
                          </p:cTn>
                        </p:par>
                        <p:par>
                          <p:cTn id="20" fill="hold">
                            <p:stCondLst>
                              <p:cond delay="500"/>
                            </p:stCondLst>
                            <p:childTnLst>
                              <p:par>
                                <p:cTn id="21" presetID="1" presetClass="mediacall" presetSubtype="0" fill="hold" nodeType="afterEffect">
                                  <p:stCondLst>
                                    <p:cond delay="0"/>
                                  </p:stCondLst>
                                  <p:childTnLst>
                                    <p:cmd type="call" cmd="playFrom(0.0)">
                                      <p:cBhvr>
                                        <p:cTn id="22" dur="1" fill="hold"/>
                                        <p:tgtEl>
                                          <p:spTgt spid="465"/>
                                        </p:tgtEl>
                                      </p:cBhvr>
                                    </p:cmd>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462"/>
                                        </p:tgtEl>
                                        <p:attrNameLst>
                                          <p:attrName>style.visibility</p:attrName>
                                        </p:attrNameLst>
                                      </p:cBhvr>
                                      <p:to>
                                        <p:strVal val="visible"/>
                                      </p:to>
                                    </p:set>
                                    <p:animEffect transition="in" filter="dissolve">
                                      <p:cBhvr>
                                        <p:cTn id="27" dur="500"/>
                                        <p:tgtEl>
                                          <p:spTgt spid="462"/>
                                        </p:tgtEl>
                                      </p:cBhvr>
                                    </p:animEffect>
                                  </p:childTnLst>
                                </p:cTn>
                              </p:par>
                              <p:par>
                                <p:cTn id="28" presetID="9" presetClass="entr" presetSubtype="0" fill="hold" nodeType="withEffect">
                                  <p:stCondLst>
                                    <p:cond delay="0"/>
                                  </p:stCondLst>
                                  <p:childTnLst>
                                    <p:set>
                                      <p:cBhvr>
                                        <p:cTn id="29" dur="1" fill="hold">
                                          <p:stCondLst>
                                            <p:cond delay="0"/>
                                          </p:stCondLst>
                                        </p:cTn>
                                        <p:tgtEl>
                                          <p:spTgt spid="470"/>
                                        </p:tgtEl>
                                        <p:attrNameLst>
                                          <p:attrName>style.visibility</p:attrName>
                                        </p:attrNameLst>
                                      </p:cBhvr>
                                      <p:to>
                                        <p:strVal val="visible"/>
                                      </p:to>
                                    </p:set>
                                    <p:animEffect transition="in" filter="dissolve">
                                      <p:cBhvr>
                                        <p:cTn id="30" dur="500"/>
                                        <p:tgtEl>
                                          <p:spTgt spid="470"/>
                                        </p:tgtEl>
                                      </p:cBhvr>
                                    </p:animEffec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470"/>
                                        </p:tgtEl>
                                      </p:cBhvr>
                                    </p:cmd>
                                  </p:childTnLst>
                                </p:cTn>
                              </p:par>
                            </p:childTnLst>
                          </p:cTn>
                        </p:par>
                      </p:childTnLst>
                    </p:cTn>
                  </p:par>
                  <p:par>
                    <p:cTn id="34" fill="hold">
                      <p:stCondLst>
                        <p:cond delay="indefinite"/>
                      </p:stCondLst>
                      <p:childTnLst>
                        <p:par>
                          <p:cTn id="35" fill="hold">
                            <p:stCondLst>
                              <p:cond delay="0"/>
                            </p:stCondLst>
                            <p:childTnLst>
                              <p:par>
                                <p:cTn id="36" presetID="9" presetClass="entr" fill="hold" grpId="8" nodeType="clickEffect">
                                  <p:stCondLst>
                                    <p:cond delay="0"/>
                                  </p:stCondLst>
                                  <p:iterate>
                                    <p:tmAbs val="0"/>
                                  </p:iterate>
                                  <p:childTnLst>
                                    <p:set>
                                      <p:cBhvr>
                                        <p:cTn id="37" fill="hold"/>
                                        <p:tgtEl>
                                          <p:spTgt spid="463"/>
                                        </p:tgtEl>
                                        <p:attrNameLst>
                                          <p:attrName>style.visibility</p:attrName>
                                        </p:attrNameLst>
                                      </p:cBhvr>
                                      <p:to>
                                        <p:strVal val="visible"/>
                                      </p:to>
                                    </p:set>
                                    <p:animEffect transition="in" filter="dissolve">
                                      <p:cBhvr>
                                        <p:cTn id="38" dur="500"/>
                                        <p:tgtEl>
                                          <p:spTgt spid="463"/>
                                        </p:tgtEl>
                                      </p:cBhvr>
                                    </p:animEffect>
                                  </p:childTnLst>
                                </p:cTn>
                              </p:par>
                              <p:par>
                                <p:cTn id="39" presetID="9" presetClass="entr" presetSubtype="0" fill="hold" nodeType="withEffect">
                                  <p:stCondLst>
                                    <p:cond delay="0"/>
                                  </p:stCondLst>
                                  <p:childTnLst>
                                    <p:set>
                                      <p:cBhvr>
                                        <p:cTn id="40" dur="1" fill="hold">
                                          <p:stCondLst>
                                            <p:cond delay="0"/>
                                          </p:stCondLst>
                                        </p:cTn>
                                        <p:tgtEl>
                                          <p:spTgt spid="472"/>
                                        </p:tgtEl>
                                        <p:attrNameLst>
                                          <p:attrName>style.visibility</p:attrName>
                                        </p:attrNameLst>
                                      </p:cBhvr>
                                      <p:to>
                                        <p:strVal val="visible"/>
                                      </p:to>
                                    </p:set>
                                    <p:animEffect transition="in" filter="dissolve">
                                      <p:cBhvr>
                                        <p:cTn id="41" dur="500"/>
                                        <p:tgtEl>
                                          <p:spTgt spid="472"/>
                                        </p:tgtEl>
                                      </p:cBhvr>
                                    </p:animEffect>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 fill="hold"/>
                                        <p:tgtEl>
                                          <p:spTgt spid="472"/>
                                        </p:tgtEl>
                                      </p:cBhvr>
                                    </p:cmd>
                                  </p:childTnLst>
                                </p:cTn>
                              </p:par>
                            </p:childTnLst>
                          </p:cTn>
                        </p:par>
                      </p:childTnLst>
                    </p:cTn>
                  </p:par>
                  <p:par>
                    <p:cTn id="45" fill="hold">
                      <p:stCondLst>
                        <p:cond delay="indefinite"/>
                      </p:stCondLst>
                      <p:childTnLst>
                        <p:par>
                          <p:cTn id="46" fill="hold">
                            <p:stCondLst>
                              <p:cond delay="0"/>
                            </p:stCondLst>
                            <p:childTnLst>
                              <p:par>
                                <p:cTn id="47" presetID="9" presetClass="entr" fill="hold" grpId="11" nodeType="clickEffect">
                                  <p:stCondLst>
                                    <p:cond delay="0"/>
                                  </p:stCondLst>
                                  <p:iterate>
                                    <p:tmAbs val="0"/>
                                  </p:iterate>
                                  <p:childTnLst>
                                    <p:set>
                                      <p:cBhvr>
                                        <p:cTn id="48" fill="hold"/>
                                        <p:tgtEl>
                                          <p:spTgt spid="468"/>
                                        </p:tgtEl>
                                        <p:attrNameLst>
                                          <p:attrName>style.visibility</p:attrName>
                                        </p:attrNameLst>
                                      </p:cBhvr>
                                      <p:to>
                                        <p:strVal val="visible"/>
                                      </p:to>
                                    </p:set>
                                    <p:animEffect transition="in" filter="dissolve">
                                      <p:cBhvr>
                                        <p:cTn id="49" dur="500"/>
                                        <p:tgtEl>
                                          <p:spTgt spid="468"/>
                                        </p:tgtEl>
                                      </p:cBhvr>
                                    </p:animEffect>
                                  </p:childTnLst>
                                </p:cTn>
                              </p:par>
                            </p:childTnLst>
                          </p:cTn>
                        </p:par>
                        <p:par>
                          <p:cTn id="50" fill="hold">
                            <p:stCondLst>
                              <p:cond delay="500"/>
                            </p:stCondLst>
                            <p:childTnLst>
                              <p:par>
                                <p:cTn id="51" presetID="9" presetClass="entr" fill="hold" grpId="12" nodeType="afterEffect">
                                  <p:stCondLst>
                                    <p:cond delay="0"/>
                                  </p:stCondLst>
                                  <p:iterate>
                                    <p:tmAbs val="0"/>
                                  </p:iterate>
                                  <p:childTnLst>
                                    <p:set>
                                      <p:cBhvr>
                                        <p:cTn id="52" fill="hold"/>
                                        <p:tgtEl>
                                          <p:spTgt spid="469"/>
                                        </p:tgtEl>
                                        <p:attrNameLst>
                                          <p:attrName>style.visibility</p:attrName>
                                        </p:attrNameLst>
                                      </p:cBhvr>
                                      <p:to>
                                        <p:strVal val="visible"/>
                                      </p:to>
                                    </p:set>
                                    <p:animEffect transition="in" filter="dissolve">
                                      <p:cBhvr>
                                        <p:cTn id="53" dur="500"/>
                                        <p:tgtEl>
                                          <p:spTgt spid="46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54" repeatCount="indefinite" fill="hold" display="0">
                  <p:stCondLst>
                    <p:cond delay="indefinite"/>
                  </p:stCondLst>
                  <p:endCondLst>
                    <p:cond evt="onNext" delay="0">
                      <p:tgtEl>
                        <p:sldTgt/>
                      </p:tgtEl>
                    </p:cond>
                  </p:endCondLst>
                </p:cTn>
                <p:tgtEl>
                  <p:spTgt spid="472"/>
                </p:tgtEl>
              </p:cMediaNode>
            </p:video>
            <p:video>
              <p:cMediaNode vol="100000">
                <p:cTn id="55" repeatCount="indefinite" fill="hold" display="0">
                  <p:stCondLst>
                    <p:cond delay="indefinite"/>
                  </p:stCondLst>
                  <p:endCondLst>
                    <p:cond evt="onNext" delay="0">
                      <p:tgtEl>
                        <p:sldTgt/>
                      </p:tgtEl>
                    </p:cond>
                  </p:endCondLst>
                </p:cTn>
                <p:tgtEl>
                  <p:spTgt spid="465"/>
                </p:tgtEl>
              </p:cMediaNode>
            </p:video>
            <p:video>
              <p:cMediaNode vol="0">
                <p:cTn id="56" repeatCount="indefinite" fill="hold" display="0">
                  <p:stCondLst>
                    <p:cond delay="indefinite"/>
                  </p:stCondLst>
                  <p:endCondLst>
                    <p:cond evt="onNext" delay="0">
                      <p:tgtEl>
                        <p:sldTgt/>
                      </p:tgtEl>
                    </p:cond>
                  </p:endCondLst>
                </p:cTn>
                <p:tgtEl>
                  <p:spTgt spid="470"/>
                </p:tgtEl>
              </p:cMediaNode>
            </p:video>
          </p:childTnLst>
        </p:cTn>
      </p:par>
    </p:tnLst>
    <p:bldLst>
      <p:bldP spid="460" grpId="0" animBg="1"/>
      <p:bldP spid="461" grpId="3" animBg="1" advAuto="0"/>
      <p:bldP spid="462" grpId="5" animBg="1" advAuto="0"/>
      <p:bldP spid="463" grpId="8" animBg="1" advAuto="0"/>
      <p:bldP spid="467" grpId="1" animBg="1" advAuto="0"/>
      <p:bldP spid="468" grpId="11" animBg="1" advAuto="0"/>
      <p:bldP spid="469" grpId="1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mons-hadley-apollo-15.jpg" descr="mons-hadley-apollo-15.jpg"/>
          <p:cNvPicPr>
            <a:picLocks noChangeAspect="1"/>
          </p:cNvPicPr>
          <p:nvPr/>
        </p:nvPicPr>
        <p:blipFill>
          <a:blip r:embed="rId2">
            <a:alphaModFix amt="29938"/>
          </a:blip>
          <a:stretch>
            <a:fillRect/>
          </a:stretch>
        </p:blipFill>
        <p:spPr>
          <a:xfrm>
            <a:off x="-185187" y="-2992857"/>
            <a:ext cx="24632654" cy="18624690"/>
          </a:xfrm>
          <a:prstGeom prst="rect">
            <a:avLst/>
          </a:prstGeom>
          <a:ln w="12700">
            <a:miter lim="400000"/>
          </a:ln>
        </p:spPr>
      </p:pic>
      <p:sp>
        <p:nvSpPr>
          <p:cNvPr id="1042" name="Shape"/>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sp>
        <p:nvSpPr>
          <p:cNvPr id="1043" name="Shape"/>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1044" name="temp6.pdf" descr="temp6.pdf"/>
          <p:cNvPicPr>
            <a:picLocks noChangeAspect="1"/>
          </p:cNvPicPr>
          <p:nvPr/>
        </p:nvPicPr>
        <p:blipFill>
          <a:blip r:embed="rId3"/>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pic>
        <p:nvPicPr>
          <p:cNvPr id="1045" name="Image" descr="Image"/>
          <p:cNvPicPr>
            <a:picLocks/>
          </p:cNvPicPr>
          <p:nvPr/>
        </p:nvPicPr>
        <p:blipFill>
          <a:blip r:embed="rId4"/>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1046" name="Image" descr="Image"/>
          <p:cNvPicPr>
            <a:picLocks/>
          </p:cNvPicPr>
          <p:nvPr/>
        </p:nvPicPr>
        <p:blipFill>
          <a:blip r:embed="rId5"/>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1047" name="Image" descr="Image"/>
          <p:cNvPicPr>
            <a:picLocks/>
          </p:cNvPicPr>
          <p:nvPr/>
        </p:nvPicPr>
        <p:blipFill>
          <a:blip r:embed="rId6"/>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1048" name="Image" descr="Image"/>
          <p:cNvPicPr>
            <a:picLocks/>
          </p:cNvPicPr>
          <p:nvPr/>
        </p:nvPicPr>
        <p:blipFill>
          <a:blip r:embed="rId7"/>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1049" name="Image" descr="Image"/>
          <p:cNvPicPr>
            <a:picLocks/>
          </p:cNvPicPr>
          <p:nvPr/>
        </p:nvPicPr>
        <p:blipFill>
          <a:blip r:embed="rId8"/>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1050" name="Image" descr="Image"/>
          <p:cNvPicPr>
            <a:picLocks/>
          </p:cNvPicPr>
          <p:nvPr/>
        </p:nvPicPr>
        <p:blipFill>
          <a:blip r:embed="rId9"/>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1051" name="Image" descr="Image"/>
          <p:cNvPicPr>
            <a:picLocks/>
          </p:cNvPicPr>
          <p:nvPr/>
        </p:nvPicPr>
        <p:blipFill>
          <a:blip r:embed="rId10"/>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1052" name="Image" descr="Image"/>
          <p:cNvPicPr>
            <a:picLocks/>
          </p:cNvPicPr>
          <p:nvPr/>
        </p:nvPicPr>
        <p:blipFill>
          <a:blip r:embed="rId11"/>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1053" name="Image" descr="Image"/>
          <p:cNvPicPr>
            <a:picLocks/>
          </p:cNvPicPr>
          <p:nvPr/>
        </p:nvPicPr>
        <p:blipFill>
          <a:blip r:embed="rId12"/>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1054" name="Image" descr="Image"/>
          <p:cNvPicPr>
            <a:picLocks/>
          </p:cNvPicPr>
          <p:nvPr/>
        </p:nvPicPr>
        <p:blipFill>
          <a:blip r:embed="rId13"/>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1055" name="Image" descr="Image"/>
          <p:cNvPicPr>
            <a:picLocks/>
          </p:cNvPicPr>
          <p:nvPr/>
        </p:nvPicPr>
        <p:blipFill>
          <a:blip r:embed="rId14"/>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1056" name="Image" descr="Image"/>
          <p:cNvPicPr>
            <a:picLocks/>
          </p:cNvPicPr>
          <p:nvPr/>
        </p:nvPicPr>
        <p:blipFill>
          <a:blip r:embed="rId15"/>
          <a:srcRect t="5733" r="5707" b="5611"/>
          <a:stretch>
            <a:fillRect/>
          </a:stretch>
        </p:blipFill>
        <p:spPr>
          <a:xfrm>
            <a:off x="16447547" y="13355393"/>
            <a:ext cx="406401" cy="266701"/>
          </a:xfrm>
          <a:prstGeom prst="rect">
            <a:avLst/>
          </a:prstGeom>
          <a:ln w="12700">
            <a:solidFill>
              <a:srgbClr val="FFFFFF"/>
            </a:solidFill>
            <a:miter lim="400000"/>
          </a:ln>
        </p:spPr>
      </p:pic>
      <p:pic>
        <p:nvPicPr>
          <p:cNvPr id="1057" name="Image" descr="Image"/>
          <p:cNvPicPr>
            <a:picLocks/>
          </p:cNvPicPr>
          <p:nvPr/>
        </p:nvPicPr>
        <p:blipFill>
          <a:blip r:embed="rId16"/>
          <a:srcRect t="5895" b="5530"/>
          <a:stretch>
            <a:fillRect/>
          </a:stretch>
        </p:blipFill>
        <p:spPr>
          <a:xfrm>
            <a:off x="17059800" y="13355592"/>
            <a:ext cx="397723" cy="266701"/>
          </a:xfrm>
          <a:prstGeom prst="rect">
            <a:avLst/>
          </a:prstGeom>
          <a:ln w="12700">
            <a:solidFill>
              <a:srgbClr val="FFFFFF"/>
            </a:solidFill>
            <a:miter lim="400000"/>
          </a:ln>
        </p:spPr>
      </p:pic>
      <p:pic>
        <p:nvPicPr>
          <p:cNvPr id="1058" name="Image" descr="Image"/>
          <p:cNvPicPr>
            <a:picLocks/>
          </p:cNvPicPr>
          <p:nvPr/>
        </p:nvPicPr>
        <p:blipFill>
          <a:blip r:embed="rId17"/>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1059" name="Image" descr="Image"/>
          <p:cNvPicPr>
            <a:picLocks/>
          </p:cNvPicPr>
          <p:nvPr/>
        </p:nvPicPr>
        <p:blipFill>
          <a:blip r:embed="rId18"/>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1060" name="Image" descr="Image"/>
          <p:cNvPicPr>
            <a:picLocks/>
          </p:cNvPicPr>
          <p:nvPr/>
        </p:nvPicPr>
        <p:blipFill>
          <a:blip r:embed="rId19"/>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1061" name="Image" descr="Image"/>
          <p:cNvPicPr>
            <a:picLocks/>
          </p:cNvPicPr>
          <p:nvPr/>
        </p:nvPicPr>
        <p:blipFill>
          <a:blip r:embed="rId20"/>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1062" name="Image" descr="Image"/>
          <p:cNvPicPr>
            <a:picLocks/>
          </p:cNvPicPr>
          <p:nvPr/>
        </p:nvPicPr>
        <p:blipFill>
          <a:blip r:embed="rId21"/>
          <a:srcRect l="1719" t="6495" r="5122" b="5863"/>
          <a:stretch>
            <a:fillRect/>
          </a:stretch>
        </p:blipFill>
        <p:spPr>
          <a:xfrm>
            <a:off x="20702759" y="13356981"/>
            <a:ext cx="406401" cy="266701"/>
          </a:xfrm>
          <a:prstGeom prst="rect">
            <a:avLst/>
          </a:prstGeom>
          <a:ln w="12700">
            <a:solidFill>
              <a:srgbClr val="FFFFFF"/>
            </a:solidFill>
            <a:miter lim="400000"/>
          </a:ln>
        </p:spPr>
      </p:pic>
      <p:pic>
        <p:nvPicPr>
          <p:cNvPr id="1063" name="Image" descr="Image"/>
          <p:cNvPicPr>
            <a:picLocks/>
          </p:cNvPicPr>
          <p:nvPr/>
        </p:nvPicPr>
        <p:blipFill>
          <a:blip r:embed="rId22"/>
          <a:srcRect t="5798" r="5009" b="5725"/>
          <a:stretch>
            <a:fillRect/>
          </a:stretch>
        </p:blipFill>
        <p:spPr>
          <a:xfrm>
            <a:off x="21310646" y="13355791"/>
            <a:ext cx="406401" cy="266701"/>
          </a:xfrm>
          <a:prstGeom prst="rect">
            <a:avLst/>
          </a:prstGeom>
          <a:ln w="12700">
            <a:solidFill>
              <a:srgbClr val="FFFFFF"/>
            </a:solidFill>
            <a:miter lim="400000"/>
          </a:ln>
        </p:spPr>
      </p:pic>
      <p:pic>
        <p:nvPicPr>
          <p:cNvPr id="1064" name="Image" descr="Image"/>
          <p:cNvPicPr>
            <a:picLocks/>
          </p:cNvPicPr>
          <p:nvPr/>
        </p:nvPicPr>
        <p:blipFill>
          <a:blip r:embed="rId23"/>
          <a:srcRect l="5076" t="6880" b="6000"/>
          <a:stretch>
            <a:fillRect/>
          </a:stretch>
        </p:blipFill>
        <p:spPr>
          <a:xfrm>
            <a:off x="22350982" y="13356584"/>
            <a:ext cx="406401" cy="266655"/>
          </a:xfrm>
          <a:prstGeom prst="rect">
            <a:avLst/>
          </a:prstGeom>
          <a:ln w="12700">
            <a:solidFill>
              <a:srgbClr val="FFFFFF"/>
            </a:solidFill>
            <a:miter lim="400000"/>
          </a:ln>
        </p:spPr>
      </p:pic>
      <p:pic>
        <p:nvPicPr>
          <p:cNvPr id="1065" name="Image" descr="Image"/>
          <p:cNvPicPr>
            <a:picLocks/>
          </p:cNvPicPr>
          <p:nvPr/>
        </p:nvPicPr>
        <p:blipFill>
          <a:blip r:embed="rId24"/>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1066" name="Image" descr="Image"/>
          <p:cNvPicPr>
            <a:picLocks/>
          </p:cNvPicPr>
          <p:nvPr/>
        </p:nvPicPr>
        <p:blipFill>
          <a:blip r:embed="rId25"/>
          <a:srcRect t="4106" r="4981"/>
          <a:stretch>
            <a:fillRect/>
          </a:stretch>
        </p:blipFill>
        <p:spPr>
          <a:xfrm>
            <a:off x="23776723" y="13360652"/>
            <a:ext cx="406401" cy="260871"/>
          </a:xfrm>
          <a:prstGeom prst="rect">
            <a:avLst/>
          </a:prstGeom>
          <a:ln w="12700">
            <a:solidFill>
              <a:srgbClr val="FFFFFF"/>
            </a:solidFill>
            <a:miter lim="400000"/>
          </a:ln>
        </p:spPr>
      </p:pic>
      <p:pic>
        <p:nvPicPr>
          <p:cNvPr id="1067" name="Image" descr="Image"/>
          <p:cNvPicPr>
            <a:picLocks noChangeAspect="1"/>
          </p:cNvPicPr>
          <p:nvPr/>
        </p:nvPicPr>
        <p:blipFill>
          <a:blip r:embed="rId26"/>
          <a:stretch>
            <a:fillRect/>
          </a:stretch>
        </p:blipFill>
        <p:spPr>
          <a:xfrm>
            <a:off x="21907765" y="13358347"/>
            <a:ext cx="265557" cy="265557"/>
          </a:xfrm>
          <a:prstGeom prst="rect">
            <a:avLst/>
          </a:prstGeom>
          <a:ln w="12700">
            <a:solidFill>
              <a:srgbClr val="FFFFFF"/>
            </a:solidFill>
            <a:miter lim="400000"/>
          </a:ln>
        </p:spPr>
      </p:pic>
      <p:pic>
        <p:nvPicPr>
          <p:cNvPr id="1068" name="Image" descr="Image"/>
          <p:cNvPicPr>
            <a:picLocks/>
          </p:cNvPicPr>
          <p:nvPr/>
        </p:nvPicPr>
        <p:blipFill>
          <a:blip r:embed="rId27"/>
          <a:srcRect l="3289" t="5441" r="3857" b="7975"/>
          <a:stretch>
            <a:fillRect/>
          </a:stretch>
        </p:blipFill>
        <p:spPr>
          <a:xfrm>
            <a:off x="20094872" y="13359097"/>
            <a:ext cx="406401" cy="266701"/>
          </a:xfrm>
          <a:prstGeom prst="rect">
            <a:avLst/>
          </a:prstGeom>
          <a:ln w="12700">
            <a:solidFill>
              <a:srgbClr val="FFFFFF"/>
            </a:solidFill>
            <a:miter lim="400000"/>
          </a:ln>
        </p:spPr>
      </p:pic>
      <p:sp>
        <p:nvSpPr>
          <p:cNvPr id="1069" name="Scorpius X-1 X-ray observations"/>
          <p:cNvSpPr txBox="1">
            <a:spLocks noGrp="1"/>
          </p:cNvSpPr>
          <p:nvPr>
            <p:ph type="ctrTitle" idx="4294967295"/>
          </p:nvPr>
        </p:nvSpPr>
        <p:spPr>
          <a:xfrm>
            <a:off x="74783" y="730274"/>
            <a:ext cx="24234434" cy="1542311"/>
          </a:xfrm>
          <a:prstGeom prst="rect">
            <a:avLst/>
          </a:prstGeom>
        </p:spPr>
        <p:txBody>
          <a:bodyPr lIns="71437" tIns="71437" rIns="71437" bIns="71437" anchor="t"/>
          <a:lstStyle>
            <a:lvl1pPr algn="ctr" defTabSz="457200">
              <a:lnSpc>
                <a:spcPts val="10300"/>
              </a:lnSpc>
              <a:tabLst>
                <a:tab pos="88900" algn="l"/>
                <a:tab pos="1003300" algn="l"/>
                <a:tab pos="1917700" algn="l"/>
                <a:tab pos="2832100" algn="l"/>
                <a:tab pos="3746500" algn="l"/>
                <a:tab pos="4660900" algn="l"/>
                <a:tab pos="5575300" algn="l"/>
                <a:tab pos="6489700" algn="l"/>
                <a:tab pos="7404100" algn="l"/>
              </a:tabLst>
              <a:defRPr sz="8400">
                <a:solidFill>
                  <a:srgbClr val="FFFFFF"/>
                </a:solidFill>
              </a:defRPr>
            </a:lvl1pPr>
          </a:lstStyle>
          <a:p>
            <a:r>
              <a:t>Scorpius X-1 X-ray observations</a:t>
            </a:r>
          </a:p>
        </p:txBody>
      </p:sp>
      <p:pic>
        <p:nvPicPr>
          <p:cNvPr id="1070" name="Screen Shot 2019-10-17 at 20.14.23.png" descr="Screen Shot 2019-10-17 at 20.14.23.png"/>
          <p:cNvPicPr>
            <a:picLocks noChangeAspect="1"/>
          </p:cNvPicPr>
          <p:nvPr/>
        </p:nvPicPr>
        <p:blipFill>
          <a:blip r:embed="rId28"/>
          <a:srcRect b="979"/>
          <a:stretch>
            <a:fillRect/>
          </a:stretch>
        </p:blipFill>
        <p:spPr>
          <a:xfrm>
            <a:off x="5093946" y="2460755"/>
            <a:ext cx="14602806" cy="10078515"/>
          </a:xfrm>
          <a:prstGeom prst="rect">
            <a:avLst/>
          </a:prstGeom>
          <a:ln w="12700">
            <a:miter lim="400000"/>
          </a:ln>
          <a:effectLst>
            <a:outerShdw blurRad="177800" dist="101600" dir="2700000" rotWithShape="0">
              <a:srgbClr val="000000">
                <a:alpha val="75000"/>
              </a:srgbClr>
            </a:outerShdw>
          </a:effectLst>
        </p:spPr>
      </p:pic>
      <p:sp>
        <p:nvSpPr>
          <p:cNvPr id="1071" name="5 Aug 1971"/>
          <p:cNvSpPr/>
          <p:nvPr/>
        </p:nvSpPr>
        <p:spPr>
          <a:xfrm>
            <a:off x="6895631" y="3478076"/>
            <a:ext cx="2235531" cy="612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919" tIns="121919" rIns="121919" bIns="121919">
            <a:spAutoFit/>
          </a:bodyPr>
          <a:lstStyle>
            <a:lvl1pPr algn="l" defTabSz="2438400">
              <a:defRPr sz="2400" b="1">
                <a:solidFill>
                  <a:srgbClr val="FF2600"/>
                </a:solidFill>
                <a:latin typeface="Verdana"/>
                <a:ea typeface="Verdana"/>
                <a:cs typeface="Verdana"/>
                <a:sym typeface="Verdana"/>
              </a:defRPr>
            </a:lvl1pPr>
          </a:lstStyle>
          <a:p>
            <a:r>
              <a:t>5 Aug 1971</a:t>
            </a:r>
          </a:p>
        </p:txBody>
      </p:sp>
      <p:sp>
        <p:nvSpPr>
          <p:cNvPr id="1072" name="26 Apr 1972"/>
          <p:cNvSpPr/>
          <p:nvPr/>
        </p:nvSpPr>
        <p:spPr>
          <a:xfrm>
            <a:off x="15396283" y="2966592"/>
            <a:ext cx="2508930" cy="612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919" tIns="121919" rIns="121919" bIns="121919">
            <a:spAutoFit/>
          </a:bodyPr>
          <a:lstStyle>
            <a:lvl1pPr algn="l" defTabSz="2438400">
              <a:defRPr sz="2400" b="1">
                <a:solidFill>
                  <a:srgbClr val="FF2600"/>
                </a:solidFill>
                <a:latin typeface="Verdana"/>
                <a:ea typeface="Verdana"/>
                <a:cs typeface="Verdana"/>
                <a:sym typeface="Verdana"/>
              </a:defRPr>
            </a:lvl1pPr>
          </a:lstStyle>
          <a:p>
            <a:r>
              <a:t>26 Apr 1972</a:t>
            </a:r>
          </a:p>
        </p:txBody>
      </p:sp>
      <p:sp>
        <p:nvSpPr>
          <p:cNvPr id="1073" name="26 Apr 1972"/>
          <p:cNvSpPr/>
          <p:nvPr/>
        </p:nvSpPr>
        <p:spPr>
          <a:xfrm>
            <a:off x="17013079" y="8249129"/>
            <a:ext cx="2508930" cy="612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919" tIns="121919" rIns="121919" bIns="121919">
            <a:spAutoFit/>
          </a:bodyPr>
          <a:lstStyle>
            <a:lvl1pPr algn="l" defTabSz="2438400">
              <a:defRPr sz="2400" b="1">
                <a:solidFill>
                  <a:srgbClr val="FF2600"/>
                </a:solidFill>
                <a:latin typeface="Verdana"/>
                <a:ea typeface="Verdana"/>
                <a:cs typeface="Verdana"/>
                <a:sym typeface="Verdana"/>
              </a:defRPr>
            </a:lvl1pPr>
          </a:lstStyle>
          <a:p>
            <a:r>
              <a:t>26 Apr 1972</a:t>
            </a:r>
          </a:p>
        </p:txBody>
      </p:sp>
      <p:sp>
        <p:nvSpPr>
          <p:cNvPr id="1074" name="25 Apr 1972"/>
          <p:cNvSpPr/>
          <p:nvPr/>
        </p:nvSpPr>
        <p:spPr>
          <a:xfrm>
            <a:off x="11141071" y="5829951"/>
            <a:ext cx="2508930" cy="612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919" tIns="121919" rIns="121919" bIns="121919">
            <a:spAutoFit/>
          </a:bodyPr>
          <a:lstStyle>
            <a:lvl1pPr algn="l" defTabSz="2438400">
              <a:defRPr sz="2400" b="1">
                <a:solidFill>
                  <a:srgbClr val="FF2600"/>
                </a:solidFill>
                <a:latin typeface="Verdana"/>
                <a:ea typeface="Verdana"/>
                <a:cs typeface="Verdana"/>
                <a:sym typeface="Verdana"/>
              </a:defRPr>
            </a:lvl1pPr>
          </a:lstStyle>
          <a:p>
            <a:r>
              <a:t>25 Apr 1972</a:t>
            </a:r>
          </a:p>
        </p:txBody>
      </p:sp>
      <p:sp>
        <p:nvSpPr>
          <p:cNvPr id="1075" name="0.7-&gt;3 keV"/>
          <p:cNvSpPr/>
          <p:nvPr/>
        </p:nvSpPr>
        <p:spPr>
          <a:xfrm>
            <a:off x="2505794" y="2743053"/>
            <a:ext cx="2235532" cy="637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919" tIns="121919" rIns="121919" bIns="121919">
            <a:spAutoFit/>
          </a:bodyPr>
          <a:lstStyle>
            <a:lvl1pPr algn="l" defTabSz="2438400">
              <a:defRPr sz="2600">
                <a:latin typeface="Verdana"/>
                <a:ea typeface="Verdana"/>
                <a:cs typeface="Verdana"/>
                <a:sym typeface="Verdana"/>
              </a:defRPr>
            </a:lvl1pPr>
          </a:lstStyle>
          <a:p>
            <a:r>
              <a:t>0.7-&gt;3 keV</a:t>
            </a:r>
          </a:p>
        </p:txBody>
      </p:sp>
    </p:spTree>
    <p:extLst>
      <p:ext uri="{BB962C8B-B14F-4D97-AF65-F5344CB8AC3E}">
        <p14:creationId xmlns:p14="http://schemas.microsoft.com/office/powerpoint/2010/main" val="382656599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1075"/>
                                        </p:tgtEl>
                                        <p:attrNameLst>
                                          <p:attrName>style.visibility</p:attrName>
                                        </p:attrNameLst>
                                      </p:cBhvr>
                                      <p:to>
                                        <p:strVal val="visible"/>
                                      </p:to>
                                    </p:set>
                                    <p:animEffect transition="in" filter="fade">
                                      <p:cBhvr>
                                        <p:cTn id="7" dur="1000"/>
                                        <p:tgtEl>
                                          <p:spTgt spid="1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19999" y="710571"/>
            <a:ext cx="17886723" cy="1066960"/>
          </a:xfrm>
        </p:spPr>
        <p:txBody>
          <a:bodyPr/>
          <a:lstStyle/>
          <a:p>
            <a:r>
              <a:rPr lang="en-GB" sz="5333" dirty="0">
                <a:latin typeface="Verdana" charset="0"/>
                <a:ea typeface="MS PGothic" charset="0"/>
              </a:rPr>
              <a:t>X-ray Fluorescence Spectrometer experiment - III</a:t>
            </a:r>
          </a:p>
        </p:txBody>
      </p:sp>
      <p:pic>
        <p:nvPicPr>
          <p:cNvPr id="3" name="Picture 2">
            <a:extLst>
              <a:ext uri="{FF2B5EF4-FFF2-40B4-BE49-F238E27FC236}">
                <a16:creationId xmlns:a16="http://schemas.microsoft.com/office/drawing/2014/main" id="{18CAD742-DB95-994E-873B-AFD5DF9A2C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766095" y="2105824"/>
            <a:ext cx="7979245" cy="8341504"/>
          </a:xfrm>
          <a:prstGeom prst="rect">
            <a:avLst/>
          </a:prstGeom>
        </p:spPr>
      </p:pic>
      <p:pic>
        <p:nvPicPr>
          <p:cNvPr id="6" name="Picture 5">
            <a:extLst>
              <a:ext uri="{FF2B5EF4-FFF2-40B4-BE49-F238E27FC236}">
                <a16:creationId xmlns:a16="http://schemas.microsoft.com/office/drawing/2014/main" id="{1EF74AE7-7F53-304A-AF5C-CC30039749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9999" y="2105824"/>
            <a:ext cx="12156483" cy="8339611"/>
          </a:xfrm>
          <a:prstGeom prst="rect">
            <a:avLst/>
          </a:prstGeom>
        </p:spPr>
      </p:pic>
      <p:sp>
        <p:nvSpPr>
          <p:cNvPr id="8" name="Rectangle 7">
            <a:extLst>
              <a:ext uri="{FF2B5EF4-FFF2-40B4-BE49-F238E27FC236}">
                <a16:creationId xmlns:a16="http://schemas.microsoft.com/office/drawing/2014/main" id="{026C9333-D257-9140-9260-20957CD51F7D}"/>
              </a:ext>
            </a:extLst>
          </p:cNvPr>
          <p:cNvSpPr/>
          <p:nvPr/>
        </p:nvSpPr>
        <p:spPr>
          <a:xfrm>
            <a:off x="11784038" y="7815286"/>
            <a:ext cx="4674501" cy="502766"/>
          </a:xfrm>
          <a:prstGeom prst="rect">
            <a:avLst/>
          </a:prstGeom>
          <a:solidFill>
            <a:schemeClr val="tx2"/>
          </a:solidFill>
        </p:spPr>
        <p:txBody>
          <a:bodyPr wrap="square">
            <a:spAutoFit/>
          </a:bodyPr>
          <a:lstStyle/>
          <a:p>
            <a:r>
              <a:rPr lang="en-US" sz="2667" dirty="0" err="1">
                <a:solidFill>
                  <a:schemeClr val="bg2"/>
                </a:solidFill>
              </a:rPr>
              <a:t>Jagoda</a:t>
            </a:r>
            <a:r>
              <a:rPr lang="en-US" sz="2667" dirty="0">
                <a:solidFill>
                  <a:schemeClr val="bg2"/>
                </a:solidFill>
              </a:rPr>
              <a:t>, N., </a:t>
            </a:r>
            <a:r>
              <a:rPr lang="en-US" sz="2667" i="1" dirty="0">
                <a:solidFill>
                  <a:schemeClr val="bg2"/>
                </a:solidFill>
              </a:rPr>
              <a:t>et al. </a:t>
            </a:r>
            <a:r>
              <a:rPr lang="en-US" sz="2667" dirty="0">
                <a:solidFill>
                  <a:schemeClr val="bg2"/>
                </a:solidFill>
              </a:rPr>
              <a:t>1974</a:t>
            </a:r>
            <a:endParaRPr lang="en-US" sz="2667" dirty="0">
              <a:solidFill>
                <a:schemeClr val="bg2"/>
              </a:solidFill>
              <a:ea typeface="Verdana" panose="020B0604030504040204" pitchFamily="34" charset="0"/>
              <a:cs typeface="Verdana" panose="020B0604030504040204" pitchFamily="34" charset="0"/>
            </a:endParaRPr>
          </a:p>
        </p:txBody>
      </p:sp>
      <p:sp>
        <p:nvSpPr>
          <p:cNvPr id="7" name="TextBox 7">
            <a:extLst>
              <a:ext uri="{FF2B5EF4-FFF2-40B4-BE49-F238E27FC236}">
                <a16:creationId xmlns:a16="http://schemas.microsoft.com/office/drawing/2014/main" id="{95E20A6B-16C7-5F44-8494-E96A74187AB5}"/>
              </a:ext>
            </a:extLst>
          </p:cNvPr>
          <p:cNvSpPr txBox="1">
            <a:spLocks noChangeArrowheads="1"/>
          </p:cNvSpPr>
          <p:nvPr/>
        </p:nvSpPr>
        <p:spPr bwMode="auto">
          <a:xfrm>
            <a:off x="1512043" y="10773728"/>
            <a:ext cx="21402219" cy="1241237"/>
          </a:xfrm>
          <a:prstGeom prst="rect">
            <a:avLst/>
          </a:prstGeom>
          <a:solidFill>
            <a:schemeClr val="tx2">
              <a:alpha val="65000"/>
            </a:schemeClr>
          </a:solidFill>
          <a:ln>
            <a:noFill/>
          </a:ln>
        </p:spPr>
        <p:txBody>
          <a:bodyPr wrap="square">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r>
              <a:rPr lang="en-US" sz="3733" dirty="0">
                <a:solidFill>
                  <a:schemeClr val="bg2"/>
                </a:solidFill>
              </a:rPr>
              <a:t>Description of the detector, circuit functions, on-board data processing techniques and some flight results available – but </a:t>
            </a:r>
            <a:r>
              <a:rPr lang="en-US" sz="3733" b="1" dirty="0">
                <a:solidFill>
                  <a:schemeClr val="bg2"/>
                </a:solidFill>
              </a:rPr>
              <a:t>no detailed calibration </a:t>
            </a:r>
            <a:r>
              <a:rPr lang="en-US" sz="3733" dirty="0">
                <a:solidFill>
                  <a:schemeClr val="bg2"/>
                </a:solidFill>
              </a:rPr>
              <a:t>documents!</a:t>
            </a:r>
          </a:p>
        </p:txBody>
      </p:sp>
    </p:spTree>
    <p:extLst>
      <p:ext uri="{BB962C8B-B14F-4D97-AF65-F5344CB8AC3E}">
        <p14:creationId xmlns:p14="http://schemas.microsoft.com/office/powerpoint/2010/main" val="186973408"/>
      </p:ext>
    </p:extLst>
  </p:cSld>
  <p:clrMapOvr>
    <a:masterClrMapping/>
  </p:clrMapOvr>
  <p:transition spd="med"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Shape"/>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sp>
        <p:nvSpPr>
          <p:cNvPr id="1043" name="Shape"/>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1044" name="temp6.pdf" descr="temp6.pdf"/>
          <p:cNvPicPr>
            <a:picLocks noChangeAspect="1"/>
          </p:cNvPicPr>
          <p:nvPr/>
        </p:nvPicPr>
        <p:blipFill>
          <a:blip r:embed="rId2"/>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pic>
        <p:nvPicPr>
          <p:cNvPr id="1045" name="Image" descr="Image"/>
          <p:cNvPicPr>
            <a:picLocks/>
          </p:cNvPicPr>
          <p:nvPr/>
        </p:nvPicPr>
        <p:blipFill>
          <a:blip r:embed="rId3"/>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1046" name="Image" descr="Image"/>
          <p:cNvPicPr>
            <a:picLocks/>
          </p:cNvPicPr>
          <p:nvPr/>
        </p:nvPicPr>
        <p:blipFill>
          <a:blip r:embed="rId4"/>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1047" name="Image" descr="Image"/>
          <p:cNvPicPr>
            <a:picLocks/>
          </p:cNvPicPr>
          <p:nvPr/>
        </p:nvPicPr>
        <p:blipFill>
          <a:blip r:embed="rId5"/>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1048" name="Image" descr="Image"/>
          <p:cNvPicPr>
            <a:picLocks/>
          </p:cNvPicPr>
          <p:nvPr/>
        </p:nvPicPr>
        <p:blipFill>
          <a:blip r:embed="rId6"/>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1049" name="Image" descr="Image"/>
          <p:cNvPicPr>
            <a:picLocks/>
          </p:cNvPicPr>
          <p:nvPr/>
        </p:nvPicPr>
        <p:blipFill>
          <a:blip r:embed="rId7"/>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1050" name="Image" descr="Image"/>
          <p:cNvPicPr>
            <a:picLocks/>
          </p:cNvPicPr>
          <p:nvPr/>
        </p:nvPicPr>
        <p:blipFill>
          <a:blip r:embed="rId8"/>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1051" name="Image" descr="Image"/>
          <p:cNvPicPr>
            <a:picLocks/>
          </p:cNvPicPr>
          <p:nvPr/>
        </p:nvPicPr>
        <p:blipFill>
          <a:blip r:embed="rId9"/>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1052" name="Image" descr="Image"/>
          <p:cNvPicPr>
            <a:picLocks/>
          </p:cNvPicPr>
          <p:nvPr/>
        </p:nvPicPr>
        <p:blipFill>
          <a:blip r:embed="rId10"/>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1053" name="Image" descr="Image"/>
          <p:cNvPicPr>
            <a:picLocks/>
          </p:cNvPicPr>
          <p:nvPr/>
        </p:nvPicPr>
        <p:blipFill>
          <a:blip r:embed="rId11"/>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1054" name="Image" descr="Image"/>
          <p:cNvPicPr>
            <a:picLocks/>
          </p:cNvPicPr>
          <p:nvPr/>
        </p:nvPicPr>
        <p:blipFill>
          <a:blip r:embed="rId12"/>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1055" name="Image" descr="Image"/>
          <p:cNvPicPr>
            <a:picLocks/>
          </p:cNvPicPr>
          <p:nvPr/>
        </p:nvPicPr>
        <p:blipFill>
          <a:blip r:embed="rId13"/>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1056" name="Image" descr="Image"/>
          <p:cNvPicPr>
            <a:picLocks/>
          </p:cNvPicPr>
          <p:nvPr/>
        </p:nvPicPr>
        <p:blipFill>
          <a:blip r:embed="rId14"/>
          <a:srcRect t="5733" r="5707" b="5611"/>
          <a:stretch>
            <a:fillRect/>
          </a:stretch>
        </p:blipFill>
        <p:spPr>
          <a:xfrm>
            <a:off x="16447547" y="13355393"/>
            <a:ext cx="406401" cy="266701"/>
          </a:xfrm>
          <a:prstGeom prst="rect">
            <a:avLst/>
          </a:prstGeom>
          <a:ln w="12700">
            <a:solidFill>
              <a:srgbClr val="FFFFFF"/>
            </a:solidFill>
            <a:miter lim="400000"/>
          </a:ln>
        </p:spPr>
      </p:pic>
      <p:pic>
        <p:nvPicPr>
          <p:cNvPr id="1057" name="Image" descr="Image"/>
          <p:cNvPicPr>
            <a:picLocks/>
          </p:cNvPicPr>
          <p:nvPr/>
        </p:nvPicPr>
        <p:blipFill>
          <a:blip r:embed="rId15"/>
          <a:srcRect t="5895" b="5530"/>
          <a:stretch>
            <a:fillRect/>
          </a:stretch>
        </p:blipFill>
        <p:spPr>
          <a:xfrm>
            <a:off x="17059800" y="13355592"/>
            <a:ext cx="397723" cy="266701"/>
          </a:xfrm>
          <a:prstGeom prst="rect">
            <a:avLst/>
          </a:prstGeom>
          <a:ln w="12700">
            <a:solidFill>
              <a:srgbClr val="FFFFFF"/>
            </a:solidFill>
            <a:miter lim="400000"/>
          </a:ln>
        </p:spPr>
      </p:pic>
      <p:pic>
        <p:nvPicPr>
          <p:cNvPr id="1058" name="Image" descr="Image"/>
          <p:cNvPicPr>
            <a:picLocks/>
          </p:cNvPicPr>
          <p:nvPr/>
        </p:nvPicPr>
        <p:blipFill>
          <a:blip r:embed="rId16"/>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1059" name="Image" descr="Image"/>
          <p:cNvPicPr>
            <a:picLocks/>
          </p:cNvPicPr>
          <p:nvPr/>
        </p:nvPicPr>
        <p:blipFill>
          <a:blip r:embed="rId17"/>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1060" name="Image" descr="Image"/>
          <p:cNvPicPr>
            <a:picLocks/>
          </p:cNvPicPr>
          <p:nvPr/>
        </p:nvPicPr>
        <p:blipFill>
          <a:blip r:embed="rId18"/>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1061" name="Image" descr="Image"/>
          <p:cNvPicPr>
            <a:picLocks/>
          </p:cNvPicPr>
          <p:nvPr/>
        </p:nvPicPr>
        <p:blipFill>
          <a:blip r:embed="rId19"/>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1062" name="Image" descr="Image"/>
          <p:cNvPicPr>
            <a:picLocks/>
          </p:cNvPicPr>
          <p:nvPr/>
        </p:nvPicPr>
        <p:blipFill>
          <a:blip r:embed="rId20"/>
          <a:srcRect l="1719" t="6495" r="5122" b="5863"/>
          <a:stretch>
            <a:fillRect/>
          </a:stretch>
        </p:blipFill>
        <p:spPr>
          <a:xfrm>
            <a:off x="20702759" y="13356981"/>
            <a:ext cx="406401" cy="266701"/>
          </a:xfrm>
          <a:prstGeom prst="rect">
            <a:avLst/>
          </a:prstGeom>
          <a:ln w="12700">
            <a:solidFill>
              <a:srgbClr val="FFFFFF"/>
            </a:solidFill>
            <a:miter lim="400000"/>
          </a:ln>
        </p:spPr>
      </p:pic>
      <p:pic>
        <p:nvPicPr>
          <p:cNvPr id="1063" name="Image" descr="Image"/>
          <p:cNvPicPr>
            <a:picLocks/>
          </p:cNvPicPr>
          <p:nvPr/>
        </p:nvPicPr>
        <p:blipFill>
          <a:blip r:embed="rId21"/>
          <a:srcRect t="5798" r="5009" b="5725"/>
          <a:stretch>
            <a:fillRect/>
          </a:stretch>
        </p:blipFill>
        <p:spPr>
          <a:xfrm>
            <a:off x="21310646" y="13355791"/>
            <a:ext cx="406401" cy="266701"/>
          </a:xfrm>
          <a:prstGeom prst="rect">
            <a:avLst/>
          </a:prstGeom>
          <a:ln w="12700">
            <a:solidFill>
              <a:srgbClr val="FFFFFF"/>
            </a:solidFill>
            <a:miter lim="400000"/>
          </a:ln>
        </p:spPr>
      </p:pic>
      <p:pic>
        <p:nvPicPr>
          <p:cNvPr id="1064" name="Image" descr="Image"/>
          <p:cNvPicPr>
            <a:picLocks/>
          </p:cNvPicPr>
          <p:nvPr/>
        </p:nvPicPr>
        <p:blipFill>
          <a:blip r:embed="rId22"/>
          <a:srcRect l="5076" t="6880" b="6000"/>
          <a:stretch>
            <a:fillRect/>
          </a:stretch>
        </p:blipFill>
        <p:spPr>
          <a:xfrm>
            <a:off x="22350982" y="13356584"/>
            <a:ext cx="406401" cy="266655"/>
          </a:xfrm>
          <a:prstGeom prst="rect">
            <a:avLst/>
          </a:prstGeom>
          <a:ln w="12700">
            <a:solidFill>
              <a:srgbClr val="FFFFFF"/>
            </a:solidFill>
            <a:miter lim="400000"/>
          </a:ln>
        </p:spPr>
      </p:pic>
      <p:pic>
        <p:nvPicPr>
          <p:cNvPr id="1065" name="Image" descr="Image"/>
          <p:cNvPicPr>
            <a:picLocks/>
          </p:cNvPicPr>
          <p:nvPr/>
        </p:nvPicPr>
        <p:blipFill>
          <a:blip r:embed="rId23"/>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1066" name="Image" descr="Image"/>
          <p:cNvPicPr>
            <a:picLocks/>
          </p:cNvPicPr>
          <p:nvPr/>
        </p:nvPicPr>
        <p:blipFill>
          <a:blip r:embed="rId24"/>
          <a:srcRect t="4106" r="4981"/>
          <a:stretch>
            <a:fillRect/>
          </a:stretch>
        </p:blipFill>
        <p:spPr>
          <a:xfrm>
            <a:off x="23776723" y="13360652"/>
            <a:ext cx="406401" cy="260871"/>
          </a:xfrm>
          <a:prstGeom prst="rect">
            <a:avLst/>
          </a:prstGeom>
          <a:ln w="12700">
            <a:solidFill>
              <a:srgbClr val="FFFFFF"/>
            </a:solidFill>
            <a:miter lim="400000"/>
          </a:ln>
        </p:spPr>
      </p:pic>
      <p:pic>
        <p:nvPicPr>
          <p:cNvPr id="1067" name="Image" descr="Image"/>
          <p:cNvPicPr>
            <a:picLocks noChangeAspect="1"/>
          </p:cNvPicPr>
          <p:nvPr/>
        </p:nvPicPr>
        <p:blipFill>
          <a:blip r:embed="rId25"/>
          <a:stretch>
            <a:fillRect/>
          </a:stretch>
        </p:blipFill>
        <p:spPr>
          <a:xfrm>
            <a:off x="21907765" y="13358347"/>
            <a:ext cx="265557" cy="265557"/>
          </a:xfrm>
          <a:prstGeom prst="rect">
            <a:avLst/>
          </a:prstGeom>
          <a:ln w="12700">
            <a:solidFill>
              <a:srgbClr val="FFFFFF"/>
            </a:solidFill>
            <a:miter lim="400000"/>
          </a:ln>
        </p:spPr>
      </p:pic>
      <p:pic>
        <p:nvPicPr>
          <p:cNvPr id="1068" name="Image" descr="Image"/>
          <p:cNvPicPr>
            <a:picLocks/>
          </p:cNvPicPr>
          <p:nvPr/>
        </p:nvPicPr>
        <p:blipFill>
          <a:blip r:embed="rId26"/>
          <a:srcRect l="3289" t="5441" r="3857" b="7975"/>
          <a:stretch>
            <a:fillRect/>
          </a:stretch>
        </p:blipFill>
        <p:spPr>
          <a:xfrm>
            <a:off x="20094872" y="13359097"/>
            <a:ext cx="406401" cy="266701"/>
          </a:xfrm>
          <a:prstGeom prst="rect">
            <a:avLst/>
          </a:prstGeom>
          <a:ln w="12700">
            <a:solidFill>
              <a:srgbClr val="FFFFFF"/>
            </a:solidFill>
            <a:miter lim="400000"/>
          </a:ln>
        </p:spPr>
      </p:pic>
      <p:sp>
        <p:nvSpPr>
          <p:cNvPr id="1069" name="Scorpius X-1 X-ray observations"/>
          <p:cNvSpPr txBox="1">
            <a:spLocks noGrp="1"/>
          </p:cNvSpPr>
          <p:nvPr>
            <p:ph type="ctrTitle" idx="4294967295"/>
          </p:nvPr>
        </p:nvSpPr>
        <p:spPr>
          <a:xfrm>
            <a:off x="74783" y="730274"/>
            <a:ext cx="24234434" cy="1542311"/>
          </a:xfrm>
          <a:prstGeom prst="rect">
            <a:avLst/>
          </a:prstGeom>
        </p:spPr>
        <p:txBody>
          <a:bodyPr lIns="71437" tIns="71437" rIns="71437" bIns="71437" anchor="t"/>
          <a:lstStyle>
            <a:lvl1pPr algn="ctr" defTabSz="457200">
              <a:lnSpc>
                <a:spcPts val="10300"/>
              </a:lnSpc>
              <a:tabLst>
                <a:tab pos="88900" algn="l"/>
                <a:tab pos="1003300" algn="l"/>
                <a:tab pos="1917700" algn="l"/>
                <a:tab pos="2832100" algn="l"/>
                <a:tab pos="3746500" algn="l"/>
                <a:tab pos="4660900" algn="l"/>
                <a:tab pos="5575300" algn="l"/>
                <a:tab pos="6489700" algn="l"/>
                <a:tab pos="7404100" algn="l"/>
              </a:tabLst>
              <a:defRPr sz="8400">
                <a:solidFill>
                  <a:srgbClr val="FFFFFF"/>
                </a:solidFill>
              </a:defRPr>
            </a:lvl1pPr>
          </a:lstStyle>
          <a:p>
            <a:r>
              <a:rPr lang="en-US" dirty="0"/>
              <a:t>Energy calibration - 1</a:t>
            </a:r>
            <a:endParaRPr dirty="0"/>
          </a:p>
        </p:txBody>
      </p:sp>
      <p:sp>
        <p:nvSpPr>
          <p:cNvPr id="2" name="Rectangle 2">
            <a:extLst>
              <a:ext uri="{FF2B5EF4-FFF2-40B4-BE49-F238E27FC236}">
                <a16:creationId xmlns:a16="http://schemas.microsoft.com/office/drawing/2014/main" id="{F4FF351D-A089-0803-18E8-3C3E035ADECD}"/>
              </a:ext>
            </a:extLst>
          </p:cNvPr>
          <p:cNvSpPr>
            <a:spLocks noChangeArrowheads="1"/>
          </p:cNvSpPr>
          <p:nvPr/>
        </p:nvSpPr>
        <p:spPr bwMode="auto">
          <a:xfrm>
            <a:off x="3474720" y="5718809"/>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L"/>
          </a:p>
        </p:txBody>
      </p:sp>
      <p:pic>
        <p:nvPicPr>
          <p:cNvPr id="1025" name="Picture 24">
            <a:extLst>
              <a:ext uri="{FF2B5EF4-FFF2-40B4-BE49-F238E27FC236}">
                <a16:creationId xmlns:a16="http://schemas.microsoft.com/office/drawing/2014/main" id="{FBF348CD-0059-3DEA-DAE4-7301473D550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04025" y="2293643"/>
            <a:ext cx="12102599" cy="8909573"/>
          </a:xfrm>
          <a:prstGeom prst="rect">
            <a:avLst/>
          </a:prstGeom>
          <a:solidFill>
            <a:schemeClr val="tx1"/>
          </a:solidFill>
        </p:spPr>
      </p:pic>
      <p:sp>
        <p:nvSpPr>
          <p:cNvPr id="3" name="Rectangle 3">
            <a:extLst>
              <a:ext uri="{FF2B5EF4-FFF2-40B4-BE49-F238E27FC236}">
                <a16:creationId xmlns:a16="http://schemas.microsoft.com/office/drawing/2014/main" id="{710EC0C6-2E00-B87A-2F6F-AA90C9264337}"/>
              </a:ext>
            </a:extLst>
          </p:cNvPr>
          <p:cNvSpPr>
            <a:spLocks noChangeArrowheads="1"/>
          </p:cNvSpPr>
          <p:nvPr/>
        </p:nvSpPr>
        <p:spPr bwMode="auto">
          <a:xfrm>
            <a:off x="1104026" y="11383334"/>
            <a:ext cx="2165335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NL" sz="4000" b="0" u="none" strike="noStrike" cap="none" normalizeH="0" baseline="0" dirty="0">
                <a:ln>
                  <a:noFill/>
                </a:ln>
                <a:solidFill>
                  <a:schemeClr val="tx1"/>
                </a:solidFill>
                <a:effectLst/>
                <a:latin typeface="Cambria" panose="02040503050406030204" pitchFamily="18" charset="0"/>
                <a:ea typeface="MS Mincho" panose="02020609040205080304" pitchFamily="49" charset="-128"/>
                <a:cs typeface="Times New Roman" panose="02020603050405020304" pitchFamily="18" charset="0"/>
              </a:rPr>
              <a:t>Typical calibration spectra for detectors #1 (top), #2(middle) and #3 (bottom) taken during the trans-Earth coast with the X-ray cover closed, near GET 245.4</a:t>
            </a:r>
            <a:endParaRPr kumimoji="0" lang="en-US" altLang="en-NL" sz="4000" b="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0543619D-66DD-299B-702E-D46FF9A1B9B9}"/>
              </a:ext>
            </a:extLst>
          </p:cNvPr>
          <p:cNvSpPr txBox="1"/>
          <p:nvPr/>
        </p:nvSpPr>
        <p:spPr>
          <a:xfrm>
            <a:off x="14219197" y="2755493"/>
            <a:ext cx="7038947" cy="1015663"/>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6000" dirty="0">
                <a:solidFill>
                  <a:schemeClr val="bg2"/>
                </a:solidFill>
              </a:rPr>
              <a:t>Mg K</a:t>
            </a:r>
            <a:r>
              <a:rPr lang="el-GR" sz="6000" baseline="-25000" dirty="0">
                <a:solidFill>
                  <a:schemeClr val="bg2"/>
                </a:solidFill>
              </a:rPr>
              <a:t>α</a:t>
            </a:r>
            <a:r>
              <a:rPr lang="en-US" sz="6000" dirty="0">
                <a:solidFill>
                  <a:schemeClr val="bg2"/>
                </a:solidFill>
              </a:rPr>
              <a:t> @ 1.25 KeV </a:t>
            </a:r>
            <a:endParaRPr lang="en-NL" dirty="0">
              <a:solidFill>
                <a:schemeClr val="bg2"/>
              </a:solidFill>
            </a:endParaRPr>
          </a:p>
        </p:txBody>
      </p:sp>
    </p:spTree>
    <p:extLst>
      <p:ext uri="{BB962C8B-B14F-4D97-AF65-F5344CB8AC3E}">
        <p14:creationId xmlns:p14="http://schemas.microsoft.com/office/powerpoint/2010/main" val="26865909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Shape"/>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sp>
        <p:nvSpPr>
          <p:cNvPr id="1043" name="Shape"/>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1044" name="temp6.pdf" descr="temp6.pdf"/>
          <p:cNvPicPr>
            <a:picLocks noChangeAspect="1"/>
          </p:cNvPicPr>
          <p:nvPr/>
        </p:nvPicPr>
        <p:blipFill>
          <a:blip r:embed="rId2"/>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pic>
        <p:nvPicPr>
          <p:cNvPr id="1045" name="Image" descr="Image"/>
          <p:cNvPicPr>
            <a:picLocks/>
          </p:cNvPicPr>
          <p:nvPr/>
        </p:nvPicPr>
        <p:blipFill>
          <a:blip r:embed="rId3"/>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1046" name="Image" descr="Image"/>
          <p:cNvPicPr>
            <a:picLocks/>
          </p:cNvPicPr>
          <p:nvPr/>
        </p:nvPicPr>
        <p:blipFill>
          <a:blip r:embed="rId4"/>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1047" name="Image" descr="Image"/>
          <p:cNvPicPr>
            <a:picLocks/>
          </p:cNvPicPr>
          <p:nvPr/>
        </p:nvPicPr>
        <p:blipFill>
          <a:blip r:embed="rId5"/>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1048" name="Image" descr="Image"/>
          <p:cNvPicPr>
            <a:picLocks/>
          </p:cNvPicPr>
          <p:nvPr/>
        </p:nvPicPr>
        <p:blipFill>
          <a:blip r:embed="rId6"/>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1049" name="Image" descr="Image"/>
          <p:cNvPicPr>
            <a:picLocks/>
          </p:cNvPicPr>
          <p:nvPr/>
        </p:nvPicPr>
        <p:blipFill>
          <a:blip r:embed="rId7"/>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1050" name="Image" descr="Image"/>
          <p:cNvPicPr>
            <a:picLocks/>
          </p:cNvPicPr>
          <p:nvPr/>
        </p:nvPicPr>
        <p:blipFill>
          <a:blip r:embed="rId8"/>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1051" name="Image" descr="Image"/>
          <p:cNvPicPr>
            <a:picLocks/>
          </p:cNvPicPr>
          <p:nvPr/>
        </p:nvPicPr>
        <p:blipFill>
          <a:blip r:embed="rId9"/>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1052" name="Image" descr="Image"/>
          <p:cNvPicPr>
            <a:picLocks/>
          </p:cNvPicPr>
          <p:nvPr/>
        </p:nvPicPr>
        <p:blipFill>
          <a:blip r:embed="rId10"/>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1053" name="Image" descr="Image"/>
          <p:cNvPicPr>
            <a:picLocks/>
          </p:cNvPicPr>
          <p:nvPr/>
        </p:nvPicPr>
        <p:blipFill>
          <a:blip r:embed="rId11"/>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1054" name="Image" descr="Image"/>
          <p:cNvPicPr>
            <a:picLocks/>
          </p:cNvPicPr>
          <p:nvPr/>
        </p:nvPicPr>
        <p:blipFill>
          <a:blip r:embed="rId12"/>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1055" name="Image" descr="Image"/>
          <p:cNvPicPr>
            <a:picLocks/>
          </p:cNvPicPr>
          <p:nvPr/>
        </p:nvPicPr>
        <p:blipFill>
          <a:blip r:embed="rId13"/>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1056" name="Image" descr="Image"/>
          <p:cNvPicPr>
            <a:picLocks/>
          </p:cNvPicPr>
          <p:nvPr/>
        </p:nvPicPr>
        <p:blipFill>
          <a:blip r:embed="rId14"/>
          <a:srcRect t="5733" r="5707" b="5611"/>
          <a:stretch>
            <a:fillRect/>
          </a:stretch>
        </p:blipFill>
        <p:spPr>
          <a:xfrm>
            <a:off x="16447547" y="13355393"/>
            <a:ext cx="406401" cy="266701"/>
          </a:xfrm>
          <a:prstGeom prst="rect">
            <a:avLst/>
          </a:prstGeom>
          <a:ln w="12700">
            <a:solidFill>
              <a:srgbClr val="FFFFFF"/>
            </a:solidFill>
            <a:miter lim="400000"/>
          </a:ln>
        </p:spPr>
      </p:pic>
      <p:pic>
        <p:nvPicPr>
          <p:cNvPr id="1057" name="Image" descr="Image"/>
          <p:cNvPicPr>
            <a:picLocks/>
          </p:cNvPicPr>
          <p:nvPr/>
        </p:nvPicPr>
        <p:blipFill>
          <a:blip r:embed="rId15"/>
          <a:srcRect t="5895" b="5530"/>
          <a:stretch>
            <a:fillRect/>
          </a:stretch>
        </p:blipFill>
        <p:spPr>
          <a:xfrm>
            <a:off x="17059800" y="13355592"/>
            <a:ext cx="397723" cy="266701"/>
          </a:xfrm>
          <a:prstGeom prst="rect">
            <a:avLst/>
          </a:prstGeom>
          <a:ln w="12700">
            <a:solidFill>
              <a:srgbClr val="FFFFFF"/>
            </a:solidFill>
            <a:miter lim="400000"/>
          </a:ln>
        </p:spPr>
      </p:pic>
      <p:pic>
        <p:nvPicPr>
          <p:cNvPr id="1058" name="Image" descr="Image"/>
          <p:cNvPicPr>
            <a:picLocks/>
          </p:cNvPicPr>
          <p:nvPr/>
        </p:nvPicPr>
        <p:blipFill>
          <a:blip r:embed="rId16"/>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1059" name="Image" descr="Image"/>
          <p:cNvPicPr>
            <a:picLocks/>
          </p:cNvPicPr>
          <p:nvPr/>
        </p:nvPicPr>
        <p:blipFill>
          <a:blip r:embed="rId17"/>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1060" name="Image" descr="Image"/>
          <p:cNvPicPr>
            <a:picLocks/>
          </p:cNvPicPr>
          <p:nvPr/>
        </p:nvPicPr>
        <p:blipFill>
          <a:blip r:embed="rId18"/>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1061" name="Image" descr="Image"/>
          <p:cNvPicPr>
            <a:picLocks/>
          </p:cNvPicPr>
          <p:nvPr/>
        </p:nvPicPr>
        <p:blipFill>
          <a:blip r:embed="rId19"/>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1062" name="Image" descr="Image"/>
          <p:cNvPicPr>
            <a:picLocks/>
          </p:cNvPicPr>
          <p:nvPr/>
        </p:nvPicPr>
        <p:blipFill>
          <a:blip r:embed="rId20"/>
          <a:srcRect l="1719" t="6495" r="5122" b="5863"/>
          <a:stretch>
            <a:fillRect/>
          </a:stretch>
        </p:blipFill>
        <p:spPr>
          <a:xfrm>
            <a:off x="20702759" y="13356981"/>
            <a:ext cx="406401" cy="266701"/>
          </a:xfrm>
          <a:prstGeom prst="rect">
            <a:avLst/>
          </a:prstGeom>
          <a:ln w="12700">
            <a:solidFill>
              <a:srgbClr val="FFFFFF"/>
            </a:solidFill>
            <a:miter lim="400000"/>
          </a:ln>
        </p:spPr>
      </p:pic>
      <p:pic>
        <p:nvPicPr>
          <p:cNvPr id="1063" name="Image" descr="Image"/>
          <p:cNvPicPr>
            <a:picLocks/>
          </p:cNvPicPr>
          <p:nvPr/>
        </p:nvPicPr>
        <p:blipFill>
          <a:blip r:embed="rId21"/>
          <a:srcRect t="5798" r="5009" b="5725"/>
          <a:stretch>
            <a:fillRect/>
          </a:stretch>
        </p:blipFill>
        <p:spPr>
          <a:xfrm>
            <a:off x="21310646" y="13355791"/>
            <a:ext cx="406401" cy="266701"/>
          </a:xfrm>
          <a:prstGeom prst="rect">
            <a:avLst/>
          </a:prstGeom>
          <a:ln w="12700">
            <a:solidFill>
              <a:srgbClr val="FFFFFF"/>
            </a:solidFill>
            <a:miter lim="400000"/>
          </a:ln>
        </p:spPr>
      </p:pic>
      <p:pic>
        <p:nvPicPr>
          <p:cNvPr id="1064" name="Image" descr="Image"/>
          <p:cNvPicPr>
            <a:picLocks/>
          </p:cNvPicPr>
          <p:nvPr/>
        </p:nvPicPr>
        <p:blipFill>
          <a:blip r:embed="rId22"/>
          <a:srcRect l="5076" t="6880" b="6000"/>
          <a:stretch>
            <a:fillRect/>
          </a:stretch>
        </p:blipFill>
        <p:spPr>
          <a:xfrm>
            <a:off x="22350982" y="13356584"/>
            <a:ext cx="406401" cy="266655"/>
          </a:xfrm>
          <a:prstGeom prst="rect">
            <a:avLst/>
          </a:prstGeom>
          <a:ln w="12700">
            <a:solidFill>
              <a:srgbClr val="FFFFFF"/>
            </a:solidFill>
            <a:miter lim="400000"/>
          </a:ln>
        </p:spPr>
      </p:pic>
      <p:pic>
        <p:nvPicPr>
          <p:cNvPr id="1065" name="Image" descr="Image"/>
          <p:cNvPicPr>
            <a:picLocks/>
          </p:cNvPicPr>
          <p:nvPr/>
        </p:nvPicPr>
        <p:blipFill>
          <a:blip r:embed="rId23"/>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1066" name="Image" descr="Image"/>
          <p:cNvPicPr>
            <a:picLocks/>
          </p:cNvPicPr>
          <p:nvPr/>
        </p:nvPicPr>
        <p:blipFill>
          <a:blip r:embed="rId24"/>
          <a:srcRect t="4106" r="4981"/>
          <a:stretch>
            <a:fillRect/>
          </a:stretch>
        </p:blipFill>
        <p:spPr>
          <a:xfrm>
            <a:off x="23776723" y="13360652"/>
            <a:ext cx="406401" cy="260871"/>
          </a:xfrm>
          <a:prstGeom prst="rect">
            <a:avLst/>
          </a:prstGeom>
          <a:ln w="12700">
            <a:solidFill>
              <a:srgbClr val="FFFFFF"/>
            </a:solidFill>
            <a:miter lim="400000"/>
          </a:ln>
        </p:spPr>
      </p:pic>
      <p:pic>
        <p:nvPicPr>
          <p:cNvPr id="1067" name="Image" descr="Image"/>
          <p:cNvPicPr>
            <a:picLocks noChangeAspect="1"/>
          </p:cNvPicPr>
          <p:nvPr/>
        </p:nvPicPr>
        <p:blipFill>
          <a:blip r:embed="rId25"/>
          <a:stretch>
            <a:fillRect/>
          </a:stretch>
        </p:blipFill>
        <p:spPr>
          <a:xfrm>
            <a:off x="21907765" y="13358347"/>
            <a:ext cx="265557" cy="265557"/>
          </a:xfrm>
          <a:prstGeom prst="rect">
            <a:avLst/>
          </a:prstGeom>
          <a:ln w="12700">
            <a:solidFill>
              <a:srgbClr val="FFFFFF"/>
            </a:solidFill>
            <a:miter lim="400000"/>
          </a:ln>
        </p:spPr>
      </p:pic>
      <p:pic>
        <p:nvPicPr>
          <p:cNvPr id="1068" name="Image" descr="Image"/>
          <p:cNvPicPr>
            <a:picLocks/>
          </p:cNvPicPr>
          <p:nvPr/>
        </p:nvPicPr>
        <p:blipFill>
          <a:blip r:embed="rId26"/>
          <a:srcRect l="3289" t="5441" r="3857" b="7975"/>
          <a:stretch>
            <a:fillRect/>
          </a:stretch>
        </p:blipFill>
        <p:spPr>
          <a:xfrm>
            <a:off x="20094872" y="13359097"/>
            <a:ext cx="406401" cy="266701"/>
          </a:xfrm>
          <a:prstGeom prst="rect">
            <a:avLst/>
          </a:prstGeom>
          <a:ln w="12700">
            <a:solidFill>
              <a:srgbClr val="FFFFFF"/>
            </a:solidFill>
            <a:miter lim="400000"/>
          </a:ln>
        </p:spPr>
      </p:pic>
      <p:sp>
        <p:nvSpPr>
          <p:cNvPr id="1069" name="Scorpius X-1 X-ray observations"/>
          <p:cNvSpPr txBox="1">
            <a:spLocks noGrp="1"/>
          </p:cNvSpPr>
          <p:nvPr>
            <p:ph type="ctrTitle" idx="4294967295"/>
          </p:nvPr>
        </p:nvSpPr>
        <p:spPr>
          <a:xfrm>
            <a:off x="74783" y="730274"/>
            <a:ext cx="24234434" cy="1542311"/>
          </a:xfrm>
          <a:prstGeom prst="rect">
            <a:avLst/>
          </a:prstGeom>
        </p:spPr>
        <p:txBody>
          <a:bodyPr lIns="71437" tIns="71437" rIns="71437" bIns="71437" anchor="t"/>
          <a:lstStyle>
            <a:lvl1pPr algn="ctr" defTabSz="457200">
              <a:lnSpc>
                <a:spcPts val="10300"/>
              </a:lnSpc>
              <a:tabLst>
                <a:tab pos="88900" algn="l"/>
                <a:tab pos="1003300" algn="l"/>
                <a:tab pos="1917700" algn="l"/>
                <a:tab pos="2832100" algn="l"/>
                <a:tab pos="3746500" algn="l"/>
                <a:tab pos="4660900" algn="l"/>
                <a:tab pos="5575300" algn="l"/>
                <a:tab pos="6489700" algn="l"/>
                <a:tab pos="7404100" algn="l"/>
              </a:tabLst>
              <a:defRPr sz="8400">
                <a:solidFill>
                  <a:srgbClr val="FFFFFF"/>
                </a:solidFill>
              </a:defRPr>
            </a:lvl1pPr>
          </a:lstStyle>
          <a:p>
            <a:r>
              <a:rPr lang="en-US" dirty="0"/>
              <a:t>Energy calibration - 2</a:t>
            </a:r>
            <a:endParaRPr dirty="0"/>
          </a:p>
        </p:txBody>
      </p:sp>
      <p:sp>
        <p:nvSpPr>
          <p:cNvPr id="2" name="Rectangle 2">
            <a:extLst>
              <a:ext uri="{FF2B5EF4-FFF2-40B4-BE49-F238E27FC236}">
                <a16:creationId xmlns:a16="http://schemas.microsoft.com/office/drawing/2014/main" id="{F4FF351D-A089-0803-18E8-3C3E035ADECD}"/>
              </a:ext>
            </a:extLst>
          </p:cNvPr>
          <p:cNvSpPr>
            <a:spLocks noChangeArrowheads="1"/>
          </p:cNvSpPr>
          <p:nvPr/>
        </p:nvSpPr>
        <p:spPr bwMode="auto">
          <a:xfrm>
            <a:off x="3474720" y="5718809"/>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L"/>
          </a:p>
        </p:txBody>
      </p:sp>
      <p:pic>
        <p:nvPicPr>
          <p:cNvPr id="6" name="Picture 5" descr="A graph of a number of black dots&#10;&#10;Description automatically generated with medium confidence">
            <a:extLst>
              <a:ext uri="{FF2B5EF4-FFF2-40B4-BE49-F238E27FC236}">
                <a16:creationId xmlns:a16="http://schemas.microsoft.com/office/drawing/2014/main" id="{5D1D3356-C83D-B785-23CC-8DDDD810911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45666" y="2018987"/>
            <a:ext cx="14784619" cy="10726096"/>
          </a:xfrm>
          <a:prstGeom prst="rect">
            <a:avLst/>
          </a:prstGeom>
        </p:spPr>
      </p:pic>
      <p:pic>
        <p:nvPicPr>
          <p:cNvPr id="7" name="Picture 6">
            <a:extLst>
              <a:ext uri="{FF2B5EF4-FFF2-40B4-BE49-F238E27FC236}">
                <a16:creationId xmlns:a16="http://schemas.microsoft.com/office/drawing/2014/main" id="{29AB2863-7B1B-DEBA-0A37-9A9A4B96BBD4}"/>
              </a:ext>
            </a:extLst>
          </p:cNvPr>
          <p:cNvPicPr>
            <a:picLocks noChangeAspect="1"/>
          </p:cNvPicPr>
          <p:nvPr/>
        </p:nvPicPr>
        <p:blipFill>
          <a:blip r:embed="rId28"/>
          <a:stretch>
            <a:fillRect/>
          </a:stretch>
        </p:blipFill>
        <p:spPr>
          <a:xfrm>
            <a:off x="15226335" y="5913607"/>
            <a:ext cx="8886832" cy="6820127"/>
          </a:xfrm>
          <a:prstGeom prst="rect">
            <a:avLst/>
          </a:prstGeom>
        </p:spPr>
      </p:pic>
      <p:sp>
        <p:nvSpPr>
          <p:cNvPr id="8" name="Rectangle 3">
            <a:extLst>
              <a:ext uri="{FF2B5EF4-FFF2-40B4-BE49-F238E27FC236}">
                <a16:creationId xmlns:a16="http://schemas.microsoft.com/office/drawing/2014/main" id="{687F6880-A91B-842F-3829-2625567CA87D}"/>
              </a:ext>
            </a:extLst>
          </p:cNvPr>
          <p:cNvSpPr>
            <a:spLocks noChangeArrowheads="1"/>
          </p:cNvSpPr>
          <p:nvPr/>
        </p:nvSpPr>
        <p:spPr bwMode="auto">
          <a:xfrm>
            <a:off x="15410796" y="3331401"/>
            <a:ext cx="866508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NL" sz="4000" b="0" u="none" strike="noStrike" cap="none" normalizeH="0" baseline="0" dirty="0">
                <a:ln>
                  <a:noFill/>
                </a:ln>
                <a:solidFill>
                  <a:schemeClr val="tx1"/>
                </a:solidFill>
                <a:effectLst/>
                <a:latin typeface="Cambria" panose="02040503050406030204" pitchFamily="18" charset="0"/>
                <a:ea typeface="MS Mincho" panose="02020609040205080304" pitchFamily="49" charset="-128"/>
                <a:cs typeface="Times New Roman" panose="02020603050405020304" pitchFamily="18" charset="0"/>
              </a:rPr>
              <a:t>Literature value (</a:t>
            </a:r>
            <a:r>
              <a:rPr kumimoji="0" lang="en-US" altLang="en-NL" sz="4000" b="0" u="none" strike="noStrike" cap="none" normalizeH="0" baseline="0" dirty="0" err="1">
                <a:ln>
                  <a:noFill/>
                </a:ln>
                <a:solidFill>
                  <a:schemeClr val="tx1"/>
                </a:solidFill>
                <a:effectLst/>
                <a:latin typeface="Cambria" panose="02040503050406030204" pitchFamily="18" charset="0"/>
                <a:ea typeface="MS Mincho" panose="02020609040205080304" pitchFamily="49" charset="-128"/>
                <a:cs typeface="Times New Roman" panose="02020603050405020304" pitchFamily="18" charset="0"/>
              </a:rPr>
              <a:t>Jagoda</a:t>
            </a:r>
            <a:r>
              <a:rPr kumimoji="0" lang="en-US" altLang="en-NL" sz="4000" b="0" u="none" strike="noStrike" cap="none" normalizeH="0" baseline="0" dirty="0">
                <a:ln>
                  <a:noFill/>
                </a:ln>
                <a:solidFill>
                  <a:schemeClr val="tx1"/>
                </a:solidFill>
                <a:effectLst/>
                <a:latin typeface="Cambria" panose="02040503050406030204" pitchFamily="18" charset="0"/>
                <a:ea typeface="MS Mincho" panose="02020609040205080304" pitchFamily="49" charset="-128"/>
                <a:cs typeface="Times New Roman" panose="02020603050405020304" pitchFamily="18" charset="0"/>
              </a:rPr>
              <a:t> et al. 1974)</a:t>
            </a:r>
            <a:endParaRPr kumimoji="0" lang="en-US" altLang="en-NL" sz="4000" b="0" u="none" strike="noStrike" cap="none" normalizeH="0" baseline="0" dirty="0">
              <a:ln>
                <a:noFill/>
              </a:ln>
              <a:solidFill>
                <a:schemeClr val="tx1"/>
              </a:solidFill>
              <a:effectLst/>
              <a:latin typeface="Arial" panose="020B0604020202020204" pitchFamily="34" charset="0"/>
            </a:endParaRPr>
          </a:p>
        </p:txBody>
      </p:sp>
      <p:sp>
        <p:nvSpPr>
          <p:cNvPr id="9" name="Left Arrow 8">
            <a:extLst>
              <a:ext uri="{FF2B5EF4-FFF2-40B4-BE49-F238E27FC236}">
                <a16:creationId xmlns:a16="http://schemas.microsoft.com/office/drawing/2014/main" id="{1EC20A8B-96DD-D6D5-1CF8-5B6D890164CA}"/>
              </a:ext>
            </a:extLst>
          </p:cNvPr>
          <p:cNvSpPr/>
          <p:nvPr/>
        </p:nvSpPr>
        <p:spPr>
          <a:xfrm>
            <a:off x="14399448" y="3443028"/>
            <a:ext cx="978408" cy="484632"/>
          </a:xfrm>
          <a:prstGeom prst="leftArrow">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NL" sz="4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endParaRPr>
          </a:p>
        </p:txBody>
      </p:sp>
    </p:spTree>
    <p:extLst>
      <p:ext uri="{BB962C8B-B14F-4D97-AF65-F5344CB8AC3E}">
        <p14:creationId xmlns:p14="http://schemas.microsoft.com/office/powerpoint/2010/main" val="4287747614"/>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19999" y="710571"/>
            <a:ext cx="17886723" cy="1066960"/>
          </a:xfrm>
        </p:spPr>
        <p:txBody>
          <a:bodyPr/>
          <a:lstStyle/>
          <a:p>
            <a:r>
              <a:rPr lang="en-GB" sz="5333" dirty="0">
                <a:latin typeface="Verdana" charset="0"/>
                <a:ea typeface="MS PGothic" charset="0"/>
              </a:rPr>
              <a:t>X-ray Fluorescence Spectrometer FOV - I</a:t>
            </a:r>
          </a:p>
        </p:txBody>
      </p:sp>
      <p:pic>
        <p:nvPicPr>
          <p:cNvPr id="4" name="Picture 3">
            <a:extLst>
              <a:ext uri="{FF2B5EF4-FFF2-40B4-BE49-F238E27FC236}">
                <a16:creationId xmlns:a16="http://schemas.microsoft.com/office/drawing/2014/main" id="{12F72AE4-D201-AF4A-8E03-4CF1EA53BA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4432552" y="2440419"/>
            <a:ext cx="7905120" cy="9323989"/>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A833287E-0C07-3749-ABBB-BFCA80F7D714}"/>
              </a:ext>
            </a:extLst>
          </p:cNvPr>
          <p:cNvSpPr/>
          <p:nvPr/>
        </p:nvSpPr>
        <p:spPr>
          <a:xfrm>
            <a:off x="3723119" y="11268411"/>
            <a:ext cx="17952029" cy="913199"/>
          </a:xfrm>
          <a:prstGeom prst="rect">
            <a:avLst/>
          </a:prstGeom>
          <a:solidFill>
            <a:schemeClr val="tx2"/>
          </a:solidFill>
        </p:spPr>
        <p:txBody>
          <a:bodyPr wrap="square">
            <a:spAutoFit/>
          </a:bodyPr>
          <a:lstStyle/>
          <a:p>
            <a:r>
              <a:rPr lang="en-US" sz="2667" dirty="0">
                <a:solidFill>
                  <a:schemeClr val="bg2"/>
                </a:solidFill>
              </a:rPr>
              <a:t>Golub, I., </a:t>
            </a:r>
            <a:r>
              <a:rPr lang="en-US" sz="2667" i="1" dirty="0">
                <a:solidFill>
                  <a:schemeClr val="bg2"/>
                </a:solidFill>
              </a:rPr>
              <a:t>et al. </a:t>
            </a:r>
            <a:r>
              <a:rPr lang="en-US" sz="2667" dirty="0">
                <a:solidFill>
                  <a:schemeClr val="bg2"/>
                </a:solidFill>
              </a:rPr>
              <a:t>1972, ASE-3067: </a:t>
            </a:r>
            <a:r>
              <a:rPr lang="en-US" sz="2667" i="1" dirty="0">
                <a:solidFill>
                  <a:schemeClr val="bg2"/>
                </a:solidFill>
              </a:rPr>
              <a:t>Field of view of the Apollo 15/16 X-ray Fluorescence Spectrometer</a:t>
            </a:r>
          </a:p>
          <a:p>
            <a:r>
              <a:rPr lang="en-US" sz="2667" dirty="0">
                <a:solidFill>
                  <a:schemeClr val="bg2"/>
                </a:solidFill>
                <a:ea typeface="Verdana" panose="020B0604030504040204" pitchFamily="34" charset="0"/>
                <a:cs typeface="Verdana" panose="020B0604030504040204" pitchFamily="34" charset="0"/>
              </a:rPr>
              <a:t>[Referenced in Adler et al. 1975]</a:t>
            </a:r>
          </a:p>
        </p:txBody>
      </p:sp>
      <p:pic>
        <p:nvPicPr>
          <p:cNvPr id="9" name="Picture 8">
            <a:extLst>
              <a:ext uri="{FF2B5EF4-FFF2-40B4-BE49-F238E27FC236}">
                <a16:creationId xmlns:a16="http://schemas.microsoft.com/office/drawing/2014/main" id="{26024FE2-E1A9-D544-92F1-C343DE2E24B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238115" y="3149853"/>
            <a:ext cx="6246021" cy="7905120"/>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82F6028F-3A64-CA46-AD07-E2181E7AA3E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96848" y="1777532"/>
            <a:ext cx="9236048" cy="1471880"/>
          </a:xfrm>
          <a:prstGeom prst="rect">
            <a:avLst/>
          </a:prstGeom>
        </p:spPr>
      </p:pic>
      <p:sp>
        <p:nvSpPr>
          <p:cNvPr id="10" name="Rectangle 9">
            <a:extLst>
              <a:ext uri="{FF2B5EF4-FFF2-40B4-BE49-F238E27FC236}">
                <a16:creationId xmlns:a16="http://schemas.microsoft.com/office/drawing/2014/main" id="{C823E29F-D92A-D243-B380-38F23E8EBA4D}"/>
              </a:ext>
            </a:extLst>
          </p:cNvPr>
          <p:cNvSpPr/>
          <p:nvPr/>
        </p:nvSpPr>
        <p:spPr>
          <a:xfrm>
            <a:off x="3109103" y="1990968"/>
            <a:ext cx="3164984" cy="748988"/>
          </a:xfrm>
          <a:prstGeom prst="rect">
            <a:avLst/>
          </a:prstGeom>
          <a:solidFill>
            <a:schemeClr val="tx2"/>
          </a:solidFill>
        </p:spPr>
        <p:txBody>
          <a:bodyPr wrap="square">
            <a:spAutoFit/>
          </a:bodyPr>
          <a:lstStyle/>
          <a:p>
            <a:pPr algn="ctr"/>
            <a:r>
              <a:rPr lang="en-US" sz="4267" dirty="0">
                <a:solidFill>
                  <a:schemeClr val="bg2"/>
                </a:solidFill>
                <a:ea typeface="Verdana" panose="020B0604030504040204" pitchFamily="34" charset="0"/>
                <a:cs typeface="Verdana" panose="020B0604030504040204" pitchFamily="34" charset="0"/>
              </a:rPr>
              <a:t>July 2012</a:t>
            </a:r>
          </a:p>
        </p:txBody>
      </p:sp>
    </p:spTree>
    <p:extLst>
      <p:ext uri="{BB962C8B-B14F-4D97-AF65-F5344CB8AC3E}">
        <p14:creationId xmlns:p14="http://schemas.microsoft.com/office/powerpoint/2010/main" val="3272300394"/>
      </p:ext>
    </p:extLst>
  </p:cSld>
  <p:clrMapOvr>
    <a:masterClrMapping/>
  </p:clrMapOvr>
  <p:transition spd="med"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3592F33-B468-BC43-A2D7-C59DA34F58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43963" y="2959975"/>
            <a:ext cx="11430000" cy="5018435"/>
          </a:xfrm>
          <a:prstGeom prst="rect">
            <a:avLst/>
          </a:prstGeom>
        </p:spPr>
      </p:pic>
      <p:sp>
        <p:nvSpPr>
          <p:cNvPr id="5" name="Title 1"/>
          <p:cNvSpPr>
            <a:spLocks noGrp="1"/>
          </p:cNvSpPr>
          <p:nvPr>
            <p:ph type="title"/>
          </p:nvPr>
        </p:nvSpPr>
        <p:spPr>
          <a:xfrm>
            <a:off x="319999" y="710571"/>
            <a:ext cx="17886723" cy="1066960"/>
          </a:xfrm>
        </p:spPr>
        <p:txBody>
          <a:bodyPr/>
          <a:lstStyle/>
          <a:p>
            <a:r>
              <a:rPr lang="en-GB" sz="5333" dirty="0">
                <a:latin typeface="Verdana" charset="0"/>
                <a:ea typeface="MS PGothic" charset="0"/>
              </a:rPr>
              <a:t>X-ray Fluorescence Spectrometer FOV - II</a:t>
            </a:r>
          </a:p>
        </p:txBody>
      </p:sp>
      <p:sp>
        <p:nvSpPr>
          <p:cNvPr id="8" name="Rectangle 7">
            <a:extLst>
              <a:ext uri="{FF2B5EF4-FFF2-40B4-BE49-F238E27FC236}">
                <a16:creationId xmlns:a16="http://schemas.microsoft.com/office/drawing/2014/main" id="{A833287E-0C07-3749-ABBB-BFCA80F7D714}"/>
              </a:ext>
            </a:extLst>
          </p:cNvPr>
          <p:cNvSpPr/>
          <p:nvPr/>
        </p:nvSpPr>
        <p:spPr>
          <a:xfrm>
            <a:off x="663215" y="1970574"/>
            <a:ext cx="10500088" cy="913199"/>
          </a:xfrm>
          <a:prstGeom prst="rect">
            <a:avLst/>
          </a:prstGeom>
          <a:solidFill>
            <a:schemeClr val="tx2"/>
          </a:solidFill>
        </p:spPr>
        <p:txBody>
          <a:bodyPr wrap="square">
            <a:spAutoFit/>
          </a:bodyPr>
          <a:lstStyle/>
          <a:p>
            <a:r>
              <a:rPr lang="en-US" sz="2667" dirty="0">
                <a:solidFill>
                  <a:schemeClr val="bg2"/>
                </a:solidFill>
              </a:rPr>
              <a:t>Golub, I., </a:t>
            </a:r>
            <a:r>
              <a:rPr lang="en-US" sz="2667" i="1" dirty="0">
                <a:solidFill>
                  <a:schemeClr val="bg2"/>
                </a:solidFill>
              </a:rPr>
              <a:t>et al. </a:t>
            </a:r>
            <a:r>
              <a:rPr lang="en-US" sz="2667" dirty="0">
                <a:solidFill>
                  <a:schemeClr val="bg2"/>
                </a:solidFill>
              </a:rPr>
              <a:t>1972, ASE-3067: </a:t>
            </a:r>
            <a:r>
              <a:rPr lang="en-US" sz="2667" i="1" dirty="0">
                <a:solidFill>
                  <a:schemeClr val="bg2"/>
                </a:solidFill>
              </a:rPr>
              <a:t>Field of view of the Apollo 15/16 X-ray </a:t>
            </a:r>
            <a:r>
              <a:rPr lang="en-US" sz="2667" i="1" dirty="0" err="1">
                <a:solidFill>
                  <a:schemeClr val="bg2"/>
                </a:solidFill>
              </a:rPr>
              <a:t>Fluoresence</a:t>
            </a:r>
            <a:r>
              <a:rPr lang="en-US" sz="2667" i="1" dirty="0">
                <a:solidFill>
                  <a:schemeClr val="bg2"/>
                </a:solidFill>
              </a:rPr>
              <a:t> Spectrometer</a:t>
            </a:r>
            <a:endParaRPr lang="en-US" sz="2667" i="1" dirty="0">
              <a:solidFill>
                <a:schemeClr val="bg2"/>
              </a:solidFill>
              <a:ea typeface="Verdana" panose="020B0604030504040204" pitchFamily="34" charset="0"/>
              <a:cs typeface="Verdana" panose="020B0604030504040204" pitchFamily="34" charset="0"/>
            </a:endParaRPr>
          </a:p>
        </p:txBody>
      </p:sp>
      <p:sp>
        <p:nvSpPr>
          <p:cNvPr id="10" name="TextBox 7">
            <a:extLst>
              <a:ext uri="{FF2B5EF4-FFF2-40B4-BE49-F238E27FC236}">
                <a16:creationId xmlns:a16="http://schemas.microsoft.com/office/drawing/2014/main" id="{8004CE02-F013-9D4D-AEB1-0B5BE93560FE}"/>
              </a:ext>
            </a:extLst>
          </p:cNvPr>
          <p:cNvSpPr txBox="1">
            <a:spLocks noChangeArrowheads="1"/>
          </p:cNvSpPr>
          <p:nvPr/>
        </p:nvSpPr>
        <p:spPr bwMode="auto">
          <a:xfrm>
            <a:off x="986988" y="8160859"/>
            <a:ext cx="14450408" cy="3416513"/>
          </a:xfrm>
          <a:prstGeom prst="rect">
            <a:avLst/>
          </a:prstGeom>
          <a:solidFill>
            <a:schemeClr val="tx2">
              <a:alpha val="65000"/>
            </a:schemeClr>
          </a:solidFill>
          <a:ln>
            <a:noFill/>
          </a:ln>
        </p:spPr>
        <p:txBody>
          <a:bodyPr wrap="square">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r>
              <a:rPr lang="en-US" sz="4400" dirty="0">
                <a:solidFill>
                  <a:schemeClr val="bg2"/>
                </a:solidFill>
              </a:rPr>
              <a:t>By re-engineering values from Golub-report:</a:t>
            </a:r>
          </a:p>
          <a:p>
            <a:endParaRPr lang="en-US" sz="4400" dirty="0">
              <a:solidFill>
                <a:schemeClr val="bg2"/>
              </a:solidFill>
            </a:endParaRPr>
          </a:p>
          <a:p>
            <a:r>
              <a:rPr lang="en-US" sz="4267" dirty="0">
                <a:solidFill>
                  <a:schemeClr val="bg2"/>
                </a:solidFill>
              </a:rPr>
              <a:t>L=0.97, S=1.42, </a:t>
            </a:r>
            <a:r>
              <a:rPr lang="en-US" sz="4267" dirty="0" err="1">
                <a:solidFill>
                  <a:schemeClr val="bg2"/>
                </a:solidFill>
              </a:rPr>
              <a:t>D+t_D</a:t>
            </a:r>
            <a:r>
              <a:rPr lang="en-US" sz="4267" dirty="0">
                <a:solidFill>
                  <a:schemeClr val="bg2"/>
                </a:solidFill>
              </a:rPr>
              <a:t>=</a:t>
            </a:r>
            <a:r>
              <a:rPr lang="en-US" sz="4267" dirty="0" err="1">
                <a:solidFill>
                  <a:schemeClr val="bg2"/>
                </a:solidFill>
              </a:rPr>
              <a:t>W+t_W</a:t>
            </a:r>
            <a:endParaRPr lang="en-US" sz="4267" dirty="0">
              <a:solidFill>
                <a:schemeClr val="bg2"/>
              </a:solidFill>
            </a:endParaRPr>
          </a:p>
          <a:p>
            <a:r>
              <a:rPr lang="en-US" sz="4267" dirty="0">
                <a:solidFill>
                  <a:schemeClr val="bg2"/>
                </a:solidFill>
              </a:rPr>
              <a:t>They assumed </a:t>
            </a:r>
            <a:r>
              <a:rPr lang="en-US" sz="4267" dirty="0" err="1">
                <a:solidFill>
                  <a:schemeClr val="bg2"/>
                </a:solidFill>
              </a:rPr>
              <a:t>t_W</a:t>
            </a:r>
            <a:r>
              <a:rPr lang="en-US" sz="4267" dirty="0">
                <a:solidFill>
                  <a:schemeClr val="bg2"/>
                </a:solidFill>
              </a:rPr>
              <a:t>&lt;&lt;W, so </a:t>
            </a:r>
            <a:r>
              <a:rPr lang="en-US" sz="4267" dirty="0" err="1">
                <a:solidFill>
                  <a:schemeClr val="bg2"/>
                </a:solidFill>
              </a:rPr>
              <a:t>W~W+t_W</a:t>
            </a:r>
            <a:r>
              <a:rPr lang="en-US" sz="4267" dirty="0">
                <a:solidFill>
                  <a:schemeClr val="bg2"/>
                </a:solidFill>
              </a:rPr>
              <a:t> </a:t>
            </a:r>
          </a:p>
          <a:p>
            <a:r>
              <a:rPr lang="en-US" sz="4267" dirty="0">
                <a:solidFill>
                  <a:schemeClr val="bg2"/>
                </a:solidFill>
              </a:rPr>
              <a:t>All dimensions in inch! </a:t>
            </a:r>
          </a:p>
        </p:txBody>
      </p:sp>
      <p:cxnSp>
        <p:nvCxnSpPr>
          <p:cNvPr id="12" name="Straight Connector 11">
            <a:extLst>
              <a:ext uri="{FF2B5EF4-FFF2-40B4-BE49-F238E27FC236}">
                <a16:creationId xmlns:a16="http://schemas.microsoft.com/office/drawing/2014/main" id="{4CE1D4FC-3D34-E44A-AB22-C7D4AFCA2F08}"/>
              </a:ext>
            </a:extLst>
          </p:cNvPr>
          <p:cNvCxnSpPr>
            <a:cxnSpLocks/>
          </p:cNvCxnSpPr>
          <p:nvPr/>
        </p:nvCxnSpPr>
        <p:spPr>
          <a:xfrm flipH="1">
            <a:off x="9639231" y="5347384"/>
            <a:ext cx="609597" cy="7616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991C55A-4069-B64C-8E10-1E2463D8B8FB}"/>
              </a:ext>
            </a:extLst>
          </p:cNvPr>
          <p:cNvCxnSpPr>
            <a:cxnSpLocks/>
          </p:cNvCxnSpPr>
          <p:nvPr/>
        </p:nvCxnSpPr>
        <p:spPr>
          <a:xfrm>
            <a:off x="9601128" y="5356416"/>
            <a:ext cx="723899" cy="7616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80B9D4D-D387-C046-9E57-7BCC7FC58FCB}"/>
              </a:ext>
            </a:extLst>
          </p:cNvPr>
          <p:cNvSpPr/>
          <p:nvPr/>
        </p:nvSpPr>
        <p:spPr>
          <a:xfrm>
            <a:off x="9516053" y="6300563"/>
            <a:ext cx="1647248" cy="666786"/>
          </a:xfrm>
          <a:prstGeom prst="rect">
            <a:avLst/>
          </a:prstGeom>
          <a:solidFill>
            <a:schemeClr val="tx2"/>
          </a:solidFill>
        </p:spPr>
        <p:txBody>
          <a:bodyPr wrap="square">
            <a:spAutoFit/>
          </a:bodyPr>
          <a:lstStyle/>
          <a:p>
            <a:pPr algn="ctr"/>
            <a:r>
              <a:rPr lang="en-US" sz="3733" dirty="0">
                <a:solidFill>
                  <a:schemeClr val="tx2">
                    <a:lumMod val="10000"/>
                  </a:schemeClr>
                </a:solidFill>
              </a:rPr>
              <a:t>0.25</a:t>
            </a:r>
          </a:p>
        </p:txBody>
      </p:sp>
      <p:pic>
        <p:nvPicPr>
          <p:cNvPr id="25" name="Picture 24">
            <a:extLst>
              <a:ext uri="{FF2B5EF4-FFF2-40B4-BE49-F238E27FC236}">
                <a16:creationId xmlns:a16="http://schemas.microsoft.com/office/drawing/2014/main" id="{06EF16A0-1D02-FB4D-BB79-3D426BDE408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475498" y="4331809"/>
            <a:ext cx="8946605" cy="7658099"/>
          </a:xfrm>
          <a:prstGeom prst="rect">
            <a:avLst/>
          </a:prstGeom>
        </p:spPr>
      </p:pic>
    </p:spTree>
    <p:extLst>
      <p:ext uri="{BB962C8B-B14F-4D97-AF65-F5344CB8AC3E}">
        <p14:creationId xmlns:p14="http://schemas.microsoft.com/office/powerpoint/2010/main" val="3437564986"/>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dissolve">
                                      <p:cBhvr>
                                        <p:cTn id="1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19999" y="710571"/>
            <a:ext cx="17886723" cy="1066960"/>
          </a:xfrm>
        </p:spPr>
        <p:txBody>
          <a:bodyPr/>
          <a:lstStyle/>
          <a:p>
            <a:r>
              <a:rPr lang="en-GB" sz="5333" dirty="0">
                <a:latin typeface="Verdana" charset="0"/>
                <a:ea typeface="MS PGothic" charset="0"/>
              </a:rPr>
              <a:t>X-ray Fluorescence Spectrometer FOV - III</a:t>
            </a:r>
          </a:p>
        </p:txBody>
      </p:sp>
      <p:sp>
        <p:nvSpPr>
          <p:cNvPr id="6" name="TextBox 7">
            <a:extLst>
              <a:ext uri="{FF2B5EF4-FFF2-40B4-BE49-F238E27FC236}">
                <a16:creationId xmlns:a16="http://schemas.microsoft.com/office/drawing/2014/main" id="{C4190F11-B8A2-8C46-AF60-4850EE4CF710}"/>
              </a:ext>
            </a:extLst>
          </p:cNvPr>
          <p:cNvSpPr txBox="1">
            <a:spLocks noChangeArrowheads="1"/>
          </p:cNvSpPr>
          <p:nvPr/>
        </p:nvSpPr>
        <p:spPr bwMode="auto">
          <a:xfrm>
            <a:off x="14832147" y="1958495"/>
            <a:ext cx="8359504" cy="2082750"/>
          </a:xfrm>
          <a:prstGeom prst="rect">
            <a:avLst/>
          </a:prstGeom>
          <a:solidFill>
            <a:schemeClr val="tx2">
              <a:alpha val="65000"/>
            </a:schemeClr>
          </a:solidFill>
          <a:ln>
            <a:noFill/>
          </a:ln>
        </p:spPr>
        <p:txBody>
          <a:bodyPr wrap="square">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r>
              <a:rPr lang="en-US" sz="4400" dirty="0">
                <a:solidFill>
                  <a:schemeClr val="bg2"/>
                </a:solidFill>
              </a:rPr>
              <a:t>Digitizing photos: verified </a:t>
            </a:r>
            <a:r>
              <a:rPr lang="en-US" sz="4267" dirty="0">
                <a:solidFill>
                  <a:schemeClr val="bg2"/>
                </a:solidFill>
              </a:rPr>
              <a:t>W+t_W~0.56 inch and D~0.50 inch </a:t>
            </a:r>
          </a:p>
        </p:txBody>
      </p:sp>
      <p:pic>
        <p:nvPicPr>
          <p:cNvPr id="7" name="Picture 6">
            <a:extLst>
              <a:ext uri="{FF2B5EF4-FFF2-40B4-BE49-F238E27FC236}">
                <a16:creationId xmlns:a16="http://schemas.microsoft.com/office/drawing/2014/main" id="{94C1501E-7CDD-994A-942C-768E9417B23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4085597" y="4254849"/>
            <a:ext cx="10265376" cy="6923960"/>
          </a:xfrm>
          <a:prstGeom prst="rect">
            <a:avLst/>
          </a:prstGeom>
        </p:spPr>
      </p:pic>
      <p:sp>
        <p:nvSpPr>
          <p:cNvPr id="10" name="Rectangle 9">
            <a:extLst>
              <a:ext uri="{FF2B5EF4-FFF2-40B4-BE49-F238E27FC236}">
                <a16:creationId xmlns:a16="http://schemas.microsoft.com/office/drawing/2014/main" id="{9351BCFC-7377-6B49-A2C1-593AE59D0DA4}"/>
              </a:ext>
            </a:extLst>
          </p:cNvPr>
          <p:cNvSpPr/>
          <p:nvPr/>
        </p:nvSpPr>
        <p:spPr>
          <a:xfrm>
            <a:off x="13639801" y="11178808"/>
            <a:ext cx="10744200" cy="913199"/>
          </a:xfrm>
          <a:prstGeom prst="rect">
            <a:avLst/>
          </a:prstGeom>
        </p:spPr>
        <p:txBody>
          <a:bodyPr wrap="square">
            <a:spAutoFit/>
          </a:bodyPr>
          <a:lstStyle/>
          <a:p>
            <a:pPr algn="ctr"/>
            <a:r>
              <a:rPr lang="en-US" sz="2667" dirty="0">
                <a:solidFill>
                  <a:schemeClr val="bg2"/>
                </a:solidFill>
                <a:ea typeface="Verdana" panose="020B0604030504040204" pitchFamily="34" charset="0"/>
                <a:cs typeface="Verdana" panose="020B0604030504040204" pitchFamily="34" charset="0"/>
              </a:rPr>
              <a:t>Mission Science Requirements J-1 Type Mission (Apollo 15), Preliminary. 1970, MSC-02536 </a:t>
            </a:r>
          </a:p>
        </p:txBody>
      </p:sp>
      <p:pic>
        <p:nvPicPr>
          <p:cNvPr id="3" name="Picture 2">
            <a:extLst>
              <a:ext uri="{FF2B5EF4-FFF2-40B4-BE49-F238E27FC236}">
                <a16:creationId xmlns:a16="http://schemas.microsoft.com/office/drawing/2014/main" id="{C0196505-EF20-1A4C-925B-D14CAFE4327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0000" y="1997821"/>
            <a:ext cx="9464469" cy="4892779"/>
          </a:xfrm>
          <a:prstGeom prst="rect">
            <a:avLst/>
          </a:prstGeom>
        </p:spPr>
      </p:pic>
      <p:pic>
        <p:nvPicPr>
          <p:cNvPr id="14" name="Picture 13">
            <a:extLst>
              <a:ext uri="{FF2B5EF4-FFF2-40B4-BE49-F238E27FC236}">
                <a16:creationId xmlns:a16="http://schemas.microsoft.com/office/drawing/2014/main" id="{9BAEEBC5-3315-2F4B-8DD4-A304CCB52AD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9999" y="7379627"/>
            <a:ext cx="10720840" cy="4380064"/>
          </a:xfrm>
          <a:prstGeom prst="rect">
            <a:avLst/>
          </a:prstGeom>
        </p:spPr>
      </p:pic>
      <p:pic>
        <p:nvPicPr>
          <p:cNvPr id="16" name="Picture 15">
            <a:extLst>
              <a:ext uri="{FF2B5EF4-FFF2-40B4-BE49-F238E27FC236}">
                <a16:creationId xmlns:a16="http://schemas.microsoft.com/office/drawing/2014/main" id="{866EB429-C66D-E245-A858-4ACFFA8BE7A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079427" y="1997820"/>
            <a:ext cx="4006171" cy="4892781"/>
          </a:xfrm>
          <a:prstGeom prst="rect">
            <a:avLst/>
          </a:prstGeom>
        </p:spPr>
      </p:pic>
    </p:spTree>
    <p:extLst>
      <p:ext uri="{BB962C8B-B14F-4D97-AF65-F5344CB8AC3E}">
        <p14:creationId xmlns:p14="http://schemas.microsoft.com/office/powerpoint/2010/main" val="2471131225"/>
      </p:ext>
    </p:extLst>
  </p:cSld>
  <p:clrMapOvr>
    <a:masterClrMapping/>
  </p:clrMapOvr>
  <p:transition spd="med"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19999" y="710571"/>
            <a:ext cx="17886723" cy="1066960"/>
          </a:xfrm>
        </p:spPr>
        <p:txBody>
          <a:bodyPr/>
          <a:lstStyle/>
          <a:p>
            <a:r>
              <a:rPr lang="en-GB" sz="5333" dirty="0">
                <a:latin typeface="Verdana" charset="0"/>
                <a:ea typeface="MS PGothic" charset="0"/>
              </a:rPr>
              <a:t>X-ray Fluorescence Spectrometer FOV - IV</a:t>
            </a:r>
          </a:p>
        </p:txBody>
      </p:sp>
      <p:pic>
        <p:nvPicPr>
          <p:cNvPr id="3" name="Picture 2">
            <a:extLst>
              <a:ext uri="{FF2B5EF4-FFF2-40B4-BE49-F238E27FC236}">
                <a16:creationId xmlns:a16="http://schemas.microsoft.com/office/drawing/2014/main" id="{D9421318-0441-334B-9536-31CF99E6AA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08688" y="1826819"/>
            <a:ext cx="9171712" cy="8674832"/>
          </a:xfrm>
          <a:prstGeom prst="rect">
            <a:avLst/>
          </a:prstGeom>
          <a:noFill/>
        </p:spPr>
      </p:pic>
      <p:pic>
        <p:nvPicPr>
          <p:cNvPr id="7" name="Picture 6">
            <a:extLst>
              <a:ext uri="{FF2B5EF4-FFF2-40B4-BE49-F238E27FC236}">
                <a16:creationId xmlns:a16="http://schemas.microsoft.com/office/drawing/2014/main" id="{EE08BDB0-7B7B-2B44-9542-3D7B935AA87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7601" y="1634360"/>
            <a:ext cx="7552824" cy="9559040"/>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5BF2D413-B920-DB47-A221-5D952DC0444E}"/>
              </a:ext>
            </a:extLst>
          </p:cNvPr>
          <p:cNvSpPr/>
          <p:nvPr/>
        </p:nvSpPr>
        <p:spPr>
          <a:xfrm>
            <a:off x="3040789" y="11333491"/>
            <a:ext cx="3185487" cy="502766"/>
          </a:xfrm>
          <a:prstGeom prst="rect">
            <a:avLst/>
          </a:prstGeom>
        </p:spPr>
        <p:txBody>
          <a:bodyPr wrap="none">
            <a:spAutoFit/>
          </a:bodyPr>
          <a:lstStyle/>
          <a:p>
            <a:r>
              <a:rPr lang="en-US" sz="2667" dirty="0">
                <a:solidFill>
                  <a:schemeClr val="bg2"/>
                </a:solidFill>
              </a:rPr>
              <a:t>Golub, I., </a:t>
            </a:r>
            <a:r>
              <a:rPr lang="en-US" sz="2667" i="1" dirty="0">
                <a:solidFill>
                  <a:schemeClr val="bg2"/>
                </a:solidFill>
              </a:rPr>
              <a:t>et al. </a:t>
            </a:r>
            <a:r>
              <a:rPr lang="en-US" sz="2667" dirty="0">
                <a:solidFill>
                  <a:schemeClr val="bg2"/>
                </a:solidFill>
              </a:rPr>
              <a:t>1972</a:t>
            </a:r>
          </a:p>
        </p:txBody>
      </p:sp>
      <p:sp>
        <p:nvSpPr>
          <p:cNvPr id="13" name="TextBox 7">
            <a:extLst>
              <a:ext uri="{FF2B5EF4-FFF2-40B4-BE49-F238E27FC236}">
                <a16:creationId xmlns:a16="http://schemas.microsoft.com/office/drawing/2014/main" id="{D4DDC871-15E1-E24C-AA64-721D63447C06}"/>
              </a:ext>
            </a:extLst>
          </p:cNvPr>
          <p:cNvSpPr txBox="1">
            <a:spLocks noChangeArrowheads="1"/>
          </p:cNvSpPr>
          <p:nvPr/>
        </p:nvSpPr>
        <p:spPr bwMode="auto">
          <a:xfrm>
            <a:off x="5229438" y="2483405"/>
            <a:ext cx="2467413" cy="830997"/>
          </a:xfrm>
          <a:prstGeom prst="rect">
            <a:avLst/>
          </a:prstGeom>
          <a:solidFill>
            <a:schemeClr val="tx2">
              <a:alpha val="65000"/>
            </a:schemeClr>
          </a:solidFill>
          <a:ln>
            <a:noFill/>
          </a:ln>
        </p:spPr>
        <p:txBody>
          <a:bodyPr wrap="square">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r>
              <a:rPr lang="el-GR" sz="4800" dirty="0">
                <a:solidFill>
                  <a:schemeClr val="bg2"/>
                </a:solidFill>
              </a:rPr>
              <a:t>Φ</a:t>
            </a:r>
            <a:r>
              <a:rPr lang="en-US" sz="4800" dirty="0">
                <a:solidFill>
                  <a:schemeClr val="bg2"/>
                </a:solidFill>
              </a:rPr>
              <a:t> = 0</a:t>
            </a:r>
            <a:endParaRPr lang="en-US" sz="4267" dirty="0">
              <a:solidFill>
                <a:schemeClr val="bg2"/>
              </a:solidFill>
            </a:endParaRPr>
          </a:p>
        </p:txBody>
      </p:sp>
      <p:sp>
        <p:nvSpPr>
          <p:cNvPr id="14" name="TextBox 7">
            <a:extLst>
              <a:ext uri="{FF2B5EF4-FFF2-40B4-BE49-F238E27FC236}">
                <a16:creationId xmlns:a16="http://schemas.microsoft.com/office/drawing/2014/main" id="{28386C25-36F8-3A40-9513-9767F5F9053B}"/>
              </a:ext>
            </a:extLst>
          </p:cNvPr>
          <p:cNvSpPr txBox="1">
            <a:spLocks noChangeArrowheads="1"/>
          </p:cNvSpPr>
          <p:nvPr/>
        </p:nvSpPr>
        <p:spPr bwMode="auto">
          <a:xfrm>
            <a:off x="16973013" y="2483406"/>
            <a:ext cx="4007387" cy="1569660"/>
          </a:xfrm>
          <a:prstGeom prst="rect">
            <a:avLst/>
          </a:prstGeom>
          <a:solidFill>
            <a:schemeClr val="tx2">
              <a:alpha val="65000"/>
            </a:schemeClr>
          </a:solidFill>
          <a:ln>
            <a:noFill/>
          </a:ln>
        </p:spPr>
        <p:txBody>
          <a:bodyPr wrap="square">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r>
              <a:rPr lang="en-US" sz="3200" dirty="0">
                <a:solidFill>
                  <a:schemeClr val="bg2"/>
                </a:solidFill>
              </a:rPr>
              <a:t>W=0.56, t_W~0, D=0.50, L=0.97, S=1.42</a:t>
            </a:r>
          </a:p>
        </p:txBody>
      </p:sp>
      <p:cxnSp>
        <p:nvCxnSpPr>
          <p:cNvPr id="12" name="Straight Arrow Connector 11">
            <a:extLst>
              <a:ext uri="{FF2B5EF4-FFF2-40B4-BE49-F238E27FC236}">
                <a16:creationId xmlns:a16="http://schemas.microsoft.com/office/drawing/2014/main" id="{9BCB3B17-FE6B-234D-B95B-AD36CBF28E38}"/>
              </a:ext>
            </a:extLst>
          </p:cNvPr>
          <p:cNvCxnSpPr>
            <a:cxnSpLocks/>
          </p:cNvCxnSpPr>
          <p:nvPr/>
        </p:nvCxnSpPr>
        <p:spPr>
          <a:xfrm flipH="1">
            <a:off x="16662381" y="4216401"/>
            <a:ext cx="2269339" cy="2502456"/>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1FE02D9-73EC-114F-9F56-8916DE2D4AC6}"/>
              </a:ext>
            </a:extLst>
          </p:cNvPr>
          <p:cNvSpPr/>
          <p:nvPr/>
        </p:nvSpPr>
        <p:spPr>
          <a:xfrm>
            <a:off x="14420796" y="8396576"/>
            <a:ext cx="1943160" cy="502766"/>
          </a:xfrm>
          <a:prstGeom prst="rect">
            <a:avLst/>
          </a:prstGeom>
        </p:spPr>
        <p:txBody>
          <a:bodyPr wrap="none">
            <a:spAutoFit/>
          </a:bodyPr>
          <a:lstStyle/>
          <a:p>
            <a:r>
              <a:rPr lang="en-US" sz="2667" dirty="0">
                <a:solidFill>
                  <a:schemeClr val="bg2"/>
                </a:solidFill>
              </a:rPr>
              <a:t>Golub/Adler</a:t>
            </a:r>
          </a:p>
        </p:txBody>
      </p:sp>
      <p:cxnSp>
        <p:nvCxnSpPr>
          <p:cNvPr id="19" name="Straight Arrow Connector 18">
            <a:extLst>
              <a:ext uri="{FF2B5EF4-FFF2-40B4-BE49-F238E27FC236}">
                <a16:creationId xmlns:a16="http://schemas.microsoft.com/office/drawing/2014/main" id="{34D1A2E1-BB00-E24D-A510-35CDD80FCC3A}"/>
              </a:ext>
            </a:extLst>
          </p:cNvPr>
          <p:cNvCxnSpPr>
            <a:cxnSpLocks/>
          </p:cNvCxnSpPr>
          <p:nvPr/>
        </p:nvCxnSpPr>
        <p:spPr>
          <a:xfrm flipV="1">
            <a:off x="15668882" y="7842241"/>
            <a:ext cx="869421" cy="410851"/>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7">
                <a:extLst>
                  <a:ext uri="{FF2B5EF4-FFF2-40B4-BE49-F238E27FC236}">
                    <a16:creationId xmlns:a16="http://schemas.microsoft.com/office/drawing/2014/main" id="{7004E4ED-0E81-984A-A13A-EDE3442E5328}"/>
                  </a:ext>
                </a:extLst>
              </p:cNvPr>
              <p:cNvSpPr txBox="1">
                <a:spLocks noChangeArrowheads="1"/>
              </p:cNvSpPr>
              <p:nvPr/>
            </p:nvSpPr>
            <p:spPr bwMode="auto">
              <a:xfrm>
                <a:off x="11203512" y="10841048"/>
                <a:ext cx="10382064" cy="830997"/>
              </a:xfrm>
              <a:prstGeom prst="rect">
                <a:avLst/>
              </a:prstGeom>
              <a:solidFill>
                <a:schemeClr val="tx2">
                  <a:alpha val="65000"/>
                </a:schemeClr>
              </a:solidFill>
              <a:ln>
                <a:noFill/>
              </a:ln>
            </p:spPr>
            <p:txBody>
              <a:bodyPr wrap="square">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r>
                  <a:rPr lang="en-US" sz="4800" dirty="0">
                    <a:solidFill>
                      <a:schemeClr val="bg2"/>
                    </a:solidFill>
                  </a:rPr>
                  <a:t>☞ </a:t>
                </a:r>
                <a:r>
                  <a:rPr lang="el-GR" sz="4800" dirty="0">
                    <a:solidFill>
                      <a:schemeClr val="bg2"/>
                    </a:solidFill>
                  </a:rPr>
                  <a:t>Φ</a:t>
                </a:r>
                <a:r>
                  <a:rPr lang="en-US" sz="4800" dirty="0">
                    <a:solidFill>
                      <a:schemeClr val="bg2"/>
                    </a:solidFill>
                  </a:rPr>
                  <a:t> </a:t>
                </a:r>
                <a14:m>
                  <m:oMath xmlns:m="http://schemas.openxmlformats.org/officeDocument/2006/math">
                    <m:r>
                      <a:rPr lang="en-US" sz="4800" i="1">
                        <a:solidFill>
                          <a:schemeClr val="bg2"/>
                        </a:solidFill>
                        <a:latin typeface="Cambria Math" panose="02040503050406030204" pitchFamily="18" charset="0"/>
                        <a:ea typeface="Cambria Math" panose="02040503050406030204" pitchFamily="18" charset="0"/>
                      </a:rPr>
                      <m:t>≠</m:t>
                    </m:r>
                  </m:oMath>
                </a14:m>
                <a:r>
                  <a:rPr lang="en-US" sz="4800" dirty="0">
                    <a:solidFill>
                      <a:schemeClr val="bg2"/>
                    </a:solidFill>
                  </a:rPr>
                  <a:t> 0 or used wrong values?</a:t>
                </a:r>
                <a:endParaRPr lang="en-US" sz="4267" dirty="0">
                  <a:solidFill>
                    <a:schemeClr val="bg2"/>
                  </a:solidFill>
                </a:endParaRPr>
              </a:p>
            </p:txBody>
          </p:sp>
        </mc:Choice>
        <mc:Fallback xmlns="">
          <p:sp>
            <p:nvSpPr>
              <p:cNvPr id="24" name="TextBox 7">
                <a:extLst>
                  <a:ext uri="{FF2B5EF4-FFF2-40B4-BE49-F238E27FC236}">
                    <a16:creationId xmlns:a16="http://schemas.microsoft.com/office/drawing/2014/main" id="{7004E4ED-0E81-984A-A13A-EDE3442E5328}"/>
                  </a:ext>
                </a:extLst>
              </p:cNvPr>
              <p:cNvSpPr txBox="1">
                <a:spLocks noRot="1" noChangeAspect="1" noMove="1" noResize="1" noEditPoints="1" noAdjustHandles="1" noChangeArrowheads="1" noChangeShapeType="1" noTextEdit="1"/>
              </p:cNvSpPr>
              <p:nvPr/>
            </p:nvSpPr>
            <p:spPr bwMode="auto">
              <a:xfrm>
                <a:off x="11203512" y="10841048"/>
                <a:ext cx="10382064" cy="830997"/>
              </a:xfrm>
              <a:prstGeom prst="rect">
                <a:avLst/>
              </a:prstGeom>
              <a:blipFill>
                <a:blip r:embed="rId5"/>
                <a:stretch>
                  <a:fillRect l="-367" t="-20896" r="-367" b="-35821"/>
                </a:stretch>
              </a:blipFill>
              <a:ln>
                <a:noFill/>
              </a:ln>
            </p:spPr>
            <p:txBody>
              <a:bodyPr/>
              <a:lstStyle/>
              <a:p>
                <a:r>
                  <a:rPr lang="en-NL">
                    <a:noFill/>
                  </a:rPr>
                  <a:t> </a:t>
                </a:r>
              </a:p>
            </p:txBody>
          </p:sp>
        </mc:Fallback>
      </mc:AlternateContent>
      <p:pic>
        <p:nvPicPr>
          <p:cNvPr id="1026" name="Picture 2" descr="Afbeeldingsresultaat voor sad smiley transparent">
            <a:extLst>
              <a:ext uri="{FF2B5EF4-FFF2-40B4-BE49-F238E27FC236}">
                <a16:creationId xmlns:a16="http://schemas.microsoft.com/office/drawing/2014/main" id="{537DA8A2-C178-0446-8CD1-5371808E000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024355" y="9793894"/>
            <a:ext cx="2094309" cy="2094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027370"/>
      </p:ext>
    </p:extLst>
  </p:cSld>
  <p:clrMapOvr>
    <a:masterClrMapping/>
  </p:clrMapOvr>
  <p:transition spd="med"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 name="mons-hadley-apollo-15.jpg"/>
          <p:cNvPicPr>
            <a:picLocks noChangeAspect="1"/>
          </p:cNvPicPr>
          <p:nvPr/>
        </p:nvPicPr>
        <p:blipFill>
          <a:blip r:embed="rId3">
            <a:alphaModFix amt="29938"/>
          </a:blip>
          <a:stretch>
            <a:fillRect/>
          </a:stretch>
        </p:blipFill>
        <p:spPr>
          <a:xfrm>
            <a:off x="-185187" y="-2992857"/>
            <a:ext cx="24632654" cy="18624690"/>
          </a:xfrm>
          <a:prstGeom prst="rect">
            <a:avLst/>
          </a:prstGeom>
          <a:ln w="12700">
            <a:miter lim="400000"/>
          </a:ln>
        </p:spPr>
      </p:pic>
      <p:sp>
        <p:nvSpPr>
          <p:cNvPr id="1044" name="Shape 1044"/>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sp>
        <p:nvSpPr>
          <p:cNvPr id="1045" name="Shape 1045"/>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1046" name="temp6.pdf"/>
          <p:cNvPicPr>
            <a:picLocks noChangeAspect="1"/>
          </p:cNvPicPr>
          <p:nvPr/>
        </p:nvPicPr>
        <p:blipFill>
          <a:blip r:embed="rId4"/>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pic>
        <p:nvPicPr>
          <p:cNvPr id="1047" name="pasted-image.pdf"/>
          <p:cNvPicPr>
            <a:picLocks/>
          </p:cNvPicPr>
          <p:nvPr/>
        </p:nvPicPr>
        <p:blipFill>
          <a:blip r:embed="rId5"/>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1048" name="pasted-image.pdf"/>
          <p:cNvPicPr>
            <a:picLocks/>
          </p:cNvPicPr>
          <p:nvPr/>
        </p:nvPicPr>
        <p:blipFill>
          <a:blip r:embed="rId6"/>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1049" name="pasted-image.pdf"/>
          <p:cNvPicPr>
            <a:picLocks/>
          </p:cNvPicPr>
          <p:nvPr/>
        </p:nvPicPr>
        <p:blipFill>
          <a:blip r:embed="rId7"/>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1050" name="pasted-image.pdf"/>
          <p:cNvPicPr>
            <a:picLocks/>
          </p:cNvPicPr>
          <p:nvPr/>
        </p:nvPicPr>
        <p:blipFill>
          <a:blip r:embed="rId8"/>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1051" name="pasted-image.pdf"/>
          <p:cNvPicPr>
            <a:picLocks/>
          </p:cNvPicPr>
          <p:nvPr/>
        </p:nvPicPr>
        <p:blipFill>
          <a:blip r:embed="rId9"/>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1052" name="pasted-image.pdf"/>
          <p:cNvPicPr>
            <a:picLocks/>
          </p:cNvPicPr>
          <p:nvPr/>
        </p:nvPicPr>
        <p:blipFill>
          <a:blip r:embed="rId10"/>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1053" name="pasted-image.pdf"/>
          <p:cNvPicPr>
            <a:picLocks/>
          </p:cNvPicPr>
          <p:nvPr/>
        </p:nvPicPr>
        <p:blipFill>
          <a:blip r:embed="rId11"/>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1054" name="pasted-image.pdf"/>
          <p:cNvPicPr>
            <a:picLocks/>
          </p:cNvPicPr>
          <p:nvPr/>
        </p:nvPicPr>
        <p:blipFill>
          <a:blip r:embed="rId12"/>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1055" name="pasted-image.pdf"/>
          <p:cNvPicPr>
            <a:picLocks/>
          </p:cNvPicPr>
          <p:nvPr/>
        </p:nvPicPr>
        <p:blipFill>
          <a:blip r:embed="rId13"/>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1056" name="pasted-image.pdf"/>
          <p:cNvPicPr>
            <a:picLocks/>
          </p:cNvPicPr>
          <p:nvPr/>
        </p:nvPicPr>
        <p:blipFill>
          <a:blip r:embed="rId14"/>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1057" name="pasted-image.pdf"/>
          <p:cNvPicPr>
            <a:picLocks/>
          </p:cNvPicPr>
          <p:nvPr/>
        </p:nvPicPr>
        <p:blipFill>
          <a:blip r:embed="rId15"/>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1058" name="pasted-image.pdf"/>
          <p:cNvPicPr>
            <a:picLocks/>
          </p:cNvPicPr>
          <p:nvPr/>
        </p:nvPicPr>
        <p:blipFill>
          <a:blip r:embed="rId16"/>
          <a:srcRect t="5733" r="5707" b="5611"/>
          <a:stretch>
            <a:fillRect/>
          </a:stretch>
        </p:blipFill>
        <p:spPr>
          <a:xfrm>
            <a:off x="16447547" y="13355393"/>
            <a:ext cx="406401" cy="266701"/>
          </a:xfrm>
          <a:prstGeom prst="rect">
            <a:avLst/>
          </a:prstGeom>
          <a:ln w="12700">
            <a:solidFill>
              <a:srgbClr val="FFFFFF"/>
            </a:solidFill>
            <a:miter lim="400000"/>
          </a:ln>
        </p:spPr>
      </p:pic>
      <p:pic>
        <p:nvPicPr>
          <p:cNvPr id="1059" name="pasted-image.pdf"/>
          <p:cNvPicPr>
            <a:picLocks/>
          </p:cNvPicPr>
          <p:nvPr/>
        </p:nvPicPr>
        <p:blipFill>
          <a:blip r:embed="rId17"/>
          <a:srcRect t="5895" b="5530"/>
          <a:stretch>
            <a:fillRect/>
          </a:stretch>
        </p:blipFill>
        <p:spPr>
          <a:xfrm>
            <a:off x="17059800" y="13355592"/>
            <a:ext cx="397723" cy="266701"/>
          </a:xfrm>
          <a:prstGeom prst="rect">
            <a:avLst/>
          </a:prstGeom>
          <a:ln w="12700">
            <a:solidFill>
              <a:srgbClr val="FFFFFF"/>
            </a:solidFill>
            <a:miter lim="400000"/>
          </a:ln>
        </p:spPr>
      </p:pic>
      <p:pic>
        <p:nvPicPr>
          <p:cNvPr id="1060" name="pasted-image.pdf"/>
          <p:cNvPicPr>
            <a:picLocks/>
          </p:cNvPicPr>
          <p:nvPr/>
        </p:nvPicPr>
        <p:blipFill>
          <a:blip r:embed="rId18"/>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1061" name="pasted-image.pdf"/>
          <p:cNvPicPr>
            <a:picLocks/>
          </p:cNvPicPr>
          <p:nvPr/>
        </p:nvPicPr>
        <p:blipFill>
          <a:blip r:embed="rId19"/>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1062" name="pasted-image.pdf"/>
          <p:cNvPicPr>
            <a:picLocks/>
          </p:cNvPicPr>
          <p:nvPr/>
        </p:nvPicPr>
        <p:blipFill>
          <a:blip r:embed="rId20"/>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1063" name="pasted-image.pdf"/>
          <p:cNvPicPr>
            <a:picLocks/>
          </p:cNvPicPr>
          <p:nvPr/>
        </p:nvPicPr>
        <p:blipFill>
          <a:blip r:embed="rId21"/>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1064" name="pasted-image.pdf"/>
          <p:cNvPicPr>
            <a:picLocks/>
          </p:cNvPicPr>
          <p:nvPr/>
        </p:nvPicPr>
        <p:blipFill>
          <a:blip r:embed="rId22"/>
          <a:srcRect l="1719" t="6495" r="5122" b="5863"/>
          <a:stretch>
            <a:fillRect/>
          </a:stretch>
        </p:blipFill>
        <p:spPr>
          <a:xfrm>
            <a:off x="20702759" y="13356981"/>
            <a:ext cx="406401" cy="266701"/>
          </a:xfrm>
          <a:prstGeom prst="rect">
            <a:avLst/>
          </a:prstGeom>
          <a:ln w="12700">
            <a:solidFill>
              <a:srgbClr val="FFFFFF"/>
            </a:solidFill>
            <a:miter lim="400000"/>
          </a:ln>
        </p:spPr>
      </p:pic>
      <p:pic>
        <p:nvPicPr>
          <p:cNvPr id="1065" name="pasted-image.pdf"/>
          <p:cNvPicPr>
            <a:picLocks/>
          </p:cNvPicPr>
          <p:nvPr/>
        </p:nvPicPr>
        <p:blipFill>
          <a:blip r:embed="rId23"/>
          <a:srcRect t="5798" r="5009" b="5725"/>
          <a:stretch>
            <a:fillRect/>
          </a:stretch>
        </p:blipFill>
        <p:spPr>
          <a:xfrm>
            <a:off x="21310646" y="13355791"/>
            <a:ext cx="406401" cy="266701"/>
          </a:xfrm>
          <a:prstGeom prst="rect">
            <a:avLst/>
          </a:prstGeom>
          <a:ln w="12700">
            <a:solidFill>
              <a:srgbClr val="FFFFFF"/>
            </a:solidFill>
            <a:miter lim="400000"/>
          </a:ln>
        </p:spPr>
      </p:pic>
      <p:pic>
        <p:nvPicPr>
          <p:cNvPr id="1066" name="pasted-image.pdf"/>
          <p:cNvPicPr>
            <a:picLocks/>
          </p:cNvPicPr>
          <p:nvPr/>
        </p:nvPicPr>
        <p:blipFill>
          <a:blip r:embed="rId24"/>
          <a:srcRect l="5076" t="6880" b="6000"/>
          <a:stretch>
            <a:fillRect/>
          </a:stretch>
        </p:blipFill>
        <p:spPr>
          <a:xfrm>
            <a:off x="22350982" y="13356584"/>
            <a:ext cx="406401" cy="266655"/>
          </a:xfrm>
          <a:prstGeom prst="rect">
            <a:avLst/>
          </a:prstGeom>
          <a:ln w="12700">
            <a:solidFill>
              <a:srgbClr val="FFFFFF"/>
            </a:solidFill>
            <a:miter lim="400000"/>
          </a:ln>
        </p:spPr>
      </p:pic>
      <p:pic>
        <p:nvPicPr>
          <p:cNvPr id="1067" name="pasted-image.pdf"/>
          <p:cNvPicPr>
            <a:picLocks/>
          </p:cNvPicPr>
          <p:nvPr/>
        </p:nvPicPr>
        <p:blipFill>
          <a:blip r:embed="rId25"/>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1068" name="pasted-image.pdf"/>
          <p:cNvPicPr>
            <a:picLocks/>
          </p:cNvPicPr>
          <p:nvPr/>
        </p:nvPicPr>
        <p:blipFill>
          <a:blip r:embed="rId26"/>
          <a:srcRect t="4106" r="4981"/>
          <a:stretch>
            <a:fillRect/>
          </a:stretch>
        </p:blipFill>
        <p:spPr>
          <a:xfrm>
            <a:off x="23776723" y="13360652"/>
            <a:ext cx="406401" cy="260871"/>
          </a:xfrm>
          <a:prstGeom prst="rect">
            <a:avLst/>
          </a:prstGeom>
          <a:ln w="12700">
            <a:solidFill>
              <a:srgbClr val="FFFFFF"/>
            </a:solidFill>
            <a:miter lim="400000"/>
          </a:ln>
        </p:spPr>
      </p:pic>
      <p:pic>
        <p:nvPicPr>
          <p:cNvPr id="1069" name="pasted-image.tiff"/>
          <p:cNvPicPr>
            <a:picLocks noChangeAspect="1"/>
          </p:cNvPicPr>
          <p:nvPr/>
        </p:nvPicPr>
        <p:blipFill>
          <a:blip r:embed="rId27"/>
          <a:stretch>
            <a:fillRect/>
          </a:stretch>
        </p:blipFill>
        <p:spPr>
          <a:xfrm>
            <a:off x="21907765" y="13358347"/>
            <a:ext cx="265557" cy="265557"/>
          </a:xfrm>
          <a:prstGeom prst="rect">
            <a:avLst/>
          </a:prstGeom>
          <a:ln w="12700">
            <a:solidFill>
              <a:srgbClr val="FFFFFF"/>
            </a:solidFill>
            <a:miter lim="400000"/>
          </a:ln>
        </p:spPr>
      </p:pic>
      <p:pic>
        <p:nvPicPr>
          <p:cNvPr id="1070" name="pasted-image.pdf"/>
          <p:cNvPicPr>
            <a:picLocks/>
          </p:cNvPicPr>
          <p:nvPr/>
        </p:nvPicPr>
        <p:blipFill>
          <a:blip r:embed="rId28"/>
          <a:srcRect l="3289" t="5441" r="3857" b="7975"/>
          <a:stretch>
            <a:fillRect/>
          </a:stretch>
        </p:blipFill>
        <p:spPr>
          <a:xfrm>
            <a:off x="20094872" y="13359097"/>
            <a:ext cx="406401" cy="266701"/>
          </a:xfrm>
          <a:prstGeom prst="rect">
            <a:avLst/>
          </a:prstGeom>
          <a:ln w="12700">
            <a:solidFill>
              <a:srgbClr val="FFFFFF"/>
            </a:solidFill>
            <a:miter lim="400000"/>
          </a:ln>
        </p:spPr>
      </p:pic>
      <p:pic>
        <p:nvPicPr>
          <p:cNvPr id="1071" name="image90.png"/>
          <p:cNvPicPr>
            <a:picLocks/>
          </p:cNvPicPr>
          <p:nvPr/>
        </p:nvPicPr>
        <p:blipFill>
          <a:blip r:embed="rId29"/>
          <a:stretch>
            <a:fillRect/>
          </a:stretch>
        </p:blipFill>
        <p:spPr>
          <a:xfrm>
            <a:off x="12120945" y="2328189"/>
            <a:ext cx="11943265" cy="10324982"/>
          </a:xfrm>
          <a:prstGeom prst="rect">
            <a:avLst/>
          </a:prstGeom>
          <a:ln w="12700">
            <a:miter lim="400000"/>
          </a:ln>
        </p:spPr>
      </p:pic>
      <p:sp>
        <p:nvSpPr>
          <p:cNvPr id="1072" name="Shape 1072"/>
          <p:cNvSpPr/>
          <p:nvPr/>
        </p:nvSpPr>
        <p:spPr>
          <a:xfrm>
            <a:off x="18137852" y="2330570"/>
            <a:ext cx="3852084" cy="8915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defTabSz="2438400">
              <a:defRPr sz="4200">
                <a:solidFill>
                  <a:srgbClr val="4D4F53"/>
                </a:solidFill>
                <a:latin typeface="Verdana"/>
                <a:ea typeface="Verdana"/>
                <a:cs typeface="Verdana"/>
                <a:sym typeface="Verdana"/>
              </a:defRPr>
            </a:lvl1pPr>
          </a:lstStyle>
          <a:p>
            <a:r>
              <a:t>June 2008</a:t>
            </a:r>
          </a:p>
        </p:txBody>
      </p:sp>
      <p:pic>
        <p:nvPicPr>
          <p:cNvPr id="1073" name="image92.jpeg"/>
          <p:cNvPicPr>
            <a:picLocks noChangeAspect="1"/>
          </p:cNvPicPr>
          <p:nvPr/>
        </p:nvPicPr>
        <p:blipFill>
          <a:blip r:embed="rId30"/>
          <a:stretch>
            <a:fillRect/>
          </a:stretch>
        </p:blipFill>
        <p:spPr>
          <a:xfrm>
            <a:off x="1118649" y="4985585"/>
            <a:ext cx="10265762" cy="7699322"/>
          </a:xfrm>
          <a:prstGeom prst="rect">
            <a:avLst/>
          </a:prstGeom>
          <a:ln w="12700">
            <a:miter lim="400000"/>
          </a:ln>
        </p:spPr>
      </p:pic>
      <p:sp>
        <p:nvSpPr>
          <p:cNvPr id="1074" name="Shape 1074"/>
          <p:cNvSpPr/>
          <p:nvPr/>
        </p:nvSpPr>
        <p:spPr>
          <a:xfrm>
            <a:off x="7433193" y="12047366"/>
            <a:ext cx="3852084" cy="6375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algn="r" defTabSz="2438400">
              <a:defRPr sz="2600">
                <a:latin typeface="Verdana"/>
                <a:ea typeface="Verdana"/>
                <a:cs typeface="Verdana"/>
                <a:sym typeface="Verdana"/>
              </a:defRPr>
            </a:lvl1pPr>
          </a:lstStyle>
          <a:p>
            <a:r>
              <a:t>Photo: Jörn Wilms</a:t>
            </a:r>
          </a:p>
        </p:txBody>
      </p:sp>
      <p:sp>
        <p:nvSpPr>
          <p:cNvPr id="1075" name="Shape 1075"/>
          <p:cNvSpPr/>
          <p:nvPr/>
        </p:nvSpPr>
        <p:spPr>
          <a:xfrm>
            <a:off x="1172489" y="5173024"/>
            <a:ext cx="4173812" cy="10312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algn="l" defTabSz="2438400">
              <a:defRPr sz="2600">
                <a:latin typeface="Verdana"/>
                <a:ea typeface="Verdana"/>
                <a:cs typeface="Verdana"/>
                <a:sym typeface="Verdana"/>
              </a:defRPr>
            </a:lvl1pPr>
          </a:lstStyle>
          <a:p>
            <a:r>
              <a:t>Gerry Austin with X-ray detector assembly</a:t>
            </a:r>
          </a:p>
        </p:txBody>
      </p:sp>
      <p:sp>
        <p:nvSpPr>
          <p:cNvPr id="1076" name="Shape 1076"/>
          <p:cNvSpPr/>
          <p:nvPr/>
        </p:nvSpPr>
        <p:spPr>
          <a:xfrm>
            <a:off x="5886848" y="11920366"/>
            <a:ext cx="2418782" cy="8915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defTabSz="2438400">
              <a:defRPr sz="4200">
                <a:latin typeface="Verdana"/>
                <a:ea typeface="Verdana"/>
                <a:cs typeface="Verdana"/>
                <a:sym typeface="Verdana"/>
              </a:defRPr>
            </a:lvl1pPr>
          </a:lstStyle>
          <a:p>
            <a:r>
              <a:t>@CfA</a:t>
            </a:r>
          </a:p>
        </p:txBody>
      </p:sp>
      <p:sp>
        <p:nvSpPr>
          <p:cNvPr id="1077" name="Shape 1077"/>
          <p:cNvSpPr/>
          <p:nvPr/>
        </p:nvSpPr>
        <p:spPr>
          <a:xfrm>
            <a:off x="1344812" y="12047366"/>
            <a:ext cx="2418782" cy="6375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algn="r" defTabSz="2438400">
              <a:defRPr sz="2600">
                <a:latin typeface="Verdana"/>
                <a:ea typeface="Verdana"/>
                <a:cs typeface="Verdana"/>
                <a:sym typeface="Verdana"/>
              </a:defRPr>
            </a:lvl1pPr>
          </a:lstStyle>
          <a:p>
            <a:r>
              <a:t>August 2017</a:t>
            </a:r>
          </a:p>
        </p:txBody>
      </p:sp>
      <p:pic>
        <p:nvPicPr>
          <p:cNvPr id="1078" name="blur-hospital-clinic-interior_1203-8618.jpg"/>
          <p:cNvPicPr>
            <a:picLocks/>
          </p:cNvPicPr>
          <p:nvPr/>
        </p:nvPicPr>
        <p:blipFill>
          <a:blip r:embed="rId31"/>
          <a:srcRect l="51616" t="44017" r="1317" b="32869"/>
          <a:stretch>
            <a:fillRect/>
          </a:stretch>
        </p:blipFill>
        <p:spPr>
          <a:xfrm>
            <a:off x="12933474" y="3889192"/>
            <a:ext cx="8569398" cy="375697"/>
          </a:xfrm>
          <a:prstGeom prst="rect">
            <a:avLst/>
          </a:prstGeom>
          <a:ln w="12700">
            <a:miter lim="400000"/>
          </a:ln>
        </p:spPr>
      </p:pic>
      <p:pic>
        <p:nvPicPr>
          <p:cNvPr id="1079" name="blur-hospital-clinic-interior_1203-8618.jpg"/>
          <p:cNvPicPr>
            <a:picLocks/>
          </p:cNvPicPr>
          <p:nvPr/>
        </p:nvPicPr>
        <p:blipFill>
          <a:blip r:embed="rId31"/>
          <a:srcRect l="51616" t="44017" r="1317" b="32869"/>
          <a:stretch>
            <a:fillRect/>
          </a:stretch>
        </p:blipFill>
        <p:spPr>
          <a:xfrm>
            <a:off x="14104022" y="3494823"/>
            <a:ext cx="2836829" cy="248726"/>
          </a:xfrm>
          <a:prstGeom prst="rect">
            <a:avLst/>
          </a:prstGeom>
          <a:ln w="12700">
            <a:miter lim="400000"/>
          </a:ln>
        </p:spPr>
      </p:pic>
      <p:pic>
        <p:nvPicPr>
          <p:cNvPr id="1080" name="blur-hospital-clinic-interior_1203-8618.jpg"/>
          <p:cNvPicPr>
            <a:picLocks/>
          </p:cNvPicPr>
          <p:nvPr/>
        </p:nvPicPr>
        <p:blipFill>
          <a:blip r:embed="rId31"/>
          <a:srcRect l="51616" t="44017" r="1317" b="32869"/>
          <a:stretch>
            <a:fillRect/>
          </a:stretch>
        </p:blipFill>
        <p:spPr>
          <a:xfrm>
            <a:off x="14322806" y="2418469"/>
            <a:ext cx="2836793" cy="375902"/>
          </a:xfrm>
          <a:prstGeom prst="rect">
            <a:avLst/>
          </a:prstGeom>
          <a:ln w="12700">
            <a:miter lim="400000"/>
          </a:ln>
        </p:spPr>
      </p:pic>
      <p:sp>
        <p:nvSpPr>
          <p:cNvPr id="1081" name="Shape 1081"/>
          <p:cNvSpPr/>
          <p:nvPr/>
        </p:nvSpPr>
        <p:spPr>
          <a:xfrm>
            <a:off x="12172974" y="5192851"/>
            <a:ext cx="11839206" cy="1346487"/>
          </a:xfrm>
          <a:prstGeom prst="rect">
            <a:avLst/>
          </a:prstGeom>
          <a:blipFill>
            <a:blip r:embed="rId32">
              <a:alphaModFix amt="73344"/>
            </a:blip>
          </a:blipFill>
          <a:ln w="25400">
            <a:miter lim="400000"/>
          </a:ln>
        </p:spPr>
        <p:txBody>
          <a:bodyPr lIns="71437" tIns="71437" rIns="71437" bIns="71437" anchor="ctr"/>
          <a:lstStyle/>
          <a:p>
            <a:pPr>
              <a:defRPr sz="4200">
                <a:effectLst>
                  <a:outerShdw blurRad="38100" dist="12700" dir="5400000" rotWithShape="0">
                    <a:srgbClr val="000000">
                      <a:alpha val="50000"/>
                    </a:srgbClr>
                  </a:outerShdw>
                </a:effectLst>
                <a:latin typeface="+mj-lt"/>
                <a:ea typeface="+mj-ea"/>
                <a:cs typeface="+mj-cs"/>
                <a:sym typeface="Gill Sans"/>
              </a:defRPr>
            </a:pPr>
            <a:endParaRPr/>
          </a:p>
        </p:txBody>
      </p:sp>
      <p:pic>
        <p:nvPicPr>
          <p:cNvPr id="1082" name="Screen Shot 2019-10-01 at 11.27.17.png"/>
          <p:cNvPicPr>
            <a:picLocks/>
          </p:cNvPicPr>
          <p:nvPr/>
        </p:nvPicPr>
        <p:blipFill>
          <a:blip r:embed="rId33"/>
          <a:srcRect b="7859"/>
          <a:stretch>
            <a:fillRect/>
          </a:stretch>
        </p:blipFill>
        <p:spPr>
          <a:xfrm>
            <a:off x="1398221" y="2241802"/>
            <a:ext cx="22443623" cy="2534638"/>
          </a:xfrm>
          <a:prstGeom prst="rect">
            <a:avLst/>
          </a:prstGeom>
          <a:ln w="50800">
            <a:solidFill>
              <a:srgbClr val="000000"/>
            </a:solidFill>
            <a:miter lim="400000"/>
          </a:ln>
        </p:spPr>
      </p:pic>
      <p:sp>
        <p:nvSpPr>
          <p:cNvPr id="1083" name="Shape 1083"/>
          <p:cNvSpPr>
            <a:spLocks noGrp="1"/>
          </p:cNvSpPr>
          <p:nvPr>
            <p:ph type="ctrTitle" idx="4294967295"/>
          </p:nvPr>
        </p:nvSpPr>
        <p:spPr>
          <a:xfrm>
            <a:off x="27956" y="771338"/>
            <a:ext cx="24327886" cy="1556851"/>
          </a:xfrm>
          <a:prstGeom prst="rect">
            <a:avLst/>
          </a:prstGeom>
        </p:spPr>
        <p:txBody>
          <a:bodyPr lIns="71437" tIns="71437" rIns="71437" bIns="71437" anchor="t"/>
          <a:lstStyle>
            <a:lvl1pPr algn="ctr" defTabSz="457200">
              <a:lnSpc>
                <a:spcPts val="10100"/>
              </a:lnSpc>
              <a:tabLst>
                <a:tab pos="88900" algn="l"/>
                <a:tab pos="1003300" algn="l"/>
                <a:tab pos="1917700" algn="l"/>
                <a:tab pos="2832100" algn="l"/>
                <a:tab pos="3746500" algn="l"/>
                <a:tab pos="4660900" algn="l"/>
                <a:tab pos="5575300" algn="l"/>
                <a:tab pos="6489700" algn="l"/>
                <a:tab pos="7404100" algn="l"/>
              </a:tabLst>
              <a:defRPr sz="8200">
                <a:solidFill>
                  <a:srgbClr val="FFFFFF"/>
                </a:solidFill>
              </a:defRPr>
            </a:lvl1pPr>
          </a:lstStyle>
          <a:p>
            <a:r>
              <a:rPr dirty="0"/>
              <a:t>X-ray Fluorescence Spectrometer hardware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81"/>
                                        </p:tgtEl>
                                        <p:attrNameLst>
                                          <p:attrName>style.visibility</p:attrName>
                                        </p:attrNameLst>
                                      </p:cBhvr>
                                      <p:to>
                                        <p:strVal val="visible"/>
                                      </p:to>
                                    </p:set>
                                    <p:animEffect transition="in" filter="dissolve">
                                      <p:cBhvr>
                                        <p:cTn id="7" dur="1000"/>
                                        <p:tgtEl>
                                          <p:spTgt spid="1081"/>
                                        </p:tgtEl>
                                      </p:cBhvr>
                                    </p:animEffect>
                                  </p:childTnLst>
                                </p:cTn>
                              </p:par>
                            </p:childTnLst>
                          </p:cTn>
                        </p:par>
                        <p:par>
                          <p:cTn id="8" fill="hold">
                            <p:stCondLst>
                              <p:cond delay="1000"/>
                            </p:stCondLst>
                            <p:childTnLst>
                              <p:par>
                                <p:cTn id="9" presetID="23" presetClass="entr" presetSubtype="16" fill="hold" grpId="2" nodeType="afterEffect">
                                  <p:stCondLst>
                                    <p:cond delay="0"/>
                                  </p:stCondLst>
                                  <p:iterate>
                                    <p:tmAbs val="0"/>
                                  </p:iterate>
                                  <p:childTnLst>
                                    <p:set>
                                      <p:cBhvr>
                                        <p:cTn id="10" fill="hold"/>
                                        <p:tgtEl>
                                          <p:spTgt spid="1082"/>
                                        </p:tgtEl>
                                        <p:attrNameLst>
                                          <p:attrName>style.visibility</p:attrName>
                                        </p:attrNameLst>
                                      </p:cBhvr>
                                      <p:to>
                                        <p:strVal val="visible"/>
                                      </p:to>
                                    </p:set>
                                    <p:anim calcmode="lin" valueType="num">
                                      <p:cBhvr>
                                        <p:cTn id="11" dur="2000" fill="hold"/>
                                        <p:tgtEl>
                                          <p:spTgt spid="1082"/>
                                        </p:tgtEl>
                                        <p:attrNameLst>
                                          <p:attrName>ppt_w</p:attrName>
                                        </p:attrNameLst>
                                      </p:cBhvr>
                                      <p:tavLst>
                                        <p:tav tm="0">
                                          <p:val>
                                            <p:fltVal val="0"/>
                                          </p:val>
                                        </p:tav>
                                        <p:tav tm="100000">
                                          <p:val>
                                            <p:strVal val="#ppt_w"/>
                                          </p:val>
                                        </p:tav>
                                      </p:tavLst>
                                    </p:anim>
                                    <p:anim calcmode="lin" valueType="num">
                                      <p:cBhvr>
                                        <p:cTn id="12" dur="2000" fill="hold"/>
                                        <p:tgtEl>
                                          <p:spTgt spid="1082"/>
                                        </p:tgtEl>
                                        <p:attrNameLst>
                                          <p:attrName>ppt_h</p:attrName>
                                        </p:attrNameLst>
                                      </p:cBhvr>
                                      <p:tavLst>
                                        <p:tav tm="0">
                                          <p:val>
                                            <p:fltVal val="0"/>
                                          </p:val>
                                        </p:tav>
                                        <p:tav tm="100000">
                                          <p:val>
                                            <p:strVal val="#ppt_h"/>
                                          </p:val>
                                        </p:tav>
                                      </p:tavLst>
                                    </p:anim>
                                  </p:childTnLst>
                                </p:cTn>
                              </p:par>
                            </p:childTnLst>
                          </p:cTn>
                        </p:par>
                        <p:par>
                          <p:cTn id="13" fill="hold">
                            <p:stCondLst>
                              <p:cond delay="3000"/>
                            </p:stCondLst>
                            <p:childTnLst>
                              <p:par>
                                <p:cTn id="14" presetID="9" presetClass="entr" fill="hold" grpId="3" nodeType="afterEffect">
                                  <p:stCondLst>
                                    <p:cond delay="0"/>
                                  </p:stCondLst>
                                  <p:iterate>
                                    <p:tmAbs val="0"/>
                                  </p:iterate>
                                  <p:childTnLst>
                                    <p:set>
                                      <p:cBhvr>
                                        <p:cTn id="15" fill="hold"/>
                                        <p:tgtEl>
                                          <p:spTgt spid="1073"/>
                                        </p:tgtEl>
                                        <p:attrNameLst>
                                          <p:attrName>style.visibility</p:attrName>
                                        </p:attrNameLst>
                                      </p:cBhvr>
                                      <p:to>
                                        <p:strVal val="visible"/>
                                      </p:to>
                                    </p:set>
                                    <p:animEffect transition="in" filter="dissolve">
                                      <p:cBhvr>
                                        <p:cTn id="16" dur="1000"/>
                                        <p:tgtEl>
                                          <p:spTgt spid="1073"/>
                                        </p:tgtEl>
                                      </p:cBhvr>
                                    </p:animEffect>
                                  </p:childTnLst>
                                </p:cTn>
                              </p:par>
                              <p:par>
                                <p:cTn id="17" presetID="9" presetClass="entr" presetSubtype="0" fill="hold" grpId="4" nodeType="withEffect">
                                  <p:stCondLst>
                                    <p:cond delay="0"/>
                                  </p:stCondLst>
                                  <p:childTnLst>
                                    <p:set>
                                      <p:cBhvr>
                                        <p:cTn id="18" dur="1" fill="hold">
                                          <p:stCondLst>
                                            <p:cond delay="0"/>
                                          </p:stCondLst>
                                        </p:cTn>
                                        <p:tgtEl>
                                          <p:spTgt spid="1075"/>
                                        </p:tgtEl>
                                        <p:attrNameLst>
                                          <p:attrName>style.visibility</p:attrName>
                                        </p:attrNameLst>
                                      </p:cBhvr>
                                      <p:to>
                                        <p:strVal val="visible"/>
                                      </p:to>
                                    </p:set>
                                    <p:animEffect transition="in" filter="dissolve">
                                      <p:cBhvr>
                                        <p:cTn id="19" dur="500"/>
                                        <p:tgtEl>
                                          <p:spTgt spid="1075"/>
                                        </p:tgtEl>
                                      </p:cBhvr>
                                    </p:animEffect>
                                  </p:childTnLst>
                                </p:cTn>
                              </p:par>
                              <p:par>
                                <p:cTn id="20" presetID="9" presetClass="entr" presetSubtype="0" fill="hold" grpId="5" nodeType="withEffect">
                                  <p:stCondLst>
                                    <p:cond delay="0"/>
                                  </p:stCondLst>
                                  <p:childTnLst>
                                    <p:set>
                                      <p:cBhvr>
                                        <p:cTn id="21" dur="1" fill="hold">
                                          <p:stCondLst>
                                            <p:cond delay="0"/>
                                          </p:stCondLst>
                                        </p:cTn>
                                        <p:tgtEl>
                                          <p:spTgt spid="1076"/>
                                        </p:tgtEl>
                                        <p:attrNameLst>
                                          <p:attrName>style.visibility</p:attrName>
                                        </p:attrNameLst>
                                      </p:cBhvr>
                                      <p:to>
                                        <p:strVal val="visible"/>
                                      </p:to>
                                    </p:set>
                                    <p:animEffect transition="in" filter="dissolve">
                                      <p:cBhvr>
                                        <p:cTn id="22" dur="500"/>
                                        <p:tgtEl>
                                          <p:spTgt spid="1076"/>
                                        </p:tgtEl>
                                      </p:cBhvr>
                                    </p:animEffect>
                                  </p:childTnLst>
                                </p:cTn>
                              </p:par>
                              <p:par>
                                <p:cTn id="23" presetID="9" presetClass="entr" presetSubtype="0" fill="hold" grpId="6" nodeType="withEffect">
                                  <p:stCondLst>
                                    <p:cond delay="0"/>
                                  </p:stCondLst>
                                  <p:childTnLst>
                                    <p:set>
                                      <p:cBhvr>
                                        <p:cTn id="24" dur="1" fill="hold">
                                          <p:stCondLst>
                                            <p:cond delay="0"/>
                                          </p:stCondLst>
                                        </p:cTn>
                                        <p:tgtEl>
                                          <p:spTgt spid="1074"/>
                                        </p:tgtEl>
                                        <p:attrNameLst>
                                          <p:attrName>style.visibility</p:attrName>
                                        </p:attrNameLst>
                                      </p:cBhvr>
                                      <p:to>
                                        <p:strVal val="visible"/>
                                      </p:to>
                                    </p:set>
                                    <p:animEffect transition="in" filter="dissolve">
                                      <p:cBhvr>
                                        <p:cTn id="25" dur="500"/>
                                        <p:tgtEl>
                                          <p:spTgt spid="1074"/>
                                        </p:tgtEl>
                                      </p:cBhvr>
                                    </p:animEffect>
                                  </p:childTnLst>
                                </p:cTn>
                              </p:par>
                              <p:par>
                                <p:cTn id="26" presetID="9" presetClass="entr" presetSubtype="0" fill="hold" grpId="7" nodeType="withEffect">
                                  <p:stCondLst>
                                    <p:cond delay="0"/>
                                  </p:stCondLst>
                                  <p:childTnLst>
                                    <p:set>
                                      <p:cBhvr>
                                        <p:cTn id="27" dur="1" fill="hold">
                                          <p:stCondLst>
                                            <p:cond delay="0"/>
                                          </p:stCondLst>
                                        </p:cTn>
                                        <p:tgtEl>
                                          <p:spTgt spid="1077"/>
                                        </p:tgtEl>
                                        <p:attrNameLst>
                                          <p:attrName>style.visibility</p:attrName>
                                        </p:attrNameLst>
                                      </p:cBhvr>
                                      <p:to>
                                        <p:strVal val="visible"/>
                                      </p:to>
                                    </p:set>
                                    <p:animEffect transition="in" filter="dissolve">
                                      <p:cBhvr>
                                        <p:cTn id="28" dur="500"/>
                                        <p:tgtEl>
                                          <p:spTgt spid="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3" grpId="3" animBg="1" advAuto="0"/>
      <p:bldP spid="1074" grpId="6" animBg="1" advAuto="0"/>
      <p:bldP spid="1075" grpId="4" animBg="1" advAuto="0"/>
      <p:bldP spid="1076" grpId="5" animBg="1" advAuto="0"/>
      <p:bldP spid="1077" grpId="7" animBg="1" advAuto="0"/>
      <p:bldP spid="1081" grpId="1" animBg="1" advAuto="0"/>
      <p:bldP spid="1082" grpId="2"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7" name="mons-hadley-apollo-15.jpg"/>
          <p:cNvPicPr>
            <a:picLocks noChangeAspect="1"/>
          </p:cNvPicPr>
          <p:nvPr/>
        </p:nvPicPr>
        <p:blipFill>
          <a:blip r:embed="rId3">
            <a:alphaModFix amt="29938"/>
          </a:blip>
          <a:stretch>
            <a:fillRect/>
          </a:stretch>
        </p:blipFill>
        <p:spPr>
          <a:xfrm>
            <a:off x="-185187" y="-2992857"/>
            <a:ext cx="24632654" cy="18624690"/>
          </a:xfrm>
          <a:prstGeom prst="rect">
            <a:avLst/>
          </a:prstGeom>
          <a:ln w="12700">
            <a:miter lim="400000"/>
          </a:ln>
        </p:spPr>
      </p:pic>
      <p:sp>
        <p:nvSpPr>
          <p:cNvPr id="1088" name="Shape 1088"/>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sp>
        <p:nvSpPr>
          <p:cNvPr id="1089" name="Shape 1089"/>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1090" name="temp6.pdf"/>
          <p:cNvPicPr>
            <a:picLocks noChangeAspect="1"/>
          </p:cNvPicPr>
          <p:nvPr/>
        </p:nvPicPr>
        <p:blipFill>
          <a:blip r:embed="rId4"/>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pic>
        <p:nvPicPr>
          <p:cNvPr id="1091" name="pasted-image.pdf"/>
          <p:cNvPicPr>
            <a:picLocks/>
          </p:cNvPicPr>
          <p:nvPr/>
        </p:nvPicPr>
        <p:blipFill>
          <a:blip r:embed="rId5"/>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1092" name="pasted-image.pdf"/>
          <p:cNvPicPr>
            <a:picLocks/>
          </p:cNvPicPr>
          <p:nvPr/>
        </p:nvPicPr>
        <p:blipFill>
          <a:blip r:embed="rId6"/>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1093" name="pasted-image.pdf"/>
          <p:cNvPicPr>
            <a:picLocks/>
          </p:cNvPicPr>
          <p:nvPr/>
        </p:nvPicPr>
        <p:blipFill>
          <a:blip r:embed="rId7"/>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1094" name="pasted-image.pdf"/>
          <p:cNvPicPr>
            <a:picLocks/>
          </p:cNvPicPr>
          <p:nvPr/>
        </p:nvPicPr>
        <p:blipFill>
          <a:blip r:embed="rId8"/>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1095" name="pasted-image.pdf"/>
          <p:cNvPicPr>
            <a:picLocks/>
          </p:cNvPicPr>
          <p:nvPr/>
        </p:nvPicPr>
        <p:blipFill>
          <a:blip r:embed="rId9"/>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1096" name="pasted-image.pdf"/>
          <p:cNvPicPr>
            <a:picLocks/>
          </p:cNvPicPr>
          <p:nvPr/>
        </p:nvPicPr>
        <p:blipFill>
          <a:blip r:embed="rId10"/>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1097" name="pasted-image.pdf"/>
          <p:cNvPicPr>
            <a:picLocks/>
          </p:cNvPicPr>
          <p:nvPr/>
        </p:nvPicPr>
        <p:blipFill>
          <a:blip r:embed="rId11"/>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1098" name="pasted-image.pdf"/>
          <p:cNvPicPr>
            <a:picLocks/>
          </p:cNvPicPr>
          <p:nvPr/>
        </p:nvPicPr>
        <p:blipFill>
          <a:blip r:embed="rId12"/>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1099" name="pasted-image.pdf"/>
          <p:cNvPicPr>
            <a:picLocks/>
          </p:cNvPicPr>
          <p:nvPr/>
        </p:nvPicPr>
        <p:blipFill>
          <a:blip r:embed="rId13"/>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1100" name="pasted-image.pdf"/>
          <p:cNvPicPr>
            <a:picLocks/>
          </p:cNvPicPr>
          <p:nvPr/>
        </p:nvPicPr>
        <p:blipFill>
          <a:blip r:embed="rId14"/>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1101" name="pasted-image.pdf"/>
          <p:cNvPicPr>
            <a:picLocks/>
          </p:cNvPicPr>
          <p:nvPr/>
        </p:nvPicPr>
        <p:blipFill>
          <a:blip r:embed="rId15"/>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1102" name="pasted-image.pdf"/>
          <p:cNvPicPr>
            <a:picLocks/>
          </p:cNvPicPr>
          <p:nvPr/>
        </p:nvPicPr>
        <p:blipFill>
          <a:blip r:embed="rId16"/>
          <a:srcRect t="5733" r="5707" b="5611"/>
          <a:stretch>
            <a:fillRect/>
          </a:stretch>
        </p:blipFill>
        <p:spPr>
          <a:xfrm>
            <a:off x="16447547" y="13355393"/>
            <a:ext cx="406401" cy="266701"/>
          </a:xfrm>
          <a:prstGeom prst="rect">
            <a:avLst/>
          </a:prstGeom>
          <a:ln w="12700">
            <a:solidFill>
              <a:srgbClr val="FFFFFF"/>
            </a:solidFill>
            <a:miter lim="400000"/>
          </a:ln>
        </p:spPr>
      </p:pic>
      <p:pic>
        <p:nvPicPr>
          <p:cNvPr id="1103" name="pasted-image.pdf"/>
          <p:cNvPicPr>
            <a:picLocks/>
          </p:cNvPicPr>
          <p:nvPr/>
        </p:nvPicPr>
        <p:blipFill>
          <a:blip r:embed="rId17"/>
          <a:srcRect t="5895" b="5530"/>
          <a:stretch>
            <a:fillRect/>
          </a:stretch>
        </p:blipFill>
        <p:spPr>
          <a:xfrm>
            <a:off x="17059800" y="13355592"/>
            <a:ext cx="397723" cy="266701"/>
          </a:xfrm>
          <a:prstGeom prst="rect">
            <a:avLst/>
          </a:prstGeom>
          <a:ln w="12700">
            <a:solidFill>
              <a:srgbClr val="FFFFFF"/>
            </a:solidFill>
            <a:miter lim="400000"/>
          </a:ln>
        </p:spPr>
      </p:pic>
      <p:pic>
        <p:nvPicPr>
          <p:cNvPr id="1104" name="pasted-image.pdf"/>
          <p:cNvPicPr>
            <a:picLocks/>
          </p:cNvPicPr>
          <p:nvPr/>
        </p:nvPicPr>
        <p:blipFill>
          <a:blip r:embed="rId18"/>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1105" name="pasted-image.pdf"/>
          <p:cNvPicPr>
            <a:picLocks/>
          </p:cNvPicPr>
          <p:nvPr/>
        </p:nvPicPr>
        <p:blipFill>
          <a:blip r:embed="rId19"/>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1106" name="pasted-image.pdf"/>
          <p:cNvPicPr>
            <a:picLocks/>
          </p:cNvPicPr>
          <p:nvPr/>
        </p:nvPicPr>
        <p:blipFill>
          <a:blip r:embed="rId20"/>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1107" name="pasted-image.pdf"/>
          <p:cNvPicPr>
            <a:picLocks/>
          </p:cNvPicPr>
          <p:nvPr/>
        </p:nvPicPr>
        <p:blipFill>
          <a:blip r:embed="rId21"/>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1108" name="pasted-image.pdf"/>
          <p:cNvPicPr>
            <a:picLocks/>
          </p:cNvPicPr>
          <p:nvPr/>
        </p:nvPicPr>
        <p:blipFill>
          <a:blip r:embed="rId22"/>
          <a:srcRect l="1719" t="6495" r="5122" b="5863"/>
          <a:stretch>
            <a:fillRect/>
          </a:stretch>
        </p:blipFill>
        <p:spPr>
          <a:xfrm>
            <a:off x="20702759" y="13356981"/>
            <a:ext cx="406401" cy="266701"/>
          </a:xfrm>
          <a:prstGeom prst="rect">
            <a:avLst/>
          </a:prstGeom>
          <a:ln w="12700">
            <a:solidFill>
              <a:srgbClr val="FFFFFF"/>
            </a:solidFill>
            <a:miter lim="400000"/>
          </a:ln>
        </p:spPr>
      </p:pic>
      <p:pic>
        <p:nvPicPr>
          <p:cNvPr id="1109" name="pasted-image.pdf"/>
          <p:cNvPicPr>
            <a:picLocks/>
          </p:cNvPicPr>
          <p:nvPr/>
        </p:nvPicPr>
        <p:blipFill>
          <a:blip r:embed="rId23"/>
          <a:srcRect t="5798" r="5009" b="5725"/>
          <a:stretch>
            <a:fillRect/>
          </a:stretch>
        </p:blipFill>
        <p:spPr>
          <a:xfrm>
            <a:off x="21310646" y="13355791"/>
            <a:ext cx="406401" cy="266701"/>
          </a:xfrm>
          <a:prstGeom prst="rect">
            <a:avLst/>
          </a:prstGeom>
          <a:ln w="12700">
            <a:solidFill>
              <a:srgbClr val="FFFFFF"/>
            </a:solidFill>
            <a:miter lim="400000"/>
          </a:ln>
        </p:spPr>
      </p:pic>
      <p:pic>
        <p:nvPicPr>
          <p:cNvPr id="1110" name="pasted-image.pdf"/>
          <p:cNvPicPr>
            <a:picLocks/>
          </p:cNvPicPr>
          <p:nvPr/>
        </p:nvPicPr>
        <p:blipFill>
          <a:blip r:embed="rId24"/>
          <a:srcRect l="5076" t="6880" b="6000"/>
          <a:stretch>
            <a:fillRect/>
          </a:stretch>
        </p:blipFill>
        <p:spPr>
          <a:xfrm>
            <a:off x="22350982" y="13356584"/>
            <a:ext cx="406401" cy="266655"/>
          </a:xfrm>
          <a:prstGeom prst="rect">
            <a:avLst/>
          </a:prstGeom>
          <a:ln w="12700">
            <a:solidFill>
              <a:srgbClr val="FFFFFF"/>
            </a:solidFill>
            <a:miter lim="400000"/>
          </a:ln>
        </p:spPr>
      </p:pic>
      <p:pic>
        <p:nvPicPr>
          <p:cNvPr id="1111" name="pasted-image.pdf"/>
          <p:cNvPicPr>
            <a:picLocks/>
          </p:cNvPicPr>
          <p:nvPr/>
        </p:nvPicPr>
        <p:blipFill>
          <a:blip r:embed="rId25"/>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1112" name="pasted-image.pdf"/>
          <p:cNvPicPr>
            <a:picLocks/>
          </p:cNvPicPr>
          <p:nvPr/>
        </p:nvPicPr>
        <p:blipFill>
          <a:blip r:embed="rId26"/>
          <a:srcRect t="4106" r="4981"/>
          <a:stretch>
            <a:fillRect/>
          </a:stretch>
        </p:blipFill>
        <p:spPr>
          <a:xfrm>
            <a:off x="23776723" y="13360652"/>
            <a:ext cx="406401" cy="260871"/>
          </a:xfrm>
          <a:prstGeom prst="rect">
            <a:avLst/>
          </a:prstGeom>
          <a:ln w="12700">
            <a:solidFill>
              <a:srgbClr val="FFFFFF"/>
            </a:solidFill>
            <a:miter lim="400000"/>
          </a:ln>
        </p:spPr>
      </p:pic>
      <p:pic>
        <p:nvPicPr>
          <p:cNvPr id="1113" name="pasted-image.tiff"/>
          <p:cNvPicPr>
            <a:picLocks noChangeAspect="1"/>
          </p:cNvPicPr>
          <p:nvPr/>
        </p:nvPicPr>
        <p:blipFill>
          <a:blip r:embed="rId27"/>
          <a:stretch>
            <a:fillRect/>
          </a:stretch>
        </p:blipFill>
        <p:spPr>
          <a:xfrm>
            <a:off x="21907765" y="13358347"/>
            <a:ext cx="265557" cy="265557"/>
          </a:xfrm>
          <a:prstGeom prst="rect">
            <a:avLst/>
          </a:prstGeom>
          <a:ln w="12700">
            <a:solidFill>
              <a:srgbClr val="FFFFFF"/>
            </a:solidFill>
            <a:miter lim="400000"/>
          </a:ln>
        </p:spPr>
      </p:pic>
      <p:pic>
        <p:nvPicPr>
          <p:cNvPr id="1114" name="pasted-image.pdf"/>
          <p:cNvPicPr>
            <a:picLocks/>
          </p:cNvPicPr>
          <p:nvPr/>
        </p:nvPicPr>
        <p:blipFill>
          <a:blip r:embed="rId28"/>
          <a:srcRect l="3289" t="5441" r="3857" b="7975"/>
          <a:stretch>
            <a:fillRect/>
          </a:stretch>
        </p:blipFill>
        <p:spPr>
          <a:xfrm>
            <a:off x="20094872" y="13359097"/>
            <a:ext cx="406401" cy="266701"/>
          </a:xfrm>
          <a:prstGeom prst="rect">
            <a:avLst/>
          </a:prstGeom>
          <a:ln w="12700">
            <a:solidFill>
              <a:srgbClr val="FFFFFF"/>
            </a:solidFill>
            <a:miter lim="400000"/>
          </a:ln>
        </p:spPr>
      </p:pic>
      <p:pic>
        <p:nvPicPr>
          <p:cNvPr id="1115" name="image94.png"/>
          <p:cNvPicPr>
            <a:picLocks noChangeAspect="1"/>
          </p:cNvPicPr>
          <p:nvPr/>
        </p:nvPicPr>
        <p:blipFill>
          <a:blip r:embed="rId29"/>
          <a:stretch>
            <a:fillRect/>
          </a:stretch>
        </p:blipFill>
        <p:spPr>
          <a:xfrm>
            <a:off x="872234" y="2026415"/>
            <a:ext cx="9095238" cy="10647637"/>
          </a:xfrm>
          <a:prstGeom prst="rect">
            <a:avLst/>
          </a:prstGeom>
          <a:ln w="12700">
            <a:miter lim="400000"/>
          </a:ln>
        </p:spPr>
      </p:pic>
      <p:sp>
        <p:nvSpPr>
          <p:cNvPr id="1116" name="Shape 1116"/>
          <p:cNvSpPr/>
          <p:nvPr/>
        </p:nvSpPr>
        <p:spPr>
          <a:xfrm>
            <a:off x="6175312" y="1922613"/>
            <a:ext cx="3852084" cy="8915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defTabSz="2438400">
              <a:defRPr sz="4200">
                <a:solidFill>
                  <a:srgbClr val="4D4F53"/>
                </a:solidFill>
                <a:latin typeface="Verdana"/>
                <a:ea typeface="Verdana"/>
                <a:cs typeface="Verdana"/>
                <a:sym typeface="Verdana"/>
              </a:defRPr>
            </a:lvl1pPr>
          </a:lstStyle>
          <a:p>
            <a:r>
              <a:t>July 2017</a:t>
            </a:r>
          </a:p>
        </p:txBody>
      </p:sp>
      <p:sp>
        <p:nvSpPr>
          <p:cNvPr id="1117" name="Shape 1117"/>
          <p:cNvSpPr/>
          <p:nvPr/>
        </p:nvSpPr>
        <p:spPr>
          <a:xfrm>
            <a:off x="1067087" y="3418357"/>
            <a:ext cx="8534616" cy="1438271"/>
          </a:xfrm>
          <a:prstGeom prst="rect">
            <a:avLst/>
          </a:prstGeom>
          <a:blipFill>
            <a:blip r:embed="rId30">
              <a:alphaModFix amt="73344"/>
            </a:blip>
          </a:blipFill>
          <a:ln w="25400">
            <a:miter lim="400000"/>
          </a:ln>
        </p:spPr>
        <p:txBody>
          <a:bodyPr lIns="71437" tIns="71437" rIns="71437" bIns="71437" anchor="ctr"/>
          <a:lstStyle/>
          <a:p>
            <a:pPr>
              <a:defRPr sz="4200">
                <a:effectLst>
                  <a:outerShdw blurRad="38100" dist="12700" dir="5400000" rotWithShape="0">
                    <a:srgbClr val="000000">
                      <a:alpha val="50000"/>
                    </a:srgbClr>
                  </a:outerShdw>
                </a:effectLst>
                <a:latin typeface="+mj-lt"/>
                <a:ea typeface="+mj-ea"/>
                <a:cs typeface="+mj-cs"/>
                <a:sym typeface="Gill Sans"/>
              </a:defRPr>
            </a:pPr>
            <a:endParaRPr/>
          </a:p>
        </p:txBody>
      </p:sp>
      <p:pic>
        <p:nvPicPr>
          <p:cNvPr id="1118" name="Screen Shot 2019-10-01 at 11.28.30.png"/>
          <p:cNvPicPr>
            <a:picLocks noChangeAspect="1"/>
          </p:cNvPicPr>
          <p:nvPr/>
        </p:nvPicPr>
        <p:blipFill>
          <a:blip r:embed="rId31"/>
          <a:stretch>
            <a:fillRect/>
          </a:stretch>
        </p:blipFill>
        <p:spPr>
          <a:xfrm>
            <a:off x="1073346" y="5137038"/>
            <a:ext cx="22644379" cy="4082635"/>
          </a:xfrm>
          <a:prstGeom prst="rect">
            <a:avLst/>
          </a:prstGeom>
          <a:ln w="50800">
            <a:solidFill>
              <a:srgbClr val="000000"/>
            </a:solidFill>
            <a:miter lim="400000"/>
          </a:ln>
        </p:spPr>
      </p:pic>
      <p:sp>
        <p:nvSpPr>
          <p:cNvPr id="1119" name="Shape 1119"/>
          <p:cNvSpPr>
            <a:spLocks noGrp="1"/>
          </p:cNvSpPr>
          <p:nvPr>
            <p:ph type="ctrTitle" idx="4294967295"/>
          </p:nvPr>
        </p:nvSpPr>
        <p:spPr>
          <a:xfrm>
            <a:off x="27956" y="769473"/>
            <a:ext cx="24327886" cy="1556851"/>
          </a:xfrm>
          <a:prstGeom prst="rect">
            <a:avLst/>
          </a:prstGeom>
        </p:spPr>
        <p:txBody>
          <a:bodyPr lIns="71437" tIns="71437" rIns="71437" bIns="71437" anchor="t"/>
          <a:lstStyle>
            <a:lvl1pPr algn="ctr" defTabSz="457200">
              <a:lnSpc>
                <a:spcPts val="10100"/>
              </a:lnSpc>
              <a:tabLst>
                <a:tab pos="88900" algn="l"/>
                <a:tab pos="1003300" algn="l"/>
                <a:tab pos="1917700" algn="l"/>
                <a:tab pos="2832100" algn="l"/>
                <a:tab pos="3746500" algn="l"/>
                <a:tab pos="4660900" algn="l"/>
                <a:tab pos="5575300" algn="l"/>
                <a:tab pos="6489700" algn="l"/>
                <a:tab pos="7404100" algn="l"/>
              </a:tabLst>
              <a:defRPr sz="8200">
                <a:solidFill>
                  <a:srgbClr val="FFFFFF"/>
                </a:solidFill>
              </a:defRPr>
            </a:lvl1pPr>
          </a:lstStyle>
          <a:p>
            <a:r>
              <a:rPr dirty="0"/>
              <a:t>X-ray Fluorescence Spectrometer hardware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117"/>
                                        </p:tgtEl>
                                        <p:attrNameLst>
                                          <p:attrName>style.visibility</p:attrName>
                                        </p:attrNameLst>
                                      </p:cBhvr>
                                      <p:to>
                                        <p:strVal val="visible"/>
                                      </p:to>
                                    </p:set>
                                    <p:animEffect transition="in" filter="dissolve">
                                      <p:cBhvr>
                                        <p:cTn id="7" dur="1000"/>
                                        <p:tgtEl>
                                          <p:spTgt spid="1117"/>
                                        </p:tgtEl>
                                      </p:cBhvr>
                                    </p:animEffect>
                                  </p:childTnLst>
                                </p:cTn>
                              </p:par>
                            </p:childTnLst>
                          </p:cTn>
                        </p:par>
                        <p:par>
                          <p:cTn id="8" fill="hold">
                            <p:stCondLst>
                              <p:cond delay="1000"/>
                            </p:stCondLst>
                            <p:childTnLst>
                              <p:par>
                                <p:cTn id="9" presetID="23" presetClass="entr" presetSubtype="16" fill="hold" grpId="2" nodeType="afterEffect">
                                  <p:stCondLst>
                                    <p:cond delay="0"/>
                                  </p:stCondLst>
                                  <p:iterate>
                                    <p:tmAbs val="0"/>
                                  </p:iterate>
                                  <p:childTnLst>
                                    <p:set>
                                      <p:cBhvr>
                                        <p:cTn id="10" fill="hold"/>
                                        <p:tgtEl>
                                          <p:spTgt spid="1118"/>
                                        </p:tgtEl>
                                        <p:attrNameLst>
                                          <p:attrName>style.visibility</p:attrName>
                                        </p:attrNameLst>
                                      </p:cBhvr>
                                      <p:to>
                                        <p:strVal val="visible"/>
                                      </p:to>
                                    </p:set>
                                    <p:anim calcmode="lin" valueType="num">
                                      <p:cBhvr>
                                        <p:cTn id="11" dur="750" fill="hold"/>
                                        <p:tgtEl>
                                          <p:spTgt spid="1118"/>
                                        </p:tgtEl>
                                        <p:attrNameLst>
                                          <p:attrName>ppt_w</p:attrName>
                                        </p:attrNameLst>
                                      </p:cBhvr>
                                      <p:tavLst>
                                        <p:tav tm="0">
                                          <p:val>
                                            <p:fltVal val="0"/>
                                          </p:val>
                                        </p:tav>
                                        <p:tav tm="100000">
                                          <p:val>
                                            <p:strVal val="#ppt_w"/>
                                          </p:val>
                                        </p:tav>
                                      </p:tavLst>
                                    </p:anim>
                                    <p:anim calcmode="lin" valueType="num">
                                      <p:cBhvr>
                                        <p:cTn id="12" dur="750" fill="hold"/>
                                        <p:tgtEl>
                                          <p:spTgt spid="11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 grpId="1" animBg="1" advAuto="0"/>
      <p:bldP spid="1118"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Shape 581"/>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pic>
        <p:nvPicPr>
          <p:cNvPr id="582" name="temp6.pdf"/>
          <p:cNvPicPr>
            <a:picLocks noChangeAspect="1"/>
          </p:cNvPicPr>
          <p:nvPr/>
        </p:nvPicPr>
        <p:blipFill>
          <a:blip r:embed="rId3"/>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sp>
        <p:nvSpPr>
          <p:cNvPr id="583" name="Shape 583"/>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584" name="pasted-image.pdf"/>
          <p:cNvPicPr>
            <a:picLocks/>
          </p:cNvPicPr>
          <p:nvPr/>
        </p:nvPicPr>
        <p:blipFill>
          <a:blip r:embed="rId4"/>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585" name="pasted-image.pdf"/>
          <p:cNvPicPr>
            <a:picLocks/>
          </p:cNvPicPr>
          <p:nvPr/>
        </p:nvPicPr>
        <p:blipFill>
          <a:blip r:embed="rId5"/>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586" name="pasted-image.pdf"/>
          <p:cNvPicPr>
            <a:picLocks/>
          </p:cNvPicPr>
          <p:nvPr/>
        </p:nvPicPr>
        <p:blipFill>
          <a:blip r:embed="rId6"/>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587" name="pasted-image.pdf"/>
          <p:cNvPicPr>
            <a:picLocks/>
          </p:cNvPicPr>
          <p:nvPr/>
        </p:nvPicPr>
        <p:blipFill>
          <a:blip r:embed="rId7"/>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588" name="pasted-image.pdf"/>
          <p:cNvPicPr>
            <a:picLocks/>
          </p:cNvPicPr>
          <p:nvPr/>
        </p:nvPicPr>
        <p:blipFill>
          <a:blip r:embed="rId8"/>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589" name="pasted-image.pdf"/>
          <p:cNvPicPr>
            <a:picLocks/>
          </p:cNvPicPr>
          <p:nvPr/>
        </p:nvPicPr>
        <p:blipFill>
          <a:blip r:embed="rId9"/>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590" name="pasted-image.pdf"/>
          <p:cNvPicPr>
            <a:picLocks/>
          </p:cNvPicPr>
          <p:nvPr/>
        </p:nvPicPr>
        <p:blipFill>
          <a:blip r:embed="rId10"/>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591" name="pasted-image.pdf"/>
          <p:cNvPicPr>
            <a:picLocks/>
          </p:cNvPicPr>
          <p:nvPr/>
        </p:nvPicPr>
        <p:blipFill>
          <a:blip r:embed="rId11"/>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592" name="pasted-image.pdf"/>
          <p:cNvPicPr>
            <a:picLocks/>
          </p:cNvPicPr>
          <p:nvPr/>
        </p:nvPicPr>
        <p:blipFill>
          <a:blip r:embed="rId12"/>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593" name="pasted-image.pdf"/>
          <p:cNvPicPr>
            <a:picLocks/>
          </p:cNvPicPr>
          <p:nvPr/>
        </p:nvPicPr>
        <p:blipFill>
          <a:blip r:embed="rId13"/>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594" name="pasted-image.pdf"/>
          <p:cNvPicPr>
            <a:picLocks/>
          </p:cNvPicPr>
          <p:nvPr/>
        </p:nvPicPr>
        <p:blipFill>
          <a:blip r:embed="rId14"/>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595" name="pasted-image.pdf"/>
          <p:cNvPicPr>
            <a:picLocks/>
          </p:cNvPicPr>
          <p:nvPr/>
        </p:nvPicPr>
        <p:blipFill>
          <a:blip r:embed="rId15"/>
          <a:srcRect t="5733" r="5707" b="5611"/>
          <a:stretch>
            <a:fillRect/>
          </a:stretch>
        </p:blipFill>
        <p:spPr>
          <a:xfrm>
            <a:off x="16447547" y="13355393"/>
            <a:ext cx="406401" cy="266701"/>
          </a:xfrm>
          <a:prstGeom prst="rect">
            <a:avLst/>
          </a:prstGeom>
          <a:ln w="12700">
            <a:solidFill>
              <a:srgbClr val="FFFFFF"/>
            </a:solidFill>
            <a:miter lim="400000"/>
          </a:ln>
        </p:spPr>
      </p:pic>
      <p:pic>
        <p:nvPicPr>
          <p:cNvPr id="596" name="pasted-image.pdf"/>
          <p:cNvPicPr>
            <a:picLocks/>
          </p:cNvPicPr>
          <p:nvPr/>
        </p:nvPicPr>
        <p:blipFill>
          <a:blip r:embed="rId16"/>
          <a:srcRect t="5895" b="5530"/>
          <a:stretch>
            <a:fillRect/>
          </a:stretch>
        </p:blipFill>
        <p:spPr>
          <a:xfrm>
            <a:off x="17059800" y="13355592"/>
            <a:ext cx="397723" cy="266701"/>
          </a:xfrm>
          <a:prstGeom prst="rect">
            <a:avLst/>
          </a:prstGeom>
          <a:ln w="12700">
            <a:solidFill>
              <a:srgbClr val="FFFFFF"/>
            </a:solidFill>
            <a:miter lim="400000"/>
          </a:ln>
        </p:spPr>
      </p:pic>
      <p:pic>
        <p:nvPicPr>
          <p:cNvPr id="597" name="pasted-image.pdf"/>
          <p:cNvPicPr>
            <a:picLocks/>
          </p:cNvPicPr>
          <p:nvPr/>
        </p:nvPicPr>
        <p:blipFill>
          <a:blip r:embed="rId17"/>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598" name="pasted-image.pdf"/>
          <p:cNvPicPr>
            <a:picLocks/>
          </p:cNvPicPr>
          <p:nvPr/>
        </p:nvPicPr>
        <p:blipFill>
          <a:blip r:embed="rId18"/>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599" name="pasted-image.pdf"/>
          <p:cNvPicPr>
            <a:picLocks/>
          </p:cNvPicPr>
          <p:nvPr/>
        </p:nvPicPr>
        <p:blipFill>
          <a:blip r:embed="rId19"/>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600" name="pasted-image.pdf"/>
          <p:cNvPicPr>
            <a:picLocks/>
          </p:cNvPicPr>
          <p:nvPr/>
        </p:nvPicPr>
        <p:blipFill>
          <a:blip r:embed="rId20"/>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601" name="pasted-image.pdf"/>
          <p:cNvPicPr>
            <a:picLocks/>
          </p:cNvPicPr>
          <p:nvPr/>
        </p:nvPicPr>
        <p:blipFill>
          <a:blip r:embed="rId21"/>
          <a:srcRect t="5798" r="5009" b="5725"/>
          <a:stretch>
            <a:fillRect/>
          </a:stretch>
        </p:blipFill>
        <p:spPr>
          <a:xfrm>
            <a:off x="21310646" y="13355791"/>
            <a:ext cx="406401" cy="266701"/>
          </a:xfrm>
          <a:prstGeom prst="rect">
            <a:avLst/>
          </a:prstGeom>
          <a:ln w="12700">
            <a:solidFill>
              <a:srgbClr val="FFFFFF"/>
            </a:solidFill>
            <a:miter lim="400000"/>
          </a:ln>
        </p:spPr>
      </p:pic>
      <p:pic>
        <p:nvPicPr>
          <p:cNvPr id="602" name="pasted-image.pdf"/>
          <p:cNvPicPr>
            <a:picLocks/>
          </p:cNvPicPr>
          <p:nvPr/>
        </p:nvPicPr>
        <p:blipFill>
          <a:blip r:embed="rId22"/>
          <a:srcRect l="5076" t="6880" b="6000"/>
          <a:stretch>
            <a:fillRect/>
          </a:stretch>
        </p:blipFill>
        <p:spPr>
          <a:xfrm>
            <a:off x="22350982" y="13356584"/>
            <a:ext cx="406401" cy="266655"/>
          </a:xfrm>
          <a:prstGeom prst="rect">
            <a:avLst/>
          </a:prstGeom>
          <a:ln w="12700">
            <a:solidFill>
              <a:srgbClr val="FFFFFF"/>
            </a:solidFill>
            <a:miter lim="400000"/>
          </a:ln>
        </p:spPr>
      </p:pic>
      <p:pic>
        <p:nvPicPr>
          <p:cNvPr id="603" name="pasted-image.pdf"/>
          <p:cNvPicPr>
            <a:picLocks/>
          </p:cNvPicPr>
          <p:nvPr/>
        </p:nvPicPr>
        <p:blipFill>
          <a:blip r:embed="rId23"/>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604" name="pasted-image.pdf"/>
          <p:cNvPicPr>
            <a:picLocks/>
          </p:cNvPicPr>
          <p:nvPr/>
        </p:nvPicPr>
        <p:blipFill>
          <a:blip r:embed="rId24"/>
          <a:srcRect t="4106" r="4981"/>
          <a:stretch>
            <a:fillRect/>
          </a:stretch>
        </p:blipFill>
        <p:spPr>
          <a:xfrm>
            <a:off x="23776723" y="13360652"/>
            <a:ext cx="406401" cy="260871"/>
          </a:xfrm>
          <a:prstGeom prst="rect">
            <a:avLst/>
          </a:prstGeom>
          <a:ln w="12700">
            <a:solidFill>
              <a:srgbClr val="FFFFFF"/>
            </a:solidFill>
            <a:miter lim="400000"/>
          </a:ln>
        </p:spPr>
      </p:pic>
      <p:pic>
        <p:nvPicPr>
          <p:cNvPr id="605" name="pasted-image.tiff"/>
          <p:cNvPicPr>
            <a:picLocks noChangeAspect="1"/>
          </p:cNvPicPr>
          <p:nvPr/>
        </p:nvPicPr>
        <p:blipFill>
          <a:blip r:embed="rId25"/>
          <a:stretch>
            <a:fillRect/>
          </a:stretch>
        </p:blipFill>
        <p:spPr>
          <a:xfrm>
            <a:off x="21907765" y="13358347"/>
            <a:ext cx="265557" cy="265557"/>
          </a:xfrm>
          <a:prstGeom prst="rect">
            <a:avLst/>
          </a:prstGeom>
          <a:ln w="12700">
            <a:solidFill>
              <a:srgbClr val="FFFFFF"/>
            </a:solidFill>
            <a:miter lim="400000"/>
          </a:ln>
        </p:spPr>
      </p:pic>
      <p:pic>
        <p:nvPicPr>
          <p:cNvPr id="606" name="pasted-image.pdf"/>
          <p:cNvPicPr>
            <a:picLocks/>
          </p:cNvPicPr>
          <p:nvPr/>
        </p:nvPicPr>
        <p:blipFill>
          <a:blip r:embed="rId26"/>
          <a:srcRect l="3289" t="5441" r="3857" b="7975"/>
          <a:stretch>
            <a:fillRect/>
          </a:stretch>
        </p:blipFill>
        <p:spPr>
          <a:xfrm>
            <a:off x="20094872" y="13359097"/>
            <a:ext cx="406401" cy="266701"/>
          </a:xfrm>
          <a:prstGeom prst="rect">
            <a:avLst/>
          </a:prstGeom>
          <a:ln w="12700">
            <a:solidFill>
              <a:srgbClr val="FFFFFF"/>
            </a:solidFill>
            <a:miter lim="400000"/>
          </a:ln>
        </p:spPr>
      </p:pic>
      <p:pic>
        <p:nvPicPr>
          <p:cNvPr id="607" name="pasted-image.pdf"/>
          <p:cNvPicPr>
            <a:picLocks/>
          </p:cNvPicPr>
          <p:nvPr/>
        </p:nvPicPr>
        <p:blipFill>
          <a:blip r:embed="rId27"/>
          <a:srcRect l="1719" t="6495" r="5122" b="5863"/>
          <a:stretch>
            <a:fillRect/>
          </a:stretch>
        </p:blipFill>
        <p:spPr>
          <a:xfrm>
            <a:off x="20702759" y="13356981"/>
            <a:ext cx="406401" cy="266701"/>
          </a:xfrm>
          <a:prstGeom prst="rect">
            <a:avLst/>
          </a:prstGeom>
          <a:ln w="12700">
            <a:solidFill>
              <a:srgbClr val="FFFFFF"/>
            </a:solidFill>
            <a:miter lim="400000"/>
          </a:ln>
        </p:spPr>
      </p:pic>
      <p:sp>
        <p:nvSpPr>
          <p:cNvPr id="608" name="Shape 608"/>
          <p:cNvSpPr/>
          <p:nvPr/>
        </p:nvSpPr>
        <p:spPr>
          <a:xfrm>
            <a:off x="15649967" y="11865420"/>
            <a:ext cx="6864657" cy="6375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p>
            <a:pPr algn="l" defTabSz="2438400">
              <a:defRPr sz="2600">
                <a:latin typeface="Verdana"/>
                <a:ea typeface="Verdana"/>
                <a:cs typeface="Verdana"/>
                <a:sym typeface="Verdana"/>
              </a:defRPr>
            </a:pPr>
            <a:r>
              <a:rPr dirty="0"/>
              <a:t>Schmitt </a:t>
            </a:r>
            <a:r>
              <a:rPr i="1" dirty="0"/>
              <a:t>et al.</a:t>
            </a:r>
            <a:r>
              <a:rPr dirty="0"/>
              <a:t> 1991, Nature 349, 583</a:t>
            </a:r>
          </a:p>
        </p:txBody>
      </p:sp>
      <p:pic>
        <p:nvPicPr>
          <p:cNvPr id="609" name="image43.png"/>
          <p:cNvPicPr>
            <a:picLocks noChangeAspect="1"/>
          </p:cNvPicPr>
          <p:nvPr/>
        </p:nvPicPr>
        <p:blipFill>
          <a:blip r:embed="rId28"/>
          <a:srcRect l="65608" b="65883"/>
          <a:stretch>
            <a:fillRect/>
          </a:stretch>
        </p:blipFill>
        <p:spPr>
          <a:xfrm>
            <a:off x="3247301" y="4985983"/>
            <a:ext cx="8350200" cy="5204708"/>
          </a:xfrm>
          <a:prstGeom prst="rect">
            <a:avLst/>
          </a:prstGeom>
          <a:ln w="12700">
            <a:miter lim="400000"/>
          </a:ln>
        </p:spPr>
      </p:pic>
      <p:pic>
        <p:nvPicPr>
          <p:cNvPr id="610" name="image44.tif"/>
          <p:cNvPicPr>
            <a:picLocks noChangeAspect="1"/>
          </p:cNvPicPr>
          <p:nvPr/>
        </p:nvPicPr>
        <p:blipFill>
          <a:blip r:embed="rId29"/>
          <a:stretch>
            <a:fillRect/>
          </a:stretch>
        </p:blipFill>
        <p:spPr>
          <a:xfrm>
            <a:off x="13849749" y="2553695"/>
            <a:ext cx="9249321" cy="9249321"/>
          </a:xfrm>
          <a:prstGeom prst="rect">
            <a:avLst/>
          </a:prstGeom>
          <a:ln w="12700">
            <a:miter lim="400000"/>
          </a:ln>
        </p:spPr>
      </p:pic>
      <p:sp>
        <p:nvSpPr>
          <p:cNvPr id="611" name="Shape 611"/>
          <p:cNvSpPr>
            <a:spLocks noGrp="1"/>
          </p:cNvSpPr>
          <p:nvPr>
            <p:ph type="title" idx="4294967295"/>
          </p:nvPr>
        </p:nvSpPr>
        <p:spPr>
          <a:xfrm>
            <a:off x="3601640" y="464343"/>
            <a:ext cx="17180720" cy="1359652"/>
          </a:xfrm>
          <a:prstGeom prst="rect">
            <a:avLst/>
          </a:prstGeom>
          <a:effectLst>
            <a:outerShdw blurRad="101600" dist="50800" dir="2700000" rotWithShape="0">
              <a:srgbClr val="000000">
                <a:alpha val="85000"/>
              </a:srgbClr>
            </a:outerShdw>
          </a:effectLst>
        </p:spPr>
        <p:txBody>
          <a:bodyPr lIns="71437" tIns="71437" rIns="71437" bIns="71437" anchor="t"/>
          <a:lstStyle>
            <a:lvl1pPr algn="ctr" defTabSz="457200">
              <a:lnSpc>
                <a:spcPts val="10300"/>
              </a:lnSpc>
              <a:tabLst>
                <a:tab pos="88900" algn="l"/>
                <a:tab pos="1003300" algn="l"/>
                <a:tab pos="1917700" algn="l"/>
                <a:tab pos="2832100" algn="l"/>
                <a:tab pos="3746500" algn="l"/>
                <a:tab pos="4660900" algn="l"/>
                <a:tab pos="5575300" algn="l"/>
                <a:tab pos="6489700" algn="l"/>
                <a:tab pos="7404100" algn="l"/>
              </a:tabLst>
              <a:defRPr sz="8400">
                <a:solidFill>
                  <a:srgbClr val="FFFFFF"/>
                </a:solidFill>
              </a:defRPr>
            </a:lvl1pPr>
          </a:lstStyle>
          <a:p>
            <a:r>
              <a:rPr dirty="0"/>
              <a:t>X-rays from the Moon</a:t>
            </a:r>
          </a:p>
        </p:txBody>
      </p:sp>
      <p:pic>
        <p:nvPicPr>
          <p:cNvPr id="612" name="image46.png"/>
          <p:cNvPicPr>
            <a:picLocks noChangeAspect="1"/>
          </p:cNvPicPr>
          <p:nvPr/>
        </p:nvPicPr>
        <p:blipFill>
          <a:blip r:embed="rId30"/>
          <a:srcRect l="4086" t="41457" r="81878" b="40943"/>
          <a:stretch>
            <a:fillRect/>
          </a:stretch>
        </p:blipFill>
        <p:spPr>
          <a:xfrm rot="5400000">
            <a:off x="8960472" y="4497814"/>
            <a:ext cx="2007130" cy="2999480"/>
          </a:xfrm>
          <a:prstGeom prst="rect">
            <a:avLst/>
          </a:prstGeom>
          <a:ln w="12700">
            <a:miter lim="400000"/>
          </a:ln>
        </p:spPr>
      </p:pic>
      <p:pic>
        <p:nvPicPr>
          <p:cNvPr id="613" name="image46.png"/>
          <p:cNvPicPr>
            <a:picLocks noChangeAspect="1"/>
          </p:cNvPicPr>
          <p:nvPr/>
        </p:nvPicPr>
        <p:blipFill>
          <a:blip r:embed="rId30"/>
          <a:srcRect t="82381" r="80301"/>
          <a:stretch>
            <a:fillRect/>
          </a:stretch>
        </p:blipFill>
        <p:spPr>
          <a:xfrm rot="5400000">
            <a:off x="3305251" y="4922701"/>
            <a:ext cx="1919461" cy="2046025"/>
          </a:xfrm>
          <a:prstGeom prst="rect">
            <a:avLst/>
          </a:prstGeom>
          <a:ln w="12700">
            <a:miter lim="400000"/>
          </a:ln>
        </p:spPr>
      </p:pic>
      <p:sp>
        <p:nvSpPr>
          <p:cNvPr id="614" name="Shape 614"/>
          <p:cNvSpPr/>
          <p:nvPr/>
        </p:nvSpPr>
        <p:spPr>
          <a:xfrm>
            <a:off x="3287960" y="8903361"/>
            <a:ext cx="1954177" cy="279401"/>
          </a:xfrm>
          <a:prstGeom prst="rect">
            <a:avLst/>
          </a:prstGeom>
          <a:solidFill>
            <a:srgbClr val="FFFFFF"/>
          </a:solidFill>
          <a:ln w="12700">
            <a:miter lim="400000"/>
          </a:ln>
        </p:spPr>
        <p:txBody>
          <a:bodyPr lIns="71437" tIns="71437" rIns="71437" bIns="71437" anchor="ctr"/>
          <a:lstStyle/>
          <a:p>
            <a:pPr>
              <a:defRPr sz="4200">
                <a:effectLst>
                  <a:outerShdw blurRad="38100" dist="12700" dir="5400000" rotWithShape="0">
                    <a:srgbClr val="000000">
                      <a:alpha val="50000"/>
                    </a:srgbClr>
                  </a:outerShdw>
                </a:effectLst>
                <a:latin typeface="+mj-lt"/>
                <a:ea typeface="+mj-ea"/>
                <a:cs typeface="+mj-cs"/>
                <a:sym typeface="Gill Sans"/>
              </a:defRPr>
            </a:pPr>
            <a:endParaRPr/>
          </a:p>
        </p:txBody>
      </p:sp>
      <p:sp>
        <p:nvSpPr>
          <p:cNvPr id="615" name="Shape 615"/>
          <p:cNvSpPr/>
          <p:nvPr/>
        </p:nvSpPr>
        <p:spPr>
          <a:xfrm>
            <a:off x="3287960" y="9291372"/>
            <a:ext cx="1954177" cy="447194"/>
          </a:xfrm>
          <a:prstGeom prst="rect">
            <a:avLst/>
          </a:prstGeom>
          <a:solidFill>
            <a:srgbClr val="FFFFFF"/>
          </a:solidFill>
          <a:ln w="12700">
            <a:miter lim="400000"/>
          </a:ln>
        </p:spPr>
        <p:txBody>
          <a:bodyPr lIns="71437" tIns="71437" rIns="71437" bIns="71437" anchor="ctr"/>
          <a:lstStyle/>
          <a:p>
            <a:pPr>
              <a:defRPr sz="4200">
                <a:effectLst>
                  <a:outerShdw blurRad="38100" dist="12700" dir="5400000" rotWithShape="0">
                    <a:srgbClr val="000000">
                      <a:alpha val="50000"/>
                    </a:srgbClr>
                  </a:outerShdw>
                </a:effectLst>
                <a:latin typeface="+mj-lt"/>
                <a:ea typeface="+mj-ea"/>
                <a:cs typeface="+mj-cs"/>
                <a:sym typeface="Gill Sans"/>
              </a:defRPr>
            </a:pPr>
            <a:endParaRPr/>
          </a:p>
        </p:txBody>
      </p:sp>
      <p:sp>
        <p:nvSpPr>
          <p:cNvPr id="616" name="Shape 616"/>
          <p:cNvSpPr/>
          <p:nvPr/>
        </p:nvSpPr>
        <p:spPr>
          <a:xfrm>
            <a:off x="3287960" y="6967034"/>
            <a:ext cx="531044" cy="2262576"/>
          </a:xfrm>
          <a:prstGeom prst="rect">
            <a:avLst/>
          </a:prstGeom>
          <a:solidFill>
            <a:srgbClr val="FFFFFF"/>
          </a:solidFill>
          <a:ln w="12700">
            <a:miter lim="400000"/>
          </a:ln>
        </p:spPr>
        <p:txBody>
          <a:bodyPr lIns="71437" tIns="71437" rIns="71437" bIns="71437" anchor="ctr"/>
          <a:lstStyle/>
          <a:p>
            <a:pPr>
              <a:defRPr sz="4200">
                <a:effectLst>
                  <a:outerShdw blurRad="38100" dist="12700" dir="5400000" rotWithShape="0">
                    <a:srgbClr val="000000">
                      <a:alpha val="50000"/>
                    </a:srgbClr>
                  </a:outerShdw>
                </a:effectLst>
                <a:latin typeface="+mj-lt"/>
                <a:ea typeface="+mj-ea"/>
                <a:cs typeface="+mj-cs"/>
                <a:sym typeface="Gill Sans"/>
              </a:defRPr>
            </a:pPr>
            <a:endParaRPr/>
          </a:p>
        </p:txBody>
      </p:sp>
      <p:sp>
        <p:nvSpPr>
          <p:cNvPr id="617" name="Shape 617"/>
          <p:cNvSpPr/>
          <p:nvPr/>
        </p:nvSpPr>
        <p:spPr>
          <a:xfrm>
            <a:off x="3506745" y="7364696"/>
            <a:ext cx="531043" cy="447194"/>
          </a:xfrm>
          <a:prstGeom prst="rect">
            <a:avLst/>
          </a:prstGeom>
          <a:solidFill>
            <a:srgbClr val="FFFFFF"/>
          </a:solidFill>
          <a:ln w="12700">
            <a:miter lim="400000"/>
          </a:ln>
        </p:spPr>
        <p:txBody>
          <a:bodyPr lIns="71437" tIns="71437" rIns="71437" bIns="71437" anchor="ctr"/>
          <a:lstStyle/>
          <a:p>
            <a:pPr>
              <a:defRPr sz="4200">
                <a:effectLst>
                  <a:outerShdw blurRad="38100" dist="12700" dir="5400000" rotWithShape="0">
                    <a:srgbClr val="000000">
                      <a:alpha val="50000"/>
                    </a:srgbClr>
                  </a:outerShdw>
                </a:effectLst>
                <a:latin typeface="+mj-lt"/>
                <a:ea typeface="+mj-ea"/>
                <a:cs typeface="+mj-cs"/>
                <a:sym typeface="Gill Sans"/>
              </a:defRPr>
            </a:pPr>
            <a:endParaRPr/>
          </a:p>
        </p:txBody>
      </p:sp>
      <p:sp>
        <p:nvSpPr>
          <p:cNvPr id="618" name="Shape 618"/>
          <p:cNvSpPr/>
          <p:nvPr/>
        </p:nvSpPr>
        <p:spPr>
          <a:xfrm>
            <a:off x="2872934" y="4993989"/>
            <a:ext cx="659416" cy="5188609"/>
          </a:xfrm>
          <a:prstGeom prst="rect">
            <a:avLst/>
          </a:prstGeom>
          <a:solidFill>
            <a:srgbClr val="FFFFFF"/>
          </a:solidFill>
          <a:ln w="12700">
            <a:miter lim="400000"/>
          </a:ln>
        </p:spPr>
        <p:txBody>
          <a:bodyPr lIns="71437" tIns="71437" rIns="71437" bIns="71437" anchor="ctr"/>
          <a:lstStyle/>
          <a:p>
            <a:pPr>
              <a:defRPr sz="4200">
                <a:effectLst>
                  <a:outerShdw blurRad="38100" dist="12700" dir="5400000" rotWithShape="0">
                    <a:srgbClr val="000000">
                      <a:alpha val="50000"/>
                    </a:srgbClr>
                  </a:outerShdw>
                </a:effectLst>
                <a:latin typeface="+mj-lt"/>
                <a:ea typeface="+mj-ea"/>
                <a:cs typeface="+mj-cs"/>
                <a:sym typeface="Gill Sans"/>
              </a:defRPr>
            </a:pPr>
            <a:endParaRPr/>
          </a:p>
        </p:txBody>
      </p:sp>
      <p:pic>
        <p:nvPicPr>
          <p:cNvPr id="619" name="moonsurface_tCSbIYM.jpg"/>
          <p:cNvPicPr>
            <a:picLocks noChangeAspect="1"/>
          </p:cNvPicPr>
          <p:nvPr/>
        </p:nvPicPr>
        <p:blipFill>
          <a:blip r:embed="rId31">
            <a:alphaModFix amt="49737"/>
          </a:blip>
          <a:srcRect l="13602" t="33713" r="50588" b="59574"/>
          <a:stretch>
            <a:fillRect/>
          </a:stretch>
        </p:blipFill>
        <p:spPr>
          <a:xfrm>
            <a:off x="2851358" y="9291372"/>
            <a:ext cx="8731689" cy="92071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610"/>
                                        </p:tgtEl>
                                        <p:attrNameLst>
                                          <p:attrName>style.visibility</p:attrName>
                                        </p:attrNameLst>
                                      </p:cBhvr>
                                      <p:to>
                                        <p:strVal val="visible"/>
                                      </p:to>
                                    </p:set>
                                    <p:animEffect transition="in" filter="dissolve">
                                      <p:cBhvr>
                                        <p:cTn id="7" dur="500"/>
                                        <p:tgtEl>
                                          <p:spTgt spid="610"/>
                                        </p:tgtEl>
                                      </p:cBhvr>
                                    </p:animEffect>
                                  </p:childTnLst>
                                </p:cTn>
                              </p:par>
                              <p:par>
                                <p:cTn id="8" presetID="9" presetClass="entr" fill="hold" grpId="2" nodeType="withEffect">
                                  <p:stCondLst>
                                    <p:cond delay="0"/>
                                  </p:stCondLst>
                                  <p:iterate>
                                    <p:tmAbs val="0"/>
                                  </p:iterate>
                                  <p:childTnLst>
                                    <p:set>
                                      <p:cBhvr>
                                        <p:cTn id="9" fill="hold"/>
                                        <p:tgtEl>
                                          <p:spTgt spid="608"/>
                                        </p:tgtEl>
                                        <p:attrNameLst>
                                          <p:attrName>style.visibility</p:attrName>
                                        </p:attrNameLst>
                                      </p:cBhvr>
                                      <p:to>
                                        <p:strVal val="visible"/>
                                      </p:to>
                                    </p:set>
                                    <p:animEffect transition="in" filter="dissolve">
                                      <p:cBhvr>
                                        <p:cTn id="10" dur="500"/>
                                        <p:tgtEl>
                                          <p:spTgt spid="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 grpId="2" animBg="1" advAuto="0"/>
      <p:bldP spid="610" grpId="1"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 name="Shape 1122"/>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sp>
        <p:nvSpPr>
          <p:cNvPr id="1123" name="Shape 1123"/>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1124" name="temp6.pdf"/>
          <p:cNvPicPr>
            <a:picLocks noChangeAspect="1"/>
          </p:cNvPicPr>
          <p:nvPr/>
        </p:nvPicPr>
        <p:blipFill>
          <a:blip r:embed="rId3"/>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pic>
        <p:nvPicPr>
          <p:cNvPr id="1125" name="pasted-image.pdf"/>
          <p:cNvPicPr>
            <a:picLocks/>
          </p:cNvPicPr>
          <p:nvPr/>
        </p:nvPicPr>
        <p:blipFill>
          <a:blip r:embed="rId4"/>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1126" name="pasted-image.pdf"/>
          <p:cNvPicPr>
            <a:picLocks/>
          </p:cNvPicPr>
          <p:nvPr/>
        </p:nvPicPr>
        <p:blipFill>
          <a:blip r:embed="rId5"/>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1127" name="pasted-image.pdf"/>
          <p:cNvPicPr>
            <a:picLocks/>
          </p:cNvPicPr>
          <p:nvPr/>
        </p:nvPicPr>
        <p:blipFill>
          <a:blip r:embed="rId6"/>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1128" name="pasted-image.pdf"/>
          <p:cNvPicPr>
            <a:picLocks/>
          </p:cNvPicPr>
          <p:nvPr/>
        </p:nvPicPr>
        <p:blipFill>
          <a:blip r:embed="rId7"/>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1129" name="pasted-image.pdf"/>
          <p:cNvPicPr>
            <a:picLocks/>
          </p:cNvPicPr>
          <p:nvPr/>
        </p:nvPicPr>
        <p:blipFill>
          <a:blip r:embed="rId8"/>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1130" name="pasted-image.pdf"/>
          <p:cNvPicPr>
            <a:picLocks/>
          </p:cNvPicPr>
          <p:nvPr/>
        </p:nvPicPr>
        <p:blipFill>
          <a:blip r:embed="rId9"/>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1131" name="pasted-image.pdf"/>
          <p:cNvPicPr>
            <a:picLocks/>
          </p:cNvPicPr>
          <p:nvPr/>
        </p:nvPicPr>
        <p:blipFill>
          <a:blip r:embed="rId10"/>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1132" name="pasted-image.pdf"/>
          <p:cNvPicPr>
            <a:picLocks/>
          </p:cNvPicPr>
          <p:nvPr/>
        </p:nvPicPr>
        <p:blipFill>
          <a:blip r:embed="rId11"/>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1133" name="pasted-image.pdf"/>
          <p:cNvPicPr>
            <a:picLocks/>
          </p:cNvPicPr>
          <p:nvPr/>
        </p:nvPicPr>
        <p:blipFill>
          <a:blip r:embed="rId12"/>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1134" name="pasted-image.pdf"/>
          <p:cNvPicPr>
            <a:picLocks/>
          </p:cNvPicPr>
          <p:nvPr/>
        </p:nvPicPr>
        <p:blipFill>
          <a:blip r:embed="rId13"/>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1135" name="pasted-image.pdf"/>
          <p:cNvPicPr>
            <a:picLocks/>
          </p:cNvPicPr>
          <p:nvPr/>
        </p:nvPicPr>
        <p:blipFill>
          <a:blip r:embed="rId14"/>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1136" name="pasted-image.pdf"/>
          <p:cNvPicPr>
            <a:picLocks/>
          </p:cNvPicPr>
          <p:nvPr/>
        </p:nvPicPr>
        <p:blipFill>
          <a:blip r:embed="rId15"/>
          <a:srcRect t="5733" r="5707" b="5611"/>
          <a:stretch>
            <a:fillRect/>
          </a:stretch>
        </p:blipFill>
        <p:spPr>
          <a:xfrm>
            <a:off x="16447547" y="13355393"/>
            <a:ext cx="406401" cy="266701"/>
          </a:xfrm>
          <a:prstGeom prst="rect">
            <a:avLst/>
          </a:prstGeom>
          <a:ln w="12700">
            <a:solidFill>
              <a:srgbClr val="FFFFFF"/>
            </a:solidFill>
            <a:miter lim="400000"/>
          </a:ln>
        </p:spPr>
      </p:pic>
      <p:pic>
        <p:nvPicPr>
          <p:cNvPr id="1137" name="pasted-image.pdf"/>
          <p:cNvPicPr>
            <a:picLocks/>
          </p:cNvPicPr>
          <p:nvPr/>
        </p:nvPicPr>
        <p:blipFill>
          <a:blip r:embed="rId16"/>
          <a:srcRect t="5895" b="5530"/>
          <a:stretch>
            <a:fillRect/>
          </a:stretch>
        </p:blipFill>
        <p:spPr>
          <a:xfrm>
            <a:off x="17059800" y="13355592"/>
            <a:ext cx="397723" cy="266701"/>
          </a:xfrm>
          <a:prstGeom prst="rect">
            <a:avLst/>
          </a:prstGeom>
          <a:ln w="12700">
            <a:solidFill>
              <a:srgbClr val="FFFFFF"/>
            </a:solidFill>
            <a:miter lim="400000"/>
          </a:ln>
        </p:spPr>
      </p:pic>
      <p:pic>
        <p:nvPicPr>
          <p:cNvPr id="1138" name="pasted-image.pdf"/>
          <p:cNvPicPr>
            <a:picLocks/>
          </p:cNvPicPr>
          <p:nvPr/>
        </p:nvPicPr>
        <p:blipFill>
          <a:blip r:embed="rId17"/>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1139" name="pasted-image.pdf"/>
          <p:cNvPicPr>
            <a:picLocks/>
          </p:cNvPicPr>
          <p:nvPr/>
        </p:nvPicPr>
        <p:blipFill>
          <a:blip r:embed="rId18"/>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1140" name="pasted-image.pdf"/>
          <p:cNvPicPr>
            <a:picLocks/>
          </p:cNvPicPr>
          <p:nvPr/>
        </p:nvPicPr>
        <p:blipFill>
          <a:blip r:embed="rId19"/>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1141" name="pasted-image.pdf"/>
          <p:cNvPicPr>
            <a:picLocks/>
          </p:cNvPicPr>
          <p:nvPr/>
        </p:nvPicPr>
        <p:blipFill>
          <a:blip r:embed="rId20"/>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1142" name="pasted-image.pdf"/>
          <p:cNvPicPr>
            <a:picLocks/>
          </p:cNvPicPr>
          <p:nvPr/>
        </p:nvPicPr>
        <p:blipFill>
          <a:blip r:embed="rId21"/>
          <a:srcRect l="1719" t="6495" r="5122" b="5863"/>
          <a:stretch>
            <a:fillRect/>
          </a:stretch>
        </p:blipFill>
        <p:spPr>
          <a:xfrm>
            <a:off x="20702759" y="13356981"/>
            <a:ext cx="406401" cy="266701"/>
          </a:xfrm>
          <a:prstGeom prst="rect">
            <a:avLst/>
          </a:prstGeom>
          <a:ln w="12700">
            <a:solidFill>
              <a:srgbClr val="FFFFFF"/>
            </a:solidFill>
            <a:miter lim="400000"/>
          </a:ln>
        </p:spPr>
      </p:pic>
      <p:pic>
        <p:nvPicPr>
          <p:cNvPr id="1143" name="pasted-image.pdf"/>
          <p:cNvPicPr>
            <a:picLocks/>
          </p:cNvPicPr>
          <p:nvPr/>
        </p:nvPicPr>
        <p:blipFill>
          <a:blip r:embed="rId22"/>
          <a:srcRect t="5798" r="5009" b="5725"/>
          <a:stretch>
            <a:fillRect/>
          </a:stretch>
        </p:blipFill>
        <p:spPr>
          <a:xfrm>
            <a:off x="21310646" y="13355791"/>
            <a:ext cx="406401" cy="266701"/>
          </a:xfrm>
          <a:prstGeom prst="rect">
            <a:avLst/>
          </a:prstGeom>
          <a:ln w="12700">
            <a:solidFill>
              <a:srgbClr val="FFFFFF"/>
            </a:solidFill>
            <a:miter lim="400000"/>
          </a:ln>
        </p:spPr>
      </p:pic>
      <p:pic>
        <p:nvPicPr>
          <p:cNvPr id="1144" name="pasted-image.pdf"/>
          <p:cNvPicPr>
            <a:picLocks/>
          </p:cNvPicPr>
          <p:nvPr/>
        </p:nvPicPr>
        <p:blipFill>
          <a:blip r:embed="rId23"/>
          <a:srcRect l="5076" t="6880" b="6000"/>
          <a:stretch>
            <a:fillRect/>
          </a:stretch>
        </p:blipFill>
        <p:spPr>
          <a:xfrm>
            <a:off x="22350982" y="13356584"/>
            <a:ext cx="406401" cy="266655"/>
          </a:xfrm>
          <a:prstGeom prst="rect">
            <a:avLst/>
          </a:prstGeom>
          <a:ln w="12700">
            <a:solidFill>
              <a:srgbClr val="FFFFFF"/>
            </a:solidFill>
            <a:miter lim="400000"/>
          </a:ln>
        </p:spPr>
      </p:pic>
      <p:pic>
        <p:nvPicPr>
          <p:cNvPr id="1145" name="pasted-image.pdf"/>
          <p:cNvPicPr>
            <a:picLocks/>
          </p:cNvPicPr>
          <p:nvPr/>
        </p:nvPicPr>
        <p:blipFill>
          <a:blip r:embed="rId24"/>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1146" name="pasted-image.pdf"/>
          <p:cNvPicPr>
            <a:picLocks/>
          </p:cNvPicPr>
          <p:nvPr/>
        </p:nvPicPr>
        <p:blipFill>
          <a:blip r:embed="rId25"/>
          <a:srcRect t="4106" r="4981"/>
          <a:stretch>
            <a:fillRect/>
          </a:stretch>
        </p:blipFill>
        <p:spPr>
          <a:xfrm>
            <a:off x="23776723" y="13360652"/>
            <a:ext cx="406401" cy="260871"/>
          </a:xfrm>
          <a:prstGeom prst="rect">
            <a:avLst/>
          </a:prstGeom>
          <a:ln w="12700">
            <a:solidFill>
              <a:srgbClr val="FFFFFF"/>
            </a:solidFill>
            <a:miter lim="400000"/>
          </a:ln>
        </p:spPr>
      </p:pic>
      <p:pic>
        <p:nvPicPr>
          <p:cNvPr id="1147" name="pasted-image.tiff"/>
          <p:cNvPicPr>
            <a:picLocks noChangeAspect="1"/>
          </p:cNvPicPr>
          <p:nvPr/>
        </p:nvPicPr>
        <p:blipFill>
          <a:blip r:embed="rId26"/>
          <a:stretch>
            <a:fillRect/>
          </a:stretch>
        </p:blipFill>
        <p:spPr>
          <a:xfrm>
            <a:off x="21907765" y="13358347"/>
            <a:ext cx="265557" cy="265557"/>
          </a:xfrm>
          <a:prstGeom prst="rect">
            <a:avLst/>
          </a:prstGeom>
          <a:ln w="12700">
            <a:solidFill>
              <a:srgbClr val="FFFFFF"/>
            </a:solidFill>
            <a:miter lim="400000"/>
          </a:ln>
        </p:spPr>
      </p:pic>
      <p:pic>
        <p:nvPicPr>
          <p:cNvPr id="1148" name="pasted-image.pdf"/>
          <p:cNvPicPr>
            <a:picLocks/>
          </p:cNvPicPr>
          <p:nvPr/>
        </p:nvPicPr>
        <p:blipFill>
          <a:blip r:embed="rId27"/>
          <a:srcRect l="3289" t="5441" r="3857" b="7975"/>
          <a:stretch>
            <a:fillRect/>
          </a:stretch>
        </p:blipFill>
        <p:spPr>
          <a:xfrm>
            <a:off x="20094872" y="13359097"/>
            <a:ext cx="406401" cy="266701"/>
          </a:xfrm>
          <a:prstGeom prst="rect">
            <a:avLst/>
          </a:prstGeom>
          <a:ln w="12700">
            <a:solidFill>
              <a:srgbClr val="FFFFFF"/>
            </a:solidFill>
            <a:miter lim="400000"/>
          </a:ln>
        </p:spPr>
      </p:pic>
      <p:sp>
        <p:nvSpPr>
          <p:cNvPr id="1149" name="Shape 1149"/>
          <p:cNvSpPr/>
          <p:nvPr/>
        </p:nvSpPr>
        <p:spPr>
          <a:xfrm>
            <a:off x="11291714" y="11930207"/>
            <a:ext cx="12755364" cy="8915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algn="l" defTabSz="2438400">
              <a:defRPr sz="4200">
                <a:solidFill>
                  <a:srgbClr val="FFFB00"/>
                </a:solidFill>
                <a:latin typeface="Verdana"/>
                <a:ea typeface="Verdana"/>
                <a:cs typeface="Verdana"/>
                <a:sym typeface="Verdana"/>
              </a:defRPr>
            </a:lvl1pPr>
          </a:lstStyle>
          <a:p>
            <a:r>
              <a:t>Value 2018: $10... ($320 loss per day)</a:t>
            </a:r>
          </a:p>
        </p:txBody>
      </p:sp>
      <p:pic>
        <p:nvPicPr>
          <p:cNvPr id="1150" name="image95.png"/>
          <p:cNvPicPr>
            <a:picLocks noChangeAspect="1"/>
          </p:cNvPicPr>
          <p:nvPr/>
        </p:nvPicPr>
        <p:blipFill>
          <a:blip r:embed="rId28"/>
          <a:stretch>
            <a:fillRect/>
          </a:stretch>
        </p:blipFill>
        <p:spPr>
          <a:xfrm>
            <a:off x="280901" y="3730290"/>
            <a:ext cx="9372601" cy="7671430"/>
          </a:xfrm>
          <a:prstGeom prst="rect">
            <a:avLst/>
          </a:prstGeom>
          <a:ln w="12700">
            <a:miter lim="400000"/>
          </a:ln>
        </p:spPr>
      </p:pic>
      <p:pic>
        <p:nvPicPr>
          <p:cNvPr id="1151" name="image96.png"/>
          <p:cNvPicPr>
            <a:picLocks noChangeAspect="1"/>
          </p:cNvPicPr>
          <p:nvPr/>
        </p:nvPicPr>
        <p:blipFill>
          <a:blip r:embed="rId29"/>
          <a:stretch>
            <a:fillRect/>
          </a:stretch>
        </p:blipFill>
        <p:spPr>
          <a:xfrm>
            <a:off x="9820362" y="3730290"/>
            <a:ext cx="14373487" cy="7671430"/>
          </a:xfrm>
          <a:prstGeom prst="rect">
            <a:avLst/>
          </a:prstGeom>
          <a:ln w="12700">
            <a:miter lim="400000"/>
          </a:ln>
        </p:spPr>
      </p:pic>
      <p:sp>
        <p:nvSpPr>
          <p:cNvPr id="1152" name="Shape 1152"/>
          <p:cNvSpPr/>
          <p:nvPr/>
        </p:nvSpPr>
        <p:spPr>
          <a:xfrm rot="5400000">
            <a:off x="13153559" y="3026013"/>
            <a:ext cx="2218732" cy="495419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37" y="10800"/>
                </a:moveTo>
                <a:cubicBezTo>
                  <a:pt x="1237" y="16459"/>
                  <a:pt x="5519" y="21046"/>
                  <a:pt x="10800" y="21046"/>
                </a:cubicBezTo>
                <a:cubicBezTo>
                  <a:pt x="16081" y="21046"/>
                  <a:pt x="20363" y="16459"/>
                  <a:pt x="20363" y="10800"/>
                </a:cubicBezTo>
                <a:cubicBezTo>
                  <a:pt x="20363" y="5141"/>
                  <a:pt x="16081" y="554"/>
                  <a:pt x="10800" y="554"/>
                </a:cubicBezTo>
                <a:cubicBezTo>
                  <a:pt x="5519" y="554"/>
                  <a:pt x="1237" y="5141"/>
                  <a:pt x="1237" y="10800"/>
                </a:cubicBezTo>
                <a:close/>
              </a:path>
            </a:pathLst>
          </a:custGeom>
          <a:solidFill>
            <a:srgbClr val="C00000"/>
          </a:solidFill>
          <a:ln w="63500">
            <a:solidFill>
              <a:srgbClr val="C00000"/>
            </a:solidFill>
          </a:ln>
        </p:spPr>
        <p:txBody>
          <a:bodyPr lIns="121919" tIns="121919" rIns="121919" bIns="121919" anchor="ctr"/>
          <a:lstStyle/>
          <a:p>
            <a:pPr defTabSz="2438400">
              <a:defRPr sz="4800">
                <a:solidFill>
                  <a:srgbClr val="000000"/>
                </a:solidFill>
                <a:latin typeface="Verdana"/>
                <a:ea typeface="Verdana"/>
                <a:cs typeface="Verdana"/>
                <a:sym typeface="Verdana"/>
              </a:defRPr>
            </a:pPr>
            <a:endParaRPr/>
          </a:p>
        </p:txBody>
      </p:sp>
      <p:sp>
        <p:nvSpPr>
          <p:cNvPr id="1153" name="Shape 1153"/>
          <p:cNvSpPr/>
          <p:nvPr/>
        </p:nvSpPr>
        <p:spPr>
          <a:xfrm rot="5400000">
            <a:off x="13153559" y="8062634"/>
            <a:ext cx="2218732" cy="495419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37" y="10800"/>
                </a:moveTo>
                <a:cubicBezTo>
                  <a:pt x="1237" y="16459"/>
                  <a:pt x="5519" y="21046"/>
                  <a:pt x="10800" y="21046"/>
                </a:cubicBezTo>
                <a:cubicBezTo>
                  <a:pt x="16081" y="21046"/>
                  <a:pt x="20363" y="16459"/>
                  <a:pt x="20363" y="10800"/>
                </a:cubicBezTo>
                <a:cubicBezTo>
                  <a:pt x="20363" y="5141"/>
                  <a:pt x="16081" y="554"/>
                  <a:pt x="10800" y="554"/>
                </a:cubicBezTo>
                <a:cubicBezTo>
                  <a:pt x="5519" y="554"/>
                  <a:pt x="1237" y="5141"/>
                  <a:pt x="1237" y="10800"/>
                </a:cubicBezTo>
                <a:close/>
              </a:path>
            </a:pathLst>
          </a:custGeom>
          <a:solidFill>
            <a:srgbClr val="C00000"/>
          </a:solidFill>
          <a:ln w="63500">
            <a:solidFill>
              <a:srgbClr val="C00000"/>
            </a:solidFill>
          </a:ln>
        </p:spPr>
        <p:txBody>
          <a:bodyPr lIns="121919" tIns="121919" rIns="121919" bIns="121919" anchor="ctr"/>
          <a:lstStyle/>
          <a:p>
            <a:pPr defTabSz="2438400">
              <a:defRPr sz="4800">
                <a:solidFill>
                  <a:srgbClr val="000000"/>
                </a:solidFill>
                <a:latin typeface="Verdana"/>
                <a:ea typeface="Verdana"/>
                <a:cs typeface="Verdana"/>
                <a:sym typeface="Verdana"/>
              </a:defRPr>
            </a:pPr>
            <a:endParaRPr/>
          </a:p>
        </p:txBody>
      </p:sp>
      <p:sp>
        <p:nvSpPr>
          <p:cNvPr id="36" name="Shape 1083">
            <a:extLst>
              <a:ext uri="{FF2B5EF4-FFF2-40B4-BE49-F238E27FC236}">
                <a16:creationId xmlns:a16="http://schemas.microsoft.com/office/drawing/2014/main" id="{915B98C1-3FD8-F049-AB82-1403B395F5E1}"/>
              </a:ext>
            </a:extLst>
          </p:cNvPr>
          <p:cNvSpPr txBox="1">
            <a:spLocks/>
          </p:cNvSpPr>
          <p:nvPr/>
        </p:nvSpPr>
        <p:spPr>
          <a:xfrm>
            <a:off x="27956" y="771338"/>
            <a:ext cx="24327886" cy="1556851"/>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t"/>
          <a:lstStyle>
            <a:lvl1pPr marL="0" marR="0" indent="0" algn="ctr" defTabSz="457200" latinLnBrk="0">
              <a:lnSpc>
                <a:spcPts val="10100"/>
              </a:lnSpc>
              <a:spcBef>
                <a:spcPts val="0"/>
              </a:spcBef>
              <a:spcAft>
                <a:spcPts val="0"/>
              </a:spcAft>
              <a:buClrTx/>
              <a:buSzTx/>
              <a:buFontTx/>
              <a:buNone/>
              <a:tabLst>
                <a:tab pos="88900" algn="l"/>
                <a:tab pos="1003300" algn="l"/>
                <a:tab pos="1917700" algn="l"/>
                <a:tab pos="2832100" algn="l"/>
                <a:tab pos="3746500" algn="l"/>
                <a:tab pos="4660900" algn="l"/>
                <a:tab pos="5575300" algn="l"/>
                <a:tab pos="6489700" algn="l"/>
                <a:tab pos="7404100" algn="l"/>
              </a:tabLst>
              <a:defRPr sz="8200" b="0" i="0" u="none" strike="noStrike" cap="none" spc="0" baseline="0">
                <a:ln>
                  <a:noFill/>
                </a:ln>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5800" b="0" i="0" u="none" strike="noStrike" cap="none" spc="0" baseline="0">
                <a:ln>
                  <a:noFill/>
                </a:ln>
                <a:solidFill>
                  <a:srgbClr val="0070C0"/>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5800" b="0" i="0" u="none" strike="noStrike" cap="none" spc="0" baseline="0">
                <a:ln>
                  <a:noFill/>
                </a:ln>
                <a:solidFill>
                  <a:srgbClr val="0070C0"/>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5800" b="0" i="0" u="none" strike="noStrike" cap="none" spc="0" baseline="0">
                <a:ln>
                  <a:noFill/>
                </a:ln>
                <a:solidFill>
                  <a:srgbClr val="0070C0"/>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5800" b="0" i="0" u="none" strike="noStrike" cap="none" spc="0" baseline="0">
                <a:ln>
                  <a:noFill/>
                </a:ln>
                <a:solidFill>
                  <a:srgbClr val="0070C0"/>
                </a:solidFill>
                <a:uFillTx/>
                <a:latin typeface="Verdana"/>
                <a:ea typeface="Verdana"/>
                <a:cs typeface="Verdana"/>
                <a:sym typeface="Verdana"/>
              </a:defRPr>
            </a:lvl5pPr>
            <a:lvl6pPr marL="0" marR="0" indent="457200" algn="l" defTabSz="2438400" latinLnBrk="0">
              <a:lnSpc>
                <a:spcPct val="100000"/>
              </a:lnSpc>
              <a:spcBef>
                <a:spcPts val="0"/>
              </a:spcBef>
              <a:spcAft>
                <a:spcPts val="0"/>
              </a:spcAft>
              <a:buClrTx/>
              <a:buSzTx/>
              <a:buFontTx/>
              <a:buNone/>
              <a:tabLst/>
              <a:defRPr sz="5800" b="0" i="0" u="none" strike="noStrike" cap="none" spc="0" baseline="0">
                <a:ln>
                  <a:noFill/>
                </a:ln>
                <a:solidFill>
                  <a:srgbClr val="0070C0"/>
                </a:solidFill>
                <a:uFillTx/>
                <a:latin typeface="Verdana"/>
                <a:ea typeface="Verdana"/>
                <a:cs typeface="Verdana"/>
                <a:sym typeface="Verdana"/>
              </a:defRPr>
            </a:lvl6pPr>
            <a:lvl7pPr marL="0" marR="0" indent="914400" algn="l" defTabSz="2438400" latinLnBrk="0">
              <a:lnSpc>
                <a:spcPct val="100000"/>
              </a:lnSpc>
              <a:spcBef>
                <a:spcPts val="0"/>
              </a:spcBef>
              <a:spcAft>
                <a:spcPts val="0"/>
              </a:spcAft>
              <a:buClrTx/>
              <a:buSzTx/>
              <a:buFontTx/>
              <a:buNone/>
              <a:tabLst/>
              <a:defRPr sz="5800" b="0" i="0" u="none" strike="noStrike" cap="none" spc="0" baseline="0">
                <a:ln>
                  <a:noFill/>
                </a:ln>
                <a:solidFill>
                  <a:srgbClr val="0070C0"/>
                </a:solidFill>
                <a:uFillTx/>
                <a:latin typeface="Verdana"/>
                <a:ea typeface="Verdana"/>
                <a:cs typeface="Verdana"/>
                <a:sym typeface="Verdana"/>
              </a:defRPr>
            </a:lvl7pPr>
            <a:lvl8pPr marL="0" marR="0" indent="1371600" algn="l" defTabSz="2438400" latinLnBrk="0">
              <a:lnSpc>
                <a:spcPct val="100000"/>
              </a:lnSpc>
              <a:spcBef>
                <a:spcPts val="0"/>
              </a:spcBef>
              <a:spcAft>
                <a:spcPts val="0"/>
              </a:spcAft>
              <a:buClrTx/>
              <a:buSzTx/>
              <a:buFontTx/>
              <a:buNone/>
              <a:tabLst/>
              <a:defRPr sz="5800" b="0" i="0" u="none" strike="noStrike" cap="none" spc="0" baseline="0">
                <a:ln>
                  <a:noFill/>
                </a:ln>
                <a:solidFill>
                  <a:srgbClr val="0070C0"/>
                </a:solidFill>
                <a:uFillTx/>
                <a:latin typeface="Verdana"/>
                <a:ea typeface="Verdana"/>
                <a:cs typeface="Verdana"/>
                <a:sym typeface="Verdana"/>
              </a:defRPr>
            </a:lvl8pPr>
            <a:lvl9pPr marL="0" marR="0" indent="1828800" algn="l" defTabSz="2438400" latinLnBrk="0">
              <a:lnSpc>
                <a:spcPct val="100000"/>
              </a:lnSpc>
              <a:spcBef>
                <a:spcPts val="0"/>
              </a:spcBef>
              <a:spcAft>
                <a:spcPts val="0"/>
              </a:spcAft>
              <a:buClrTx/>
              <a:buSzTx/>
              <a:buFontTx/>
              <a:buNone/>
              <a:tabLst/>
              <a:defRPr sz="5800" b="0" i="0" u="none" strike="noStrike" cap="none" spc="0" baseline="0">
                <a:ln>
                  <a:noFill/>
                </a:ln>
                <a:solidFill>
                  <a:srgbClr val="0070C0"/>
                </a:solidFill>
                <a:uFillTx/>
                <a:latin typeface="Verdana"/>
                <a:ea typeface="Verdana"/>
                <a:cs typeface="Verdana"/>
                <a:sym typeface="Verdana"/>
              </a:defRPr>
            </a:lvl9pPr>
          </a:lstStyle>
          <a:p>
            <a:pPr hangingPunct="1"/>
            <a:r>
              <a:rPr lang="en-US"/>
              <a:t>X-ray Fluorescence Spectrometer hardware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150"/>
                                        </p:tgtEl>
                                        <p:attrNameLst>
                                          <p:attrName>style.visibility</p:attrName>
                                        </p:attrNameLst>
                                      </p:cBhvr>
                                      <p:to>
                                        <p:strVal val="visible"/>
                                      </p:to>
                                    </p:set>
                                    <p:animEffect transition="in" filter="dissolve">
                                      <p:cBhvr>
                                        <p:cTn id="7" dur="1000"/>
                                        <p:tgtEl>
                                          <p:spTgt spid="1150"/>
                                        </p:tgtEl>
                                      </p:cBhvr>
                                    </p:animEffect>
                                  </p:childTnLst>
                                </p:cTn>
                              </p:par>
                            </p:childTnLst>
                          </p:cTn>
                        </p:par>
                        <p:par>
                          <p:cTn id="8" fill="hold">
                            <p:stCondLst>
                              <p:cond delay="1000"/>
                            </p:stCondLst>
                            <p:childTnLst>
                              <p:par>
                                <p:cTn id="9" presetID="9" presetClass="entr" fill="hold" grpId="2" nodeType="afterEffect">
                                  <p:stCondLst>
                                    <p:cond delay="500"/>
                                  </p:stCondLst>
                                  <p:iterate>
                                    <p:tmAbs val="0"/>
                                  </p:iterate>
                                  <p:childTnLst>
                                    <p:set>
                                      <p:cBhvr>
                                        <p:cTn id="10" fill="hold"/>
                                        <p:tgtEl>
                                          <p:spTgt spid="1151"/>
                                        </p:tgtEl>
                                        <p:attrNameLst>
                                          <p:attrName>style.visibility</p:attrName>
                                        </p:attrNameLst>
                                      </p:cBhvr>
                                      <p:to>
                                        <p:strVal val="visible"/>
                                      </p:to>
                                    </p:set>
                                    <p:animEffect transition="in" filter="dissolve">
                                      <p:cBhvr>
                                        <p:cTn id="11" dur="1000"/>
                                        <p:tgtEl>
                                          <p:spTgt spid="1151"/>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1152"/>
                                        </p:tgtEl>
                                        <p:attrNameLst>
                                          <p:attrName>style.visibility</p:attrName>
                                        </p:attrNameLst>
                                      </p:cBhvr>
                                      <p:to>
                                        <p:strVal val="visible"/>
                                      </p:to>
                                    </p:set>
                                    <p:animEffect transition="in" filter="dissolve">
                                      <p:cBhvr>
                                        <p:cTn id="16" dur="500"/>
                                        <p:tgtEl>
                                          <p:spTgt spid="115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fill="hold" grpId="4" nodeType="clickEffect">
                                  <p:stCondLst>
                                    <p:cond delay="0"/>
                                  </p:stCondLst>
                                  <p:iterate>
                                    <p:tmAbs val="0"/>
                                  </p:iterate>
                                  <p:childTnLst>
                                    <p:set>
                                      <p:cBhvr>
                                        <p:cTn id="20" fill="hold"/>
                                        <p:tgtEl>
                                          <p:spTgt spid="1153"/>
                                        </p:tgtEl>
                                        <p:attrNameLst>
                                          <p:attrName>style.visibility</p:attrName>
                                        </p:attrNameLst>
                                      </p:cBhvr>
                                      <p:to>
                                        <p:strVal val="visible"/>
                                      </p:to>
                                    </p:set>
                                    <p:animEffect transition="in" filter="dissolve">
                                      <p:cBhvr>
                                        <p:cTn id="21" dur="500"/>
                                        <p:tgtEl>
                                          <p:spTgt spid="1153"/>
                                        </p:tgtEl>
                                      </p:cBhvr>
                                    </p:animEffect>
                                  </p:childTnLst>
                                </p:cTn>
                              </p:par>
                            </p:childTnLst>
                          </p:cTn>
                        </p:par>
                        <p:par>
                          <p:cTn id="22" fill="hold">
                            <p:stCondLst>
                              <p:cond delay="500"/>
                            </p:stCondLst>
                            <p:childTnLst>
                              <p:par>
                                <p:cTn id="23" presetID="9" presetClass="entr" fill="hold" grpId="5" nodeType="afterEffect">
                                  <p:stCondLst>
                                    <p:cond delay="0"/>
                                  </p:stCondLst>
                                  <p:iterate>
                                    <p:tmAbs val="0"/>
                                  </p:iterate>
                                  <p:childTnLst>
                                    <p:set>
                                      <p:cBhvr>
                                        <p:cTn id="24" fill="hold"/>
                                        <p:tgtEl>
                                          <p:spTgt spid="1149"/>
                                        </p:tgtEl>
                                        <p:attrNameLst>
                                          <p:attrName>style.visibility</p:attrName>
                                        </p:attrNameLst>
                                      </p:cBhvr>
                                      <p:to>
                                        <p:strVal val="visible"/>
                                      </p:to>
                                    </p:set>
                                    <p:animEffect transition="in" filter="dissolve">
                                      <p:cBhvr>
                                        <p:cTn id="25" dur="1000"/>
                                        <p:tgtEl>
                                          <p:spTgt spid="1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9" grpId="5" animBg="1" advAuto="0"/>
      <p:bldP spid="1150" grpId="1" animBg="1" advAuto="0"/>
      <p:bldP spid="1151" grpId="2" animBg="1" advAuto="0"/>
      <p:bldP spid="1152" grpId="3" animBg="1" advAuto="0"/>
      <p:bldP spid="1153" grpId="4"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 name="temp6.pdf"/>
          <p:cNvPicPr>
            <a:picLocks noChangeAspect="1"/>
          </p:cNvPicPr>
          <p:nvPr/>
        </p:nvPicPr>
        <p:blipFill>
          <a:blip r:embed="rId3"/>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pic>
        <p:nvPicPr>
          <p:cNvPr id="1159" name="pasted-image.pdf"/>
          <p:cNvPicPr>
            <a:picLocks/>
          </p:cNvPicPr>
          <p:nvPr/>
        </p:nvPicPr>
        <p:blipFill>
          <a:blip r:embed="rId4"/>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1160" name="pasted-image.pdf"/>
          <p:cNvPicPr>
            <a:picLocks/>
          </p:cNvPicPr>
          <p:nvPr/>
        </p:nvPicPr>
        <p:blipFill>
          <a:blip r:embed="rId5"/>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1161" name="pasted-image.pdf"/>
          <p:cNvPicPr>
            <a:picLocks/>
          </p:cNvPicPr>
          <p:nvPr/>
        </p:nvPicPr>
        <p:blipFill>
          <a:blip r:embed="rId6"/>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1162" name="pasted-image.pdf"/>
          <p:cNvPicPr>
            <a:picLocks/>
          </p:cNvPicPr>
          <p:nvPr/>
        </p:nvPicPr>
        <p:blipFill>
          <a:blip r:embed="rId7"/>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1163" name="pasted-image.pdf"/>
          <p:cNvPicPr>
            <a:picLocks/>
          </p:cNvPicPr>
          <p:nvPr/>
        </p:nvPicPr>
        <p:blipFill>
          <a:blip r:embed="rId8"/>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1164" name="pasted-image.pdf"/>
          <p:cNvPicPr>
            <a:picLocks/>
          </p:cNvPicPr>
          <p:nvPr/>
        </p:nvPicPr>
        <p:blipFill>
          <a:blip r:embed="rId9"/>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1165" name="pasted-image.pdf"/>
          <p:cNvPicPr>
            <a:picLocks/>
          </p:cNvPicPr>
          <p:nvPr/>
        </p:nvPicPr>
        <p:blipFill>
          <a:blip r:embed="rId10"/>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1166" name="pasted-image.pdf"/>
          <p:cNvPicPr>
            <a:picLocks/>
          </p:cNvPicPr>
          <p:nvPr/>
        </p:nvPicPr>
        <p:blipFill>
          <a:blip r:embed="rId11"/>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1167" name="pasted-image.pdf"/>
          <p:cNvPicPr>
            <a:picLocks/>
          </p:cNvPicPr>
          <p:nvPr/>
        </p:nvPicPr>
        <p:blipFill>
          <a:blip r:embed="rId12"/>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1168" name="pasted-image.pdf"/>
          <p:cNvPicPr>
            <a:picLocks/>
          </p:cNvPicPr>
          <p:nvPr/>
        </p:nvPicPr>
        <p:blipFill>
          <a:blip r:embed="rId13"/>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1169" name="pasted-image.pdf"/>
          <p:cNvPicPr>
            <a:picLocks/>
          </p:cNvPicPr>
          <p:nvPr/>
        </p:nvPicPr>
        <p:blipFill>
          <a:blip r:embed="rId14"/>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1170" name="pasted-image.pdf"/>
          <p:cNvPicPr>
            <a:picLocks/>
          </p:cNvPicPr>
          <p:nvPr/>
        </p:nvPicPr>
        <p:blipFill>
          <a:blip r:embed="rId15"/>
          <a:srcRect t="5733" r="5707" b="5611"/>
          <a:stretch>
            <a:fillRect/>
          </a:stretch>
        </p:blipFill>
        <p:spPr>
          <a:xfrm>
            <a:off x="16447547" y="13355393"/>
            <a:ext cx="406401" cy="266701"/>
          </a:xfrm>
          <a:prstGeom prst="rect">
            <a:avLst/>
          </a:prstGeom>
          <a:ln w="12700">
            <a:solidFill>
              <a:srgbClr val="FFFFFF"/>
            </a:solidFill>
            <a:miter lim="400000"/>
          </a:ln>
        </p:spPr>
      </p:pic>
      <p:pic>
        <p:nvPicPr>
          <p:cNvPr id="1171" name="pasted-image.pdf"/>
          <p:cNvPicPr>
            <a:picLocks/>
          </p:cNvPicPr>
          <p:nvPr/>
        </p:nvPicPr>
        <p:blipFill>
          <a:blip r:embed="rId16"/>
          <a:srcRect t="5895" b="5530"/>
          <a:stretch>
            <a:fillRect/>
          </a:stretch>
        </p:blipFill>
        <p:spPr>
          <a:xfrm>
            <a:off x="17059800" y="13355592"/>
            <a:ext cx="397723" cy="266701"/>
          </a:xfrm>
          <a:prstGeom prst="rect">
            <a:avLst/>
          </a:prstGeom>
          <a:ln w="12700">
            <a:solidFill>
              <a:srgbClr val="FFFFFF"/>
            </a:solidFill>
            <a:miter lim="400000"/>
          </a:ln>
        </p:spPr>
      </p:pic>
      <p:pic>
        <p:nvPicPr>
          <p:cNvPr id="1172" name="pasted-image.pdf"/>
          <p:cNvPicPr>
            <a:picLocks/>
          </p:cNvPicPr>
          <p:nvPr/>
        </p:nvPicPr>
        <p:blipFill>
          <a:blip r:embed="rId17"/>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1173" name="pasted-image.pdf"/>
          <p:cNvPicPr>
            <a:picLocks/>
          </p:cNvPicPr>
          <p:nvPr/>
        </p:nvPicPr>
        <p:blipFill>
          <a:blip r:embed="rId18"/>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1174" name="pasted-image.pdf"/>
          <p:cNvPicPr>
            <a:picLocks/>
          </p:cNvPicPr>
          <p:nvPr/>
        </p:nvPicPr>
        <p:blipFill>
          <a:blip r:embed="rId19"/>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1175" name="pasted-image.pdf"/>
          <p:cNvPicPr>
            <a:picLocks/>
          </p:cNvPicPr>
          <p:nvPr/>
        </p:nvPicPr>
        <p:blipFill>
          <a:blip r:embed="rId20"/>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1176" name="pasted-image.pdf"/>
          <p:cNvPicPr>
            <a:picLocks/>
          </p:cNvPicPr>
          <p:nvPr/>
        </p:nvPicPr>
        <p:blipFill>
          <a:blip r:embed="rId21"/>
          <a:srcRect t="5798" r="5009" b="5725"/>
          <a:stretch>
            <a:fillRect/>
          </a:stretch>
        </p:blipFill>
        <p:spPr>
          <a:xfrm>
            <a:off x="21310646" y="13355791"/>
            <a:ext cx="406401" cy="266701"/>
          </a:xfrm>
          <a:prstGeom prst="rect">
            <a:avLst/>
          </a:prstGeom>
          <a:ln w="12700">
            <a:solidFill>
              <a:srgbClr val="FFFFFF"/>
            </a:solidFill>
            <a:miter lim="400000"/>
          </a:ln>
        </p:spPr>
      </p:pic>
      <p:pic>
        <p:nvPicPr>
          <p:cNvPr id="1177" name="pasted-image.pdf"/>
          <p:cNvPicPr>
            <a:picLocks/>
          </p:cNvPicPr>
          <p:nvPr/>
        </p:nvPicPr>
        <p:blipFill>
          <a:blip r:embed="rId22"/>
          <a:srcRect l="5076" t="6880" b="6000"/>
          <a:stretch>
            <a:fillRect/>
          </a:stretch>
        </p:blipFill>
        <p:spPr>
          <a:xfrm>
            <a:off x="22350982" y="13356584"/>
            <a:ext cx="406401" cy="266655"/>
          </a:xfrm>
          <a:prstGeom prst="rect">
            <a:avLst/>
          </a:prstGeom>
          <a:ln w="12700">
            <a:solidFill>
              <a:srgbClr val="FFFFFF"/>
            </a:solidFill>
            <a:miter lim="400000"/>
          </a:ln>
        </p:spPr>
      </p:pic>
      <p:pic>
        <p:nvPicPr>
          <p:cNvPr id="1178" name="pasted-image.pdf"/>
          <p:cNvPicPr>
            <a:picLocks/>
          </p:cNvPicPr>
          <p:nvPr/>
        </p:nvPicPr>
        <p:blipFill>
          <a:blip r:embed="rId23"/>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1179" name="pasted-image.pdf"/>
          <p:cNvPicPr>
            <a:picLocks/>
          </p:cNvPicPr>
          <p:nvPr/>
        </p:nvPicPr>
        <p:blipFill>
          <a:blip r:embed="rId24"/>
          <a:srcRect t="4106" r="4981"/>
          <a:stretch>
            <a:fillRect/>
          </a:stretch>
        </p:blipFill>
        <p:spPr>
          <a:xfrm>
            <a:off x="23776723" y="13360652"/>
            <a:ext cx="406401" cy="260871"/>
          </a:xfrm>
          <a:prstGeom prst="rect">
            <a:avLst/>
          </a:prstGeom>
          <a:ln w="12700">
            <a:solidFill>
              <a:srgbClr val="FFFFFF"/>
            </a:solidFill>
            <a:miter lim="400000"/>
          </a:ln>
        </p:spPr>
      </p:pic>
      <p:pic>
        <p:nvPicPr>
          <p:cNvPr id="1180" name="pasted-image.tiff"/>
          <p:cNvPicPr>
            <a:picLocks noChangeAspect="1"/>
          </p:cNvPicPr>
          <p:nvPr/>
        </p:nvPicPr>
        <p:blipFill>
          <a:blip r:embed="rId25"/>
          <a:stretch>
            <a:fillRect/>
          </a:stretch>
        </p:blipFill>
        <p:spPr>
          <a:xfrm>
            <a:off x="21907765" y="13358347"/>
            <a:ext cx="265557" cy="265557"/>
          </a:xfrm>
          <a:prstGeom prst="rect">
            <a:avLst/>
          </a:prstGeom>
          <a:ln w="12700">
            <a:solidFill>
              <a:srgbClr val="FFFFFF"/>
            </a:solidFill>
            <a:miter lim="400000"/>
          </a:ln>
        </p:spPr>
      </p:pic>
      <p:pic>
        <p:nvPicPr>
          <p:cNvPr id="1181" name="pasted-image.pdf"/>
          <p:cNvPicPr>
            <a:picLocks/>
          </p:cNvPicPr>
          <p:nvPr/>
        </p:nvPicPr>
        <p:blipFill>
          <a:blip r:embed="rId26"/>
          <a:srcRect l="3289" t="5441" r="3857" b="7975"/>
          <a:stretch>
            <a:fillRect/>
          </a:stretch>
        </p:blipFill>
        <p:spPr>
          <a:xfrm>
            <a:off x="20094872" y="13359097"/>
            <a:ext cx="406401" cy="266701"/>
          </a:xfrm>
          <a:prstGeom prst="rect">
            <a:avLst/>
          </a:prstGeom>
          <a:ln w="12700">
            <a:solidFill>
              <a:srgbClr val="FFFFFF"/>
            </a:solidFill>
            <a:miter lim="400000"/>
          </a:ln>
        </p:spPr>
      </p:pic>
      <p:pic>
        <p:nvPicPr>
          <p:cNvPr id="1182" name="pasted-image.pdf"/>
          <p:cNvPicPr>
            <a:picLocks/>
          </p:cNvPicPr>
          <p:nvPr/>
        </p:nvPicPr>
        <p:blipFill>
          <a:blip r:embed="rId27"/>
          <a:srcRect l="1719" t="6495" r="5122" b="5863"/>
          <a:stretch>
            <a:fillRect/>
          </a:stretch>
        </p:blipFill>
        <p:spPr>
          <a:xfrm>
            <a:off x="20702759" y="13356981"/>
            <a:ext cx="406401" cy="266701"/>
          </a:xfrm>
          <a:prstGeom prst="rect">
            <a:avLst/>
          </a:prstGeom>
          <a:ln w="12700">
            <a:solidFill>
              <a:srgbClr val="FFFFFF"/>
            </a:solidFill>
            <a:miter lim="400000"/>
          </a:ln>
        </p:spPr>
      </p:pic>
      <p:pic>
        <p:nvPicPr>
          <p:cNvPr id="1183" name="image97.tif"/>
          <p:cNvPicPr>
            <a:picLocks noChangeAspect="1"/>
          </p:cNvPicPr>
          <p:nvPr/>
        </p:nvPicPr>
        <p:blipFill>
          <a:blip r:embed="rId28"/>
          <a:stretch>
            <a:fillRect/>
          </a:stretch>
        </p:blipFill>
        <p:spPr>
          <a:xfrm>
            <a:off x="2282374" y="365751"/>
            <a:ext cx="9228852" cy="12305137"/>
          </a:xfrm>
          <a:prstGeom prst="rect">
            <a:avLst/>
          </a:prstGeom>
          <a:ln w="12700">
            <a:miter lim="400000"/>
          </a:ln>
        </p:spPr>
      </p:pic>
      <p:pic>
        <p:nvPicPr>
          <p:cNvPr id="1184" name="image98.jpeg"/>
          <p:cNvPicPr>
            <a:picLocks noChangeAspect="1"/>
          </p:cNvPicPr>
          <p:nvPr/>
        </p:nvPicPr>
        <p:blipFill>
          <a:blip r:embed="rId29"/>
          <a:stretch>
            <a:fillRect/>
          </a:stretch>
        </p:blipFill>
        <p:spPr>
          <a:xfrm>
            <a:off x="13252098" y="365751"/>
            <a:ext cx="9228852" cy="12305138"/>
          </a:xfrm>
          <a:prstGeom prst="rect">
            <a:avLst/>
          </a:prstGeom>
          <a:ln w="12700">
            <a:miter lim="400000"/>
          </a:ln>
        </p:spPr>
      </p:pic>
      <p:sp>
        <p:nvSpPr>
          <p:cNvPr id="1185" name="Shape 1185"/>
          <p:cNvSpPr/>
          <p:nvPr/>
        </p:nvSpPr>
        <p:spPr>
          <a:xfrm>
            <a:off x="10469493" y="631974"/>
            <a:ext cx="3852083" cy="15392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p>
            <a:pPr defTabSz="2438400">
              <a:defRPr sz="4200">
                <a:solidFill>
                  <a:srgbClr val="FFFB00"/>
                </a:solidFill>
                <a:latin typeface="Verdana"/>
                <a:ea typeface="Verdana"/>
                <a:cs typeface="Verdana"/>
                <a:sym typeface="Verdana"/>
              </a:defRPr>
            </a:pPr>
            <a:r>
              <a:rPr dirty="0"/>
              <a:t>Feb 2018</a:t>
            </a:r>
          </a:p>
          <a:p>
            <a:pPr defTabSz="2438400">
              <a:defRPr sz="4200">
                <a:solidFill>
                  <a:srgbClr val="FFFB00"/>
                </a:solidFill>
                <a:latin typeface="Verdana"/>
                <a:ea typeface="Verdana"/>
                <a:cs typeface="Verdana"/>
                <a:sym typeface="Verdana"/>
              </a:defRPr>
            </a:pPr>
            <a:r>
              <a:rPr dirty="0"/>
              <a:t>@ESTEC!</a:t>
            </a:r>
          </a:p>
        </p:txBody>
      </p:sp>
      <p:sp>
        <p:nvSpPr>
          <p:cNvPr id="1186" name="Shape 1186"/>
          <p:cNvSpPr/>
          <p:nvPr/>
        </p:nvSpPr>
        <p:spPr>
          <a:xfrm>
            <a:off x="2309017" y="11556105"/>
            <a:ext cx="3852083" cy="10312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algn="l" defTabSz="2438400">
              <a:defRPr sz="2600">
                <a:latin typeface="Verdana"/>
                <a:ea typeface="Verdana"/>
                <a:cs typeface="Verdana"/>
                <a:sym typeface="Verdana"/>
              </a:defRPr>
            </a:lvl1pPr>
          </a:lstStyle>
          <a:p>
            <a:r>
              <a:t>X-ray detector Assembly</a:t>
            </a:r>
          </a:p>
        </p:txBody>
      </p:sp>
      <p:sp>
        <p:nvSpPr>
          <p:cNvPr id="1187" name="Shape 1187"/>
          <p:cNvSpPr/>
          <p:nvPr/>
        </p:nvSpPr>
        <p:spPr>
          <a:xfrm>
            <a:off x="12065882" y="11556105"/>
            <a:ext cx="3852084" cy="10312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algn="r" defTabSz="2438400">
              <a:defRPr sz="2600">
                <a:latin typeface="Verdana"/>
                <a:ea typeface="Verdana"/>
                <a:cs typeface="Verdana"/>
                <a:sym typeface="Verdana"/>
              </a:defRPr>
            </a:lvl1pPr>
          </a:lstStyle>
          <a:p>
            <a:r>
              <a:t>Solar Monitor Assembly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9" name="Shape 1189"/>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pic>
        <p:nvPicPr>
          <p:cNvPr id="1190" name="temp6.pdf"/>
          <p:cNvPicPr>
            <a:picLocks noChangeAspect="1"/>
          </p:cNvPicPr>
          <p:nvPr/>
        </p:nvPicPr>
        <p:blipFill>
          <a:blip r:embed="rId3"/>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sp>
        <p:nvSpPr>
          <p:cNvPr id="1191" name="Shape 1191"/>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1192" name="pasted-image.pdf"/>
          <p:cNvPicPr>
            <a:picLocks/>
          </p:cNvPicPr>
          <p:nvPr/>
        </p:nvPicPr>
        <p:blipFill>
          <a:blip r:embed="rId4"/>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1193" name="pasted-image.pdf"/>
          <p:cNvPicPr>
            <a:picLocks/>
          </p:cNvPicPr>
          <p:nvPr/>
        </p:nvPicPr>
        <p:blipFill>
          <a:blip r:embed="rId5"/>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1194" name="pasted-image.pdf"/>
          <p:cNvPicPr>
            <a:picLocks/>
          </p:cNvPicPr>
          <p:nvPr/>
        </p:nvPicPr>
        <p:blipFill>
          <a:blip r:embed="rId6"/>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1195" name="pasted-image.pdf"/>
          <p:cNvPicPr>
            <a:picLocks/>
          </p:cNvPicPr>
          <p:nvPr/>
        </p:nvPicPr>
        <p:blipFill>
          <a:blip r:embed="rId7"/>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1196" name="pasted-image.pdf"/>
          <p:cNvPicPr>
            <a:picLocks/>
          </p:cNvPicPr>
          <p:nvPr/>
        </p:nvPicPr>
        <p:blipFill>
          <a:blip r:embed="rId8"/>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1197" name="pasted-image.pdf"/>
          <p:cNvPicPr>
            <a:picLocks/>
          </p:cNvPicPr>
          <p:nvPr/>
        </p:nvPicPr>
        <p:blipFill>
          <a:blip r:embed="rId9"/>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1198" name="pasted-image.pdf"/>
          <p:cNvPicPr>
            <a:picLocks/>
          </p:cNvPicPr>
          <p:nvPr/>
        </p:nvPicPr>
        <p:blipFill>
          <a:blip r:embed="rId10"/>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1199" name="pasted-image.pdf"/>
          <p:cNvPicPr>
            <a:picLocks/>
          </p:cNvPicPr>
          <p:nvPr/>
        </p:nvPicPr>
        <p:blipFill>
          <a:blip r:embed="rId11"/>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1200" name="pasted-image.pdf"/>
          <p:cNvPicPr>
            <a:picLocks/>
          </p:cNvPicPr>
          <p:nvPr/>
        </p:nvPicPr>
        <p:blipFill>
          <a:blip r:embed="rId12"/>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1201" name="pasted-image.pdf"/>
          <p:cNvPicPr>
            <a:picLocks/>
          </p:cNvPicPr>
          <p:nvPr/>
        </p:nvPicPr>
        <p:blipFill>
          <a:blip r:embed="rId13"/>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1202" name="pasted-image.pdf"/>
          <p:cNvPicPr>
            <a:picLocks/>
          </p:cNvPicPr>
          <p:nvPr/>
        </p:nvPicPr>
        <p:blipFill>
          <a:blip r:embed="rId14"/>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1203" name="pasted-image.pdf"/>
          <p:cNvPicPr>
            <a:picLocks/>
          </p:cNvPicPr>
          <p:nvPr/>
        </p:nvPicPr>
        <p:blipFill>
          <a:blip r:embed="rId15"/>
          <a:srcRect t="5733" r="5707" b="5611"/>
          <a:stretch>
            <a:fillRect/>
          </a:stretch>
        </p:blipFill>
        <p:spPr>
          <a:xfrm>
            <a:off x="16447547" y="13355393"/>
            <a:ext cx="406401" cy="266701"/>
          </a:xfrm>
          <a:prstGeom prst="rect">
            <a:avLst/>
          </a:prstGeom>
          <a:ln w="12700">
            <a:solidFill>
              <a:srgbClr val="FFFFFF"/>
            </a:solidFill>
            <a:miter lim="400000"/>
          </a:ln>
        </p:spPr>
      </p:pic>
      <p:pic>
        <p:nvPicPr>
          <p:cNvPr id="1204" name="pasted-image.pdf"/>
          <p:cNvPicPr>
            <a:picLocks/>
          </p:cNvPicPr>
          <p:nvPr/>
        </p:nvPicPr>
        <p:blipFill>
          <a:blip r:embed="rId16"/>
          <a:srcRect t="5895" b="5530"/>
          <a:stretch>
            <a:fillRect/>
          </a:stretch>
        </p:blipFill>
        <p:spPr>
          <a:xfrm>
            <a:off x="17059800" y="13355592"/>
            <a:ext cx="397723" cy="266701"/>
          </a:xfrm>
          <a:prstGeom prst="rect">
            <a:avLst/>
          </a:prstGeom>
          <a:ln w="12700">
            <a:solidFill>
              <a:srgbClr val="FFFFFF"/>
            </a:solidFill>
            <a:miter lim="400000"/>
          </a:ln>
        </p:spPr>
      </p:pic>
      <p:pic>
        <p:nvPicPr>
          <p:cNvPr id="1205" name="pasted-image.pdf"/>
          <p:cNvPicPr>
            <a:picLocks/>
          </p:cNvPicPr>
          <p:nvPr/>
        </p:nvPicPr>
        <p:blipFill>
          <a:blip r:embed="rId17"/>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1206" name="pasted-image.pdf"/>
          <p:cNvPicPr>
            <a:picLocks/>
          </p:cNvPicPr>
          <p:nvPr/>
        </p:nvPicPr>
        <p:blipFill>
          <a:blip r:embed="rId18"/>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1207" name="pasted-image.pdf"/>
          <p:cNvPicPr>
            <a:picLocks/>
          </p:cNvPicPr>
          <p:nvPr/>
        </p:nvPicPr>
        <p:blipFill>
          <a:blip r:embed="rId19"/>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1208" name="pasted-image.pdf"/>
          <p:cNvPicPr>
            <a:picLocks/>
          </p:cNvPicPr>
          <p:nvPr/>
        </p:nvPicPr>
        <p:blipFill>
          <a:blip r:embed="rId20"/>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1209" name="pasted-image.pdf"/>
          <p:cNvPicPr>
            <a:picLocks/>
          </p:cNvPicPr>
          <p:nvPr/>
        </p:nvPicPr>
        <p:blipFill>
          <a:blip r:embed="rId21"/>
          <a:srcRect t="5798" r="5009" b="5725"/>
          <a:stretch>
            <a:fillRect/>
          </a:stretch>
        </p:blipFill>
        <p:spPr>
          <a:xfrm>
            <a:off x="21310646" y="13355791"/>
            <a:ext cx="406401" cy="266701"/>
          </a:xfrm>
          <a:prstGeom prst="rect">
            <a:avLst/>
          </a:prstGeom>
          <a:ln w="12700">
            <a:solidFill>
              <a:srgbClr val="FFFFFF"/>
            </a:solidFill>
            <a:miter lim="400000"/>
          </a:ln>
        </p:spPr>
      </p:pic>
      <p:pic>
        <p:nvPicPr>
          <p:cNvPr id="1210" name="pasted-image.pdf"/>
          <p:cNvPicPr>
            <a:picLocks/>
          </p:cNvPicPr>
          <p:nvPr/>
        </p:nvPicPr>
        <p:blipFill>
          <a:blip r:embed="rId22"/>
          <a:srcRect l="5076" t="6880" b="6000"/>
          <a:stretch>
            <a:fillRect/>
          </a:stretch>
        </p:blipFill>
        <p:spPr>
          <a:xfrm>
            <a:off x="22350982" y="13356584"/>
            <a:ext cx="406401" cy="266655"/>
          </a:xfrm>
          <a:prstGeom prst="rect">
            <a:avLst/>
          </a:prstGeom>
          <a:ln w="12700">
            <a:solidFill>
              <a:srgbClr val="FFFFFF"/>
            </a:solidFill>
            <a:miter lim="400000"/>
          </a:ln>
        </p:spPr>
      </p:pic>
      <p:pic>
        <p:nvPicPr>
          <p:cNvPr id="1211" name="pasted-image.pdf"/>
          <p:cNvPicPr>
            <a:picLocks/>
          </p:cNvPicPr>
          <p:nvPr/>
        </p:nvPicPr>
        <p:blipFill>
          <a:blip r:embed="rId23"/>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1212" name="pasted-image.pdf"/>
          <p:cNvPicPr>
            <a:picLocks/>
          </p:cNvPicPr>
          <p:nvPr/>
        </p:nvPicPr>
        <p:blipFill>
          <a:blip r:embed="rId24"/>
          <a:srcRect t="4106" r="4981"/>
          <a:stretch>
            <a:fillRect/>
          </a:stretch>
        </p:blipFill>
        <p:spPr>
          <a:xfrm>
            <a:off x="23776723" y="13360652"/>
            <a:ext cx="406401" cy="260871"/>
          </a:xfrm>
          <a:prstGeom prst="rect">
            <a:avLst/>
          </a:prstGeom>
          <a:ln w="12700">
            <a:solidFill>
              <a:srgbClr val="FFFFFF"/>
            </a:solidFill>
            <a:miter lim="400000"/>
          </a:ln>
        </p:spPr>
      </p:pic>
      <p:pic>
        <p:nvPicPr>
          <p:cNvPr id="1213" name="pasted-image.tiff"/>
          <p:cNvPicPr>
            <a:picLocks noChangeAspect="1"/>
          </p:cNvPicPr>
          <p:nvPr/>
        </p:nvPicPr>
        <p:blipFill>
          <a:blip r:embed="rId25"/>
          <a:stretch>
            <a:fillRect/>
          </a:stretch>
        </p:blipFill>
        <p:spPr>
          <a:xfrm>
            <a:off x="21907765" y="13358347"/>
            <a:ext cx="265557" cy="265557"/>
          </a:xfrm>
          <a:prstGeom prst="rect">
            <a:avLst/>
          </a:prstGeom>
          <a:ln w="12700">
            <a:solidFill>
              <a:srgbClr val="FFFFFF"/>
            </a:solidFill>
            <a:miter lim="400000"/>
          </a:ln>
        </p:spPr>
      </p:pic>
      <p:pic>
        <p:nvPicPr>
          <p:cNvPr id="1214" name="pasted-image.pdf"/>
          <p:cNvPicPr>
            <a:picLocks/>
          </p:cNvPicPr>
          <p:nvPr/>
        </p:nvPicPr>
        <p:blipFill>
          <a:blip r:embed="rId26"/>
          <a:srcRect l="3289" t="5441" r="3857" b="7975"/>
          <a:stretch>
            <a:fillRect/>
          </a:stretch>
        </p:blipFill>
        <p:spPr>
          <a:xfrm>
            <a:off x="20094872" y="13359097"/>
            <a:ext cx="406401" cy="266701"/>
          </a:xfrm>
          <a:prstGeom prst="rect">
            <a:avLst/>
          </a:prstGeom>
          <a:ln w="12700">
            <a:solidFill>
              <a:srgbClr val="FFFFFF"/>
            </a:solidFill>
            <a:miter lim="400000"/>
          </a:ln>
        </p:spPr>
      </p:pic>
      <p:pic>
        <p:nvPicPr>
          <p:cNvPr id="1215" name="pasted-image.pdf"/>
          <p:cNvPicPr>
            <a:picLocks/>
          </p:cNvPicPr>
          <p:nvPr/>
        </p:nvPicPr>
        <p:blipFill>
          <a:blip r:embed="rId27"/>
          <a:srcRect l="1719" t="6495" r="5122" b="5863"/>
          <a:stretch>
            <a:fillRect/>
          </a:stretch>
        </p:blipFill>
        <p:spPr>
          <a:xfrm>
            <a:off x="20702759" y="13356981"/>
            <a:ext cx="406401" cy="266701"/>
          </a:xfrm>
          <a:prstGeom prst="rect">
            <a:avLst/>
          </a:prstGeom>
          <a:ln w="12700">
            <a:solidFill>
              <a:srgbClr val="FFFFFF"/>
            </a:solidFill>
            <a:miter lim="400000"/>
          </a:ln>
        </p:spPr>
      </p:pic>
      <p:pic>
        <p:nvPicPr>
          <p:cNvPr id="1216" name="image99.png"/>
          <p:cNvPicPr>
            <a:picLocks noChangeAspect="1"/>
          </p:cNvPicPr>
          <p:nvPr/>
        </p:nvPicPr>
        <p:blipFill>
          <a:blip r:embed="rId28"/>
          <a:stretch>
            <a:fillRect/>
          </a:stretch>
        </p:blipFill>
        <p:spPr>
          <a:xfrm>
            <a:off x="2235395" y="8049548"/>
            <a:ext cx="20318787" cy="4667830"/>
          </a:xfrm>
          <a:prstGeom prst="rect">
            <a:avLst/>
          </a:prstGeom>
          <a:ln w="12700">
            <a:miter lim="400000"/>
          </a:ln>
        </p:spPr>
      </p:pic>
      <p:sp>
        <p:nvSpPr>
          <p:cNvPr id="1217" name="Shape 1217"/>
          <p:cNvSpPr/>
          <p:nvPr/>
        </p:nvSpPr>
        <p:spPr>
          <a:xfrm>
            <a:off x="19285497" y="6689263"/>
            <a:ext cx="3222980" cy="10312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algn="r" defTabSz="2438400">
              <a:defRPr sz="2600">
                <a:latin typeface="Verdana"/>
                <a:ea typeface="Verdana"/>
                <a:cs typeface="Verdana"/>
                <a:sym typeface="Verdana"/>
              </a:defRPr>
            </a:lvl1pPr>
          </a:lstStyle>
          <a:p>
            <a:r>
              <a:rPr dirty="0"/>
              <a:t>Plate on Solar Monitor assembly</a:t>
            </a:r>
          </a:p>
        </p:txBody>
      </p:sp>
      <p:sp>
        <p:nvSpPr>
          <p:cNvPr id="1218" name="Shape 1218"/>
          <p:cNvSpPr>
            <a:spLocks noGrp="1"/>
          </p:cNvSpPr>
          <p:nvPr>
            <p:ph type="title" idx="4294967295"/>
          </p:nvPr>
        </p:nvSpPr>
        <p:spPr>
          <a:xfrm>
            <a:off x="34759" y="792946"/>
            <a:ext cx="24315151" cy="1346487"/>
          </a:xfrm>
          <a:prstGeom prst="rect">
            <a:avLst/>
          </a:prstGeom>
        </p:spPr>
        <p:txBody>
          <a:bodyPr lIns="71437" tIns="71437" rIns="71437" bIns="71437" anchor="t"/>
          <a:lstStyle>
            <a:lvl1pPr algn="ctr" defTabSz="457200">
              <a:lnSpc>
                <a:spcPts val="10100"/>
              </a:lnSpc>
              <a:tabLst>
                <a:tab pos="88900" algn="l"/>
                <a:tab pos="1003300" algn="l"/>
                <a:tab pos="1917700" algn="l"/>
                <a:tab pos="2832100" algn="l"/>
                <a:tab pos="3746500" algn="l"/>
                <a:tab pos="4660900" algn="l"/>
                <a:tab pos="5575300" algn="l"/>
                <a:tab pos="6489700" algn="l"/>
                <a:tab pos="7404100" algn="l"/>
              </a:tabLst>
              <a:defRPr sz="8200">
                <a:solidFill>
                  <a:srgbClr val="FFFFFF"/>
                </a:solidFill>
              </a:defRPr>
            </a:lvl1pPr>
          </a:lstStyle>
          <a:p>
            <a:r>
              <a:rPr dirty="0"/>
              <a:t>X-ray Fluorescence Spectrometer hardware</a:t>
            </a:r>
          </a:p>
        </p:txBody>
      </p:sp>
      <p:graphicFrame>
        <p:nvGraphicFramePr>
          <p:cNvPr id="1219" name="Table 1219"/>
          <p:cNvGraphicFramePr/>
          <p:nvPr>
            <p:extLst>
              <p:ext uri="{D42A27DB-BD31-4B8C-83A1-F6EECF244321}">
                <p14:modId xmlns:p14="http://schemas.microsoft.com/office/powerpoint/2010/main" val="2671209513"/>
              </p:ext>
            </p:extLst>
          </p:nvPr>
        </p:nvGraphicFramePr>
        <p:xfrm>
          <a:off x="5473634" y="2311319"/>
          <a:ext cx="12628028" cy="5453375"/>
        </p:xfrm>
        <a:graphic>
          <a:graphicData uri="http://schemas.openxmlformats.org/drawingml/2006/table">
            <a:tbl>
              <a:tblPr firstRow="1" bandRow="1">
                <a:tableStyleId>{4C3C2611-4C71-4FC5-86AE-919BDF0F9419}</a:tableStyleId>
              </a:tblPr>
              <a:tblGrid>
                <a:gridCol w="1609171">
                  <a:extLst>
                    <a:ext uri="{9D8B030D-6E8A-4147-A177-3AD203B41FA5}">
                      <a16:colId xmlns:a16="http://schemas.microsoft.com/office/drawing/2014/main" val="20000"/>
                    </a:ext>
                  </a:extLst>
                </a:gridCol>
                <a:gridCol w="5598298">
                  <a:extLst>
                    <a:ext uri="{9D8B030D-6E8A-4147-A177-3AD203B41FA5}">
                      <a16:colId xmlns:a16="http://schemas.microsoft.com/office/drawing/2014/main" val="20001"/>
                    </a:ext>
                  </a:extLst>
                </a:gridCol>
                <a:gridCol w="5420559">
                  <a:extLst>
                    <a:ext uri="{9D8B030D-6E8A-4147-A177-3AD203B41FA5}">
                      <a16:colId xmlns:a16="http://schemas.microsoft.com/office/drawing/2014/main" val="20002"/>
                    </a:ext>
                  </a:extLst>
                </a:gridCol>
              </a:tblGrid>
              <a:tr h="806335">
                <a:tc>
                  <a:txBody>
                    <a:bodyPr/>
                    <a:lstStyle/>
                    <a:p>
                      <a:pPr>
                        <a:defRPr sz="1800">
                          <a:solidFill>
                            <a:srgbClr val="000000"/>
                          </a:solidFill>
                        </a:defRPr>
                      </a:pPr>
                      <a:r>
                        <a:rPr sz="4200" b="1">
                          <a:solidFill>
                            <a:srgbClr val="FFFFFF"/>
                          </a:solidFill>
                          <a:latin typeface="Verdana"/>
                          <a:ea typeface="Verdana"/>
                          <a:cs typeface="Verdana"/>
                        </a:rPr>
                        <a:t>Nr.</a:t>
                      </a:r>
                    </a:p>
                  </a:txBody>
                  <a:tcPr marL="45720" marR="45720" horzOverflow="overflow">
                    <a:lnL w="25400">
                      <a:solidFill>
                        <a:srgbClr val="FFFFFF"/>
                      </a:solidFill>
                    </a:lnL>
                    <a:lnR w="25400">
                      <a:solidFill>
                        <a:srgbClr val="FFFFFF"/>
                      </a:solidFill>
                    </a:lnR>
                    <a:lnT w="25400">
                      <a:solidFill>
                        <a:srgbClr val="FFFFFF"/>
                      </a:solidFill>
                    </a:lnT>
                    <a:lnB w="101600">
                      <a:solidFill>
                        <a:srgbClr val="FFFFFF"/>
                      </a:solidFill>
                    </a:lnB>
                    <a:solidFill>
                      <a:srgbClr val="0098DB"/>
                    </a:solidFill>
                  </a:tcPr>
                </a:tc>
                <a:tc>
                  <a:txBody>
                    <a:bodyPr/>
                    <a:lstStyle/>
                    <a:p>
                      <a:pPr>
                        <a:defRPr sz="1800">
                          <a:solidFill>
                            <a:srgbClr val="000000"/>
                          </a:solidFill>
                        </a:defRPr>
                      </a:pPr>
                      <a:r>
                        <a:rPr sz="4200" b="1">
                          <a:solidFill>
                            <a:srgbClr val="FFFFFF"/>
                          </a:solidFill>
                          <a:latin typeface="Verdana"/>
                          <a:ea typeface="Verdana"/>
                          <a:cs typeface="Verdana"/>
                        </a:rPr>
                        <a:t>Unit</a:t>
                      </a:r>
                    </a:p>
                  </a:txBody>
                  <a:tcPr marL="45720" marR="45720" horzOverflow="overflow">
                    <a:lnL w="25400">
                      <a:solidFill>
                        <a:srgbClr val="FFFFFF"/>
                      </a:solidFill>
                    </a:lnL>
                    <a:lnR w="25400">
                      <a:solidFill>
                        <a:srgbClr val="FFFFFF"/>
                      </a:solidFill>
                    </a:lnR>
                    <a:lnT w="25400">
                      <a:solidFill>
                        <a:srgbClr val="FFFFFF"/>
                      </a:solidFill>
                    </a:lnT>
                    <a:lnB w="101600">
                      <a:solidFill>
                        <a:srgbClr val="FFFFFF"/>
                      </a:solidFill>
                    </a:lnB>
                    <a:solidFill>
                      <a:srgbClr val="0098DB"/>
                    </a:solidFill>
                  </a:tcPr>
                </a:tc>
                <a:tc>
                  <a:txBody>
                    <a:bodyPr/>
                    <a:lstStyle/>
                    <a:p>
                      <a:pPr>
                        <a:defRPr sz="1800">
                          <a:solidFill>
                            <a:srgbClr val="000000"/>
                          </a:solidFill>
                        </a:defRPr>
                      </a:pPr>
                      <a:r>
                        <a:rPr sz="4200" b="1">
                          <a:solidFill>
                            <a:srgbClr val="FFFFFF"/>
                          </a:solidFill>
                          <a:latin typeface="Verdana"/>
                          <a:ea typeface="Verdana"/>
                          <a:cs typeface="Verdana"/>
                        </a:rPr>
                        <a:t>delivered</a:t>
                      </a:r>
                    </a:p>
                  </a:txBody>
                  <a:tcPr marL="45720" marR="45720" horzOverflow="overflow">
                    <a:lnL w="25400">
                      <a:solidFill>
                        <a:srgbClr val="FFFFFF"/>
                      </a:solidFill>
                    </a:lnL>
                    <a:lnR w="25400">
                      <a:solidFill>
                        <a:srgbClr val="FFFFFF"/>
                      </a:solidFill>
                    </a:lnR>
                    <a:lnT w="25400">
                      <a:solidFill>
                        <a:srgbClr val="FFFFFF"/>
                      </a:solidFill>
                    </a:lnT>
                    <a:lnB w="101600">
                      <a:solidFill>
                        <a:srgbClr val="FFFFFF"/>
                      </a:solidFill>
                    </a:lnB>
                    <a:solidFill>
                      <a:srgbClr val="0098DB"/>
                    </a:solidFill>
                  </a:tcPr>
                </a:tc>
                <a:extLst>
                  <a:ext uri="{0D108BD9-81ED-4DB2-BD59-A6C34878D82A}">
                    <a16:rowId xmlns:a16="http://schemas.microsoft.com/office/drawing/2014/main" val="10000"/>
                  </a:ext>
                </a:extLst>
              </a:tr>
              <a:tr h="806335">
                <a:tc>
                  <a:txBody>
                    <a:bodyPr/>
                    <a:lstStyle/>
                    <a:p>
                      <a:pPr algn="ctr">
                        <a:defRPr sz="1800">
                          <a:solidFill>
                            <a:srgbClr val="000000"/>
                          </a:solidFill>
                        </a:defRPr>
                      </a:pPr>
                      <a:r>
                        <a:rPr sz="4200">
                          <a:solidFill>
                            <a:srgbClr val="4D4F53"/>
                          </a:solidFill>
                          <a:latin typeface="Verdana"/>
                          <a:ea typeface="Verdana"/>
                          <a:cs typeface="Verdana"/>
                        </a:rPr>
                        <a:t>1</a:t>
                      </a:r>
                    </a:p>
                  </a:txBody>
                  <a:tcPr marL="45720" marR="45720" horzOverflow="overflow">
                    <a:lnL w="25400">
                      <a:solidFill>
                        <a:srgbClr val="FFFFFF"/>
                      </a:solidFill>
                    </a:lnL>
                    <a:lnR w="25400">
                      <a:solidFill>
                        <a:srgbClr val="FFFFFF"/>
                      </a:solidFill>
                    </a:lnR>
                    <a:lnT w="101600">
                      <a:solidFill>
                        <a:srgbClr val="FFFFFF"/>
                      </a:solidFill>
                    </a:lnT>
                    <a:lnB w="25400">
                      <a:solidFill>
                        <a:srgbClr val="FFFFFF"/>
                      </a:solidFill>
                    </a:lnB>
                    <a:solidFill>
                      <a:srgbClr val="CADDF1"/>
                    </a:solidFill>
                  </a:tcPr>
                </a:tc>
                <a:tc>
                  <a:txBody>
                    <a:bodyPr/>
                    <a:lstStyle/>
                    <a:p>
                      <a:pPr>
                        <a:defRPr sz="1800">
                          <a:solidFill>
                            <a:srgbClr val="000000"/>
                          </a:solidFill>
                        </a:defRPr>
                      </a:pPr>
                      <a:r>
                        <a:rPr sz="4200">
                          <a:solidFill>
                            <a:srgbClr val="4D4F53"/>
                          </a:solidFill>
                          <a:latin typeface="Verdana"/>
                          <a:ea typeface="Verdana"/>
                          <a:cs typeface="Verdana"/>
                        </a:rPr>
                        <a:t>Mockup</a:t>
                      </a:r>
                    </a:p>
                  </a:txBody>
                  <a:tcPr marL="45720" marR="45720" horzOverflow="overflow">
                    <a:lnL w="25400">
                      <a:solidFill>
                        <a:srgbClr val="FFFFFF"/>
                      </a:solidFill>
                    </a:lnL>
                    <a:lnR w="25400">
                      <a:solidFill>
                        <a:srgbClr val="FFFFFF"/>
                      </a:solidFill>
                    </a:lnR>
                    <a:lnT w="101600">
                      <a:solidFill>
                        <a:srgbClr val="FFFFFF"/>
                      </a:solidFill>
                    </a:lnT>
                    <a:lnB w="25400">
                      <a:solidFill>
                        <a:srgbClr val="FFFFFF"/>
                      </a:solidFill>
                    </a:lnB>
                    <a:solidFill>
                      <a:srgbClr val="CADDF1"/>
                    </a:solidFill>
                  </a:tcPr>
                </a:tc>
                <a:tc>
                  <a:txBody>
                    <a:bodyPr/>
                    <a:lstStyle/>
                    <a:p>
                      <a:pPr>
                        <a:defRPr sz="1800">
                          <a:solidFill>
                            <a:srgbClr val="000000"/>
                          </a:solidFill>
                        </a:defRPr>
                      </a:pPr>
                      <a:r>
                        <a:rPr sz="4200">
                          <a:solidFill>
                            <a:srgbClr val="4D4F53"/>
                          </a:solidFill>
                          <a:latin typeface="Verdana"/>
                          <a:ea typeface="Verdana"/>
                          <a:cs typeface="Verdana"/>
                        </a:rPr>
                        <a:t>November 1969</a:t>
                      </a:r>
                    </a:p>
                  </a:txBody>
                  <a:tcPr marL="45720" marR="45720" horzOverflow="overflow">
                    <a:lnL w="25400">
                      <a:solidFill>
                        <a:srgbClr val="FFFFFF"/>
                      </a:solidFill>
                    </a:lnL>
                    <a:lnR w="25400">
                      <a:solidFill>
                        <a:srgbClr val="FFFFFF"/>
                      </a:solidFill>
                    </a:lnR>
                    <a:lnT w="101600">
                      <a:solidFill>
                        <a:srgbClr val="FFFFFF"/>
                      </a:solidFill>
                    </a:lnT>
                    <a:lnB w="25400">
                      <a:solidFill>
                        <a:srgbClr val="FFFFFF"/>
                      </a:solidFill>
                    </a:lnB>
                    <a:solidFill>
                      <a:srgbClr val="CADDF1"/>
                    </a:solidFill>
                  </a:tcPr>
                </a:tc>
                <a:extLst>
                  <a:ext uri="{0D108BD9-81ED-4DB2-BD59-A6C34878D82A}">
                    <a16:rowId xmlns:a16="http://schemas.microsoft.com/office/drawing/2014/main" val="10001"/>
                  </a:ext>
                </a:extLst>
              </a:tr>
              <a:tr h="768141">
                <a:tc>
                  <a:txBody>
                    <a:bodyPr/>
                    <a:lstStyle/>
                    <a:p>
                      <a:pPr algn="ctr">
                        <a:defRPr sz="1800">
                          <a:solidFill>
                            <a:srgbClr val="000000"/>
                          </a:solidFill>
                        </a:defRPr>
                      </a:pPr>
                      <a:r>
                        <a:rPr sz="4200">
                          <a:solidFill>
                            <a:srgbClr val="4D4F53"/>
                          </a:solidFill>
                          <a:latin typeface="Verdana"/>
                          <a:ea typeface="Verdana"/>
                          <a:cs typeface="Verdana"/>
                        </a:rPr>
                        <a:t>2</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6EFF8"/>
                    </a:solidFill>
                  </a:tcPr>
                </a:tc>
                <a:tc>
                  <a:txBody>
                    <a:bodyPr/>
                    <a:lstStyle/>
                    <a:p>
                      <a:pPr>
                        <a:defRPr sz="1800">
                          <a:solidFill>
                            <a:srgbClr val="000000"/>
                          </a:solidFill>
                        </a:defRPr>
                      </a:pPr>
                      <a:r>
                        <a:rPr sz="4200">
                          <a:solidFill>
                            <a:srgbClr val="4D4F53"/>
                          </a:solidFill>
                          <a:latin typeface="Verdana"/>
                          <a:ea typeface="Verdana"/>
                          <a:cs typeface="Verdana"/>
                        </a:rPr>
                        <a:t>Mass Mockup</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6EFF8"/>
                    </a:solidFill>
                  </a:tcPr>
                </a:tc>
                <a:tc>
                  <a:txBody>
                    <a:bodyPr/>
                    <a:lstStyle/>
                    <a:p>
                      <a:pPr>
                        <a:defRPr sz="1800">
                          <a:solidFill>
                            <a:srgbClr val="000000"/>
                          </a:solidFill>
                        </a:defRPr>
                      </a:pPr>
                      <a:r>
                        <a:rPr sz="4200">
                          <a:solidFill>
                            <a:srgbClr val="4D4F53"/>
                          </a:solidFill>
                          <a:latin typeface="Verdana"/>
                          <a:ea typeface="Verdana"/>
                          <a:cs typeface="Verdana"/>
                        </a:rPr>
                        <a:t>February 1970</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6EFF8"/>
                    </a:solidFill>
                  </a:tcPr>
                </a:tc>
                <a:extLst>
                  <a:ext uri="{0D108BD9-81ED-4DB2-BD59-A6C34878D82A}">
                    <a16:rowId xmlns:a16="http://schemas.microsoft.com/office/drawing/2014/main" val="10002"/>
                  </a:ext>
                </a:extLst>
              </a:tr>
              <a:tr h="768141">
                <a:tc>
                  <a:txBody>
                    <a:bodyPr/>
                    <a:lstStyle/>
                    <a:p>
                      <a:pPr algn="ctr">
                        <a:defRPr sz="1800">
                          <a:solidFill>
                            <a:srgbClr val="000000"/>
                          </a:solidFill>
                        </a:defRPr>
                      </a:pPr>
                      <a:r>
                        <a:rPr sz="4200">
                          <a:solidFill>
                            <a:srgbClr val="4D4F53"/>
                          </a:solidFill>
                          <a:latin typeface="Verdana"/>
                          <a:ea typeface="Verdana"/>
                          <a:cs typeface="Verdana"/>
                        </a:rPr>
                        <a:t>3</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CADDF1"/>
                    </a:solidFill>
                  </a:tcPr>
                </a:tc>
                <a:tc>
                  <a:txBody>
                    <a:bodyPr/>
                    <a:lstStyle/>
                    <a:p>
                      <a:pPr>
                        <a:defRPr sz="1800">
                          <a:solidFill>
                            <a:srgbClr val="000000"/>
                          </a:solidFill>
                        </a:defRPr>
                      </a:pPr>
                      <a:r>
                        <a:rPr sz="4200">
                          <a:solidFill>
                            <a:srgbClr val="4D4F53"/>
                          </a:solidFill>
                          <a:latin typeface="Verdana"/>
                          <a:ea typeface="Verdana"/>
                          <a:cs typeface="Verdana"/>
                        </a:rPr>
                        <a:t>Prototype Unit</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CADDF1"/>
                    </a:solidFill>
                  </a:tcPr>
                </a:tc>
                <a:tc>
                  <a:txBody>
                    <a:bodyPr/>
                    <a:lstStyle/>
                    <a:p>
                      <a:pPr>
                        <a:defRPr sz="1800">
                          <a:solidFill>
                            <a:srgbClr val="000000"/>
                          </a:solidFill>
                        </a:defRPr>
                      </a:pPr>
                      <a:r>
                        <a:rPr sz="4200" dirty="0">
                          <a:solidFill>
                            <a:srgbClr val="4D4F53"/>
                          </a:solidFill>
                          <a:latin typeface="Verdana"/>
                          <a:ea typeface="Verdana"/>
                          <a:cs typeface="Verdana"/>
                        </a:rPr>
                        <a:t>June 1970</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CADDF1"/>
                    </a:solidFill>
                  </a:tcPr>
                </a:tc>
                <a:extLst>
                  <a:ext uri="{0D108BD9-81ED-4DB2-BD59-A6C34878D82A}">
                    <a16:rowId xmlns:a16="http://schemas.microsoft.com/office/drawing/2014/main" val="10003"/>
                  </a:ext>
                </a:extLst>
              </a:tr>
              <a:tr h="768141">
                <a:tc>
                  <a:txBody>
                    <a:bodyPr/>
                    <a:lstStyle/>
                    <a:p>
                      <a:pPr algn="ctr">
                        <a:defRPr sz="1800">
                          <a:solidFill>
                            <a:srgbClr val="000000"/>
                          </a:solidFill>
                        </a:defRPr>
                      </a:pPr>
                      <a:r>
                        <a:rPr sz="4200">
                          <a:solidFill>
                            <a:srgbClr val="4D4F53"/>
                          </a:solidFill>
                          <a:latin typeface="Verdana"/>
                          <a:ea typeface="Verdana"/>
                          <a:cs typeface="Verdana"/>
                        </a:rPr>
                        <a:t>4</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6EFF8"/>
                    </a:solidFill>
                  </a:tcPr>
                </a:tc>
                <a:tc>
                  <a:txBody>
                    <a:bodyPr/>
                    <a:lstStyle/>
                    <a:p>
                      <a:pPr>
                        <a:defRPr sz="1800">
                          <a:solidFill>
                            <a:srgbClr val="000000"/>
                          </a:solidFill>
                        </a:defRPr>
                      </a:pPr>
                      <a:r>
                        <a:rPr sz="4200">
                          <a:solidFill>
                            <a:srgbClr val="4D4F53"/>
                          </a:solidFill>
                          <a:latin typeface="Verdana"/>
                          <a:ea typeface="Verdana"/>
                          <a:cs typeface="Verdana"/>
                        </a:rPr>
                        <a:t>Flight Unit #1</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6EFF8"/>
                    </a:solidFill>
                  </a:tcPr>
                </a:tc>
                <a:tc>
                  <a:txBody>
                    <a:bodyPr/>
                    <a:lstStyle/>
                    <a:p>
                      <a:pPr>
                        <a:defRPr sz="1800">
                          <a:solidFill>
                            <a:srgbClr val="000000"/>
                          </a:solidFill>
                        </a:defRPr>
                      </a:pPr>
                      <a:r>
                        <a:rPr sz="4200">
                          <a:solidFill>
                            <a:srgbClr val="4D4F53"/>
                          </a:solidFill>
                          <a:latin typeface="Verdana"/>
                          <a:ea typeface="Verdana"/>
                          <a:cs typeface="Verdana"/>
                        </a:rPr>
                        <a:t>Dec 1970-Apr 1971</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6EFF8"/>
                    </a:solidFill>
                  </a:tcPr>
                </a:tc>
                <a:extLst>
                  <a:ext uri="{0D108BD9-81ED-4DB2-BD59-A6C34878D82A}">
                    <a16:rowId xmlns:a16="http://schemas.microsoft.com/office/drawing/2014/main" val="10004"/>
                  </a:ext>
                </a:extLst>
              </a:tr>
              <a:tr h="768141">
                <a:tc>
                  <a:txBody>
                    <a:bodyPr/>
                    <a:lstStyle/>
                    <a:p>
                      <a:pPr algn="ctr">
                        <a:defRPr sz="1800">
                          <a:solidFill>
                            <a:srgbClr val="000000"/>
                          </a:solidFill>
                        </a:defRPr>
                      </a:pPr>
                      <a:r>
                        <a:rPr sz="4200">
                          <a:solidFill>
                            <a:srgbClr val="4D4F53"/>
                          </a:solidFill>
                          <a:latin typeface="Verdana"/>
                          <a:ea typeface="Verdana"/>
                          <a:cs typeface="Verdana"/>
                        </a:rPr>
                        <a:t>5 </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CADDF1"/>
                    </a:solidFill>
                  </a:tcPr>
                </a:tc>
                <a:tc>
                  <a:txBody>
                    <a:bodyPr/>
                    <a:lstStyle/>
                    <a:p>
                      <a:pPr>
                        <a:defRPr sz="1800">
                          <a:solidFill>
                            <a:srgbClr val="000000"/>
                          </a:solidFill>
                        </a:defRPr>
                      </a:pPr>
                      <a:r>
                        <a:rPr sz="4200">
                          <a:solidFill>
                            <a:srgbClr val="4D4F53"/>
                          </a:solidFill>
                          <a:latin typeface="Verdana"/>
                          <a:ea typeface="Verdana"/>
                          <a:cs typeface="Verdana"/>
                        </a:rPr>
                        <a:t>Flight Unit #2</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CADDF1"/>
                    </a:solidFill>
                  </a:tcPr>
                </a:tc>
                <a:tc>
                  <a:txBody>
                    <a:bodyPr/>
                    <a:lstStyle/>
                    <a:p>
                      <a:pPr>
                        <a:defRPr sz="1800">
                          <a:solidFill>
                            <a:srgbClr val="000000"/>
                          </a:solidFill>
                        </a:defRPr>
                      </a:pPr>
                      <a:r>
                        <a:rPr sz="4200">
                          <a:solidFill>
                            <a:srgbClr val="4D4F53"/>
                          </a:solidFill>
                          <a:latin typeface="Verdana"/>
                          <a:ea typeface="Verdana"/>
                          <a:cs typeface="Verdana"/>
                        </a:rPr>
                        <a:t>Jan-May 1971</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CADDF1"/>
                    </a:solidFill>
                  </a:tcPr>
                </a:tc>
                <a:extLst>
                  <a:ext uri="{0D108BD9-81ED-4DB2-BD59-A6C34878D82A}">
                    <a16:rowId xmlns:a16="http://schemas.microsoft.com/office/drawing/2014/main" val="10005"/>
                  </a:ext>
                </a:extLst>
              </a:tr>
              <a:tr h="768141">
                <a:tc>
                  <a:txBody>
                    <a:bodyPr/>
                    <a:lstStyle/>
                    <a:p>
                      <a:pPr algn="ctr">
                        <a:defRPr sz="1800">
                          <a:solidFill>
                            <a:srgbClr val="000000"/>
                          </a:solidFill>
                        </a:defRPr>
                      </a:pPr>
                      <a:r>
                        <a:rPr sz="4200">
                          <a:solidFill>
                            <a:srgbClr val="4D4F53"/>
                          </a:solidFill>
                          <a:latin typeface="Verdana"/>
                          <a:ea typeface="Verdana"/>
                          <a:cs typeface="Verdana"/>
                        </a:rPr>
                        <a:t>6</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6EFF8"/>
                    </a:solidFill>
                  </a:tcPr>
                </a:tc>
                <a:tc>
                  <a:txBody>
                    <a:bodyPr/>
                    <a:lstStyle/>
                    <a:p>
                      <a:pPr>
                        <a:defRPr sz="1800">
                          <a:solidFill>
                            <a:srgbClr val="000000"/>
                          </a:solidFill>
                        </a:defRPr>
                      </a:pPr>
                      <a:r>
                        <a:rPr sz="4200">
                          <a:solidFill>
                            <a:srgbClr val="4D4F53"/>
                          </a:solidFill>
                          <a:latin typeface="Verdana"/>
                          <a:ea typeface="Verdana"/>
                          <a:cs typeface="Verdana"/>
                        </a:rPr>
                        <a:t>Qualification Unit</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6EFF8"/>
                    </a:solidFill>
                  </a:tcPr>
                </a:tc>
                <a:tc>
                  <a:txBody>
                    <a:bodyPr/>
                    <a:lstStyle/>
                    <a:p>
                      <a:pPr>
                        <a:defRPr sz="1800">
                          <a:solidFill>
                            <a:srgbClr val="000000"/>
                          </a:solidFill>
                        </a:defRPr>
                      </a:pPr>
                      <a:r>
                        <a:rPr sz="4200" dirty="0">
                          <a:solidFill>
                            <a:srgbClr val="4D4F53"/>
                          </a:solidFill>
                          <a:latin typeface="Verdana"/>
                          <a:ea typeface="Verdana"/>
                          <a:cs typeface="Verdana"/>
                        </a:rPr>
                        <a:t>November 1970</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6EFF8"/>
                    </a:solidFill>
                  </a:tcPr>
                </a:tc>
                <a:extLst>
                  <a:ext uri="{0D108BD9-81ED-4DB2-BD59-A6C34878D82A}">
                    <a16:rowId xmlns:a16="http://schemas.microsoft.com/office/drawing/2014/main" val="10006"/>
                  </a:ext>
                </a:extLst>
              </a:tr>
            </a:tbl>
          </a:graphicData>
        </a:graphic>
      </p:graphicFrame>
      <p:sp>
        <p:nvSpPr>
          <p:cNvPr id="2" name="Donut 5">
            <a:extLst>
              <a:ext uri="{FF2B5EF4-FFF2-40B4-BE49-F238E27FC236}">
                <a16:creationId xmlns:a16="http://schemas.microsoft.com/office/drawing/2014/main" id="{8D4CF63C-FB0E-B752-92C9-EF8F4C1A7DD5}"/>
              </a:ext>
            </a:extLst>
          </p:cNvPr>
          <p:cNvSpPr/>
          <p:nvPr/>
        </p:nvSpPr>
        <p:spPr>
          <a:xfrm>
            <a:off x="18430263" y="9540240"/>
            <a:ext cx="3067340" cy="1249680"/>
          </a:xfrm>
          <a:prstGeom prst="donut">
            <a:avLst>
              <a:gd name="adj" fmla="val 572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Donut 5">
            <a:extLst>
              <a:ext uri="{FF2B5EF4-FFF2-40B4-BE49-F238E27FC236}">
                <a16:creationId xmlns:a16="http://schemas.microsoft.com/office/drawing/2014/main" id="{EE882B65-AC3A-B247-613E-B2ECE619F36F}"/>
              </a:ext>
            </a:extLst>
          </p:cNvPr>
          <p:cNvSpPr/>
          <p:nvPr/>
        </p:nvSpPr>
        <p:spPr>
          <a:xfrm>
            <a:off x="4659379" y="4434982"/>
            <a:ext cx="14626118" cy="1346487"/>
          </a:xfrm>
          <a:prstGeom prst="donut">
            <a:avLst>
              <a:gd name="adj" fmla="val 572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19"/>
                                        </p:tgtEl>
                                        <p:attrNameLst>
                                          <p:attrName>style.visibility</p:attrName>
                                        </p:attrNameLst>
                                      </p:cBhvr>
                                      <p:to>
                                        <p:strVal val="visible"/>
                                      </p:to>
                                    </p:set>
                                    <p:animEffect transition="in" filter="dissolve">
                                      <p:cBhvr>
                                        <p:cTn id="7" dur="1000"/>
                                        <p:tgtEl>
                                          <p:spTgt spid="12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 grpId="1" animBg="1" advAuto="0"/>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 name="Shape 1221"/>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pic>
        <p:nvPicPr>
          <p:cNvPr id="1222" name="temp6.pdf"/>
          <p:cNvPicPr>
            <a:picLocks noChangeAspect="1"/>
          </p:cNvPicPr>
          <p:nvPr/>
        </p:nvPicPr>
        <p:blipFill>
          <a:blip r:embed="rId3"/>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sp>
        <p:nvSpPr>
          <p:cNvPr id="1223" name="Shape 1223"/>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1224" name="pasted-image.pdf"/>
          <p:cNvPicPr>
            <a:picLocks/>
          </p:cNvPicPr>
          <p:nvPr/>
        </p:nvPicPr>
        <p:blipFill>
          <a:blip r:embed="rId4"/>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1225" name="pasted-image.pdf"/>
          <p:cNvPicPr>
            <a:picLocks/>
          </p:cNvPicPr>
          <p:nvPr/>
        </p:nvPicPr>
        <p:blipFill>
          <a:blip r:embed="rId5"/>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1226" name="pasted-image.pdf"/>
          <p:cNvPicPr>
            <a:picLocks/>
          </p:cNvPicPr>
          <p:nvPr/>
        </p:nvPicPr>
        <p:blipFill>
          <a:blip r:embed="rId6"/>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1227" name="pasted-image.pdf"/>
          <p:cNvPicPr>
            <a:picLocks/>
          </p:cNvPicPr>
          <p:nvPr/>
        </p:nvPicPr>
        <p:blipFill>
          <a:blip r:embed="rId7"/>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1228" name="pasted-image.pdf"/>
          <p:cNvPicPr>
            <a:picLocks/>
          </p:cNvPicPr>
          <p:nvPr/>
        </p:nvPicPr>
        <p:blipFill>
          <a:blip r:embed="rId8"/>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1229" name="pasted-image.pdf"/>
          <p:cNvPicPr>
            <a:picLocks/>
          </p:cNvPicPr>
          <p:nvPr/>
        </p:nvPicPr>
        <p:blipFill>
          <a:blip r:embed="rId9"/>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1230" name="pasted-image.pdf"/>
          <p:cNvPicPr>
            <a:picLocks/>
          </p:cNvPicPr>
          <p:nvPr/>
        </p:nvPicPr>
        <p:blipFill>
          <a:blip r:embed="rId10"/>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1231" name="pasted-image.pdf"/>
          <p:cNvPicPr>
            <a:picLocks/>
          </p:cNvPicPr>
          <p:nvPr/>
        </p:nvPicPr>
        <p:blipFill>
          <a:blip r:embed="rId11"/>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1232" name="pasted-image.pdf"/>
          <p:cNvPicPr>
            <a:picLocks/>
          </p:cNvPicPr>
          <p:nvPr/>
        </p:nvPicPr>
        <p:blipFill>
          <a:blip r:embed="rId12"/>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1233" name="pasted-image.pdf"/>
          <p:cNvPicPr>
            <a:picLocks/>
          </p:cNvPicPr>
          <p:nvPr/>
        </p:nvPicPr>
        <p:blipFill>
          <a:blip r:embed="rId13"/>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1234" name="pasted-image.pdf"/>
          <p:cNvPicPr>
            <a:picLocks/>
          </p:cNvPicPr>
          <p:nvPr/>
        </p:nvPicPr>
        <p:blipFill>
          <a:blip r:embed="rId14"/>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1235" name="pasted-image.pdf"/>
          <p:cNvPicPr>
            <a:picLocks/>
          </p:cNvPicPr>
          <p:nvPr/>
        </p:nvPicPr>
        <p:blipFill>
          <a:blip r:embed="rId15"/>
          <a:srcRect t="5733" r="5707" b="5611"/>
          <a:stretch>
            <a:fillRect/>
          </a:stretch>
        </p:blipFill>
        <p:spPr>
          <a:xfrm>
            <a:off x="16447547" y="13355393"/>
            <a:ext cx="406401" cy="266701"/>
          </a:xfrm>
          <a:prstGeom prst="rect">
            <a:avLst/>
          </a:prstGeom>
          <a:ln w="12700">
            <a:solidFill>
              <a:srgbClr val="FFFFFF"/>
            </a:solidFill>
            <a:miter lim="400000"/>
          </a:ln>
        </p:spPr>
      </p:pic>
      <p:pic>
        <p:nvPicPr>
          <p:cNvPr id="1236" name="pasted-image.pdf"/>
          <p:cNvPicPr>
            <a:picLocks/>
          </p:cNvPicPr>
          <p:nvPr/>
        </p:nvPicPr>
        <p:blipFill>
          <a:blip r:embed="rId16"/>
          <a:srcRect t="5895" b="5530"/>
          <a:stretch>
            <a:fillRect/>
          </a:stretch>
        </p:blipFill>
        <p:spPr>
          <a:xfrm>
            <a:off x="17059800" y="13355592"/>
            <a:ext cx="397723" cy="266701"/>
          </a:xfrm>
          <a:prstGeom prst="rect">
            <a:avLst/>
          </a:prstGeom>
          <a:ln w="12700">
            <a:solidFill>
              <a:srgbClr val="FFFFFF"/>
            </a:solidFill>
            <a:miter lim="400000"/>
          </a:ln>
        </p:spPr>
      </p:pic>
      <p:pic>
        <p:nvPicPr>
          <p:cNvPr id="1237" name="pasted-image.pdf"/>
          <p:cNvPicPr>
            <a:picLocks/>
          </p:cNvPicPr>
          <p:nvPr/>
        </p:nvPicPr>
        <p:blipFill>
          <a:blip r:embed="rId17"/>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1238" name="pasted-image.pdf"/>
          <p:cNvPicPr>
            <a:picLocks/>
          </p:cNvPicPr>
          <p:nvPr/>
        </p:nvPicPr>
        <p:blipFill>
          <a:blip r:embed="rId18"/>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1239" name="pasted-image.pdf"/>
          <p:cNvPicPr>
            <a:picLocks/>
          </p:cNvPicPr>
          <p:nvPr/>
        </p:nvPicPr>
        <p:blipFill>
          <a:blip r:embed="rId19"/>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1240" name="pasted-image.pdf"/>
          <p:cNvPicPr>
            <a:picLocks/>
          </p:cNvPicPr>
          <p:nvPr/>
        </p:nvPicPr>
        <p:blipFill>
          <a:blip r:embed="rId20"/>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1241" name="pasted-image.pdf"/>
          <p:cNvPicPr>
            <a:picLocks/>
          </p:cNvPicPr>
          <p:nvPr/>
        </p:nvPicPr>
        <p:blipFill>
          <a:blip r:embed="rId21"/>
          <a:srcRect t="5798" r="5009" b="5725"/>
          <a:stretch>
            <a:fillRect/>
          </a:stretch>
        </p:blipFill>
        <p:spPr>
          <a:xfrm>
            <a:off x="21310646" y="13355791"/>
            <a:ext cx="406401" cy="266701"/>
          </a:xfrm>
          <a:prstGeom prst="rect">
            <a:avLst/>
          </a:prstGeom>
          <a:ln w="12700">
            <a:solidFill>
              <a:srgbClr val="FFFFFF"/>
            </a:solidFill>
            <a:miter lim="400000"/>
          </a:ln>
        </p:spPr>
      </p:pic>
      <p:pic>
        <p:nvPicPr>
          <p:cNvPr id="1242" name="pasted-image.pdf"/>
          <p:cNvPicPr>
            <a:picLocks/>
          </p:cNvPicPr>
          <p:nvPr/>
        </p:nvPicPr>
        <p:blipFill>
          <a:blip r:embed="rId22"/>
          <a:srcRect l="5076" t="6880" b="6000"/>
          <a:stretch>
            <a:fillRect/>
          </a:stretch>
        </p:blipFill>
        <p:spPr>
          <a:xfrm>
            <a:off x="22350982" y="13356584"/>
            <a:ext cx="406401" cy="266655"/>
          </a:xfrm>
          <a:prstGeom prst="rect">
            <a:avLst/>
          </a:prstGeom>
          <a:ln w="12700">
            <a:solidFill>
              <a:srgbClr val="FFFFFF"/>
            </a:solidFill>
            <a:miter lim="400000"/>
          </a:ln>
        </p:spPr>
      </p:pic>
      <p:pic>
        <p:nvPicPr>
          <p:cNvPr id="1243" name="pasted-image.pdf"/>
          <p:cNvPicPr>
            <a:picLocks/>
          </p:cNvPicPr>
          <p:nvPr/>
        </p:nvPicPr>
        <p:blipFill>
          <a:blip r:embed="rId23"/>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1244" name="pasted-image.pdf"/>
          <p:cNvPicPr>
            <a:picLocks/>
          </p:cNvPicPr>
          <p:nvPr/>
        </p:nvPicPr>
        <p:blipFill>
          <a:blip r:embed="rId24"/>
          <a:srcRect t="4106" r="4981"/>
          <a:stretch>
            <a:fillRect/>
          </a:stretch>
        </p:blipFill>
        <p:spPr>
          <a:xfrm>
            <a:off x="23776723" y="13360652"/>
            <a:ext cx="406401" cy="260871"/>
          </a:xfrm>
          <a:prstGeom prst="rect">
            <a:avLst/>
          </a:prstGeom>
          <a:ln w="12700">
            <a:solidFill>
              <a:srgbClr val="FFFFFF"/>
            </a:solidFill>
            <a:miter lim="400000"/>
          </a:ln>
        </p:spPr>
      </p:pic>
      <p:pic>
        <p:nvPicPr>
          <p:cNvPr id="1245" name="pasted-image.tiff"/>
          <p:cNvPicPr>
            <a:picLocks noChangeAspect="1"/>
          </p:cNvPicPr>
          <p:nvPr/>
        </p:nvPicPr>
        <p:blipFill>
          <a:blip r:embed="rId25"/>
          <a:stretch>
            <a:fillRect/>
          </a:stretch>
        </p:blipFill>
        <p:spPr>
          <a:xfrm>
            <a:off x="21907765" y="13358347"/>
            <a:ext cx="265557" cy="265557"/>
          </a:xfrm>
          <a:prstGeom prst="rect">
            <a:avLst/>
          </a:prstGeom>
          <a:ln w="12700">
            <a:solidFill>
              <a:srgbClr val="FFFFFF"/>
            </a:solidFill>
            <a:miter lim="400000"/>
          </a:ln>
        </p:spPr>
      </p:pic>
      <p:pic>
        <p:nvPicPr>
          <p:cNvPr id="1246" name="pasted-image.pdf"/>
          <p:cNvPicPr>
            <a:picLocks/>
          </p:cNvPicPr>
          <p:nvPr/>
        </p:nvPicPr>
        <p:blipFill>
          <a:blip r:embed="rId26"/>
          <a:srcRect l="3289" t="5441" r="3857" b="7975"/>
          <a:stretch>
            <a:fillRect/>
          </a:stretch>
        </p:blipFill>
        <p:spPr>
          <a:xfrm>
            <a:off x="20094872" y="13359097"/>
            <a:ext cx="406401" cy="266701"/>
          </a:xfrm>
          <a:prstGeom prst="rect">
            <a:avLst/>
          </a:prstGeom>
          <a:ln w="12700">
            <a:solidFill>
              <a:srgbClr val="FFFFFF"/>
            </a:solidFill>
            <a:miter lim="400000"/>
          </a:ln>
        </p:spPr>
      </p:pic>
      <p:pic>
        <p:nvPicPr>
          <p:cNvPr id="1247" name="pasted-image.pdf"/>
          <p:cNvPicPr>
            <a:picLocks/>
          </p:cNvPicPr>
          <p:nvPr/>
        </p:nvPicPr>
        <p:blipFill>
          <a:blip r:embed="rId27"/>
          <a:srcRect l="1719" t="6495" r="5122" b="5863"/>
          <a:stretch>
            <a:fillRect/>
          </a:stretch>
        </p:blipFill>
        <p:spPr>
          <a:xfrm>
            <a:off x="20702759" y="13356981"/>
            <a:ext cx="406401" cy="266701"/>
          </a:xfrm>
          <a:prstGeom prst="rect">
            <a:avLst/>
          </a:prstGeom>
          <a:ln w="12700">
            <a:solidFill>
              <a:srgbClr val="FFFFFF"/>
            </a:solidFill>
            <a:miter lim="400000"/>
          </a:ln>
        </p:spPr>
      </p:pic>
      <p:pic>
        <p:nvPicPr>
          <p:cNvPr id="1248" name="image102.jpeg"/>
          <p:cNvPicPr>
            <a:picLocks noChangeAspect="1"/>
          </p:cNvPicPr>
          <p:nvPr/>
        </p:nvPicPr>
        <p:blipFill>
          <a:blip r:embed="rId28"/>
          <a:stretch>
            <a:fillRect/>
          </a:stretch>
        </p:blipFill>
        <p:spPr>
          <a:xfrm>
            <a:off x="776145" y="2971883"/>
            <a:ext cx="11103480" cy="8325836"/>
          </a:xfrm>
          <a:prstGeom prst="rect">
            <a:avLst/>
          </a:prstGeom>
          <a:ln w="12700">
            <a:miter lim="400000"/>
          </a:ln>
        </p:spPr>
      </p:pic>
      <p:sp>
        <p:nvSpPr>
          <p:cNvPr id="1249" name="Shape 1249"/>
          <p:cNvSpPr>
            <a:spLocks noGrp="1"/>
          </p:cNvSpPr>
          <p:nvPr>
            <p:ph type="title" idx="4294967295"/>
          </p:nvPr>
        </p:nvSpPr>
        <p:spPr>
          <a:xfrm>
            <a:off x="34323" y="794713"/>
            <a:ext cx="24315151" cy="1346487"/>
          </a:xfrm>
          <a:prstGeom prst="rect">
            <a:avLst/>
          </a:prstGeom>
        </p:spPr>
        <p:txBody>
          <a:bodyPr lIns="71437" tIns="71437" rIns="71437" bIns="71437" anchor="t"/>
          <a:lstStyle>
            <a:lvl1pPr algn="ctr" defTabSz="457200">
              <a:lnSpc>
                <a:spcPts val="10100"/>
              </a:lnSpc>
              <a:tabLst>
                <a:tab pos="88900" algn="l"/>
                <a:tab pos="1003300" algn="l"/>
                <a:tab pos="1917700" algn="l"/>
                <a:tab pos="2832100" algn="l"/>
                <a:tab pos="3746500" algn="l"/>
                <a:tab pos="4660900" algn="l"/>
                <a:tab pos="5575300" algn="l"/>
                <a:tab pos="6489700" algn="l"/>
                <a:tab pos="7404100" algn="l"/>
              </a:tabLst>
              <a:defRPr sz="8200">
                <a:solidFill>
                  <a:srgbClr val="FFFFFF"/>
                </a:solidFill>
              </a:defRPr>
            </a:lvl1pPr>
          </a:lstStyle>
          <a:p>
            <a:r>
              <a:rPr dirty="0"/>
              <a:t>X-ray Fluorescence Spectrometer hardware</a:t>
            </a:r>
          </a:p>
        </p:txBody>
      </p:sp>
      <p:pic>
        <p:nvPicPr>
          <p:cNvPr id="1251" name="image104.jpeg"/>
          <p:cNvPicPr>
            <a:picLocks noChangeAspect="1"/>
          </p:cNvPicPr>
          <p:nvPr/>
        </p:nvPicPr>
        <p:blipFill>
          <a:blip r:embed="rId29"/>
          <a:stretch>
            <a:fillRect/>
          </a:stretch>
        </p:blipFill>
        <p:spPr>
          <a:xfrm>
            <a:off x="12913812" y="3015650"/>
            <a:ext cx="11101114" cy="8325836"/>
          </a:xfrm>
          <a:prstGeom prst="rect">
            <a:avLst/>
          </a:prstGeom>
          <a:ln w="12700">
            <a:miter lim="400000"/>
          </a:ln>
        </p:spPr>
      </p:pic>
      <p:sp>
        <p:nvSpPr>
          <p:cNvPr id="2" name="TextBox 7">
            <a:extLst>
              <a:ext uri="{FF2B5EF4-FFF2-40B4-BE49-F238E27FC236}">
                <a16:creationId xmlns:a16="http://schemas.microsoft.com/office/drawing/2014/main" id="{45B0AA61-E818-65C9-E24B-5449D9785F05}"/>
              </a:ext>
            </a:extLst>
          </p:cNvPr>
          <p:cNvSpPr txBox="1">
            <a:spLocks noChangeArrowheads="1"/>
          </p:cNvSpPr>
          <p:nvPr/>
        </p:nvSpPr>
        <p:spPr bwMode="auto">
          <a:xfrm>
            <a:off x="6063649" y="10181883"/>
            <a:ext cx="12666139" cy="2739404"/>
          </a:xfrm>
          <a:prstGeom prst="rect">
            <a:avLst/>
          </a:prstGeom>
          <a:solidFill>
            <a:schemeClr val="tx1"/>
          </a:solidFill>
          <a:ln>
            <a:noFill/>
          </a:ln>
        </p:spPr>
        <p:txBody>
          <a:bodyPr wrap="square">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r>
              <a:rPr lang="en-US" sz="4400" dirty="0">
                <a:solidFill>
                  <a:schemeClr val="bg2"/>
                </a:solidFill>
              </a:rPr>
              <a:t>Measurements:</a:t>
            </a:r>
          </a:p>
          <a:p>
            <a:r>
              <a:rPr lang="en-US" sz="4267" dirty="0">
                <a:solidFill>
                  <a:schemeClr val="bg2"/>
                </a:solidFill>
              </a:rPr>
              <a:t>W=0.538, </a:t>
            </a:r>
            <a:r>
              <a:rPr lang="en-US" sz="4267" dirty="0" err="1">
                <a:solidFill>
                  <a:schemeClr val="bg2"/>
                </a:solidFill>
              </a:rPr>
              <a:t>t_W</a:t>
            </a:r>
            <a:r>
              <a:rPr lang="en-US" sz="4267" dirty="0">
                <a:solidFill>
                  <a:schemeClr val="bg2"/>
                </a:solidFill>
              </a:rPr>
              <a:t>=0.025, L=0.97, S=1.57, D=0.500, </a:t>
            </a:r>
            <a:r>
              <a:rPr lang="en-US" sz="4267" dirty="0" err="1">
                <a:solidFill>
                  <a:schemeClr val="bg2"/>
                </a:solidFill>
              </a:rPr>
              <a:t>D+t_D</a:t>
            </a:r>
            <a:r>
              <a:rPr lang="en-US" sz="4267" dirty="0">
                <a:solidFill>
                  <a:schemeClr val="bg2"/>
                </a:solidFill>
              </a:rPr>
              <a:t>=</a:t>
            </a:r>
            <a:r>
              <a:rPr lang="en-US" sz="4267" dirty="0" err="1">
                <a:solidFill>
                  <a:schemeClr val="bg2"/>
                </a:solidFill>
              </a:rPr>
              <a:t>W+t_W</a:t>
            </a:r>
            <a:r>
              <a:rPr lang="en-US" sz="4267" dirty="0">
                <a:solidFill>
                  <a:schemeClr val="bg2"/>
                </a:solidFill>
              </a:rPr>
              <a:t>, depth cell = 0.122. All dimensions in inch. </a:t>
            </a:r>
          </a:p>
        </p:txBody>
      </p:sp>
      <p:sp>
        <p:nvSpPr>
          <p:cNvPr id="3" name="Shape 1250">
            <a:extLst>
              <a:ext uri="{FF2B5EF4-FFF2-40B4-BE49-F238E27FC236}">
                <a16:creationId xmlns:a16="http://schemas.microsoft.com/office/drawing/2014/main" id="{6DB05961-0F6D-DE36-C171-2D8A3C0EE487}"/>
              </a:ext>
            </a:extLst>
          </p:cNvPr>
          <p:cNvSpPr/>
          <p:nvPr/>
        </p:nvSpPr>
        <p:spPr>
          <a:xfrm>
            <a:off x="9845835" y="2213213"/>
            <a:ext cx="4692124" cy="6375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algn="r" defTabSz="2438400">
              <a:defRPr sz="2600">
                <a:latin typeface="Verdana"/>
                <a:ea typeface="Verdana"/>
                <a:cs typeface="Verdana"/>
                <a:sym typeface="Verdana"/>
              </a:defRPr>
            </a:lvl1pPr>
          </a:lstStyle>
          <a:p>
            <a:r>
              <a:rPr dirty="0"/>
              <a:t>X-ray detector assembly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19999" y="710571"/>
            <a:ext cx="17886723" cy="1066960"/>
          </a:xfrm>
        </p:spPr>
        <p:txBody>
          <a:bodyPr/>
          <a:lstStyle/>
          <a:p>
            <a:r>
              <a:rPr lang="en-GB" sz="5333" dirty="0">
                <a:latin typeface="Verdana" charset="0"/>
                <a:ea typeface="MS PGothic" charset="0"/>
              </a:rPr>
              <a:t>X-ray Fluorescence Spectrometer FOV - V</a:t>
            </a:r>
          </a:p>
        </p:txBody>
      </p:sp>
      <p:sp>
        <p:nvSpPr>
          <p:cNvPr id="3" name="TextBox 7">
            <a:extLst>
              <a:ext uri="{FF2B5EF4-FFF2-40B4-BE49-F238E27FC236}">
                <a16:creationId xmlns:a16="http://schemas.microsoft.com/office/drawing/2014/main" id="{19863A8A-A45D-5A50-BB29-8D41129728CC}"/>
              </a:ext>
            </a:extLst>
          </p:cNvPr>
          <p:cNvSpPr txBox="1">
            <a:spLocks noChangeArrowheads="1"/>
          </p:cNvSpPr>
          <p:nvPr/>
        </p:nvSpPr>
        <p:spPr bwMode="auto">
          <a:xfrm>
            <a:off x="274204" y="3761706"/>
            <a:ext cx="7121504" cy="336638"/>
          </a:xfrm>
          <a:prstGeom prst="rect">
            <a:avLst/>
          </a:prstGeom>
          <a:solidFill>
            <a:schemeClr val="accent2">
              <a:alpha val="65000"/>
            </a:schemeClr>
          </a:solidFill>
          <a:ln>
            <a:noFill/>
          </a:ln>
        </p:spPr>
        <p:txBody>
          <a:bodyPr wrap="square">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r>
              <a:rPr lang="en-US" sz="1600" dirty="0">
                <a:solidFill>
                  <a:schemeClr val="bg2"/>
                </a:solidFill>
              </a:rPr>
              <a:t>All dimensions in inch </a:t>
            </a: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C835D4BE-E79B-FC39-4657-16F5FA74BE3B}"/>
                  </a:ext>
                </a:extLst>
              </p:cNvPr>
              <p:cNvGraphicFramePr>
                <a:graphicFrameLocks noGrp="1"/>
              </p:cNvGraphicFramePr>
              <p:nvPr>
                <p:extLst>
                  <p:ext uri="{D42A27DB-BD31-4B8C-83A1-F6EECF244321}">
                    <p14:modId xmlns:p14="http://schemas.microsoft.com/office/powerpoint/2010/main" val="3939502040"/>
                  </p:ext>
                </p:extLst>
              </p:nvPr>
            </p:nvGraphicFramePr>
            <p:xfrm>
              <a:off x="274203" y="2468880"/>
              <a:ext cx="23789796" cy="6910384"/>
            </p:xfrm>
            <a:graphic>
              <a:graphicData uri="http://schemas.openxmlformats.org/drawingml/2006/table">
                <a:tbl>
                  <a:tblPr firstRow="1" bandRow="1">
                    <a:tableStyleId>{5C22544A-7EE6-4342-B048-85BDC9FD1C3A}</a:tableStyleId>
                  </a:tblPr>
                  <a:tblGrid>
                    <a:gridCol w="4416605">
                      <a:extLst>
                        <a:ext uri="{9D8B030D-6E8A-4147-A177-3AD203B41FA5}">
                          <a16:colId xmlns:a16="http://schemas.microsoft.com/office/drawing/2014/main" val="2990500866"/>
                        </a:ext>
                      </a:extLst>
                    </a:gridCol>
                    <a:gridCol w="4075302">
                      <a:extLst>
                        <a:ext uri="{9D8B030D-6E8A-4147-A177-3AD203B41FA5}">
                          <a16:colId xmlns:a16="http://schemas.microsoft.com/office/drawing/2014/main" val="2747692020"/>
                        </a:ext>
                      </a:extLst>
                    </a:gridCol>
                    <a:gridCol w="4075302">
                      <a:extLst>
                        <a:ext uri="{9D8B030D-6E8A-4147-A177-3AD203B41FA5}">
                          <a16:colId xmlns:a16="http://schemas.microsoft.com/office/drawing/2014/main" val="142576685"/>
                        </a:ext>
                      </a:extLst>
                    </a:gridCol>
                    <a:gridCol w="4075302">
                      <a:extLst>
                        <a:ext uri="{9D8B030D-6E8A-4147-A177-3AD203B41FA5}">
                          <a16:colId xmlns:a16="http://schemas.microsoft.com/office/drawing/2014/main" val="2333869360"/>
                        </a:ext>
                      </a:extLst>
                    </a:gridCol>
                    <a:gridCol w="4075302">
                      <a:extLst>
                        <a:ext uri="{9D8B030D-6E8A-4147-A177-3AD203B41FA5}">
                          <a16:colId xmlns:a16="http://schemas.microsoft.com/office/drawing/2014/main" val="1634148442"/>
                        </a:ext>
                      </a:extLst>
                    </a:gridCol>
                    <a:gridCol w="3071983">
                      <a:extLst>
                        <a:ext uri="{9D8B030D-6E8A-4147-A177-3AD203B41FA5}">
                          <a16:colId xmlns:a16="http://schemas.microsoft.com/office/drawing/2014/main" val="1545376984"/>
                        </a:ext>
                      </a:extLst>
                    </a:gridCol>
                  </a:tblGrid>
                  <a:tr h="1293256">
                    <a:tc>
                      <a:txBody>
                        <a:bodyPr/>
                        <a:lstStyle/>
                        <a:p>
                          <a:pPr algn="ctr"/>
                          <a:r>
                            <a:rPr lang="en-US" dirty="0"/>
                            <a:t>Source</a:t>
                          </a:r>
                        </a:p>
                      </a:txBody>
                      <a:tcPr/>
                    </a:tc>
                    <a:tc>
                      <a:txBody>
                        <a:bodyPr/>
                        <a:lstStyle/>
                        <a:p>
                          <a:pPr algn="ctr"/>
                          <a:r>
                            <a:rPr lang="en-US" dirty="0"/>
                            <a:t>W</a:t>
                          </a:r>
                        </a:p>
                      </a:txBody>
                      <a:tcPr/>
                    </a:tc>
                    <a:tc>
                      <a:txBody>
                        <a:bodyPr/>
                        <a:lstStyle/>
                        <a:p>
                          <a:pPr algn="ctr"/>
                          <a:r>
                            <a:rPr lang="en-US" dirty="0" err="1"/>
                            <a:t>t_W</a:t>
                          </a:r>
                          <a:endParaRPr lang="en-US" dirty="0"/>
                        </a:p>
                      </a:txBody>
                      <a:tcPr/>
                    </a:tc>
                    <a:tc>
                      <a:txBody>
                        <a:bodyPr/>
                        <a:lstStyle/>
                        <a:p>
                          <a:pPr algn="ctr"/>
                          <a:r>
                            <a:rPr lang="en-US" dirty="0"/>
                            <a:t>D</a:t>
                          </a:r>
                        </a:p>
                      </a:txBody>
                      <a:tcPr/>
                    </a:tc>
                    <a:tc>
                      <a:txBody>
                        <a:bodyPr/>
                        <a:lstStyle/>
                        <a:p>
                          <a:pPr algn="ctr"/>
                          <a:r>
                            <a:rPr lang="en-US" dirty="0"/>
                            <a:t>L</a:t>
                          </a:r>
                        </a:p>
                      </a:txBody>
                      <a:tcPr/>
                    </a:tc>
                    <a:tc>
                      <a:txBody>
                        <a:bodyPr/>
                        <a:lstStyle/>
                        <a:p>
                          <a:pPr algn="ctr"/>
                          <a:r>
                            <a:rPr lang="en-US" dirty="0"/>
                            <a:t>S</a:t>
                          </a:r>
                        </a:p>
                      </a:txBody>
                      <a:tcPr/>
                    </a:tc>
                    <a:extLst>
                      <a:ext uri="{0D108BD9-81ED-4DB2-BD59-A6C34878D82A}">
                        <a16:rowId xmlns:a16="http://schemas.microsoft.com/office/drawing/2014/main" val="1851894645"/>
                      </a:ext>
                    </a:extLst>
                  </a:tr>
                  <a:tr h="1293256">
                    <a:tc>
                      <a:txBody>
                        <a:bodyPr/>
                        <a:lstStyle/>
                        <a:p>
                          <a:pPr algn="ctr"/>
                          <a:r>
                            <a:rPr lang="en-US" sz="5400" dirty="0">
                              <a:solidFill>
                                <a:schemeClr val="bg2"/>
                              </a:solidFill>
                            </a:rPr>
                            <a:t>Golub </a:t>
                          </a:r>
                          <a:r>
                            <a:rPr lang="en-US" sz="5400" i="1" dirty="0">
                              <a:solidFill>
                                <a:schemeClr val="bg2"/>
                              </a:solidFill>
                            </a:rPr>
                            <a:t>et al.</a:t>
                          </a:r>
                        </a:p>
                      </a:txBody>
                      <a:tcPr/>
                    </a:tc>
                    <a:tc>
                      <a:txBody>
                        <a:bodyPr/>
                        <a:lstStyle/>
                        <a:p>
                          <a:pPr algn="ctr"/>
                          <a:r>
                            <a:rPr lang="en-US" sz="5400" dirty="0">
                              <a:solidFill>
                                <a:schemeClr val="bg2"/>
                              </a:solidFill>
                            </a:rPr>
                            <a:t>0.56</a:t>
                          </a:r>
                        </a:p>
                      </a:txBody>
                      <a:tcPr/>
                    </a:tc>
                    <a:tc>
                      <a:txBody>
                        <a:bodyPr/>
                        <a:lstStyle/>
                        <a:p>
                          <a:pPr algn="ctr"/>
                          <a14:m>
                            <m:oMath xmlns:m="http://schemas.openxmlformats.org/officeDocument/2006/math">
                              <m:r>
                                <a:rPr lang="en-US" sz="5400" i="1" smtClean="0">
                                  <a:solidFill>
                                    <a:schemeClr val="bg2"/>
                                  </a:solidFill>
                                  <a:latin typeface="Cambria Math" panose="02040503050406030204" pitchFamily="18" charset="0"/>
                                  <a:ea typeface="Cambria Math" panose="02040503050406030204" pitchFamily="18" charset="0"/>
                                </a:rPr>
                                <m:t>≪</m:t>
                              </m:r>
                              <m:r>
                                <m:rPr>
                                  <m:sty m:val="p"/>
                                </m:rPr>
                                <a:rPr lang="en-US" sz="5400" b="0" i="0" smtClean="0">
                                  <a:solidFill>
                                    <a:schemeClr val="bg2"/>
                                  </a:solidFill>
                                  <a:latin typeface="Cambria Math" panose="02040503050406030204" pitchFamily="18" charset="0"/>
                                  <a:ea typeface="Cambria Math" panose="02040503050406030204" pitchFamily="18" charset="0"/>
                                </a:rPr>
                                <m:t>W</m:t>
                              </m:r>
                            </m:oMath>
                          </a14:m>
                          <a:r>
                            <a:rPr lang="en-US" sz="5400" i="0" dirty="0">
                              <a:solidFill>
                                <a:schemeClr val="bg2"/>
                              </a:solidFill>
                              <a:latin typeface="Verdana" panose="020B0604030504040204" pitchFamily="34" charset="0"/>
                              <a:ea typeface="Verdana" panose="020B0604030504040204" pitchFamily="34" charset="0"/>
                              <a:cs typeface="Verdana" panose="020B0604030504040204" pitchFamily="34" charset="0"/>
                            </a:rPr>
                            <a:t>~0</a:t>
                          </a:r>
                        </a:p>
                      </a:txBody>
                      <a:tcPr/>
                    </a:tc>
                    <a:tc>
                      <a:txBody>
                        <a:bodyPr/>
                        <a:lstStyle/>
                        <a:p>
                          <a:pPr algn="ctr"/>
                          <a:r>
                            <a:rPr lang="en-US" sz="5400" dirty="0">
                              <a:solidFill>
                                <a:schemeClr val="bg2"/>
                              </a:solidFill>
                            </a:rPr>
                            <a:t>0.50</a:t>
                          </a:r>
                        </a:p>
                      </a:txBody>
                      <a:tcPr/>
                    </a:tc>
                    <a:tc>
                      <a:txBody>
                        <a:bodyPr/>
                        <a:lstStyle/>
                        <a:p>
                          <a:pPr algn="ctr"/>
                          <a:endParaRPr lang="en-US" sz="5400" dirty="0">
                            <a:solidFill>
                              <a:schemeClr val="bg2"/>
                            </a:solidFill>
                          </a:endParaRPr>
                        </a:p>
                      </a:txBody>
                      <a:tcPr/>
                    </a:tc>
                    <a:tc>
                      <a:txBody>
                        <a:bodyPr/>
                        <a:lstStyle/>
                        <a:p>
                          <a:pPr algn="ctr"/>
                          <a:endParaRPr lang="en-US" sz="5400" dirty="0">
                            <a:solidFill>
                              <a:schemeClr val="bg2"/>
                            </a:solidFill>
                          </a:endParaRPr>
                        </a:p>
                      </a:txBody>
                      <a:tcPr/>
                    </a:tc>
                    <a:extLst>
                      <a:ext uri="{0D108BD9-81ED-4DB2-BD59-A6C34878D82A}">
                        <a16:rowId xmlns:a16="http://schemas.microsoft.com/office/drawing/2014/main" val="3437985927"/>
                      </a:ext>
                    </a:extLst>
                  </a:tr>
                  <a:tr h="1639114">
                    <a:tc>
                      <a:txBody>
                        <a:bodyPr/>
                        <a:lstStyle/>
                        <a:p>
                          <a:pPr algn="ctr"/>
                          <a:r>
                            <a:rPr lang="en-US" sz="5400" dirty="0">
                              <a:solidFill>
                                <a:schemeClr val="bg2"/>
                              </a:solidFill>
                            </a:rPr>
                            <a:t>Re-engineering</a:t>
                          </a:r>
                        </a:p>
                      </a:txBody>
                      <a:tcPr/>
                    </a:tc>
                    <a:tc>
                      <a:txBody>
                        <a:bodyPr/>
                        <a:lstStyle/>
                        <a:p>
                          <a:pPr algn="ctr"/>
                          <a:r>
                            <a:rPr lang="en-US" sz="5400" dirty="0">
                              <a:solidFill>
                                <a:schemeClr val="bg2"/>
                              </a:solidFill>
                            </a:rPr>
                            <a:t>0.561</a:t>
                          </a:r>
                        </a:p>
                      </a:txBody>
                      <a:tcPr/>
                    </a:tc>
                    <a:tc>
                      <a:txBody>
                        <a:bodyPr/>
                        <a:lstStyle/>
                        <a:p>
                          <a:pPr algn="ctr"/>
                          <a14:m>
                            <m:oMathPara xmlns:m="http://schemas.openxmlformats.org/officeDocument/2006/math">
                              <m:oMathParaPr>
                                <m:jc m:val="centerGroup"/>
                              </m:oMathParaPr>
                              <m:oMath xmlns:m="http://schemas.openxmlformats.org/officeDocument/2006/math">
                                <m:r>
                                  <a:rPr lang="en-US" sz="5400" i="1" smtClean="0">
                                    <a:solidFill>
                                      <a:schemeClr val="bg2"/>
                                    </a:solidFill>
                                    <a:latin typeface="Cambria Math" panose="02040503050406030204" pitchFamily="18" charset="0"/>
                                    <a:ea typeface="Cambria Math" panose="02040503050406030204" pitchFamily="18" charset="0"/>
                                  </a:rPr>
                                  <m:t>≪</m:t>
                                </m:r>
                                <m:r>
                                  <m:rPr>
                                    <m:sty m:val="p"/>
                                  </m:rPr>
                                  <a:rPr lang="en-US" sz="5400" b="0" i="0" smtClean="0">
                                    <a:solidFill>
                                      <a:schemeClr val="bg2"/>
                                    </a:solidFill>
                                    <a:latin typeface="Cambria Math" panose="02040503050406030204" pitchFamily="18" charset="0"/>
                                    <a:ea typeface="Cambria Math" panose="02040503050406030204" pitchFamily="18" charset="0"/>
                                  </a:rPr>
                                  <m:t>W</m:t>
                                </m:r>
                                <m:r>
                                  <m:rPr>
                                    <m:nor/>
                                  </m:rPr>
                                  <a:rPr lang="en-US" sz="5400" i="0" dirty="0">
                                    <a:solidFill>
                                      <a:schemeClr val="bg2"/>
                                    </a:solidFill>
                                    <a:latin typeface="Verdana" panose="020B0604030504040204" pitchFamily="34" charset="0"/>
                                    <a:ea typeface="Verdana" panose="020B0604030504040204" pitchFamily="34" charset="0"/>
                                    <a:cs typeface="Verdana" panose="020B0604030504040204" pitchFamily="34" charset="0"/>
                                  </a:rPr>
                                  <m:t>~0</m:t>
                                </m:r>
                              </m:oMath>
                            </m:oMathPara>
                          </a14:m>
                          <a:endParaRPr lang="en-US" sz="5400" i="0" dirty="0">
                            <a:solidFill>
                              <a:schemeClr val="bg2"/>
                            </a:solidFill>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ctr"/>
                          <a:r>
                            <a:rPr lang="en-US" sz="5400" dirty="0">
                              <a:solidFill>
                                <a:schemeClr val="bg2"/>
                              </a:solidFill>
                            </a:rPr>
                            <a:t>0.497</a:t>
                          </a:r>
                        </a:p>
                      </a:txBody>
                      <a:tcPr/>
                    </a:tc>
                    <a:tc>
                      <a:txBody>
                        <a:bodyPr/>
                        <a:lstStyle/>
                        <a:p>
                          <a:pPr algn="ctr"/>
                          <a:r>
                            <a:rPr lang="en-US" sz="5400" dirty="0">
                              <a:solidFill>
                                <a:schemeClr val="bg2"/>
                              </a:solidFill>
                            </a:rPr>
                            <a:t>0.969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chemeClr val="bg2"/>
                              </a:solidFill>
                            </a:rPr>
                            <a:t>1.431</a:t>
                          </a:r>
                        </a:p>
                      </a:txBody>
                      <a:tcPr/>
                    </a:tc>
                    <a:extLst>
                      <a:ext uri="{0D108BD9-81ED-4DB2-BD59-A6C34878D82A}">
                        <a16:rowId xmlns:a16="http://schemas.microsoft.com/office/drawing/2014/main" val="1301364632"/>
                      </a:ext>
                    </a:extLst>
                  </a:tr>
                  <a:tr h="1293256">
                    <a:tc>
                      <a:txBody>
                        <a:bodyPr/>
                        <a:lstStyle/>
                        <a:p>
                          <a:pPr algn="ctr"/>
                          <a:r>
                            <a:rPr lang="en-US" sz="5400" dirty="0">
                              <a:solidFill>
                                <a:schemeClr val="bg2"/>
                              </a:solidFill>
                            </a:rPr>
                            <a:t>G. Austin</a:t>
                          </a:r>
                        </a:p>
                      </a:txBody>
                      <a:tcPr/>
                    </a:tc>
                    <a:tc>
                      <a:txBody>
                        <a:bodyPr/>
                        <a:lstStyle/>
                        <a:p>
                          <a:pPr algn="ctr"/>
                          <a:r>
                            <a:rPr lang="en-US" sz="5400" dirty="0">
                              <a:solidFill>
                                <a:schemeClr val="bg2"/>
                              </a:solidFill>
                            </a:rPr>
                            <a:t>0.52</a:t>
                          </a:r>
                        </a:p>
                      </a:txBody>
                      <a:tcPr/>
                    </a:tc>
                    <a:tc>
                      <a:txBody>
                        <a:bodyPr/>
                        <a:lstStyle/>
                        <a:p>
                          <a:pPr algn="ctr"/>
                          <a:r>
                            <a:rPr lang="en-US" sz="5400" dirty="0">
                              <a:solidFill>
                                <a:schemeClr val="bg2"/>
                              </a:solidFill>
                            </a:rPr>
                            <a:t>0.03</a:t>
                          </a:r>
                        </a:p>
                      </a:txBody>
                      <a:tcPr/>
                    </a:tc>
                    <a:tc>
                      <a:txBody>
                        <a:bodyPr/>
                        <a:lstStyle/>
                        <a:p>
                          <a:pPr algn="ctr"/>
                          <a:endParaRPr lang="en-US" sz="5400" dirty="0">
                            <a:solidFill>
                              <a:schemeClr val="bg2"/>
                            </a:solidFill>
                          </a:endParaRPr>
                        </a:p>
                      </a:txBody>
                      <a:tcPr/>
                    </a:tc>
                    <a:tc>
                      <a:txBody>
                        <a:bodyPr/>
                        <a:lstStyle/>
                        <a:p>
                          <a:pPr algn="ctr"/>
                          <a:r>
                            <a:rPr lang="en-US" sz="5400" dirty="0">
                              <a:solidFill>
                                <a:schemeClr val="bg2"/>
                              </a:solidFill>
                            </a:rPr>
                            <a:t>1.0</a:t>
                          </a:r>
                        </a:p>
                      </a:txBody>
                      <a:tcPr/>
                    </a:tc>
                    <a:tc>
                      <a:txBody>
                        <a:bodyPr/>
                        <a:lstStyle/>
                        <a:p>
                          <a:pPr algn="ctr"/>
                          <a:endParaRPr lang="en-US" sz="5400">
                            <a:solidFill>
                              <a:schemeClr val="bg2"/>
                            </a:solidFill>
                          </a:endParaRPr>
                        </a:p>
                      </a:txBody>
                      <a:tcPr/>
                    </a:tc>
                    <a:extLst>
                      <a:ext uri="{0D108BD9-81ED-4DB2-BD59-A6C34878D82A}">
                        <a16:rowId xmlns:a16="http://schemas.microsoft.com/office/drawing/2014/main" val="2335494408"/>
                      </a:ext>
                    </a:extLst>
                  </a:tr>
                  <a:tr h="1293256">
                    <a:tc>
                      <a:txBody>
                        <a:bodyPr/>
                        <a:lstStyle/>
                        <a:p>
                          <a:pPr algn="ctr"/>
                          <a:r>
                            <a:rPr lang="en-US" sz="5400" dirty="0">
                              <a:solidFill>
                                <a:schemeClr val="bg2"/>
                              </a:solidFill>
                            </a:rPr>
                            <a:t>ESTEC</a:t>
                          </a:r>
                        </a:p>
                      </a:txBody>
                      <a:tcPr/>
                    </a:tc>
                    <a:tc>
                      <a:txBody>
                        <a:bodyPr/>
                        <a:lstStyle/>
                        <a:p>
                          <a:pPr algn="ctr"/>
                          <a:r>
                            <a:rPr lang="en-US" sz="5400" dirty="0">
                              <a:solidFill>
                                <a:schemeClr val="bg2"/>
                              </a:solidFill>
                            </a:rPr>
                            <a:t>0.538</a:t>
                          </a:r>
                        </a:p>
                      </a:txBody>
                      <a:tcPr/>
                    </a:tc>
                    <a:tc>
                      <a:txBody>
                        <a:bodyPr/>
                        <a:lstStyle/>
                        <a:p>
                          <a:pPr algn="ctr"/>
                          <a:r>
                            <a:rPr lang="en-US" sz="5400" dirty="0">
                              <a:solidFill>
                                <a:schemeClr val="bg2"/>
                              </a:solidFill>
                            </a:rPr>
                            <a:t>0.025</a:t>
                          </a:r>
                        </a:p>
                      </a:txBody>
                      <a:tcPr/>
                    </a:tc>
                    <a:tc>
                      <a:txBody>
                        <a:bodyPr/>
                        <a:lstStyle/>
                        <a:p>
                          <a:pPr algn="ctr"/>
                          <a:r>
                            <a:rPr lang="en-US" sz="5400" dirty="0">
                              <a:solidFill>
                                <a:schemeClr val="bg2"/>
                              </a:solidFill>
                            </a:rPr>
                            <a:t>0.500</a:t>
                          </a:r>
                        </a:p>
                      </a:txBody>
                      <a:tcPr/>
                    </a:tc>
                    <a:tc>
                      <a:txBody>
                        <a:bodyPr/>
                        <a:lstStyle/>
                        <a:p>
                          <a:pPr algn="ctr"/>
                          <a:r>
                            <a:rPr lang="en-US" sz="5400" dirty="0">
                              <a:solidFill>
                                <a:schemeClr val="bg2"/>
                              </a:solidFill>
                            </a:rPr>
                            <a:t>0.97</a:t>
                          </a:r>
                        </a:p>
                      </a:txBody>
                      <a:tcPr/>
                    </a:tc>
                    <a:tc>
                      <a:txBody>
                        <a:bodyPr/>
                        <a:lstStyle/>
                        <a:p>
                          <a:pPr algn="ctr"/>
                          <a:r>
                            <a:rPr lang="en-US" sz="5400" dirty="0">
                              <a:solidFill>
                                <a:schemeClr val="bg2"/>
                              </a:solidFill>
                            </a:rPr>
                            <a:t>1.57</a:t>
                          </a:r>
                        </a:p>
                      </a:txBody>
                      <a:tcPr/>
                    </a:tc>
                    <a:extLst>
                      <a:ext uri="{0D108BD9-81ED-4DB2-BD59-A6C34878D82A}">
                        <a16:rowId xmlns:a16="http://schemas.microsoft.com/office/drawing/2014/main" val="1487440808"/>
                      </a:ext>
                    </a:extLst>
                  </a:tr>
                </a:tbl>
              </a:graphicData>
            </a:graphic>
          </p:graphicFrame>
        </mc:Choice>
        <mc:Fallback xmlns="">
          <p:graphicFrame>
            <p:nvGraphicFramePr>
              <p:cNvPr id="4" name="Table 3">
                <a:extLst>
                  <a:ext uri="{FF2B5EF4-FFF2-40B4-BE49-F238E27FC236}">
                    <a16:creationId xmlns:a16="http://schemas.microsoft.com/office/drawing/2014/main" id="{C835D4BE-E79B-FC39-4657-16F5FA74BE3B}"/>
                  </a:ext>
                </a:extLst>
              </p:cNvPr>
              <p:cNvGraphicFramePr>
                <a:graphicFrameLocks noGrp="1"/>
              </p:cNvGraphicFramePr>
              <p:nvPr>
                <p:extLst>
                  <p:ext uri="{D42A27DB-BD31-4B8C-83A1-F6EECF244321}">
                    <p14:modId xmlns:p14="http://schemas.microsoft.com/office/powerpoint/2010/main" val="3939502040"/>
                  </p:ext>
                </p:extLst>
              </p:nvPr>
            </p:nvGraphicFramePr>
            <p:xfrm>
              <a:off x="274203" y="2468880"/>
              <a:ext cx="23789796" cy="6910384"/>
            </p:xfrm>
            <a:graphic>
              <a:graphicData uri="http://schemas.openxmlformats.org/drawingml/2006/table">
                <a:tbl>
                  <a:tblPr firstRow="1" bandRow="1">
                    <a:tableStyleId>{5C22544A-7EE6-4342-B048-85BDC9FD1C3A}</a:tableStyleId>
                  </a:tblPr>
                  <a:tblGrid>
                    <a:gridCol w="4416605">
                      <a:extLst>
                        <a:ext uri="{9D8B030D-6E8A-4147-A177-3AD203B41FA5}">
                          <a16:colId xmlns:a16="http://schemas.microsoft.com/office/drawing/2014/main" val="2990500866"/>
                        </a:ext>
                      </a:extLst>
                    </a:gridCol>
                    <a:gridCol w="4075302">
                      <a:extLst>
                        <a:ext uri="{9D8B030D-6E8A-4147-A177-3AD203B41FA5}">
                          <a16:colId xmlns:a16="http://schemas.microsoft.com/office/drawing/2014/main" val="2747692020"/>
                        </a:ext>
                      </a:extLst>
                    </a:gridCol>
                    <a:gridCol w="4075302">
                      <a:extLst>
                        <a:ext uri="{9D8B030D-6E8A-4147-A177-3AD203B41FA5}">
                          <a16:colId xmlns:a16="http://schemas.microsoft.com/office/drawing/2014/main" val="142576685"/>
                        </a:ext>
                      </a:extLst>
                    </a:gridCol>
                    <a:gridCol w="4075302">
                      <a:extLst>
                        <a:ext uri="{9D8B030D-6E8A-4147-A177-3AD203B41FA5}">
                          <a16:colId xmlns:a16="http://schemas.microsoft.com/office/drawing/2014/main" val="2333869360"/>
                        </a:ext>
                      </a:extLst>
                    </a:gridCol>
                    <a:gridCol w="4075302">
                      <a:extLst>
                        <a:ext uri="{9D8B030D-6E8A-4147-A177-3AD203B41FA5}">
                          <a16:colId xmlns:a16="http://schemas.microsoft.com/office/drawing/2014/main" val="1634148442"/>
                        </a:ext>
                      </a:extLst>
                    </a:gridCol>
                    <a:gridCol w="3071983">
                      <a:extLst>
                        <a:ext uri="{9D8B030D-6E8A-4147-A177-3AD203B41FA5}">
                          <a16:colId xmlns:a16="http://schemas.microsoft.com/office/drawing/2014/main" val="1545376984"/>
                        </a:ext>
                      </a:extLst>
                    </a:gridCol>
                  </a:tblGrid>
                  <a:tr h="1293256">
                    <a:tc>
                      <a:txBody>
                        <a:bodyPr/>
                        <a:lstStyle/>
                        <a:p>
                          <a:pPr algn="ctr"/>
                          <a:r>
                            <a:rPr lang="en-US" dirty="0"/>
                            <a:t>Source</a:t>
                          </a:r>
                        </a:p>
                      </a:txBody>
                      <a:tcPr/>
                    </a:tc>
                    <a:tc>
                      <a:txBody>
                        <a:bodyPr/>
                        <a:lstStyle/>
                        <a:p>
                          <a:pPr algn="ctr"/>
                          <a:r>
                            <a:rPr lang="en-US" dirty="0"/>
                            <a:t>W</a:t>
                          </a:r>
                        </a:p>
                      </a:txBody>
                      <a:tcPr/>
                    </a:tc>
                    <a:tc>
                      <a:txBody>
                        <a:bodyPr/>
                        <a:lstStyle/>
                        <a:p>
                          <a:pPr algn="ctr"/>
                          <a:r>
                            <a:rPr lang="en-US" dirty="0" err="1"/>
                            <a:t>t_W</a:t>
                          </a:r>
                          <a:endParaRPr lang="en-US" dirty="0"/>
                        </a:p>
                      </a:txBody>
                      <a:tcPr/>
                    </a:tc>
                    <a:tc>
                      <a:txBody>
                        <a:bodyPr/>
                        <a:lstStyle/>
                        <a:p>
                          <a:pPr algn="ctr"/>
                          <a:r>
                            <a:rPr lang="en-US" dirty="0"/>
                            <a:t>D</a:t>
                          </a:r>
                        </a:p>
                      </a:txBody>
                      <a:tcPr/>
                    </a:tc>
                    <a:tc>
                      <a:txBody>
                        <a:bodyPr/>
                        <a:lstStyle/>
                        <a:p>
                          <a:pPr algn="ctr"/>
                          <a:r>
                            <a:rPr lang="en-US" dirty="0"/>
                            <a:t>L</a:t>
                          </a:r>
                        </a:p>
                      </a:txBody>
                      <a:tcPr/>
                    </a:tc>
                    <a:tc>
                      <a:txBody>
                        <a:bodyPr/>
                        <a:lstStyle/>
                        <a:p>
                          <a:pPr algn="ctr"/>
                          <a:r>
                            <a:rPr lang="en-US" dirty="0"/>
                            <a:t>S</a:t>
                          </a:r>
                        </a:p>
                      </a:txBody>
                      <a:tcPr/>
                    </a:tc>
                    <a:extLst>
                      <a:ext uri="{0D108BD9-81ED-4DB2-BD59-A6C34878D82A}">
                        <a16:rowId xmlns:a16="http://schemas.microsoft.com/office/drawing/2014/main" val="1851894645"/>
                      </a:ext>
                    </a:extLst>
                  </a:tr>
                  <a:tr h="1293256">
                    <a:tc>
                      <a:txBody>
                        <a:bodyPr/>
                        <a:lstStyle/>
                        <a:p>
                          <a:pPr algn="ctr"/>
                          <a:r>
                            <a:rPr lang="en-US" sz="5400" dirty="0">
                              <a:solidFill>
                                <a:schemeClr val="bg2"/>
                              </a:solidFill>
                            </a:rPr>
                            <a:t>Golub </a:t>
                          </a:r>
                          <a:r>
                            <a:rPr lang="en-US" sz="5400" i="1" dirty="0">
                              <a:solidFill>
                                <a:schemeClr val="bg2"/>
                              </a:solidFill>
                            </a:rPr>
                            <a:t>et al.</a:t>
                          </a:r>
                        </a:p>
                      </a:txBody>
                      <a:tcPr/>
                    </a:tc>
                    <a:tc>
                      <a:txBody>
                        <a:bodyPr/>
                        <a:lstStyle/>
                        <a:p>
                          <a:pPr algn="ctr"/>
                          <a:r>
                            <a:rPr lang="en-US" sz="5400" dirty="0">
                              <a:solidFill>
                                <a:schemeClr val="bg2"/>
                              </a:solidFill>
                            </a:rPr>
                            <a:t>0.56</a:t>
                          </a:r>
                        </a:p>
                      </a:txBody>
                      <a:tcPr/>
                    </a:tc>
                    <a:tc>
                      <a:txBody>
                        <a:bodyPr/>
                        <a:lstStyle/>
                        <a:p>
                          <a:endParaRPr lang="en-NL"/>
                        </a:p>
                      </a:txBody>
                      <a:tcPr>
                        <a:blipFill>
                          <a:blip r:embed="rId3"/>
                          <a:stretch>
                            <a:fillRect l="-208723" t="-110784" r="-276012" b="-335294"/>
                          </a:stretch>
                        </a:blipFill>
                      </a:tcPr>
                    </a:tc>
                    <a:tc>
                      <a:txBody>
                        <a:bodyPr/>
                        <a:lstStyle/>
                        <a:p>
                          <a:pPr algn="ctr"/>
                          <a:r>
                            <a:rPr lang="en-US" sz="5400" dirty="0">
                              <a:solidFill>
                                <a:schemeClr val="bg2"/>
                              </a:solidFill>
                            </a:rPr>
                            <a:t>0.50</a:t>
                          </a:r>
                        </a:p>
                      </a:txBody>
                      <a:tcPr/>
                    </a:tc>
                    <a:tc>
                      <a:txBody>
                        <a:bodyPr/>
                        <a:lstStyle/>
                        <a:p>
                          <a:pPr algn="ctr"/>
                          <a:endParaRPr lang="en-US" sz="5400" dirty="0">
                            <a:solidFill>
                              <a:schemeClr val="bg2"/>
                            </a:solidFill>
                          </a:endParaRPr>
                        </a:p>
                      </a:txBody>
                      <a:tcPr/>
                    </a:tc>
                    <a:tc>
                      <a:txBody>
                        <a:bodyPr/>
                        <a:lstStyle/>
                        <a:p>
                          <a:pPr algn="ctr"/>
                          <a:endParaRPr lang="en-US" sz="5400" dirty="0">
                            <a:solidFill>
                              <a:schemeClr val="bg2"/>
                            </a:solidFill>
                          </a:endParaRPr>
                        </a:p>
                      </a:txBody>
                      <a:tcPr/>
                    </a:tc>
                    <a:extLst>
                      <a:ext uri="{0D108BD9-81ED-4DB2-BD59-A6C34878D82A}">
                        <a16:rowId xmlns:a16="http://schemas.microsoft.com/office/drawing/2014/main" val="3437985927"/>
                      </a:ext>
                    </a:extLst>
                  </a:tr>
                  <a:tr h="1737360">
                    <a:tc>
                      <a:txBody>
                        <a:bodyPr/>
                        <a:lstStyle/>
                        <a:p>
                          <a:pPr algn="ctr"/>
                          <a:r>
                            <a:rPr lang="en-US" sz="5400" dirty="0">
                              <a:solidFill>
                                <a:schemeClr val="bg2"/>
                              </a:solidFill>
                            </a:rPr>
                            <a:t>Re-engineering</a:t>
                          </a:r>
                        </a:p>
                      </a:txBody>
                      <a:tcPr/>
                    </a:tc>
                    <a:tc>
                      <a:txBody>
                        <a:bodyPr/>
                        <a:lstStyle/>
                        <a:p>
                          <a:pPr algn="ctr"/>
                          <a:r>
                            <a:rPr lang="en-US" sz="5400" dirty="0">
                              <a:solidFill>
                                <a:schemeClr val="bg2"/>
                              </a:solidFill>
                            </a:rPr>
                            <a:t>0.561</a:t>
                          </a:r>
                        </a:p>
                      </a:txBody>
                      <a:tcPr/>
                    </a:tc>
                    <a:tc>
                      <a:txBody>
                        <a:bodyPr/>
                        <a:lstStyle/>
                        <a:p>
                          <a:endParaRPr lang="en-NL"/>
                        </a:p>
                      </a:txBody>
                      <a:tcPr>
                        <a:blipFill>
                          <a:blip r:embed="rId3"/>
                          <a:stretch>
                            <a:fillRect l="-208723" t="-156934" r="-276012" b="-149635"/>
                          </a:stretch>
                        </a:blipFill>
                      </a:tcPr>
                    </a:tc>
                    <a:tc>
                      <a:txBody>
                        <a:bodyPr/>
                        <a:lstStyle/>
                        <a:p>
                          <a:pPr algn="ctr"/>
                          <a:r>
                            <a:rPr lang="en-US" sz="5400" dirty="0">
                              <a:solidFill>
                                <a:schemeClr val="bg2"/>
                              </a:solidFill>
                            </a:rPr>
                            <a:t>0.497</a:t>
                          </a:r>
                        </a:p>
                      </a:txBody>
                      <a:tcPr/>
                    </a:tc>
                    <a:tc>
                      <a:txBody>
                        <a:bodyPr/>
                        <a:lstStyle/>
                        <a:p>
                          <a:pPr algn="ctr"/>
                          <a:r>
                            <a:rPr lang="en-US" sz="5400" dirty="0">
                              <a:solidFill>
                                <a:schemeClr val="bg2"/>
                              </a:solidFill>
                            </a:rPr>
                            <a:t>0.969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chemeClr val="bg2"/>
                              </a:solidFill>
                            </a:rPr>
                            <a:t>1.431</a:t>
                          </a:r>
                        </a:p>
                      </a:txBody>
                      <a:tcPr/>
                    </a:tc>
                    <a:extLst>
                      <a:ext uri="{0D108BD9-81ED-4DB2-BD59-A6C34878D82A}">
                        <a16:rowId xmlns:a16="http://schemas.microsoft.com/office/drawing/2014/main" val="1301364632"/>
                      </a:ext>
                    </a:extLst>
                  </a:tr>
                  <a:tr h="1293256">
                    <a:tc>
                      <a:txBody>
                        <a:bodyPr/>
                        <a:lstStyle/>
                        <a:p>
                          <a:pPr algn="ctr"/>
                          <a:r>
                            <a:rPr lang="en-US" sz="5400" dirty="0">
                              <a:solidFill>
                                <a:schemeClr val="bg2"/>
                              </a:solidFill>
                            </a:rPr>
                            <a:t>G. Austin</a:t>
                          </a:r>
                        </a:p>
                      </a:txBody>
                      <a:tcPr/>
                    </a:tc>
                    <a:tc>
                      <a:txBody>
                        <a:bodyPr/>
                        <a:lstStyle/>
                        <a:p>
                          <a:pPr algn="ctr"/>
                          <a:r>
                            <a:rPr lang="en-US" sz="5400" dirty="0">
                              <a:solidFill>
                                <a:schemeClr val="bg2"/>
                              </a:solidFill>
                            </a:rPr>
                            <a:t>0.52</a:t>
                          </a:r>
                        </a:p>
                      </a:txBody>
                      <a:tcPr/>
                    </a:tc>
                    <a:tc>
                      <a:txBody>
                        <a:bodyPr/>
                        <a:lstStyle/>
                        <a:p>
                          <a:pPr algn="ctr"/>
                          <a:r>
                            <a:rPr lang="en-US" sz="5400" dirty="0">
                              <a:solidFill>
                                <a:schemeClr val="bg2"/>
                              </a:solidFill>
                            </a:rPr>
                            <a:t>0.03</a:t>
                          </a:r>
                        </a:p>
                      </a:txBody>
                      <a:tcPr/>
                    </a:tc>
                    <a:tc>
                      <a:txBody>
                        <a:bodyPr/>
                        <a:lstStyle/>
                        <a:p>
                          <a:pPr algn="ctr"/>
                          <a:endParaRPr lang="en-US" sz="5400" dirty="0">
                            <a:solidFill>
                              <a:schemeClr val="bg2"/>
                            </a:solidFill>
                          </a:endParaRPr>
                        </a:p>
                      </a:txBody>
                      <a:tcPr/>
                    </a:tc>
                    <a:tc>
                      <a:txBody>
                        <a:bodyPr/>
                        <a:lstStyle/>
                        <a:p>
                          <a:pPr algn="ctr"/>
                          <a:r>
                            <a:rPr lang="en-US" sz="5400" dirty="0">
                              <a:solidFill>
                                <a:schemeClr val="bg2"/>
                              </a:solidFill>
                            </a:rPr>
                            <a:t>1.0</a:t>
                          </a:r>
                        </a:p>
                      </a:txBody>
                      <a:tcPr/>
                    </a:tc>
                    <a:tc>
                      <a:txBody>
                        <a:bodyPr/>
                        <a:lstStyle/>
                        <a:p>
                          <a:pPr algn="ctr"/>
                          <a:endParaRPr lang="en-US" sz="5400">
                            <a:solidFill>
                              <a:schemeClr val="bg2"/>
                            </a:solidFill>
                          </a:endParaRPr>
                        </a:p>
                      </a:txBody>
                      <a:tcPr/>
                    </a:tc>
                    <a:extLst>
                      <a:ext uri="{0D108BD9-81ED-4DB2-BD59-A6C34878D82A}">
                        <a16:rowId xmlns:a16="http://schemas.microsoft.com/office/drawing/2014/main" val="2335494408"/>
                      </a:ext>
                    </a:extLst>
                  </a:tr>
                  <a:tr h="1293256">
                    <a:tc>
                      <a:txBody>
                        <a:bodyPr/>
                        <a:lstStyle/>
                        <a:p>
                          <a:pPr algn="ctr"/>
                          <a:r>
                            <a:rPr lang="en-US" sz="5400" dirty="0">
                              <a:solidFill>
                                <a:schemeClr val="bg2"/>
                              </a:solidFill>
                            </a:rPr>
                            <a:t>ESTEC</a:t>
                          </a:r>
                        </a:p>
                      </a:txBody>
                      <a:tcPr/>
                    </a:tc>
                    <a:tc>
                      <a:txBody>
                        <a:bodyPr/>
                        <a:lstStyle/>
                        <a:p>
                          <a:pPr algn="ctr"/>
                          <a:r>
                            <a:rPr lang="en-US" sz="5400" dirty="0">
                              <a:solidFill>
                                <a:schemeClr val="bg2"/>
                              </a:solidFill>
                            </a:rPr>
                            <a:t>0.538</a:t>
                          </a:r>
                        </a:p>
                      </a:txBody>
                      <a:tcPr/>
                    </a:tc>
                    <a:tc>
                      <a:txBody>
                        <a:bodyPr/>
                        <a:lstStyle/>
                        <a:p>
                          <a:pPr algn="ctr"/>
                          <a:r>
                            <a:rPr lang="en-US" sz="5400" dirty="0">
                              <a:solidFill>
                                <a:schemeClr val="bg2"/>
                              </a:solidFill>
                            </a:rPr>
                            <a:t>0.025</a:t>
                          </a:r>
                        </a:p>
                      </a:txBody>
                      <a:tcPr/>
                    </a:tc>
                    <a:tc>
                      <a:txBody>
                        <a:bodyPr/>
                        <a:lstStyle/>
                        <a:p>
                          <a:pPr algn="ctr"/>
                          <a:r>
                            <a:rPr lang="en-US" sz="5400" dirty="0">
                              <a:solidFill>
                                <a:schemeClr val="bg2"/>
                              </a:solidFill>
                            </a:rPr>
                            <a:t>0.500</a:t>
                          </a:r>
                        </a:p>
                      </a:txBody>
                      <a:tcPr/>
                    </a:tc>
                    <a:tc>
                      <a:txBody>
                        <a:bodyPr/>
                        <a:lstStyle/>
                        <a:p>
                          <a:pPr algn="ctr"/>
                          <a:r>
                            <a:rPr lang="en-US" sz="5400" dirty="0">
                              <a:solidFill>
                                <a:schemeClr val="bg2"/>
                              </a:solidFill>
                            </a:rPr>
                            <a:t>0.97</a:t>
                          </a:r>
                        </a:p>
                      </a:txBody>
                      <a:tcPr/>
                    </a:tc>
                    <a:tc>
                      <a:txBody>
                        <a:bodyPr/>
                        <a:lstStyle/>
                        <a:p>
                          <a:pPr algn="ctr"/>
                          <a:r>
                            <a:rPr lang="en-US" sz="5400" dirty="0">
                              <a:solidFill>
                                <a:schemeClr val="bg2"/>
                              </a:solidFill>
                            </a:rPr>
                            <a:t>1.57</a:t>
                          </a:r>
                        </a:p>
                      </a:txBody>
                      <a:tcPr/>
                    </a:tc>
                    <a:extLst>
                      <a:ext uri="{0D108BD9-81ED-4DB2-BD59-A6C34878D82A}">
                        <a16:rowId xmlns:a16="http://schemas.microsoft.com/office/drawing/2014/main" val="1487440808"/>
                      </a:ext>
                    </a:extLst>
                  </a:tr>
                </a:tbl>
              </a:graphicData>
            </a:graphic>
          </p:graphicFrame>
        </mc:Fallback>
      </mc:AlternateContent>
      <p:sp>
        <p:nvSpPr>
          <p:cNvPr id="8" name="Donut 5">
            <a:extLst>
              <a:ext uri="{FF2B5EF4-FFF2-40B4-BE49-F238E27FC236}">
                <a16:creationId xmlns:a16="http://schemas.microsoft.com/office/drawing/2014/main" id="{B96E7A7B-4E63-72F4-33D9-0CFBC4D1A722}"/>
              </a:ext>
            </a:extLst>
          </p:cNvPr>
          <p:cNvSpPr/>
          <p:nvPr/>
        </p:nvSpPr>
        <p:spPr>
          <a:xfrm>
            <a:off x="20996659" y="4434982"/>
            <a:ext cx="3067340" cy="5166218"/>
          </a:xfrm>
          <a:prstGeom prst="donut">
            <a:avLst>
              <a:gd name="adj" fmla="val 572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7">
            <a:extLst>
              <a:ext uri="{FF2B5EF4-FFF2-40B4-BE49-F238E27FC236}">
                <a16:creationId xmlns:a16="http://schemas.microsoft.com/office/drawing/2014/main" id="{33A23E36-CA59-74B5-F629-B8CCE8C6B0C1}"/>
              </a:ext>
            </a:extLst>
          </p:cNvPr>
          <p:cNvSpPr txBox="1">
            <a:spLocks noChangeArrowheads="1"/>
          </p:cNvSpPr>
          <p:nvPr/>
        </p:nvSpPr>
        <p:spPr bwMode="auto">
          <a:xfrm>
            <a:off x="13442704" y="10149840"/>
            <a:ext cx="7121504" cy="1754326"/>
          </a:xfrm>
          <a:prstGeom prst="rect">
            <a:avLst/>
          </a:prstGeom>
          <a:solidFill>
            <a:schemeClr val="tx2">
              <a:alpha val="65000"/>
            </a:schemeClr>
          </a:solidFill>
          <a:ln>
            <a:noFill/>
          </a:ln>
        </p:spPr>
        <p:txBody>
          <a:bodyPr wrap="square">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r>
              <a:rPr lang="en-US" sz="5400" dirty="0">
                <a:solidFill>
                  <a:schemeClr val="bg2"/>
                </a:solidFill>
              </a:rPr>
              <a:t>Golub </a:t>
            </a:r>
            <a:r>
              <a:rPr lang="en-US" sz="5400" i="1" dirty="0">
                <a:solidFill>
                  <a:schemeClr val="bg2"/>
                </a:solidFill>
              </a:rPr>
              <a:t>et al. </a:t>
            </a:r>
            <a:r>
              <a:rPr lang="en-US" sz="5400" dirty="0">
                <a:solidFill>
                  <a:schemeClr val="bg2"/>
                </a:solidFill>
              </a:rPr>
              <a:t>did not use Flight Unit?</a:t>
            </a:r>
          </a:p>
        </p:txBody>
      </p:sp>
      <p:sp>
        <p:nvSpPr>
          <p:cNvPr id="10" name="TextBox 7">
            <a:extLst>
              <a:ext uri="{FF2B5EF4-FFF2-40B4-BE49-F238E27FC236}">
                <a16:creationId xmlns:a16="http://schemas.microsoft.com/office/drawing/2014/main" id="{18AAC8A1-84CB-3923-D75B-7CFD3AF28E0A}"/>
              </a:ext>
            </a:extLst>
          </p:cNvPr>
          <p:cNvSpPr txBox="1">
            <a:spLocks noChangeArrowheads="1"/>
          </p:cNvSpPr>
          <p:nvPr/>
        </p:nvSpPr>
        <p:spPr bwMode="auto">
          <a:xfrm>
            <a:off x="319999" y="10058824"/>
            <a:ext cx="8107796" cy="923330"/>
          </a:xfrm>
          <a:prstGeom prst="rect">
            <a:avLst/>
          </a:prstGeom>
          <a:solidFill>
            <a:schemeClr val="tx2">
              <a:alpha val="65000"/>
            </a:schemeClr>
          </a:solidFill>
          <a:ln>
            <a:noFill/>
          </a:ln>
        </p:spPr>
        <p:txBody>
          <a:bodyPr wrap="square">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r>
              <a:rPr lang="en-US" sz="5400" dirty="0">
                <a:solidFill>
                  <a:schemeClr val="bg2"/>
                </a:solidFill>
              </a:rPr>
              <a:t>All dimensions in inch </a:t>
            </a:r>
          </a:p>
        </p:txBody>
      </p:sp>
    </p:spTree>
    <p:extLst>
      <p:ext uri="{BB962C8B-B14F-4D97-AF65-F5344CB8AC3E}">
        <p14:creationId xmlns:p14="http://schemas.microsoft.com/office/powerpoint/2010/main" val="767867035"/>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19999" y="710571"/>
            <a:ext cx="17886723" cy="1066960"/>
          </a:xfrm>
        </p:spPr>
        <p:txBody>
          <a:bodyPr/>
          <a:lstStyle/>
          <a:p>
            <a:r>
              <a:rPr lang="en-GB" sz="5333" dirty="0">
                <a:latin typeface="Verdana" charset="0"/>
                <a:ea typeface="MS PGothic" charset="0"/>
              </a:rPr>
              <a:t>X-ray Fluorescence Spectrometer FOV - VI</a:t>
            </a:r>
          </a:p>
        </p:txBody>
      </p:sp>
      <p:pic>
        <p:nvPicPr>
          <p:cNvPr id="11" name="Picture 10">
            <a:extLst>
              <a:ext uri="{FF2B5EF4-FFF2-40B4-BE49-F238E27FC236}">
                <a16:creationId xmlns:a16="http://schemas.microsoft.com/office/drawing/2014/main" id="{C714A061-BC9D-874F-BA43-D5DBB84ECAD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7600" y="1777531"/>
            <a:ext cx="13309600" cy="10295467"/>
          </a:xfrm>
          <a:prstGeom prst="rect">
            <a:avLst/>
          </a:prstGeom>
        </p:spPr>
      </p:pic>
      <p:sp>
        <p:nvSpPr>
          <p:cNvPr id="13" name="Rectangle 12">
            <a:extLst>
              <a:ext uri="{FF2B5EF4-FFF2-40B4-BE49-F238E27FC236}">
                <a16:creationId xmlns:a16="http://schemas.microsoft.com/office/drawing/2014/main" id="{3E33C009-167A-9F46-8BFA-3B73317633B0}"/>
              </a:ext>
            </a:extLst>
          </p:cNvPr>
          <p:cNvSpPr/>
          <p:nvPr/>
        </p:nvSpPr>
        <p:spPr>
          <a:xfrm>
            <a:off x="15224804" y="3301532"/>
            <a:ext cx="7208476" cy="3375604"/>
          </a:xfrm>
          <a:prstGeom prst="rect">
            <a:avLst/>
          </a:prstGeom>
          <a:solidFill>
            <a:schemeClr val="tx2"/>
          </a:solidFill>
        </p:spPr>
        <p:txBody>
          <a:bodyPr wrap="square">
            <a:spAutoFit/>
          </a:bodyPr>
          <a:lstStyle/>
          <a:p>
            <a:pPr algn="ctr"/>
            <a:r>
              <a:rPr lang="en-US" sz="4267" dirty="0">
                <a:solidFill>
                  <a:schemeClr val="bg2"/>
                </a:solidFill>
                <a:latin typeface="Verdana" panose="020B0604030504040204" pitchFamily="34" charset="0"/>
                <a:ea typeface="Verdana" panose="020B0604030504040204" pitchFamily="34" charset="0"/>
                <a:cs typeface="Verdana" panose="020B0604030504040204" pitchFamily="34" charset="0"/>
              </a:rPr>
              <a:t>Example data during TEC/”BBQ”</a:t>
            </a:r>
          </a:p>
          <a:p>
            <a:pPr algn="ctr"/>
            <a:endParaRPr lang="en-US" sz="4267" dirty="0">
              <a:solidFill>
                <a:schemeClr val="bg2"/>
              </a:solidFill>
              <a:latin typeface="Verdana" panose="020B0604030504040204" pitchFamily="34" charset="0"/>
              <a:ea typeface="Verdana" panose="020B0604030504040204" pitchFamily="34" charset="0"/>
              <a:cs typeface="Verdana" panose="020B0604030504040204" pitchFamily="34" charset="0"/>
            </a:endParaRPr>
          </a:p>
          <a:p>
            <a:pPr algn="ctr"/>
            <a:r>
              <a:rPr lang="en-US" sz="4267" dirty="0">
                <a:solidFill>
                  <a:schemeClr val="bg2"/>
                </a:solidFill>
                <a:latin typeface="Verdana" panose="020B0604030504040204" pitchFamily="34" charset="0"/>
                <a:ea typeface="Verdana" panose="020B0604030504040204" pitchFamily="34" charset="0"/>
                <a:cs typeface="Verdana" panose="020B0604030504040204" pitchFamily="34" charset="0"/>
              </a:rPr>
              <a:t>Use </a:t>
            </a:r>
            <a:r>
              <a:rPr lang="en-US" sz="4267" dirty="0" err="1">
                <a:solidFill>
                  <a:schemeClr val="bg2"/>
                </a:solidFill>
                <a:latin typeface="Verdana" panose="020B0604030504040204" pitchFamily="34" charset="0"/>
                <a:ea typeface="Verdana" panose="020B0604030504040204" pitchFamily="34" charset="0"/>
                <a:cs typeface="Verdana" panose="020B0604030504040204" pitchFamily="34" charset="0"/>
              </a:rPr>
              <a:t>Sco</a:t>
            </a:r>
            <a:r>
              <a:rPr lang="en-US" sz="4267" dirty="0">
                <a:solidFill>
                  <a:schemeClr val="bg2"/>
                </a:solidFill>
                <a:latin typeface="Verdana" panose="020B0604030504040204" pitchFamily="34" charset="0"/>
                <a:ea typeface="Verdana" panose="020B0604030504040204" pitchFamily="34" charset="0"/>
                <a:cs typeface="Verdana" panose="020B0604030504040204" pitchFamily="34" charset="0"/>
              </a:rPr>
              <a:t> X-1 as in-flight calibration source!</a:t>
            </a:r>
            <a:endParaRPr lang="en-US" sz="320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7">
            <a:extLst>
              <a:ext uri="{FF2B5EF4-FFF2-40B4-BE49-F238E27FC236}">
                <a16:creationId xmlns:a16="http://schemas.microsoft.com/office/drawing/2014/main" id="{9BD460F3-19E8-9644-A95A-8B3B45ADA7EB}"/>
              </a:ext>
            </a:extLst>
          </p:cNvPr>
          <p:cNvSpPr txBox="1">
            <a:spLocks noChangeArrowheads="1"/>
          </p:cNvSpPr>
          <p:nvPr/>
        </p:nvSpPr>
        <p:spPr bwMode="auto">
          <a:xfrm>
            <a:off x="11716721" y="4860931"/>
            <a:ext cx="2205507" cy="830997"/>
          </a:xfrm>
          <a:prstGeom prst="rect">
            <a:avLst/>
          </a:prstGeom>
          <a:solidFill>
            <a:schemeClr val="accent2">
              <a:alpha val="65000"/>
            </a:schemeClr>
          </a:solidFill>
          <a:ln>
            <a:noFill/>
          </a:ln>
        </p:spPr>
        <p:txBody>
          <a:bodyPr wrap="square">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r>
              <a:rPr lang="en-US" sz="4800" dirty="0"/>
              <a:t>Sun</a:t>
            </a:r>
            <a:endParaRPr lang="en-US" sz="4267" dirty="0">
              <a:solidFill>
                <a:schemeClr val="bg2"/>
              </a:solidFill>
            </a:endParaRPr>
          </a:p>
        </p:txBody>
      </p:sp>
      <p:sp>
        <p:nvSpPr>
          <p:cNvPr id="7" name="TextBox 7">
            <a:extLst>
              <a:ext uri="{FF2B5EF4-FFF2-40B4-BE49-F238E27FC236}">
                <a16:creationId xmlns:a16="http://schemas.microsoft.com/office/drawing/2014/main" id="{AD4D6D80-8C5A-B34D-AB40-32239811E9AC}"/>
              </a:ext>
            </a:extLst>
          </p:cNvPr>
          <p:cNvSpPr txBox="1">
            <a:spLocks noChangeArrowheads="1"/>
          </p:cNvSpPr>
          <p:nvPr/>
        </p:nvSpPr>
        <p:spPr bwMode="auto">
          <a:xfrm>
            <a:off x="11716720" y="2809088"/>
            <a:ext cx="2205509" cy="830997"/>
          </a:xfrm>
          <a:prstGeom prst="rect">
            <a:avLst/>
          </a:prstGeom>
          <a:solidFill>
            <a:schemeClr val="accent2">
              <a:alpha val="65000"/>
            </a:schemeClr>
          </a:solidFill>
          <a:ln>
            <a:noFill/>
          </a:ln>
        </p:spPr>
        <p:txBody>
          <a:bodyPr wrap="square">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r>
              <a:rPr lang="en-US" sz="4800" dirty="0"/>
              <a:t>“Sky”</a:t>
            </a:r>
            <a:endParaRPr lang="en-US" sz="4267" dirty="0">
              <a:solidFill>
                <a:schemeClr val="bg2"/>
              </a:solidFill>
            </a:endParaRPr>
          </a:p>
        </p:txBody>
      </p:sp>
      <p:sp>
        <p:nvSpPr>
          <p:cNvPr id="8" name="TextBox 7">
            <a:extLst>
              <a:ext uri="{FF2B5EF4-FFF2-40B4-BE49-F238E27FC236}">
                <a16:creationId xmlns:a16="http://schemas.microsoft.com/office/drawing/2014/main" id="{A80FBD33-7C2B-AF42-A10E-F18E60B0F8AD}"/>
              </a:ext>
            </a:extLst>
          </p:cNvPr>
          <p:cNvSpPr txBox="1">
            <a:spLocks noChangeArrowheads="1"/>
          </p:cNvSpPr>
          <p:nvPr/>
        </p:nvSpPr>
        <p:spPr bwMode="auto">
          <a:xfrm>
            <a:off x="4066769" y="2498492"/>
            <a:ext cx="2350392" cy="666786"/>
          </a:xfrm>
          <a:prstGeom prst="rect">
            <a:avLst/>
          </a:prstGeom>
          <a:noFill/>
          <a:ln>
            <a:noFill/>
          </a:ln>
        </p:spPr>
        <p:txBody>
          <a:bodyPr wrap="square">
            <a:spAutoFit/>
          </a:bodyPr>
          <a:lstStyle>
            <a:lvl1pPr eaLnBrk="0" hangingPunct="0">
              <a:defRPr sz="2400">
                <a:solidFill>
                  <a:schemeClr val="tx1"/>
                </a:solidFill>
                <a:latin typeface="Verdana" charset="0"/>
                <a:ea typeface="MS PGothic" charset="0"/>
                <a:cs typeface="MS PGothic" charset="0"/>
              </a:defRPr>
            </a:lvl1pPr>
            <a:lvl2pPr marL="742950" indent="-285750" eaLnBrk="0" hangingPunct="0">
              <a:defRPr sz="2400">
                <a:solidFill>
                  <a:schemeClr val="tx1"/>
                </a:solidFill>
                <a:latin typeface="Verdana" charset="0"/>
                <a:ea typeface="MS PGothic" charset="0"/>
                <a:cs typeface="MS PGothic" charset="0"/>
              </a:defRPr>
            </a:lvl2pPr>
            <a:lvl3pPr marL="1143000" indent="-228600" eaLnBrk="0" hangingPunct="0">
              <a:defRPr sz="2400">
                <a:solidFill>
                  <a:schemeClr val="tx1"/>
                </a:solidFill>
                <a:latin typeface="Verdana" charset="0"/>
                <a:ea typeface="MS PGothic" charset="0"/>
                <a:cs typeface="MS PGothic" charset="0"/>
              </a:defRPr>
            </a:lvl3pPr>
            <a:lvl4pPr marL="1600200" indent="-228600" eaLnBrk="0" hangingPunct="0">
              <a:defRPr sz="2400">
                <a:solidFill>
                  <a:schemeClr val="tx1"/>
                </a:solidFill>
                <a:latin typeface="Verdana" charset="0"/>
                <a:ea typeface="MS PGothic" charset="0"/>
                <a:cs typeface="MS PGothic" charset="0"/>
              </a:defRPr>
            </a:lvl4pPr>
            <a:lvl5pPr marL="2057400" indent="-228600" eaLnBrk="0" hangingPunct="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r>
              <a:rPr lang="en-US" sz="3733" dirty="0" err="1">
                <a:solidFill>
                  <a:srgbClr val="C00000"/>
                </a:solidFill>
              </a:rPr>
              <a:t>Sco</a:t>
            </a:r>
            <a:r>
              <a:rPr lang="en-US" sz="3733" dirty="0">
                <a:solidFill>
                  <a:srgbClr val="C00000"/>
                </a:solidFill>
              </a:rPr>
              <a:t> X-1</a:t>
            </a:r>
          </a:p>
        </p:txBody>
      </p:sp>
      <p:cxnSp>
        <p:nvCxnSpPr>
          <p:cNvPr id="3" name="Straight Arrow Connector 2">
            <a:extLst>
              <a:ext uri="{FF2B5EF4-FFF2-40B4-BE49-F238E27FC236}">
                <a16:creationId xmlns:a16="http://schemas.microsoft.com/office/drawing/2014/main" id="{F8A13996-3E7F-EB4D-B6FD-B84CA3BD32CA}"/>
              </a:ext>
            </a:extLst>
          </p:cNvPr>
          <p:cNvCxnSpPr>
            <a:cxnSpLocks/>
            <a:stCxn id="8" idx="2"/>
          </p:cNvCxnSpPr>
          <p:nvPr/>
        </p:nvCxnSpPr>
        <p:spPr>
          <a:xfrm>
            <a:off x="5241965" y="3165278"/>
            <a:ext cx="866154" cy="628697"/>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1733810"/>
      </p:ext>
    </p:extLst>
  </p:cSld>
  <p:clrMapOvr>
    <a:masterClrMapping/>
  </p:clrMapOvr>
  <p:transition spd="med"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19999" y="710571"/>
            <a:ext cx="17886723" cy="1066960"/>
          </a:xfrm>
        </p:spPr>
        <p:txBody>
          <a:bodyPr/>
          <a:lstStyle/>
          <a:p>
            <a:r>
              <a:rPr lang="en-GB" sz="5333" dirty="0">
                <a:latin typeface="Verdana" charset="0"/>
                <a:ea typeface="MS PGothic" charset="0"/>
              </a:rPr>
              <a:t>X-ray Fluorescence Spectrometer experiment - VII</a:t>
            </a:r>
          </a:p>
        </p:txBody>
      </p:sp>
      <p:pic>
        <p:nvPicPr>
          <p:cNvPr id="7" name="Picture 6">
            <a:extLst>
              <a:ext uri="{FF2B5EF4-FFF2-40B4-BE49-F238E27FC236}">
                <a16:creationId xmlns:a16="http://schemas.microsoft.com/office/drawing/2014/main" id="{AB4ECA3F-DAFF-A34F-A8A7-B90E51C088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48478" y="3080152"/>
            <a:ext cx="12027333" cy="8981856"/>
          </a:xfrm>
          <a:prstGeom prst="rect">
            <a:avLst/>
          </a:prstGeom>
        </p:spPr>
      </p:pic>
      <p:pic>
        <p:nvPicPr>
          <p:cNvPr id="4" name="Picture 3">
            <a:extLst>
              <a:ext uri="{FF2B5EF4-FFF2-40B4-BE49-F238E27FC236}">
                <a16:creationId xmlns:a16="http://schemas.microsoft.com/office/drawing/2014/main" id="{C28444A0-F562-0A41-ABBA-D88B9D13B41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3379" y="3120739"/>
            <a:ext cx="11973605" cy="8941733"/>
          </a:xfrm>
          <a:prstGeom prst="rect">
            <a:avLst/>
          </a:prstGeom>
        </p:spPr>
      </p:pic>
      <p:sp>
        <p:nvSpPr>
          <p:cNvPr id="8" name="Rectangle 7">
            <a:extLst>
              <a:ext uri="{FF2B5EF4-FFF2-40B4-BE49-F238E27FC236}">
                <a16:creationId xmlns:a16="http://schemas.microsoft.com/office/drawing/2014/main" id="{FC763888-8862-ED4B-B789-018B8D38E42B}"/>
              </a:ext>
            </a:extLst>
          </p:cNvPr>
          <p:cNvSpPr/>
          <p:nvPr/>
        </p:nvSpPr>
        <p:spPr>
          <a:xfrm>
            <a:off x="20595722" y="4060240"/>
            <a:ext cx="2966265" cy="923330"/>
          </a:xfrm>
          <a:prstGeom prst="rect">
            <a:avLst/>
          </a:prstGeom>
          <a:solidFill>
            <a:schemeClr val="tx2"/>
          </a:solidFill>
        </p:spPr>
        <p:txBody>
          <a:bodyPr wrap="square">
            <a:spAutoFit/>
          </a:bodyPr>
          <a:lstStyle/>
          <a:p>
            <a:r>
              <a:rPr lang="en-US" sz="5400" dirty="0">
                <a:solidFill>
                  <a:schemeClr val="bg2"/>
                </a:solidFill>
              </a:rPr>
              <a:t>S=1.57</a:t>
            </a:r>
            <a:endParaRPr lang="en-US" sz="5400" dirty="0"/>
          </a:p>
        </p:txBody>
      </p:sp>
      <p:sp>
        <p:nvSpPr>
          <p:cNvPr id="10" name="Rectangle 9">
            <a:extLst>
              <a:ext uri="{FF2B5EF4-FFF2-40B4-BE49-F238E27FC236}">
                <a16:creationId xmlns:a16="http://schemas.microsoft.com/office/drawing/2014/main" id="{2896E843-C6E1-8A45-B24F-2F0C11E0E736}"/>
              </a:ext>
            </a:extLst>
          </p:cNvPr>
          <p:cNvSpPr/>
          <p:nvPr/>
        </p:nvSpPr>
        <p:spPr>
          <a:xfrm>
            <a:off x="9263360" y="3949185"/>
            <a:ext cx="2382382" cy="923330"/>
          </a:xfrm>
          <a:prstGeom prst="rect">
            <a:avLst/>
          </a:prstGeom>
          <a:solidFill>
            <a:schemeClr val="tx2"/>
          </a:solidFill>
        </p:spPr>
        <p:txBody>
          <a:bodyPr wrap="none">
            <a:spAutoFit/>
          </a:bodyPr>
          <a:lstStyle/>
          <a:p>
            <a:r>
              <a:rPr lang="en-US" sz="5400" dirty="0">
                <a:solidFill>
                  <a:schemeClr val="bg2"/>
                </a:solidFill>
              </a:rPr>
              <a:t>S=1.43</a:t>
            </a:r>
            <a:endParaRPr lang="en-US" sz="5400" dirty="0"/>
          </a:p>
        </p:txBody>
      </p:sp>
      <p:sp>
        <p:nvSpPr>
          <p:cNvPr id="9" name="Rectangle 8">
            <a:extLst>
              <a:ext uri="{FF2B5EF4-FFF2-40B4-BE49-F238E27FC236}">
                <a16:creationId xmlns:a16="http://schemas.microsoft.com/office/drawing/2014/main" id="{54A3FC68-3305-1B47-A715-7B765A0684EA}"/>
              </a:ext>
            </a:extLst>
          </p:cNvPr>
          <p:cNvSpPr/>
          <p:nvPr/>
        </p:nvSpPr>
        <p:spPr>
          <a:xfrm>
            <a:off x="4923984" y="2034054"/>
            <a:ext cx="18149376" cy="748988"/>
          </a:xfrm>
          <a:prstGeom prst="rect">
            <a:avLst/>
          </a:prstGeom>
          <a:solidFill>
            <a:schemeClr val="tx2"/>
          </a:solidFill>
        </p:spPr>
        <p:txBody>
          <a:bodyPr wrap="square">
            <a:spAutoFit/>
          </a:bodyPr>
          <a:lstStyle/>
          <a:p>
            <a:pPr algn="r"/>
            <a:r>
              <a:rPr lang="en-US" sz="4267" dirty="0">
                <a:solidFill>
                  <a:srgbClr val="C00000"/>
                </a:solidFill>
              </a:rPr>
              <a:t>Red = </a:t>
            </a:r>
            <a:r>
              <a:rPr lang="en-US" sz="4267" dirty="0" err="1">
                <a:solidFill>
                  <a:srgbClr val="C00000"/>
                </a:solidFill>
              </a:rPr>
              <a:t>Sco</a:t>
            </a:r>
            <a:r>
              <a:rPr lang="en-US" sz="4267" dirty="0">
                <a:solidFill>
                  <a:srgbClr val="C00000"/>
                </a:solidFill>
              </a:rPr>
              <a:t> X-1</a:t>
            </a:r>
            <a:r>
              <a:rPr lang="en-US" sz="4267" dirty="0">
                <a:solidFill>
                  <a:schemeClr val="bg2"/>
                </a:solidFill>
              </a:rPr>
              <a:t>, </a:t>
            </a:r>
            <a:r>
              <a:rPr lang="en-US" sz="4267" dirty="0">
                <a:solidFill>
                  <a:schemeClr val="tx2">
                    <a:lumMod val="10000"/>
                  </a:schemeClr>
                </a:solidFill>
              </a:rPr>
              <a:t>Black = ray-tracing/GEANT </a:t>
            </a:r>
            <a:r>
              <a:rPr lang="en-US" sz="3200" dirty="0">
                <a:solidFill>
                  <a:schemeClr val="bg2"/>
                </a:solidFill>
              </a:rPr>
              <a:t>(Riccardo Campana, INAF-OAS, Bologna)</a:t>
            </a:r>
            <a:endParaRPr lang="en-US" sz="3200" dirty="0"/>
          </a:p>
        </p:txBody>
      </p:sp>
    </p:spTree>
    <p:extLst>
      <p:ext uri="{BB962C8B-B14F-4D97-AF65-F5344CB8AC3E}">
        <p14:creationId xmlns:p14="http://schemas.microsoft.com/office/powerpoint/2010/main" val="1484151756"/>
      </p:ext>
    </p:extLst>
  </p:cSld>
  <p:clrMapOvr>
    <a:masterClrMapping/>
  </p:clrMapOvr>
  <p:transition spd="med"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Shape"/>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sp>
        <p:nvSpPr>
          <p:cNvPr id="1043" name="Shape"/>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1044" name="temp6.pdf" descr="temp6.pdf"/>
          <p:cNvPicPr>
            <a:picLocks noChangeAspect="1"/>
          </p:cNvPicPr>
          <p:nvPr/>
        </p:nvPicPr>
        <p:blipFill>
          <a:blip r:embed="rId2"/>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pic>
        <p:nvPicPr>
          <p:cNvPr id="1045" name="Image" descr="Image"/>
          <p:cNvPicPr>
            <a:picLocks/>
          </p:cNvPicPr>
          <p:nvPr/>
        </p:nvPicPr>
        <p:blipFill>
          <a:blip r:embed="rId3"/>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1046" name="Image" descr="Image"/>
          <p:cNvPicPr>
            <a:picLocks/>
          </p:cNvPicPr>
          <p:nvPr/>
        </p:nvPicPr>
        <p:blipFill>
          <a:blip r:embed="rId4"/>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1047" name="Image" descr="Image"/>
          <p:cNvPicPr>
            <a:picLocks/>
          </p:cNvPicPr>
          <p:nvPr/>
        </p:nvPicPr>
        <p:blipFill>
          <a:blip r:embed="rId5"/>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1048" name="Image" descr="Image"/>
          <p:cNvPicPr>
            <a:picLocks/>
          </p:cNvPicPr>
          <p:nvPr/>
        </p:nvPicPr>
        <p:blipFill>
          <a:blip r:embed="rId6"/>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1049" name="Image" descr="Image"/>
          <p:cNvPicPr>
            <a:picLocks/>
          </p:cNvPicPr>
          <p:nvPr/>
        </p:nvPicPr>
        <p:blipFill>
          <a:blip r:embed="rId7"/>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1050" name="Image" descr="Image"/>
          <p:cNvPicPr>
            <a:picLocks/>
          </p:cNvPicPr>
          <p:nvPr/>
        </p:nvPicPr>
        <p:blipFill>
          <a:blip r:embed="rId8"/>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1051" name="Image" descr="Image"/>
          <p:cNvPicPr>
            <a:picLocks/>
          </p:cNvPicPr>
          <p:nvPr/>
        </p:nvPicPr>
        <p:blipFill>
          <a:blip r:embed="rId9"/>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1052" name="Image" descr="Image"/>
          <p:cNvPicPr>
            <a:picLocks/>
          </p:cNvPicPr>
          <p:nvPr/>
        </p:nvPicPr>
        <p:blipFill>
          <a:blip r:embed="rId10"/>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1053" name="Image" descr="Image"/>
          <p:cNvPicPr>
            <a:picLocks/>
          </p:cNvPicPr>
          <p:nvPr/>
        </p:nvPicPr>
        <p:blipFill>
          <a:blip r:embed="rId11"/>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1054" name="Image" descr="Image"/>
          <p:cNvPicPr>
            <a:picLocks/>
          </p:cNvPicPr>
          <p:nvPr/>
        </p:nvPicPr>
        <p:blipFill>
          <a:blip r:embed="rId12"/>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1055" name="Image" descr="Image"/>
          <p:cNvPicPr>
            <a:picLocks/>
          </p:cNvPicPr>
          <p:nvPr/>
        </p:nvPicPr>
        <p:blipFill>
          <a:blip r:embed="rId13"/>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1056" name="Image" descr="Image"/>
          <p:cNvPicPr>
            <a:picLocks/>
          </p:cNvPicPr>
          <p:nvPr/>
        </p:nvPicPr>
        <p:blipFill>
          <a:blip r:embed="rId14"/>
          <a:srcRect t="5733" r="5707" b="5611"/>
          <a:stretch>
            <a:fillRect/>
          </a:stretch>
        </p:blipFill>
        <p:spPr>
          <a:xfrm>
            <a:off x="16447547" y="13355393"/>
            <a:ext cx="406401" cy="266701"/>
          </a:xfrm>
          <a:prstGeom prst="rect">
            <a:avLst/>
          </a:prstGeom>
          <a:ln w="12700">
            <a:solidFill>
              <a:srgbClr val="FFFFFF"/>
            </a:solidFill>
            <a:miter lim="400000"/>
          </a:ln>
        </p:spPr>
      </p:pic>
      <p:pic>
        <p:nvPicPr>
          <p:cNvPr id="1057" name="Image" descr="Image"/>
          <p:cNvPicPr>
            <a:picLocks/>
          </p:cNvPicPr>
          <p:nvPr/>
        </p:nvPicPr>
        <p:blipFill>
          <a:blip r:embed="rId15"/>
          <a:srcRect t="5895" b="5530"/>
          <a:stretch>
            <a:fillRect/>
          </a:stretch>
        </p:blipFill>
        <p:spPr>
          <a:xfrm>
            <a:off x="17059800" y="13355592"/>
            <a:ext cx="397723" cy="266701"/>
          </a:xfrm>
          <a:prstGeom prst="rect">
            <a:avLst/>
          </a:prstGeom>
          <a:ln w="12700">
            <a:solidFill>
              <a:srgbClr val="FFFFFF"/>
            </a:solidFill>
            <a:miter lim="400000"/>
          </a:ln>
        </p:spPr>
      </p:pic>
      <p:pic>
        <p:nvPicPr>
          <p:cNvPr id="1058" name="Image" descr="Image"/>
          <p:cNvPicPr>
            <a:picLocks/>
          </p:cNvPicPr>
          <p:nvPr/>
        </p:nvPicPr>
        <p:blipFill>
          <a:blip r:embed="rId16"/>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1059" name="Image" descr="Image"/>
          <p:cNvPicPr>
            <a:picLocks/>
          </p:cNvPicPr>
          <p:nvPr/>
        </p:nvPicPr>
        <p:blipFill>
          <a:blip r:embed="rId17"/>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1060" name="Image" descr="Image"/>
          <p:cNvPicPr>
            <a:picLocks/>
          </p:cNvPicPr>
          <p:nvPr/>
        </p:nvPicPr>
        <p:blipFill>
          <a:blip r:embed="rId18"/>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1061" name="Image" descr="Image"/>
          <p:cNvPicPr>
            <a:picLocks/>
          </p:cNvPicPr>
          <p:nvPr/>
        </p:nvPicPr>
        <p:blipFill>
          <a:blip r:embed="rId19"/>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1062" name="Image" descr="Image"/>
          <p:cNvPicPr>
            <a:picLocks/>
          </p:cNvPicPr>
          <p:nvPr/>
        </p:nvPicPr>
        <p:blipFill>
          <a:blip r:embed="rId20"/>
          <a:srcRect l="1719" t="6495" r="5122" b="5863"/>
          <a:stretch>
            <a:fillRect/>
          </a:stretch>
        </p:blipFill>
        <p:spPr>
          <a:xfrm>
            <a:off x="20702759" y="13356981"/>
            <a:ext cx="406401" cy="266701"/>
          </a:xfrm>
          <a:prstGeom prst="rect">
            <a:avLst/>
          </a:prstGeom>
          <a:ln w="12700">
            <a:solidFill>
              <a:srgbClr val="FFFFFF"/>
            </a:solidFill>
            <a:miter lim="400000"/>
          </a:ln>
        </p:spPr>
      </p:pic>
      <p:pic>
        <p:nvPicPr>
          <p:cNvPr id="1063" name="Image" descr="Image"/>
          <p:cNvPicPr>
            <a:picLocks/>
          </p:cNvPicPr>
          <p:nvPr/>
        </p:nvPicPr>
        <p:blipFill>
          <a:blip r:embed="rId21"/>
          <a:srcRect t="5798" r="5009" b="5725"/>
          <a:stretch>
            <a:fillRect/>
          </a:stretch>
        </p:blipFill>
        <p:spPr>
          <a:xfrm>
            <a:off x="21310646" y="13355791"/>
            <a:ext cx="406401" cy="266701"/>
          </a:xfrm>
          <a:prstGeom prst="rect">
            <a:avLst/>
          </a:prstGeom>
          <a:ln w="12700">
            <a:solidFill>
              <a:srgbClr val="FFFFFF"/>
            </a:solidFill>
            <a:miter lim="400000"/>
          </a:ln>
        </p:spPr>
      </p:pic>
      <p:pic>
        <p:nvPicPr>
          <p:cNvPr id="1064" name="Image" descr="Image"/>
          <p:cNvPicPr>
            <a:picLocks/>
          </p:cNvPicPr>
          <p:nvPr/>
        </p:nvPicPr>
        <p:blipFill>
          <a:blip r:embed="rId22"/>
          <a:srcRect l="5076" t="6880" b="6000"/>
          <a:stretch>
            <a:fillRect/>
          </a:stretch>
        </p:blipFill>
        <p:spPr>
          <a:xfrm>
            <a:off x="22350982" y="13356584"/>
            <a:ext cx="406401" cy="266655"/>
          </a:xfrm>
          <a:prstGeom prst="rect">
            <a:avLst/>
          </a:prstGeom>
          <a:ln w="12700">
            <a:solidFill>
              <a:srgbClr val="FFFFFF"/>
            </a:solidFill>
            <a:miter lim="400000"/>
          </a:ln>
        </p:spPr>
      </p:pic>
      <p:pic>
        <p:nvPicPr>
          <p:cNvPr id="1065" name="Image" descr="Image"/>
          <p:cNvPicPr>
            <a:picLocks/>
          </p:cNvPicPr>
          <p:nvPr/>
        </p:nvPicPr>
        <p:blipFill>
          <a:blip r:embed="rId23"/>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1066" name="Image" descr="Image"/>
          <p:cNvPicPr>
            <a:picLocks/>
          </p:cNvPicPr>
          <p:nvPr/>
        </p:nvPicPr>
        <p:blipFill>
          <a:blip r:embed="rId24"/>
          <a:srcRect t="4106" r="4981"/>
          <a:stretch>
            <a:fillRect/>
          </a:stretch>
        </p:blipFill>
        <p:spPr>
          <a:xfrm>
            <a:off x="23776723" y="13360652"/>
            <a:ext cx="406401" cy="260871"/>
          </a:xfrm>
          <a:prstGeom prst="rect">
            <a:avLst/>
          </a:prstGeom>
          <a:ln w="12700">
            <a:solidFill>
              <a:srgbClr val="FFFFFF"/>
            </a:solidFill>
            <a:miter lim="400000"/>
          </a:ln>
        </p:spPr>
      </p:pic>
      <p:pic>
        <p:nvPicPr>
          <p:cNvPr id="1067" name="Image" descr="Image"/>
          <p:cNvPicPr>
            <a:picLocks noChangeAspect="1"/>
          </p:cNvPicPr>
          <p:nvPr/>
        </p:nvPicPr>
        <p:blipFill>
          <a:blip r:embed="rId25"/>
          <a:stretch>
            <a:fillRect/>
          </a:stretch>
        </p:blipFill>
        <p:spPr>
          <a:xfrm>
            <a:off x="21907765" y="13358347"/>
            <a:ext cx="265557" cy="265557"/>
          </a:xfrm>
          <a:prstGeom prst="rect">
            <a:avLst/>
          </a:prstGeom>
          <a:ln w="12700">
            <a:solidFill>
              <a:srgbClr val="FFFFFF"/>
            </a:solidFill>
            <a:miter lim="400000"/>
          </a:ln>
        </p:spPr>
      </p:pic>
      <p:pic>
        <p:nvPicPr>
          <p:cNvPr id="1068" name="Image" descr="Image"/>
          <p:cNvPicPr>
            <a:picLocks/>
          </p:cNvPicPr>
          <p:nvPr/>
        </p:nvPicPr>
        <p:blipFill>
          <a:blip r:embed="rId26"/>
          <a:srcRect l="3289" t="5441" r="3857" b="7975"/>
          <a:stretch>
            <a:fillRect/>
          </a:stretch>
        </p:blipFill>
        <p:spPr>
          <a:xfrm>
            <a:off x="20094872" y="13359097"/>
            <a:ext cx="406401" cy="266701"/>
          </a:xfrm>
          <a:prstGeom prst="rect">
            <a:avLst/>
          </a:prstGeom>
          <a:ln w="12700">
            <a:solidFill>
              <a:srgbClr val="FFFFFF"/>
            </a:solidFill>
            <a:miter lim="400000"/>
          </a:ln>
        </p:spPr>
      </p:pic>
      <p:sp>
        <p:nvSpPr>
          <p:cNvPr id="1069" name="Scorpius X-1 X-ray observations"/>
          <p:cNvSpPr txBox="1">
            <a:spLocks noGrp="1"/>
          </p:cNvSpPr>
          <p:nvPr>
            <p:ph type="ctrTitle" idx="4294967295"/>
          </p:nvPr>
        </p:nvSpPr>
        <p:spPr>
          <a:xfrm>
            <a:off x="74783" y="730274"/>
            <a:ext cx="24234434" cy="1542311"/>
          </a:xfrm>
          <a:prstGeom prst="rect">
            <a:avLst/>
          </a:prstGeom>
        </p:spPr>
        <p:txBody>
          <a:bodyPr lIns="71437" tIns="71437" rIns="71437" bIns="71437" anchor="t"/>
          <a:lstStyle>
            <a:lvl1pPr algn="ctr" defTabSz="457200">
              <a:lnSpc>
                <a:spcPts val="10300"/>
              </a:lnSpc>
              <a:tabLst>
                <a:tab pos="88900" algn="l"/>
                <a:tab pos="1003300" algn="l"/>
                <a:tab pos="1917700" algn="l"/>
                <a:tab pos="2832100" algn="l"/>
                <a:tab pos="3746500" algn="l"/>
                <a:tab pos="4660900" algn="l"/>
                <a:tab pos="5575300" algn="l"/>
                <a:tab pos="6489700" algn="l"/>
                <a:tab pos="7404100" algn="l"/>
              </a:tabLst>
              <a:defRPr sz="8400">
                <a:solidFill>
                  <a:srgbClr val="FFFFFF"/>
                </a:solidFill>
              </a:defRPr>
            </a:lvl1pPr>
          </a:lstStyle>
          <a:p>
            <a:r>
              <a:rPr lang="en-US" dirty="0"/>
              <a:t>To be continued…</a:t>
            </a:r>
            <a:br>
              <a:rPr lang="en-US" dirty="0"/>
            </a:br>
            <a:r>
              <a:rPr lang="en-US" sz="5400" dirty="0"/>
              <a:t>[in my spare time]</a:t>
            </a:r>
            <a:endParaRPr sz="5400" dirty="0"/>
          </a:p>
        </p:txBody>
      </p:sp>
      <p:pic>
        <p:nvPicPr>
          <p:cNvPr id="3074" name="Picture 2" descr="The work-in-progress fallacy and the power of WIP limits | by Jorge Alonso  | Spotahome Product">
            <a:extLst>
              <a:ext uri="{FF2B5EF4-FFF2-40B4-BE49-F238E27FC236}">
                <a16:creationId xmlns:a16="http://schemas.microsoft.com/office/drawing/2014/main" id="{33BC4CE9-9E66-1046-F183-EB1497E8B06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159816" y="5854226"/>
            <a:ext cx="10414000" cy="6565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aughing Emoji">
            <a:extLst>
              <a:ext uri="{FF2B5EF4-FFF2-40B4-BE49-F238E27FC236}">
                <a16:creationId xmlns:a16="http://schemas.microsoft.com/office/drawing/2014/main" id="{A2C8D61D-2780-1B50-0401-411A6502701B}"/>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5367047" y="1501429"/>
            <a:ext cx="6350000" cy="356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27979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8" name="Shape 1448"/>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pic>
        <p:nvPicPr>
          <p:cNvPr id="1449" name="temp6.pdf"/>
          <p:cNvPicPr>
            <a:picLocks noChangeAspect="1"/>
          </p:cNvPicPr>
          <p:nvPr/>
        </p:nvPicPr>
        <p:blipFill>
          <a:blip r:embed="rId3"/>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sp>
        <p:nvSpPr>
          <p:cNvPr id="1450" name="Shape 1450"/>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1451" name="pasted-image.pdf"/>
          <p:cNvPicPr>
            <a:picLocks/>
          </p:cNvPicPr>
          <p:nvPr/>
        </p:nvPicPr>
        <p:blipFill>
          <a:blip r:embed="rId4"/>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1452" name="pasted-image.pdf"/>
          <p:cNvPicPr>
            <a:picLocks/>
          </p:cNvPicPr>
          <p:nvPr/>
        </p:nvPicPr>
        <p:blipFill>
          <a:blip r:embed="rId5"/>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1453" name="pasted-image.pdf"/>
          <p:cNvPicPr>
            <a:picLocks/>
          </p:cNvPicPr>
          <p:nvPr/>
        </p:nvPicPr>
        <p:blipFill>
          <a:blip r:embed="rId6"/>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1454" name="pasted-image.pdf"/>
          <p:cNvPicPr>
            <a:picLocks/>
          </p:cNvPicPr>
          <p:nvPr/>
        </p:nvPicPr>
        <p:blipFill>
          <a:blip r:embed="rId7"/>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1455" name="pasted-image.pdf"/>
          <p:cNvPicPr>
            <a:picLocks/>
          </p:cNvPicPr>
          <p:nvPr/>
        </p:nvPicPr>
        <p:blipFill>
          <a:blip r:embed="rId8"/>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1456" name="pasted-image.pdf"/>
          <p:cNvPicPr>
            <a:picLocks/>
          </p:cNvPicPr>
          <p:nvPr/>
        </p:nvPicPr>
        <p:blipFill>
          <a:blip r:embed="rId9"/>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1457" name="pasted-image.pdf"/>
          <p:cNvPicPr>
            <a:picLocks/>
          </p:cNvPicPr>
          <p:nvPr/>
        </p:nvPicPr>
        <p:blipFill>
          <a:blip r:embed="rId10"/>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1458" name="pasted-image.pdf"/>
          <p:cNvPicPr>
            <a:picLocks/>
          </p:cNvPicPr>
          <p:nvPr/>
        </p:nvPicPr>
        <p:blipFill>
          <a:blip r:embed="rId11"/>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1459" name="pasted-image.pdf"/>
          <p:cNvPicPr>
            <a:picLocks/>
          </p:cNvPicPr>
          <p:nvPr/>
        </p:nvPicPr>
        <p:blipFill>
          <a:blip r:embed="rId12"/>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1460" name="pasted-image.pdf"/>
          <p:cNvPicPr>
            <a:picLocks/>
          </p:cNvPicPr>
          <p:nvPr/>
        </p:nvPicPr>
        <p:blipFill>
          <a:blip r:embed="rId13"/>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1461" name="pasted-image.pdf"/>
          <p:cNvPicPr>
            <a:picLocks/>
          </p:cNvPicPr>
          <p:nvPr/>
        </p:nvPicPr>
        <p:blipFill>
          <a:blip r:embed="rId14"/>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1462" name="pasted-image.pdf"/>
          <p:cNvPicPr>
            <a:picLocks/>
          </p:cNvPicPr>
          <p:nvPr/>
        </p:nvPicPr>
        <p:blipFill>
          <a:blip r:embed="rId15"/>
          <a:srcRect t="5733" r="5707" b="5611"/>
          <a:stretch>
            <a:fillRect/>
          </a:stretch>
        </p:blipFill>
        <p:spPr>
          <a:xfrm>
            <a:off x="16447547" y="13355393"/>
            <a:ext cx="406401" cy="266701"/>
          </a:xfrm>
          <a:prstGeom prst="rect">
            <a:avLst/>
          </a:prstGeom>
          <a:ln w="12700">
            <a:solidFill>
              <a:srgbClr val="FFFFFF"/>
            </a:solidFill>
            <a:miter lim="400000"/>
          </a:ln>
        </p:spPr>
      </p:pic>
      <p:pic>
        <p:nvPicPr>
          <p:cNvPr id="1463" name="pasted-image.pdf"/>
          <p:cNvPicPr>
            <a:picLocks/>
          </p:cNvPicPr>
          <p:nvPr/>
        </p:nvPicPr>
        <p:blipFill>
          <a:blip r:embed="rId16"/>
          <a:srcRect t="5895" b="5530"/>
          <a:stretch>
            <a:fillRect/>
          </a:stretch>
        </p:blipFill>
        <p:spPr>
          <a:xfrm>
            <a:off x="17059800" y="13355592"/>
            <a:ext cx="397723" cy="266701"/>
          </a:xfrm>
          <a:prstGeom prst="rect">
            <a:avLst/>
          </a:prstGeom>
          <a:ln w="12700">
            <a:solidFill>
              <a:srgbClr val="FFFFFF"/>
            </a:solidFill>
            <a:miter lim="400000"/>
          </a:ln>
        </p:spPr>
      </p:pic>
      <p:pic>
        <p:nvPicPr>
          <p:cNvPr id="1464" name="pasted-image.pdf"/>
          <p:cNvPicPr>
            <a:picLocks/>
          </p:cNvPicPr>
          <p:nvPr/>
        </p:nvPicPr>
        <p:blipFill>
          <a:blip r:embed="rId17"/>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1465" name="pasted-image.pdf"/>
          <p:cNvPicPr>
            <a:picLocks/>
          </p:cNvPicPr>
          <p:nvPr/>
        </p:nvPicPr>
        <p:blipFill>
          <a:blip r:embed="rId18"/>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1466" name="pasted-image.pdf"/>
          <p:cNvPicPr>
            <a:picLocks/>
          </p:cNvPicPr>
          <p:nvPr/>
        </p:nvPicPr>
        <p:blipFill>
          <a:blip r:embed="rId19"/>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1467" name="pasted-image.pdf"/>
          <p:cNvPicPr>
            <a:picLocks/>
          </p:cNvPicPr>
          <p:nvPr/>
        </p:nvPicPr>
        <p:blipFill>
          <a:blip r:embed="rId20"/>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1468" name="pasted-image.pdf"/>
          <p:cNvPicPr>
            <a:picLocks/>
          </p:cNvPicPr>
          <p:nvPr/>
        </p:nvPicPr>
        <p:blipFill>
          <a:blip r:embed="rId21"/>
          <a:srcRect t="5798" r="5009" b="5725"/>
          <a:stretch>
            <a:fillRect/>
          </a:stretch>
        </p:blipFill>
        <p:spPr>
          <a:xfrm>
            <a:off x="21310646" y="13355791"/>
            <a:ext cx="406401" cy="266701"/>
          </a:xfrm>
          <a:prstGeom prst="rect">
            <a:avLst/>
          </a:prstGeom>
          <a:ln w="12700">
            <a:solidFill>
              <a:srgbClr val="FFFFFF"/>
            </a:solidFill>
            <a:miter lim="400000"/>
          </a:ln>
        </p:spPr>
      </p:pic>
      <p:pic>
        <p:nvPicPr>
          <p:cNvPr id="1469" name="pasted-image.pdf"/>
          <p:cNvPicPr>
            <a:picLocks/>
          </p:cNvPicPr>
          <p:nvPr/>
        </p:nvPicPr>
        <p:blipFill>
          <a:blip r:embed="rId22"/>
          <a:srcRect l="5076" t="6880" b="6000"/>
          <a:stretch>
            <a:fillRect/>
          </a:stretch>
        </p:blipFill>
        <p:spPr>
          <a:xfrm>
            <a:off x="22350982" y="13356584"/>
            <a:ext cx="406401" cy="266655"/>
          </a:xfrm>
          <a:prstGeom prst="rect">
            <a:avLst/>
          </a:prstGeom>
          <a:ln w="12700">
            <a:solidFill>
              <a:srgbClr val="FFFFFF"/>
            </a:solidFill>
            <a:miter lim="400000"/>
          </a:ln>
        </p:spPr>
      </p:pic>
      <p:pic>
        <p:nvPicPr>
          <p:cNvPr id="1470" name="pasted-image.pdf"/>
          <p:cNvPicPr>
            <a:picLocks/>
          </p:cNvPicPr>
          <p:nvPr/>
        </p:nvPicPr>
        <p:blipFill>
          <a:blip r:embed="rId23"/>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1471" name="pasted-image.pdf"/>
          <p:cNvPicPr>
            <a:picLocks/>
          </p:cNvPicPr>
          <p:nvPr/>
        </p:nvPicPr>
        <p:blipFill>
          <a:blip r:embed="rId24"/>
          <a:srcRect t="4106" r="4981"/>
          <a:stretch>
            <a:fillRect/>
          </a:stretch>
        </p:blipFill>
        <p:spPr>
          <a:xfrm>
            <a:off x="23776723" y="13360652"/>
            <a:ext cx="406401" cy="260871"/>
          </a:xfrm>
          <a:prstGeom prst="rect">
            <a:avLst/>
          </a:prstGeom>
          <a:ln w="12700">
            <a:solidFill>
              <a:srgbClr val="FFFFFF"/>
            </a:solidFill>
            <a:miter lim="400000"/>
          </a:ln>
        </p:spPr>
      </p:pic>
      <p:pic>
        <p:nvPicPr>
          <p:cNvPr id="1472" name="pasted-image.tiff"/>
          <p:cNvPicPr>
            <a:picLocks noChangeAspect="1"/>
          </p:cNvPicPr>
          <p:nvPr/>
        </p:nvPicPr>
        <p:blipFill>
          <a:blip r:embed="rId25"/>
          <a:stretch>
            <a:fillRect/>
          </a:stretch>
        </p:blipFill>
        <p:spPr>
          <a:xfrm>
            <a:off x="21907765" y="13358347"/>
            <a:ext cx="265557" cy="265557"/>
          </a:xfrm>
          <a:prstGeom prst="rect">
            <a:avLst/>
          </a:prstGeom>
          <a:ln w="12700">
            <a:solidFill>
              <a:srgbClr val="FFFFFF"/>
            </a:solidFill>
            <a:miter lim="400000"/>
          </a:ln>
        </p:spPr>
      </p:pic>
      <p:pic>
        <p:nvPicPr>
          <p:cNvPr id="1473" name="pasted-image.pdf"/>
          <p:cNvPicPr>
            <a:picLocks/>
          </p:cNvPicPr>
          <p:nvPr/>
        </p:nvPicPr>
        <p:blipFill>
          <a:blip r:embed="rId26"/>
          <a:srcRect l="3289" t="5441" r="3857" b="7975"/>
          <a:stretch>
            <a:fillRect/>
          </a:stretch>
        </p:blipFill>
        <p:spPr>
          <a:xfrm>
            <a:off x="20094872" y="13359097"/>
            <a:ext cx="406401" cy="266701"/>
          </a:xfrm>
          <a:prstGeom prst="rect">
            <a:avLst/>
          </a:prstGeom>
          <a:ln w="12700">
            <a:solidFill>
              <a:srgbClr val="FFFFFF"/>
            </a:solidFill>
            <a:miter lim="400000"/>
          </a:ln>
        </p:spPr>
      </p:pic>
      <p:pic>
        <p:nvPicPr>
          <p:cNvPr id="1474" name="pasted-image.pdf"/>
          <p:cNvPicPr>
            <a:picLocks/>
          </p:cNvPicPr>
          <p:nvPr/>
        </p:nvPicPr>
        <p:blipFill>
          <a:blip r:embed="rId27"/>
          <a:srcRect l="1719" t="6495" r="5122" b="5863"/>
          <a:stretch>
            <a:fillRect/>
          </a:stretch>
        </p:blipFill>
        <p:spPr>
          <a:xfrm>
            <a:off x="20702759" y="13356981"/>
            <a:ext cx="406401" cy="266701"/>
          </a:xfrm>
          <a:prstGeom prst="rect">
            <a:avLst/>
          </a:prstGeom>
          <a:ln w="12700">
            <a:solidFill>
              <a:srgbClr val="FFFFFF"/>
            </a:solidFill>
            <a:miter lim="400000"/>
          </a:ln>
        </p:spPr>
      </p:pic>
      <p:pic>
        <p:nvPicPr>
          <p:cNvPr id="1475" name="IMG_8777.jpg"/>
          <p:cNvPicPr>
            <a:picLocks noChangeAspect="1"/>
          </p:cNvPicPr>
          <p:nvPr/>
        </p:nvPicPr>
        <p:blipFill>
          <a:blip r:embed="rId28"/>
          <a:srcRect l="13001" r="5340"/>
          <a:stretch>
            <a:fillRect/>
          </a:stretch>
        </p:blipFill>
        <p:spPr>
          <a:xfrm>
            <a:off x="184103" y="1155303"/>
            <a:ext cx="12418812" cy="11405260"/>
          </a:xfrm>
          <a:prstGeom prst="rect">
            <a:avLst/>
          </a:prstGeom>
          <a:ln w="12700">
            <a:miter lim="400000"/>
          </a:ln>
        </p:spPr>
      </p:pic>
      <p:pic>
        <p:nvPicPr>
          <p:cNvPr id="1476" name="IMG_8778.jpg"/>
          <p:cNvPicPr>
            <a:picLocks noChangeAspect="1"/>
          </p:cNvPicPr>
          <p:nvPr/>
        </p:nvPicPr>
        <p:blipFill>
          <a:blip r:embed="rId29"/>
          <a:srcRect l="19865" t="2261" r="11432" b="3260"/>
          <a:stretch>
            <a:fillRect/>
          </a:stretch>
        </p:blipFill>
        <p:spPr>
          <a:xfrm>
            <a:off x="13070999" y="1155303"/>
            <a:ext cx="11061208" cy="11405539"/>
          </a:xfrm>
          <a:prstGeom prst="rect">
            <a:avLst/>
          </a:prstGeom>
          <a:ln w="12700">
            <a:miter lim="400000"/>
          </a:ln>
        </p:spPr>
      </p:pic>
      <p:sp>
        <p:nvSpPr>
          <p:cNvPr id="32" name="Shape 1446">
            <a:extLst>
              <a:ext uri="{FF2B5EF4-FFF2-40B4-BE49-F238E27FC236}">
                <a16:creationId xmlns:a16="http://schemas.microsoft.com/office/drawing/2014/main" id="{49327669-D28D-2A4E-BC88-CB8EE57424A6}"/>
              </a:ext>
            </a:extLst>
          </p:cNvPr>
          <p:cNvSpPr/>
          <p:nvPr/>
        </p:nvSpPr>
        <p:spPr>
          <a:xfrm>
            <a:off x="6865055" y="711256"/>
            <a:ext cx="11384527" cy="667489"/>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defTabSz="457200">
              <a:defRPr sz="3400">
                <a:latin typeface="Verdana"/>
                <a:ea typeface="Verdana"/>
                <a:cs typeface="Verdana"/>
                <a:sym typeface="Verdana"/>
              </a:defRPr>
            </a:lvl1pPr>
          </a:lstStyle>
          <a:p>
            <a:pPr algn="ctr"/>
            <a:r>
              <a:rPr lang="en-US" dirty="0"/>
              <a:t>XRFS @ </a:t>
            </a:r>
            <a:r>
              <a:rPr dirty="0"/>
              <a:t>Space Expo</a:t>
            </a:r>
            <a:r>
              <a:rPr lang="en-US" dirty="0"/>
              <a:t> in </a:t>
            </a:r>
            <a:r>
              <a:rPr lang="en-US" dirty="0" err="1"/>
              <a:t>Noordwijk</a:t>
            </a:r>
            <a:r>
              <a:rPr lang="en-US" dirty="0"/>
              <a:t>, The Netherlands</a:t>
            </a:r>
          </a:p>
        </p:txBody>
      </p:sp>
    </p:spTree>
    <p:extLst>
      <p:ext uri="{BB962C8B-B14F-4D97-AF65-F5344CB8AC3E}">
        <p14:creationId xmlns:p14="http://schemas.microsoft.com/office/powerpoint/2010/main" val="21872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476"/>
                                        </p:tgtEl>
                                        <p:attrNameLst>
                                          <p:attrName>style.visibility</p:attrName>
                                        </p:attrNameLst>
                                      </p:cBhvr>
                                      <p:to>
                                        <p:strVal val="visible"/>
                                      </p:to>
                                    </p:set>
                                    <p:animEffect transition="in" filter="dissolve">
                                      <p:cBhvr>
                                        <p:cTn id="7" dur="1000"/>
                                        <p:tgtEl>
                                          <p:spTgt spid="1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6"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9" name="mex_kaseivalles_blue.jpg"/>
          <p:cNvPicPr>
            <a:picLocks noChangeAspect="1"/>
          </p:cNvPicPr>
          <p:nvPr/>
        </p:nvPicPr>
        <p:blipFill>
          <a:blip r:embed="rId3"/>
          <a:stretch>
            <a:fillRect/>
          </a:stretch>
        </p:blipFill>
        <p:spPr>
          <a:xfrm>
            <a:off x="-6238875" y="0"/>
            <a:ext cx="32468344" cy="13716000"/>
          </a:xfrm>
          <a:prstGeom prst="rect">
            <a:avLst/>
          </a:prstGeom>
          <a:ln w="12700">
            <a:miter lim="400000"/>
          </a:ln>
          <a:effectLst>
            <a:outerShdw blurRad="177800" dist="101600" dir="2700000" rotWithShape="0">
              <a:srgbClr val="000000">
                <a:alpha val="75000"/>
              </a:srgbClr>
            </a:outerShdw>
          </a:effectLst>
        </p:spPr>
      </p:pic>
      <p:pic>
        <p:nvPicPr>
          <p:cNvPr id="1480" name="mons-hadley-apollo-15.jpg"/>
          <p:cNvPicPr>
            <a:picLocks noChangeAspect="1"/>
          </p:cNvPicPr>
          <p:nvPr/>
        </p:nvPicPr>
        <p:blipFill>
          <a:blip r:embed="rId4">
            <a:alphaModFix amt="29938"/>
          </a:blip>
          <a:stretch>
            <a:fillRect/>
          </a:stretch>
        </p:blipFill>
        <p:spPr>
          <a:xfrm>
            <a:off x="-185187" y="-2992857"/>
            <a:ext cx="24632654" cy="18624690"/>
          </a:xfrm>
          <a:prstGeom prst="rect">
            <a:avLst/>
          </a:prstGeom>
          <a:ln w="12700">
            <a:miter lim="400000"/>
          </a:ln>
        </p:spPr>
      </p:pic>
      <p:sp>
        <p:nvSpPr>
          <p:cNvPr id="1481" name="Shape 1481"/>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sp>
        <p:nvSpPr>
          <p:cNvPr id="1482" name="Shape 1482"/>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1483" name="temp6.pdf"/>
          <p:cNvPicPr>
            <a:picLocks noChangeAspect="1"/>
          </p:cNvPicPr>
          <p:nvPr/>
        </p:nvPicPr>
        <p:blipFill>
          <a:blip r:embed="rId5"/>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pic>
        <p:nvPicPr>
          <p:cNvPr id="1484" name="pasted-image.pdf"/>
          <p:cNvPicPr>
            <a:picLocks/>
          </p:cNvPicPr>
          <p:nvPr/>
        </p:nvPicPr>
        <p:blipFill>
          <a:blip r:embed="rId6"/>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1485" name="pasted-image.pdf"/>
          <p:cNvPicPr>
            <a:picLocks/>
          </p:cNvPicPr>
          <p:nvPr/>
        </p:nvPicPr>
        <p:blipFill>
          <a:blip r:embed="rId7"/>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1486" name="pasted-image.pdf"/>
          <p:cNvPicPr>
            <a:picLocks/>
          </p:cNvPicPr>
          <p:nvPr/>
        </p:nvPicPr>
        <p:blipFill>
          <a:blip r:embed="rId8"/>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1487" name="pasted-image.pdf"/>
          <p:cNvPicPr>
            <a:picLocks/>
          </p:cNvPicPr>
          <p:nvPr/>
        </p:nvPicPr>
        <p:blipFill>
          <a:blip r:embed="rId9"/>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1488" name="pasted-image.pdf"/>
          <p:cNvPicPr>
            <a:picLocks/>
          </p:cNvPicPr>
          <p:nvPr/>
        </p:nvPicPr>
        <p:blipFill>
          <a:blip r:embed="rId10"/>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1489" name="pasted-image.pdf"/>
          <p:cNvPicPr>
            <a:picLocks/>
          </p:cNvPicPr>
          <p:nvPr/>
        </p:nvPicPr>
        <p:blipFill>
          <a:blip r:embed="rId11"/>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1490" name="pasted-image.pdf"/>
          <p:cNvPicPr>
            <a:picLocks/>
          </p:cNvPicPr>
          <p:nvPr/>
        </p:nvPicPr>
        <p:blipFill>
          <a:blip r:embed="rId12"/>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1491" name="pasted-image.pdf"/>
          <p:cNvPicPr>
            <a:picLocks/>
          </p:cNvPicPr>
          <p:nvPr/>
        </p:nvPicPr>
        <p:blipFill>
          <a:blip r:embed="rId13"/>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1492" name="pasted-image.pdf"/>
          <p:cNvPicPr>
            <a:picLocks/>
          </p:cNvPicPr>
          <p:nvPr/>
        </p:nvPicPr>
        <p:blipFill>
          <a:blip r:embed="rId14"/>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1493" name="pasted-image.pdf"/>
          <p:cNvPicPr>
            <a:picLocks/>
          </p:cNvPicPr>
          <p:nvPr/>
        </p:nvPicPr>
        <p:blipFill>
          <a:blip r:embed="rId15"/>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1494" name="pasted-image.pdf"/>
          <p:cNvPicPr>
            <a:picLocks/>
          </p:cNvPicPr>
          <p:nvPr/>
        </p:nvPicPr>
        <p:blipFill>
          <a:blip r:embed="rId16"/>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1495" name="pasted-image.pdf"/>
          <p:cNvPicPr>
            <a:picLocks/>
          </p:cNvPicPr>
          <p:nvPr/>
        </p:nvPicPr>
        <p:blipFill>
          <a:blip r:embed="rId17"/>
          <a:srcRect t="5733" r="5707" b="5611"/>
          <a:stretch>
            <a:fillRect/>
          </a:stretch>
        </p:blipFill>
        <p:spPr>
          <a:xfrm>
            <a:off x="16447547" y="13355393"/>
            <a:ext cx="406401" cy="266701"/>
          </a:xfrm>
          <a:prstGeom prst="rect">
            <a:avLst/>
          </a:prstGeom>
          <a:ln w="12700">
            <a:solidFill>
              <a:srgbClr val="FFFFFF"/>
            </a:solidFill>
            <a:miter lim="400000"/>
          </a:ln>
        </p:spPr>
      </p:pic>
      <p:pic>
        <p:nvPicPr>
          <p:cNvPr id="1496" name="pasted-image.pdf"/>
          <p:cNvPicPr>
            <a:picLocks/>
          </p:cNvPicPr>
          <p:nvPr/>
        </p:nvPicPr>
        <p:blipFill>
          <a:blip r:embed="rId18"/>
          <a:srcRect t="5895" b="5530"/>
          <a:stretch>
            <a:fillRect/>
          </a:stretch>
        </p:blipFill>
        <p:spPr>
          <a:xfrm>
            <a:off x="17059800" y="13355592"/>
            <a:ext cx="397723" cy="266701"/>
          </a:xfrm>
          <a:prstGeom prst="rect">
            <a:avLst/>
          </a:prstGeom>
          <a:ln w="12700">
            <a:solidFill>
              <a:srgbClr val="FFFFFF"/>
            </a:solidFill>
            <a:miter lim="400000"/>
          </a:ln>
        </p:spPr>
      </p:pic>
      <p:pic>
        <p:nvPicPr>
          <p:cNvPr id="1497" name="pasted-image.pdf"/>
          <p:cNvPicPr>
            <a:picLocks/>
          </p:cNvPicPr>
          <p:nvPr/>
        </p:nvPicPr>
        <p:blipFill>
          <a:blip r:embed="rId19"/>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1498" name="pasted-image.pdf"/>
          <p:cNvPicPr>
            <a:picLocks/>
          </p:cNvPicPr>
          <p:nvPr/>
        </p:nvPicPr>
        <p:blipFill>
          <a:blip r:embed="rId20"/>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1499" name="pasted-image.pdf"/>
          <p:cNvPicPr>
            <a:picLocks/>
          </p:cNvPicPr>
          <p:nvPr/>
        </p:nvPicPr>
        <p:blipFill>
          <a:blip r:embed="rId21"/>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1500" name="pasted-image.pdf"/>
          <p:cNvPicPr>
            <a:picLocks/>
          </p:cNvPicPr>
          <p:nvPr/>
        </p:nvPicPr>
        <p:blipFill>
          <a:blip r:embed="rId22"/>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1501" name="pasted-image.pdf"/>
          <p:cNvPicPr>
            <a:picLocks/>
          </p:cNvPicPr>
          <p:nvPr/>
        </p:nvPicPr>
        <p:blipFill>
          <a:blip r:embed="rId23"/>
          <a:srcRect l="1719" t="6495" r="5122" b="5863"/>
          <a:stretch>
            <a:fillRect/>
          </a:stretch>
        </p:blipFill>
        <p:spPr>
          <a:xfrm>
            <a:off x="20702759" y="13356981"/>
            <a:ext cx="406401" cy="266701"/>
          </a:xfrm>
          <a:prstGeom prst="rect">
            <a:avLst/>
          </a:prstGeom>
          <a:ln w="12700">
            <a:solidFill>
              <a:srgbClr val="FFFFFF"/>
            </a:solidFill>
            <a:miter lim="400000"/>
          </a:ln>
        </p:spPr>
      </p:pic>
      <p:pic>
        <p:nvPicPr>
          <p:cNvPr id="1502" name="pasted-image.pdf"/>
          <p:cNvPicPr>
            <a:picLocks/>
          </p:cNvPicPr>
          <p:nvPr/>
        </p:nvPicPr>
        <p:blipFill>
          <a:blip r:embed="rId24"/>
          <a:srcRect t="5798" r="5009" b="5725"/>
          <a:stretch>
            <a:fillRect/>
          </a:stretch>
        </p:blipFill>
        <p:spPr>
          <a:xfrm>
            <a:off x="21310646" y="13355791"/>
            <a:ext cx="406401" cy="266701"/>
          </a:xfrm>
          <a:prstGeom prst="rect">
            <a:avLst/>
          </a:prstGeom>
          <a:ln w="12700">
            <a:solidFill>
              <a:srgbClr val="FFFFFF"/>
            </a:solidFill>
            <a:miter lim="400000"/>
          </a:ln>
        </p:spPr>
      </p:pic>
      <p:pic>
        <p:nvPicPr>
          <p:cNvPr id="1503" name="pasted-image.pdf"/>
          <p:cNvPicPr>
            <a:picLocks/>
          </p:cNvPicPr>
          <p:nvPr/>
        </p:nvPicPr>
        <p:blipFill>
          <a:blip r:embed="rId25"/>
          <a:srcRect l="5076" t="6880" b="6000"/>
          <a:stretch>
            <a:fillRect/>
          </a:stretch>
        </p:blipFill>
        <p:spPr>
          <a:xfrm>
            <a:off x="22350982" y="13356584"/>
            <a:ext cx="406401" cy="266655"/>
          </a:xfrm>
          <a:prstGeom prst="rect">
            <a:avLst/>
          </a:prstGeom>
          <a:ln w="12700">
            <a:solidFill>
              <a:srgbClr val="FFFFFF"/>
            </a:solidFill>
            <a:miter lim="400000"/>
          </a:ln>
        </p:spPr>
      </p:pic>
      <p:pic>
        <p:nvPicPr>
          <p:cNvPr id="1504" name="pasted-image.pdf"/>
          <p:cNvPicPr>
            <a:picLocks/>
          </p:cNvPicPr>
          <p:nvPr/>
        </p:nvPicPr>
        <p:blipFill>
          <a:blip r:embed="rId26"/>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1505" name="pasted-image.pdf"/>
          <p:cNvPicPr>
            <a:picLocks/>
          </p:cNvPicPr>
          <p:nvPr/>
        </p:nvPicPr>
        <p:blipFill>
          <a:blip r:embed="rId27"/>
          <a:srcRect t="4106" r="4981"/>
          <a:stretch>
            <a:fillRect/>
          </a:stretch>
        </p:blipFill>
        <p:spPr>
          <a:xfrm>
            <a:off x="23776723" y="13360652"/>
            <a:ext cx="406401" cy="260871"/>
          </a:xfrm>
          <a:prstGeom prst="rect">
            <a:avLst/>
          </a:prstGeom>
          <a:ln w="12700">
            <a:solidFill>
              <a:srgbClr val="FFFFFF"/>
            </a:solidFill>
            <a:miter lim="400000"/>
          </a:ln>
        </p:spPr>
      </p:pic>
      <p:pic>
        <p:nvPicPr>
          <p:cNvPr id="1506" name="pasted-image.tiff"/>
          <p:cNvPicPr>
            <a:picLocks noChangeAspect="1"/>
          </p:cNvPicPr>
          <p:nvPr/>
        </p:nvPicPr>
        <p:blipFill>
          <a:blip r:embed="rId28"/>
          <a:stretch>
            <a:fillRect/>
          </a:stretch>
        </p:blipFill>
        <p:spPr>
          <a:xfrm>
            <a:off x="21907765" y="13358347"/>
            <a:ext cx="265557" cy="265557"/>
          </a:xfrm>
          <a:prstGeom prst="rect">
            <a:avLst/>
          </a:prstGeom>
          <a:ln w="12700">
            <a:solidFill>
              <a:srgbClr val="FFFFFF"/>
            </a:solidFill>
            <a:miter lim="400000"/>
          </a:ln>
        </p:spPr>
      </p:pic>
      <p:pic>
        <p:nvPicPr>
          <p:cNvPr id="1507" name="pasted-image.pdf"/>
          <p:cNvPicPr>
            <a:picLocks/>
          </p:cNvPicPr>
          <p:nvPr/>
        </p:nvPicPr>
        <p:blipFill>
          <a:blip r:embed="rId29"/>
          <a:srcRect l="3289" t="5441" r="3857" b="7975"/>
          <a:stretch>
            <a:fillRect/>
          </a:stretch>
        </p:blipFill>
        <p:spPr>
          <a:xfrm>
            <a:off x="20094872" y="13359097"/>
            <a:ext cx="406401" cy="266701"/>
          </a:xfrm>
          <a:prstGeom prst="rect">
            <a:avLst/>
          </a:prstGeom>
          <a:ln w="12700">
            <a:solidFill>
              <a:srgbClr val="FFFFFF"/>
            </a:solidFill>
            <a:miter lim="400000"/>
          </a:ln>
        </p:spPr>
      </p:pic>
      <p:sp>
        <p:nvSpPr>
          <p:cNvPr id="1508" name="Shape 1508"/>
          <p:cNvSpPr/>
          <p:nvPr/>
        </p:nvSpPr>
        <p:spPr>
          <a:xfrm>
            <a:off x="10620355" y="7300864"/>
            <a:ext cx="9474517" cy="16668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spAutoFit/>
          </a:bodyPr>
          <a:lstStyle>
            <a:lvl1pPr defTabSz="457200">
              <a:lnSpc>
                <a:spcPts val="117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9800">
                <a:latin typeface="Verdana"/>
                <a:ea typeface="Verdana"/>
                <a:cs typeface="Verdana"/>
                <a:sym typeface="Verdana"/>
              </a:defRPr>
            </a:lvl1pPr>
          </a:lstStyle>
          <a:p>
            <a:r>
              <a:rPr dirty="0"/>
              <a:t>Thank you</a:t>
            </a:r>
          </a:p>
        </p:txBody>
      </p:sp>
      <p:sp>
        <p:nvSpPr>
          <p:cNvPr id="1509" name="Shape 1509"/>
          <p:cNvSpPr/>
          <p:nvPr/>
        </p:nvSpPr>
        <p:spPr>
          <a:xfrm>
            <a:off x="10872958" y="9486422"/>
            <a:ext cx="10131350" cy="640082"/>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lstStyle>
            <a:lvl1pPr algn="l" defTabSz="457200">
              <a:lnSpc>
                <a:spcPts val="36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latin typeface="Verdana"/>
                <a:ea typeface="Verdana"/>
                <a:cs typeface="Verdana"/>
                <a:sym typeface="Verdana"/>
              </a:defRPr>
            </a:lvl1pPr>
          </a:lstStyle>
          <a:p>
            <a:r>
              <a:rPr dirty="0" err="1"/>
              <a:t>www.esa.int</a:t>
            </a:r>
            <a:r>
              <a:rPr dirty="0"/>
              <a:t>          </a:t>
            </a:r>
            <a:r>
              <a:rPr dirty="0" err="1"/>
              <a:t>sci.esa.int</a:t>
            </a:r>
            <a:r>
              <a:rPr dirty="0"/>
              <a:t>           @</a:t>
            </a:r>
            <a:r>
              <a:rPr dirty="0" err="1"/>
              <a:t>ekuulkers</a:t>
            </a:r>
            <a:endParaRPr dirty="0"/>
          </a:p>
        </p:txBody>
      </p:sp>
      <p:pic>
        <p:nvPicPr>
          <p:cNvPr id="1510" name="image45.png"/>
          <p:cNvPicPr>
            <a:picLocks noChangeAspect="1"/>
          </p:cNvPicPr>
          <p:nvPr/>
        </p:nvPicPr>
        <p:blipFill>
          <a:blip r:embed="rId30"/>
          <a:srcRect t="1729" b="1729"/>
          <a:stretch>
            <a:fillRect/>
          </a:stretch>
        </p:blipFill>
        <p:spPr>
          <a:xfrm>
            <a:off x="1861913" y="1493671"/>
            <a:ext cx="8163328" cy="10507977"/>
          </a:xfrm>
          <a:prstGeom prst="rect">
            <a:avLst/>
          </a:prstGeom>
          <a:ln w="12700">
            <a:miter lim="400000"/>
          </a:ln>
        </p:spPr>
      </p:pic>
      <p:pic>
        <p:nvPicPr>
          <p:cNvPr id="1511" name="twitter-bird-logo-pictures-0.png"/>
          <p:cNvPicPr>
            <a:picLocks noChangeAspect="1"/>
          </p:cNvPicPr>
          <p:nvPr/>
        </p:nvPicPr>
        <p:blipFill>
          <a:blip r:embed="rId31"/>
          <a:stretch>
            <a:fillRect/>
          </a:stretch>
        </p:blipFill>
        <p:spPr>
          <a:xfrm>
            <a:off x="20298072" y="9463617"/>
            <a:ext cx="815860" cy="662887"/>
          </a:xfrm>
          <a:prstGeom prst="rect">
            <a:avLst/>
          </a:prstGeom>
          <a:ln w="12700">
            <a:miter lim="400000"/>
          </a:ln>
        </p:spPr>
      </p:pic>
    </p:spTree>
    <p:extLst>
      <p:ext uri="{BB962C8B-B14F-4D97-AF65-F5344CB8AC3E}">
        <p14:creationId xmlns:p14="http://schemas.microsoft.com/office/powerpoint/2010/main" val="272497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500"/>
                                  </p:stCondLst>
                                  <p:iterate>
                                    <p:tmAbs val="0"/>
                                  </p:iterate>
                                  <p:childTnLst>
                                    <p:set>
                                      <p:cBhvr>
                                        <p:cTn id="6" fill="hold"/>
                                        <p:tgtEl>
                                          <p:spTgt spid="1510"/>
                                        </p:tgtEl>
                                        <p:attrNameLst>
                                          <p:attrName>style.visibility</p:attrName>
                                        </p:attrNameLst>
                                      </p:cBhvr>
                                      <p:to>
                                        <p:strVal val="visible"/>
                                      </p:to>
                                    </p:set>
                                    <p:animEffect transition="in" filter="dissolve">
                                      <p:cBhvr>
                                        <p:cTn id="7" dur="500"/>
                                        <p:tgtEl>
                                          <p:spTgt spid="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0"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8" name="4thuhurucatalog.jpg"/>
          <p:cNvPicPr>
            <a:picLocks noChangeAspect="1"/>
          </p:cNvPicPr>
          <p:nvPr/>
        </p:nvPicPr>
        <p:blipFill>
          <a:blip r:embed="rId3"/>
          <a:stretch>
            <a:fillRect/>
          </a:stretch>
        </p:blipFill>
        <p:spPr>
          <a:xfrm>
            <a:off x="-60973" y="504606"/>
            <a:ext cx="24505946" cy="12706788"/>
          </a:xfrm>
          <a:prstGeom prst="rect">
            <a:avLst/>
          </a:prstGeom>
          <a:ln w="12700">
            <a:miter lim="400000"/>
          </a:ln>
        </p:spPr>
      </p:pic>
      <p:sp>
        <p:nvSpPr>
          <p:cNvPr id="659" name="Shape 659"/>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pic>
        <p:nvPicPr>
          <p:cNvPr id="660" name="temp6.pdf"/>
          <p:cNvPicPr>
            <a:picLocks noChangeAspect="1"/>
          </p:cNvPicPr>
          <p:nvPr/>
        </p:nvPicPr>
        <p:blipFill>
          <a:blip r:embed="rId4"/>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sp>
        <p:nvSpPr>
          <p:cNvPr id="661" name="Shape 661"/>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662" name="pasted-image.pdf"/>
          <p:cNvPicPr>
            <a:picLocks/>
          </p:cNvPicPr>
          <p:nvPr/>
        </p:nvPicPr>
        <p:blipFill>
          <a:blip r:embed="rId5"/>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663" name="pasted-image.pdf"/>
          <p:cNvPicPr>
            <a:picLocks/>
          </p:cNvPicPr>
          <p:nvPr/>
        </p:nvPicPr>
        <p:blipFill>
          <a:blip r:embed="rId6"/>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664" name="pasted-image.pdf"/>
          <p:cNvPicPr>
            <a:picLocks/>
          </p:cNvPicPr>
          <p:nvPr/>
        </p:nvPicPr>
        <p:blipFill>
          <a:blip r:embed="rId7"/>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665" name="pasted-image.pdf"/>
          <p:cNvPicPr>
            <a:picLocks/>
          </p:cNvPicPr>
          <p:nvPr/>
        </p:nvPicPr>
        <p:blipFill>
          <a:blip r:embed="rId8"/>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666" name="pasted-image.pdf"/>
          <p:cNvPicPr>
            <a:picLocks/>
          </p:cNvPicPr>
          <p:nvPr/>
        </p:nvPicPr>
        <p:blipFill>
          <a:blip r:embed="rId9"/>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667" name="pasted-image.pdf"/>
          <p:cNvPicPr>
            <a:picLocks/>
          </p:cNvPicPr>
          <p:nvPr/>
        </p:nvPicPr>
        <p:blipFill>
          <a:blip r:embed="rId10"/>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668" name="pasted-image.pdf"/>
          <p:cNvPicPr>
            <a:picLocks/>
          </p:cNvPicPr>
          <p:nvPr/>
        </p:nvPicPr>
        <p:blipFill>
          <a:blip r:embed="rId11"/>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669" name="pasted-image.pdf"/>
          <p:cNvPicPr>
            <a:picLocks/>
          </p:cNvPicPr>
          <p:nvPr/>
        </p:nvPicPr>
        <p:blipFill>
          <a:blip r:embed="rId12"/>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670" name="pasted-image.pdf"/>
          <p:cNvPicPr>
            <a:picLocks/>
          </p:cNvPicPr>
          <p:nvPr/>
        </p:nvPicPr>
        <p:blipFill>
          <a:blip r:embed="rId13"/>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671" name="pasted-image.pdf"/>
          <p:cNvPicPr>
            <a:picLocks/>
          </p:cNvPicPr>
          <p:nvPr/>
        </p:nvPicPr>
        <p:blipFill>
          <a:blip r:embed="rId14"/>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672" name="pasted-image.pdf"/>
          <p:cNvPicPr>
            <a:picLocks/>
          </p:cNvPicPr>
          <p:nvPr/>
        </p:nvPicPr>
        <p:blipFill>
          <a:blip r:embed="rId15"/>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673" name="pasted-image.pdf"/>
          <p:cNvPicPr>
            <a:picLocks/>
          </p:cNvPicPr>
          <p:nvPr/>
        </p:nvPicPr>
        <p:blipFill>
          <a:blip r:embed="rId16"/>
          <a:srcRect t="5733" r="5707" b="5611"/>
          <a:stretch>
            <a:fillRect/>
          </a:stretch>
        </p:blipFill>
        <p:spPr>
          <a:xfrm>
            <a:off x="16447547" y="13355393"/>
            <a:ext cx="406401" cy="266701"/>
          </a:xfrm>
          <a:prstGeom prst="rect">
            <a:avLst/>
          </a:prstGeom>
          <a:ln w="12700">
            <a:solidFill>
              <a:srgbClr val="FFFFFF"/>
            </a:solidFill>
            <a:miter lim="400000"/>
          </a:ln>
        </p:spPr>
      </p:pic>
      <p:pic>
        <p:nvPicPr>
          <p:cNvPr id="674" name="pasted-image.pdf"/>
          <p:cNvPicPr>
            <a:picLocks/>
          </p:cNvPicPr>
          <p:nvPr/>
        </p:nvPicPr>
        <p:blipFill>
          <a:blip r:embed="rId17"/>
          <a:srcRect t="5895" b="5530"/>
          <a:stretch>
            <a:fillRect/>
          </a:stretch>
        </p:blipFill>
        <p:spPr>
          <a:xfrm>
            <a:off x="17059800" y="13355592"/>
            <a:ext cx="397723" cy="266701"/>
          </a:xfrm>
          <a:prstGeom prst="rect">
            <a:avLst/>
          </a:prstGeom>
          <a:ln w="12700">
            <a:solidFill>
              <a:srgbClr val="FFFFFF"/>
            </a:solidFill>
            <a:miter lim="400000"/>
          </a:ln>
        </p:spPr>
      </p:pic>
      <p:pic>
        <p:nvPicPr>
          <p:cNvPr id="675" name="pasted-image.pdf"/>
          <p:cNvPicPr>
            <a:picLocks/>
          </p:cNvPicPr>
          <p:nvPr/>
        </p:nvPicPr>
        <p:blipFill>
          <a:blip r:embed="rId18"/>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676" name="pasted-image.pdf"/>
          <p:cNvPicPr>
            <a:picLocks/>
          </p:cNvPicPr>
          <p:nvPr/>
        </p:nvPicPr>
        <p:blipFill>
          <a:blip r:embed="rId19"/>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677" name="pasted-image.pdf"/>
          <p:cNvPicPr>
            <a:picLocks/>
          </p:cNvPicPr>
          <p:nvPr/>
        </p:nvPicPr>
        <p:blipFill>
          <a:blip r:embed="rId20"/>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678" name="pasted-image.pdf"/>
          <p:cNvPicPr>
            <a:picLocks/>
          </p:cNvPicPr>
          <p:nvPr/>
        </p:nvPicPr>
        <p:blipFill>
          <a:blip r:embed="rId21"/>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679" name="pasted-image.pdf"/>
          <p:cNvPicPr>
            <a:picLocks/>
          </p:cNvPicPr>
          <p:nvPr/>
        </p:nvPicPr>
        <p:blipFill>
          <a:blip r:embed="rId22"/>
          <a:srcRect t="5798" r="5009" b="5725"/>
          <a:stretch>
            <a:fillRect/>
          </a:stretch>
        </p:blipFill>
        <p:spPr>
          <a:xfrm>
            <a:off x="21310646" y="13355791"/>
            <a:ext cx="406401" cy="266701"/>
          </a:xfrm>
          <a:prstGeom prst="rect">
            <a:avLst/>
          </a:prstGeom>
          <a:ln w="12700">
            <a:solidFill>
              <a:srgbClr val="FFFFFF"/>
            </a:solidFill>
            <a:miter lim="400000"/>
          </a:ln>
        </p:spPr>
      </p:pic>
      <p:pic>
        <p:nvPicPr>
          <p:cNvPr id="680" name="pasted-image.pdf"/>
          <p:cNvPicPr>
            <a:picLocks/>
          </p:cNvPicPr>
          <p:nvPr/>
        </p:nvPicPr>
        <p:blipFill>
          <a:blip r:embed="rId23"/>
          <a:srcRect l="5076" t="6880" b="6000"/>
          <a:stretch>
            <a:fillRect/>
          </a:stretch>
        </p:blipFill>
        <p:spPr>
          <a:xfrm>
            <a:off x="22350982" y="13356584"/>
            <a:ext cx="406401" cy="266655"/>
          </a:xfrm>
          <a:prstGeom prst="rect">
            <a:avLst/>
          </a:prstGeom>
          <a:ln w="12700">
            <a:solidFill>
              <a:srgbClr val="FFFFFF"/>
            </a:solidFill>
            <a:miter lim="400000"/>
          </a:ln>
        </p:spPr>
      </p:pic>
      <p:pic>
        <p:nvPicPr>
          <p:cNvPr id="681" name="pasted-image.pdf"/>
          <p:cNvPicPr>
            <a:picLocks/>
          </p:cNvPicPr>
          <p:nvPr/>
        </p:nvPicPr>
        <p:blipFill>
          <a:blip r:embed="rId24"/>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682" name="pasted-image.pdf"/>
          <p:cNvPicPr>
            <a:picLocks/>
          </p:cNvPicPr>
          <p:nvPr/>
        </p:nvPicPr>
        <p:blipFill>
          <a:blip r:embed="rId25"/>
          <a:srcRect t="4106" r="4981"/>
          <a:stretch>
            <a:fillRect/>
          </a:stretch>
        </p:blipFill>
        <p:spPr>
          <a:xfrm>
            <a:off x="23776723" y="13360652"/>
            <a:ext cx="406401" cy="260871"/>
          </a:xfrm>
          <a:prstGeom prst="rect">
            <a:avLst/>
          </a:prstGeom>
          <a:ln w="12700">
            <a:solidFill>
              <a:srgbClr val="FFFFFF"/>
            </a:solidFill>
            <a:miter lim="400000"/>
          </a:ln>
        </p:spPr>
      </p:pic>
      <p:pic>
        <p:nvPicPr>
          <p:cNvPr id="683" name="pasted-image.tiff"/>
          <p:cNvPicPr>
            <a:picLocks noChangeAspect="1"/>
          </p:cNvPicPr>
          <p:nvPr/>
        </p:nvPicPr>
        <p:blipFill>
          <a:blip r:embed="rId26"/>
          <a:stretch>
            <a:fillRect/>
          </a:stretch>
        </p:blipFill>
        <p:spPr>
          <a:xfrm>
            <a:off x="21907765" y="13358347"/>
            <a:ext cx="265557" cy="265557"/>
          </a:xfrm>
          <a:prstGeom prst="rect">
            <a:avLst/>
          </a:prstGeom>
          <a:ln w="12700">
            <a:solidFill>
              <a:srgbClr val="FFFFFF"/>
            </a:solidFill>
            <a:miter lim="400000"/>
          </a:ln>
        </p:spPr>
      </p:pic>
      <p:pic>
        <p:nvPicPr>
          <p:cNvPr id="684" name="pasted-image.pdf"/>
          <p:cNvPicPr>
            <a:picLocks/>
          </p:cNvPicPr>
          <p:nvPr/>
        </p:nvPicPr>
        <p:blipFill>
          <a:blip r:embed="rId27"/>
          <a:srcRect l="3289" t="5441" r="3857" b="7975"/>
          <a:stretch>
            <a:fillRect/>
          </a:stretch>
        </p:blipFill>
        <p:spPr>
          <a:xfrm>
            <a:off x="20094872" y="13359097"/>
            <a:ext cx="406401" cy="266701"/>
          </a:xfrm>
          <a:prstGeom prst="rect">
            <a:avLst/>
          </a:prstGeom>
          <a:ln w="12700">
            <a:solidFill>
              <a:srgbClr val="FFFFFF"/>
            </a:solidFill>
            <a:miter lim="400000"/>
          </a:ln>
        </p:spPr>
      </p:pic>
      <p:pic>
        <p:nvPicPr>
          <p:cNvPr id="685" name="pasted-image.pdf"/>
          <p:cNvPicPr>
            <a:picLocks/>
          </p:cNvPicPr>
          <p:nvPr/>
        </p:nvPicPr>
        <p:blipFill>
          <a:blip r:embed="rId28"/>
          <a:srcRect l="1719" t="6495" r="5122" b="5863"/>
          <a:stretch>
            <a:fillRect/>
          </a:stretch>
        </p:blipFill>
        <p:spPr>
          <a:xfrm>
            <a:off x="20702759" y="13356981"/>
            <a:ext cx="406401" cy="266701"/>
          </a:xfrm>
          <a:prstGeom prst="rect">
            <a:avLst/>
          </a:prstGeom>
          <a:ln w="12700">
            <a:solidFill>
              <a:srgbClr val="FFFFFF"/>
            </a:solidFill>
            <a:miter lim="400000"/>
          </a:ln>
        </p:spPr>
      </p:pic>
      <p:sp>
        <p:nvSpPr>
          <p:cNvPr id="686" name="Shape 686"/>
          <p:cNvSpPr/>
          <p:nvPr/>
        </p:nvSpPr>
        <p:spPr>
          <a:xfrm>
            <a:off x="20353836" y="12506428"/>
            <a:ext cx="3997577" cy="6375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p>
            <a:pPr algn="l" defTabSz="2438400">
              <a:defRPr sz="2600">
                <a:latin typeface="Verdana"/>
                <a:ea typeface="Verdana"/>
                <a:cs typeface="Verdana"/>
                <a:sym typeface="Verdana"/>
              </a:defRPr>
            </a:pPr>
            <a:r>
              <a:rPr dirty="0"/>
              <a:t>Forman </a:t>
            </a:r>
            <a:r>
              <a:rPr i="1" dirty="0"/>
              <a:t>et al.</a:t>
            </a:r>
            <a:r>
              <a:rPr dirty="0"/>
              <a:t> (1978)</a:t>
            </a:r>
          </a:p>
        </p:txBody>
      </p:sp>
      <p:sp>
        <p:nvSpPr>
          <p:cNvPr id="687" name="Shape 687"/>
          <p:cNvSpPr>
            <a:spLocks noGrp="1"/>
          </p:cNvSpPr>
          <p:nvPr>
            <p:ph type="title" idx="4294967295"/>
          </p:nvPr>
        </p:nvSpPr>
        <p:spPr>
          <a:xfrm>
            <a:off x="419788" y="464343"/>
            <a:ext cx="9652026" cy="1428729"/>
          </a:xfrm>
          <a:prstGeom prst="rect">
            <a:avLst/>
          </a:prstGeom>
          <a:effectLst>
            <a:outerShdw blurRad="101600" dist="50800" dir="2700000" rotWithShape="0">
              <a:srgbClr val="000000">
                <a:alpha val="85000"/>
              </a:srgbClr>
            </a:outerShdw>
          </a:effectLst>
        </p:spPr>
        <p:txBody>
          <a:bodyPr lIns="71437" tIns="71437" rIns="71437" bIns="71437" anchor="t"/>
          <a:lstStyle>
            <a:lvl1pPr algn="ctr" defTabSz="457200">
              <a:lnSpc>
                <a:spcPts val="9900"/>
              </a:lnSpc>
              <a:tabLst>
                <a:tab pos="88900" algn="l"/>
                <a:tab pos="1003300" algn="l"/>
                <a:tab pos="1917700" algn="l"/>
                <a:tab pos="2832100" algn="l"/>
                <a:tab pos="3746500" algn="l"/>
                <a:tab pos="4660900" algn="l"/>
                <a:tab pos="5575300" algn="l"/>
                <a:tab pos="6489700" algn="l"/>
                <a:tab pos="7404100" algn="l"/>
              </a:tabLst>
              <a:defRPr sz="8100">
                <a:solidFill>
                  <a:srgbClr val="FFFFFF"/>
                </a:solidFill>
              </a:defRPr>
            </a:lvl1pPr>
          </a:lstStyle>
          <a:p>
            <a:r>
              <a:t>X-rays from space</a:t>
            </a:r>
          </a:p>
        </p:txBody>
      </p:sp>
      <p:pic>
        <p:nvPicPr>
          <p:cNvPr id="32" name="Uhuru.png">
            <a:extLst>
              <a:ext uri="{FF2B5EF4-FFF2-40B4-BE49-F238E27FC236}">
                <a16:creationId xmlns:a16="http://schemas.microsoft.com/office/drawing/2014/main" id="{261149D5-F3FC-7648-944B-91003297FCD3}"/>
              </a:ext>
            </a:extLst>
          </p:cNvPr>
          <p:cNvPicPr>
            <a:picLocks noChangeAspect="1"/>
          </p:cNvPicPr>
          <p:nvPr/>
        </p:nvPicPr>
        <p:blipFill>
          <a:blip r:embed="rId29"/>
          <a:srcRect l="1489"/>
          <a:stretch>
            <a:fillRect/>
          </a:stretch>
        </p:blipFill>
        <p:spPr>
          <a:xfrm>
            <a:off x="21861014" y="1310260"/>
            <a:ext cx="2184892" cy="17072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1" name="mons-hadley-apollo-15.jpg"/>
          <p:cNvPicPr>
            <a:picLocks noChangeAspect="1"/>
          </p:cNvPicPr>
          <p:nvPr/>
        </p:nvPicPr>
        <p:blipFill>
          <a:blip r:embed="rId3">
            <a:alphaModFix amt="29938"/>
          </a:blip>
          <a:stretch>
            <a:fillRect/>
          </a:stretch>
        </p:blipFill>
        <p:spPr>
          <a:xfrm>
            <a:off x="-185187" y="-2992857"/>
            <a:ext cx="24632654" cy="18624690"/>
          </a:xfrm>
          <a:prstGeom prst="rect">
            <a:avLst/>
          </a:prstGeom>
          <a:ln w="12700">
            <a:miter lim="400000"/>
          </a:ln>
        </p:spPr>
      </p:pic>
      <p:sp>
        <p:nvSpPr>
          <p:cNvPr id="692" name="Shape 692"/>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sp>
        <p:nvSpPr>
          <p:cNvPr id="693" name="Shape 693"/>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694" name="temp6.pdf"/>
          <p:cNvPicPr>
            <a:picLocks noChangeAspect="1"/>
          </p:cNvPicPr>
          <p:nvPr/>
        </p:nvPicPr>
        <p:blipFill>
          <a:blip r:embed="rId4"/>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pic>
        <p:nvPicPr>
          <p:cNvPr id="695" name="pasted-image.pdf"/>
          <p:cNvPicPr>
            <a:picLocks/>
          </p:cNvPicPr>
          <p:nvPr/>
        </p:nvPicPr>
        <p:blipFill>
          <a:blip r:embed="rId5"/>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696" name="pasted-image.pdf"/>
          <p:cNvPicPr>
            <a:picLocks/>
          </p:cNvPicPr>
          <p:nvPr/>
        </p:nvPicPr>
        <p:blipFill>
          <a:blip r:embed="rId6"/>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697" name="pasted-image.pdf"/>
          <p:cNvPicPr>
            <a:picLocks/>
          </p:cNvPicPr>
          <p:nvPr/>
        </p:nvPicPr>
        <p:blipFill>
          <a:blip r:embed="rId7"/>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698" name="pasted-image.pdf"/>
          <p:cNvPicPr>
            <a:picLocks/>
          </p:cNvPicPr>
          <p:nvPr/>
        </p:nvPicPr>
        <p:blipFill>
          <a:blip r:embed="rId8"/>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699" name="pasted-image.pdf"/>
          <p:cNvPicPr>
            <a:picLocks/>
          </p:cNvPicPr>
          <p:nvPr/>
        </p:nvPicPr>
        <p:blipFill>
          <a:blip r:embed="rId9"/>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700" name="pasted-image.pdf"/>
          <p:cNvPicPr>
            <a:picLocks/>
          </p:cNvPicPr>
          <p:nvPr/>
        </p:nvPicPr>
        <p:blipFill>
          <a:blip r:embed="rId10"/>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701" name="pasted-image.pdf"/>
          <p:cNvPicPr>
            <a:picLocks/>
          </p:cNvPicPr>
          <p:nvPr/>
        </p:nvPicPr>
        <p:blipFill>
          <a:blip r:embed="rId11"/>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702" name="pasted-image.pdf"/>
          <p:cNvPicPr>
            <a:picLocks/>
          </p:cNvPicPr>
          <p:nvPr/>
        </p:nvPicPr>
        <p:blipFill>
          <a:blip r:embed="rId12"/>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703" name="pasted-image.pdf"/>
          <p:cNvPicPr>
            <a:picLocks/>
          </p:cNvPicPr>
          <p:nvPr/>
        </p:nvPicPr>
        <p:blipFill>
          <a:blip r:embed="rId13"/>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704" name="pasted-image.pdf"/>
          <p:cNvPicPr>
            <a:picLocks/>
          </p:cNvPicPr>
          <p:nvPr/>
        </p:nvPicPr>
        <p:blipFill>
          <a:blip r:embed="rId14"/>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705" name="pasted-image.pdf"/>
          <p:cNvPicPr>
            <a:picLocks/>
          </p:cNvPicPr>
          <p:nvPr/>
        </p:nvPicPr>
        <p:blipFill>
          <a:blip r:embed="rId15"/>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706" name="pasted-image.pdf"/>
          <p:cNvPicPr>
            <a:picLocks/>
          </p:cNvPicPr>
          <p:nvPr/>
        </p:nvPicPr>
        <p:blipFill>
          <a:blip r:embed="rId16"/>
          <a:srcRect t="5733" r="5707" b="5611"/>
          <a:stretch>
            <a:fillRect/>
          </a:stretch>
        </p:blipFill>
        <p:spPr>
          <a:xfrm>
            <a:off x="16447547" y="13355393"/>
            <a:ext cx="406401" cy="266701"/>
          </a:xfrm>
          <a:prstGeom prst="rect">
            <a:avLst/>
          </a:prstGeom>
          <a:ln w="12700">
            <a:solidFill>
              <a:srgbClr val="FFFFFF"/>
            </a:solidFill>
            <a:miter lim="400000"/>
          </a:ln>
        </p:spPr>
      </p:pic>
      <p:pic>
        <p:nvPicPr>
          <p:cNvPr id="707" name="pasted-image.pdf"/>
          <p:cNvPicPr>
            <a:picLocks/>
          </p:cNvPicPr>
          <p:nvPr/>
        </p:nvPicPr>
        <p:blipFill>
          <a:blip r:embed="rId17"/>
          <a:srcRect t="5895" b="5530"/>
          <a:stretch>
            <a:fillRect/>
          </a:stretch>
        </p:blipFill>
        <p:spPr>
          <a:xfrm>
            <a:off x="17059800" y="13355592"/>
            <a:ext cx="397723" cy="266701"/>
          </a:xfrm>
          <a:prstGeom prst="rect">
            <a:avLst/>
          </a:prstGeom>
          <a:ln w="12700">
            <a:solidFill>
              <a:srgbClr val="FFFFFF"/>
            </a:solidFill>
            <a:miter lim="400000"/>
          </a:ln>
        </p:spPr>
      </p:pic>
      <p:pic>
        <p:nvPicPr>
          <p:cNvPr id="708" name="pasted-image.pdf"/>
          <p:cNvPicPr>
            <a:picLocks/>
          </p:cNvPicPr>
          <p:nvPr/>
        </p:nvPicPr>
        <p:blipFill>
          <a:blip r:embed="rId18"/>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709" name="pasted-image.pdf"/>
          <p:cNvPicPr>
            <a:picLocks/>
          </p:cNvPicPr>
          <p:nvPr/>
        </p:nvPicPr>
        <p:blipFill>
          <a:blip r:embed="rId19"/>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710" name="pasted-image.pdf"/>
          <p:cNvPicPr>
            <a:picLocks/>
          </p:cNvPicPr>
          <p:nvPr/>
        </p:nvPicPr>
        <p:blipFill>
          <a:blip r:embed="rId20"/>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711" name="pasted-image.pdf"/>
          <p:cNvPicPr>
            <a:picLocks/>
          </p:cNvPicPr>
          <p:nvPr/>
        </p:nvPicPr>
        <p:blipFill>
          <a:blip r:embed="rId21"/>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712" name="pasted-image.pdf"/>
          <p:cNvPicPr>
            <a:picLocks/>
          </p:cNvPicPr>
          <p:nvPr/>
        </p:nvPicPr>
        <p:blipFill>
          <a:blip r:embed="rId22"/>
          <a:srcRect l="1719" t="6495" r="5122" b="5863"/>
          <a:stretch>
            <a:fillRect/>
          </a:stretch>
        </p:blipFill>
        <p:spPr>
          <a:xfrm>
            <a:off x="20702759" y="13356981"/>
            <a:ext cx="406401" cy="266701"/>
          </a:xfrm>
          <a:prstGeom prst="rect">
            <a:avLst/>
          </a:prstGeom>
          <a:ln w="12700">
            <a:solidFill>
              <a:srgbClr val="FFFFFF"/>
            </a:solidFill>
            <a:miter lim="400000"/>
          </a:ln>
        </p:spPr>
      </p:pic>
      <p:pic>
        <p:nvPicPr>
          <p:cNvPr id="713" name="pasted-image.pdf"/>
          <p:cNvPicPr>
            <a:picLocks/>
          </p:cNvPicPr>
          <p:nvPr/>
        </p:nvPicPr>
        <p:blipFill>
          <a:blip r:embed="rId23"/>
          <a:srcRect t="5798" r="5009" b="5725"/>
          <a:stretch>
            <a:fillRect/>
          </a:stretch>
        </p:blipFill>
        <p:spPr>
          <a:xfrm>
            <a:off x="21310646" y="13355791"/>
            <a:ext cx="406401" cy="266701"/>
          </a:xfrm>
          <a:prstGeom prst="rect">
            <a:avLst/>
          </a:prstGeom>
          <a:ln w="12700">
            <a:solidFill>
              <a:srgbClr val="FFFFFF"/>
            </a:solidFill>
            <a:miter lim="400000"/>
          </a:ln>
        </p:spPr>
      </p:pic>
      <p:pic>
        <p:nvPicPr>
          <p:cNvPr id="714" name="pasted-image.pdf"/>
          <p:cNvPicPr>
            <a:picLocks/>
          </p:cNvPicPr>
          <p:nvPr/>
        </p:nvPicPr>
        <p:blipFill>
          <a:blip r:embed="rId24"/>
          <a:srcRect l="5076" t="6880" b="6000"/>
          <a:stretch>
            <a:fillRect/>
          </a:stretch>
        </p:blipFill>
        <p:spPr>
          <a:xfrm>
            <a:off x="22350982" y="13356584"/>
            <a:ext cx="406401" cy="266655"/>
          </a:xfrm>
          <a:prstGeom prst="rect">
            <a:avLst/>
          </a:prstGeom>
          <a:ln w="12700">
            <a:solidFill>
              <a:srgbClr val="FFFFFF"/>
            </a:solidFill>
            <a:miter lim="400000"/>
          </a:ln>
        </p:spPr>
      </p:pic>
      <p:pic>
        <p:nvPicPr>
          <p:cNvPr id="715" name="pasted-image.pdf"/>
          <p:cNvPicPr>
            <a:picLocks/>
          </p:cNvPicPr>
          <p:nvPr/>
        </p:nvPicPr>
        <p:blipFill>
          <a:blip r:embed="rId25"/>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716" name="pasted-image.pdf"/>
          <p:cNvPicPr>
            <a:picLocks/>
          </p:cNvPicPr>
          <p:nvPr/>
        </p:nvPicPr>
        <p:blipFill>
          <a:blip r:embed="rId26"/>
          <a:srcRect t="4106" r="4981"/>
          <a:stretch>
            <a:fillRect/>
          </a:stretch>
        </p:blipFill>
        <p:spPr>
          <a:xfrm>
            <a:off x="23776723" y="13360652"/>
            <a:ext cx="406401" cy="260871"/>
          </a:xfrm>
          <a:prstGeom prst="rect">
            <a:avLst/>
          </a:prstGeom>
          <a:ln w="12700">
            <a:solidFill>
              <a:srgbClr val="FFFFFF"/>
            </a:solidFill>
            <a:miter lim="400000"/>
          </a:ln>
        </p:spPr>
      </p:pic>
      <p:pic>
        <p:nvPicPr>
          <p:cNvPr id="717" name="pasted-image.tiff"/>
          <p:cNvPicPr>
            <a:picLocks noChangeAspect="1"/>
          </p:cNvPicPr>
          <p:nvPr/>
        </p:nvPicPr>
        <p:blipFill>
          <a:blip r:embed="rId27"/>
          <a:stretch>
            <a:fillRect/>
          </a:stretch>
        </p:blipFill>
        <p:spPr>
          <a:xfrm>
            <a:off x="21907765" y="13358347"/>
            <a:ext cx="265557" cy="265557"/>
          </a:xfrm>
          <a:prstGeom prst="rect">
            <a:avLst/>
          </a:prstGeom>
          <a:ln w="12700">
            <a:solidFill>
              <a:srgbClr val="FFFFFF"/>
            </a:solidFill>
            <a:miter lim="400000"/>
          </a:ln>
        </p:spPr>
      </p:pic>
      <p:pic>
        <p:nvPicPr>
          <p:cNvPr id="718" name="pasted-image.pdf"/>
          <p:cNvPicPr>
            <a:picLocks/>
          </p:cNvPicPr>
          <p:nvPr/>
        </p:nvPicPr>
        <p:blipFill>
          <a:blip r:embed="rId28"/>
          <a:srcRect l="3289" t="5441" r="3857" b="7975"/>
          <a:stretch>
            <a:fillRect/>
          </a:stretch>
        </p:blipFill>
        <p:spPr>
          <a:xfrm>
            <a:off x="20094872" y="13359097"/>
            <a:ext cx="406401" cy="266701"/>
          </a:xfrm>
          <a:prstGeom prst="rect">
            <a:avLst/>
          </a:prstGeom>
          <a:ln w="12700">
            <a:solidFill>
              <a:srgbClr val="FFFFFF"/>
            </a:solidFill>
            <a:miter lim="400000"/>
          </a:ln>
        </p:spPr>
      </p:pic>
      <p:pic>
        <p:nvPicPr>
          <p:cNvPr id="719" name="image64.png"/>
          <p:cNvPicPr>
            <a:picLocks noChangeAspect="1"/>
          </p:cNvPicPr>
          <p:nvPr/>
        </p:nvPicPr>
        <p:blipFill>
          <a:blip r:embed="rId29"/>
          <a:srcRect r="927" b="18769"/>
          <a:stretch>
            <a:fillRect/>
          </a:stretch>
        </p:blipFill>
        <p:spPr>
          <a:xfrm>
            <a:off x="105935" y="3968354"/>
            <a:ext cx="12043737" cy="6774280"/>
          </a:xfrm>
          <a:prstGeom prst="rect">
            <a:avLst/>
          </a:prstGeom>
          <a:ln w="12700">
            <a:miter lim="400000"/>
          </a:ln>
          <a:effectLst>
            <a:outerShdw blurRad="101600" dist="50800" dir="2700000" rotWithShape="0">
              <a:srgbClr val="000000">
                <a:alpha val="85000"/>
              </a:srgbClr>
            </a:outerShdw>
          </a:effectLst>
        </p:spPr>
      </p:pic>
      <p:sp>
        <p:nvSpPr>
          <p:cNvPr id="720" name="Shape 720"/>
          <p:cNvSpPr/>
          <p:nvPr/>
        </p:nvSpPr>
        <p:spPr>
          <a:xfrm>
            <a:off x="340337" y="11416227"/>
            <a:ext cx="4674503" cy="637541"/>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p>
            <a:pPr algn="l" defTabSz="2438400">
              <a:defRPr sz="2600">
                <a:latin typeface="Verdana"/>
                <a:ea typeface="Verdana"/>
                <a:cs typeface="Verdana"/>
                <a:sym typeface="Verdana"/>
              </a:defRPr>
            </a:pPr>
            <a:r>
              <a:rPr dirty="0" err="1"/>
              <a:t>Jagoda</a:t>
            </a:r>
            <a:r>
              <a:rPr dirty="0"/>
              <a:t>, N., </a:t>
            </a:r>
            <a:r>
              <a:rPr i="1" dirty="0"/>
              <a:t>et al. </a:t>
            </a:r>
            <a:r>
              <a:rPr dirty="0"/>
              <a:t>1974</a:t>
            </a:r>
          </a:p>
        </p:txBody>
      </p:sp>
      <p:pic>
        <p:nvPicPr>
          <p:cNvPr id="721" name="Photo-Adler-MissionOperationsOrbitalScienceSupportRoom-Apollo15.png"/>
          <p:cNvPicPr>
            <a:picLocks noChangeAspect="1"/>
          </p:cNvPicPr>
          <p:nvPr/>
        </p:nvPicPr>
        <p:blipFill>
          <a:blip r:embed="rId30"/>
          <a:srcRect b="15848"/>
          <a:stretch>
            <a:fillRect/>
          </a:stretch>
        </p:blipFill>
        <p:spPr>
          <a:xfrm>
            <a:off x="12444937" y="3052440"/>
            <a:ext cx="11662813" cy="7751570"/>
          </a:xfrm>
          <a:prstGeom prst="rect">
            <a:avLst/>
          </a:prstGeom>
          <a:ln w="12700">
            <a:miter lim="400000"/>
          </a:ln>
          <a:effectLst>
            <a:outerShdw blurRad="101600" dist="38100" dir="2700000" algn="tl" rotWithShape="0">
              <a:prstClr val="black">
                <a:alpha val="84000"/>
              </a:prstClr>
            </a:outerShdw>
          </a:effectLst>
        </p:spPr>
      </p:pic>
      <p:sp>
        <p:nvSpPr>
          <p:cNvPr id="722" name="Shape 722"/>
          <p:cNvSpPr/>
          <p:nvPr/>
        </p:nvSpPr>
        <p:spPr>
          <a:xfrm>
            <a:off x="12445610" y="10679619"/>
            <a:ext cx="11662140" cy="574676"/>
          </a:xfrm>
          <a:prstGeom prst="rect">
            <a:avLst/>
          </a:prstGeom>
          <a:solidFill>
            <a:srgbClr val="FFFFFF"/>
          </a:solidFill>
          <a:ln w="12700">
            <a:miter lim="400000"/>
          </a:ln>
          <a:effectLst>
            <a:outerShdw blurRad="101600" dist="38100" dir="2700000" algn="tl" rotWithShape="0">
              <a:prstClr val="black">
                <a:alpha val="85000"/>
              </a:prstClr>
            </a:outerShdw>
          </a:effectLst>
          <a:extLst>
            <a:ext uri="{C572A759-6A51-4108-AA02-DFA0A04FC94B}">
              <ma14:wrappingTextBoxFlag xmlns:ma14="http://schemas.microsoft.com/office/mac/drawingml/2011/main" xmlns="" val="1"/>
            </a:ext>
          </a:extLst>
        </p:spPr>
        <p:txBody>
          <a:bodyPr lIns="71437" tIns="71437" rIns="71437" bIns="71437" anchor="ctr">
            <a:spAutoFit/>
          </a:bodyPr>
          <a:lstStyle>
            <a:lvl1pPr defTabSz="457200">
              <a:defRPr sz="2800">
                <a:solidFill>
                  <a:srgbClr val="000000"/>
                </a:solidFill>
                <a:latin typeface="Verdana"/>
                <a:ea typeface="Verdana"/>
                <a:cs typeface="Verdana"/>
                <a:sym typeface="Verdana"/>
              </a:defRPr>
            </a:lvl1pPr>
          </a:lstStyle>
          <a:p>
            <a:r>
              <a:rPr dirty="0"/>
              <a:t>Mission Operations Orbital Science Support Room</a:t>
            </a:r>
          </a:p>
        </p:txBody>
      </p:sp>
      <p:sp>
        <p:nvSpPr>
          <p:cNvPr id="723" name="Shape 723"/>
          <p:cNvSpPr/>
          <p:nvPr/>
        </p:nvSpPr>
        <p:spPr>
          <a:xfrm>
            <a:off x="411396" y="10906863"/>
            <a:ext cx="11813777" cy="5365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lvl1pPr algn="just" defTabSz="457200">
              <a:defRPr sz="2600">
                <a:latin typeface="Verdana"/>
                <a:ea typeface="Verdana"/>
                <a:cs typeface="Verdana"/>
                <a:sym typeface="Verdana"/>
              </a:defRPr>
            </a:lvl1pPr>
          </a:lstStyle>
          <a:p>
            <a:r>
              <a:rPr dirty="0"/>
              <a:t>X-ray Fluorescence Spectrometer flight assembly </a:t>
            </a:r>
          </a:p>
        </p:txBody>
      </p:sp>
      <p:sp>
        <p:nvSpPr>
          <p:cNvPr id="724" name="Shape 724"/>
          <p:cNvSpPr>
            <a:spLocks noGrp="1"/>
          </p:cNvSpPr>
          <p:nvPr>
            <p:ph type="ctrTitle" idx="4294967295"/>
          </p:nvPr>
        </p:nvSpPr>
        <p:spPr>
          <a:xfrm>
            <a:off x="443284" y="731611"/>
            <a:ext cx="21804586" cy="2131739"/>
          </a:xfrm>
          <a:prstGeom prst="rect">
            <a:avLst/>
          </a:prstGeom>
        </p:spPr>
        <p:txBody>
          <a:bodyPr lIns="71437" tIns="71437" rIns="71437" bIns="71437" anchor="t"/>
          <a:lstStyle/>
          <a:p>
            <a:pPr algn="ctr">
              <a:defRPr sz="8400">
                <a:solidFill>
                  <a:srgbClr val="FFFFFF"/>
                </a:solidFill>
              </a:defRPr>
            </a:pPr>
            <a:r>
              <a:rPr dirty="0"/>
              <a:t>X-ray Fluorescence Spectrometer</a:t>
            </a:r>
          </a:p>
          <a:p>
            <a:pPr algn="just" defTabSz="457200">
              <a:defRPr sz="2800">
                <a:solidFill>
                  <a:srgbClr val="FFFB00"/>
                </a:solidFill>
              </a:defRPr>
            </a:pPr>
            <a:r>
              <a:rPr dirty="0"/>
              <a:t>Build by American Space and Engineering (AS&amp;E), Cambridge, MA. Principal investigator: </a:t>
            </a:r>
            <a:r>
              <a:rPr dirty="0" err="1"/>
              <a:t>Is</a:t>
            </a:r>
            <a:r>
              <a:rPr lang="en-US" dirty="0" err="1"/>
              <a:t>i</a:t>
            </a:r>
            <a:r>
              <a:rPr dirty="0" err="1"/>
              <a:t>dore</a:t>
            </a:r>
            <a:r>
              <a:rPr dirty="0"/>
              <a:t> Adler (NASA/GSFC)</a:t>
            </a:r>
          </a:p>
        </p:txBody>
      </p:sp>
      <p:sp>
        <p:nvSpPr>
          <p:cNvPr id="725" name="Shape 725"/>
          <p:cNvSpPr/>
          <p:nvPr/>
        </p:nvSpPr>
        <p:spPr>
          <a:xfrm>
            <a:off x="21054031" y="11483976"/>
            <a:ext cx="3053719" cy="544379"/>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just" defTabSz="457200">
              <a:defRPr sz="2600">
                <a:latin typeface="Verdana"/>
                <a:ea typeface="Verdana"/>
                <a:cs typeface="Verdana"/>
                <a:sym typeface="Verdana"/>
              </a:defRPr>
            </a:lvl1pPr>
          </a:lstStyle>
          <a:p>
            <a:pPr algn="ctr"/>
            <a:r>
              <a:rPr dirty="0"/>
              <a:t>NASA S71-43255</a:t>
            </a:r>
          </a:p>
        </p:txBody>
      </p:sp>
      <p:sp>
        <p:nvSpPr>
          <p:cNvPr id="726" name="Shape 726"/>
          <p:cNvSpPr/>
          <p:nvPr/>
        </p:nvSpPr>
        <p:spPr>
          <a:xfrm>
            <a:off x="12316282" y="11445090"/>
            <a:ext cx="8668932" cy="646329"/>
          </a:xfrm>
          <a:prstGeom prst="rect">
            <a:avLst/>
          </a:prstGeom>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lvl1pPr algn="l" defTabSz="2438400">
              <a:defRPr sz="2600">
                <a:latin typeface="Verdana"/>
                <a:ea typeface="Verdana"/>
                <a:cs typeface="Verdana"/>
                <a:sym typeface="Verdana"/>
              </a:defRPr>
            </a:lvl1pPr>
          </a:lstStyle>
          <a:p>
            <a:pPr algn="ctr"/>
            <a:r>
              <a:rPr dirty="0"/>
              <a:t>D.A. Beattie, “Taking Science To The Moon”, 2001</a:t>
            </a:r>
          </a:p>
        </p:txBody>
      </p:sp>
      <p:sp>
        <p:nvSpPr>
          <p:cNvPr id="727" name="Shape 727"/>
          <p:cNvSpPr/>
          <p:nvPr/>
        </p:nvSpPr>
        <p:spPr>
          <a:xfrm>
            <a:off x="13601589" y="6353309"/>
            <a:ext cx="2450991" cy="57515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just" defTabSz="457200">
              <a:defRPr sz="2800">
                <a:solidFill>
                  <a:srgbClr val="FFFB00"/>
                </a:solidFill>
                <a:latin typeface="Verdana"/>
                <a:ea typeface="Verdana"/>
                <a:cs typeface="Verdana"/>
                <a:sym typeface="Verdana"/>
              </a:defRPr>
            </a:lvl1pPr>
          </a:lstStyle>
          <a:p>
            <a:r>
              <a:t>Is</a:t>
            </a:r>
            <a:r>
              <a:rPr lang="en-US"/>
              <a:t>i</a:t>
            </a:r>
            <a:r>
              <a:t>dore</a:t>
            </a:r>
            <a:r>
              <a:rPr dirty="0"/>
              <a:t> Adler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 name="mons-hadley-apollo-15.jpg"/>
          <p:cNvPicPr>
            <a:picLocks noChangeAspect="1"/>
          </p:cNvPicPr>
          <p:nvPr/>
        </p:nvPicPr>
        <p:blipFill>
          <a:blip r:embed="rId3">
            <a:alphaModFix amt="29938"/>
          </a:blip>
          <a:stretch>
            <a:fillRect/>
          </a:stretch>
        </p:blipFill>
        <p:spPr>
          <a:xfrm>
            <a:off x="-185187" y="-2992857"/>
            <a:ext cx="24632654" cy="18624690"/>
          </a:xfrm>
          <a:prstGeom prst="rect">
            <a:avLst/>
          </a:prstGeom>
          <a:ln w="12700">
            <a:miter lim="400000"/>
          </a:ln>
        </p:spPr>
      </p:pic>
      <p:sp>
        <p:nvSpPr>
          <p:cNvPr id="732" name="Shape 732"/>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sp>
        <p:nvSpPr>
          <p:cNvPr id="733" name="Shape 733"/>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734" name="temp6.pdf"/>
          <p:cNvPicPr>
            <a:picLocks noChangeAspect="1"/>
          </p:cNvPicPr>
          <p:nvPr/>
        </p:nvPicPr>
        <p:blipFill>
          <a:blip r:embed="rId4"/>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pic>
        <p:nvPicPr>
          <p:cNvPr id="735" name="pasted-image.pdf"/>
          <p:cNvPicPr>
            <a:picLocks/>
          </p:cNvPicPr>
          <p:nvPr/>
        </p:nvPicPr>
        <p:blipFill>
          <a:blip r:embed="rId5"/>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736" name="pasted-image.pdf"/>
          <p:cNvPicPr>
            <a:picLocks/>
          </p:cNvPicPr>
          <p:nvPr/>
        </p:nvPicPr>
        <p:blipFill>
          <a:blip r:embed="rId6"/>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737" name="pasted-image.pdf"/>
          <p:cNvPicPr>
            <a:picLocks/>
          </p:cNvPicPr>
          <p:nvPr/>
        </p:nvPicPr>
        <p:blipFill>
          <a:blip r:embed="rId7"/>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738" name="pasted-image.pdf"/>
          <p:cNvPicPr>
            <a:picLocks/>
          </p:cNvPicPr>
          <p:nvPr/>
        </p:nvPicPr>
        <p:blipFill>
          <a:blip r:embed="rId8"/>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739" name="pasted-image.pdf"/>
          <p:cNvPicPr>
            <a:picLocks/>
          </p:cNvPicPr>
          <p:nvPr/>
        </p:nvPicPr>
        <p:blipFill>
          <a:blip r:embed="rId9"/>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740" name="pasted-image.pdf"/>
          <p:cNvPicPr>
            <a:picLocks/>
          </p:cNvPicPr>
          <p:nvPr/>
        </p:nvPicPr>
        <p:blipFill>
          <a:blip r:embed="rId10"/>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741" name="pasted-image.pdf"/>
          <p:cNvPicPr>
            <a:picLocks/>
          </p:cNvPicPr>
          <p:nvPr/>
        </p:nvPicPr>
        <p:blipFill>
          <a:blip r:embed="rId11"/>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742" name="pasted-image.pdf"/>
          <p:cNvPicPr>
            <a:picLocks/>
          </p:cNvPicPr>
          <p:nvPr/>
        </p:nvPicPr>
        <p:blipFill>
          <a:blip r:embed="rId12"/>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743" name="pasted-image.pdf"/>
          <p:cNvPicPr>
            <a:picLocks/>
          </p:cNvPicPr>
          <p:nvPr/>
        </p:nvPicPr>
        <p:blipFill>
          <a:blip r:embed="rId13"/>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744" name="pasted-image.pdf"/>
          <p:cNvPicPr>
            <a:picLocks/>
          </p:cNvPicPr>
          <p:nvPr/>
        </p:nvPicPr>
        <p:blipFill>
          <a:blip r:embed="rId14"/>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745" name="pasted-image.pdf"/>
          <p:cNvPicPr>
            <a:picLocks/>
          </p:cNvPicPr>
          <p:nvPr/>
        </p:nvPicPr>
        <p:blipFill>
          <a:blip r:embed="rId15"/>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746" name="pasted-image.pdf"/>
          <p:cNvPicPr>
            <a:picLocks/>
          </p:cNvPicPr>
          <p:nvPr/>
        </p:nvPicPr>
        <p:blipFill>
          <a:blip r:embed="rId16"/>
          <a:srcRect t="5733" r="5707" b="5611"/>
          <a:stretch>
            <a:fillRect/>
          </a:stretch>
        </p:blipFill>
        <p:spPr>
          <a:xfrm>
            <a:off x="16447547" y="13355393"/>
            <a:ext cx="406401" cy="266701"/>
          </a:xfrm>
          <a:prstGeom prst="rect">
            <a:avLst/>
          </a:prstGeom>
          <a:ln w="12700">
            <a:solidFill>
              <a:srgbClr val="FFFFFF"/>
            </a:solidFill>
            <a:miter lim="400000"/>
          </a:ln>
        </p:spPr>
      </p:pic>
      <p:pic>
        <p:nvPicPr>
          <p:cNvPr id="747" name="pasted-image.pdf"/>
          <p:cNvPicPr>
            <a:picLocks/>
          </p:cNvPicPr>
          <p:nvPr/>
        </p:nvPicPr>
        <p:blipFill>
          <a:blip r:embed="rId17"/>
          <a:srcRect t="5895" b="5530"/>
          <a:stretch>
            <a:fillRect/>
          </a:stretch>
        </p:blipFill>
        <p:spPr>
          <a:xfrm>
            <a:off x="17059800" y="13355592"/>
            <a:ext cx="397723" cy="266701"/>
          </a:xfrm>
          <a:prstGeom prst="rect">
            <a:avLst/>
          </a:prstGeom>
          <a:ln w="12700">
            <a:solidFill>
              <a:srgbClr val="FFFFFF"/>
            </a:solidFill>
            <a:miter lim="400000"/>
          </a:ln>
        </p:spPr>
      </p:pic>
      <p:pic>
        <p:nvPicPr>
          <p:cNvPr id="748" name="pasted-image.pdf"/>
          <p:cNvPicPr>
            <a:picLocks/>
          </p:cNvPicPr>
          <p:nvPr/>
        </p:nvPicPr>
        <p:blipFill>
          <a:blip r:embed="rId18"/>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749" name="pasted-image.pdf"/>
          <p:cNvPicPr>
            <a:picLocks/>
          </p:cNvPicPr>
          <p:nvPr/>
        </p:nvPicPr>
        <p:blipFill>
          <a:blip r:embed="rId19"/>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750" name="pasted-image.pdf"/>
          <p:cNvPicPr>
            <a:picLocks/>
          </p:cNvPicPr>
          <p:nvPr/>
        </p:nvPicPr>
        <p:blipFill>
          <a:blip r:embed="rId20"/>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751" name="pasted-image.pdf"/>
          <p:cNvPicPr>
            <a:picLocks/>
          </p:cNvPicPr>
          <p:nvPr/>
        </p:nvPicPr>
        <p:blipFill>
          <a:blip r:embed="rId21"/>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752" name="pasted-image.pdf"/>
          <p:cNvPicPr>
            <a:picLocks/>
          </p:cNvPicPr>
          <p:nvPr/>
        </p:nvPicPr>
        <p:blipFill>
          <a:blip r:embed="rId22"/>
          <a:srcRect l="1719" t="6495" r="5122" b="5863"/>
          <a:stretch>
            <a:fillRect/>
          </a:stretch>
        </p:blipFill>
        <p:spPr>
          <a:xfrm>
            <a:off x="20702759" y="13356981"/>
            <a:ext cx="406401" cy="266701"/>
          </a:xfrm>
          <a:prstGeom prst="rect">
            <a:avLst/>
          </a:prstGeom>
          <a:ln w="12700">
            <a:solidFill>
              <a:srgbClr val="FFFFFF"/>
            </a:solidFill>
            <a:miter lim="400000"/>
          </a:ln>
        </p:spPr>
      </p:pic>
      <p:pic>
        <p:nvPicPr>
          <p:cNvPr id="753" name="pasted-image.pdf"/>
          <p:cNvPicPr>
            <a:picLocks/>
          </p:cNvPicPr>
          <p:nvPr/>
        </p:nvPicPr>
        <p:blipFill>
          <a:blip r:embed="rId23"/>
          <a:srcRect t="5798" r="5009" b="5725"/>
          <a:stretch>
            <a:fillRect/>
          </a:stretch>
        </p:blipFill>
        <p:spPr>
          <a:xfrm>
            <a:off x="21310646" y="13355791"/>
            <a:ext cx="406401" cy="266701"/>
          </a:xfrm>
          <a:prstGeom prst="rect">
            <a:avLst/>
          </a:prstGeom>
          <a:ln w="12700">
            <a:solidFill>
              <a:srgbClr val="FFFFFF"/>
            </a:solidFill>
            <a:miter lim="400000"/>
          </a:ln>
        </p:spPr>
      </p:pic>
      <p:pic>
        <p:nvPicPr>
          <p:cNvPr id="754" name="pasted-image.pdf"/>
          <p:cNvPicPr>
            <a:picLocks/>
          </p:cNvPicPr>
          <p:nvPr/>
        </p:nvPicPr>
        <p:blipFill>
          <a:blip r:embed="rId24"/>
          <a:srcRect l="5076" t="6880" b="6000"/>
          <a:stretch>
            <a:fillRect/>
          </a:stretch>
        </p:blipFill>
        <p:spPr>
          <a:xfrm>
            <a:off x="22350982" y="13356584"/>
            <a:ext cx="406401" cy="266655"/>
          </a:xfrm>
          <a:prstGeom prst="rect">
            <a:avLst/>
          </a:prstGeom>
          <a:ln w="12700">
            <a:solidFill>
              <a:srgbClr val="FFFFFF"/>
            </a:solidFill>
            <a:miter lim="400000"/>
          </a:ln>
        </p:spPr>
      </p:pic>
      <p:pic>
        <p:nvPicPr>
          <p:cNvPr id="755" name="pasted-image.pdf"/>
          <p:cNvPicPr>
            <a:picLocks/>
          </p:cNvPicPr>
          <p:nvPr/>
        </p:nvPicPr>
        <p:blipFill>
          <a:blip r:embed="rId25"/>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756" name="pasted-image.pdf"/>
          <p:cNvPicPr>
            <a:picLocks/>
          </p:cNvPicPr>
          <p:nvPr/>
        </p:nvPicPr>
        <p:blipFill>
          <a:blip r:embed="rId26"/>
          <a:srcRect t="4106" r="4981"/>
          <a:stretch>
            <a:fillRect/>
          </a:stretch>
        </p:blipFill>
        <p:spPr>
          <a:xfrm>
            <a:off x="23776723" y="13360652"/>
            <a:ext cx="406401" cy="260871"/>
          </a:xfrm>
          <a:prstGeom prst="rect">
            <a:avLst/>
          </a:prstGeom>
          <a:ln w="12700">
            <a:solidFill>
              <a:srgbClr val="FFFFFF"/>
            </a:solidFill>
            <a:miter lim="400000"/>
          </a:ln>
        </p:spPr>
      </p:pic>
      <p:pic>
        <p:nvPicPr>
          <p:cNvPr id="757" name="pasted-image.tiff"/>
          <p:cNvPicPr>
            <a:picLocks noChangeAspect="1"/>
          </p:cNvPicPr>
          <p:nvPr/>
        </p:nvPicPr>
        <p:blipFill>
          <a:blip r:embed="rId27"/>
          <a:stretch>
            <a:fillRect/>
          </a:stretch>
        </p:blipFill>
        <p:spPr>
          <a:xfrm>
            <a:off x="21907765" y="13358347"/>
            <a:ext cx="265557" cy="265557"/>
          </a:xfrm>
          <a:prstGeom prst="rect">
            <a:avLst/>
          </a:prstGeom>
          <a:ln w="12700">
            <a:solidFill>
              <a:srgbClr val="FFFFFF"/>
            </a:solidFill>
            <a:miter lim="400000"/>
          </a:ln>
        </p:spPr>
      </p:pic>
      <p:pic>
        <p:nvPicPr>
          <p:cNvPr id="758" name="pasted-image.pdf"/>
          <p:cNvPicPr>
            <a:picLocks/>
          </p:cNvPicPr>
          <p:nvPr/>
        </p:nvPicPr>
        <p:blipFill>
          <a:blip r:embed="rId28"/>
          <a:srcRect l="3289" t="5441" r="3857" b="7975"/>
          <a:stretch>
            <a:fillRect/>
          </a:stretch>
        </p:blipFill>
        <p:spPr>
          <a:xfrm>
            <a:off x="20094872" y="13359097"/>
            <a:ext cx="406401" cy="266701"/>
          </a:xfrm>
          <a:prstGeom prst="rect">
            <a:avLst/>
          </a:prstGeom>
          <a:ln w="12700">
            <a:solidFill>
              <a:srgbClr val="FFFFFF"/>
            </a:solidFill>
            <a:miter lim="400000"/>
          </a:ln>
        </p:spPr>
      </p:pic>
      <p:sp>
        <p:nvSpPr>
          <p:cNvPr id="759" name="Shape 759"/>
          <p:cNvSpPr/>
          <p:nvPr/>
        </p:nvSpPr>
        <p:spPr>
          <a:xfrm>
            <a:off x="782072" y="2345148"/>
            <a:ext cx="14173204" cy="9184641"/>
          </a:xfrm>
          <a:prstGeom prst="rect">
            <a:avLst/>
          </a:prstGeom>
          <a:solidFill>
            <a:srgbClr val="D5D6D2"/>
          </a:solidFill>
          <a:ln w="12700">
            <a:miter lim="400000"/>
          </a:ln>
          <a:extLst>
            <a:ext uri="{C572A759-6A51-4108-AA02-DFA0A04FC94B}">
              <ma14:wrappingTextBoxFlag xmlns:ma14="http://schemas.microsoft.com/office/mac/drawingml/2011/main" xmlns="" val="1"/>
            </a:ext>
          </a:extLst>
        </p:spPr>
        <p:txBody>
          <a:bodyPr lIns="121919" tIns="121919" rIns="121919" bIns="121919">
            <a:spAutoFit/>
          </a:bodyPr>
          <a:lstStyle/>
          <a:p>
            <a:pPr algn="l" defTabSz="2438400">
              <a:defRPr sz="3600">
                <a:solidFill>
                  <a:srgbClr val="4D4F53"/>
                </a:solidFill>
                <a:latin typeface="Verdana"/>
                <a:ea typeface="Verdana"/>
                <a:cs typeface="Verdana"/>
                <a:sym typeface="Verdana"/>
              </a:defRPr>
            </a:pPr>
            <a:r>
              <a:t>6 units were manufactured by AS&amp;E: </a:t>
            </a:r>
          </a:p>
          <a:p>
            <a:pPr algn="l" defTabSz="2438400">
              <a:defRPr sz="3600">
                <a:solidFill>
                  <a:srgbClr val="4D4F53"/>
                </a:solidFill>
                <a:latin typeface="Verdana"/>
                <a:ea typeface="Verdana"/>
                <a:cs typeface="Verdana"/>
                <a:sym typeface="Verdana"/>
              </a:defRPr>
            </a:pPr>
            <a:endParaRPr/>
          </a:p>
          <a:p>
            <a:pPr algn="l" defTabSz="2438400">
              <a:defRPr sz="3600">
                <a:solidFill>
                  <a:srgbClr val="4D4F53"/>
                </a:solidFill>
                <a:latin typeface="Verdana"/>
                <a:ea typeface="Verdana"/>
                <a:cs typeface="Verdana"/>
                <a:sym typeface="Verdana"/>
              </a:defRPr>
            </a:pPr>
            <a:endParaRPr/>
          </a:p>
          <a:p>
            <a:pPr algn="l" defTabSz="2438400">
              <a:defRPr sz="3600">
                <a:solidFill>
                  <a:srgbClr val="4D4F53"/>
                </a:solidFill>
                <a:latin typeface="Verdana"/>
                <a:ea typeface="Verdana"/>
                <a:cs typeface="Verdana"/>
                <a:sym typeface="Verdana"/>
              </a:defRPr>
            </a:pPr>
            <a:endParaRPr/>
          </a:p>
          <a:p>
            <a:pPr algn="l" defTabSz="2438400">
              <a:defRPr sz="3600">
                <a:solidFill>
                  <a:srgbClr val="4D4F53"/>
                </a:solidFill>
                <a:latin typeface="Verdana"/>
                <a:ea typeface="Verdana"/>
                <a:cs typeface="Verdana"/>
                <a:sym typeface="Verdana"/>
              </a:defRPr>
            </a:pPr>
            <a:endParaRPr/>
          </a:p>
          <a:p>
            <a:pPr algn="l" defTabSz="2438400">
              <a:defRPr sz="3600">
                <a:solidFill>
                  <a:srgbClr val="4D4F53"/>
                </a:solidFill>
                <a:latin typeface="Verdana"/>
                <a:ea typeface="Verdana"/>
                <a:cs typeface="Verdana"/>
                <a:sym typeface="Verdana"/>
              </a:defRPr>
            </a:pPr>
            <a:endParaRPr/>
          </a:p>
          <a:p>
            <a:pPr algn="l" defTabSz="2438400">
              <a:defRPr sz="3600">
                <a:solidFill>
                  <a:srgbClr val="4D4F53"/>
                </a:solidFill>
                <a:latin typeface="Verdana"/>
                <a:ea typeface="Verdana"/>
                <a:cs typeface="Verdana"/>
                <a:sym typeface="Verdana"/>
              </a:defRPr>
            </a:pPr>
            <a:endParaRPr/>
          </a:p>
          <a:p>
            <a:pPr algn="l" defTabSz="2438400">
              <a:defRPr sz="3600">
                <a:solidFill>
                  <a:srgbClr val="4D4F53"/>
                </a:solidFill>
                <a:latin typeface="Verdana"/>
                <a:ea typeface="Verdana"/>
                <a:cs typeface="Verdana"/>
                <a:sym typeface="Verdana"/>
              </a:defRPr>
            </a:pPr>
            <a:endParaRPr/>
          </a:p>
          <a:p>
            <a:pPr algn="l" defTabSz="2438400">
              <a:defRPr sz="3600">
                <a:solidFill>
                  <a:srgbClr val="4D4F53"/>
                </a:solidFill>
                <a:latin typeface="Verdana"/>
                <a:ea typeface="Verdana"/>
                <a:cs typeface="Verdana"/>
                <a:sym typeface="Verdana"/>
              </a:defRPr>
            </a:pPr>
            <a:endParaRPr/>
          </a:p>
          <a:p>
            <a:pPr algn="l" defTabSz="2438400">
              <a:defRPr sz="3600">
                <a:solidFill>
                  <a:srgbClr val="4D4F53"/>
                </a:solidFill>
                <a:latin typeface="Verdana"/>
                <a:ea typeface="Verdana"/>
                <a:cs typeface="Verdana"/>
                <a:sym typeface="Verdana"/>
              </a:defRPr>
            </a:pPr>
            <a:endParaRPr/>
          </a:p>
          <a:p>
            <a:pPr algn="l" defTabSz="2438400">
              <a:defRPr sz="3600">
                <a:solidFill>
                  <a:srgbClr val="4D4F53"/>
                </a:solidFill>
                <a:latin typeface="Verdana"/>
                <a:ea typeface="Verdana"/>
                <a:cs typeface="Verdana"/>
                <a:sym typeface="Verdana"/>
              </a:defRPr>
            </a:pPr>
            <a:endParaRPr/>
          </a:p>
          <a:p>
            <a:pPr algn="l" defTabSz="2438400">
              <a:defRPr sz="3600">
                <a:solidFill>
                  <a:srgbClr val="4D4F53"/>
                </a:solidFill>
                <a:latin typeface="Verdana"/>
                <a:ea typeface="Verdana"/>
                <a:cs typeface="Verdana"/>
                <a:sym typeface="Verdana"/>
              </a:defRPr>
            </a:pPr>
            <a:endParaRPr/>
          </a:p>
          <a:p>
            <a:pPr algn="l" defTabSz="2438400">
              <a:defRPr sz="3600">
                <a:solidFill>
                  <a:srgbClr val="4D4F53"/>
                </a:solidFill>
                <a:latin typeface="Verdana"/>
                <a:ea typeface="Verdana"/>
                <a:cs typeface="Verdana"/>
                <a:sym typeface="Verdana"/>
              </a:defRPr>
            </a:pPr>
            <a:endParaRPr/>
          </a:p>
          <a:p>
            <a:pPr algn="l" defTabSz="2438400">
              <a:defRPr sz="3600">
                <a:solidFill>
                  <a:srgbClr val="4D4F53"/>
                </a:solidFill>
                <a:latin typeface="Verdana"/>
                <a:ea typeface="Verdana"/>
                <a:cs typeface="Verdana"/>
                <a:sym typeface="Verdana"/>
              </a:defRPr>
            </a:pPr>
            <a:endParaRPr/>
          </a:p>
          <a:p>
            <a:pPr algn="l" defTabSz="2438400">
              <a:defRPr sz="3600">
                <a:solidFill>
                  <a:srgbClr val="4D4F53"/>
                </a:solidFill>
                <a:latin typeface="Verdana"/>
                <a:ea typeface="Verdana"/>
                <a:cs typeface="Verdana"/>
                <a:sym typeface="Verdana"/>
              </a:defRPr>
            </a:pPr>
            <a:r>
              <a:t>Flight Units #1 and #2 were send to KSC for integration into the SIM-bay of Apollo 15 &amp; 16.</a:t>
            </a:r>
          </a:p>
        </p:txBody>
      </p:sp>
      <p:pic>
        <p:nvPicPr>
          <p:cNvPr id="760" name="image68.png"/>
          <p:cNvPicPr>
            <a:picLocks noChangeAspect="1"/>
          </p:cNvPicPr>
          <p:nvPr/>
        </p:nvPicPr>
        <p:blipFill>
          <a:blip r:embed="rId29"/>
          <a:stretch>
            <a:fillRect/>
          </a:stretch>
        </p:blipFill>
        <p:spPr>
          <a:xfrm>
            <a:off x="15334888" y="2345148"/>
            <a:ext cx="8414247" cy="10069221"/>
          </a:xfrm>
          <a:prstGeom prst="rect">
            <a:avLst/>
          </a:prstGeom>
          <a:ln w="12700">
            <a:miter lim="400000"/>
          </a:ln>
          <a:effectLst>
            <a:outerShdw blurRad="127000" dist="101600" dir="2700000" rotWithShape="0">
              <a:srgbClr val="000000">
                <a:alpha val="40000"/>
              </a:srgbClr>
            </a:outerShdw>
          </a:effectLst>
        </p:spPr>
      </p:pic>
      <p:graphicFrame>
        <p:nvGraphicFramePr>
          <p:cNvPr id="761" name="Table 761"/>
          <p:cNvGraphicFramePr/>
          <p:nvPr/>
        </p:nvGraphicFramePr>
        <p:xfrm>
          <a:off x="823186" y="3210427"/>
          <a:ext cx="14090975" cy="6699630"/>
        </p:xfrm>
        <a:graphic>
          <a:graphicData uri="http://schemas.openxmlformats.org/drawingml/2006/table">
            <a:tbl>
              <a:tblPr firstRow="1" bandRow="1">
                <a:tableStyleId>{4C3C2611-4C71-4FC5-86AE-919BDF0F9419}</a:tableStyleId>
              </a:tblPr>
              <a:tblGrid>
                <a:gridCol w="1795592">
                  <a:extLst>
                    <a:ext uri="{9D8B030D-6E8A-4147-A177-3AD203B41FA5}">
                      <a16:colId xmlns:a16="http://schemas.microsoft.com/office/drawing/2014/main" val="20000"/>
                    </a:ext>
                  </a:extLst>
                </a:gridCol>
                <a:gridCol w="6246857">
                  <a:extLst>
                    <a:ext uri="{9D8B030D-6E8A-4147-A177-3AD203B41FA5}">
                      <a16:colId xmlns:a16="http://schemas.microsoft.com/office/drawing/2014/main" val="20001"/>
                    </a:ext>
                  </a:extLst>
                </a:gridCol>
                <a:gridCol w="6048526">
                  <a:extLst>
                    <a:ext uri="{9D8B030D-6E8A-4147-A177-3AD203B41FA5}">
                      <a16:colId xmlns:a16="http://schemas.microsoft.com/office/drawing/2014/main" val="20002"/>
                    </a:ext>
                  </a:extLst>
                </a:gridCol>
              </a:tblGrid>
              <a:tr h="990605">
                <a:tc>
                  <a:txBody>
                    <a:bodyPr/>
                    <a:lstStyle/>
                    <a:p>
                      <a:pPr>
                        <a:defRPr sz="1800">
                          <a:solidFill>
                            <a:srgbClr val="000000"/>
                          </a:solidFill>
                        </a:defRPr>
                      </a:pPr>
                      <a:r>
                        <a:rPr sz="4200" b="1">
                          <a:solidFill>
                            <a:srgbClr val="FFFFFF"/>
                          </a:solidFill>
                          <a:latin typeface="Verdana"/>
                          <a:ea typeface="Verdana"/>
                          <a:cs typeface="Verdana"/>
                        </a:rPr>
                        <a:t>Nr.</a:t>
                      </a:r>
                    </a:p>
                  </a:txBody>
                  <a:tcPr marL="45720" marR="45720" horzOverflow="overflow">
                    <a:lnL w="25400">
                      <a:solidFill>
                        <a:srgbClr val="FFFFFF"/>
                      </a:solidFill>
                    </a:lnL>
                    <a:lnR w="25400">
                      <a:solidFill>
                        <a:srgbClr val="FFFFFF"/>
                      </a:solidFill>
                    </a:lnR>
                    <a:lnT w="25400">
                      <a:solidFill>
                        <a:srgbClr val="FFFFFF"/>
                      </a:solidFill>
                    </a:lnT>
                    <a:lnB w="101600">
                      <a:solidFill>
                        <a:srgbClr val="FFFFFF"/>
                      </a:solidFill>
                    </a:lnB>
                    <a:solidFill>
                      <a:srgbClr val="0098DB"/>
                    </a:solidFill>
                  </a:tcPr>
                </a:tc>
                <a:tc>
                  <a:txBody>
                    <a:bodyPr/>
                    <a:lstStyle/>
                    <a:p>
                      <a:pPr>
                        <a:defRPr sz="1800">
                          <a:solidFill>
                            <a:srgbClr val="000000"/>
                          </a:solidFill>
                        </a:defRPr>
                      </a:pPr>
                      <a:r>
                        <a:rPr sz="4200" b="1">
                          <a:solidFill>
                            <a:srgbClr val="FFFFFF"/>
                          </a:solidFill>
                          <a:latin typeface="Verdana"/>
                          <a:ea typeface="Verdana"/>
                          <a:cs typeface="Verdana"/>
                        </a:rPr>
                        <a:t>Unit</a:t>
                      </a:r>
                    </a:p>
                  </a:txBody>
                  <a:tcPr marL="45720" marR="45720" horzOverflow="overflow">
                    <a:lnL w="25400">
                      <a:solidFill>
                        <a:srgbClr val="FFFFFF"/>
                      </a:solidFill>
                    </a:lnL>
                    <a:lnR w="25400">
                      <a:solidFill>
                        <a:srgbClr val="FFFFFF"/>
                      </a:solidFill>
                    </a:lnR>
                    <a:lnT w="25400">
                      <a:solidFill>
                        <a:srgbClr val="FFFFFF"/>
                      </a:solidFill>
                    </a:lnT>
                    <a:lnB w="101600">
                      <a:solidFill>
                        <a:srgbClr val="FFFFFF"/>
                      </a:solidFill>
                    </a:lnB>
                    <a:solidFill>
                      <a:srgbClr val="0098DB"/>
                    </a:solidFill>
                  </a:tcPr>
                </a:tc>
                <a:tc>
                  <a:txBody>
                    <a:bodyPr/>
                    <a:lstStyle/>
                    <a:p>
                      <a:pPr>
                        <a:defRPr sz="1800">
                          <a:solidFill>
                            <a:srgbClr val="000000"/>
                          </a:solidFill>
                        </a:defRPr>
                      </a:pPr>
                      <a:r>
                        <a:rPr sz="4200" b="1">
                          <a:solidFill>
                            <a:srgbClr val="FFFFFF"/>
                          </a:solidFill>
                          <a:latin typeface="Verdana"/>
                          <a:ea typeface="Verdana"/>
                          <a:cs typeface="Verdana"/>
                        </a:rPr>
                        <a:t>delivered</a:t>
                      </a:r>
                    </a:p>
                  </a:txBody>
                  <a:tcPr marL="45720" marR="45720" horzOverflow="overflow">
                    <a:lnL w="25400">
                      <a:solidFill>
                        <a:srgbClr val="FFFFFF"/>
                      </a:solidFill>
                    </a:lnL>
                    <a:lnR w="25400">
                      <a:solidFill>
                        <a:srgbClr val="FFFFFF"/>
                      </a:solidFill>
                    </a:lnR>
                    <a:lnT w="25400">
                      <a:solidFill>
                        <a:srgbClr val="FFFFFF"/>
                      </a:solidFill>
                    </a:lnT>
                    <a:lnB w="101600">
                      <a:solidFill>
                        <a:srgbClr val="FFFFFF"/>
                      </a:solidFill>
                    </a:lnB>
                    <a:solidFill>
                      <a:srgbClr val="0098DB"/>
                    </a:solidFill>
                  </a:tcPr>
                </a:tc>
                <a:extLst>
                  <a:ext uri="{0D108BD9-81ED-4DB2-BD59-A6C34878D82A}">
                    <a16:rowId xmlns:a16="http://schemas.microsoft.com/office/drawing/2014/main" val="10000"/>
                  </a:ext>
                </a:extLst>
              </a:tr>
              <a:tr h="990605">
                <a:tc>
                  <a:txBody>
                    <a:bodyPr/>
                    <a:lstStyle/>
                    <a:p>
                      <a:pPr algn="ctr">
                        <a:defRPr sz="1800">
                          <a:solidFill>
                            <a:srgbClr val="000000"/>
                          </a:solidFill>
                        </a:defRPr>
                      </a:pPr>
                      <a:r>
                        <a:rPr sz="4200">
                          <a:solidFill>
                            <a:srgbClr val="4D4F53"/>
                          </a:solidFill>
                          <a:latin typeface="Verdana"/>
                          <a:ea typeface="Verdana"/>
                          <a:cs typeface="Verdana"/>
                        </a:rPr>
                        <a:t>1</a:t>
                      </a:r>
                    </a:p>
                  </a:txBody>
                  <a:tcPr marL="45720" marR="45720" horzOverflow="overflow">
                    <a:lnL w="25400">
                      <a:solidFill>
                        <a:srgbClr val="FFFFFF"/>
                      </a:solidFill>
                    </a:lnL>
                    <a:lnR w="25400">
                      <a:solidFill>
                        <a:srgbClr val="FFFFFF"/>
                      </a:solidFill>
                    </a:lnR>
                    <a:lnT w="101600">
                      <a:solidFill>
                        <a:srgbClr val="FFFFFF"/>
                      </a:solidFill>
                    </a:lnT>
                    <a:lnB w="25400">
                      <a:solidFill>
                        <a:srgbClr val="FFFFFF"/>
                      </a:solidFill>
                    </a:lnB>
                    <a:solidFill>
                      <a:srgbClr val="CADDF1"/>
                    </a:solidFill>
                  </a:tcPr>
                </a:tc>
                <a:tc>
                  <a:txBody>
                    <a:bodyPr/>
                    <a:lstStyle/>
                    <a:p>
                      <a:pPr>
                        <a:defRPr sz="1800">
                          <a:solidFill>
                            <a:srgbClr val="000000"/>
                          </a:solidFill>
                        </a:defRPr>
                      </a:pPr>
                      <a:r>
                        <a:rPr sz="4200">
                          <a:solidFill>
                            <a:srgbClr val="4D4F53"/>
                          </a:solidFill>
                          <a:latin typeface="Verdana"/>
                          <a:ea typeface="Verdana"/>
                          <a:cs typeface="Verdana"/>
                        </a:rPr>
                        <a:t>Mockup</a:t>
                      </a:r>
                    </a:p>
                  </a:txBody>
                  <a:tcPr marL="45720" marR="45720" horzOverflow="overflow">
                    <a:lnL w="25400">
                      <a:solidFill>
                        <a:srgbClr val="FFFFFF"/>
                      </a:solidFill>
                    </a:lnL>
                    <a:lnR w="25400">
                      <a:solidFill>
                        <a:srgbClr val="FFFFFF"/>
                      </a:solidFill>
                    </a:lnR>
                    <a:lnT w="101600">
                      <a:solidFill>
                        <a:srgbClr val="FFFFFF"/>
                      </a:solidFill>
                    </a:lnT>
                    <a:lnB w="25400">
                      <a:solidFill>
                        <a:srgbClr val="FFFFFF"/>
                      </a:solidFill>
                    </a:lnB>
                    <a:solidFill>
                      <a:srgbClr val="CADDF1"/>
                    </a:solidFill>
                  </a:tcPr>
                </a:tc>
                <a:tc>
                  <a:txBody>
                    <a:bodyPr/>
                    <a:lstStyle/>
                    <a:p>
                      <a:pPr>
                        <a:defRPr sz="1800">
                          <a:solidFill>
                            <a:srgbClr val="000000"/>
                          </a:solidFill>
                        </a:defRPr>
                      </a:pPr>
                      <a:r>
                        <a:rPr sz="4200">
                          <a:solidFill>
                            <a:srgbClr val="4D4F53"/>
                          </a:solidFill>
                          <a:latin typeface="Verdana"/>
                          <a:ea typeface="Verdana"/>
                          <a:cs typeface="Verdana"/>
                        </a:rPr>
                        <a:t>November 1969</a:t>
                      </a:r>
                    </a:p>
                  </a:txBody>
                  <a:tcPr marL="45720" marR="45720" horzOverflow="overflow">
                    <a:lnL w="25400">
                      <a:solidFill>
                        <a:srgbClr val="FFFFFF"/>
                      </a:solidFill>
                    </a:lnL>
                    <a:lnR w="25400">
                      <a:solidFill>
                        <a:srgbClr val="FFFFFF"/>
                      </a:solidFill>
                    </a:lnR>
                    <a:lnT w="101600">
                      <a:solidFill>
                        <a:srgbClr val="FFFFFF"/>
                      </a:solidFill>
                    </a:lnT>
                    <a:lnB w="25400">
                      <a:solidFill>
                        <a:srgbClr val="FFFFFF"/>
                      </a:solidFill>
                    </a:lnB>
                    <a:solidFill>
                      <a:srgbClr val="CADDF1"/>
                    </a:solidFill>
                  </a:tcPr>
                </a:tc>
                <a:extLst>
                  <a:ext uri="{0D108BD9-81ED-4DB2-BD59-A6C34878D82A}">
                    <a16:rowId xmlns:a16="http://schemas.microsoft.com/office/drawing/2014/main" val="10001"/>
                  </a:ext>
                </a:extLst>
              </a:tr>
              <a:tr h="943684">
                <a:tc>
                  <a:txBody>
                    <a:bodyPr/>
                    <a:lstStyle/>
                    <a:p>
                      <a:pPr algn="ctr">
                        <a:defRPr sz="1800">
                          <a:solidFill>
                            <a:srgbClr val="000000"/>
                          </a:solidFill>
                        </a:defRPr>
                      </a:pPr>
                      <a:r>
                        <a:rPr sz="4200">
                          <a:solidFill>
                            <a:srgbClr val="4D4F53"/>
                          </a:solidFill>
                          <a:latin typeface="Verdana"/>
                          <a:ea typeface="Verdana"/>
                          <a:cs typeface="Verdana"/>
                        </a:rPr>
                        <a:t>2</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6EFF8"/>
                    </a:solidFill>
                  </a:tcPr>
                </a:tc>
                <a:tc>
                  <a:txBody>
                    <a:bodyPr/>
                    <a:lstStyle/>
                    <a:p>
                      <a:pPr>
                        <a:defRPr sz="1800">
                          <a:solidFill>
                            <a:srgbClr val="000000"/>
                          </a:solidFill>
                        </a:defRPr>
                      </a:pPr>
                      <a:r>
                        <a:rPr sz="4200">
                          <a:solidFill>
                            <a:srgbClr val="4D4F53"/>
                          </a:solidFill>
                          <a:latin typeface="Verdana"/>
                          <a:ea typeface="Verdana"/>
                          <a:cs typeface="Verdana"/>
                        </a:rPr>
                        <a:t>Mass Mockup</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6EFF8"/>
                    </a:solidFill>
                  </a:tcPr>
                </a:tc>
                <a:tc>
                  <a:txBody>
                    <a:bodyPr/>
                    <a:lstStyle/>
                    <a:p>
                      <a:pPr>
                        <a:defRPr sz="1800">
                          <a:solidFill>
                            <a:srgbClr val="000000"/>
                          </a:solidFill>
                        </a:defRPr>
                      </a:pPr>
                      <a:r>
                        <a:rPr sz="4200">
                          <a:solidFill>
                            <a:srgbClr val="4D4F53"/>
                          </a:solidFill>
                          <a:latin typeface="Verdana"/>
                          <a:ea typeface="Verdana"/>
                          <a:cs typeface="Verdana"/>
                        </a:rPr>
                        <a:t>February 1970</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6EFF8"/>
                    </a:solidFill>
                  </a:tcPr>
                </a:tc>
                <a:extLst>
                  <a:ext uri="{0D108BD9-81ED-4DB2-BD59-A6C34878D82A}">
                    <a16:rowId xmlns:a16="http://schemas.microsoft.com/office/drawing/2014/main" val="10002"/>
                  </a:ext>
                </a:extLst>
              </a:tr>
              <a:tr h="943684">
                <a:tc>
                  <a:txBody>
                    <a:bodyPr/>
                    <a:lstStyle/>
                    <a:p>
                      <a:pPr algn="ctr">
                        <a:defRPr sz="1800">
                          <a:solidFill>
                            <a:srgbClr val="000000"/>
                          </a:solidFill>
                        </a:defRPr>
                      </a:pPr>
                      <a:r>
                        <a:rPr sz="4200">
                          <a:solidFill>
                            <a:srgbClr val="4D4F53"/>
                          </a:solidFill>
                          <a:latin typeface="Verdana"/>
                          <a:ea typeface="Verdana"/>
                          <a:cs typeface="Verdana"/>
                        </a:rPr>
                        <a:t>3</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CADDF1"/>
                    </a:solidFill>
                  </a:tcPr>
                </a:tc>
                <a:tc>
                  <a:txBody>
                    <a:bodyPr/>
                    <a:lstStyle/>
                    <a:p>
                      <a:pPr>
                        <a:defRPr sz="1800">
                          <a:solidFill>
                            <a:srgbClr val="000000"/>
                          </a:solidFill>
                        </a:defRPr>
                      </a:pPr>
                      <a:r>
                        <a:rPr sz="4200">
                          <a:solidFill>
                            <a:srgbClr val="4D4F53"/>
                          </a:solidFill>
                          <a:latin typeface="Verdana"/>
                          <a:ea typeface="Verdana"/>
                          <a:cs typeface="Verdana"/>
                        </a:rPr>
                        <a:t>Prototype Unit</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CADDF1"/>
                    </a:solidFill>
                  </a:tcPr>
                </a:tc>
                <a:tc>
                  <a:txBody>
                    <a:bodyPr/>
                    <a:lstStyle/>
                    <a:p>
                      <a:pPr>
                        <a:defRPr sz="1800">
                          <a:solidFill>
                            <a:srgbClr val="000000"/>
                          </a:solidFill>
                        </a:defRPr>
                      </a:pPr>
                      <a:r>
                        <a:rPr sz="4200">
                          <a:solidFill>
                            <a:srgbClr val="4D4F53"/>
                          </a:solidFill>
                          <a:latin typeface="Verdana"/>
                          <a:ea typeface="Verdana"/>
                          <a:cs typeface="Verdana"/>
                        </a:rPr>
                        <a:t>June 1970</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CADDF1"/>
                    </a:solidFill>
                  </a:tcPr>
                </a:tc>
                <a:extLst>
                  <a:ext uri="{0D108BD9-81ED-4DB2-BD59-A6C34878D82A}">
                    <a16:rowId xmlns:a16="http://schemas.microsoft.com/office/drawing/2014/main" val="10003"/>
                  </a:ext>
                </a:extLst>
              </a:tr>
              <a:tr h="943684">
                <a:tc>
                  <a:txBody>
                    <a:bodyPr/>
                    <a:lstStyle/>
                    <a:p>
                      <a:pPr algn="ctr">
                        <a:defRPr sz="1800">
                          <a:solidFill>
                            <a:srgbClr val="000000"/>
                          </a:solidFill>
                        </a:defRPr>
                      </a:pPr>
                      <a:r>
                        <a:rPr sz="4200">
                          <a:solidFill>
                            <a:srgbClr val="4D4F53"/>
                          </a:solidFill>
                          <a:latin typeface="Verdana"/>
                          <a:ea typeface="Verdana"/>
                          <a:cs typeface="Verdana"/>
                        </a:rPr>
                        <a:t>4</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6EFF8"/>
                    </a:solidFill>
                  </a:tcPr>
                </a:tc>
                <a:tc>
                  <a:txBody>
                    <a:bodyPr/>
                    <a:lstStyle/>
                    <a:p>
                      <a:pPr>
                        <a:defRPr sz="1800">
                          <a:solidFill>
                            <a:srgbClr val="000000"/>
                          </a:solidFill>
                        </a:defRPr>
                      </a:pPr>
                      <a:r>
                        <a:rPr sz="4200">
                          <a:solidFill>
                            <a:srgbClr val="4D4F53"/>
                          </a:solidFill>
                          <a:latin typeface="Verdana"/>
                          <a:ea typeface="Verdana"/>
                          <a:cs typeface="Verdana"/>
                        </a:rPr>
                        <a:t>Flight Unit #1</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6EFF8"/>
                    </a:solidFill>
                  </a:tcPr>
                </a:tc>
                <a:tc>
                  <a:txBody>
                    <a:bodyPr/>
                    <a:lstStyle/>
                    <a:p>
                      <a:pPr>
                        <a:defRPr sz="1800">
                          <a:solidFill>
                            <a:srgbClr val="000000"/>
                          </a:solidFill>
                        </a:defRPr>
                      </a:pPr>
                      <a:r>
                        <a:rPr sz="4200">
                          <a:solidFill>
                            <a:srgbClr val="4D4F53"/>
                          </a:solidFill>
                          <a:latin typeface="Verdana"/>
                          <a:ea typeface="Verdana"/>
                          <a:cs typeface="Verdana"/>
                        </a:rPr>
                        <a:t>Dec 1970-Apr 1971</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6EFF8"/>
                    </a:solidFill>
                  </a:tcPr>
                </a:tc>
                <a:extLst>
                  <a:ext uri="{0D108BD9-81ED-4DB2-BD59-A6C34878D82A}">
                    <a16:rowId xmlns:a16="http://schemas.microsoft.com/office/drawing/2014/main" val="10004"/>
                  </a:ext>
                </a:extLst>
              </a:tr>
              <a:tr h="943684">
                <a:tc>
                  <a:txBody>
                    <a:bodyPr/>
                    <a:lstStyle/>
                    <a:p>
                      <a:pPr algn="ctr">
                        <a:defRPr sz="1800">
                          <a:solidFill>
                            <a:srgbClr val="000000"/>
                          </a:solidFill>
                        </a:defRPr>
                      </a:pPr>
                      <a:r>
                        <a:rPr sz="4200">
                          <a:solidFill>
                            <a:srgbClr val="4D4F53"/>
                          </a:solidFill>
                          <a:latin typeface="Verdana"/>
                          <a:ea typeface="Verdana"/>
                          <a:cs typeface="Verdana"/>
                        </a:rPr>
                        <a:t>5 </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CADDF1"/>
                    </a:solidFill>
                  </a:tcPr>
                </a:tc>
                <a:tc>
                  <a:txBody>
                    <a:bodyPr/>
                    <a:lstStyle/>
                    <a:p>
                      <a:pPr>
                        <a:defRPr sz="1800">
                          <a:solidFill>
                            <a:srgbClr val="000000"/>
                          </a:solidFill>
                        </a:defRPr>
                      </a:pPr>
                      <a:r>
                        <a:rPr sz="4200">
                          <a:solidFill>
                            <a:srgbClr val="4D4F53"/>
                          </a:solidFill>
                          <a:latin typeface="Verdana"/>
                          <a:ea typeface="Verdana"/>
                          <a:cs typeface="Verdana"/>
                        </a:rPr>
                        <a:t>Flight Unit #2</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CADDF1"/>
                    </a:solidFill>
                  </a:tcPr>
                </a:tc>
                <a:tc>
                  <a:txBody>
                    <a:bodyPr/>
                    <a:lstStyle/>
                    <a:p>
                      <a:pPr>
                        <a:defRPr sz="1800">
                          <a:solidFill>
                            <a:srgbClr val="000000"/>
                          </a:solidFill>
                        </a:defRPr>
                      </a:pPr>
                      <a:r>
                        <a:rPr sz="4200">
                          <a:solidFill>
                            <a:srgbClr val="4D4F53"/>
                          </a:solidFill>
                          <a:latin typeface="Verdana"/>
                          <a:ea typeface="Verdana"/>
                          <a:cs typeface="Verdana"/>
                        </a:rPr>
                        <a:t>Jan-May 1971</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CADDF1"/>
                    </a:solidFill>
                  </a:tcPr>
                </a:tc>
                <a:extLst>
                  <a:ext uri="{0D108BD9-81ED-4DB2-BD59-A6C34878D82A}">
                    <a16:rowId xmlns:a16="http://schemas.microsoft.com/office/drawing/2014/main" val="10005"/>
                  </a:ext>
                </a:extLst>
              </a:tr>
              <a:tr h="943684">
                <a:tc>
                  <a:txBody>
                    <a:bodyPr/>
                    <a:lstStyle/>
                    <a:p>
                      <a:pPr algn="ctr">
                        <a:defRPr sz="1800">
                          <a:solidFill>
                            <a:srgbClr val="000000"/>
                          </a:solidFill>
                        </a:defRPr>
                      </a:pPr>
                      <a:r>
                        <a:rPr sz="4200">
                          <a:solidFill>
                            <a:srgbClr val="4D4F53"/>
                          </a:solidFill>
                          <a:latin typeface="Verdana"/>
                          <a:ea typeface="Verdana"/>
                          <a:cs typeface="Verdana"/>
                        </a:rPr>
                        <a:t>6</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6EFF8"/>
                    </a:solidFill>
                  </a:tcPr>
                </a:tc>
                <a:tc>
                  <a:txBody>
                    <a:bodyPr/>
                    <a:lstStyle/>
                    <a:p>
                      <a:pPr>
                        <a:defRPr sz="1800">
                          <a:solidFill>
                            <a:srgbClr val="000000"/>
                          </a:solidFill>
                        </a:defRPr>
                      </a:pPr>
                      <a:r>
                        <a:rPr sz="4200">
                          <a:solidFill>
                            <a:srgbClr val="4D4F53"/>
                          </a:solidFill>
                          <a:latin typeface="Verdana"/>
                          <a:ea typeface="Verdana"/>
                          <a:cs typeface="Verdana"/>
                        </a:rPr>
                        <a:t>Qualification Unit</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6EFF8"/>
                    </a:solidFill>
                  </a:tcPr>
                </a:tc>
                <a:tc>
                  <a:txBody>
                    <a:bodyPr/>
                    <a:lstStyle/>
                    <a:p>
                      <a:pPr>
                        <a:defRPr sz="1800">
                          <a:solidFill>
                            <a:srgbClr val="000000"/>
                          </a:solidFill>
                        </a:defRPr>
                      </a:pPr>
                      <a:r>
                        <a:rPr sz="4200">
                          <a:solidFill>
                            <a:srgbClr val="4D4F53"/>
                          </a:solidFill>
                          <a:latin typeface="Verdana"/>
                          <a:ea typeface="Verdana"/>
                          <a:cs typeface="Verdana"/>
                        </a:rPr>
                        <a:t>November 1970</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6EFF8"/>
                    </a:solidFill>
                  </a:tcPr>
                </a:tc>
                <a:extLst>
                  <a:ext uri="{0D108BD9-81ED-4DB2-BD59-A6C34878D82A}">
                    <a16:rowId xmlns:a16="http://schemas.microsoft.com/office/drawing/2014/main" val="10006"/>
                  </a:ext>
                </a:extLst>
              </a:tr>
            </a:tbl>
          </a:graphicData>
        </a:graphic>
      </p:graphicFrame>
      <p:sp>
        <p:nvSpPr>
          <p:cNvPr id="762" name="Shape 762"/>
          <p:cNvSpPr>
            <a:spLocks noGrp="1"/>
          </p:cNvSpPr>
          <p:nvPr>
            <p:ph type="ctrTitle" idx="4294967295"/>
          </p:nvPr>
        </p:nvSpPr>
        <p:spPr>
          <a:xfrm>
            <a:off x="2410451" y="652490"/>
            <a:ext cx="19563098" cy="1763127"/>
          </a:xfrm>
          <a:prstGeom prst="rect">
            <a:avLst/>
          </a:prstGeom>
        </p:spPr>
        <p:txBody>
          <a:bodyPr lIns="71437" tIns="71437" rIns="71437" bIns="71437" anchor="t"/>
          <a:lstStyle>
            <a:lvl1pPr algn="ctr" defTabSz="457200">
              <a:lnSpc>
                <a:spcPts val="10300"/>
              </a:lnSpc>
              <a:tabLst>
                <a:tab pos="88900" algn="l"/>
                <a:tab pos="1003300" algn="l"/>
                <a:tab pos="1917700" algn="l"/>
                <a:tab pos="2832100" algn="l"/>
                <a:tab pos="3746500" algn="l"/>
                <a:tab pos="4660900" algn="l"/>
                <a:tab pos="5575300" algn="l"/>
                <a:tab pos="6489700" algn="l"/>
                <a:tab pos="7404100" algn="l"/>
              </a:tabLst>
              <a:defRPr sz="8400">
                <a:solidFill>
                  <a:srgbClr val="FFFFFF"/>
                </a:solidFill>
              </a:defRPr>
            </a:lvl1pPr>
          </a:lstStyle>
          <a:p>
            <a:r>
              <a:rPr dirty="0"/>
              <a:t>X-ray Fluorescence Spectrometer</a:t>
            </a:r>
          </a:p>
        </p:txBody>
      </p:sp>
      <p:sp>
        <p:nvSpPr>
          <p:cNvPr id="763" name="Shape 763"/>
          <p:cNvSpPr/>
          <p:nvPr/>
        </p:nvSpPr>
        <p:spPr>
          <a:xfrm>
            <a:off x="1816171" y="11753354"/>
            <a:ext cx="12199826" cy="891541"/>
          </a:xfrm>
          <a:prstGeom prst="rect">
            <a:avLst/>
          </a:prstGeom>
          <a:ln w="12700">
            <a:miter lim="400000"/>
          </a:ln>
          <a:extLst>
            <a:ext uri="{C572A759-6A51-4108-AA02-DFA0A04FC94B}">
              <ma14:wrappingTextBoxFlag xmlns:ma14="http://schemas.microsoft.com/office/mac/drawingml/2011/main" xmlns="" val="1"/>
            </a:ext>
          </a:extLst>
        </p:spPr>
        <p:txBody>
          <a:bodyPr wrap="square" lIns="121919" tIns="121919" rIns="121919" bIns="121919">
            <a:spAutoFit/>
          </a:bodyPr>
          <a:lstStyle>
            <a:lvl1pPr algn="l" defTabSz="2438400">
              <a:defRPr sz="4200">
                <a:solidFill>
                  <a:srgbClr val="FFFB00"/>
                </a:solidFill>
                <a:latin typeface="Verdana"/>
                <a:ea typeface="Verdana"/>
                <a:cs typeface="Verdana"/>
                <a:sym typeface="Verdana"/>
              </a:defRPr>
            </a:lvl1pPr>
          </a:lstStyle>
          <a:p>
            <a:r>
              <a:rPr dirty="0"/>
              <a:t>Total costs (Nov 1969 -- May 1972): $5.5 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63"/>
                                        </p:tgtEl>
                                        <p:attrNameLst>
                                          <p:attrName>style.visibility</p:attrName>
                                        </p:attrNameLst>
                                      </p:cBhvr>
                                      <p:to>
                                        <p:strVal val="visible"/>
                                      </p:to>
                                    </p:set>
                                    <p:animEffect transition="in" filter="dissolve">
                                      <p:cBhvr>
                                        <p:cTn id="7" dur="500"/>
                                        <p:tgtEl>
                                          <p:spTgt spid="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Shape 765"/>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pic>
        <p:nvPicPr>
          <p:cNvPr id="766" name="temp6.pdf"/>
          <p:cNvPicPr>
            <a:picLocks noChangeAspect="1"/>
          </p:cNvPicPr>
          <p:nvPr/>
        </p:nvPicPr>
        <p:blipFill>
          <a:blip r:embed="rId3"/>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sp>
        <p:nvSpPr>
          <p:cNvPr id="767" name="Shape 767"/>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768" name="pasted-image.pdf"/>
          <p:cNvPicPr>
            <a:picLocks/>
          </p:cNvPicPr>
          <p:nvPr/>
        </p:nvPicPr>
        <p:blipFill>
          <a:blip r:embed="rId4"/>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769" name="pasted-image.pdf"/>
          <p:cNvPicPr>
            <a:picLocks/>
          </p:cNvPicPr>
          <p:nvPr/>
        </p:nvPicPr>
        <p:blipFill>
          <a:blip r:embed="rId5"/>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770" name="pasted-image.pdf"/>
          <p:cNvPicPr>
            <a:picLocks/>
          </p:cNvPicPr>
          <p:nvPr/>
        </p:nvPicPr>
        <p:blipFill>
          <a:blip r:embed="rId6"/>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771" name="pasted-image.pdf"/>
          <p:cNvPicPr>
            <a:picLocks/>
          </p:cNvPicPr>
          <p:nvPr/>
        </p:nvPicPr>
        <p:blipFill>
          <a:blip r:embed="rId7"/>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772" name="pasted-image.pdf"/>
          <p:cNvPicPr>
            <a:picLocks/>
          </p:cNvPicPr>
          <p:nvPr/>
        </p:nvPicPr>
        <p:blipFill>
          <a:blip r:embed="rId8"/>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773" name="pasted-image.pdf"/>
          <p:cNvPicPr>
            <a:picLocks/>
          </p:cNvPicPr>
          <p:nvPr/>
        </p:nvPicPr>
        <p:blipFill>
          <a:blip r:embed="rId9"/>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774" name="pasted-image.pdf"/>
          <p:cNvPicPr>
            <a:picLocks/>
          </p:cNvPicPr>
          <p:nvPr/>
        </p:nvPicPr>
        <p:blipFill>
          <a:blip r:embed="rId10"/>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775" name="pasted-image.pdf"/>
          <p:cNvPicPr>
            <a:picLocks/>
          </p:cNvPicPr>
          <p:nvPr/>
        </p:nvPicPr>
        <p:blipFill>
          <a:blip r:embed="rId11"/>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776" name="pasted-image.pdf"/>
          <p:cNvPicPr>
            <a:picLocks/>
          </p:cNvPicPr>
          <p:nvPr/>
        </p:nvPicPr>
        <p:blipFill>
          <a:blip r:embed="rId12"/>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777" name="pasted-image.pdf"/>
          <p:cNvPicPr>
            <a:picLocks/>
          </p:cNvPicPr>
          <p:nvPr/>
        </p:nvPicPr>
        <p:blipFill>
          <a:blip r:embed="rId13"/>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778" name="pasted-image.pdf"/>
          <p:cNvPicPr>
            <a:picLocks/>
          </p:cNvPicPr>
          <p:nvPr/>
        </p:nvPicPr>
        <p:blipFill>
          <a:blip r:embed="rId14"/>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779" name="pasted-image.pdf"/>
          <p:cNvPicPr>
            <a:picLocks/>
          </p:cNvPicPr>
          <p:nvPr/>
        </p:nvPicPr>
        <p:blipFill>
          <a:blip r:embed="rId15"/>
          <a:srcRect t="5733" r="5707" b="5611"/>
          <a:stretch>
            <a:fillRect/>
          </a:stretch>
        </p:blipFill>
        <p:spPr>
          <a:xfrm>
            <a:off x="16447547" y="13355393"/>
            <a:ext cx="406401" cy="266701"/>
          </a:xfrm>
          <a:prstGeom prst="rect">
            <a:avLst/>
          </a:prstGeom>
          <a:ln w="12700">
            <a:solidFill>
              <a:srgbClr val="FFFFFF"/>
            </a:solidFill>
            <a:miter lim="400000"/>
          </a:ln>
        </p:spPr>
      </p:pic>
      <p:pic>
        <p:nvPicPr>
          <p:cNvPr id="780" name="pasted-image.pdf"/>
          <p:cNvPicPr>
            <a:picLocks/>
          </p:cNvPicPr>
          <p:nvPr/>
        </p:nvPicPr>
        <p:blipFill>
          <a:blip r:embed="rId16"/>
          <a:srcRect t="5895" b="5530"/>
          <a:stretch>
            <a:fillRect/>
          </a:stretch>
        </p:blipFill>
        <p:spPr>
          <a:xfrm>
            <a:off x="17059800" y="13355592"/>
            <a:ext cx="397723" cy="266701"/>
          </a:xfrm>
          <a:prstGeom prst="rect">
            <a:avLst/>
          </a:prstGeom>
          <a:ln w="12700">
            <a:solidFill>
              <a:srgbClr val="FFFFFF"/>
            </a:solidFill>
            <a:miter lim="400000"/>
          </a:ln>
        </p:spPr>
      </p:pic>
      <p:pic>
        <p:nvPicPr>
          <p:cNvPr id="781" name="pasted-image.pdf"/>
          <p:cNvPicPr>
            <a:picLocks/>
          </p:cNvPicPr>
          <p:nvPr/>
        </p:nvPicPr>
        <p:blipFill>
          <a:blip r:embed="rId17"/>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782" name="pasted-image.pdf"/>
          <p:cNvPicPr>
            <a:picLocks/>
          </p:cNvPicPr>
          <p:nvPr/>
        </p:nvPicPr>
        <p:blipFill>
          <a:blip r:embed="rId18"/>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783" name="pasted-image.pdf"/>
          <p:cNvPicPr>
            <a:picLocks/>
          </p:cNvPicPr>
          <p:nvPr/>
        </p:nvPicPr>
        <p:blipFill>
          <a:blip r:embed="rId19"/>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784" name="pasted-image.pdf"/>
          <p:cNvPicPr>
            <a:picLocks/>
          </p:cNvPicPr>
          <p:nvPr/>
        </p:nvPicPr>
        <p:blipFill>
          <a:blip r:embed="rId20"/>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785" name="pasted-image.pdf"/>
          <p:cNvPicPr>
            <a:picLocks/>
          </p:cNvPicPr>
          <p:nvPr/>
        </p:nvPicPr>
        <p:blipFill>
          <a:blip r:embed="rId21"/>
          <a:srcRect t="5798" r="5009" b="5725"/>
          <a:stretch>
            <a:fillRect/>
          </a:stretch>
        </p:blipFill>
        <p:spPr>
          <a:xfrm>
            <a:off x="21310646" y="13355791"/>
            <a:ext cx="406401" cy="266701"/>
          </a:xfrm>
          <a:prstGeom prst="rect">
            <a:avLst/>
          </a:prstGeom>
          <a:ln w="12700">
            <a:solidFill>
              <a:srgbClr val="FFFFFF"/>
            </a:solidFill>
            <a:miter lim="400000"/>
          </a:ln>
        </p:spPr>
      </p:pic>
      <p:pic>
        <p:nvPicPr>
          <p:cNvPr id="786" name="pasted-image.pdf"/>
          <p:cNvPicPr>
            <a:picLocks/>
          </p:cNvPicPr>
          <p:nvPr/>
        </p:nvPicPr>
        <p:blipFill>
          <a:blip r:embed="rId22"/>
          <a:srcRect l="5076" t="6880" b="6000"/>
          <a:stretch>
            <a:fillRect/>
          </a:stretch>
        </p:blipFill>
        <p:spPr>
          <a:xfrm>
            <a:off x="22350982" y="13356584"/>
            <a:ext cx="406401" cy="266655"/>
          </a:xfrm>
          <a:prstGeom prst="rect">
            <a:avLst/>
          </a:prstGeom>
          <a:ln w="12700">
            <a:solidFill>
              <a:srgbClr val="FFFFFF"/>
            </a:solidFill>
            <a:miter lim="400000"/>
          </a:ln>
        </p:spPr>
      </p:pic>
      <p:pic>
        <p:nvPicPr>
          <p:cNvPr id="787" name="pasted-image.pdf"/>
          <p:cNvPicPr>
            <a:picLocks/>
          </p:cNvPicPr>
          <p:nvPr/>
        </p:nvPicPr>
        <p:blipFill>
          <a:blip r:embed="rId23"/>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788" name="pasted-image.pdf"/>
          <p:cNvPicPr>
            <a:picLocks/>
          </p:cNvPicPr>
          <p:nvPr/>
        </p:nvPicPr>
        <p:blipFill>
          <a:blip r:embed="rId24"/>
          <a:srcRect t="4106" r="4981"/>
          <a:stretch>
            <a:fillRect/>
          </a:stretch>
        </p:blipFill>
        <p:spPr>
          <a:xfrm>
            <a:off x="23776723" y="13360652"/>
            <a:ext cx="406401" cy="260871"/>
          </a:xfrm>
          <a:prstGeom prst="rect">
            <a:avLst/>
          </a:prstGeom>
          <a:ln w="12700">
            <a:solidFill>
              <a:srgbClr val="FFFFFF"/>
            </a:solidFill>
            <a:miter lim="400000"/>
          </a:ln>
        </p:spPr>
      </p:pic>
      <p:pic>
        <p:nvPicPr>
          <p:cNvPr id="789" name="pasted-image.tiff"/>
          <p:cNvPicPr>
            <a:picLocks noChangeAspect="1"/>
          </p:cNvPicPr>
          <p:nvPr/>
        </p:nvPicPr>
        <p:blipFill>
          <a:blip r:embed="rId25"/>
          <a:stretch>
            <a:fillRect/>
          </a:stretch>
        </p:blipFill>
        <p:spPr>
          <a:xfrm>
            <a:off x="21907765" y="13358347"/>
            <a:ext cx="265557" cy="265557"/>
          </a:xfrm>
          <a:prstGeom prst="rect">
            <a:avLst/>
          </a:prstGeom>
          <a:ln w="12700">
            <a:solidFill>
              <a:srgbClr val="FFFFFF"/>
            </a:solidFill>
            <a:miter lim="400000"/>
          </a:ln>
        </p:spPr>
      </p:pic>
      <p:pic>
        <p:nvPicPr>
          <p:cNvPr id="790" name="pasted-image.pdf"/>
          <p:cNvPicPr>
            <a:picLocks/>
          </p:cNvPicPr>
          <p:nvPr/>
        </p:nvPicPr>
        <p:blipFill>
          <a:blip r:embed="rId26"/>
          <a:srcRect l="3289" t="5441" r="3857" b="7975"/>
          <a:stretch>
            <a:fillRect/>
          </a:stretch>
        </p:blipFill>
        <p:spPr>
          <a:xfrm>
            <a:off x="20094872" y="13359097"/>
            <a:ext cx="406401" cy="266701"/>
          </a:xfrm>
          <a:prstGeom prst="rect">
            <a:avLst/>
          </a:prstGeom>
          <a:ln w="12700">
            <a:solidFill>
              <a:srgbClr val="FFFFFF"/>
            </a:solidFill>
            <a:miter lim="400000"/>
          </a:ln>
        </p:spPr>
      </p:pic>
      <p:pic>
        <p:nvPicPr>
          <p:cNvPr id="791" name="pasted-image.pdf"/>
          <p:cNvPicPr>
            <a:picLocks/>
          </p:cNvPicPr>
          <p:nvPr/>
        </p:nvPicPr>
        <p:blipFill>
          <a:blip r:embed="rId27"/>
          <a:srcRect l="1719" t="6495" r="5122" b="5863"/>
          <a:stretch>
            <a:fillRect/>
          </a:stretch>
        </p:blipFill>
        <p:spPr>
          <a:xfrm>
            <a:off x="20702759" y="13356981"/>
            <a:ext cx="406401" cy="266701"/>
          </a:xfrm>
          <a:prstGeom prst="rect">
            <a:avLst/>
          </a:prstGeom>
          <a:ln w="12700">
            <a:solidFill>
              <a:srgbClr val="FFFFFF"/>
            </a:solidFill>
            <a:miter lim="400000"/>
          </a:ln>
        </p:spPr>
      </p:pic>
      <p:pic>
        <p:nvPicPr>
          <p:cNvPr id="792" name="image66.jpeg"/>
          <p:cNvPicPr>
            <a:picLocks noChangeAspect="1"/>
          </p:cNvPicPr>
          <p:nvPr/>
        </p:nvPicPr>
        <p:blipFill>
          <a:blip r:embed="rId28"/>
          <a:stretch>
            <a:fillRect/>
          </a:stretch>
        </p:blipFill>
        <p:spPr>
          <a:xfrm>
            <a:off x="4014435" y="463945"/>
            <a:ext cx="16233142" cy="12788111"/>
          </a:xfrm>
          <a:prstGeom prst="rect">
            <a:avLst/>
          </a:prstGeom>
          <a:ln w="12700">
            <a:miter lim="400000"/>
          </a:ln>
        </p:spPr>
      </p:pic>
      <p:sp>
        <p:nvSpPr>
          <p:cNvPr id="793" name="Shape 793"/>
          <p:cNvSpPr/>
          <p:nvPr/>
        </p:nvSpPr>
        <p:spPr>
          <a:xfrm>
            <a:off x="3351768" y="7164212"/>
            <a:ext cx="2218732" cy="319258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37" y="10800"/>
                </a:moveTo>
                <a:cubicBezTo>
                  <a:pt x="1237" y="16290"/>
                  <a:pt x="5519" y="20740"/>
                  <a:pt x="10800" y="20740"/>
                </a:cubicBezTo>
                <a:cubicBezTo>
                  <a:pt x="16081" y="20740"/>
                  <a:pt x="20363" y="16290"/>
                  <a:pt x="20363" y="10800"/>
                </a:cubicBezTo>
                <a:cubicBezTo>
                  <a:pt x="20363" y="5310"/>
                  <a:pt x="16081" y="860"/>
                  <a:pt x="10800" y="860"/>
                </a:cubicBezTo>
                <a:cubicBezTo>
                  <a:pt x="5519" y="860"/>
                  <a:pt x="1237" y="5310"/>
                  <a:pt x="1237" y="10800"/>
                </a:cubicBezTo>
                <a:close/>
              </a:path>
            </a:pathLst>
          </a:custGeom>
          <a:solidFill>
            <a:srgbClr val="FFFF00"/>
          </a:solidFill>
          <a:ln w="63500">
            <a:solidFill>
              <a:srgbClr val="FFFF00"/>
            </a:solidFill>
          </a:ln>
        </p:spPr>
        <p:txBody>
          <a:bodyPr lIns="121919" tIns="121919" rIns="121919" bIns="121919" anchor="ctr"/>
          <a:lstStyle/>
          <a:p>
            <a:pPr defTabSz="2438400">
              <a:defRPr sz="4800">
                <a:solidFill>
                  <a:srgbClr val="000000"/>
                </a:solidFill>
                <a:latin typeface="Verdana"/>
                <a:ea typeface="Verdana"/>
                <a:cs typeface="Verdana"/>
                <a:sym typeface="Verdana"/>
              </a:defRPr>
            </a:pPr>
            <a:endParaRPr/>
          </a:p>
        </p:txBody>
      </p:sp>
      <p:sp>
        <p:nvSpPr>
          <p:cNvPr id="794" name="Shape 794"/>
          <p:cNvSpPr/>
          <p:nvPr/>
        </p:nvSpPr>
        <p:spPr>
          <a:xfrm>
            <a:off x="393513" y="774038"/>
            <a:ext cx="3837683" cy="6635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3400">
                <a:latin typeface="Verdana"/>
                <a:ea typeface="Verdana"/>
                <a:cs typeface="Verdana"/>
                <a:sym typeface="Verdana"/>
              </a:defRPr>
            </a:lvl1pPr>
          </a:lstStyle>
          <a:p>
            <a:r>
              <a:rPr dirty="0"/>
              <a:t>ap15-S71-21324</a:t>
            </a:r>
          </a:p>
        </p:txBody>
      </p:sp>
      <p:sp>
        <p:nvSpPr>
          <p:cNvPr id="795" name="Shape 795"/>
          <p:cNvSpPr>
            <a:spLocks noGrp="1"/>
          </p:cNvSpPr>
          <p:nvPr>
            <p:ph type="title" idx="4294967295"/>
          </p:nvPr>
        </p:nvSpPr>
        <p:spPr>
          <a:xfrm>
            <a:off x="3601640" y="464343"/>
            <a:ext cx="17180720" cy="1567242"/>
          </a:xfrm>
          <a:prstGeom prst="rect">
            <a:avLst/>
          </a:prstGeom>
          <a:effectLst>
            <a:outerShdw blurRad="101600" dist="50800" dir="2700000" rotWithShape="0">
              <a:srgbClr val="000000">
                <a:alpha val="85000"/>
              </a:srgbClr>
            </a:outerShdw>
          </a:effectLst>
        </p:spPr>
        <p:txBody>
          <a:bodyPr lIns="71437" tIns="71437" rIns="71437" bIns="71437" anchor="t"/>
          <a:lstStyle>
            <a:lvl1pPr algn="ctr">
              <a:defRPr sz="8400">
                <a:solidFill>
                  <a:srgbClr val="FFFFFF"/>
                </a:solidFill>
              </a:defRPr>
            </a:lvl1pPr>
          </a:lstStyle>
          <a:p>
            <a:r>
              <a:rPr dirty="0"/>
              <a:t>“Where is Waldo?”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93"/>
                                        </p:tgtEl>
                                        <p:attrNameLst>
                                          <p:attrName>style.visibility</p:attrName>
                                        </p:attrNameLst>
                                      </p:cBhvr>
                                      <p:to>
                                        <p:strVal val="visible"/>
                                      </p:to>
                                    </p:set>
                                    <p:animEffect transition="in" filter="dissolve">
                                      <p:cBhvr>
                                        <p:cTn id="7" dur="500"/>
                                        <p:tgtEl>
                                          <p:spTgt spid="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 name="mons-hadley-apollo-15.jpg"/>
          <p:cNvPicPr>
            <a:picLocks noChangeAspect="1"/>
          </p:cNvPicPr>
          <p:nvPr/>
        </p:nvPicPr>
        <p:blipFill>
          <a:blip r:embed="rId3">
            <a:alphaModFix amt="29938"/>
          </a:blip>
          <a:stretch>
            <a:fillRect/>
          </a:stretch>
        </p:blipFill>
        <p:spPr>
          <a:xfrm>
            <a:off x="-185187" y="-2992857"/>
            <a:ext cx="24632654" cy="18624690"/>
          </a:xfrm>
          <a:prstGeom prst="rect">
            <a:avLst/>
          </a:prstGeom>
          <a:ln w="12700">
            <a:miter lim="400000"/>
          </a:ln>
        </p:spPr>
      </p:pic>
      <p:sp>
        <p:nvSpPr>
          <p:cNvPr id="798" name="Shape 798"/>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sp>
        <p:nvSpPr>
          <p:cNvPr id="799" name="Shape 799"/>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800" name="temp6.pdf"/>
          <p:cNvPicPr>
            <a:picLocks noChangeAspect="1"/>
          </p:cNvPicPr>
          <p:nvPr/>
        </p:nvPicPr>
        <p:blipFill>
          <a:blip r:embed="rId4"/>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pic>
        <p:nvPicPr>
          <p:cNvPr id="801" name="pasted-image.pdf"/>
          <p:cNvPicPr>
            <a:picLocks/>
          </p:cNvPicPr>
          <p:nvPr/>
        </p:nvPicPr>
        <p:blipFill>
          <a:blip r:embed="rId5"/>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802" name="pasted-image.pdf"/>
          <p:cNvPicPr>
            <a:picLocks/>
          </p:cNvPicPr>
          <p:nvPr/>
        </p:nvPicPr>
        <p:blipFill>
          <a:blip r:embed="rId6"/>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803" name="pasted-image.pdf"/>
          <p:cNvPicPr>
            <a:picLocks/>
          </p:cNvPicPr>
          <p:nvPr/>
        </p:nvPicPr>
        <p:blipFill>
          <a:blip r:embed="rId7"/>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804" name="pasted-image.pdf"/>
          <p:cNvPicPr>
            <a:picLocks/>
          </p:cNvPicPr>
          <p:nvPr/>
        </p:nvPicPr>
        <p:blipFill>
          <a:blip r:embed="rId8"/>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805" name="pasted-image.pdf"/>
          <p:cNvPicPr>
            <a:picLocks/>
          </p:cNvPicPr>
          <p:nvPr/>
        </p:nvPicPr>
        <p:blipFill>
          <a:blip r:embed="rId9"/>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806" name="pasted-image.pdf"/>
          <p:cNvPicPr>
            <a:picLocks/>
          </p:cNvPicPr>
          <p:nvPr/>
        </p:nvPicPr>
        <p:blipFill>
          <a:blip r:embed="rId10"/>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807" name="pasted-image.pdf"/>
          <p:cNvPicPr>
            <a:picLocks/>
          </p:cNvPicPr>
          <p:nvPr/>
        </p:nvPicPr>
        <p:blipFill>
          <a:blip r:embed="rId11"/>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808" name="pasted-image.pdf"/>
          <p:cNvPicPr>
            <a:picLocks/>
          </p:cNvPicPr>
          <p:nvPr/>
        </p:nvPicPr>
        <p:blipFill>
          <a:blip r:embed="rId12"/>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809" name="pasted-image.pdf"/>
          <p:cNvPicPr>
            <a:picLocks/>
          </p:cNvPicPr>
          <p:nvPr/>
        </p:nvPicPr>
        <p:blipFill>
          <a:blip r:embed="rId13"/>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810" name="pasted-image.pdf"/>
          <p:cNvPicPr>
            <a:picLocks/>
          </p:cNvPicPr>
          <p:nvPr/>
        </p:nvPicPr>
        <p:blipFill>
          <a:blip r:embed="rId14"/>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811" name="pasted-image.pdf"/>
          <p:cNvPicPr>
            <a:picLocks/>
          </p:cNvPicPr>
          <p:nvPr/>
        </p:nvPicPr>
        <p:blipFill>
          <a:blip r:embed="rId15"/>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812" name="pasted-image.pdf"/>
          <p:cNvPicPr>
            <a:picLocks/>
          </p:cNvPicPr>
          <p:nvPr/>
        </p:nvPicPr>
        <p:blipFill>
          <a:blip r:embed="rId16"/>
          <a:srcRect t="5733" r="5707" b="5611"/>
          <a:stretch>
            <a:fillRect/>
          </a:stretch>
        </p:blipFill>
        <p:spPr>
          <a:xfrm>
            <a:off x="16447547" y="13355393"/>
            <a:ext cx="406401" cy="266701"/>
          </a:xfrm>
          <a:prstGeom prst="rect">
            <a:avLst/>
          </a:prstGeom>
          <a:ln w="12700">
            <a:solidFill>
              <a:srgbClr val="FFFFFF"/>
            </a:solidFill>
            <a:miter lim="400000"/>
          </a:ln>
        </p:spPr>
      </p:pic>
      <p:pic>
        <p:nvPicPr>
          <p:cNvPr id="813" name="pasted-image.pdf"/>
          <p:cNvPicPr>
            <a:picLocks/>
          </p:cNvPicPr>
          <p:nvPr/>
        </p:nvPicPr>
        <p:blipFill>
          <a:blip r:embed="rId17"/>
          <a:srcRect t="5895" b="5530"/>
          <a:stretch>
            <a:fillRect/>
          </a:stretch>
        </p:blipFill>
        <p:spPr>
          <a:xfrm>
            <a:off x="17059800" y="13355592"/>
            <a:ext cx="397723" cy="266701"/>
          </a:xfrm>
          <a:prstGeom prst="rect">
            <a:avLst/>
          </a:prstGeom>
          <a:ln w="12700">
            <a:solidFill>
              <a:srgbClr val="FFFFFF"/>
            </a:solidFill>
            <a:miter lim="400000"/>
          </a:ln>
        </p:spPr>
      </p:pic>
      <p:pic>
        <p:nvPicPr>
          <p:cNvPr id="814" name="pasted-image.pdf"/>
          <p:cNvPicPr>
            <a:picLocks/>
          </p:cNvPicPr>
          <p:nvPr/>
        </p:nvPicPr>
        <p:blipFill>
          <a:blip r:embed="rId18"/>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815" name="pasted-image.pdf"/>
          <p:cNvPicPr>
            <a:picLocks/>
          </p:cNvPicPr>
          <p:nvPr/>
        </p:nvPicPr>
        <p:blipFill>
          <a:blip r:embed="rId19"/>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816" name="pasted-image.pdf"/>
          <p:cNvPicPr>
            <a:picLocks/>
          </p:cNvPicPr>
          <p:nvPr/>
        </p:nvPicPr>
        <p:blipFill>
          <a:blip r:embed="rId20"/>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817" name="pasted-image.pdf"/>
          <p:cNvPicPr>
            <a:picLocks/>
          </p:cNvPicPr>
          <p:nvPr/>
        </p:nvPicPr>
        <p:blipFill>
          <a:blip r:embed="rId21"/>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818" name="pasted-image.pdf"/>
          <p:cNvPicPr>
            <a:picLocks/>
          </p:cNvPicPr>
          <p:nvPr/>
        </p:nvPicPr>
        <p:blipFill>
          <a:blip r:embed="rId22"/>
          <a:srcRect l="1719" t="6495" r="5122" b="5863"/>
          <a:stretch>
            <a:fillRect/>
          </a:stretch>
        </p:blipFill>
        <p:spPr>
          <a:xfrm>
            <a:off x="20702759" y="13356981"/>
            <a:ext cx="406401" cy="266701"/>
          </a:xfrm>
          <a:prstGeom prst="rect">
            <a:avLst/>
          </a:prstGeom>
          <a:ln w="12700">
            <a:solidFill>
              <a:srgbClr val="FFFFFF"/>
            </a:solidFill>
            <a:miter lim="400000"/>
          </a:ln>
        </p:spPr>
      </p:pic>
      <p:pic>
        <p:nvPicPr>
          <p:cNvPr id="819" name="pasted-image.pdf"/>
          <p:cNvPicPr>
            <a:picLocks/>
          </p:cNvPicPr>
          <p:nvPr/>
        </p:nvPicPr>
        <p:blipFill>
          <a:blip r:embed="rId23"/>
          <a:srcRect t="5798" r="5009" b="5725"/>
          <a:stretch>
            <a:fillRect/>
          </a:stretch>
        </p:blipFill>
        <p:spPr>
          <a:xfrm>
            <a:off x="21310646" y="13355791"/>
            <a:ext cx="406401" cy="266701"/>
          </a:xfrm>
          <a:prstGeom prst="rect">
            <a:avLst/>
          </a:prstGeom>
          <a:ln w="12700">
            <a:solidFill>
              <a:srgbClr val="FFFFFF"/>
            </a:solidFill>
            <a:miter lim="400000"/>
          </a:ln>
        </p:spPr>
      </p:pic>
      <p:pic>
        <p:nvPicPr>
          <p:cNvPr id="820" name="pasted-image.pdf"/>
          <p:cNvPicPr>
            <a:picLocks/>
          </p:cNvPicPr>
          <p:nvPr/>
        </p:nvPicPr>
        <p:blipFill>
          <a:blip r:embed="rId24"/>
          <a:srcRect l="5076" t="6880" b="6000"/>
          <a:stretch>
            <a:fillRect/>
          </a:stretch>
        </p:blipFill>
        <p:spPr>
          <a:xfrm>
            <a:off x="22350982" y="13356584"/>
            <a:ext cx="406401" cy="266655"/>
          </a:xfrm>
          <a:prstGeom prst="rect">
            <a:avLst/>
          </a:prstGeom>
          <a:ln w="12700">
            <a:solidFill>
              <a:srgbClr val="FFFFFF"/>
            </a:solidFill>
            <a:miter lim="400000"/>
          </a:ln>
        </p:spPr>
      </p:pic>
      <p:pic>
        <p:nvPicPr>
          <p:cNvPr id="821" name="pasted-image.pdf"/>
          <p:cNvPicPr>
            <a:picLocks/>
          </p:cNvPicPr>
          <p:nvPr/>
        </p:nvPicPr>
        <p:blipFill>
          <a:blip r:embed="rId25"/>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822" name="pasted-image.pdf"/>
          <p:cNvPicPr>
            <a:picLocks/>
          </p:cNvPicPr>
          <p:nvPr/>
        </p:nvPicPr>
        <p:blipFill>
          <a:blip r:embed="rId26"/>
          <a:srcRect t="4106" r="4981"/>
          <a:stretch>
            <a:fillRect/>
          </a:stretch>
        </p:blipFill>
        <p:spPr>
          <a:xfrm>
            <a:off x="23776723" y="13360652"/>
            <a:ext cx="406401" cy="260871"/>
          </a:xfrm>
          <a:prstGeom prst="rect">
            <a:avLst/>
          </a:prstGeom>
          <a:ln w="12700">
            <a:solidFill>
              <a:srgbClr val="FFFFFF"/>
            </a:solidFill>
            <a:miter lim="400000"/>
          </a:ln>
        </p:spPr>
      </p:pic>
      <p:pic>
        <p:nvPicPr>
          <p:cNvPr id="823" name="pasted-image.tiff"/>
          <p:cNvPicPr>
            <a:picLocks noChangeAspect="1"/>
          </p:cNvPicPr>
          <p:nvPr/>
        </p:nvPicPr>
        <p:blipFill>
          <a:blip r:embed="rId27"/>
          <a:stretch>
            <a:fillRect/>
          </a:stretch>
        </p:blipFill>
        <p:spPr>
          <a:xfrm>
            <a:off x="21907765" y="13358347"/>
            <a:ext cx="265557" cy="265557"/>
          </a:xfrm>
          <a:prstGeom prst="rect">
            <a:avLst/>
          </a:prstGeom>
          <a:ln w="12700">
            <a:solidFill>
              <a:srgbClr val="FFFFFF"/>
            </a:solidFill>
            <a:miter lim="400000"/>
          </a:ln>
        </p:spPr>
      </p:pic>
      <p:pic>
        <p:nvPicPr>
          <p:cNvPr id="824" name="pasted-image.pdf"/>
          <p:cNvPicPr>
            <a:picLocks/>
          </p:cNvPicPr>
          <p:nvPr/>
        </p:nvPicPr>
        <p:blipFill>
          <a:blip r:embed="rId28"/>
          <a:srcRect l="3289" t="5441" r="3857" b="7975"/>
          <a:stretch>
            <a:fillRect/>
          </a:stretch>
        </p:blipFill>
        <p:spPr>
          <a:xfrm>
            <a:off x="20094872" y="13359097"/>
            <a:ext cx="406401" cy="266701"/>
          </a:xfrm>
          <a:prstGeom prst="rect">
            <a:avLst/>
          </a:prstGeom>
          <a:ln w="12700">
            <a:solidFill>
              <a:srgbClr val="FFFFFF"/>
            </a:solidFill>
            <a:miter lim="400000"/>
          </a:ln>
        </p:spPr>
      </p:pic>
      <p:sp>
        <p:nvSpPr>
          <p:cNvPr id="825" name="Shape 825"/>
          <p:cNvSpPr/>
          <p:nvPr/>
        </p:nvSpPr>
        <p:spPr>
          <a:xfrm>
            <a:off x="15630656" y="7695800"/>
            <a:ext cx="8753344" cy="4124204"/>
          </a:xfrm>
          <a:prstGeom prst="rect">
            <a:avLst/>
          </a:prstGeom>
          <a:ln w="12700">
            <a:miter lim="400000"/>
          </a:ln>
          <a:extLst>
            <a:ext uri="{C572A759-6A51-4108-AA02-DFA0A04FC94B}">
              <ma14:wrappingTextBoxFlag xmlns:ma14="http://schemas.microsoft.com/office/mac/drawingml/2011/main" xmlns="" val="1"/>
            </a:ext>
          </a:extLst>
        </p:spPr>
        <p:txBody>
          <a:bodyPr wrap="square" lIns="121919" tIns="121919" rIns="121919" bIns="121919">
            <a:spAutoFit/>
          </a:bodyPr>
          <a:lstStyle/>
          <a:p>
            <a:pPr algn="l" defTabSz="2438400">
              <a:defRPr sz="4200">
                <a:latin typeface="Verdana"/>
                <a:ea typeface="Verdana"/>
                <a:cs typeface="Verdana"/>
                <a:sym typeface="Verdana"/>
              </a:defRPr>
            </a:pPr>
            <a:r>
              <a:rPr dirty="0"/>
              <a:t>Geochemistry package:</a:t>
            </a:r>
            <a:endParaRPr sz="6400" dirty="0"/>
          </a:p>
          <a:p>
            <a:pPr marL="750093" indent="-750093" algn="l" defTabSz="2438400">
              <a:buSzPct val="100000"/>
              <a:buFont typeface="Arial"/>
              <a:buChar char="•"/>
              <a:defRPr sz="4200" i="1">
                <a:solidFill>
                  <a:srgbClr val="FFFB00"/>
                </a:solidFill>
                <a:latin typeface="Verdana"/>
                <a:ea typeface="Verdana"/>
                <a:cs typeface="Verdana"/>
                <a:sym typeface="Verdana"/>
              </a:defRPr>
            </a:pPr>
            <a:r>
              <a:rPr dirty="0"/>
              <a:t>Mass spectrometer</a:t>
            </a:r>
          </a:p>
          <a:p>
            <a:pPr marL="750093" indent="-750093" algn="l" defTabSz="2438400">
              <a:buSzPct val="100000"/>
              <a:buFont typeface="Arial"/>
              <a:buChar char="•"/>
              <a:defRPr sz="4200" i="1">
                <a:solidFill>
                  <a:srgbClr val="FFFB00"/>
                </a:solidFill>
                <a:latin typeface="Verdana"/>
                <a:ea typeface="Verdana"/>
                <a:cs typeface="Verdana"/>
                <a:sym typeface="Verdana"/>
              </a:defRPr>
            </a:pPr>
            <a:r>
              <a:rPr dirty="0"/>
              <a:t>Gamma-ray Spectrometer</a:t>
            </a:r>
          </a:p>
          <a:p>
            <a:pPr marL="750093" indent="-750093" algn="l" defTabSz="2438400">
              <a:buSzPct val="100000"/>
              <a:buFont typeface="Arial"/>
              <a:buChar char="•"/>
              <a:defRPr sz="4200" i="1">
                <a:solidFill>
                  <a:srgbClr val="FFFB00"/>
                </a:solidFill>
                <a:latin typeface="Verdana"/>
                <a:ea typeface="Verdana"/>
                <a:cs typeface="Verdana"/>
                <a:sym typeface="Verdana"/>
              </a:defRPr>
            </a:pPr>
            <a:r>
              <a:rPr dirty="0"/>
              <a:t>Alpha-particle Spectrometer</a:t>
            </a:r>
          </a:p>
          <a:p>
            <a:pPr marL="750093" indent="-750093" algn="l" defTabSz="2438400">
              <a:buSzPct val="100000"/>
              <a:buFont typeface="Arial"/>
              <a:buChar char="•"/>
              <a:defRPr sz="4200" i="1">
                <a:solidFill>
                  <a:srgbClr val="FFFB00"/>
                </a:solidFill>
                <a:latin typeface="Verdana"/>
                <a:ea typeface="Verdana"/>
                <a:cs typeface="Verdana"/>
                <a:sym typeface="Verdana"/>
              </a:defRPr>
            </a:pPr>
            <a:r>
              <a:rPr dirty="0"/>
              <a:t>X-ray Fluorescence Spectrometer</a:t>
            </a:r>
            <a:endParaRPr lang="en-US" dirty="0"/>
          </a:p>
        </p:txBody>
      </p:sp>
      <p:pic>
        <p:nvPicPr>
          <p:cNvPr id="826" name="image60.jpeg"/>
          <p:cNvPicPr>
            <a:picLocks noChangeAspect="1"/>
          </p:cNvPicPr>
          <p:nvPr/>
        </p:nvPicPr>
        <p:blipFill>
          <a:blip r:embed="rId29"/>
          <a:srcRect l="9225" t="17637" r="5253" b="13056"/>
          <a:stretch>
            <a:fillRect/>
          </a:stretch>
        </p:blipFill>
        <p:spPr>
          <a:xfrm>
            <a:off x="811768" y="2983415"/>
            <a:ext cx="14522471" cy="9375692"/>
          </a:xfrm>
          <a:prstGeom prst="rect">
            <a:avLst/>
          </a:prstGeom>
          <a:ln w="12700">
            <a:miter lim="400000"/>
          </a:ln>
          <a:effectLst>
            <a:outerShdw blurRad="127000" dist="101600" dir="2700000" rotWithShape="0">
              <a:srgbClr val="000000">
                <a:alpha val="40000"/>
              </a:srgbClr>
            </a:outerShdw>
          </a:effectLst>
        </p:spPr>
      </p:pic>
      <p:sp>
        <p:nvSpPr>
          <p:cNvPr id="827" name="Shape 827"/>
          <p:cNvSpPr/>
          <p:nvPr/>
        </p:nvSpPr>
        <p:spPr>
          <a:xfrm>
            <a:off x="12662490" y="9381378"/>
            <a:ext cx="2231479" cy="991587"/>
          </a:xfrm>
          <a:prstGeom prst="rect">
            <a:avLst/>
          </a:prstGeom>
          <a:blipFill>
            <a:blip r:embed="rId30">
              <a:alphaModFix amt="47902"/>
            </a:blip>
          </a:blipFill>
          <a:ln w="25400">
            <a:miter lim="400000"/>
          </a:ln>
        </p:spPr>
        <p:txBody>
          <a:bodyPr lIns="71437" tIns="71437" rIns="71437" bIns="71437" anchor="ctr"/>
          <a:lstStyle/>
          <a:p>
            <a:pPr>
              <a:defRPr sz="4200">
                <a:effectLst>
                  <a:outerShdw blurRad="38100" dist="12700" dir="5400000" rotWithShape="0">
                    <a:srgbClr val="000000">
                      <a:alpha val="50000"/>
                    </a:srgbClr>
                  </a:outerShdw>
                </a:effectLst>
                <a:latin typeface="+mj-lt"/>
                <a:ea typeface="+mj-ea"/>
                <a:cs typeface="+mj-cs"/>
                <a:sym typeface="Gill Sans"/>
              </a:defRPr>
            </a:pPr>
            <a:endParaRPr/>
          </a:p>
        </p:txBody>
      </p:sp>
      <p:sp>
        <p:nvSpPr>
          <p:cNvPr id="828" name="Shape 828"/>
          <p:cNvSpPr/>
          <p:nvPr/>
        </p:nvSpPr>
        <p:spPr>
          <a:xfrm>
            <a:off x="11446716" y="10776452"/>
            <a:ext cx="2113009" cy="985601"/>
          </a:xfrm>
          <a:prstGeom prst="rect">
            <a:avLst/>
          </a:prstGeom>
          <a:blipFill>
            <a:blip r:embed="rId30">
              <a:alphaModFix amt="47902"/>
            </a:blip>
          </a:blipFill>
          <a:ln w="25400">
            <a:miter lim="400000"/>
          </a:ln>
        </p:spPr>
        <p:txBody>
          <a:bodyPr lIns="71437" tIns="71437" rIns="71437" bIns="71437" anchor="ctr"/>
          <a:lstStyle/>
          <a:p>
            <a:pPr>
              <a:defRPr sz="4200">
                <a:effectLst>
                  <a:outerShdw blurRad="38100" dist="12700" dir="5400000" rotWithShape="0">
                    <a:srgbClr val="000000">
                      <a:alpha val="50000"/>
                    </a:srgbClr>
                  </a:outerShdw>
                </a:effectLst>
                <a:latin typeface="+mj-lt"/>
                <a:ea typeface="+mj-ea"/>
                <a:cs typeface="+mj-cs"/>
                <a:sym typeface="Gill Sans"/>
              </a:defRPr>
            </a:pPr>
            <a:endParaRPr/>
          </a:p>
        </p:txBody>
      </p:sp>
      <p:sp>
        <p:nvSpPr>
          <p:cNvPr id="829" name="Shape 829"/>
          <p:cNvSpPr/>
          <p:nvPr/>
        </p:nvSpPr>
        <p:spPr>
          <a:xfrm>
            <a:off x="8545122" y="11820004"/>
            <a:ext cx="4896615" cy="484633"/>
          </a:xfrm>
          <a:prstGeom prst="rect">
            <a:avLst/>
          </a:prstGeom>
          <a:blipFill>
            <a:blip r:embed="rId30">
              <a:alphaModFix amt="47902"/>
            </a:blip>
          </a:blipFill>
          <a:ln w="25400">
            <a:miter lim="400000"/>
          </a:ln>
        </p:spPr>
        <p:txBody>
          <a:bodyPr lIns="71437" tIns="71437" rIns="71437" bIns="71437" anchor="ctr"/>
          <a:lstStyle/>
          <a:p>
            <a:pPr>
              <a:defRPr sz="4200">
                <a:effectLst>
                  <a:outerShdw blurRad="38100" dist="12700" dir="5400000" rotWithShape="0">
                    <a:srgbClr val="000000">
                      <a:alpha val="50000"/>
                    </a:srgbClr>
                  </a:outerShdw>
                </a:effectLst>
                <a:latin typeface="+mj-lt"/>
                <a:ea typeface="+mj-ea"/>
                <a:cs typeface="+mj-cs"/>
                <a:sym typeface="Gill Sans"/>
              </a:defRPr>
            </a:pPr>
            <a:endParaRPr/>
          </a:p>
        </p:txBody>
      </p:sp>
      <p:sp>
        <p:nvSpPr>
          <p:cNvPr id="830" name="Shape 830"/>
          <p:cNvSpPr>
            <a:spLocks noGrp="1"/>
          </p:cNvSpPr>
          <p:nvPr>
            <p:ph type="ctrTitle" idx="4294967295"/>
          </p:nvPr>
        </p:nvSpPr>
        <p:spPr>
          <a:xfrm>
            <a:off x="33066" y="1200311"/>
            <a:ext cx="24317867" cy="1476103"/>
          </a:xfrm>
          <a:prstGeom prst="rect">
            <a:avLst/>
          </a:prstGeom>
        </p:spPr>
        <p:txBody>
          <a:bodyPr lIns="71437" tIns="71437" rIns="71437" bIns="71437" anchor="t"/>
          <a:lstStyle>
            <a:lvl1pPr algn="ctr" defTabSz="457200">
              <a:lnSpc>
                <a:spcPts val="9700"/>
              </a:lnSpc>
              <a:tabLst>
                <a:tab pos="88900" algn="l"/>
                <a:tab pos="1003300" algn="l"/>
                <a:tab pos="1917700" algn="l"/>
                <a:tab pos="2832100" algn="l"/>
                <a:tab pos="3746500" algn="l"/>
                <a:tab pos="4660900" algn="l"/>
                <a:tab pos="5575300" algn="l"/>
                <a:tab pos="6489700" algn="l"/>
                <a:tab pos="7404100" algn="l"/>
              </a:tabLst>
              <a:defRPr sz="7900">
                <a:solidFill>
                  <a:srgbClr val="FFFFFF"/>
                </a:solidFill>
              </a:defRPr>
            </a:lvl1pPr>
          </a:lstStyle>
          <a:p>
            <a:r>
              <a:t>CSM - Scientific Instrument Module – SIM-bay</a:t>
            </a:r>
          </a:p>
        </p:txBody>
      </p:sp>
      <p:sp>
        <p:nvSpPr>
          <p:cNvPr id="2" name="Rectangle 1">
            <a:extLst>
              <a:ext uri="{FF2B5EF4-FFF2-40B4-BE49-F238E27FC236}">
                <a16:creationId xmlns:a16="http://schemas.microsoft.com/office/drawing/2014/main" id="{84BDECB0-D4CB-834A-A18E-70EBA99914D5}"/>
              </a:ext>
            </a:extLst>
          </p:cNvPr>
          <p:cNvSpPr/>
          <p:nvPr/>
        </p:nvSpPr>
        <p:spPr>
          <a:xfrm>
            <a:off x="16084916" y="11704366"/>
            <a:ext cx="4626588" cy="738664"/>
          </a:xfrm>
          <a:prstGeom prst="rect">
            <a:avLst/>
          </a:prstGeom>
        </p:spPr>
        <p:txBody>
          <a:bodyPr wrap="none">
            <a:spAutoFit/>
          </a:bodyPr>
          <a:lstStyle/>
          <a:p>
            <a:r>
              <a:rPr lang="en-US" sz="4200" i="1" dirty="0">
                <a:solidFill>
                  <a:srgbClr val="FFFF00"/>
                </a:solidFill>
                <a:latin typeface="Verdana" panose="020B0604030504040204" pitchFamily="34" charset="0"/>
                <a:ea typeface="Verdana" panose="020B0604030504040204" pitchFamily="34" charset="0"/>
                <a:cs typeface="Verdana" panose="020B0604030504040204" pitchFamily="34" charset="0"/>
              </a:rPr>
              <a:t> + Solar Monitor</a:t>
            </a:r>
          </a:p>
        </p:txBody>
      </p:sp>
      <p:sp>
        <p:nvSpPr>
          <p:cNvPr id="38" name="Shape 827">
            <a:extLst>
              <a:ext uri="{FF2B5EF4-FFF2-40B4-BE49-F238E27FC236}">
                <a16:creationId xmlns:a16="http://schemas.microsoft.com/office/drawing/2014/main" id="{7138D7A5-2AF0-E14D-BC0D-5F47E7B85AC0}"/>
              </a:ext>
            </a:extLst>
          </p:cNvPr>
          <p:cNvSpPr/>
          <p:nvPr/>
        </p:nvSpPr>
        <p:spPr>
          <a:xfrm>
            <a:off x="12090884" y="5457407"/>
            <a:ext cx="2533000" cy="737654"/>
          </a:xfrm>
          <a:prstGeom prst="rect">
            <a:avLst/>
          </a:prstGeom>
          <a:blipFill>
            <a:blip r:embed="rId30">
              <a:alphaModFix amt="47902"/>
            </a:blip>
          </a:blipFill>
          <a:ln w="25400">
            <a:miter lim="400000"/>
          </a:ln>
        </p:spPr>
        <p:txBody>
          <a:bodyPr lIns="71437" tIns="71437" rIns="71437" bIns="71437" anchor="ctr"/>
          <a:lstStyle/>
          <a:p>
            <a:pPr>
              <a:defRPr sz="4200">
                <a:effectLst>
                  <a:outerShdw blurRad="38100" dist="12700" dir="5400000" rotWithShape="0">
                    <a:srgbClr val="000000">
                      <a:alpha val="50000"/>
                    </a:srgbClr>
                  </a:outerShdw>
                </a:effectLst>
                <a:latin typeface="+mj-lt"/>
                <a:ea typeface="+mj-ea"/>
                <a:cs typeface="+mj-cs"/>
                <a:sym typeface="Gill Sans"/>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25"/>
                                        </p:tgtEl>
                                        <p:attrNameLst>
                                          <p:attrName>style.visibility</p:attrName>
                                        </p:attrNameLst>
                                      </p:cBhvr>
                                      <p:to>
                                        <p:strVal val="visible"/>
                                      </p:to>
                                    </p:set>
                                    <p:animEffect transition="in" filter="dissolve">
                                      <p:cBhvr>
                                        <p:cTn id="7" dur="1000"/>
                                        <p:tgtEl>
                                          <p:spTgt spid="825"/>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827"/>
                                        </p:tgtEl>
                                        <p:attrNameLst>
                                          <p:attrName>style.visibility</p:attrName>
                                        </p:attrNameLst>
                                      </p:cBhvr>
                                      <p:to>
                                        <p:strVal val="visible"/>
                                      </p:to>
                                    </p:set>
                                    <p:animEffect transition="in" filter="dissolve">
                                      <p:cBhvr>
                                        <p:cTn id="11" dur="1000"/>
                                        <p:tgtEl>
                                          <p:spTgt spid="827"/>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828"/>
                                        </p:tgtEl>
                                        <p:attrNameLst>
                                          <p:attrName>style.visibility</p:attrName>
                                        </p:attrNameLst>
                                      </p:cBhvr>
                                      <p:to>
                                        <p:strVal val="visible"/>
                                      </p:to>
                                    </p:set>
                                    <p:animEffect transition="in" filter="dissolve">
                                      <p:cBhvr>
                                        <p:cTn id="15" dur="1000"/>
                                        <p:tgtEl>
                                          <p:spTgt spid="828"/>
                                        </p:tgtEl>
                                      </p:cBhvr>
                                    </p:animEffect>
                                  </p:childTnLst>
                                </p:cTn>
                              </p:par>
                            </p:childTnLst>
                          </p:cTn>
                        </p:par>
                        <p:par>
                          <p:cTn id="16" fill="hold">
                            <p:stCondLst>
                              <p:cond delay="3000"/>
                            </p:stCondLst>
                            <p:childTnLst>
                              <p:par>
                                <p:cTn id="17" presetID="9" presetClass="entr" fill="hold" grpId="4" nodeType="afterEffect">
                                  <p:stCondLst>
                                    <p:cond delay="0"/>
                                  </p:stCondLst>
                                  <p:iterate>
                                    <p:tmAbs val="0"/>
                                  </p:iterate>
                                  <p:childTnLst>
                                    <p:set>
                                      <p:cBhvr>
                                        <p:cTn id="18" fill="hold"/>
                                        <p:tgtEl>
                                          <p:spTgt spid="829"/>
                                        </p:tgtEl>
                                        <p:attrNameLst>
                                          <p:attrName>style.visibility</p:attrName>
                                        </p:attrNameLst>
                                      </p:cBhvr>
                                      <p:to>
                                        <p:strVal val="visible"/>
                                      </p:to>
                                    </p:set>
                                    <p:animEffect transition="in" filter="dissolve">
                                      <p:cBhvr>
                                        <p:cTn id="19" dur="1000"/>
                                        <p:tgtEl>
                                          <p:spTgt spid="82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childTnLst>
                          </p:cTn>
                        </p:par>
                        <p:par>
                          <p:cTn id="25" fill="hold">
                            <p:stCondLst>
                              <p:cond delay="500"/>
                            </p:stCondLst>
                            <p:childTnLst>
                              <p:par>
                                <p:cTn id="26" presetID="9" presetClass="entr" fill="hold" grpId="0" nodeType="afterEffect">
                                  <p:stCondLst>
                                    <p:cond delay="0"/>
                                  </p:stCondLst>
                                  <p:iterate>
                                    <p:tmAbs val="0"/>
                                  </p:iterate>
                                  <p:childTnLst>
                                    <p:set>
                                      <p:cBhvr>
                                        <p:cTn id="27" fill="hold"/>
                                        <p:tgtEl>
                                          <p:spTgt spid="38"/>
                                        </p:tgtEl>
                                        <p:attrNameLst>
                                          <p:attrName>style.visibility</p:attrName>
                                        </p:attrNameLst>
                                      </p:cBhvr>
                                      <p:to>
                                        <p:strVal val="visible"/>
                                      </p:to>
                                    </p:set>
                                    <p:animEffect transition="in" filter="dissolve">
                                      <p:cBhvr>
                                        <p:cTn id="28"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 grpId="1" animBg="1" advAuto="0"/>
      <p:bldP spid="827" grpId="2" animBg="1" advAuto="0"/>
      <p:bldP spid="828" grpId="3" animBg="1" advAuto="0"/>
      <p:bldP spid="829" grpId="4" animBg="1" advAuto="0"/>
      <p:bldP spid="2" grpId="0"/>
      <p:bldP spid="38"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Shape 832"/>
          <p:cNvSpPr/>
          <p:nvPr/>
        </p:nvSpPr>
        <p:spPr>
          <a:xfrm rot="10800000">
            <a:off x="-54610" y="12733734"/>
            <a:ext cx="24493018" cy="1035845"/>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latin typeface="Helvetica"/>
                <a:ea typeface="Helvetica"/>
                <a:cs typeface="Helvetica"/>
                <a:sym typeface="Helvetica"/>
              </a:defRPr>
            </a:pPr>
            <a:endParaRPr/>
          </a:p>
        </p:txBody>
      </p:sp>
      <p:pic>
        <p:nvPicPr>
          <p:cNvPr id="833" name="temp6.pdf"/>
          <p:cNvPicPr>
            <a:picLocks noChangeAspect="1"/>
          </p:cNvPicPr>
          <p:nvPr/>
        </p:nvPicPr>
        <p:blipFill>
          <a:blip r:embed="rId3"/>
          <a:stretch>
            <a:fillRect/>
          </a:stretch>
        </p:blipFill>
        <p:spPr>
          <a:xfrm>
            <a:off x="182474" y="12868460"/>
            <a:ext cx="1737084" cy="625079"/>
          </a:xfrm>
          <a:prstGeom prst="rect">
            <a:avLst/>
          </a:prstGeom>
          <a:ln w="12700">
            <a:miter lim="400000"/>
          </a:ln>
          <a:effectLst>
            <a:outerShdw blurRad="177800" dist="101600" dir="2700000" rotWithShape="0">
              <a:srgbClr val="000000">
                <a:alpha val="75000"/>
              </a:srgbClr>
            </a:outerShdw>
          </a:effectLst>
        </p:spPr>
      </p:pic>
      <p:sp>
        <p:nvSpPr>
          <p:cNvPr id="834" name="Shape 834"/>
          <p:cNvSpPr/>
          <p:nvPr/>
        </p:nvSpPr>
        <p:spPr>
          <a:xfrm>
            <a:off x="-154585" y="-35719"/>
            <a:ext cx="24693375" cy="1035844"/>
          </a:xfrm>
          <a:custGeom>
            <a:avLst/>
            <a:gdLst/>
            <a:ahLst/>
            <a:cxnLst>
              <a:cxn ang="0">
                <a:pos x="wd2" y="hd2"/>
              </a:cxn>
              <a:cxn ang="5400000">
                <a:pos x="wd2" y="hd2"/>
              </a:cxn>
              <a:cxn ang="10800000">
                <a:pos x="wd2" y="hd2"/>
              </a:cxn>
              <a:cxn ang="16200000">
                <a:pos x="wd2" y="hd2"/>
              </a:cxn>
            </a:cxnLst>
            <a:rect l="0" t="0" r="r" b="b"/>
            <a:pathLst>
              <a:path w="21600" h="21502" extrusionOk="0">
                <a:moveTo>
                  <a:pt x="0" y="11137"/>
                </a:moveTo>
                <a:cubicBezTo>
                  <a:pt x="0" y="11137"/>
                  <a:pt x="13015" y="11075"/>
                  <a:pt x="13210" y="11260"/>
                </a:cubicBezTo>
                <a:cubicBezTo>
                  <a:pt x="13663" y="11688"/>
                  <a:pt x="14207" y="12609"/>
                  <a:pt x="14706" y="13952"/>
                </a:cubicBezTo>
                <a:cubicBezTo>
                  <a:pt x="15207" y="15298"/>
                  <a:pt x="15534" y="16417"/>
                  <a:pt x="16034" y="17868"/>
                </a:cubicBezTo>
                <a:cubicBezTo>
                  <a:pt x="16540" y="19336"/>
                  <a:pt x="16978" y="20456"/>
                  <a:pt x="17657" y="21294"/>
                </a:cubicBezTo>
                <a:cubicBezTo>
                  <a:pt x="17905" y="21600"/>
                  <a:pt x="21598" y="21478"/>
                  <a:pt x="21598" y="21478"/>
                </a:cubicBezTo>
                <a:lnTo>
                  <a:pt x="21600" y="0"/>
                </a:lnTo>
                <a:lnTo>
                  <a:pt x="16" y="0"/>
                </a:lnTo>
                <a:lnTo>
                  <a:pt x="0" y="11137"/>
                </a:lnTo>
                <a:close/>
              </a:path>
            </a:pathLst>
          </a:custGeom>
          <a:solidFill>
            <a:srgbClr val="000000"/>
          </a:solidFill>
          <a:ln w="12700">
            <a:solidFill>
              <a:srgbClr val="606060"/>
            </a:solidFill>
            <a:miter lim="400000"/>
          </a:ln>
        </p:spPr>
        <p:txBody>
          <a:bodyPr lIns="71437" tIns="71437" rIns="71437" bIns="71437"/>
          <a:lstStyle/>
          <a:p>
            <a:pPr defTabSz="457200">
              <a:lnSpc>
                <a:spcPts val="38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00000"/>
                </a:solidFill>
                <a:latin typeface="Helvetica"/>
                <a:ea typeface="Helvetica"/>
                <a:cs typeface="Helvetica"/>
                <a:sym typeface="Helvetica"/>
              </a:defRPr>
            </a:pPr>
            <a:endParaRPr/>
          </a:p>
        </p:txBody>
      </p:sp>
      <p:pic>
        <p:nvPicPr>
          <p:cNvPr id="835" name="pasted-image.pdf"/>
          <p:cNvPicPr>
            <a:picLocks/>
          </p:cNvPicPr>
          <p:nvPr/>
        </p:nvPicPr>
        <p:blipFill>
          <a:blip r:embed="rId4"/>
          <a:srcRect l="4127" t="6754" r="2387" b="5299"/>
          <a:stretch>
            <a:fillRect/>
          </a:stretch>
        </p:blipFill>
        <p:spPr>
          <a:xfrm>
            <a:off x="9760786" y="13356584"/>
            <a:ext cx="406401" cy="266701"/>
          </a:xfrm>
          <a:prstGeom prst="rect">
            <a:avLst/>
          </a:prstGeom>
          <a:ln w="12700">
            <a:solidFill>
              <a:srgbClr val="FFFFFF"/>
            </a:solidFill>
            <a:miter lim="400000"/>
          </a:ln>
        </p:spPr>
      </p:pic>
      <p:pic>
        <p:nvPicPr>
          <p:cNvPr id="836" name="pasted-image.pdf"/>
          <p:cNvPicPr>
            <a:picLocks/>
          </p:cNvPicPr>
          <p:nvPr/>
        </p:nvPicPr>
        <p:blipFill>
          <a:blip r:embed="rId5"/>
          <a:srcRect l="2746" t="5664" r="3803" b="6560"/>
          <a:stretch>
            <a:fillRect/>
          </a:stretch>
        </p:blipFill>
        <p:spPr>
          <a:xfrm>
            <a:off x="10368673" y="13358941"/>
            <a:ext cx="406401" cy="266701"/>
          </a:xfrm>
          <a:prstGeom prst="rect">
            <a:avLst/>
          </a:prstGeom>
          <a:ln w="12700">
            <a:solidFill>
              <a:srgbClr val="FFFFFF"/>
            </a:solidFill>
            <a:miter lim="400000"/>
          </a:ln>
        </p:spPr>
      </p:pic>
      <p:pic>
        <p:nvPicPr>
          <p:cNvPr id="837" name="pasted-image.pdf"/>
          <p:cNvPicPr>
            <a:picLocks/>
          </p:cNvPicPr>
          <p:nvPr/>
        </p:nvPicPr>
        <p:blipFill>
          <a:blip r:embed="rId6"/>
          <a:srcRect l="3913" t="6564" r="2162" b="6357"/>
          <a:stretch>
            <a:fillRect/>
          </a:stretch>
        </p:blipFill>
        <p:spPr>
          <a:xfrm>
            <a:off x="10976561" y="13357775"/>
            <a:ext cx="406401" cy="266701"/>
          </a:xfrm>
          <a:prstGeom prst="rect">
            <a:avLst/>
          </a:prstGeom>
          <a:ln w="12700">
            <a:solidFill>
              <a:srgbClr val="FFFFFF"/>
            </a:solidFill>
            <a:miter lim="400000"/>
          </a:ln>
        </p:spPr>
      </p:pic>
      <p:pic>
        <p:nvPicPr>
          <p:cNvPr id="838" name="pasted-image.pdf"/>
          <p:cNvPicPr>
            <a:picLocks/>
          </p:cNvPicPr>
          <p:nvPr/>
        </p:nvPicPr>
        <p:blipFill>
          <a:blip r:embed="rId7"/>
          <a:srcRect l="3713" t="6082" r="3012" b="6896"/>
          <a:stretch>
            <a:fillRect/>
          </a:stretch>
        </p:blipFill>
        <p:spPr>
          <a:xfrm>
            <a:off x="11584448" y="13357974"/>
            <a:ext cx="406401" cy="266701"/>
          </a:xfrm>
          <a:prstGeom prst="rect">
            <a:avLst/>
          </a:prstGeom>
          <a:ln w="12700">
            <a:solidFill>
              <a:srgbClr val="FFFFFF"/>
            </a:solidFill>
            <a:miter lim="400000"/>
          </a:ln>
        </p:spPr>
      </p:pic>
      <p:pic>
        <p:nvPicPr>
          <p:cNvPr id="839" name="pasted-image.pdf"/>
          <p:cNvPicPr>
            <a:picLocks/>
          </p:cNvPicPr>
          <p:nvPr/>
        </p:nvPicPr>
        <p:blipFill>
          <a:blip r:embed="rId8"/>
          <a:srcRect l="2347" t="5595" r="3724" b="6065"/>
          <a:stretch>
            <a:fillRect/>
          </a:stretch>
        </p:blipFill>
        <p:spPr>
          <a:xfrm>
            <a:off x="12192335" y="13355989"/>
            <a:ext cx="406401" cy="266701"/>
          </a:xfrm>
          <a:prstGeom prst="rect">
            <a:avLst/>
          </a:prstGeom>
          <a:ln w="12700">
            <a:solidFill>
              <a:srgbClr val="FFFFFF"/>
            </a:solidFill>
            <a:miter lim="400000"/>
          </a:ln>
        </p:spPr>
      </p:pic>
      <p:pic>
        <p:nvPicPr>
          <p:cNvPr id="840" name="pasted-image.pdf"/>
          <p:cNvPicPr>
            <a:picLocks/>
          </p:cNvPicPr>
          <p:nvPr/>
        </p:nvPicPr>
        <p:blipFill>
          <a:blip r:embed="rId9"/>
          <a:srcRect l="4856" t="5603" r="1334" b="5851"/>
          <a:stretch>
            <a:fillRect/>
          </a:stretch>
        </p:blipFill>
        <p:spPr>
          <a:xfrm>
            <a:off x="12800223" y="13356869"/>
            <a:ext cx="406401" cy="266701"/>
          </a:xfrm>
          <a:prstGeom prst="rect">
            <a:avLst/>
          </a:prstGeom>
          <a:ln w="12700">
            <a:solidFill>
              <a:srgbClr val="FFFFFF"/>
            </a:solidFill>
            <a:miter lim="400000"/>
          </a:ln>
        </p:spPr>
      </p:pic>
      <p:pic>
        <p:nvPicPr>
          <p:cNvPr id="841" name="pasted-image.pdf"/>
          <p:cNvPicPr>
            <a:picLocks/>
          </p:cNvPicPr>
          <p:nvPr/>
        </p:nvPicPr>
        <p:blipFill>
          <a:blip r:embed="rId10"/>
          <a:srcRect l="3172" t="5940" r="1944" b="5421"/>
          <a:stretch>
            <a:fillRect/>
          </a:stretch>
        </p:blipFill>
        <p:spPr>
          <a:xfrm>
            <a:off x="13408110" y="13356336"/>
            <a:ext cx="406401" cy="266701"/>
          </a:xfrm>
          <a:prstGeom prst="rect">
            <a:avLst/>
          </a:prstGeom>
          <a:ln w="12700">
            <a:solidFill>
              <a:srgbClr val="FFFFFF"/>
            </a:solidFill>
            <a:miter lim="400000"/>
          </a:ln>
        </p:spPr>
      </p:pic>
      <p:pic>
        <p:nvPicPr>
          <p:cNvPr id="842" name="pasted-image.pdf"/>
          <p:cNvPicPr>
            <a:picLocks/>
          </p:cNvPicPr>
          <p:nvPr/>
        </p:nvPicPr>
        <p:blipFill>
          <a:blip r:embed="rId11"/>
          <a:srcRect l="5015" t="7390" r="1007" b="5737"/>
          <a:stretch>
            <a:fillRect/>
          </a:stretch>
        </p:blipFill>
        <p:spPr>
          <a:xfrm>
            <a:off x="14015997" y="13358172"/>
            <a:ext cx="406401" cy="266701"/>
          </a:xfrm>
          <a:prstGeom prst="rect">
            <a:avLst/>
          </a:prstGeom>
          <a:ln w="12700">
            <a:solidFill>
              <a:srgbClr val="FFFFFF"/>
            </a:solidFill>
            <a:miter lim="400000"/>
          </a:ln>
        </p:spPr>
      </p:pic>
      <p:pic>
        <p:nvPicPr>
          <p:cNvPr id="843" name="pasted-image.pdf"/>
          <p:cNvPicPr>
            <a:picLocks/>
          </p:cNvPicPr>
          <p:nvPr/>
        </p:nvPicPr>
        <p:blipFill>
          <a:blip r:embed="rId12"/>
          <a:srcRect l="3985" t="6126" r="2040" b="7155"/>
          <a:stretch>
            <a:fillRect/>
          </a:stretch>
        </p:blipFill>
        <p:spPr>
          <a:xfrm>
            <a:off x="14623884" y="13360950"/>
            <a:ext cx="406401" cy="266701"/>
          </a:xfrm>
          <a:prstGeom prst="rect">
            <a:avLst/>
          </a:prstGeom>
          <a:ln w="12700">
            <a:solidFill>
              <a:srgbClr val="FFFFFF"/>
            </a:solidFill>
            <a:miter lim="400000"/>
          </a:ln>
        </p:spPr>
      </p:pic>
      <p:pic>
        <p:nvPicPr>
          <p:cNvPr id="844" name="pasted-image.pdf"/>
          <p:cNvPicPr>
            <a:picLocks/>
          </p:cNvPicPr>
          <p:nvPr/>
        </p:nvPicPr>
        <p:blipFill>
          <a:blip r:embed="rId13"/>
          <a:srcRect l="2332" t="5680" r="4118" b="5778"/>
          <a:stretch>
            <a:fillRect/>
          </a:stretch>
        </p:blipFill>
        <p:spPr>
          <a:xfrm>
            <a:off x="15231772" y="13355592"/>
            <a:ext cx="406401" cy="266701"/>
          </a:xfrm>
          <a:prstGeom prst="rect">
            <a:avLst/>
          </a:prstGeom>
          <a:ln w="12700">
            <a:solidFill>
              <a:srgbClr val="FFFFFF"/>
            </a:solidFill>
            <a:miter lim="400000"/>
          </a:ln>
        </p:spPr>
      </p:pic>
      <p:pic>
        <p:nvPicPr>
          <p:cNvPr id="845" name="pasted-image.pdf"/>
          <p:cNvPicPr>
            <a:picLocks/>
          </p:cNvPicPr>
          <p:nvPr/>
        </p:nvPicPr>
        <p:blipFill>
          <a:blip r:embed="rId14"/>
          <a:srcRect l="1487" t="5907" r="4153" b="5218"/>
          <a:stretch>
            <a:fillRect/>
          </a:stretch>
        </p:blipFill>
        <p:spPr>
          <a:xfrm>
            <a:off x="15839659" y="13355195"/>
            <a:ext cx="406401" cy="266701"/>
          </a:xfrm>
          <a:prstGeom prst="rect">
            <a:avLst/>
          </a:prstGeom>
          <a:ln w="12700">
            <a:solidFill>
              <a:srgbClr val="FFFFFF"/>
            </a:solidFill>
            <a:miter lim="400000"/>
          </a:ln>
        </p:spPr>
      </p:pic>
      <p:pic>
        <p:nvPicPr>
          <p:cNvPr id="846" name="pasted-image.pdf"/>
          <p:cNvPicPr>
            <a:picLocks/>
          </p:cNvPicPr>
          <p:nvPr/>
        </p:nvPicPr>
        <p:blipFill>
          <a:blip r:embed="rId15"/>
          <a:srcRect t="5733" r="5707" b="5611"/>
          <a:stretch>
            <a:fillRect/>
          </a:stretch>
        </p:blipFill>
        <p:spPr>
          <a:xfrm>
            <a:off x="16447547" y="13355393"/>
            <a:ext cx="406401" cy="266701"/>
          </a:xfrm>
          <a:prstGeom prst="rect">
            <a:avLst/>
          </a:prstGeom>
          <a:ln w="12700">
            <a:solidFill>
              <a:srgbClr val="FFFFFF"/>
            </a:solidFill>
            <a:miter lim="400000"/>
          </a:ln>
        </p:spPr>
      </p:pic>
      <p:pic>
        <p:nvPicPr>
          <p:cNvPr id="847" name="pasted-image.pdf"/>
          <p:cNvPicPr>
            <a:picLocks/>
          </p:cNvPicPr>
          <p:nvPr/>
        </p:nvPicPr>
        <p:blipFill>
          <a:blip r:embed="rId16"/>
          <a:srcRect t="5895" b="5530"/>
          <a:stretch>
            <a:fillRect/>
          </a:stretch>
        </p:blipFill>
        <p:spPr>
          <a:xfrm>
            <a:off x="17059800" y="13355592"/>
            <a:ext cx="397723" cy="266701"/>
          </a:xfrm>
          <a:prstGeom prst="rect">
            <a:avLst/>
          </a:prstGeom>
          <a:ln w="12700">
            <a:solidFill>
              <a:srgbClr val="FFFFFF"/>
            </a:solidFill>
            <a:miter lim="400000"/>
          </a:ln>
        </p:spPr>
      </p:pic>
      <p:pic>
        <p:nvPicPr>
          <p:cNvPr id="848" name="pasted-image.pdf"/>
          <p:cNvPicPr>
            <a:picLocks/>
          </p:cNvPicPr>
          <p:nvPr/>
        </p:nvPicPr>
        <p:blipFill>
          <a:blip r:embed="rId17"/>
          <a:srcRect l="1224" t="5855" r="5363" b="5283"/>
          <a:stretch>
            <a:fillRect/>
          </a:stretch>
        </p:blipFill>
        <p:spPr>
          <a:xfrm>
            <a:off x="17663323" y="13355196"/>
            <a:ext cx="406401" cy="266701"/>
          </a:xfrm>
          <a:prstGeom prst="rect">
            <a:avLst/>
          </a:prstGeom>
          <a:ln w="12700">
            <a:solidFill>
              <a:srgbClr val="FFFFFF"/>
            </a:solidFill>
            <a:miter lim="400000"/>
          </a:ln>
        </p:spPr>
      </p:pic>
      <p:pic>
        <p:nvPicPr>
          <p:cNvPr id="849" name="pasted-image.pdf"/>
          <p:cNvPicPr>
            <a:picLocks/>
          </p:cNvPicPr>
          <p:nvPr/>
        </p:nvPicPr>
        <p:blipFill>
          <a:blip r:embed="rId18"/>
          <a:srcRect l="3510" t="6118" r="2575" b="6216"/>
          <a:stretch>
            <a:fillRect/>
          </a:stretch>
        </p:blipFill>
        <p:spPr>
          <a:xfrm>
            <a:off x="18271209" y="13354996"/>
            <a:ext cx="406401" cy="266701"/>
          </a:xfrm>
          <a:prstGeom prst="rect">
            <a:avLst/>
          </a:prstGeom>
          <a:ln w="12700">
            <a:solidFill>
              <a:srgbClr val="FFFFFF"/>
            </a:solidFill>
            <a:miter lim="400000"/>
          </a:ln>
        </p:spPr>
      </p:pic>
      <p:pic>
        <p:nvPicPr>
          <p:cNvPr id="850" name="pasted-image.pdf"/>
          <p:cNvPicPr>
            <a:picLocks/>
          </p:cNvPicPr>
          <p:nvPr/>
        </p:nvPicPr>
        <p:blipFill>
          <a:blip r:embed="rId19"/>
          <a:srcRect l="1655" t="6187" r="4318" b="5867"/>
          <a:stretch>
            <a:fillRect/>
          </a:stretch>
        </p:blipFill>
        <p:spPr>
          <a:xfrm>
            <a:off x="18879096" y="13356585"/>
            <a:ext cx="406401" cy="266701"/>
          </a:xfrm>
          <a:prstGeom prst="rect">
            <a:avLst/>
          </a:prstGeom>
          <a:ln w="12700">
            <a:solidFill>
              <a:srgbClr val="FFFFFF"/>
            </a:solidFill>
            <a:miter lim="400000"/>
          </a:ln>
        </p:spPr>
      </p:pic>
      <p:pic>
        <p:nvPicPr>
          <p:cNvPr id="851" name="pasted-image.pdf"/>
          <p:cNvPicPr>
            <a:picLocks/>
          </p:cNvPicPr>
          <p:nvPr/>
        </p:nvPicPr>
        <p:blipFill>
          <a:blip r:embed="rId20"/>
          <a:srcRect l="1287" t="6961" r="4949" b="5632"/>
          <a:stretch>
            <a:fillRect/>
          </a:stretch>
        </p:blipFill>
        <p:spPr>
          <a:xfrm>
            <a:off x="19486983" y="13358966"/>
            <a:ext cx="406401" cy="266701"/>
          </a:xfrm>
          <a:prstGeom prst="rect">
            <a:avLst/>
          </a:prstGeom>
          <a:ln w="12700">
            <a:solidFill>
              <a:srgbClr val="FFFFFF"/>
            </a:solidFill>
            <a:miter lim="400000"/>
          </a:ln>
        </p:spPr>
      </p:pic>
      <p:pic>
        <p:nvPicPr>
          <p:cNvPr id="852" name="pasted-image.pdf"/>
          <p:cNvPicPr>
            <a:picLocks/>
          </p:cNvPicPr>
          <p:nvPr/>
        </p:nvPicPr>
        <p:blipFill>
          <a:blip r:embed="rId21"/>
          <a:srcRect t="5798" r="5009" b="5725"/>
          <a:stretch>
            <a:fillRect/>
          </a:stretch>
        </p:blipFill>
        <p:spPr>
          <a:xfrm>
            <a:off x="21310646" y="13355791"/>
            <a:ext cx="406401" cy="266701"/>
          </a:xfrm>
          <a:prstGeom prst="rect">
            <a:avLst/>
          </a:prstGeom>
          <a:ln w="12700">
            <a:solidFill>
              <a:srgbClr val="FFFFFF"/>
            </a:solidFill>
            <a:miter lim="400000"/>
          </a:ln>
        </p:spPr>
      </p:pic>
      <p:pic>
        <p:nvPicPr>
          <p:cNvPr id="853" name="pasted-image.pdf"/>
          <p:cNvPicPr>
            <a:picLocks/>
          </p:cNvPicPr>
          <p:nvPr/>
        </p:nvPicPr>
        <p:blipFill>
          <a:blip r:embed="rId22"/>
          <a:srcRect l="5076" t="6880" b="6000"/>
          <a:stretch>
            <a:fillRect/>
          </a:stretch>
        </p:blipFill>
        <p:spPr>
          <a:xfrm>
            <a:off x="22350982" y="13356584"/>
            <a:ext cx="406401" cy="266655"/>
          </a:xfrm>
          <a:prstGeom prst="rect">
            <a:avLst/>
          </a:prstGeom>
          <a:ln w="12700">
            <a:solidFill>
              <a:srgbClr val="FFFFFF"/>
            </a:solidFill>
            <a:miter lim="400000"/>
          </a:ln>
        </p:spPr>
      </p:pic>
      <p:pic>
        <p:nvPicPr>
          <p:cNvPr id="854" name="pasted-image.pdf"/>
          <p:cNvPicPr>
            <a:picLocks/>
          </p:cNvPicPr>
          <p:nvPr/>
        </p:nvPicPr>
        <p:blipFill>
          <a:blip r:embed="rId23"/>
          <a:srcRect l="4902" t="5599" r="1395" b="6896"/>
          <a:stretch>
            <a:fillRect/>
          </a:stretch>
        </p:blipFill>
        <p:spPr>
          <a:xfrm>
            <a:off x="23055627" y="13357180"/>
            <a:ext cx="406401" cy="266701"/>
          </a:xfrm>
          <a:prstGeom prst="rect">
            <a:avLst/>
          </a:prstGeom>
          <a:ln w="12700">
            <a:solidFill>
              <a:srgbClr val="FFFFFF"/>
            </a:solidFill>
            <a:miter lim="400000"/>
          </a:ln>
        </p:spPr>
      </p:pic>
      <p:pic>
        <p:nvPicPr>
          <p:cNvPr id="855" name="pasted-image.pdf"/>
          <p:cNvPicPr>
            <a:picLocks/>
          </p:cNvPicPr>
          <p:nvPr/>
        </p:nvPicPr>
        <p:blipFill>
          <a:blip r:embed="rId24"/>
          <a:srcRect t="4106" r="4981"/>
          <a:stretch>
            <a:fillRect/>
          </a:stretch>
        </p:blipFill>
        <p:spPr>
          <a:xfrm>
            <a:off x="23776723" y="13360652"/>
            <a:ext cx="406401" cy="260871"/>
          </a:xfrm>
          <a:prstGeom prst="rect">
            <a:avLst/>
          </a:prstGeom>
          <a:ln w="12700">
            <a:solidFill>
              <a:srgbClr val="FFFFFF"/>
            </a:solidFill>
            <a:miter lim="400000"/>
          </a:ln>
        </p:spPr>
      </p:pic>
      <p:pic>
        <p:nvPicPr>
          <p:cNvPr id="856" name="pasted-image.tiff"/>
          <p:cNvPicPr>
            <a:picLocks noChangeAspect="1"/>
          </p:cNvPicPr>
          <p:nvPr/>
        </p:nvPicPr>
        <p:blipFill>
          <a:blip r:embed="rId25"/>
          <a:stretch>
            <a:fillRect/>
          </a:stretch>
        </p:blipFill>
        <p:spPr>
          <a:xfrm>
            <a:off x="21907765" y="13358347"/>
            <a:ext cx="265557" cy="265557"/>
          </a:xfrm>
          <a:prstGeom prst="rect">
            <a:avLst/>
          </a:prstGeom>
          <a:ln w="12700">
            <a:solidFill>
              <a:srgbClr val="FFFFFF"/>
            </a:solidFill>
            <a:miter lim="400000"/>
          </a:ln>
        </p:spPr>
      </p:pic>
      <p:pic>
        <p:nvPicPr>
          <p:cNvPr id="857" name="pasted-image.pdf"/>
          <p:cNvPicPr>
            <a:picLocks/>
          </p:cNvPicPr>
          <p:nvPr/>
        </p:nvPicPr>
        <p:blipFill>
          <a:blip r:embed="rId26"/>
          <a:srcRect l="3289" t="5441" r="3857" b="7975"/>
          <a:stretch>
            <a:fillRect/>
          </a:stretch>
        </p:blipFill>
        <p:spPr>
          <a:xfrm>
            <a:off x="20094872" y="13359097"/>
            <a:ext cx="406401" cy="266701"/>
          </a:xfrm>
          <a:prstGeom prst="rect">
            <a:avLst/>
          </a:prstGeom>
          <a:ln w="12700">
            <a:solidFill>
              <a:srgbClr val="FFFFFF"/>
            </a:solidFill>
            <a:miter lim="400000"/>
          </a:ln>
        </p:spPr>
      </p:pic>
      <p:pic>
        <p:nvPicPr>
          <p:cNvPr id="858" name="pasted-image.pdf"/>
          <p:cNvPicPr>
            <a:picLocks/>
          </p:cNvPicPr>
          <p:nvPr/>
        </p:nvPicPr>
        <p:blipFill>
          <a:blip r:embed="rId27"/>
          <a:srcRect l="1719" t="6495" r="5122" b="5863"/>
          <a:stretch>
            <a:fillRect/>
          </a:stretch>
        </p:blipFill>
        <p:spPr>
          <a:xfrm>
            <a:off x="20702759" y="13356981"/>
            <a:ext cx="406401" cy="266701"/>
          </a:xfrm>
          <a:prstGeom prst="rect">
            <a:avLst/>
          </a:prstGeom>
          <a:ln w="12700">
            <a:solidFill>
              <a:srgbClr val="FFFFFF"/>
            </a:solidFill>
            <a:miter lim="400000"/>
          </a:ln>
        </p:spPr>
      </p:pic>
      <p:pic>
        <p:nvPicPr>
          <p:cNvPr id="859" name="AS15-88-11971HR.jpg"/>
          <p:cNvPicPr>
            <a:picLocks noChangeAspect="1"/>
          </p:cNvPicPr>
          <p:nvPr/>
        </p:nvPicPr>
        <p:blipFill>
          <a:blip r:embed="rId28"/>
          <a:stretch>
            <a:fillRect/>
          </a:stretch>
        </p:blipFill>
        <p:spPr>
          <a:xfrm>
            <a:off x="11415383" y="51453"/>
            <a:ext cx="13059197" cy="13165233"/>
          </a:xfrm>
          <a:prstGeom prst="rect">
            <a:avLst/>
          </a:prstGeom>
          <a:ln w="12700">
            <a:miter lim="400000"/>
          </a:ln>
        </p:spPr>
      </p:pic>
      <p:sp>
        <p:nvSpPr>
          <p:cNvPr id="860" name="Shape 860"/>
          <p:cNvSpPr/>
          <p:nvPr/>
        </p:nvSpPr>
        <p:spPr>
          <a:xfrm>
            <a:off x="20559706" y="12285380"/>
            <a:ext cx="3606602" cy="6635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3400">
                <a:latin typeface="Verdana"/>
                <a:ea typeface="Verdana"/>
                <a:cs typeface="Verdana"/>
                <a:sym typeface="Verdana"/>
              </a:defRPr>
            </a:lvl1pPr>
          </a:lstStyle>
          <a:p>
            <a:r>
              <a:rPr dirty="0"/>
              <a:t>AS15-88-11971</a:t>
            </a:r>
          </a:p>
        </p:txBody>
      </p:sp>
      <p:pic>
        <p:nvPicPr>
          <p:cNvPr id="861" name="s71-2250-x-hr.jpg"/>
          <p:cNvPicPr>
            <a:picLocks noChangeAspect="1"/>
          </p:cNvPicPr>
          <p:nvPr/>
        </p:nvPicPr>
        <p:blipFill>
          <a:blip r:embed="rId29"/>
          <a:stretch>
            <a:fillRect/>
          </a:stretch>
        </p:blipFill>
        <p:spPr>
          <a:xfrm>
            <a:off x="1153811" y="527744"/>
            <a:ext cx="8760582" cy="12212651"/>
          </a:xfrm>
          <a:prstGeom prst="rect">
            <a:avLst/>
          </a:prstGeom>
          <a:ln w="12700">
            <a:miter lim="400000"/>
          </a:ln>
        </p:spPr>
      </p:pic>
      <p:sp>
        <p:nvSpPr>
          <p:cNvPr id="862" name="Shape 862"/>
          <p:cNvSpPr/>
          <p:nvPr/>
        </p:nvSpPr>
        <p:spPr>
          <a:xfrm>
            <a:off x="13975587" y="4307083"/>
            <a:ext cx="3724251" cy="6635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3400">
                <a:latin typeface="Verdana"/>
                <a:ea typeface="Verdana"/>
                <a:cs typeface="Verdana"/>
                <a:sym typeface="Verdana"/>
              </a:defRPr>
            </a:lvl1pPr>
          </a:lstStyle>
          <a:p>
            <a:r>
              <a:t>crater Taruntius </a:t>
            </a:r>
          </a:p>
        </p:txBody>
      </p:sp>
      <p:sp>
        <p:nvSpPr>
          <p:cNvPr id="863" name="Shape 863"/>
          <p:cNvSpPr/>
          <p:nvPr/>
        </p:nvSpPr>
        <p:spPr>
          <a:xfrm>
            <a:off x="21079265" y="1301872"/>
            <a:ext cx="2949836" cy="6635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3400">
                <a:latin typeface="Verdana"/>
                <a:ea typeface="Verdana"/>
                <a:cs typeface="Verdana"/>
                <a:sym typeface="Verdana"/>
              </a:defRPr>
            </a:lvl1pPr>
          </a:lstStyle>
          <a:p>
            <a:r>
              <a:t>30 July 1971</a:t>
            </a:r>
          </a:p>
        </p:txBody>
      </p:sp>
      <p:sp>
        <p:nvSpPr>
          <p:cNvPr id="864" name="Shape 864"/>
          <p:cNvSpPr/>
          <p:nvPr/>
        </p:nvSpPr>
        <p:spPr>
          <a:xfrm>
            <a:off x="10006064" y="469450"/>
            <a:ext cx="3563170" cy="6635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sz="3400">
                <a:latin typeface="Verdana"/>
                <a:ea typeface="Verdana"/>
                <a:cs typeface="Verdana"/>
                <a:sym typeface="Verdana"/>
              </a:defRPr>
            </a:lvl1pPr>
          </a:lstStyle>
          <a:p>
            <a:r>
              <a:rPr dirty="0"/>
              <a:t>ap15-S71-2250</a:t>
            </a:r>
          </a:p>
        </p:txBody>
      </p:sp>
      <p:sp>
        <p:nvSpPr>
          <p:cNvPr id="865" name="Shape 865"/>
          <p:cNvSpPr/>
          <p:nvPr/>
        </p:nvSpPr>
        <p:spPr>
          <a:xfrm rot="6618015">
            <a:off x="14835234" y="5379062"/>
            <a:ext cx="1113816" cy="164623"/>
          </a:xfrm>
          <a:prstGeom prst="rightArrow">
            <a:avLst>
              <a:gd name="adj1" fmla="val 50000"/>
              <a:gd name="adj2" fmla="val 76207"/>
            </a:avLst>
          </a:prstGeom>
          <a:solidFill>
            <a:srgbClr val="FFFFFF"/>
          </a:solidFill>
          <a:ln w="12700">
            <a:miter lim="400000"/>
          </a:ln>
        </p:spPr>
        <p:txBody>
          <a:bodyPr lIns="45719" rIns="45719" anchor="ctr"/>
          <a:lstStyle/>
          <a:p>
            <a:pPr defTabSz="914400">
              <a:defRPr sz="1800">
                <a:latin typeface="Verdana"/>
                <a:ea typeface="Verdana"/>
                <a:cs typeface="Verdana"/>
                <a:sym typeface="Verdana"/>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59"/>
                                        </p:tgtEl>
                                        <p:attrNameLst>
                                          <p:attrName>style.visibility</p:attrName>
                                        </p:attrNameLst>
                                      </p:cBhvr>
                                      <p:to>
                                        <p:strVal val="visible"/>
                                      </p:to>
                                    </p:set>
                                    <p:animEffect transition="in" filter="dissolve">
                                      <p:cBhvr>
                                        <p:cTn id="7" dur="500"/>
                                        <p:tgtEl>
                                          <p:spTgt spid="859"/>
                                        </p:tgtEl>
                                      </p:cBhvr>
                                    </p:animEffect>
                                  </p:childTnLst>
                                </p:cTn>
                              </p:par>
                              <p:par>
                                <p:cTn id="8" presetID="9" presetClass="entr" fill="hold" grpId="2" nodeType="withEffect">
                                  <p:stCondLst>
                                    <p:cond delay="0"/>
                                  </p:stCondLst>
                                  <p:iterate>
                                    <p:tmAbs val="0"/>
                                  </p:iterate>
                                  <p:childTnLst>
                                    <p:set>
                                      <p:cBhvr>
                                        <p:cTn id="9" fill="hold"/>
                                        <p:tgtEl>
                                          <p:spTgt spid="862"/>
                                        </p:tgtEl>
                                        <p:attrNameLst>
                                          <p:attrName>style.visibility</p:attrName>
                                        </p:attrNameLst>
                                      </p:cBhvr>
                                      <p:to>
                                        <p:strVal val="visible"/>
                                      </p:to>
                                    </p:set>
                                    <p:animEffect transition="in" filter="dissolve">
                                      <p:cBhvr>
                                        <p:cTn id="10" dur="500"/>
                                        <p:tgtEl>
                                          <p:spTgt spid="862"/>
                                        </p:tgtEl>
                                      </p:cBhvr>
                                    </p:animEffect>
                                  </p:childTnLst>
                                </p:cTn>
                              </p:par>
                              <p:par>
                                <p:cTn id="11" presetID="9" presetClass="entr" fill="hold" grpId="3" nodeType="withEffect">
                                  <p:stCondLst>
                                    <p:cond delay="0"/>
                                  </p:stCondLst>
                                  <p:iterate>
                                    <p:tmAbs val="0"/>
                                  </p:iterate>
                                  <p:childTnLst>
                                    <p:set>
                                      <p:cBhvr>
                                        <p:cTn id="12" fill="hold"/>
                                        <p:tgtEl>
                                          <p:spTgt spid="863"/>
                                        </p:tgtEl>
                                        <p:attrNameLst>
                                          <p:attrName>style.visibility</p:attrName>
                                        </p:attrNameLst>
                                      </p:cBhvr>
                                      <p:to>
                                        <p:strVal val="visible"/>
                                      </p:to>
                                    </p:set>
                                    <p:animEffect transition="in" filter="dissolve">
                                      <p:cBhvr>
                                        <p:cTn id="13" dur="500"/>
                                        <p:tgtEl>
                                          <p:spTgt spid="863"/>
                                        </p:tgtEl>
                                      </p:cBhvr>
                                    </p:animEffect>
                                  </p:childTnLst>
                                </p:cTn>
                              </p:par>
                              <p:par>
                                <p:cTn id="14" presetID="9" presetClass="entr" fill="hold" grpId="4" nodeType="withEffect">
                                  <p:stCondLst>
                                    <p:cond delay="0"/>
                                  </p:stCondLst>
                                  <p:iterate>
                                    <p:tmAbs val="0"/>
                                  </p:iterate>
                                  <p:childTnLst>
                                    <p:set>
                                      <p:cBhvr>
                                        <p:cTn id="15" fill="hold"/>
                                        <p:tgtEl>
                                          <p:spTgt spid="860"/>
                                        </p:tgtEl>
                                        <p:attrNameLst>
                                          <p:attrName>style.visibility</p:attrName>
                                        </p:attrNameLst>
                                      </p:cBhvr>
                                      <p:to>
                                        <p:strVal val="visible"/>
                                      </p:to>
                                    </p:set>
                                    <p:animEffect transition="in" filter="dissolve">
                                      <p:cBhvr>
                                        <p:cTn id="16" dur="500"/>
                                        <p:tgtEl>
                                          <p:spTgt spid="860"/>
                                        </p:tgtEl>
                                      </p:cBhvr>
                                    </p:animEffect>
                                  </p:childTnLst>
                                </p:cTn>
                              </p:par>
                              <p:par>
                                <p:cTn id="17" presetID="9" presetClass="entr" fill="hold" grpId="5" nodeType="withEffect">
                                  <p:stCondLst>
                                    <p:cond delay="0"/>
                                  </p:stCondLst>
                                  <p:iterate>
                                    <p:tmAbs val="0"/>
                                  </p:iterate>
                                  <p:childTnLst>
                                    <p:set>
                                      <p:cBhvr>
                                        <p:cTn id="18" fill="hold"/>
                                        <p:tgtEl>
                                          <p:spTgt spid="865"/>
                                        </p:tgtEl>
                                        <p:attrNameLst>
                                          <p:attrName>style.visibility</p:attrName>
                                        </p:attrNameLst>
                                      </p:cBhvr>
                                      <p:to>
                                        <p:strVal val="visible"/>
                                      </p:to>
                                    </p:set>
                                    <p:animEffect transition="in" filter="dissolve">
                                      <p:cBhvr>
                                        <p:cTn id="19" dur="1000"/>
                                        <p:tgtEl>
                                          <p:spTgt spid="8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 grpId="1" animBg="1" advAuto="0"/>
      <p:bldP spid="860" grpId="4" animBg="1" advAuto="0"/>
      <p:bldP spid="862" grpId="2" animBg="1" advAuto="0"/>
      <p:bldP spid="863" grpId="3" animBg="1" advAuto="0"/>
      <p:bldP spid="865" grpId="5"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FF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800" b="0" i="0" u="none" strike="noStrike" cap="none" spc="0" normalizeH="0" baseline="0">
            <a:ln>
              <a:noFill/>
            </a:ln>
            <a:solidFill>
              <a:srgbClr val="FFFFFF"/>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976fa30-1907-4356-8241-62ea5e1c0256}" enabled="1" method="Standard" siteId="{9a5cacd0-2bef-4dd7-ac5c-7ebe1f54f495}" contentBits="0" removed="0"/>
</clbl:labelList>
</file>

<file path=docProps/app.xml><?xml version="1.0" encoding="utf-8"?>
<Properties xmlns="http://schemas.openxmlformats.org/officeDocument/2006/extended-properties" xmlns:vt="http://schemas.openxmlformats.org/officeDocument/2006/docPropsVTypes">
  <TotalTime>3122</TotalTime>
  <Words>2824</Words>
  <Application>Microsoft Macintosh PowerPoint</Application>
  <PresentationFormat>Custom</PresentationFormat>
  <Paragraphs>320</Paragraphs>
  <Slides>39</Slides>
  <Notes>34</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Cambria</vt:lpstr>
      <vt:lpstr>Cambria Math</vt:lpstr>
      <vt:lpstr>Helvetica</vt:lpstr>
      <vt:lpstr>Helvetica Neue</vt:lpstr>
      <vt:lpstr>Helvetica Neue Light</vt:lpstr>
      <vt:lpstr>Verdana</vt:lpstr>
      <vt:lpstr>Wingdings</vt:lpstr>
      <vt:lpstr>Black</vt:lpstr>
      <vt:lpstr>Apollo 15 (&amp;16) X-ray instrument   small step for a (wo)man…,               but a giant leap for a scientist</vt:lpstr>
      <vt:lpstr>Apollo 15 highlights</vt:lpstr>
      <vt:lpstr>X-rays from the Moon</vt:lpstr>
      <vt:lpstr>X-rays from space</vt:lpstr>
      <vt:lpstr>X-ray Fluorescence Spectrometer Build by American Space and Engineering (AS&amp;E), Cambridge, MA. Principal investigator: Isidore Adler (NASA/GSFC)</vt:lpstr>
      <vt:lpstr>X-ray Fluorescence Spectrometer</vt:lpstr>
      <vt:lpstr>“Where is Waldo?”</vt:lpstr>
      <vt:lpstr>CSM - Scientific Instrument Module – SIM-bay</vt:lpstr>
      <vt:lpstr>PowerPoint Presentation</vt:lpstr>
      <vt:lpstr>SIM-bay control panel 230 (lower instrument bay of CSM)</vt:lpstr>
      <vt:lpstr>X-ray Fluorescence Spectrometer hardware</vt:lpstr>
      <vt:lpstr>X-ray Fluorescence Spectrometer experiment - I</vt:lpstr>
      <vt:lpstr>X-ray Fluorescence Spectrometer experiment - II</vt:lpstr>
      <vt:lpstr>X-ray Fluorescence Spectrometer data - III</vt:lpstr>
      <vt:lpstr>X-ray Fluorescence Spectrometer data - III</vt:lpstr>
      <vt:lpstr>X-ray Fluorescence Spectrometer data - IV</vt:lpstr>
      <vt:lpstr>X-ray Fluorescence Spectrometer data</vt:lpstr>
      <vt:lpstr>X-ray Fluorescence Spectrometer data - VI</vt:lpstr>
      <vt:lpstr>Apollo 15 &amp; 16 pointing schedule</vt:lpstr>
      <vt:lpstr>Scorpius X-1 X-ray observations</vt:lpstr>
      <vt:lpstr>X-ray Fluorescence Spectrometer experiment - III</vt:lpstr>
      <vt:lpstr>Energy calibration - 1</vt:lpstr>
      <vt:lpstr>Energy calibration - 2</vt:lpstr>
      <vt:lpstr>X-ray Fluorescence Spectrometer FOV - I</vt:lpstr>
      <vt:lpstr>X-ray Fluorescence Spectrometer FOV - II</vt:lpstr>
      <vt:lpstr>X-ray Fluorescence Spectrometer FOV - III</vt:lpstr>
      <vt:lpstr>X-ray Fluorescence Spectrometer FOV - IV</vt:lpstr>
      <vt:lpstr>X-ray Fluorescence Spectrometer hardware</vt:lpstr>
      <vt:lpstr>X-ray Fluorescence Spectrometer hardware</vt:lpstr>
      <vt:lpstr>PowerPoint Presentation</vt:lpstr>
      <vt:lpstr>PowerPoint Presentation</vt:lpstr>
      <vt:lpstr>X-ray Fluorescence Spectrometer hardware</vt:lpstr>
      <vt:lpstr>X-ray Fluorescence Spectrometer hardware</vt:lpstr>
      <vt:lpstr>X-ray Fluorescence Spectrometer FOV - V</vt:lpstr>
      <vt:lpstr>X-ray Fluorescence Spectrometer FOV - VI</vt:lpstr>
      <vt:lpstr>X-ray Fluorescence Spectrometer experiment - VII</vt:lpstr>
      <vt:lpstr>To be continued… [in my spare time]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Apollo 15 (&amp;16) X-ray instrument   small step for a (wo)man…,               but a giant leap for a scientist</dc:title>
  <cp:lastModifiedBy>Erik Kuulkers</cp:lastModifiedBy>
  <cp:revision>45</cp:revision>
  <cp:lastPrinted>2019-10-05T14:15:54Z</cp:lastPrinted>
  <dcterms:modified xsi:type="dcterms:W3CDTF">2024-05-14T07:31:49Z</dcterms:modified>
</cp:coreProperties>
</file>