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15"/>
  </p:notesMasterIdLst>
  <p:sldIdLst>
    <p:sldId id="2129" r:id="rId3"/>
    <p:sldId id="277" r:id="rId4"/>
    <p:sldId id="276" r:id="rId5"/>
    <p:sldId id="2131" r:id="rId6"/>
    <p:sldId id="2136" r:id="rId7"/>
    <p:sldId id="2130" r:id="rId8"/>
    <p:sldId id="2138" r:id="rId9"/>
    <p:sldId id="2137" r:id="rId10"/>
    <p:sldId id="2139" r:id="rId11"/>
    <p:sldId id="2132" r:id="rId12"/>
    <p:sldId id="2135" r:id="rId13"/>
    <p:sldId id="289" r:id="rId14"/>
  </p:sldIdLst>
  <p:sldSz cx="12192000" cy="6858000"/>
  <p:notesSz cx="6858000" cy="9144000"/>
  <p:defaultTextStyle>
    <a:lvl1pPr>
      <a:defRPr>
        <a:latin typeface="Arial"/>
        <a:ea typeface="Arial"/>
        <a:cs typeface="Arial"/>
        <a:sym typeface="Arial"/>
      </a:defRPr>
    </a:lvl1pPr>
    <a:lvl2pPr indent="457200">
      <a:defRPr>
        <a:latin typeface="Arial"/>
        <a:ea typeface="Arial"/>
        <a:cs typeface="Arial"/>
        <a:sym typeface="Arial"/>
      </a:defRPr>
    </a:lvl2pPr>
    <a:lvl3pPr indent="914400">
      <a:defRPr>
        <a:latin typeface="Arial"/>
        <a:ea typeface="Arial"/>
        <a:cs typeface="Arial"/>
        <a:sym typeface="Arial"/>
      </a:defRPr>
    </a:lvl3pPr>
    <a:lvl4pPr indent="1371600">
      <a:defRPr>
        <a:latin typeface="Arial"/>
        <a:ea typeface="Arial"/>
        <a:cs typeface="Arial"/>
        <a:sym typeface="Arial"/>
      </a:defRPr>
    </a:lvl4pPr>
    <a:lvl5pPr indent="1828800">
      <a:defRPr>
        <a:latin typeface="Arial"/>
        <a:ea typeface="Arial"/>
        <a:cs typeface="Arial"/>
        <a:sym typeface="Arial"/>
      </a:defRPr>
    </a:lvl5pPr>
    <a:lvl6pPr indent="2286000">
      <a:defRPr>
        <a:latin typeface="Arial"/>
        <a:ea typeface="Arial"/>
        <a:cs typeface="Arial"/>
        <a:sym typeface="Arial"/>
      </a:defRPr>
    </a:lvl6pPr>
    <a:lvl7pPr indent="2743200">
      <a:defRPr>
        <a:latin typeface="Arial"/>
        <a:ea typeface="Arial"/>
        <a:cs typeface="Arial"/>
        <a:sym typeface="Arial"/>
      </a:defRPr>
    </a:lvl7pPr>
    <a:lvl8pPr indent="3200400">
      <a:defRPr>
        <a:latin typeface="Arial"/>
        <a:ea typeface="Arial"/>
        <a:cs typeface="Arial"/>
        <a:sym typeface="Arial"/>
      </a:defRPr>
    </a:lvl8pPr>
    <a:lvl9pPr indent="3657600">
      <a:defRPr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9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solidFill>
            <a:srgbClr val="9BBB5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solidFill>
            <a:srgbClr val="9BBB59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508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254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52"/>
    <p:restoredTop sz="88123"/>
  </p:normalViewPr>
  <p:slideViewPr>
    <p:cSldViewPr snapToGrid="0" snapToObjects="1" showGuides="1">
      <p:cViewPr varScale="1">
        <p:scale>
          <a:sx n="92" d="100"/>
          <a:sy n="92" d="100"/>
        </p:scale>
        <p:origin x="168" y="33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9" d="100"/>
        <a:sy n="109" d="100"/>
      </p:scale>
      <p:origin x="0" y="-1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buFont typeface="+mj-lt"/>
              <a:buAutoNum type="arabicPeriod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DAA1E-9613-3B4A-8D5A-8CA93AC56A0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46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~ 45 snapshots per day</a:t>
            </a:r>
          </a:p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uniformity</a:t>
            </a:r>
          </a:p>
          <a:p>
            <a:r>
              <a:rPr kumimoji="1" lang="en-US" altLang="zh-CN" dirty="0"/>
              <a:t>FXT survey target observation (FSTO)</a:t>
            </a:r>
          </a:p>
        </p:txBody>
      </p:sp>
    </p:spTree>
    <p:extLst>
      <p:ext uri="{BB962C8B-B14F-4D97-AF65-F5344CB8AC3E}">
        <p14:creationId xmlns:p14="http://schemas.microsoft.com/office/powerpoint/2010/main" val="340322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120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2930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2896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1125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609600" y="1196975"/>
            <a:ext cx="5384800" cy="566102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正文级别 1</a:t>
            </a:r>
          </a:p>
          <a:p>
            <a:pPr lvl="1">
              <a:defRPr sz="1800"/>
            </a:pPr>
            <a:r>
              <a:rPr sz="2800"/>
              <a:t>正文级别 2</a:t>
            </a:r>
          </a:p>
          <a:p>
            <a:pPr lvl="2">
              <a:defRPr sz="1800"/>
            </a:pPr>
            <a:r>
              <a:rPr sz="2800"/>
              <a:t>正文级别 3</a:t>
            </a:r>
          </a:p>
          <a:p>
            <a:pPr lvl="3">
              <a:defRPr sz="1800"/>
            </a:pPr>
            <a:r>
              <a:rPr sz="2800"/>
              <a:t>正文级别 4</a:t>
            </a:r>
          </a:p>
          <a:p>
            <a:pPr lvl="4">
              <a:defRPr sz="1800"/>
            </a:pPr>
            <a:r>
              <a:rPr sz="2800"/>
              <a:t>正文级别 5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875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278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691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7237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7542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3330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1EB82C-14B1-0A4A-98C5-0229CB53271D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4591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2356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691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609600" y="256810"/>
            <a:ext cx="109728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09600" y="1435465"/>
            <a:ext cx="5386917" cy="73941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b="1"/>
            </a:lvl1pPr>
            <a:lvl2pPr marL="0" indent="457200">
              <a:buClrTx/>
              <a:buSzTx/>
              <a:buFontTx/>
              <a:buNone/>
              <a:defRPr b="1"/>
            </a:lvl2pPr>
            <a:lvl3pPr marL="0" indent="914400">
              <a:buClrTx/>
              <a:buSzTx/>
              <a:buFontTx/>
              <a:buNone/>
              <a:defRPr b="1"/>
            </a:lvl3pPr>
            <a:lvl4pPr marL="0" indent="1371600">
              <a:buClrTx/>
              <a:buSzTx/>
              <a:buFontTx/>
              <a:buNone/>
              <a:defRPr b="1"/>
            </a:lvl4pPr>
            <a:lvl5pPr marL="0" indent="1828800">
              <a:buClrTx/>
              <a:buSzTx/>
              <a:buFontTx/>
              <a:buNone/>
              <a:defRPr b="1"/>
            </a:lvl5pPr>
          </a:lstStyle>
          <a:p>
            <a:pPr lvl="0">
              <a:defRPr sz="1800" b="0"/>
            </a:pPr>
            <a:r>
              <a:rPr sz="2400" b="1"/>
              <a:t>正文级别 1</a:t>
            </a:r>
          </a:p>
          <a:p>
            <a:pPr lvl="1">
              <a:defRPr sz="1800" b="0"/>
            </a:pPr>
            <a:r>
              <a:rPr sz="2400" b="1"/>
              <a:t>正文级别 2</a:t>
            </a:r>
          </a:p>
          <a:p>
            <a:pPr lvl="2">
              <a:defRPr sz="1800" b="0"/>
            </a:pPr>
            <a:r>
              <a:rPr sz="2400" b="1"/>
              <a:t>正文级别 3</a:t>
            </a:r>
          </a:p>
          <a:p>
            <a:pPr lvl="3">
              <a:defRPr sz="1800" b="0"/>
            </a:pPr>
            <a:r>
              <a:rPr sz="2400" b="1"/>
              <a:t>正文级别 4</a:t>
            </a:r>
          </a:p>
          <a:p>
            <a:pPr lvl="4">
              <a:defRPr sz="1800" b="0"/>
            </a:pPr>
            <a:r>
              <a:rPr sz="2400" b="1"/>
              <a:t>正文级别 5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27051" y="895350"/>
            <a:ext cx="11137901" cy="0"/>
          </a:xfrm>
          <a:prstGeom prst="line">
            <a:avLst/>
          </a:prstGeom>
          <a:ln w="12700">
            <a:solidFill>
              <a:srgbClr val="A7C0DE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200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C0DE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09600" y="254000"/>
            <a:ext cx="10972800" cy="5619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500">
                <a:solidFill>
                  <a:srgbClr val="4F81BD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4F81BD"/>
                </a:solidFill>
              </a:rPr>
              <a:t>标题文本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09601" y="0"/>
            <a:ext cx="4011084" cy="14351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4766733" y="273050"/>
            <a:ext cx="6815667" cy="65849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正文级别 1</a:t>
            </a:r>
          </a:p>
          <a:p>
            <a:pPr lvl="1">
              <a:defRPr sz="1800"/>
            </a:pPr>
            <a:r>
              <a:rPr sz="3200"/>
              <a:t>正文级别 2</a:t>
            </a:r>
          </a:p>
          <a:p>
            <a:pPr lvl="2">
              <a:defRPr sz="1800"/>
            </a:pPr>
            <a:r>
              <a:rPr sz="3200"/>
              <a:t>正文级别 3</a:t>
            </a:r>
          </a:p>
          <a:p>
            <a:pPr lvl="3">
              <a:defRPr sz="1800"/>
            </a:pPr>
            <a:r>
              <a:rPr sz="3200"/>
              <a:t>正文级别 4</a:t>
            </a:r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正文级别 1</a:t>
            </a:r>
          </a:p>
          <a:p>
            <a:pPr lvl="1">
              <a:defRPr sz="1800"/>
            </a:pPr>
            <a:r>
              <a:rPr sz="1400"/>
              <a:t>正文级别 2</a:t>
            </a:r>
          </a:p>
          <a:p>
            <a:pPr lvl="2">
              <a:defRPr sz="1800"/>
            </a:pPr>
            <a:r>
              <a:rPr sz="1400"/>
              <a:t>正文级别 3</a:t>
            </a:r>
          </a:p>
          <a:p>
            <a:pPr lvl="3">
              <a:defRPr sz="1800"/>
            </a:pPr>
            <a:r>
              <a:rPr sz="1400"/>
              <a:t>正文级别 4</a:t>
            </a:r>
          </a:p>
          <a:p>
            <a:pPr lvl="4">
              <a:defRPr sz="1800"/>
            </a:pPr>
            <a:r>
              <a:rPr sz="1400"/>
              <a:t>正文级别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8839200" y="0"/>
            <a:ext cx="2743200" cy="640080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658336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1125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381EB82C-14B1-0A4A-98C5-0229CB53271D}" type="datetimeFigureOut">
              <a:rPr kumimoji="1" lang="zh-CN" altLang="en-US" smtClean="0"/>
              <a:pPr/>
              <a:t>2024/5/14</a:t>
            </a:fld>
            <a:endParaRPr kumimoji="1"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815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381EB82C-14B1-0A4A-98C5-0229CB53271D}" type="datetimeFigureOut">
              <a:rPr kumimoji="1" lang="zh-CN" altLang="en-US" smtClean="0"/>
              <a:pPr/>
              <a:t>2024/5/14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738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27051" y="908720"/>
            <a:ext cx="11137901" cy="1"/>
          </a:xfrm>
          <a:prstGeom prst="line">
            <a:avLst/>
          </a:prstGeom>
          <a:ln w="50800">
            <a:solidFill>
              <a:srgbClr val="BFBFB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00" y="19153"/>
            <a:ext cx="10972800" cy="107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00" y="1092100"/>
            <a:ext cx="10972800" cy="57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737600" y="6245225"/>
            <a:ext cx="2844800" cy="288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6" r:id="rId4"/>
    <p:sldLayoutId id="2147483657" r:id="rId5"/>
    <p:sldLayoutId id="2147483659" r:id="rId6"/>
    <p:sldLayoutId id="2147483660" r:id="rId7"/>
  </p:sldLayoutIdLst>
  <p:transition spd="med"/>
  <p:txStyles>
    <p:titleStyle>
      <a:lvl1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1pPr>
      <a:lvl2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2pPr>
      <a:lvl3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3pPr>
      <a:lvl4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4pPr>
      <a:lvl5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5pPr>
      <a:lvl6pPr indent="4572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6pPr>
      <a:lvl7pPr indent="9144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7pPr>
      <a:lvl8pPr indent="13716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8pPr>
      <a:lvl9pPr indent="18288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9pPr>
    </p:titleStyle>
    <p:bodyStyle>
      <a:lvl1pPr marL="342900" indent="-342900">
        <a:spcBef>
          <a:spcPts val="500"/>
        </a:spcBef>
        <a:buClr>
          <a:srgbClr val="C6D9F1"/>
        </a:buClr>
        <a:buSzPct val="63000"/>
        <a:buFont typeface="Wingdings"/>
        <a:buChar char="✴"/>
        <a:defRPr sz="2400">
          <a:latin typeface="Candara"/>
          <a:ea typeface="Candara"/>
          <a:cs typeface="Candara"/>
          <a:sym typeface="Candara"/>
        </a:defRPr>
      </a:lvl1pPr>
      <a:lvl2pPr marL="800100" indent="-342900">
        <a:spcBef>
          <a:spcPts val="500"/>
        </a:spcBef>
        <a:buClr>
          <a:srgbClr val="C6D9F1"/>
        </a:buClr>
        <a:buSzPct val="63000"/>
        <a:buFont typeface="Wingdings"/>
        <a:buChar char="★"/>
        <a:defRPr sz="2400">
          <a:latin typeface="Candara"/>
          <a:ea typeface="Candara"/>
          <a:cs typeface="Candara"/>
          <a:sym typeface="Candara"/>
        </a:defRPr>
      </a:lvl2pPr>
      <a:lvl3pPr marL="12192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3pPr>
      <a:lvl4pPr marL="1714500" indent="-3429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4pPr>
      <a:lvl5pPr marL="21336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5pPr>
      <a:lvl6pPr marL="25603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6pPr>
      <a:lvl7pPr marL="30175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7pPr>
      <a:lvl8pPr marL="34747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8pPr>
      <a:lvl9pPr marL="39319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919" y="328598"/>
            <a:ext cx="9774256" cy="102312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919" y="1634140"/>
            <a:ext cx="9774255" cy="4273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81EB82C-14B1-0A4A-98C5-0229CB53271D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AA65713-4058-E2CC-CE61-71A3DA7404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42373" y="291452"/>
            <a:ext cx="1097416" cy="10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0070C0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08925D9-1623-574B-16E5-B2F802F47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003" y="0"/>
            <a:ext cx="12556518" cy="6995632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BDD0F3AA-41C3-B6AE-0624-B9665BBBE84A}"/>
              </a:ext>
            </a:extLst>
          </p:cNvPr>
          <p:cNvSpPr txBox="1">
            <a:spLocks/>
          </p:cNvSpPr>
          <p:nvPr/>
        </p:nvSpPr>
        <p:spPr>
          <a:xfrm>
            <a:off x="31491" y="3935848"/>
            <a:ext cx="12192000" cy="14046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1F497D">
                  <a:lumMod val="20000"/>
                  <a:lumOff val="80000"/>
                </a:srgbClr>
              </a:buClr>
              <a:buSzPct val="63000"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C000"/>
                </a:solidFill>
                <a:latin typeface="Krona One"/>
              </a:rPr>
              <a:t>Introduction to Einstein Probe Science Center</a:t>
            </a:r>
          </a:p>
        </p:txBody>
      </p:sp>
      <p:sp>
        <p:nvSpPr>
          <p:cNvPr id="9" name="Shape 60">
            <a:extLst>
              <a:ext uri="{FF2B5EF4-FFF2-40B4-BE49-F238E27FC236}">
                <a16:creationId xmlns:a16="http://schemas.microsoft.com/office/drawing/2014/main" id="{8423D070-9B39-A119-227E-5B97D2A4CA4E}"/>
              </a:ext>
            </a:extLst>
          </p:cNvPr>
          <p:cNvSpPr/>
          <p:nvPr/>
        </p:nvSpPr>
        <p:spPr>
          <a:xfrm>
            <a:off x="1283776" y="5383247"/>
            <a:ext cx="9624447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sym typeface="Krona One"/>
              </a:rPr>
              <a:t>Helen (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sym typeface="Krona One"/>
              </a:rPr>
              <a:t>Congying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sym typeface="Krona One"/>
              </a:rPr>
              <a:t>) Bao</a:t>
            </a:r>
            <a:endParaRPr sz="2400" b="1" dirty="0">
              <a:solidFill>
                <a:schemeClr val="bg1">
                  <a:lumMod val="95000"/>
                </a:schemeClr>
              </a:solidFill>
              <a:latin typeface="Krona One"/>
              <a:ea typeface="Microsoft YaHei" panose="020B0503020204020204" pitchFamily="34" charset="-122"/>
              <a:sym typeface="Krona One"/>
            </a:endParaRPr>
          </a:p>
          <a:p>
            <a:pPr lvl="0" algn="ctr"/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Krona One"/>
              <a:ea typeface="Krona One"/>
              <a:cs typeface="Krona One"/>
              <a:sym typeface="Krona One"/>
            </a:endParaRPr>
          </a:p>
          <a:p>
            <a:pPr lvl="0"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cs typeface="Krona One"/>
                <a:sym typeface="Krona One"/>
              </a:rPr>
              <a:t>EPSC, </a:t>
            </a:r>
            <a:r>
              <a:rPr sz="2400" b="1" dirty="0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cs typeface="Krona One"/>
                <a:sym typeface="Krona One"/>
              </a:rPr>
              <a:t>National Astro. Observatories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cs typeface="Krona One"/>
                <a:sym typeface="Krona One"/>
              </a:rPr>
              <a:t>,  </a:t>
            </a:r>
            <a:r>
              <a:rPr sz="2400" b="1" dirty="0">
                <a:solidFill>
                  <a:schemeClr val="bg1">
                    <a:lumMod val="95000"/>
                  </a:schemeClr>
                </a:solidFill>
                <a:latin typeface="Krona One"/>
                <a:ea typeface="Krona One"/>
                <a:cs typeface="Krona One"/>
                <a:sym typeface="Krona One"/>
              </a:rPr>
              <a:t>Chinese Academy of Sciences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Krona One"/>
            </a:endParaRPr>
          </a:p>
          <a:p>
            <a:pPr lvl="0" algn="r"/>
            <a:endParaRPr sz="2400" b="1" dirty="0">
              <a:solidFill>
                <a:srgbClr val="3F6797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30D6B64-734A-0081-6DC2-A719B6C0C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267" y="561624"/>
            <a:ext cx="7574248" cy="37887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F362DF1-87B5-339A-E40A-C2FC48A33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82" y="749453"/>
            <a:ext cx="4363547" cy="108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594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altLang="zh-CN" sz="2500" b="1" dirty="0">
                <a:solidFill>
                  <a:srgbClr val="4F81BD"/>
                </a:solidFill>
              </a:rPr>
              <a:t>Examples of EP </a:t>
            </a:r>
            <a:r>
              <a:rPr lang="en-US" altLang="zh-CN" sz="2500" b="1" dirty="0" err="1">
                <a:solidFill>
                  <a:srgbClr val="4F81BD"/>
                </a:solidFill>
              </a:rPr>
              <a:t>Atel</a:t>
            </a:r>
            <a:r>
              <a:rPr lang="en-US" altLang="zh-CN" sz="2500" b="1" dirty="0">
                <a:solidFill>
                  <a:srgbClr val="4F81BD"/>
                </a:solidFill>
              </a:rPr>
              <a:t> and </a:t>
            </a:r>
            <a:r>
              <a:rPr lang="en-US" sz="2500" b="1" dirty="0">
                <a:solidFill>
                  <a:srgbClr val="4F81BD"/>
                </a:solidFill>
              </a:rPr>
              <a:t>GCN</a:t>
            </a:r>
            <a:endParaRPr sz="2500" b="1" dirty="0">
              <a:solidFill>
                <a:srgbClr val="4F81BD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81DC85-B3DC-D978-F099-5161B88FA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6" y="1057029"/>
            <a:ext cx="4458624" cy="56460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87CC1-DF13-B87D-F268-612CF700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96" y="1057029"/>
            <a:ext cx="4849984" cy="56460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9CA3D09-7A63-14FB-3687-2644374DDFE6}"/>
              </a:ext>
            </a:extLst>
          </p:cNvPr>
          <p:cNvSpPr txBox="1"/>
          <p:nvPr/>
        </p:nvSpPr>
        <p:spPr>
          <a:xfrm>
            <a:off x="2106662" y="932556"/>
            <a:ext cx="180555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EP240219a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50E7705-E42E-3F56-6030-9C83FD8B0D91}"/>
              </a:ext>
            </a:extLst>
          </p:cNvPr>
          <p:cNvSpPr txBox="1"/>
          <p:nvPr/>
        </p:nvSpPr>
        <p:spPr>
          <a:xfrm>
            <a:off x="8671947" y="1117221"/>
            <a:ext cx="180555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EP240315a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37036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DB32726-E910-4E05-2A8C-E4579BA4F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38" y="3176287"/>
            <a:ext cx="4486039" cy="3363214"/>
          </a:xfrm>
          <a:prstGeom prst="rect">
            <a:avLst/>
          </a:prstGeom>
        </p:spPr>
      </p:pic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Who are we</a:t>
            </a:r>
            <a:r>
              <a:rPr lang="zh-CN" altLang="en-US" sz="2500" b="1" dirty="0">
                <a:solidFill>
                  <a:srgbClr val="4F81BD"/>
                </a:solidFill>
              </a:rPr>
              <a:t>？</a:t>
            </a:r>
            <a:endParaRPr sz="2500" b="1" dirty="0">
              <a:solidFill>
                <a:srgbClr val="4F81BD"/>
              </a:solidFill>
            </a:endParaRPr>
          </a:p>
        </p:txBody>
      </p:sp>
      <p:sp>
        <p:nvSpPr>
          <p:cNvPr id="2" name="Shape 611">
            <a:extLst>
              <a:ext uri="{FF2B5EF4-FFF2-40B4-BE49-F238E27FC236}">
                <a16:creationId xmlns:a16="http://schemas.microsoft.com/office/drawing/2014/main" id="{A71002BE-3B43-2500-E609-5168777EF7D6}"/>
              </a:ext>
            </a:extLst>
          </p:cNvPr>
          <p:cNvSpPr txBox="1">
            <a:spLocks/>
          </p:cNvSpPr>
          <p:nvPr/>
        </p:nvSpPr>
        <p:spPr>
          <a:xfrm>
            <a:off x="609600" y="1037824"/>
            <a:ext cx="11493500" cy="197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NAOC: overall EPSC tasks and WXT data processing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IHEP: FXT data </a:t>
            </a:r>
            <a:r>
              <a:rPr lang="en-US" altLang="zh-CN" sz="22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processing</a:t>
            </a:r>
            <a:endParaRPr lang="en-US" sz="2200" dirty="0">
              <a:solidFill>
                <a:srgbClr val="535353"/>
              </a:solidFill>
              <a:latin typeface="Arial"/>
              <a:cs typeface="Arial"/>
              <a:sym typeface="Arial"/>
            </a:endParaRP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32 members (17 staffs, 7 postdocs, 8 students)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2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14 external TA from other institutions</a:t>
            </a:r>
            <a:endParaRPr lang="en-US" sz="2200" dirty="0">
              <a:solidFill>
                <a:srgbClr val="535353"/>
              </a:solidFill>
              <a:latin typeface="Arial"/>
              <a:cs typeface="Arial"/>
              <a:sym typeface="Arial"/>
            </a:endParaRP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/>
              <a:buNone/>
              <a:defRPr sz="1800"/>
            </a:pP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/>
              <a:buNone/>
              <a:defRPr sz="1800"/>
            </a:pP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Wingdings"/>
              <a:buNone/>
              <a:defRPr sz="1800"/>
            </a:pPr>
            <a:endParaRPr lang="en-US" sz="22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endParaRPr lang="en-US" sz="22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5B5E2C6-DFF0-9DB0-46F7-2107C3492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42" y="3238812"/>
            <a:ext cx="4486039" cy="336453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D66E0BF-7F51-D4B1-1FE4-EAB01D540577}"/>
              </a:ext>
            </a:extLst>
          </p:cNvPr>
          <p:cNvSpPr txBox="1"/>
          <p:nvPr/>
        </p:nvSpPr>
        <p:spPr>
          <a:xfrm>
            <a:off x="1789617" y="3875751"/>
            <a:ext cx="374284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EPSC operation room at NAOC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659DCC3-171E-2401-2543-14A5DDFD2576}"/>
              </a:ext>
            </a:extLst>
          </p:cNvPr>
          <p:cNvSpPr txBox="1"/>
          <p:nvPr/>
        </p:nvSpPr>
        <p:spPr>
          <a:xfrm>
            <a:off x="6680628" y="3358334"/>
            <a:ext cx="374284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EPSC operation room at IHEP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02910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 dirty="0">
                <a:solidFill>
                  <a:srgbClr val="4F81BD"/>
                </a:solidFill>
              </a:rPr>
              <a:t>Summary </a:t>
            </a: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609600" y="877620"/>
            <a:ext cx="10972800" cy="481827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EPSC has started to operate </a:t>
            </a: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formally </a:t>
            </a: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since EP launch on January 9, 2024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EPSC has supported the payload tests and calibration in the commissioning phase 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EPSC has achieved its basic tasks as planned, and keeps improving its performance to a full scale when EP starts normal operations (expected June)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So far, X-ray sources have been detected and monitored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Known sources: ~2000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Stellar flares: &gt;200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Transients: ~20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EPSC has issued a number of transient alerts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GCN: 18    </a:t>
            </a:r>
            <a:r>
              <a:rPr lang="en-US" sz="18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Atel</a:t>
            </a:r>
            <a:r>
              <a:rPr lang="en-US" sz="18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: 8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endParaRPr lang="en-US" sz="20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sz="22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endParaRPr sz="22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F20A5A-7D38-D63E-28D5-71FF2CD6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156" y="4417800"/>
            <a:ext cx="1955888" cy="18591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0FF7027-48DB-3E29-2A0A-BFB3A3B9C6AB}"/>
              </a:ext>
            </a:extLst>
          </p:cNvPr>
          <p:cNvSpPr txBox="1"/>
          <p:nvPr/>
        </p:nvSpPr>
        <p:spPr>
          <a:xfrm>
            <a:off x="1078521" y="5796769"/>
            <a:ext cx="916833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b="1" dirty="0">
                <a:solidFill>
                  <a:srgbClr val="4F81BD"/>
                </a:solidFill>
                <a:latin typeface="Krona One"/>
              </a:rPr>
              <a:t>EPSC can fully support the EP science operation in the future!</a:t>
            </a:r>
            <a:endParaRPr lang="zh-CN" altLang="en-US" sz="2800" b="1" dirty="0">
              <a:solidFill>
                <a:srgbClr val="4F81BD"/>
              </a:solidFill>
              <a:latin typeface="Krona One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69A217C-04E7-832E-AC97-8BEC943FDCBC}"/>
              </a:ext>
            </a:extLst>
          </p:cNvPr>
          <p:cNvSpPr txBox="1"/>
          <p:nvPr/>
        </p:nvSpPr>
        <p:spPr>
          <a:xfrm>
            <a:off x="8101952" y="6383227"/>
            <a:ext cx="564338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1" u="sng" strike="noStrike" kern="0" cap="none" spc="0" normalizeH="0" baseline="0" noProof="0" dirty="0">
                <a:ln>
                  <a:noFill/>
                </a:ln>
                <a:solidFill>
                  <a:srgbClr val="7394F1"/>
                </a:solidFill>
                <a:effectLst/>
                <a:uLnTx/>
                <a:uFillTx/>
                <a:latin typeface="Verdana" panose="020B0604030504040204" pitchFamily="34" charset="0"/>
                <a:cs typeface="Arial"/>
                <a:sym typeface="Arial"/>
              </a:rPr>
              <a:t>https://ep.bao.ac.cn/ep/</a:t>
            </a:r>
            <a:endParaRPr kumimoji="0" lang="zh-CN" altLang="en-US" sz="2000" i="1" u="sng" strike="noStrike" kern="0" cap="none" spc="0" normalizeH="0" baseline="0" noProof="0" dirty="0">
              <a:ln>
                <a:noFill/>
              </a:ln>
              <a:solidFill>
                <a:srgbClr val="7394F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608"/>
          <p:cNvSpPr txBox="1">
            <a:spLocks/>
          </p:cNvSpPr>
          <p:nvPr/>
        </p:nvSpPr>
        <p:spPr>
          <a:xfrm>
            <a:off x="8214014" y="3824017"/>
            <a:ext cx="4139045" cy="132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algn="ctr">
              <a:defRPr sz="2500" b="1">
                <a:solidFill>
                  <a:srgbClr val="4F81BD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4572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9144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13716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18288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4800" dirty="0"/>
              <a:t>Thank you!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A7C0DE"/>
                </a:solidFill>
              </a:rPr>
              <a:t>2</a:t>
            </a:fld>
            <a:endParaRPr sz="1400">
              <a:solidFill>
                <a:srgbClr val="A7C0DE"/>
              </a:solidFill>
            </a:endParaRPr>
          </a:p>
        </p:txBody>
      </p:sp>
      <p:pic>
        <p:nvPicPr>
          <p:cNvPr id="463" name="image97.gif"/>
          <p:cNvPicPr/>
          <p:nvPr/>
        </p:nvPicPr>
        <p:blipFill>
          <a:blip r:embed="rId5"/>
          <a:srcRect l="18518" t="25709" r="15822" b="29564"/>
          <a:stretch>
            <a:fillRect/>
          </a:stretch>
        </p:blipFill>
        <p:spPr>
          <a:xfrm>
            <a:off x="6530235" y="4075600"/>
            <a:ext cx="4861786" cy="2483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media1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5540" y="989556"/>
            <a:ext cx="5331912" cy="3106455"/>
          </a:xfrm>
          <a:prstGeom prst="rect">
            <a:avLst/>
          </a:prstGeom>
        </p:spPr>
      </p:pic>
      <p:sp>
        <p:nvSpPr>
          <p:cNvPr id="461" name="Shape 4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59">
              <a:defRPr sz="288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880" b="1" dirty="0">
                <a:solidFill>
                  <a:srgbClr val="4F81BD"/>
                </a:solidFill>
              </a:rPr>
              <a:t>Observation modes</a:t>
            </a:r>
            <a:endParaRPr sz="2880" b="1" dirty="0">
              <a:solidFill>
                <a:srgbClr val="4F81BD"/>
              </a:solidFill>
            </a:endParaRPr>
          </a:p>
        </p:txBody>
      </p:sp>
      <p:sp>
        <p:nvSpPr>
          <p:cNvPr id="464" name="Shape 464"/>
          <p:cNvSpPr/>
          <p:nvPr/>
        </p:nvSpPr>
        <p:spPr>
          <a:xfrm>
            <a:off x="1939771" y="6107668"/>
            <a:ext cx="27258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Equatorial coordinates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Shape 452">
            <a:extLst>
              <a:ext uri="{FF2B5EF4-FFF2-40B4-BE49-F238E27FC236}">
                <a16:creationId xmlns:a16="http://schemas.microsoft.com/office/drawing/2014/main" id="{B2B84904-4AF9-527A-42BF-B5FA40A67659}"/>
              </a:ext>
            </a:extLst>
          </p:cNvPr>
          <p:cNvSpPr txBox="1">
            <a:spLocks/>
          </p:cNvSpPr>
          <p:nvPr/>
        </p:nvSpPr>
        <p:spPr>
          <a:xfrm>
            <a:off x="740085" y="1147091"/>
            <a:ext cx="5318337" cy="532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>
              <a:defRPr sz="1800"/>
            </a:pPr>
            <a:r>
              <a:rPr lang="en-US" sz="2000" dirty="0">
                <a:solidFill>
                  <a:srgbClr val="3F6797"/>
                </a:solidFill>
                <a:latin typeface="Arial Bold"/>
                <a:cs typeface="Arial Bold"/>
                <a:sym typeface="Arial"/>
              </a:rPr>
              <a:t>Circular orbit</a:t>
            </a:r>
          </a:p>
          <a:p>
            <a:pPr lvl="1"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Height 592km, period 96min</a:t>
            </a:r>
          </a:p>
          <a:p>
            <a:pPr lvl="1"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inclination angle 29 deg.</a:t>
            </a:r>
          </a:p>
          <a:p>
            <a:pPr lvl="0">
              <a:spcBef>
                <a:spcPts val="500"/>
              </a:spcBef>
            </a:pPr>
            <a:r>
              <a:rPr lang="en-US" altLang="zh-CN" sz="2000" dirty="0">
                <a:solidFill>
                  <a:srgbClr val="3F6797"/>
                </a:solidFill>
                <a:latin typeface="Arial Bold"/>
                <a:ea typeface="Arial Bold"/>
                <a:cs typeface="Arial Bold"/>
                <a:sym typeface="Arial Bold"/>
              </a:rPr>
              <a:t>Observation modes</a:t>
            </a:r>
            <a:endParaRPr lang="en-US" altLang="zh-CN" sz="2000" dirty="0">
              <a:solidFill>
                <a:srgbClr val="0070C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  <a:sym typeface="Arial Bold"/>
              </a:rPr>
              <a:t>Survey (primarily WXT) 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  <a:sym typeface="Arial Bold"/>
              </a:rPr>
              <a:t>Autonomous follow-up (FXT) </a:t>
            </a:r>
          </a:p>
          <a:p>
            <a:pPr lvl="1"/>
            <a:r>
              <a:rPr lang="en-US" altLang="zh-CN" sz="2000" dirty="0" err="1">
                <a:solidFill>
                  <a:srgbClr val="535353"/>
                </a:solidFill>
                <a:latin typeface="Arial"/>
                <a:cs typeface="Arial"/>
                <a:sym typeface="Arial Bold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  <a:sym typeface="Arial Bold"/>
              </a:rPr>
              <a:t> (FXT, WXT)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  <a:sym typeface="Arial Bold"/>
              </a:rPr>
              <a:t>Calibration </a:t>
            </a:r>
          </a:p>
          <a:p>
            <a:pPr>
              <a:defRPr sz="1800"/>
            </a:pPr>
            <a:r>
              <a:rPr lang="en-US" altLang="zh-CN" sz="2000" dirty="0">
                <a:solidFill>
                  <a:srgbClr val="3F6797"/>
                </a:solidFill>
                <a:latin typeface="Arial Bold"/>
                <a:cs typeface="Arial Bold"/>
                <a:sym typeface="Arial Bold"/>
              </a:rPr>
              <a:t>WXT survey mode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Pointing to night sky 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3 </a:t>
            </a:r>
            <a:r>
              <a:rPr lang="en-US" altLang="zh-CN" sz="2000" dirty="0" err="1">
                <a:solidFill>
                  <a:srgbClr val="535353"/>
                </a:solidFill>
                <a:latin typeface="Arial"/>
                <a:cs typeface="Arial"/>
              </a:rPr>
              <a:t>pointings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/orbit, ~20min each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~ 1/2 sky covered in 3 orbits (~</a:t>
            </a:r>
            <a:r>
              <a:rPr lang="zh-CN" altLang="en-US" sz="200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5 </a:t>
            </a:r>
            <a:r>
              <a:rPr lang="en-US" altLang="zh-CN" sz="2000" dirty="0" err="1">
                <a:solidFill>
                  <a:srgbClr val="535353"/>
                </a:solidFill>
                <a:latin typeface="Arial"/>
                <a:cs typeface="Arial"/>
              </a:rPr>
              <a:t>hr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)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Whole sky coverage in ½ year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FXT pointed to pre-selected targets</a:t>
            </a:r>
          </a:p>
          <a:p>
            <a:endParaRPr lang="en-US" altLang="zh-CN" sz="2000" dirty="0">
              <a:solidFill>
                <a:srgbClr val="535353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defRPr sz="1800"/>
            </a:pPr>
            <a:endParaRPr lang="en-US" sz="20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7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6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/>
          </p:cNvSpPr>
          <p:nvPr>
            <p:ph type="body" idx="4294967295"/>
          </p:nvPr>
        </p:nvSpPr>
        <p:spPr>
          <a:xfrm>
            <a:off x="777662" y="1172145"/>
            <a:ext cx="10513793" cy="5304855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/>
          <a:p>
            <a:pPr lvl="0"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Transient a</a:t>
            </a:r>
            <a:r>
              <a:rPr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lert</a:t>
            </a: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Onboard transient search and trigger unit 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Alert information quick downlink</a:t>
            </a:r>
            <a:r>
              <a:rPr lang="zh-CN" altLang="en-US" sz="20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： 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minutes</a:t>
            </a:r>
            <a:endParaRPr lang="en-US" altLang="zh-CN" sz="2000" dirty="0">
              <a:solidFill>
                <a:srgbClr val="535353"/>
              </a:solidFill>
              <a:latin typeface="Arial"/>
              <a:cs typeface="Arial"/>
              <a:sym typeface="Arial"/>
            </a:endParaRP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BD system (China)</a:t>
            </a: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altLang="zh-CN" sz="18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VHF (CNES/France)</a:t>
            </a:r>
            <a:endParaRPr lang="en-US" sz="1800" dirty="0">
              <a:solidFill>
                <a:srgbClr val="535353"/>
              </a:solidFill>
              <a:latin typeface="Arial"/>
              <a:cs typeface="Arial"/>
              <a:sym typeface="Arial"/>
            </a:endParaRP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Alert information: release immediately to the community </a:t>
            </a: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source </a:t>
            </a:r>
            <a:r>
              <a:rPr lang="en-US" altLang="zh-CN" sz="1800" dirty="0">
                <a:solidFill>
                  <a:srgbClr val="535353"/>
                </a:solidFill>
                <a:latin typeface="Arial"/>
                <a:cs typeface="Arial"/>
              </a:rPr>
              <a:t>position, flux, time, spectral parameter</a:t>
            </a:r>
            <a:endParaRPr lang="en-US" sz="1800" dirty="0">
              <a:solidFill>
                <a:srgbClr val="535353"/>
              </a:solidFill>
              <a:latin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2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2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oO</a:t>
            </a: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command uplink 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Normal (S-band): &lt; 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day</a:t>
            </a:r>
            <a:endParaRPr sz="20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Time critical 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&lt; 10 min </a:t>
            </a:r>
            <a:endParaRPr lang="en-US" sz="20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altLang="zh-CN" sz="2200" dirty="0">
                <a:solidFill>
                  <a:srgbClr val="535353"/>
                </a:solidFill>
                <a:latin typeface="Arial"/>
                <a:cs typeface="Arial"/>
              </a:rPr>
              <a:t>Science data downlink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X-band : it takes about a few hours to reach EPSC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Will be made public (community outside EPST) after proprietary periods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Non-</a:t>
            </a:r>
            <a:r>
              <a:rPr lang="en-US" altLang="zh-CN" sz="2000" dirty="0" err="1">
                <a:solidFill>
                  <a:srgbClr val="535353"/>
                </a:solidFill>
                <a:latin typeface="Arial"/>
                <a:cs typeface="Arial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 data: one year</a:t>
            </a:r>
          </a:p>
          <a:p>
            <a:pPr lvl="1"/>
            <a:r>
              <a:rPr lang="en-US" altLang="zh-CN" sz="2000" dirty="0" err="1">
                <a:solidFill>
                  <a:srgbClr val="535353"/>
                </a:solidFill>
                <a:latin typeface="Arial"/>
                <a:cs typeface="Arial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 by EP science team: 6 months </a:t>
            </a:r>
          </a:p>
          <a:p>
            <a:pPr lvl="1"/>
            <a:r>
              <a:rPr lang="en-US" altLang="zh-CN" sz="2000" dirty="0" err="1">
                <a:solidFill>
                  <a:srgbClr val="535353"/>
                </a:solidFill>
                <a:latin typeface="Arial"/>
                <a:cs typeface="Arial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 by guest observers: released immediately</a:t>
            </a:r>
          </a:p>
          <a:p>
            <a:pPr marL="285750" indent="-285750">
              <a:spcBef>
                <a:spcPts val="400"/>
              </a:spcBef>
              <a:defRPr sz="1800"/>
            </a:pPr>
            <a:endParaRPr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A7C0DE"/>
                </a:solidFill>
              </a:rPr>
              <a:t>3</a:t>
            </a:fld>
            <a:endParaRPr sz="1400">
              <a:solidFill>
                <a:srgbClr val="A7C0DE"/>
              </a:solidFill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Alerts of transients, </a:t>
            </a:r>
            <a:r>
              <a:rPr lang="en-US" sz="2500" b="1" dirty="0" err="1">
                <a:solidFill>
                  <a:srgbClr val="4F81BD"/>
                </a:solidFill>
              </a:rPr>
              <a:t>ToO</a:t>
            </a:r>
            <a:r>
              <a:rPr lang="en-US" sz="2500" b="1" dirty="0">
                <a:solidFill>
                  <a:srgbClr val="4F81BD"/>
                </a:solidFill>
              </a:rPr>
              <a:t> &amp; data</a:t>
            </a:r>
            <a:r>
              <a:rPr lang="en-US" dirty="0"/>
              <a:t> </a:t>
            </a:r>
            <a:endParaRPr sz="2500" b="1" dirty="0">
              <a:solidFill>
                <a:srgbClr val="4F81BD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A3D53-4FA2-037F-1589-4404F8E9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EP data/information flow and where EPSC fits in </a:t>
            </a:r>
            <a:endParaRPr kumimoji="1"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49A5732-0CD8-4AC9-33BA-A9D40389ABA8}"/>
              </a:ext>
            </a:extLst>
          </p:cNvPr>
          <p:cNvGrpSpPr/>
          <p:nvPr/>
        </p:nvGrpSpPr>
        <p:grpSpPr>
          <a:xfrm>
            <a:off x="364210" y="929898"/>
            <a:ext cx="7849892" cy="5928102"/>
            <a:chOff x="125016" y="1338545"/>
            <a:chExt cx="7483152" cy="528687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4B8695-95D9-AB26-EABF-31E7FEBC2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360" y="1338545"/>
              <a:ext cx="7272808" cy="5286874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9532871-0F3E-A375-C67E-600FB0265EBF}"/>
                </a:ext>
              </a:extLst>
            </p:cNvPr>
            <p:cNvSpPr/>
            <p:nvPr/>
          </p:nvSpPr>
          <p:spPr>
            <a:xfrm>
              <a:off x="125016" y="3252515"/>
              <a:ext cx="2946648" cy="23367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0820B6AF-DED5-82E8-7630-27C548088D18}"/>
              </a:ext>
            </a:extLst>
          </p:cNvPr>
          <p:cNvSpPr txBox="1"/>
          <p:nvPr/>
        </p:nvSpPr>
        <p:spPr>
          <a:xfrm>
            <a:off x="8459827" y="1123627"/>
            <a:ext cx="3295637" cy="55639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marL="457200" indent="-4572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 sz="2000" b="1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indent="-182563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800" dirty="0">
                <a:solidFill>
                  <a:srgbClr val="002060"/>
                </a:solidFill>
              </a:rPr>
              <a:t>Data/info downlink</a:t>
            </a:r>
          </a:p>
          <a:p>
            <a:pPr lvl="2" indent="-4572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X Band</a:t>
            </a:r>
          </a:p>
          <a:p>
            <a:pPr lvl="2" indent="-4572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 Band</a:t>
            </a:r>
          </a:p>
          <a:p>
            <a:pPr lvl="2" indent="-4572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zh-CN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Beidou</a:t>
            </a:r>
            <a:endParaRPr lang="en-US" altLang="zh-CN" b="1" dirty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2" indent="-4572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VHF</a:t>
            </a:r>
          </a:p>
          <a:p>
            <a:r>
              <a:rPr lang="en-US" altLang="zh-CN" sz="1800" dirty="0">
                <a:solidFill>
                  <a:srgbClr val="002060"/>
                </a:solidFill>
              </a:rPr>
              <a:t>Scientific Center</a:t>
            </a:r>
          </a:p>
          <a:p>
            <a:r>
              <a:rPr lang="en-US" altLang="zh-CN" sz="1800" dirty="0">
                <a:solidFill>
                  <a:srgbClr val="002060"/>
                </a:solidFill>
              </a:rPr>
              <a:t>Control Center</a:t>
            </a:r>
          </a:p>
          <a:p>
            <a:r>
              <a:rPr lang="en-US" altLang="zh-CN" sz="1800" dirty="0">
                <a:solidFill>
                  <a:srgbClr val="002060"/>
                </a:solidFill>
              </a:rPr>
              <a:t>ESA  X Band Stations</a:t>
            </a:r>
          </a:p>
          <a:p>
            <a:pPr lvl="2" indent="-4572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Kourou</a:t>
            </a:r>
          </a:p>
          <a:p>
            <a:pPr lvl="2" indent="-4572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zh-CN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KSATlite</a:t>
            </a: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Singapore</a:t>
            </a:r>
          </a:p>
          <a:p>
            <a:pPr lvl="2" indent="-4572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zh-CN" b="1" dirty="0" err="1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KSATlite</a:t>
            </a:r>
            <a:r>
              <a:rPr lang="en-US" altLang="zh-CN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Western Australia</a:t>
            </a:r>
          </a:p>
          <a:p>
            <a:r>
              <a:rPr lang="en-US" altLang="zh-CN" sz="1800" dirty="0">
                <a:solidFill>
                  <a:srgbClr val="002060"/>
                </a:solidFill>
              </a:rPr>
              <a:t>Science Community</a:t>
            </a:r>
            <a:endParaRPr lang="zh-CN" altLang="en-US" sz="1800" dirty="0">
              <a:solidFill>
                <a:srgbClr val="00206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C9A82C-76B3-DA3D-7485-CBDB331D61EA}"/>
              </a:ext>
            </a:extLst>
          </p:cNvPr>
          <p:cNvSpPr/>
          <p:nvPr/>
        </p:nvSpPr>
        <p:spPr>
          <a:xfrm>
            <a:off x="5291339" y="4569043"/>
            <a:ext cx="2328863" cy="1091607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AA100A-44E4-A06C-A501-1C0CDD84923C}"/>
              </a:ext>
            </a:extLst>
          </p:cNvPr>
          <p:cNvSpPr txBox="1"/>
          <p:nvPr/>
        </p:nvSpPr>
        <p:spPr>
          <a:xfrm>
            <a:off x="6285947" y="5025707"/>
            <a:ext cx="10072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EPSC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63991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Tasks of the EP Science Center</a:t>
            </a:r>
            <a:r>
              <a:rPr sz="2500" b="1" dirty="0">
                <a:solidFill>
                  <a:srgbClr val="4F81BD"/>
                </a:solidFill>
              </a:rPr>
              <a:t> </a:t>
            </a: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609600" y="1232690"/>
            <a:ext cx="10808679" cy="52443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Development of software of data processing pipeline and analysis tools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Developing EP simulator (WXT and FXT)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Studying and designing the survey plan</a:t>
            </a: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Instrument (in-orbit) calibration (</a:t>
            </a:r>
            <a:r>
              <a:rPr lang="en-US" sz="22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altLang="zh-CN" sz="22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uaqing</a:t>
            </a: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altLang="zh-CN" sz="22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Heyang</a:t>
            </a: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altLang="zh-CN" sz="22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Chengkui</a:t>
            </a: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altLang="zh-CN" sz="22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Yusa</a:t>
            </a: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200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EP science operations</a:t>
            </a:r>
          </a:p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Support to the management of observing proposals </a:t>
            </a:r>
          </a:p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User and community support </a:t>
            </a: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Support to EP science team management</a:t>
            </a:r>
          </a:p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Training transient advocates (TA)</a:t>
            </a:r>
          </a:p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Public outreach and media support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sz="22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endParaRPr sz="22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图片 1" descr="WechatIMG19678">
            <a:extLst>
              <a:ext uri="{FF2B5EF4-FFF2-40B4-BE49-F238E27FC236}">
                <a16:creationId xmlns:a16="http://schemas.microsoft.com/office/drawing/2014/main" id="{C8438E63-0532-BF45-A371-8A495A0C4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475" y="4227816"/>
            <a:ext cx="4132788" cy="23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286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EP science operations</a:t>
            </a: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609600" y="947704"/>
            <a:ext cx="10808679" cy="585378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Monitoring the status of the spacecraft and payloads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Data processing, quick-look data analysis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Source identification and transient search 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Onboard search (automated)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On-ground search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Issuing transient alerts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(by GCN &amp; </a:t>
            </a:r>
            <a:r>
              <a:rPr lang="en-US" altLang="zh-CN" sz="20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Atel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            Notifying EP science team and whole community</a:t>
            </a:r>
            <a:endParaRPr lang="en-US" sz="2000" dirty="0">
              <a:solidFill>
                <a:srgbClr val="535353"/>
              </a:solidFill>
              <a:latin typeface="Arial"/>
              <a:cs typeface="Arial"/>
              <a:sym typeface="Arial"/>
            </a:endParaRP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Perform follow-up and </a:t>
            </a:r>
            <a:r>
              <a:rPr lang="en-US" sz="22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ToO</a:t>
            </a: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observations with </a:t>
            </a: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FXT or proposal to other telescopes (e.g. SWIFT, NICER)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Decision making (mission PI or duty scientists)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Creating uplink commands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Data archiving and distribution within EPST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altLang="zh-CN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sz="22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899" lvl="0" indent="-342899">
              <a:lnSpc>
                <a:spcPct val="150000"/>
              </a:lnSpc>
              <a:spcBef>
                <a:spcPts val="0"/>
              </a:spcBef>
              <a:defRPr sz="1800"/>
            </a:pPr>
            <a:endParaRPr sz="22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9A59AD-6E22-7A35-7F59-406D2F6DF1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5416" y="1105905"/>
            <a:ext cx="3532863" cy="264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059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9920D-0EC2-7E49-9EEB-33A7CEAE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EP main web page at NAOC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895009A-CDA3-E65F-31A0-28BE7615E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66" y="1009208"/>
            <a:ext cx="9858931" cy="559479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D4C1B80-ED84-B197-0382-1BEF820E1809}"/>
              </a:ext>
            </a:extLst>
          </p:cNvPr>
          <p:cNvSpPr txBox="1"/>
          <p:nvPr/>
        </p:nvSpPr>
        <p:spPr>
          <a:xfrm>
            <a:off x="678873" y="254000"/>
            <a:ext cx="564338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1" u="sng" strike="noStrike" kern="0" cap="none" spc="0" normalizeH="0" baseline="0" noProof="0" dirty="0">
                <a:ln>
                  <a:noFill/>
                </a:ln>
                <a:solidFill>
                  <a:srgbClr val="7394F1"/>
                </a:solidFill>
                <a:effectLst/>
                <a:uLnTx/>
                <a:uFillTx/>
                <a:latin typeface="Verdana" panose="020B0604030504040204" pitchFamily="34" charset="0"/>
                <a:cs typeface="Arial"/>
                <a:sym typeface="Arial"/>
              </a:rPr>
              <a:t>https://ep.bao.ac.cn/ep/</a:t>
            </a:r>
            <a:endParaRPr kumimoji="0" lang="zh-CN" altLang="en-US" sz="2000" i="1" u="sng" strike="noStrike" kern="0" cap="none" spc="0" normalizeH="0" baseline="0" noProof="0" dirty="0">
              <a:ln>
                <a:noFill/>
              </a:ln>
              <a:solidFill>
                <a:srgbClr val="7394F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08147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0BCA09-A293-2142-79F6-490C0B20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List of sources detected by WXT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E994E3-0B53-4CA2-3E6D-0D3A25C0B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45" y="1112205"/>
            <a:ext cx="10082109" cy="52574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88648E5-AA6E-F2EC-EE37-C21EAA0C7695}"/>
              </a:ext>
            </a:extLst>
          </p:cNvPr>
          <p:cNvSpPr txBox="1"/>
          <p:nvPr/>
        </p:nvSpPr>
        <p:spPr>
          <a:xfrm>
            <a:off x="3837397" y="6419335"/>
            <a:ext cx="441275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Known sources</a:t>
            </a:r>
            <a:r>
              <a:rPr lang="en-US" altLang="zh-CN" dirty="0">
                <a:solidFill>
                  <a:srgbClr val="000000"/>
                </a:solidFill>
              </a:rPr>
              <a:t>: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~2000, transients: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~20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50430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EFD368-0D6A-A08D-7EAB-5BED1435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EP-FXT web at IHEP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149883D-E514-0D11-B036-BDEA8B13B5E4}"/>
              </a:ext>
            </a:extLst>
          </p:cNvPr>
          <p:cNvSpPr txBox="1"/>
          <p:nvPr/>
        </p:nvSpPr>
        <p:spPr>
          <a:xfrm>
            <a:off x="1014413" y="428625"/>
            <a:ext cx="34789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altLang="zh-CN" u="sng" dirty="0">
                <a:solidFill>
                  <a:srgbClr val="0070C0"/>
                </a:solidFill>
              </a:rPr>
              <a:t>http://epfxt.ihep.ac.cn/</a:t>
            </a:r>
            <a:endParaRPr kumimoji="0" lang="zh-CN" altLang="en-US" sz="1800" b="0" i="0" u="sng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F681D82-5BAD-829E-4573-854DAF313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72" y="1143432"/>
            <a:ext cx="10356056" cy="50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65199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包裹">
  <a:themeElements>
    <a:clrScheme name="包裹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包裹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包裹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16361</TotalTime>
  <Words>650</Words>
  <Application>Microsoft Office PowerPoint</Application>
  <PresentationFormat>宽屏</PresentationFormat>
  <Paragraphs>127</Paragraphs>
  <Slides>12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Avenir Roman</vt:lpstr>
      <vt:lpstr>Krona One</vt:lpstr>
      <vt:lpstr>等线</vt:lpstr>
      <vt:lpstr>微软雅黑</vt:lpstr>
      <vt:lpstr>微软雅黑</vt:lpstr>
      <vt:lpstr>Arial</vt:lpstr>
      <vt:lpstr>Arial Bold</vt:lpstr>
      <vt:lpstr>Candara</vt:lpstr>
      <vt:lpstr>Helvetica</vt:lpstr>
      <vt:lpstr>Verdana</vt:lpstr>
      <vt:lpstr>Wingdings</vt:lpstr>
      <vt:lpstr>Default</vt:lpstr>
      <vt:lpstr>包裹</vt:lpstr>
      <vt:lpstr>PowerPoint 演示文稿</vt:lpstr>
      <vt:lpstr>Observation modes</vt:lpstr>
      <vt:lpstr>Alerts of transients, ToO &amp; data </vt:lpstr>
      <vt:lpstr>EP data/information flow and where EPSC fits in </vt:lpstr>
      <vt:lpstr>Tasks of the EP Science Center </vt:lpstr>
      <vt:lpstr>EP science operations</vt:lpstr>
      <vt:lpstr>EP main web page at NAOC</vt:lpstr>
      <vt:lpstr>List of sources detected by WXT</vt:lpstr>
      <vt:lpstr>EP-FXT web at IHEP</vt:lpstr>
      <vt:lpstr>Examples of EP Atel and GCN</vt:lpstr>
      <vt:lpstr>Who are we？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Helen Bao</cp:lastModifiedBy>
  <cp:revision>326</cp:revision>
  <dcterms:modified xsi:type="dcterms:W3CDTF">2024-05-14T07:28:21Z</dcterms:modified>
</cp:coreProperties>
</file>