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2" r:id="rId6"/>
    <p:sldId id="262" r:id="rId7"/>
    <p:sldId id="278" r:id="rId8"/>
    <p:sldId id="277" r:id="rId9"/>
    <p:sldId id="274" r:id="rId10"/>
    <p:sldId id="275" r:id="rId11"/>
    <p:sldId id="269" r:id="rId12"/>
    <p:sldId id="276" r:id="rId13"/>
    <p:sldId id="270" r:id="rId14"/>
    <p:sldId id="279" r:id="rId15"/>
    <p:sldId id="280" r:id="rId16"/>
    <p:sldId id="271" r:id="rId17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82F"/>
    <a:srgbClr val="FDDB78"/>
    <a:srgbClr val="FCFEFC"/>
    <a:srgbClr val="FFFCA7"/>
    <a:srgbClr val="FFC600"/>
    <a:srgbClr val="0098DB"/>
    <a:srgbClr val="00549F"/>
    <a:srgbClr val="00338D"/>
    <a:srgbClr val="D0103A"/>
    <a:srgbClr val="008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F7498F-DD11-DF4C-A9E3-FCDEF6D3FF64}" v="22" dt="2024-05-14T22:32:54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7" autoAdjust="0"/>
    <p:restoredTop sz="94830"/>
  </p:normalViewPr>
  <p:slideViewPr>
    <p:cSldViewPr snapToGrid="0">
      <p:cViewPr varScale="1">
        <p:scale>
          <a:sx n="162" d="100"/>
          <a:sy n="162" d="100"/>
        </p:scale>
        <p:origin x="26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27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5/13/24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26B27-9F49-8E97-1EA9-A20F9CBF33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9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4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03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9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9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8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7" b="170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4"/>
            <a:ext cx="7948800" cy="4219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1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053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3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t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9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9" name="Picture 38" descr="b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7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0" name="Picture 39" descr="ca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29" y="4908010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1" name="Picture 40" descr="ch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67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2" name="Picture 41" descr="cz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1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3" name="Picture 42" descr="de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72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4" name="Picture 43" descr="dk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66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5" name="Picture 44" descr="ee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98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6" name="Picture 45" descr="es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47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7" name="Picture 46" descr="fi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56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8" name="Picture 47" descr="fr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15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49" name="Picture 48" descr="gr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33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0" name="Picture 49" descr="hu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95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1" name="Picture 50" descr="ie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55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2" name="Picture 51" descr="it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13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3" name="Picture 52" descr="lu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72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4" name="Picture 53" descr="nl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29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5" name="Picture 54" descr="no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87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6" name="Picture 55" descr="pl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47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7" name="Picture 56" descr="pt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03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8" name="Picture 57" descr="ro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60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59" name="Picture 58" descr="se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01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60" name="Picture 59" descr="uk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35" y="4911185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61" name="Picture 60" descr="si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27" y="4909917"/>
            <a:ext cx="163385" cy="1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3621">
            <a:off x="-7300" y="404371"/>
            <a:ext cx="3454238" cy="1947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48190">
            <a:off x="3984312" y="398409"/>
            <a:ext cx="4507031" cy="1690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3823200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1A7DDB-0F31-0E39-388E-2E6CA8FC7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4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20"/>
            <a:ext cx="3889376" cy="32385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20"/>
            <a:ext cx="3888000" cy="32385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8"/>
            <a:ext cx="3896416" cy="3714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9"/>
            <a:ext cx="3898900" cy="28622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4"/>
            <a:ext cx="3898900" cy="28622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1250160"/>
            <a:ext cx="4968875" cy="32432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4"/>
            <a:ext cx="2846388" cy="3243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5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9"/>
            <a:ext cx="5932800" cy="4643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0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4575601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4472971" y="450178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Gabriele Matzeu | Quasar Ltd for ESA | </a:t>
            </a:r>
            <a:r>
              <a:rPr lang="en-US" sz="800" noProof="1">
                <a:solidFill>
                  <a:schemeClr val="bg2"/>
                </a:solidFill>
              </a:rPr>
              <a:t>15-May-2024 </a:t>
            </a:r>
            <a:r>
              <a:rPr lang="en-GB" sz="800" noProof="1">
                <a:solidFill>
                  <a:schemeClr val="bg2"/>
                </a:solidFill>
              </a:rPr>
              <a:t>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172269" y="4908010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4" name="Picture 4"/>
          <p:cNvPicPr/>
          <p:nvPr userDrawn="1"/>
        </p:nvPicPr>
        <p:blipFill>
          <a:blip r:embed="rId37"/>
          <a:stretch/>
        </p:blipFill>
        <p:spPr>
          <a:xfrm>
            <a:off x="7655187" y="4138554"/>
            <a:ext cx="1475916" cy="589788"/>
          </a:xfrm>
          <a:prstGeom prst="rect">
            <a:avLst/>
          </a:prstGeom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A6D78-F9C4-CB99-9C24-7F7CD1765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62487" y="2861083"/>
            <a:ext cx="7434637" cy="584775"/>
          </a:xfrm>
          <a:prstGeom prst="rect">
            <a:avLst/>
          </a:prstGeom>
          <a:solidFill>
            <a:srgbClr val="4584D3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i="1" dirty="0">
                <a:solidFill>
                  <a:schemeClr val="bg1">
                    <a:lumMod val="95000"/>
                  </a:schemeClr>
                </a:solidFill>
              </a:rPr>
              <a:t>XMM-Newton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EPIC-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pn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vs. </a:t>
            </a:r>
            <a:r>
              <a:rPr lang="en-US" sz="3200" i="1" dirty="0" err="1">
                <a:solidFill>
                  <a:schemeClr val="bg1">
                    <a:lumMod val="95000"/>
                  </a:schemeClr>
                </a:solidFill>
              </a:rPr>
              <a:t>NuSTAR</a:t>
            </a:r>
            <a:endParaRPr lang="en-US" sz="3200" i="1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" y="3582855"/>
            <a:ext cx="9144000" cy="92333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		Gabriele Matzeu (Quasar SR for ESA)    			     </a:t>
            </a:r>
          </a:p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F. </a:t>
            </a:r>
            <a:r>
              <a:rPr lang="en-GB" dirty="0" err="1">
                <a:solidFill>
                  <a:schemeClr val="bg1"/>
                </a:solidFill>
              </a:rPr>
              <a:t>Füerst</a:t>
            </a:r>
            <a:r>
              <a:rPr lang="en-GB" dirty="0">
                <a:solidFill>
                  <a:schemeClr val="bg1"/>
                </a:solidFill>
              </a:rPr>
              <a:t>, N. </a:t>
            </a:r>
            <a:r>
              <a:rPr lang="en-GB" dirty="0" err="1">
                <a:solidFill>
                  <a:schemeClr val="bg1"/>
                </a:solidFill>
              </a:rPr>
              <a:t>Schartel</a:t>
            </a:r>
            <a:r>
              <a:rPr lang="en-GB" dirty="0">
                <a:solidFill>
                  <a:schemeClr val="bg1"/>
                </a:solidFill>
              </a:rPr>
              <a:t>, M. Smith for the EPIC-</a:t>
            </a:r>
            <a:r>
              <a:rPr lang="en-GB" dirty="0" err="1">
                <a:solidFill>
                  <a:schemeClr val="bg1"/>
                </a:solidFill>
              </a:rPr>
              <a:t>pn</a:t>
            </a:r>
            <a:r>
              <a:rPr lang="en-GB" dirty="0">
                <a:solidFill>
                  <a:schemeClr val="bg1"/>
                </a:solidFill>
              </a:rPr>
              <a:t> IDT and SOC USG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307A90-7966-40A5-6C50-82945C2A9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00" y="610817"/>
            <a:ext cx="5178976" cy="3775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907" y="788276"/>
            <a:ext cx="35104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S/N so 1-3% error</a:t>
            </a:r>
          </a:p>
          <a:p>
            <a:endParaRPr lang="en-US" dirty="0"/>
          </a:p>
          <a:p>
            <a:r>
              <a:rPr lang="en-US" dirty="0"/>
              <a:t>There is a considerable scatter without any recognizable correlation</a:t>
            </a:r>
          </a:p>
          <a:p>
            <a:endParaRPr lang="en-US" dirty="0"/>
          </a:p>
          <a:p>
            <a:r>
              <a:rPr lang="en-US" dirty="0"/>
              <a:t>Work in progress!</a:t>
            </a:r>
          </a:p>
          <a:p>
            <a:endParaRPr lang="en-US" dirty="0"/>
          </a:p>
          <a:p>
            <a:r>
              <a:rPr lang="en-US" dirty="0"/>
              <a:t>EPIC-</a:t>
            </a:r>
            <a:r>
              <a:rPr lang="en-US" dirty="0" err="1"/>
              <a:t>pn</a:t>
            </a:r>
            <a:r>
              <a:rPr lang="en-US" dirty="0"/>
              <a:t> and </a:t>
            </a:r>
            <a:r>
              <a:rPr lang="en-US" i="1" dirty="0"/>
              <a:t>NuSTAR</a:t>
            </a:r>
            <a:r>
              <a:rPr lang="en-US" dirty="0"/>
              <a:t> differences not always that large but mostly within 20%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9F19E2-5A17-E584-EBBC-D101F4B02432}"/>
              </a:ext>
            </a:extLst>
          </p:cNvPr>
          <p:cNvCxnSpPr/>
          <p:nvPr/>
        </p:nvCxnSpPr>
        <p:spPr>
          <a:xfrm>
            <a:off x="4154214" y="3176752"/>
            <a:ext cx="4556234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1C3AC8-0786-3B3D-14EE-E5A708D7AFDF}"/>
              </a:ext>
            </a:extLst>
          </p:cNvPr>
          <p:cNvSpPr txBox="1"/>
          <p:nvPr/>
        </p:nvSpPr>
        <p:spPr>
          <a:xfrm>
            <a:off x="6419974" y="283779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20%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EF6D45-B81E-A33E-C741-EE62DCA3EB78}"/>
              </a:ext>
            </a:extLst>
          </p:cNvPr>
          <p:cNvSpPr txBox="1"/>
          <p:nvPr/>
        </p:nvSpPr>
        <p:spPr>
          <a:xfrm>
            <a:off x="2657292" y="179930"/>
            <a:ext cx="2993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Counts/s vs ∆constant</a:t>
            </a:r>
          </a:p>
        </p:txBody>
      </p:sp>
    </p:spTree>
    <p:extLst>
      <p:ext uri="{BB962C8B-B14F-4D97-AF65-F5344CB8AC3E}">
        <p14:creationId xmlns:p14="http://schemas.microsoft.com/office/powerpoint/2010/main" val="570596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2A35B0-090F-5C7B-CC31-77D9F9E29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77" y="465082"/>
            <a:ext cx="5129961" cy="404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862" y="788276"/>
            <a:ext cx="34263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S/N so 1-3% error</a:t>
            </a:r>
          </a:p>
          <a:p>
            <a:endParaRPr lang="en-US" dirty="0"/>
          </a:p>
          <a:p>
            <a:r>
              <a:rPr lang="en-US" dirty="0"/>
              <a:t>There is also a considerable scatter without any recognizable correlation</a:t>
            </a:r>
          </a:p>
          <a:p>
            <a:endParaRPr lang="en-US" dirty="0"/>
          </a:p>
          <a:p>
            <a:r>
              <a:rPr lang="en-US" dirty="0"/>
              <a:t>Work in progress!</a:t>
            </a:r>
          </a:p>
          <a:p>
            <a:endParaRPr lang="en-US" dirty="0"/>
          </a:p>
          <a:p>
            <a:r>
              <a:rPr lang="en-US" dirty="0"/>
              <a:t>EPIC-</a:t>
            </a:r>
            <a:r>
              <a:rPr lang="en-US" dirty="0" err="1"/>
              <a:t>pn</a:t>
            </a:r>
            <a:r>
              <a:rPr lang="en-US" dirty="0"/>
              <a:t> and </a:t>
            </a:r>
            <a:r>
              <a:rPr lang="en-US" i="1" dirty="0"/>
              <a:t>NuSTAR</a:t>
            </a:r>
            <a:r>
              <a:rPr lang="en-US" dirty="0"/>
              <a:t> differences not always that large, see GRS 1739-278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D86EA5-39E8-9351-84D8-364D17E2265B}"/>
              </a:ext>
            </a:extLst>
          </p:cNvPr>
          <p:cNvSpPr txBox="1"/>
          <p:nvPr/>
        </p:nvSpPr>
        <p:spPr>
          <a:xfrm>
            <a:off x="2657292" y="179930"/>
            <a:ext cx="197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Counts/s vs ∆</a:t>
            </a:r>
            <a:r>
              <a:rPr lang="en-US" dirty="0" err="1"/>
              <a:t>Γ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814DC8-119C-6A67-FFB9-5B188455B9AF}"/>
              </a:ext>
            </a:extLst>
          </p:cNvPr>
          <p:cNvCxnSpPr/>
          <p:nvPr/>
        </p:nvCxnSpPr>
        <p:spPr>
          <a:xfrm>
            <a:off x="4067503" y="3633952"/>
            <a:ext cx="4708635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D5866D-4546-1DEB-1974-710E49E52441}"/>
              </a:ext>
            </a:extLst>
          </p:cNvPr>
          <p:cNvSpPr txBox="1"/>
          <p:nvPr/>
        </p:nvSpPr>
        <p:spPr>
          <a:xfrm>
            <a:off x="6960472" y="3326525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0793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9A9EF3-432C-A9EE-9D55-98B201E8D726}"/>
              </a:ext>
            </a:extLst>
          </p:cNvPr>
          <p:cNvSpPr/>
          <p:nvPr/>
        </p:nvSpPr>
        <p:spPr>
          <a:xfrm>
            <a:off x="4356537" y="1738324"/>
            <a:ext cx="4099034" cy="978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Current status and outlook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862" y="840828"/>
            <a:ext cx="3846787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Flux difference of ~20% obvious in most of the 28 sources with some outliers </a:t>
            </a:r>
          </a:p>
          <a:p>
            <a:endParaRPr lang="en-US" dirty="0"/>
          </a:p>
          <a:p>
            <a:r>
              <a:rPr lang="en-US" dirty="0"/>
              <a:t>Slope difference of ~10% for most of the 26 targets with some pronounced outliers</a:t>
            </a:r>
          </a:p>
          <a:p>
            <a:endParaRPr lang="en-US" dirty="0"/>
          </a:p>
          <a:p>
            <a:r>
              <a:rPr lang="en-US" dirty="0"/>
              <a:t>As this is in working progress we still have to find some form of correlation (if any!).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01207" y="358702"/>
            <a:ext cx="342637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Outliers like MAXI J1348-630, HER X-1, 4U1636-53 will make my life even more complicated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1207" y="2924522"/>
            <a:ext cx="342637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Work is ongoing to create automated pipeline, add more sources. Any change to calibration can be immediately checked.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94E851-ADB2-5AA8-AE64-02E6C0634B27}"/>
              </a:ext>
            </a:extLst>
          </p:cNvPr>
          <p:cNvSpPr txBox="1"/>
          <p:nvPr/>
        </p:nvSpPr>
        <p:spPr>
          <a:xfrm>
            <a:off x="4141074" y="1766154"/>
            <a:ext cx="45299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i="1" dirty="0"/>
              <a:t>NuSTAR</a:t>
            </a:r>
          </a:p>
          <a:p>
            <a:pPr algn="ctr"/>
            <a:r>
              <a:rPr lang="en-US" i="1" dirty="0"/>
              <a:t>XMM</a:t>
            </a:r>
            <a:r>
              <a:rPr lang="en-US" dirty="0"/>
              <a:t> flux typically lower by ~ 20%</a:t>
            </a:r>
          </a:p>
          <a:p>
            <a:pPr algn="ctr"/>
            <a:r>
              <a:rPr lang="en-US" i="1" dirty="0"/>
              <a:t>XMM</a:t>
            </a:r>
            <a:r>
              <a:rPr lang="en-US" dirty="0"/>
              <a:t> spectrum softer (ΔΓ ~ 0.1)</a:t>
            </a:r>
          </a:p>
        </p:txBody>
      </p:sp>
    </p:spTree>
    <p:extLst>
      <p:ext uri="{BB962C8B-B14F-4D97-AF65-F5344CB8AC3E}">
        <p14:creationId xmlns:p14="http://schemas.microsoft.com/office/powerpoint/2010/main" val="163598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370" y="580040"/>
            <a:ext cx="3920359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IACHEC cross-calibration observations </a:t>
            </a:r>
            <a:r>
              <a:rPr lang="en-US" sz="1600"/>
              <a:t>and XRBs </a:t>
            </a:r>
            <a:r>
              <a:rPr lang="en-US" sz="1600" dirty="0"/>
              <a:t>provide a good set to measure and test the cross-calibration between EPIC-</a:t>
            </a:r>
            <a:r>
              <a:rPr lang="en-US" sz="1600" dirty="0" err="1"/>
              <a:t>pn</a:t>
            </a:r>
            <a:r>
              <a:rPr lang="en-US" sz="1600" dirty="0"/>
              <a:t> in timing mode and </a:t>
            </a:r>
            <a:r>
              <a:rPr lang="en-US" sz="1600" i="1" dirty="0"/>
              <a:t>NuSTAR.</a:t>
            </a:r>
          </a:p>
          <a:p>
            <a:endParaRPr lang="en-US" sz="1600" dirty="0"/>
          </a:p>
          <a:p>
            <a:r>
              <a:rPr lang="en-US" sz="1600" dirty="0"/>
              <a:t>Project only recently started (but based on lots of previous work done by Felix and IDT team).</a:t>
            </a:r>
          </a:p>
          <a:p>
            <a:endParaRPr lang="en-US" sz="1600" dirty="0"/>
          </a:p>
          <a:p>
            <a:r>
              <a:rPr lang="en-US" sz="1600" dirty="0"/>
              <a:t>Current cross-calibration is far from perfect, but </a:t>
            </a:r>
            <a:r>
              <a:rPr lang="en-US" sz="1600" b="1" dirty="0"/>
              <a:t>hopefully</a:t>
            </a:r>
            <a:r>
              <a:rPr lang="en-US" sz="1600" dirty="0"/>
              <a:t> stable and can be characterized well in the short-term.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79985"/>
            <a:ext cx="4004442" cy="401648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b="1" dirty="0"/>
              <a:t>Short-term goal: </a:t>
            </a:r>
            <a:r>
              <a:rPr lang="en-US" sz="1500" dirty="0"/>
              <a:t>Optimize the analysis by considering </a:t>
            </a:r>
            <a:r>
              <a:rPr lang="en-US" sz="1500" u="sng" dirty="0"/>
              <a:t>COMMON GTIs</a:t>
            </a:r>
            <a:r>
              <a:rPr lang="en-US" sz="1500" dirty="0"/>
              <a:t> (when possible). </a:t>
            </a:r>
          </a:p>
          <a:p>
            <a:endParaRPr lang="en-US" sz="1500" dirty="0"/>
          </a:p>
          <a:p>
            <a:r>
              <a:rPr lang="en-US" sz="1500" dirty="0"/>
              <a:t>Investigate the ∆const, ∆</a:t>
            </a:r>
            <a:r>
              <a:rPr lang="en-US" sz="1500" dirty="0" err="1"/>
              <a:t>Γ</a:t>
            </a:r>
            <a:r>
              <a:rPr lang="en-US" sz="1500" dirty="0"/>
              <a:t> (and ∆NH) behavior </a:t>
            </a:r>
            <a:r>
              <a:rPr lang="en-US" sz="1500" dirty="0" err="1"/>
              <a:t>w.t.r</a:t>
            </a:r>
            <a:r>
              <a:rPr lang="en-US" sz="1500" dirty="0"/>
              <a:t>. to the number of columns removed for pileup sources (most of them)</a:t>
            </a:r>
            <a:endParaRPr lang="en-US" sz="1500" b="1" dirty="0"/>
          </a:p>
          <a:p>
            <a:endParaRPr lang="en-US" sz="1500" b="1" dirty="0"/>
          </a:p>
          <a:p>
            <a:r>
              <a:rPr lang="en-US" sz="1500" b="1" dirty="0"/>
              <a:t>Mid-term goal</a:t>
            </a:r>
            <a:r>
              <a:rPr lang="en-US" sz="1500" dirty="0"/>
              <a:t>: Increase the sample by adding the XMM-Newton EPIC-</a:t>
            </a:r>
            <a:r>
              <a:rPr lang="en-US" sz="1500" dirty="0" err="1"/>
              <a:t>pn</a:t>
            </a:r>
            <a:r>
              <a:rPr lang="en-US" sz="1500" dirty="0"/>
              <a:t> in timing mode observed with Medium and Thick filter. </a:t>
            </a:r>
          </a:p>
          <a:p>
            <a:endParaRPr lang="en-US" sz="1500" dirty="0"/>
          </a:p>
          <a:p>
            <a:r>
              <a:rPr lang="en-US" sz="1500" b="1" dirty="0"/>
              <a:t>Long-term goal</a:t>
            </a:r>
            <a:r>
              <a:rPr lang="en-US" sz="1500" dirty="0"/>
              <a:t>: Also investigate the change in centroid energy of </a:t>
            </a:r>
            <a:r>
              <a:rPr lang="en-US" sz="1500" dirty="0" err="1"/>
              <a:t>Fek</a:t>
            </a:r>
            <a:r>
              <a:rPr lang="en-US" sz="1500" dirty="0"/>
              <a:t>α emission line.</a:t>
            </a:r>
          </a:p>
        </p:txBody>
      </p:sp>
    </p:spTree>
    <p:extLst>
      <p:ext uri="{BB962C8B-B14F-4D97-AF65-F5344CB8AC3E}">
        <p14:creationId xmlns:p14="http://schemas.microsoft.com/office/powerpoint/2010/main" val="18595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Coordinated XMM-NuSTAR &amp; NuSTAR sample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80040"/>
            <a:ext cx="49424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 took over from Felix in mid (and extremely hot) August 2023 at ESAC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Based on previous work by Felix </a:t>
            </a:r>
            <a:r>
              <a:rPr lang="en-US" sz="2000" dirty="0" err="1"/>
              <a:t>Füerst</a:t>
            </a:r>
            <a:r>
              <a:rPr lang="en-US" sz="2000" dirty="0"/>
              <a:t>.</a:t>
            </a:r>
          </a:p>
          <a:p>
            <a:pPr algn="ctr"/>
            <a:endParaRPr lang="en-US" sz="2000" i="1" dirty="0"/>
          </a:p>
          <a:p>
            <a:pPr algn="ctr"/>
            <a:r>
              <a:rPr lang="en-US" sz="2000" i="1" dirty="0"/>
              <a:t>GOAL</a:t>
            </a:r>
            <a:r>
              <a:rPr lang="en-US" sz="2000" dirty="0"/>
              <a:t>: Reduce and analyze a large sample of “coordinated XMM-Newton &amp; NuSTAR” targets (</a:t>
            </a:r>
            <a:r>
              <a:rPr lang="en-US" sz="2000" b="1" dirty="0"/>
              <a:t>mostly XRBs</a:t>
            </a:r>
            <a:r>
              <a:rPr lang="en-US" sz="2000" dirty="0"/>
              <a:t>) in a semi-automated pipeline for </a:t>
            </a:r>
            <a:r>
              <a:rPr lang="en-US" sz="2000" i="1" dirty="0"/>
              <a:t>XMM-Newton</a:t>
            </a:r>
            <a:r>
              <a:rPr lang="en-US" sz="2000" dirty="0"/>
              <a:t> (EPIC-</a:t>
            </a:r>
            <a:r>
              <a:rPr lang="en-US" sz="2000" dirty="0" err="1"/>
              <a:t>pn</a:t>
            </a:r>
            <a:r>
              <a:rPr lang="en-US" sz="2000" dirty="0"/>
              <a:t> in timing mode) and </a:t>
            </a:r>
            <a:r>
              <a:rPr lang="en-US" sz="2000" i="1" dirty="0"/>
              <a:t>NuSTAR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0A1F3-4D95-8179-0D49-17F2F5428E4C}"/>
              </a:ext>
            </a:extLst>
          </p:cNvPr>
          <p:cNvSpPr txBox="1"/>
          <p:nvPr/>
        </p:nvSpPr>
        <p:spPr>
          <a:xfrm>
            <a:off x="5117924" y="1652376"/>
            <a:ext cx="385064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26 targets – Thick Filter</a:t>
            </a:r>
          </a:p>
          <a:p>
            <a:pPr algn="ctr"/>
            <a:r>
              <a:rPr lang="en-US" sz="2000" dirty="0"/>
              <a:t>12 targets – Medium Filter</a:t>
            </a:r>
          </a:p>
          <a:p>
            <a:pPr algn="ctr"/>
            <a:r>
              <a:rPr lang="en-US" sz="2000" dirty="0"/>
              <a:t>30 targets – Thin Filter </a:t>
            </a:r>
          </a:p>
        </p:txBody>
      </p:sp>
    </p:spTree>
    <p:extLst>
      <p:ext uri="{BB962C8B-B14F-4D97-AF65-F5344CB8AC3E}">
        <p14:creationId xmlns:p14="http://schemas.microsoft.com/office/powerpoint/2010/main" val="366963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3BA28A-2730-0091-0EE4-7B09FF1A585A}"/>
              </a:ext>
            </a:extLst>
          </p:cNvPr>
          <p:cNvSpPr/>
          <p:nvPr/>
        </p:nvSpPr>
        <p:spPr>
          <a:xfrm>
            <a:off x="165594" y="2942146"/>
            <a:ext cx="2334610" cy="15564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Reduction and analysis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971" y="595480"/>
            <a:ext cx="199171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XMM-Newton</a:t>
            </a:r>
          </a:p>
          <a:p>
            <a:pPr algn="ctr"/>
            <a:r>
              <a:rPr lang="en-US" dirty="0"/>
              <a:t>EPIC-</a:t>
            </a:r>
            <a:r>
              <a:rPr lang="en-US" dirty="0" err="1"/>
              <a:t>pn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Timing mode</a:t>
            </a:r>
          </a:p>
          <a:p>
            <a:pPr algn="ctr"/>
            <a:r>
              <a:rPr lang="en-US" dirty="0"/>
              <a:t>RAWX =1-64 </a:t>
            </a:r>
          </a:p>
          <a:p>
            <a:pPr algn="ctr"/>
            <a:r>
              <a:rPr lang="en-US" dirty="0"/>
              <a:t>Using 3-10 keV</a:t>
            </a: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9420E484-466A-8A9E-2585-F5F96CC9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48" y="745578"/>
            <a:ext cx="3185876" cy="3314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8D7B5E-790E-80F1-34C6-3C647B707382}"/>
              </a:ext>
            </a:extLst>
          </p:cNvPr>
          <p:cNvSpPr txBox="1"/>
          <p:nvPr/>
        </p:nvSpPr>
        <p:spPr>
          <a:xfrm>
            <a:off x="151632" y="2942146"/>
            <a:ext cx="2348572" cy="1297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 dirty="0">
                <a:solidFill>
                  <a:srgbClr val="000000"/>
                </a:solidFill>
                <a:effectLst/>
                <a:latin typeface="+mn-lt"/>
              </a:rPr>
              <a:t>In the Timing mode, spatial information is maintained only in one dimension, along the column (RAWX) axis.</a:t>
            </a:r>
            <a:endParaRPr lang="en-ES" sz="1600" dirty="0">
              <a:latin typeface="+mn-lt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CCFF940-8348-C6FC-53EC-0F8180CF1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74" y="595480"/>
            <a:ext cx="2783494" cy="390311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07864BAB-1E87-B52F-EBB5-82AD5E19785A}"/>
              </a:ext>
            </a:extLst>
          </p:cNvPr>
          <p:cNvSpPr/>
          <p:nvPr/>
        </p:nvSpPr>
        <p:spPr>
          <a:xfrm>
            <a:off x="2631027" y="21602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F52CDA5-7DD4-B1CA-2E10-23B5377A94FA}"/>
              </a:ext>
            </a:extLst>
          </p:cNvPr>
          <p:cNvSpPr/>
          <p:nvPr/>
        </p:nvSpPr>
        <p:spPr>
          <a:xfrm>
            <a:off x="4739366" y="21602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CE33CAE-320C-CC09-1B01-AB8C9B52C043}"/>
              </a:ext>
            </a:extLst>
          </p:cNvPr>
          <p:cNvSpPr/>
          <p:nvPr/>
        </p:nvSpPr>
        <p:spPr>
          <a:xfrm rot="5400000">
            <a:off x="1032877" y="2263916"/>
            <a:ext cx="69189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69421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Reduction and analysis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59" y="683173"/>
            <a:ext cx="4466896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/>
              <a:t>XMM-Newton</a:t>
            </a:r>
          </a:p>
          <a:p>
            <a:r>
              <a:rPr lang="en-US" dirty="0"/>
              <a:t>EPIC-</a:t>
            </a:r>
            <a:r>
              <a:rPr lang="en-US" dirty="0" err="1"/>
              <a:t>pn</a:t>
            </a:r>
            <a:r>
              <a:rPr lang="en-US" dirty="0"/>
              <a:t> </a:t>
            </a:r>
          </a:p>
          <a:p>
            <a:r>
              <a:rPr lang="en-US" dirty="0"/>
              <a:t>Timing mode</a:t>
            </a:r>
          </a:p>
          <a:p>
            <a:r>
              <a:rPr lang="en-US" dirty="0"/>
              <a:t>RAWX by (central RAWX excl) </a:t>
            </a:r>
          </a:p>
          <a:p>
            <a:r>
              <a:rPr lang="en-US" dirty="0"/>
              <a:t>10by0 … 10by4 depending on pileup</a:t>
            </a:r>
          </a:p>
          <a:p>
            <a:r>
              <a:rPr lang="en-US" dirty="0"/>
              <a:t>Using 3-10 keV</a:t>
            </a:r>
          </a:p>
          <a:p>
            <a:r>
              <a:rPr lang="en-US" dirty="0" err="1"/>
              <a:t>Mincount</a:t>
            </a:r>
            <a:r>
              <a:rPr lang="en-US" dirty="0"/>
              <a:t>=25 and oversample=3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72CD9-2F78-2047-5171-D9899E202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92" y="683173"/>
            <a:ext cx="3492062" cy="3539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A69A7-2881-F34A-0E94-8FE43D437714}"/>
              </a:ext>
            </a:extLst>
          </p:cNvPr>
          <p:cNvSpPr txBox="1"/>
          <p:nvPr/>
        </p:nvSpPr>
        <p:spPr>
          <a:xfrm>
            <a:off x="785646" y="2808348"/>
            <a:ext cx="3405352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err="1"/>
              <a:t>NuSTAR</a:t>
            </a:r>
            <a:endParaRPr lang="en-US" b="1" i="1" dirty="0"/>
          </a:p>
          <a:p>
            <a:r>
              <a:rPr lang="en-US" dirty="0"/>
              <a:t>Fitting FPMA and FPMB</a:t>
            </a:r>
          </a:p>
          <a:p>
            <a:r>
              <a:rPr lang="en-US" dirty="0"/>
              <a:t>90” extraction radius both </a:t>
            </a:r>
            <a:r>
              <a:rPr lang="en-US" dirty="0" err="1"/>
              <a:t>src</a:t>
            </a:r>
            <a:r>
              <a:rPr lang="en-US" dirty="0"/>
              <a:t> and </a:t>
            </a:r>
            <a:r>
              <a:rPr lang="en-US" dirty="0" err="1"/>
              <a:t>bkg</a:t>
            </a:r>
            <a:endParaRPr lang="en-US" dirty="0"/>
          </a:p>
          <a:p>
            <a:r>
              <a:rPr lang="en-US" dirty="0"/>
              <a:t>Using 3-20keV</a:t>
            </a:r>
          </a:p>
          <a:p>
            <a:r>
              <a:rPr lang="en-US" dirty="0" err="1"/>
              <a:t>Mincount</a:t>
            </a:r>
            <a:r>
              <a:rPr lang="en-US" dirty="0"/>
              <a:t>=50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A7BFE-E58B-45FE-7E53-EF0B19CD54C9}"/>
              </a:ext>
            </a:extLst>
          </p:cNvPr>
          <p:cNvSpPr txBox="1"/>
          <p:nvPr/>
        </p:nvSpPr>
        <p:spPr>
          <a:xfrm>
            <a:off x="5297216" y="1032642"/>
            <a:ext cx="15844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P</a:t>
            </a:r>
            <a:r>
              <a:rPr lang="en-ES" sz="1300" dirty="0"/>
              <a:t>eak RAWX=38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342331-4E27-7D1B-39F4-4AD454C30C8A}"/>
              </a:ext>
            </a:extLst>
          </p:cNvPr>
          <p:cNvSpPr txBox="1"/>
          <p:nvPr/>
        </p:nvSpPr>
        <p:spPr>
          <a:xfrm>
            <a:off x="5272255" y="2162017"/>
            <a:ext cx="1357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e.g.,10by1 </a:t>
            </a:r>
          </a:p>
          <a:p>
            <a:pPr algn="ctr"/>
            <a:r>
              <a:rPr lang="en-US" sz="1200" dirty="0"/>
              <a:t>RAWX 37-39 removed</a:t>
            </a:r>
            <a:endParaRPr lang="en-ES" sz="1200" dirty="0"/>
          </a:p>
        </p:txBody>
      </p:sp>
    </p:spTree>
    <p:extLst>
      <p:ext uri="{BB962C8B-B14F-4D97-AF65-F5344CB8AC3E}">
        <p14:creationId xmlns:p14="http://schemas.microsoft.com/office/powerpoint/2010/main" val="356158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energy and energy&#10;&#10;Description automatically generated">
            <a:extLst>
              <a:ext uri="{FF2B5EF4-FFF2-40B4-BE49-F238E27FC236}">
                <a16:creationId xmlns:a16="http://schemas.microsoft.com/office/drawing/2014/main" id="{66F305BD-0691-0555-9F33-C452B1B75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100"/>
          <a:stretch/>
        </p:blipFill>
        <p:spPr>
          <a:xfrm>
            <a:off x="65236" y="580040"/>
            <a:ext cx="5618801" cy="4143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Example 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1918" y="834345"/>
            <a:ext cx="3252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Find best-fit continuum model to </a:t>
            </a:r>
            <a:r>
              <a:rPr lang="en-US" i="1" dirty="0"/>
              <a:t>NuSTAR</a:t>
            </a:r>
            <a:r>
              <a:rPr lang="en-US" dirty="0"/>
              <a:t> data only</a:t>
            </a:r>
          </a:p>
          <a:p>
            <a:pPr algn="ctr"/>
            <a:r>
              <a:rPr lang="en-US" dirty="0"/>
              <a:t>(in this </a:t>
            </a:r>
            <a:r>
              <a:rPr lang="en-US" dirty="0" err="1"/>
              <a:t>case:</a:t>
            </a:r>
            <a:r>
              <a:rPr lang="en-US" dirty="0" err="1">
                <a:latin typeface="Palatino" charset="0"/>
                <a:ea typeface="Palatino" charset="0"/>
                <a:cs typeface="Palatino" charset="0"/>
              </a:rPr>
              <a:t>constant</a:t>
            </a:r>
            <a:r>
              <a:rPr lang="en-US" dirty="0">
                <a:latin typeface="Palatino" charset="0"/>
                <a:ea typeface="Palatino" charset="0"/>
                <a:cs typeface="Palatino" charset="0"/>
              </a:rPr>
              <a:t>*pow</a:t>
            </a:r>
            <a:r>
              <a:rPr lang="en-US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i="1" dirty="0"/>
              <a:t>XMM</a:t>
            </a:r>
            <a:r>
              <a:rPr lang="en-US" dirty="0"/>
              <a:t> EPIC-</a:t>
            </a:r>
            <a:r>
              <a:rPr lang="en-US" dirty="0" err="1"/>
              <a:t>pn</a:t>
            </a:r>
            <a:r>
              <a:rPr lang="en-US" dirty="0"/>
              <a:t> not fitted)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B577F-BE4A-87EE-A238-460BE362639B}"/>
              </a:ext>
            </a:extLst>
          </p:cNvPr>
          <p:cNvSpPr txBox="1"/>
          <p:nvPr/>
        </p:nvSpPr>
        <p:spPr>
          <a:xfrm>
            <a:off x="5929836" y="3811825"/>
            <a:ext cx="335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American Typewriter" panose="02090604020004020304" pitchFamily="18" charset="77"/>
              </a:rPr>
              <a:t>arfgen</a:t>
            </a:r>
            <a:r>
              <a:rPr lang="en-GB" dirty="0">
                <a:latin typeface="American Typewriter" panose="02090604020004020304" pitchFamily="18" charset="77"/>
              </a:rPr>
              <a:t> </a:t>
            </a:r>
            <a:r>
              <a:rPr lang="en-GB" dirty="0" err="1">
                <a:latin typeface="American Typewriter" panose="02090604020004020304" pitchFamily="18" charset="77"/>
              </a:rPr>
              <a:t>applyabsfluxcorr</a:t>
            </a:r>
            <a:r>
              <a:rPr lang="en-GB" dirty="0">
                <a:latin typeface="American Typewriter" panose="02090604020004020304" pitchFamily="18" charset="77"/>
              </a:rPr>
              <a:t>=yes</a:t>
            </a:r>
            <a:endParaRPr lang="en-ES" dirty="0">
              <a:latin typeface="American Typewriter" panose="02090604020004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273EE-E2C8-7E20-693E-FB71448ADBDB}"/>
              </a:ext>
            </a:extLst>
          </p:cNvPr>
          <p:cNvSpPr txBox="1"/>
          <p:nvPr/>
        </p:nvSpPr>
        <p:spPr>
          <a:xfrm>
            <a:off x="5941364" y="2553818"/>
            <a:ext cx="3252082" cy="17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EPIC-</a:t>
            </a:r>
            <a:r>
              <a:rPr lang="en-US" dirty="0" err="1"/>
              <a:t>pn</a:t>
            </a:r>
            <a:r>
              <a:rPr lang="en-US" dirty="0"/>
              <a:t> photo-index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i="1" dirty="0"/>
              <a:t>NuSTAR</a:t>
            </a:r>
            <a:r>
              <a:rPr lang="en-US" dirty="0"/>
              <a:t>: harder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i="1" dirty="0"/>
              <a:t>XMM</a:t>
            </a:r>
            <a:r>
              <a:rPr lang="en-US" dirty="0"/>
              <a:t> EPIC-</a:t>
            </a:r>
            <a:r>
              <a:rPr lang="en-US" dirty="0" err="1"/>
              <a:t>pn</a:t>
            </a:r>
            <a:r>
              <a:rPr lang="en-US" dirty="0"/>
              <a:t> not fitted)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953DE-BCE7-8A25-D3EA-F15688E5C721}"/>
              </a:ext>
            </a:extLst>
          </p:cNvPr>
          <p:cNvSpPr txBox="1"/>
          <p:nvPr/>
        </p:nvSpPr>
        <p:spPr>
          <a:xfrm>
            <a:off x="954156" y="2469821"/>
            <a:ext cx="245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HMXRB: CYG X-1</a:t>
            </a:r>
          </a:p>
        </p:txBody>
      </p:sp>
    </p:spTree>
    <p:extLst>
      <p:ext uri="{BB962C8B-B14F-4D97-AF65-F5344CB8AC3E}">
        <p14:creationId xmlns:p14="http://schemas.microsoft.com/office/powerpoint/2010/main" val="106531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energy and energy&#10;&#10;Description automatically generated">
            <a:extLst>
              <a:ext uri="{FF2B5EF4-FFF2-40B4-BE49-F238E27FC236}">
                <a16:creationId xmlns:a16="http://schemas.microsoft.com/office/drawing/2014/main" id="{F773FE99-476C-2EB9-D7FF-62F43C6E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9" y="481477"/>
            <a:ext cx="5760719" cy="4346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dirty="0"/>
              <a:t>Example 2 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7682" y="833817"/>
            <a:ext cx="3572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Find best-fit continuum model to </a:t>
            </a:r>
            <a:r>
              <a:rPr lang="en-US" i="1" dirty="0"/>
              <a:t>NuSTAR</a:t>
            </a:r>
            <a:r>
              <a:rPr lang="en-US" dirty="0"/>
              <a:t> data only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model:</a:t>
            </a:r>
            <a:r>
              <a:rPr lang="en-US" dirty="0" err="1">
                <a:latin typeface="Palatino" charset="0"/>
                <a:ea typeface="Palatino" charset="0"/>
                <a:cs typeface="Palatino" charset="0"/>
              </a:rPr>
              <a:t>constant</a:t>
            </a:r>
            <a:r>
              <a:rPr lang="en-US" dirty="0">
                <a:latin typeface="Palatino" charset="0"/>
                <a:ea typeface="Palatino" charset="0"/>
                <a:cs typeface="Palatino" charset="0"/>
              </a:rPr>
              <a:t>*</a:t>
            </a:r>
            <a:r>
              <a:rPr lang="en-US" dirty="0" err="1">
                <a:latin typeface="Palatino" charset="0"/>
                <a:ea typeface="Palatino" charset="0"/>
                <a:cs typeface="Palatino" charset="0"/>
              </a:rPr>
              <a:t>Tbabs</a:t>
            </a:r>
            <a:r>
              <a:rPr lang="en-US" dirty="0">
                <a:latin typeface="Palatino" charset="0"/>
                <a:ea typeface="Palatino" charset="0"/>
                <a:cs typeface="Palatino" charset="0"/>
              </a:rPr>
              <a:t>*pow</a:t>
            </a:r>
            <a:r>
              <a:rPr lang="en-US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i="1" dirty="0"/>
              <a:t>XMM</a:t>
            </a:r>
            <a:r>
              <a:rPr lang="en-US" dirty="0"/>
              <a:t> EPIC-</a:t>
            </a:r>
            <a:r>
              <a:rPr lang="en-US" dirty="0" err="1"/>
              <a:t>pn</a:t>
            </a:r>
            <a:r>
              <a:rPr lang="en-US" dirty="0"/>
              <a:t> not fitted)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B577F-BE4A-87EE-A238-460BE362639B}"/>
              </a:ext>
            </a:extLst>
          </p:cNvPr>
          <p:cNvSpPr txBox="1"/>
          <p:nvPr/>
        </p:nvSpPr>
        <p:spPr>
          <a:xfrm>
            <a:off x="5835732" y="3940351"/>
            <a:ext cx="335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American Typewriter" panose="02090604020004020304" pitchFamily="18" charset="77"/>
              </a:rPr>
              <a:t>arfgen</a:t>
            </a:r>
            <a:r>
              <a:rPr lang="en-GB" dirty="0">
                <a:latin typeface="American Typewriter" panose="02090604020004020304" pitchFamily="18" charset="77"/>
              </a:rPr>
              <a:t> </a:t>
            </a:r>
            <a:r>
              <a:rPr lang="en-GB" dirty="0" err="1">
                <a:latin typeface="American Typewriter" panose="02090604020004020304" pitchFamily="18" charset="77"/>
              </a:rPr>
              <a:t>applyabsfluxcorr</a:t>
            </a:r>
            <a:r>
              <a:rPr lang="en-GB" dirty="0">
                <a:latin typeface="American Typewriter" panose="02090604020004020304" pitchFamily="18" charset="77"/>
              </a:rPr>
              <a:t>=yes</a:t>
            </a:r>
            <a:endParaRPr lang="en-ES" dirty="0">
              <a:latin typeface="American Typewriter" panose="02090604020004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273EE-E2C8-7E20-693E-FB71448ADBDB}"/>
              </a:ext>
            </a:extLst>
          </p:cNvPr>
          <p:cNvSpPr txBox="1"/>
          <p:nvPr/>
        </p:nvSpPr>
        <p:spPr>
          <a:xfrm>
            <a:off x="5891918" y="2556614"/>
            <a:ext cx="3252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EPIC-</a:t>
            </a:r>
            <a:r>
              <a:rPr lang="en-US" dirty="0" err="1"/>
              <a:t>pn</a:t>
            </a:r>
            <a:r>
              <a:rPr lang="en-US" dirty="0"/>
              <a:t> photo-index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i="1" dirty="0"/>
              <a:t>NuSTAR</a:t>
            </a:r>
            <a:r>
              <a:rPr lang="en-US" dirty="0"/>
              <a:t>: harder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i="1" dirty="0"/>
              <a:t>XMM</a:t>
            </a:r>
            <a:r>
              <a:rPr lang="en-US" dirty="0"/>
              <a:t> EPIC-</a:t>
            </a:r>
            <a:r>
              <a:rPr lang="en-US" dirty="0" err="1"/>
              <a:t>pn</a:t>
            </a:r>
            <a:r>
              <a:rPr lang="en-US" dirty="0"/>
              <a:t> not fitted)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953DE-BCE7-8A25-D3EA-F15688E5C721}"/>
              </a:ext>
            </a:extLst>
          </p:cNvPr>
          <p:cNvSpPr txBox="1"/>
          <p:nvPr/>
        </p:nvSpPr>
        <p:spPr>
          <a:xfrm>
            <a:off x="954156" y="2469821"/>
            <a:ext cx="262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LMXRB: H 1743-322</a:t>
            </a:r>
          </a:p>
        </p:txBody>
      </p:sp>
    </p:spTree>
    <p:extLst>
      <p:ext uri="{BB962C8B-B14F-4D97-AF65-F5344CB8AC3E}">
        <p14:creationId xmlns:p14="http://schemas.microsoft.com/office/powerpoint/2010/main" val="105361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showing the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5CC2C75E-EA71-9AA0-22B2-D27BD6C58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7703"/>
          <a:stretch/>
        </p:blipFill>
        <p:spPr>
          <a:xfrm>
            <a:off x="111374" y="2353881"/>
            <a:ext cx="3956765" cy="2425492"/>
          </a:xfrm>
          <a:prstGeom prst="rect">
            <a:avLst/>
          </a:prstGeom>
        </p:spPr>
      </p:pic>
      <p:pic>
        <p:nvPicPr>
          <p:cNvPr id="18" name="Picture 17" descr="A graph of energy and energy&#10;&#10;Description automatically generated">
            <a:extLst>
              <a:ext uri="{FF2B5EF4-FFF2-40B4-BE49-F238E27FC236}">
                <a16:creationId xmlns:a16="http://schemas.microsoft.com/office/drawing/2014/main" id="{332C0F46-D886-B08A-D646-5B3438599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392"/>
          <a:stretch/>
        </p:blipFill>
        <p:spPr>
          <a:xfrm>
            <a:off x="4400125" y="208544"/>
            <a:ext cx="3956765" cy="2330751"/>
          </a:xfrm>
          <a:prstGeom prst="rect">
            <a:avLst/>
          </a:prstGeom>
        </p:spPr>
      </p:pic>
      <p:pic>
        <p:nvPicPr>
          <p:cNvPr id="16" name="Picture 15" descr="A graph of energy and energy&#10;&#10;Description automatically generated">
            <a:extLst>
              <a:ext uri="{FF2B5EF4-FFF2-40B4-BE49-F238E27FC236}">
                <a16:creationId xmlns:a16="http://schemas.microsoft.com/office/drawing/2014/main" id="{58623E45-A534-D570-4DF7-1C8482C710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7392"/>
          <a:stretch/>
        </p:blipFill>
        <p:spPr>
          <a:xfrm>
            <a:off x="4400124" y="2409804"/>
            <a:ext cx="3956765" cy="2425492"/>
          </a:xfrm>
          <a:prstGeom prst="rect">
            <a:avLst/>
          </a:prstGeom>
        </p:spPr>
      </p:pic>
      <p:pic>
        <p:nvPicPr>
          <p:cNvPr id="12" name="Picture 11" descr="A graph of energy and energy&#10;&#10;Description automatically generated">
            <a:extLst>
              <a:ext uri="{FF2B5EF4-FFF2-40B4-BE49-F238E27FC236}">
                <a16:creationId xmlns:a16="http://schemas.microsoft.com/office/drawing/2014/main" id="{07A9D246-42D1-E95E-CED6-9D1835343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6987"/>
          <a:stretch/>
        </p:blipFill>
        <p:spPr>
          <a:xfrm>
            <a:off x="111371" y="212499"/>
            <a:ext cx="3956767" cy="219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115007"/>
            <a:ext cx="7174846" cy="430887"/>
          </a:xfrm>
        </p:spPr>
        <p:txBody>
          <a:bodyPr/>
          <a:lstStyle/>
          <a:p>
            <a:r>
              <a:rPr lang="en-US" dirty="0"/>
              <a:t>More examples: gallery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981" y="1152045"/>
            <a:ext cx="21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HMXRB: LMC X-1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655" y="1263449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 LAC: </a:t>
            </a:r>
            <a:r>
              <a:rPr lang="en-US" dirty="0" err="1"/>
              <a:t>Mrk</a:t>
            </a:r>
            <a:r>
              <a:rPr lang="en-US" dirty="0"/>
              <a:t> 501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922" y="3475794"/>
            <a:ext cx="20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LMXRB: Her X-1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4502" y="3588205"/>
            <a:ext cx="2226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HMXRB? MAXI J 1348-639</a:t>
            </a:r>
          </a:p>
        </p:txBody>
      </p:sp>
    </p:spTree>
    <p:extLst>
      <p:ext uri="{BB962C8B-B14F-4D97-AF65-F5344CB8AC3E}">
        <p14:creationId xmlns:p14="http://schemas.microsoft.com/office/powerpoint/2010/main" val="104323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showing a graph of energy&#10;&#10;Description automatically generated">
            <a:extLst>
              <a:ext uri="{FF2B5EF4-FFF2-40B4-BE49-F238E27FC236}">
                <a16:creationId xmlns:a16="http://schemas.microsoft.com/office/drawing/2014/main" id="{D25EB99D-1FAE-F57B-E524-A91817123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7308"/>
          <a:stretch/>
        </p:blipFill>
        <p:spPr>
          <a:xfrm>
            <a:off x="4463512" y="821735"/>
            <a:ext cx="4680488" cy="3618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203397"/>
            <a:ext cx="8228404" cy="430887"/>
          </a:xfrm>
        </p:spPr>
        <p:txBody>
          <a:bodyPr/>
          <a:lstStyle/>
          <a:p>
            <a:r>
              <a:rPr lang="en-US" dirty="0"/>
              <a:t>TEST 1 example – EPIC-</a:t>
            </a:r>
            <a:r>
              <a:rPr lang="en-US" dirty="0" err="1"/>
              <a:t>pn</a:t>
            </a:r>
            <a:r>
              <a:rPr lang="en-US" dirty="0"/>
              <a:t> VARIABLE CONSTANT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601" y="634284"/>
            <a:ext cx="39465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CYG X-1; An accreting high mass X-ray binary with strong iron Kα line.</a:t>
            </a:r>
          </a:p>
          <a:p>
            <a:endParaRPr lang="en-US" dirty="0"/>
          </a:p>
          <a:p>
            <a:r>
              <a:rPr lang="en-US" dirty="0"/>
              <a:t>Fe Ka centroid energy lines is shifted by ~10 eV</a:t>
            </a:r>
          </a:p>
          <a:p>
            <a:endParaRPr lang="en-US" i="1" dirty="0"/>
          </a:p>
          <a:p>
            <a:pPr algn="just"/>
            <a:r>
              <a:rPr lang="en-US" dirty="0"/>
              <a:t>∆const = 1 – constant (EPIC-</a:t>
            </a:r>
            <a:r>
              <a:rPr lang="en-US" dirty="0" err="1"/>
              <a:t>pn</a:t>
            </a:r>
            <a:r>
              <a:rPr lang="en-US" dirty="0"/>
              <a:t>) = 0.09</a:t>
            </a:r>
          </a:p>
          <a:p>
            <a:endParaRPr lang="en-US" i="1" dirty="0"/>
          </a:p>
          <a:p>
            <a:r>
              <a:rPr lang="en-US" dirty="0"/>
              <a:t>-&gt; work in progress.</a:t>
            </a:r>
          </a:p>
        </p:txBody>
      </p:sp>
    </p:spTree>
    <p:extLst>
      <p:ext uri="{BB962C8B-B14F-4D97-AF65-F5344CB8AC3E}">
        <p14:creationId xmlns:p14="http://schemas.microsoft.com/office/powerpoint/2010/main" val="155502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203397"/>
            <a:ext cx="8378176" cy="430887"/>
          </a:xfrm>
        </p:spPr>
        <p:txBody>
          <a:bodyPr/>
          <a:lstStyle/>
          <a:p>
            <a:r>
              <a:rPr lang="en-US" dirty="0"/>
              <a:t>TEST 2 example – EPIC-</a:t>
            </a:r>
            <a:r>
              <a:rPr lang="en-US" dirty="0" err="1"/>
              <a:t>pn</a:t>
            </a:r>
            <a:r>
              <a:rPr lang="en-US" dirty="0"/>
              <a:t> VARIABLE </a:t>
            </a:r>
            <a:r>
              <a:rPr lang="en-US" dirty="0" err="1"/>
              <a:t>Γ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601" y="821735"/>
            <a:ext cx="43406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CYG X-1; An accreting high mass X-ray binary with strong iron Kα line.</a:t>
            </a:r>
          </a:p>
          <a:p>
            <a:endParaRPr lang="en-US" dirty="0"/>
          </a:p>
          <a:p>
            <a:r>
              <a:rPr lang="en-US" dirty="0"/>
              <a:t>Fe Ka centroid energy lines is shifted by ~10 eV</a:t>
            </a:r>
          </a:p>
          <a:p>
            <a:endParaRPr lang="en-US" dirty="0"/>
          </a:p>
          <a:p>
            <a:pPr algn="just"/>
            <a:r>
              <a:rPr lang="en-US" dirty="0"/>
              <a:t>∆</a:t>
            </a:r>
            <a:r>
              <a:rPr lang="en-US" dirty="0" err="1"/>
              <a:t>Γ</a:t>
            </a:r>
            <a:r>
              <a:rPr lang="en-US" dirty="0"/>
              <a:t> =  </a:t>
            </a:r>
            <a:r>
              <a:rPr lang="en-US" dirty="0" err="1"/>
              <a:t>Γ</a:t>
            </a:r>
            <a:r>
              <a:rPr lang="en-US" dirty="0"/>
              <a:t> (FMPA) - </a:t>
            </a:r>
            <a:r>
              <a:rPr lang="en-US" dirty="0" err="1"/>
              <a:t>Γ</a:t>
            </a:r>
            <a:r>
              <a:rPr lang="en-US" dirty="0"/>
              <a:t> (FMPA) = 0.06 </a:t>
            </a:r>
          </a:p>
          <a:p>
            <a:endParaRPr lang="en-US" dirty="0"/>
          </a:p>
          <a:p>
            <a:r>
              <a:rPr lang="en-US" dirty="0"/>
              <a:t>The majority of EPIC-</a:t>
            </a:r>
            <a:r>
              <a:rPr lang="en-US" dirty="0" err="1"/>
              <a:t>pn</a:t>
            </a:r>
            <a:r>
              <a:rPr lang="en-US" dirty="0"/>
              <a:t> slopes are softer </a:t>
            </a: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i="1" dirty="0"/>
              <a:t>NuSTAR FPMA/B</a:t>
            </a:r>
          </a:p>
          <a:p>
            <a:endParaRPr lang="en-US" dirty="0"/>
          </a:p>
          <a:p>
            <a:r>
              <a:rPr lang="en-US" dirty="0"/>
              <a:t>-&gt; work in progress.</a:t>
            </a:r>
          </a:p>
        </p:txBody>
      </p:sp>
      <p:pic>
        <p:nvPicPr>
          <p:cNvPr id="10" name="Picture 9" descr="A graph showing a green line and red line&#10;&#10;Description automatically generated">
            <a:extLst>
              <a:ext uri="{FF2B5EF4-FFF2-40B4-BE49-F238E27FC236}">
                <a16:creationId xmlns:a16="http://schemas.microsoft.com/office/drawing/2014/main" id="{2AD3DFB7-943A-29C6-0BB6-C9AE7BD8C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/>
          <a:stretch/>
        </p:blipFill>
        <p:spPr>
          <a:xfrm>
            <a:off x="4463512" y="815865"/>
            <a:ext cx="4610812" cy="35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89383"/>
      </p:ext>
    </p:extLst>
  </p:cSld>
  <p:clrMapOvr>
    <a:masterClrMapping/>
  </p:clrMapOvr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purl.org/dc/elements/1.1/"/>
    <ds:schemaRef ds:uri="f2760952-b3bb-408f-ace6-eb1e07642b86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Mac Presentation 16-9</Template>
  <TotalTime>25126</TotalTime>
  <Words>796</Words>
  <Application>Microsoft Macintosh PowerPoint</Application>
  <PresentationFormat>On-screen Show (16:9)</PresentationFormat>
  <Paragraphs>127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American Typewriter</vt:lpstr>
      <vt:lpstr>Arial</vt:lpstr>
      <vt:lpstr>Calibri</vt:lpstr>
      <vt:lpstr>Palatino</vt:lpstr>
      <vt:lpstr>Verdana</vt:lpstr>
      <vt:lpstr>Esa presentation</vt:lpstr>
      <vt:lpstr>PowerPoint Presentation</vt:lpstr>
      <vt:lpstr>Coordinated XMM-NuSTAR &amp; NuSTAR sample</vt:lpstr>
      <vt:lpstr>Reduction and analysis approach</vt:lpstr>
      <vt:lpstr>Reduction and analysis approach</vt:lpstr>
      <vt:lpstr>Example 1:</vt:lpstr>
      <vt:lpstr>Example 2 : </vt:lpstr>
      <vt:lpstr>More examples: gallery</vt:lpstr>
      <vt:lpstr>TEST 1 example – EPIC-pn VARIABLE CONSTANT</vt:lpstr>
      <vt:lpstr>TEST 2 example – EPIC-pn VARIABLE Γ </vt:lpstr>
      <vt:lpstr>Results</vt:lpstr>
      <vt:lpstr>Results</vt:lpstr>
      <vt:lpstr>Current status and outlook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Felix Fuerst</dc:creator>
  <cp:keywords/>
  <dc:description/>
  <cp:lastModifiedBy>Gabriele Matzeu</cp:lastModifiedBy>
  <cp:revision>185</cp:revision>
  <cp:lastPrinted>2019-05-16T11:51:54Z</cp:lastPrinted>
  <dcterms:created xsi:type="dcterms:W3CDTF">2017-02-15T14:10:49Z</dcterms:created>
  <dcterms:modified xsi:type="dcterms:W3CDTF">2024-05-15T08:24:18Z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