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9" r:id="rId3"/>
    <p:sldId id="264" r:id="rId4"/>
    <p:sldId id="263" r:id="rId5"/>
    <p:sldId id="270" r:id="rId6"/>
    <p:sldId id="271" r:id="rId7"/>
    <p:sldId id="272" r:id="rId8"/>
    <p:sldId id="273" r:id="rId9"/>
    <p:sldId id="258" r:id="rId10"/>
    <p:sldId id="274" r:id="rId11"/>
    <p:sldId id="266" r:id="rId12"/>
    <p:sldId id="267" r:id="rId13"/>
    <p:sldId id="259" r:id="rId14"/>
    <p:sldId id="265" r:id="rId15"/>
    <p:sldId id="276" r:id="rId16"/>
    <p:sldId id="275" r:id="rId17"/>
    <p:sldId id="268" r:id="rId18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4215" autoAdjust="0"/>
  </p:normalViewPr>
  <p:slideViewPr>
    <p:cSldViewPr snapToGrid="0">
      <p:cViewPr varScale="1">
        <p:scale>
          <a:sx n="61" d="100"/>
          <a:sy n="61" d="100"/>
        </p:scale>
        <p:origin x="149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10A2676-687F-1E43-8ABD-DFA4D81EDC2D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78E77D4-7F57-9F4A-943F-CDDD16A513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79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/>
              <a:t>Allright</a:t>
            </a:r>
            <a:r>
              <a:rPr kumimoji="1" lang="en-US" altLang="ja-JP" dirty="0"/>
              <a:t>, Buenos </a:t>
            </a:r>
            <a:r>
              <a:rPr kumimoji="1" lang="en-US" altLang="ja-JP" dirty="0" err="1"/>
              <a:t>dias</a:t>
            </a:r>
            <a:r>
              <a:rPr kumimoji="1" lang="en-US" altLang="ja-JP" dirty="0"/>
              <a:t>, I’m Tomokage Yoneyama from Chuo University, Japan.</a:t>
            </a:r>
          </a:p>
          <a:p>
            <a:r>
              <a:rPr kumimoji="1" lang="en-US" altLang="ja-JP" dirty="0"/>
              <a:t>I would like to talk about the on-orbit initial calibration and performance of XRISM/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 on behalf of the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 instrument team.</a:t>
            </a:r>
          </a:p>
          <a:p>
            <a:r>
              <a:rPr kumimoji="1" lang="en-US" altLang="ja-JP" dirty="0"/>
              <a:t>For the full member of the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 IT, refer to Suzuki-</a:t>
            </a:r>
            <a:r>
              <a:rPr kumimoji="1" lang="en-US" altLang="ja-JP" dirty="0" err="1"/>
              <a:t>san’s</a:t>
            </a:r>
            <a:r>
              <a:rPr kumimoji="1" lang="en-US" altLang="ja-JP" dirty="0"/>
              <a:t> presentation previous to mine.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427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And this is the actual spectrum of the calibration source.</a:t>
            </a:r>
          </a:p>
          <a:p>
            <a:r>
              <a:rPr kumimoji="1" lang="en-US" altLang="ja-JP" dirty="0"/>
              <a:t>We confirmed that all the segments meet the requirement.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011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For the response we visit E0102 again.</a:t>
            </a:r>
          </a:p>
          <a:p>
            <a:r>
              <a:rPr kumimoji="1" lang="en-US" altLang="ja-JP" dirty="0"/>
              <a:t>We constructed the initial RMF for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 with the results of the ground test.</a:t>
            </a:r>
          </a:p>
          <a:p>
            <a:r>
              <a:rPr kumimoji="1" lang="en-US" altLang="ja-JP" dirty="0"/>
              <a:t>However, this RMF gives a significant residuals for E0102 with the IACHEC model on orbit.</a:t>
            </a:r>
          </a:p>
          <a:p>
            <a:r>
              <a:rPr kumimoji="1" lang="en-US" altLang="ja-JP" dirty="0"/>
              <a:t>We thus tested the Hitomi RMF and found that it fits better, although low-energy residuals remain.</a:t>
            </a:r>
          </a:p>
          <a:p>
            <a:r>
              <a:rPr kumimoji="1" lang="en-US" altLang="ja-JP" dirty="0"/>
              <a:t>We are now working hard to optimize the RMF.</a:t>
            </a:r>
          </a:p>
          <a:p>
            <a:r>
              <a:rPr kumimoji="1" lang="en-US" altLang="ja-JP" dirty="0"/>
              <a:t>If you </a:t>
            </a:r>
            <a:r>
              <a:rPr kumimoji="1" lang="en-US" altLang="ja-JP" dirty="0" err="1"/>
              <a:t>analyse</a:t>
            </a:r>
            <a:r>
              <a:rPr kumimoji="1" lang="en-US" altLang="ja-JP" dirty="0"/>
              <a:t> the early-release data of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, you’d better to use the Hitomi response temporary.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551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And this is confirmation for the trend with other source, N132D, also the SNR.</a:t>
            </a:r>
          </a:p>
          <a:p>
            <a:r>
              <a:rPr kumimoji="1" lang="en-US" altLang="ja-JP" dirty="0"/>
              <a:t>The same trend is recognized as E0102.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646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the non-X-ray background of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 compared mainly to Hitomi SXI.</a:t>
            </a:r>
          </a:p>
          <a:p>
            <a:r>
              <a:rPr kumimoji="1" lang="en-US" altLang="ja-JP" dirty="0"/>
              <a:t>It is confirmed that almost the same intensity is given as Hitomi.</a:t>
            </a:r>
          </a:p>
          <a:p>
            <a:r>
              <a:rPr kumimoji="1" lang="en-US" altLang="ja-JP" dirty="0"/>
              <a:t>We have not confirmed yet, but we expect that the CXB should also be the same level as Hitomi.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011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And this is the time variability of the NXB counts taken from the night earth observations.</a:t>
            </a:r>
          </a:p>
          <a:p>
            <a:r>
              <a:rPr kumimoji="1" lang="en-US" altLang="ja-JP" dirty="0"/>
              <a:t>Recently the Sun is active and sometimes causes the magnetic storm. But the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 NXB is stable.</a:t>
            </a:r>
          </a:p>
          <a:p>
            <a:r>
              <a:rPr kumimoji="1" lang="en-US" altLang="ja-JP" dirty="0"/>
              <a:t>Also, the cut-off rigidity dependence of the NXB is similar to Hitomi.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 NXB is evaluated mainly by Suzuki-</a:t>
            </a:r>
            <a:r>
              <a:rPr kumimoji="1" lang="en-US" altLang="ja-JP" dirty="0" err="1"/>
              <a:t>san</a:t>
            </a:r>
            <a:r>
              <a:rPr kumimoji="1" lang="en-US" altLang="ja-JP" dirty="0"/>
              <a:t> there.</a:t>
            </a:r>
          </a:p>
          <a:p>
            <a:r>
              <a:rPr kumimoji="1" lang="en-US" altLang="ja-JP" dirty="0"/>
              <a:t>So you’d better to ask any questions of NXB to him rather than me.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9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final item is the timing accuracy.</a:t>
            </a:r>
          </a:p>
          <a:p>
            <a:r>
              <a:rPr kumimoji="1" lang="en-US" altLang="ja-JP" dirty="0" err="1"/>
              <a:t>Xtend</a:t>
            </a:r>
            <a:r>
              <a:rPr kumimoji="1" lang="en-US" altLang="ja-JP" dirty="0"/>
              <a:t> regularly has maximum resolution of .1 second with the burst mode.</a:t>
            </a:r>
          </a:p>
          <a:p>
            <a:r>
              <a:rPr kumimoji="1" lang="en-US" altLang="ja-JP" dirty="0"/>
              <a:t>So we should perform a tricky analysis utilizing the out-of-time events of the Crab observations.</a:t>
            </a:r>
          </a:p>
          <a:p>
            <a:r>
              <a:rPr kumimoji="1" lang="en-US" altLang="ja-JP" dirty="0"/>
              <a:t>With this procedure we achieve about 60 micro-sec of resolution.</a:t>
            </a:r>
          </a:p>
          <a:p>
            <a:r>
              <a:rPr kumimoji="1" lang="en-US" altLang="ja-JP" dirty="0"/>
              <a:t>And the pulse profile of the Crab is successfully obtained.</a:t>
            </a:r>
          </a:p>
          <a:p>
            <a:r>
              <a:rPr kumimoji="1" lang="en-US" altLang="ja-JP" dirty="0"/>
              <a:t>The phase zero is defined by the radio ephemeris.</a:t>
            </a:r>
          </a:p>
          <a:p>
            <a:r>
              <a:rPr kumimoji="1" lang="en-US" altLang="ja-JP" dirty="0"/>
              <a:t>You see that the main peak is roughly aligned to radio.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052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the main peak phase for the 5 observations of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 and the merged data of the five.</a:t>
            </a:r>
          </a:p>
          <a:p>
            <a:r>
              <a:rPr kumimoji="1" lang="en-US" altLang="ja-JP" dirty="0"/>
              <a:t>It is known that the X-ray peak is forward about 1% from the radio.</a:t>
            </a:r>
          </a:p>
          <a:p>
            <a:r>
              <a:rPr kumimoji="1" lang="en-US" altLang="ja-JP" dirty="0"/>
              <a:t>Resolve data confirms this, but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 is slightly shifted behind.</a:t>
            </a:r>
          </a:p>
          <a:p>
            <a:r>
              <a:rPr kumimoji="1" lang="en-US" altLang="ja-JP" dirty="0"/>
              <a:t>This delay corresponds to .4 milli-second of uncertainty.</a:t>
            </a:r>
          </a:p>
          <a:p>
            <a:r>
              <a:rPr kumimoji="1" lang="en-US" altLang="ja-JP" dirty="0"/>
              <a:t>Although this is the preliminary result, we can conclude that the absolute timing accuracy of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 is about .4 </a:t>
            </a:r>
            <a:r>
              <a:rPr kumimoji="1" lang="en-US" altLang="ja-JP" dirty="0" err="1"/>
              <a:t>ms.</a:t>
            </a:r>
            <a:endParaRPr kumimoji="1" lang="en-US" altLang="ja-JP" dirty="0"/>
          </a:p>
          <a:p>
            <a:r>
              <a:rPr kumimoji="1" lang="en-US" altLang="ja-JP" dirty="0"/>
              <a:t>This is far better value than the requirement of 10 </a:t>
            </a:r>
            <a:r>
              <a:rPr kumimoji="1" lang="en-US" altLang="ja-JP" dirty="0" err="1"/>
              <a:t>ms.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The timing calibration including Resolve is reported by Terada-</a:t>
            </a:r>
            <a:r>
              <a:rPr kumimoji="1" lang="en-US" altLang="ja-JP" dirty="0" err="1"/>
              <a:t>san</a:t>
            </a:r>
            <a:r>
              <a:rPr kumimoji="1" lang="en-US" altLang="ja-JP" dirty="0"/>
              <a:t>, so you will see more detail there.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672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/>
              <a:t>Allright</a:t>
            </a:r>
            <a:r>
              <a:rPr kumimoji="1" lang="en-US" altLang="ja-JP" dirty="0"/>
              <a:t>, this is the summary.</a:t>
            </a:r>
          </a:p>
          <a:p>
            <a:r>
              <a:rPr kumimoji="1" lang="en-US" altLang="ja-JP" dirty="0"/>
              <a:t>We are glad to say that everything is going well. All requirements are satisfied.</a:t>
            </a:r>
          </a:p>
          <a:p>
            <a:r>
              <a:rPr kumimoji="1" lang="en-US" altLang="ja-JP" dirty="0"/>
              <a:t>We hope everyone enjoy the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 data as well as Resolve.</a:t>
            </a:r>
          </a:p>
          <a:p>
            <a:endParaRPr kumimoji="1" lang="en-US" altLang="ja-JP" dirty="0"/>
          </a:p>
          <a:p>
            <a:r>
              <a:rPr kumimoji="1" lang="en-US" altLang="ja-JP" dirty="0" err="1"/>
              <a:t>Xtend</a:t>
            </a:r>
            <a:r>
              <a:rPr kumimoji="1" lang="en-US" altLang="ja-JP" dirty="0"/>
              <a:t> have already achieved several scientific results for X-ray transients</a:t>
            </a:r>
            <a:r>
              <a:rPr kumimoji="1" lang="ja-JP" altLang="en-US" dirty="0"/>
              <a:t> </a:t>
            </a:r>
            <a:r>
              <a:rPr kumimoji="1" lang="en-US" altLang="ja-JP" dirty="0"/>
              <a:t>via</a:t>
            </a:r>
            <a:r>
              <a:rPr kumimoji="1" lang="ja-JP" altLang="en-US" dirty="0"/>
              <a:t> </a:t>
            </a:r>
            <a:r>
              <a:rPr kumimoji="1" lang="en-US" altLang="ja-JP" dirty="0"/>
              <a:t>an </a:t>
            </a:r>
            <a:r>
              <a:rPr kumimoji="1" lang="en-US" altLang="ja-JP"/>
              <a:t>on-ground alert system.</a:t>
            </a:r>
            <a:endParaRPr kumimoji="1" lang="en-US" altLang="ja-JP" dirty="0"/>
          </a:p>
          <a:p>
            <a:r>
              <a:rPr kumimoji="1" lang="en-US" altLang="ja-JP" dirty="0"/>
              <a:t>This is presented by Marina just after this talk. So stay tuned.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Gracias!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73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the overview of my talk.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 has actually many items to be verified and calibrated.</a:t>
            </a:r>
          </a:p>
          <a:p>
            <a:r>
              <a:rPr kumimoji="1" lang="en-US" altLang="ja-JP" dirty="0"/>
              <a:t>Today I introduce a kind of a quick-look to the initial results.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0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First, effective area verified with 3C273 three C two seventy three coordinated observation.</a:t>
            </a:r>
          </a:p>
          <a:p>
            <a:r>
              <a:rPr kumimoji="1" lang="en-US" altLang="ja-JP" dirty="0"/>
              <a:t>While this is a preliminary result,  we see that the photon indices and fluxes of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 are within the range of variation among observatories like Swift, Chandra, and Newton.</a:t>
            </a:r>
          </a:p>
          <a:p>
            <a:r>
              <a:rPr kumimoji="1" lang="en-US" altLang="ja-JP" dirty="0"/>
              <a:t>It looks like moderate photon index and a little bit small flux.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07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 Encircled energy function. equivalent to the Point spread function.</a:t>
            </a:r>
          </a:p>
          <a:p>
            <a:r>
              <a:rPr kumimoji="1" lang="en-US" altLang="ja-JP" dirty="0"/>
              <a:t>The black and red lines correspond to ground and on-orbit measurement, NGC4151 with 1/8 window mode.</a:t>
            </a:r>
          </a:p>
          <a:p>
            <a:r>
              <a:rPr kumimoji="1" lang="en-US" altLang="ja-JP" dirty="0"/>
              <a:t>You see a slight variation between them both in the near aim-point and broad outskirt of the PSF.</a:t>
            </a:r>
          </a:p>
          <a:p>
            <a:r>
              <a:rPr kumimoji="1" lang="en-US" altLang="ja-JP" dirty="0"/>
              <a:t>It’s maybe due to a release of the gravitational stress on ground to the space. But I’m not sure.</a:t>
            </a:r>
          </a:p>
          <a:p>
            <a:r>
              <a:rPr kumimoji="1" lang="en-US" altLang="ja-JP" dirty="0"/>
              <a:t>Anyway, the on-orbit value of 1.35 minute meets the requirement of 1.7 minute.</a:t>
            </a:r>
          </a:p>
          <a:p>
            <a:r>
              <a:rPr kumimoji="1" lang="en-US" altLang="ja-JP" dirty="0"/>
              <a:t>Further detail will be presented by Hayashi-</a:t>
            </a:r>
            <a:r>
              <a:rPr kumimoji="1" lang="en-US" altLang="ja-JP" dirty="0" err="1"/>
              <a:t>san</a:t>
            </a:r>
            <a:r>
              <a:rPr kumimoji="1" lang="en-US" altLang="ja-JP" dirty="0"/>
              <a:t>, who is the expert of the XRISM mirrors.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66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Next. Contamination.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 has heaters to avoid the contamination on the CCD hood, so we expected, we HOPED, zero-contaminants on orbit.</a:t>
            </a:r>
          </a:p>
          <a:p>
            <a:r>
              <a:rPr kumimoji="1" lang="en-US" altLang="ja-JP" dirty="0"/>
              <a:t>So we start the contamination evaluation for on-axis with 5 observations of E0102, one of the best friends to the IACHEC.</a:t>
            </a:r>
          </a:p>
          <a:p>
            <a:r>
              <a:rPr kumimoji="1" lang="en-US" altLang="ja-JP" dirty="0"/>
              <a:t>We applied the IACHEC model with the absorption edge model considering the contaminants C24H38O4.</a:t>
            </a:r>
          </a:p>
          <a:p>
            <a:r>
              <a:rPr kumimoji="1" lang="en-US" altLang="ja-JP" dirty="0"/>
              <a:t>These are the fitting results for each observations though November 2023 to February 2024. Note that we use the Hitomi </a:t>
            </a:r>
            <a:r>
              <a:rPr kumimoji="1" lang="en-US" altLang="ja-JP" dirty="0" err="1"/>
              <a:t>rmf</a:t>
            </a:r>
            <a:r>
              <a:rPr kumimoji="1" lang="en-US" altLang="ja-JP" dirty="0"/>
              <a:t> as the preliminary one.</a:t>
            </a:r>
          </a:p>
          <a:p>
            <a:r>
              <a:rPr kumimoji="1" lang="en-US" altLang="ja-JP" dirty="0"/>
              <a:t>The response is reported in other section of this talk.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306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From the fitting we obtain the amounts of the on-axis contaminants as the carbon column density.</a:t>
            </a:r>
          </a:p>
          <a:p>
            <a:r>
              <a:rPr kumimoji="1" lang="en-US" altLang="ja-JP" dirty="0"/>
              <a:t>You see that all the 5 observations gives only upper limits.</a:t>
            </a:r>
          </a:p>
          <a:p>
            <a:r>
              <a:rPr kumimoji="1" lang="en-US" altLang="ja-JP" dirty="0"/>
              <a:t>We then conclude that the on-axis contamination is zero-consistent through November 2023 to February 2024 as we hoped,</a:t>
            </a:r>
          </a:p>
          <a:p>
            <a:r>
              <a:rPr kumimoji="1" lang="en-US" altLang="ja-JP" dirty="0"/>
              <a:t>while the response is not optimized yet.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96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also verified the off-axis contamination with the day-earth observations.</a:t>
            </a:r>
          </a:p>
          <a:p>
            <a:r>
              <a:rPr kumimoji="1" lang="en-US" altLang="ja-JP" dirty="0"/>
              <a:t>The day-earth shows Nitrogen and Oxygen lines originate from the earth atmosphere. Their intensity ratio gives the relative spatial distribution of contaminants.</a:t>
            </a:r>
          </a:p>
          <a:p>
            <a:r>
              <a:rPr kumimoji="1" lang="en-US" altLang="ja-JP" dirty="0"/>
              <a:t>This is actually seen in the Suzaku/XIS.</a:t>
            </a:r>
          </a:p>
          <a:p>
            <a:r>
              <a:rPr kumimoji="1" lang="en-US" altLang="ja-JP" dirty="0"/>
              <a:t>But, we should note the N/O distribution is coupled with the thickness of optical blocking layer consists of </a:t>
            </a:r>
            <a:r>
              <a:rPr kumimoji="1" lang="en-US" altLang="ja-JP" dirty="0" err="1"/>
              <a:t>aluminium</a:t>
            </a:r>
            <a:r>
              <a:rPr kumimoji="1" lang="en-US" altLang="ja-JP" dirty="0"/>
              <a:t> layer of 200 nm thickness.</a:t>
            </a:r>
          </a:p>
          <a:p>
            <a:r>
              <a:rPr kumimoji="1" lang="en-US" altLang="ja-JP" dirty="0"/>
              <a:t>We found that CCD1 has relatively small N/O ratio because of the thick OBL than other chips.</a:t>
            </a:r>
          </a:p>
          <a:p>
            <a:r>
              <a:rPr kumimoji="1" lang="en-US" altLang="ja-JP" dirty="0"/>
              <a:t>By the way, from the day-earth image we confirmed that no light leak is occurred. This is an improvement of the OBL from Hitomi.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646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Then, we confirmed that no spatial variation of the N/O ratio is seen in the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 day earth other than CCD1.</a:t>
            </a:r>
          </a:p>
          <a:p>
            <a:r>
              <a:rPr kumimoji="1" lang="en-US" altLang="ja-JP" dirty="0"/>
              <a:t>Also,</a:t>
            </a:r>
            <a:r>
              <a:rPr kumimoji="1" lang="ja-JP" altLang="en-US" dirty="0"/>
              <a:t> </a:t>
            </a:r>
            <a:r>
              <a:rPr kumimoji="1" lang="en-US" altLang="ja-JP" dirty="0"/>
              <a:t>we</a:t>
            </a:r>
            <a:r>
              <a:rPr kumimoji="1" lang="ja-JP" altLang="en-US" dirty="0"/>
              <a:t> </a:t>
            </a:r>
            <a:r>
              <a:rPr kumimoji="1" lang="en-US" altLang="ja-JP" dirty="0"/>
              <a:t>estimated</a:t>
            </a:r>
            <a:r>
              <a:rPr kumimoji="1" lang="ja-JP" altLang="en-US" dirty="0"/>
              <a:t> </a:t>
            </a:r>
            <a:r>
              <a:rPr kumimoji="1" lang="en-US" altLang="ja-JP" dirty="0"/>
              <a:t>the</a:t>
            </a:r>
            <a:r>
              <a:rPr kumimoji="1" lang="ja-JP" altLang="en-US" dirty="0"/>
              <a:t> </a:t>
            </a:r>
            <a:r>
              <a:rPr kumimoji="1" lang="en-US" altLang="ja-JP" dirty="0"/>
              <a:t>OBL</a:t>
            </a:r>
            <a:r>
              <a:rPr kumimoji="1" lang="ja-JP" altLang="en-US" dirty="0"/>
              <a:t> </a:t>
            </a:r>
            <a:r>
              <a:rPr kumimoji="1" lang="en-US" altLang="ja-JP" dirty="0"/>
              <a:t>thicknesses from the N/O ratio.</a:t>
            </a:r>
          </a:p>
          <a:p>
            <a:r>
              <a:rPr kumimoji="1" lang="en-US" altLang="ja-JP" dirty="0"/>
              <a:t>If contaminants piled up on the CCD, the effective thickness should increase.</a:t>
            </a:r>
          </a:p>
          <a:p>
            <a:r>
              <a:rPr kumimoji="1" lang="en-US" altLang="ja-JP" dirty="0"/>
              <a:t>We see no significant increase for each CCD segments through December 2023 to February 2024.</a:t>
            </a:r>
          </a:p>
          <a:p>
            <a:r>
              <a:rPr kumimoji="1" lang="en-US" altLang="ja-JP" dirty="0"/>
              <a:t>This indicates that no contamination is piled up on entire </a:t>
            </a:r>
            <a:r>
              <a:rPr kumimoji="1" lang="en-US" altLang="ja-JP" dirty="0" err="1"/>
              <a:t>FoV</a:t>
            </a:r>
            <a:r>
              <a:rPr kumimoji="1" lang="en-US" altLang="ja-JP" dirty="0"/>
              <a:t>, as we hoped.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137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Energy range and energy resolution.</a:t>
            </a:r>
          </a:p>
          <a:p>
            <a:r>
              <a:rPr kumimoji="1" lang="en-US" altLang="ja-JP" dirty="0"/>
              <a:t>The sensitivity requirement is through .4 to 13 keV.</a:t>
            </a:r>
          </a:p>
          <a:p>
            <a:r>
              <a:rPr kumimoji="1" lang="en-US" altLang="ja-JP" dirty="0"/>
              <a:t>This is clearly satisfied as we see in the example of 3C273 spectrum.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energy resolution is required to be better than 200 eV at 6 keV.</a:t>
            </a:r>
          </a:p>
          <a:p>
            <a:r>
              <a:rPr kumimoji="1" lang="en-US" altLang="ja-JP" dirty="0"/>
              <a:t>This is the FWHMs of Manganese K alpha line of the calibration source installed in </a:t>
            </a:r>
            <a:r>
              <a:rPr kumimoji="1" lang="en-US" altLang="ja-JP" dirty="0" err="1"/>
              <a:t>Xtend</a:t>
            </a:r>
            <a:r>
              <a:rPr kumimoji="1" lang="en-US" altLang="ja-JP" dirty="0"/>
              <a:t>,</a:t>
            </a:r>
          </a:p>
          <a:p>
            <a:r>
              <a:rPr kumimoji="1" lang="en-US" altLang="ja-JP" dirty="0"/>
              <a:t>through ground to on-orbit.</a:t>
            </a:r>
          </a:p>
          <a:p>
            <a:r>
              <a:rPr kumimoji="1" lang="en-US" altLang="ja-JP" dirty="0" err="1"/>
              <a:t>Xtend</a:t>
            </a:r>
            <a:r>
              <a:rPr kumimoji="1" lang="en-US" altLang="ja-JP" dirty="0"/>
              <a:t> has 4 CCDs with 8 logical segments and here we show 4 segments as examples.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E77D4-7F57-9F4A-943F-CDDD16A5134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69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7A310E-D5E5-4A25-4F6E-7AD856D10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BBE05A-3754-75E7-DA5D-AFD8DC81C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C6BD54-BCEA-EF96-1AB1-839EF7CB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EA86-7AD9-45B1-BF52-3D5FF1E40CDA}" type="datetime1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B2B9C-9D1D-162A-F554-5D301908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C4357D-426D-3272-3156-8B1D332D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19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516EDB-0DF5-FDD1-2E17-BCAD7EC28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B2E4C7-EB33-16A4-4A26-734FD236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0C4B16-C4E2-AD02-70A3-59E21237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D153-D081-4F5C-AB5D-0DB9264D6DDB}" type="datetime1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70BA00-2E10-0A68-711A-84F36A8F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2EDCF9-F785-C79F-F735-A426643E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9FA908D-39FF-7186-32C1-D513A0572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B28202-6F64-028D-C9F5-B80BE4BBD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0E614A-D082-4C0E-8324-E2560A5A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3AAA-37B9-4455-B5E5-BF3D235E96A0}" type="datetime1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840B1C-5C06-1D1A-6B6B-D27EF9AC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ACD4C-697C-DE7E-C386-86369D12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00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671B35-CA7A-7B5F-B054-AE58FF0B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3E998D-CD45-D8C5-C7A7-EF9ECE7B7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04587C-5394-51C0-49BE-FC3713D1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B7AF-CE81-4BC7-89E3-886CF9AE7D60}" type="datetime1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D85CBB-7698-E6CC-42DE-7EC41F2F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8E27C0-C2CC-8B52-AE7D-710F62A8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D7C473EE-621F-DDD9-304C-664D3044C1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35671"/>
            <a:ext cx="12204000" cy="67157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3399FF"/>
              </a:gs>
              <a:gs pos="100000">
                <a:srgbClr val="3333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ゴシック" pitchFamily="49" charset="-128"/>
            </a:endParaRP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A3BA1760-8D7A-2B67-0013-CD3E395807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96939"/>
            <a:ext cx="12204000" cy="67157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3399FF"/>
              </a:gs>
              <a:gs pos="100000">
                <a:srgbClr val="3333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ゴシック" pitchFamily="49" charset="-128"/>
            </a:endParaRPr>
          </a:p>
        </p:txBody>
      </p:sp>
      <p:pic>
        <p:nvPicPr>
          <p:cNvPr id="10" name="図 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99AE896-98F7-4BB9-DFD3-A246A8922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143"/>
            <a:ext cx="1647814" cy="11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6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40E40E-9EE1-EBE3-A2C8-A017D5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6A9406-F6B5-E141-F17F-A85ADE712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14A6DE-34B3-BF2F-F575-D617F499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1427-C18A-46A9-B169-434A5AB8DE18}" type="datetime1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3AA04B-C4DF-7116-62C5-719A78BA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4324C5-2B4C-4932-B5AC-0A96C9E9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02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BB7260-8D58-209E-3BCB-64D1B01B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035D2-52E6-422C-2576-7B44FE991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EEF7E5-93A4-38B7-A796-DA9D80AF5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5745E5-5D88-89E0-2F53-C5DA6B48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C545-8239-430F-8864-2D3DB9FEE41E}" type="datetime1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F3B9A1-D069-BE51-6B32-AFB88618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444041-B35E-26B3-A511-22D74EBC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97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363BE8-AE00-8AA5-61E1-FA4AE85E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1AD09F-7583-43FB-CA5A-208C14A1E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1A90B6-AEE6-F5C6-D7EE-637F0BBAC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ABD3F-ACC1-ECC4-F060-29557AB46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178A816-FEE3-9B24-8F78-6AAEC7052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9851F3A-644D-AE09-721A-D9243280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BF36-CC06-4F1E-AB2B-E9048307F3A4}" type="datetime1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6D596DD-C126-B1C5-CC80-5D65B2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5C49151-F443-E3A6-D484-B96259BF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21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891E6C-1841-9BDA-D0FA-C3BED407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D99FE3-3CFB-02B5-9633-1EB2955B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1211-8974-4894-BEF8-07A39AF0D30E}" type="datetime1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E19CC8E-564E-98DF-6DEC-56611992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204AE7-0379-F1B1-6413-4C1FFF3E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45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1D69253-8ECE-90D4-7BC9-09DA6156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5379-6692-4E95-AE59-8DFF10E12514}" type="datetime1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E4B2FCD-3FD5-39D1-39CB-ABC51EA0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C5AC55-4699-3E93-8A5E-BBC0A244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78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0CBDB4-FA1D-162E-5BC7-581D1F761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DBEEFB-A4CE-DF0F-7DD1-03FDB426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D32658-256E-55F4-8433-B0A7946E1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F8B40D-AC5A-0942-4BF0-55CCD361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0EE8-4B52-4F67-9B9D-612FEA21BC30}" type="datetime1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DEAB34-F51D-FFAC-378A-B9CE142C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D14F55-406D-7E7C-4202-1A02E49F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16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C5E84F-903B-DBCD-027A-5E6D69E5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563B987-9F96-7CC8-CA25-939E0143D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820366-EAE7-D569-6D2B-1DAD37838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787849-BCEE-6AF0-9BB7-6D2149DE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9E98-707C-4301-9640-567C87F6B3B6}" type="datetime1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B705F9-30C1-54CB-403A-676F998F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119A07-D9A1-923D-FD87-3431C72F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01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0F5AE76-A01F-8E35-7470-74BFB069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E7ABBB-0C54-2AFA-2F4E-61F9063B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8A337F-0340-ADB0-D5FE-522106988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0EC6BA88-AA1F-4C31-AEB1-A6AD3D759652}" type="datetime1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F133F1-7196-2BAF-5DAD-6EF40101A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C6AF10-5402-DF09-281A-8792759C8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A86B250F-648B-5741-8A24-0F8219EA2D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82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E6FF39-6D75-FE19-B7C4-31479D1B6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9325"/>
            <a:ext cx="9144000" cy="2387600"/>
          </a:xfrm>
        </p:spPr>
        <p:txBody>
          <a:bodyPr/>
          <a:lstStyle/>
          <a:p>
            <a:r>
              <a:rPr kumimoji="1" lang="en-US" altLang="ja-JP" b="1" dirty="0">
                <a:ln>
                  <a:solidFill>
                    <a:schemeClr val="tx1"/>
                  </a:solidFill>
                </a:ln>
              </a:rPr>
              <a:t>On-orbit calibration of XRISM/</a:t>
            </a:r>
            <a:r>
              <a:rPr kumimoji="1" lang="en-US" altLang="ja-JP" b="1" dirty="0" err="1">
                <a:ln>
                  <a:solidFill>
                    <a:schemeClr val="tx1"/>
                  </a:solidFill>
                </a:ln>
              </a:rPr>
              <a:t>Xtend</a:t>
            </a:r>
            <a:endParaRPr kumimoji="1" lang="ja-JP" altLang="en-US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40FBF21-7306-4197-90D9-50E2D5FA5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8817"/>
            <a:ext cx="9144000" cy="1655762"/>
          </a:xfrm>
        </p:spPr>
        <p:txBody>
          <a:bodyPr/>
          <a:lstStyle/>
          <a:p>
            <a:r>
              <a:rPr lang="en-US" altLang="ja-JP" b="1" dirty="0">
                <a:ln>
                  <a:solidFill>
                    <a:schemeClr val="tx1"/>
                  </a:solidFill>
                </a:ln>
              </a:rPr>
              <a:t>Tomokage Yoneyama (Chuo University)</a:t>
            </a:r>
          </a:p>
          <a:p>
            <a:r>
              <a:rPr lang="en-US" altLang="ja-JP" b="1" dirty="0">
                <a:ln>
                  <a:solidFill>
                    <a:schemeClr val="tx1"/>
                  </a:solidFill>
                </a:ln>
              </a:rPr>
              <a:t>o</a:t>
            </a:r>
            <a:r>
              <a:rPr kumimoji="1" lang="en-US" altLang="ja-JP" b="1" dirty="0">
                <a:ln>
                  <a:solidFill>
                    <a:schemeClr val="tx1"/>
                  </a:solidFill>
                </a:ln>
              </a:rPr>
              <a:t>n behalf of XRISM/</a:t>
            </a:r>
            <a:r>
              <a:rPr kumimoji="1" lang="en-US" altLang="ja-JP" b="1" dirty="0" err="1">
                <a:ln>
                  <a:solidFill>
                    <a:schemeClr val="tx1"/>
                  </a:solidFill>
                </a:ln>
              </a:rPr>
              <a:t>Xtend</a:t>
            </a:r>
            <a:r>
              <a:rPr kumimoji="1" lang="en-US" altLang="ja-JP" b="1" dirty="0">
                <a:ln>
                  <a:solidFill>
                    <a:schemeClr val="tx1"/>
                  </a:solidFill>
                </a:ln>
              </a:rPr>
              <a:t> Instrument Team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8D7D20-F45E-2B89-E51D-DE1F6418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084A6F-7266-7979-527A-581FA8FE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8" name="図 7" descr="青いユニフォームを着た男性&#10;&#10;自動的に生成された説明">
            <a:extLst>
              <a:ext uri="{FF2B5EF4-FFF2-40B4-BE49-F238E27FC236}">
                <a16:creationId xmlns:a16="http://schemas.microsoft.com/office/drawing/2014/main" id="{B22D0E93-6D9E-1A43-EF22-C1476FF20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48" t="6060" r="24069" b="46147"/>
          <a:stretch/>
        </p:blipFill>
        <p:spPr>
          <a:xfrm>
            <a:off x="9726786" y="3846446"/>
            <a:ext cx="1882428" cy="2509904"/>
          </a:xfrm>
          <a:prstGeom prst="rect">
            <a:avLst/>
          </a:prstGeom>
        </p:spPr>
      </p:pic>
      <p:pic>
        <p:nvPicPr>
          <p:cNvPr id="10" name="図 9" descr="ロゴ&#10;&#10;自動的に生成された説明">
            <a:extLst>
              <a:ext uri="{FF2B5EF4-FFF2-40B4-BE49-F238E27FC236}">
                <a16:creationId xmlns:a16="http://schemas.microsoft.com/office/drawing/2014/main" id="{AD6AE7BB-D11E-9F66-FA99-D4A90F307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059" y="-1"/>
            <a:ext cx="2481942" cy="1500195"/>
          </a:xfrm>
          <a:prstGeom prst="rect">
            <a:avLst/>
          </a:prstGeom>
        </p:spPr>
      </p:pic>
      <p:pic>
        <p:nvPicPr>
          <p:cNvPr id="12" name="図 11" descr="ダイアグラム, 設計図&#10;&#10;自動的に生成された説明">
            <a:extLst>
              <a:ext uri="{FF2B5EF4-FFF2-40B4-BE49-F238E27FC236}">
                <a16:creationId xmlns:a16="http://schemas.microsoft.com/office/drawing/2014/main" id="{10CB6B2C-A7A5-A9CB-8C78-B02FF656E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6959"/>
            <a:ext cx="2481943" cy="178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0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1BA17-8CF6-C9BA-14C4-33BA2C8FF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2BFD5B-4FC1-BE49-72F6-4CBF5546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43" y="98276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Energy range and Energy resolution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614605-B8E5-DA17-D3D1-B654BA3A99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5"/>
          <a:stretch/>
        </p:blipFill>
        <p:spPr>
          <a:xfrm>
            <a:off x="201578" y="1381574"/>
            <a:ext cx="4496925" cy="331218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D2FCF57-4FAC-7740-A8C0-485BAFD20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64" y="1418027"/>
            <a:ext cx="5379147" cy="34120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CC16D85-A0ED-C7CD-CF6E-EE544AD64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944219"/>
            <a:ext cx="3837022" cy="288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4F0E47-706D-9CA3-A92F-5C9E3F2CA589}"/>
              </a:ext>
            </a:extLst>
          </p:cNvPr>
          <p:cNvSpPr txBox="1"/>
          <p:nvPr/>
        </p:nvSpPr>
        <p:spPr>
          <a:xfrm>
            <a:off x="3009825" y="165983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3C273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6B4E2E25-8C34-8A72-7CE8-31ABB6E8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A3FC7FE-FFFF-0F28-ED87-D638BB0F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8D7450-76E6-9190-F09B-DC10E31565E0}"/>
              </a:ext>
            </a:extLst>
          </p:cNvPr>
          <p:cNvSpPr txBox="1"/>
          <p:nvPr/>
        </p:nvSpPr>
        <p:spPr>
          <a:xfrm>
            <a:off x="201578" y="464915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y Ichikawa-</a:t>
            </a:r>
            <a:r>
              <a:rPr kumimoji="1" lang="en-US" altLang="ja-JP" dirty="0" err="1"/>
              <a:t>san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0411E3-053F-E43D-F644-8D3984E372A2}"/>
              </a:ext>
            </a:extLst>
          </p:cNvPr>
          <p:cNvSpPr txBox="1"/>
          <p:nvPr/>
        </p:nvSpPr>
        <p:spPr>
          <a:xfrm>
            <a:off x="10514788" y="4337329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y Miyazaki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E5C629-17EC-DA1B-B3F9-A184439EF7B2}"/>
              </a:ext>
            </a:extLst>
          </p:cNvPr>
          <p:cNvSpPr txBox="1"/>
          <p:nvPr/>
        </p:nvSpPr>
        <p:spPr>
          <a:xfrm>
            <a:off x="1772689" y="5229522"/>
            <a:ext cx="9400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2000" b="1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Effective energy band of 0.4 – 13keV has been verified.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b="1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Energy resolution meets requirement of &lt;200eV @ 6keV.</a:t>
            </a:r>
            <a:endParaRPr kumimoji="1" lang="ja-JP" altLang="en-US" sz="2000" b="1" dirty="0">
              <a:solidFill>
                <a:srgbClr val="FF0000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38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C003A-B757-0E27-B085-275E5EA0E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&#10;&#10;自動的に生成された説明">
            <a:extLst>
              <a:ext uri="{FF2B5EF4-FFF2-40B4-BE49-F238E27FC236}">
                <a16:creationId xmlns:a16="http://schemas.microsoft.com/office/drawing/2014/main" id="{55340C3F-97FF-2EEA-5399-8BF3BE82D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44" b="10373"/>
          <a:stretch/>
        </p:blipFill>
        <p:spPr>
          <a:xfrm>
            <a:off x="2011248" y="1630449"/>
            <a:ext cx="7846484" cy="312147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0C2ACEA-579F-BC46-DA30-23C4BD9A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4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Response (1/2)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39D3AE-6CAC-F397-10AB-A93F9256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A3DC0-F618-3DF3-29DE-2EB362A7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1F2D66-20B2-2F39-CD51-D0C98C343969}"/>
              </a:ext>
            </a:extLst>
          </p:cNvPr>
          <p:cNvSpPr txBox="1"/>
          <p:nvPr/>
        </p:nvSpPr>
        <p:spPr>
          <a:xfrm>
            <a:off x="584751" y="4635098"/>
            <a:ext cx="11022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E0102 spectrum is fitted using IACHEC model.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If you apply the response file made using the latest CALDB “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rmfparam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” to data,</a:t>
            </a:r>
            <a:b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it does </a:t>
            </a:r>
            <a:r>
              <a:rPr lang="en-US" altLang="ja-JP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NOT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reproduce line widths adequately (too narrow compared with the data).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562FA6-27DC-F873-8EEF-6C9C5CAA3212}"/>
              </a:ext>
            </a:extLst>
          </p:cNvPr>
          <p:cNvSpPr txBox="1"/>
          <p:nvPr/>
        </p:nvSpPr>
        <p:spPr>
          <a:xfrm>
            <a:off x="6412375" y="984118"/>
            <a:ext cx="40310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" altLang="ja-JP" b="0" i="0" u="none" strike="noStrike" dirty="0">
                <a:solidFill>
                  <a:srgbClr val="172B4D"/>
                </a:solidFill>
                <a:effectLst/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ASTRO-H/SXI </a:t>
            </a:r>
            <a:r>
              <a:rPr lang="en" altLang="ja-JP" b="0" i="0" u="none" strike="noStrike" dirty="0" err="1">
                <a:solidFill>
                  <a:srgbClr val="172B4D"/>
                </a:solidFill>
                <a:effectLst/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rmfparam</a:t>
            </a:r>
            <a:endParaRPr lang="en" altLang="ja-JP" b="0" i="0" u="none" strike="noStrike" dirty="0">
              <a:solidFill>
                <a:srgbClr val="172B4D"/>
              </a:solidFill>
              <a:effectLst/>
              <a:latin typeface="Hiragino Kaku Gothic Pro" panose="020B0300000000000000" pitchFamily="34" charset="-128"/>
              <a:ea typeface="Hiragino Kaku Gothic Pro" panose="020B0300000000000000" pitchFamily="34" charset="-128"/>
            </a:endParaRPr>
          </a:p>
          <a:p>
            <a:r>
              <a:rPr lang="en" altLang="ja-JP" b="0" i="0" u="none" strike="noStrike" dirty="0">
                <a:solidFill>
                  <a:srgbClr val="172B4D"/>
                </a:solidFill>
                <a:effectLst/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xa_xtd_rmfparam_20190101v002.fits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51CC60B-BB3F-7965-4008-C016E6628E4A}"/>
              </a:ext>
            </a:extLst>
          </p:cNvPr>
          <p:cNvSpPr txBox="1"/>
          <p:nvPr/>
        </p:nvSpPr>
        <p:spPr>
          <a:xfrm>
            <a:off x="2011248" y="984119"/>
            <a:ext cx="40547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" altLang="ja-JP" b="0" i="0" u="none" strike="noStrike" dirty="0">
                <a:solidFill>
                  <a:srgbClr val="172B4D"/>
                </a:solidFill>
                <a:effectLst/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Latest CALDB (</a:t>
            </a:r>
            <a:r>
              <a:rPr lang="en" altLang="ja-JP" b="0" i="0" u="none" strike="noStrike" dirty="0" err="1">
                <a:solidFill>
                  <a:srgbClr val="172B4D"/>
                </a:solidFill>
                <a:effectLst/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rmfparam</a:t>
            </a:r>
            <a:r>
              <a:rPr lang="en" altLang="ja-JP" b="0" i="0" u="none" strike="noStrike" dirty="0">
                <a:solidFill>
                  <a:srgbClr val="172B4D"/>
                </a:solidFill>
                <a:effectLst/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)</a:t>
            </a:r>
          </a:p>
          <a:p>
            <a:r>
              <a:rPr lang="en" altLang="ja-JP" b="0" i="0" u="none" strike="noStrike" dirty="0">
                <a:solidFill>
                  <a:srgbClr val="172B4D"/>
                </a:solidFill>
                <a:effectLst/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xa_xtd_rmfparam_20190101v004.fits</a:t>
            </a: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1AFC4CD-11E3-5297-C6A6-AE57E6D8366A}"/>
              </a:ext>
            </a:extLst>
          </p:cNvPr>
          <p:cNvSpPr txBox="1"/>
          <p:nvPr/>
        </p:nvSpPr>
        <p:spPr>
          <a:xfrm>
            <a:off x="10443451" y="391066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y </a:t>
            </a:r>
            <a:r>
              <a:rPr kumimoji="1" lang="en-US" altLang="ja-JP" dirty="0" err="1"/>
              <a:t>Shima-san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CA7EC0-4DB6-A985-2565-0A520BBEF9C5}"/>
              </a:ext>
            </a:extLst>
          </p:cNvPr>
          <p:cNvSpPr txBox="1"/>
          <p:nvPr/>
        </p:nvSpPr>
        <p:spPr>
          <a:xfrm>
            <a:off x="584750" y="5521033"/>
            <a:ext cx="1135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b="1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When you run </a:t>
            </a:r>
            <a:r>
              <a:rPr lang="en-US" altLang="ja-JP" b="1" dirty="0" err="1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xtdrmf</a:t>
            </a:r>
            <a:r>
              <a:rPr lang="en-US" altLang="ja-JP" b="1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, specify ”</a:t>
            </a:r>
            <a:r>
              <a:rPr lang="en" altLang="ja-JP" b="1" i="0" u="none" strike="noStrike" dirty="0">
                <a:solidFill>
                  <a:srgbClr val="FF0000"/>
                </a:solidFill>
                <a:effectLst/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xa_xtd_rmfparam_20190101v002.fits</a:t>
            </a:r>
            <a:r>
              <a:rPr lang="en-US" altLang="ja-JP" b="1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” (ASTRO-H/SXI version).</a:t>
            </a:r>
          </a:p>
        </p:txBody>
      </p:sp>
    </p:spTree>
    <p:extLst>
      <p:ext uri="{BB962C8B-B14F-4D97-AF65-F5344CB8AC3E}">
        <p14:creationId xmlns:p14="http://schemas.microsoft.com/office/powerpoint/2010/main" val="1650709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16239-B3CD-4ABC-A9D2-1BA52C201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793AB-D5CD-C62A-AB6E-1324EEFB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4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Response (2/2)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DFED7F-798F-4016-4F44-58AB9DFA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4E276A-60D9-AAE9-EC13-81413B77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71DACD-36D0-1BAF-4875-89FD7FE4947D}"/>
              </a:ext>
            </a:extLst>
          </p:cNvPr>
          <p:cNvSpPr txBox="1"/>
          <p:nvPr/>
        </p:nvSpPr>
        <p:spPr>
          <a:xfrm>
            <a:off x="722206" y="4966332"/>
            <a:ext cx="11022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IACHEC model is compared with N132D data (note that the model is not fitted).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The same trend can be recognized as E0102 data.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ED32464-493E-0FF6-19F0-8532D04EB33B}"/>
              </a:ext>
            </a:extLst>
          </p:cNvPr>
          <p:cNvSpPr txBox="1"/>
          <p:nvPr/>
        </p:nvSpPr>
        <p:spPr>
          <a:xfrm>
            <a:off x="6514214" y="984118"/>
            <a:ext cx="37917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" altLang="ja-JP" b="0" i="0" u="none" strike="noStrike" dirty="0">
                <a:solidFill>
                  <a:srgbClr val="172B4D"/>
                </a:solidFill>
                <a:effectLst/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ASTRO-H/SXI </a:t>
            </a:r>
            <a:r>
              <a:rPr lang="en" altLang="ja-JP" b="0" i="0" u="none" strike="noStrike" dirty="0" err="1">
                <a:solidFill>
                  <a:srgbClr val="172B4D"/>
                </a:solidFill>
                <a:effectLst/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rmfparam</a:t>
            </a:r>
            <a:endParaRPr lang="en" altLang="ja-JP" b="0" i="0" u="none" strike="noStrike" dirty="0">
              <a:solidFill>
                <a:srgbClr val="172B4D"/>
              </a:solidFill>
              <a:effectLst/>
              <a:latin typeface="Hiragino Kaku Gothic Pro" panose="020B0300000000000000" pitchFamily="34" charset="-128"/>
              <a:ea typeface="Hiragino Kaku Gothic Pro" panose="020B0300000000000000" pitchFamily="34" charset="-128"/>
            </a:endParaRPr>
          </a:p>
          <a:p>
            <a:r>
              <a:rPr lang="en" altLang="ja-JP" b="0" i="0" u="none" strike="noStrike" dirty="0">
                <a:solidFill>
                  <a:srgbClr val="172B4D"/>
                </a:solidFill>
                <a:effectLst/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xa_xtd_rmfparam_20190101v002.fits</a:t>
            </a:r>
            <a:endParaRPr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8E58420-EF02-2377-9105-039575D867BF}"/>
              </a:ext>
            </a:extLst>
          </p:cNvPr>
          <p:cNvSpPr txBox="1"/>
          <p:nvPr/>
        </p:nvSpPr>
        <p:spPr>
          <a:xfrm>
            <a:off x="2142710" y="1013628"/>
            <a:ext cx="37917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" altLang="ja-JP" b="0" i="0" u="none" strike="noStrike" dirty="0">
                <a:solidFill>
                  <a:srgbClr val="172B4D"/>
                </a:solidFill>
                <a:effectLst/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Latest CALDB (</a:t>
            </a:r>
            <a:r>
              <a:rPr lang="en" altLang="ja-JP" b="0" i="0" u="none" strike="noStrike" dirty="0" err="1">
                <a:solidFill>
                  <a:srgbClr val="172B4D"/>
                </a:solidFill>
                <a:effectLst/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rmfparam</a:t>
            </a:r>
            <a:r>
              <a:rPr lang="en" altLang="ja-JP" b="0" i="0" u="none" strike="noStrike" dirty="0">
                <a:solidFill>
                  <a:srgbClr val="172B4D"/>
                </a:solidFill>
                <a:effectLst/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)</a:t>
            </a:r>
          </a:p>
          <a:p>
            <a:r>
              <a:rPr lang="en" altLang="ja-JP" b="0" i="0" u="none" strike="noStrike" dirty="0">
                <a:solidFill>
                  <a:srgbClr val="172B4D"/>
                </a:solidFill>
                <a:effectLst/>
                <a:latin typeface="Hiragino Kaku Gothic Pro" panose="020B0300000000000000" pitchFamily="34" charset="-128"/>
                <a:ea typeface="Hiragino Kaku Gothic Pro" panose="020B0300000000000000" pitchFamily="34" charset="-128"/>
              </a:rPr>
              <a:t>xa_xtd_rmfparam_20190101v004.fits</a:t>
            </a:r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86D2101-B50D-A980-5B2B-338184F93350}"/>
              </a:ext>
            </a:extLst>
          </p:cNvPr>
          <p:cNvSpPr txBox="1"/>
          <p:nvPr/>
        </p:nvSpPr>
        <p:spPr>
          <a:xfrm>
            <a:off x="10305994" y="4078650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y Suzuki-</a:t>
            </a:r>
            <a:r>
              <a:rPr kumimoji="1" lang="en-US" altLang="ja-JP" dirty="0" err="1"/>
              <a:t>san</a:t>
            </a:r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5DF1F8C-096D-D962-1922-CD4C70480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479" y="1659959"/>
            <a:ext cx="3835400" cy="29718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F39C4CD-0831-C41C-A111-14C968888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454" y="1684651"/>
            <a:ext cx="3873500" cy="29718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344C571-99A8-C1D4-0713-818686505D65}"/>
              </a:ext>
            </a:extLst>
          </p:cNvPr>
          <p:cNvSpPr txBox="1"/>
          <p:nvPr/>
        </p:nvSpPr>
        <p:spPr>
          <a:xfrm>
            <a:off x="2666108" y="2872409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※no fitting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09E114-7AEC-88DE-84FD-1C594A4FFE37}"/>
              </a:ext>
            </a:extLst>
          </p:cNvPr>
          <p:cNvSpPr txBox="1"/>
          <p:nvPr/>
        </p:nvSpPr>
        <p:spPr>
          <a:xfrm>
            <a:off x="6860214" y="2840569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※no fitting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04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1A22C-C156-3EA7-BC0C-5FFC4EF29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2F6635-4628-8FD8-AF90-18A4EF736E84}"/>
              </a:ext>
            </a:extLst>
          </p:cNvPr>
          <p:cNvSpPr txBox="1"/>
          <p:nvPr/>
        </p:nvSpPr>
        <p:spPr>
          <a:xfrm rot="20700000">
            <a:off x="1215197" y="2482742"/>
            <a:ext cx="3932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8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Preliminary</a:t>
            </a:r>
            <a:endParaRPr kumimoji="1" lang="ja-JP" altLang="en-US" sz="4800" b="1">
              <a:solidFill>
                <a:schemeClr val="bg1">
                  <a:lumMod val="85000"/>
                </a:schemeClr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3" name="図 2" descr="グラフ, ヒストグラム&#10;&#10;自動的に生成された説明">
            <a:extLst>
              <a:ext uri="{FF2B5EF4-FFF2-40B4-BE49-F238E27FC236}">
                <a16:creationId xmlns:a16="http://schemas.microsoft.com/office/drawing/2014/main" id="{F180B97F-D43A-FBFD-FCDC-166742490D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2"/>
          <a:stretch/>
        </p:blipFill>
        <p:spPr bwMode="auto">
          <a:xfrm>
            <a:off x="476554" y="973218"/>
            <a:ext cx="5327898" cy="4091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049BC27-995C-EC09-97DE-B7B70435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4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Non-X-ray Background (1/2)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1C9EAE2-71D8-F508-CF75-244B1A2F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D7A4889-D298-364F-85A1-911D318D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438A85-FB67-56CE-A2CD-6006F4B546A1}"/>
              </a:ext>
            </a:extLst>
          </p:cNvPr>
          <p:cNvSpPr txBox="1"/>
          <p:nvPr/>
        </p:nvSpPr>
        <p:spPr>
          <a:xfrm>
            <a:off x="1113182" y="1295942"/>
            <a:ext cx="43135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 XRISM/SXI </a:t>
            </a:r>
            <a:r>
              <a:rPr kumimoji="1" lang="en-US" altLang="ja-JP" sz="1200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(ObsID:000138000, PL product)</a:t>
            </a:r>
            <a:endParaRPr kumimoji="1" lang="ja-JP" altLang="en-US" b="1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DAA452B-926A-BC6C-A4DA-01465B27E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790" y="1126940"/>
            <a:ext cx="4761010" cy="3701499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61F7375-C0EC-DF3F-273A-C235D5646A20}"/>
              </a:ext>
            </a:extLst>
          </p:cNvPr>
          <p:cNvSpPr/>
          <p:nvPr/>
        </p:nvSpPr>
        <p:spPr>
          <a:xfrm>
            <a:off x="9964095" y="3429000"/>
            <a:ext cx="715617" cy="149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982AFB2-A76D-222A-6993-C64A36D47CFA}"/>
              </a:ext>
            </a:extLst>
          </p:cNvPr>
          <p:cNvSpPr txBox="1"/>
          <p:nvPr/>
        </p:nvSpPr>
        <p:spPr>
          <a:xfrm>
            <a:off x="1512288" y="5176896"/>
            <a:ext cx="940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Confirmed almost the same intensity as that of Hitomi/SXI.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Sky background intensity (measure of sensitivity for extended targets)</a:t>
            </a:r>
            <a:b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should be also the same level as that of Hitomi.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8C5F67F-B085-133B-9E95-CDF3730B8ADC}"/>
              </a:ext>
            </a:extLst>
          </p:cNvPr>
          <p:cNvSpPr txBox="1"/>
          <p:nvPr/>
        </p:nvSpPr>
        <p:spPr>
          <a:xfrm>
            <a:off x="9300969" y="4828439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y Suzuki-</a:t>
            </a:r>
            <a:r>
              <a:rPr kumimoji="1" lang="en-US" altLang="ja-JP" dirty="0" err="1"/>
              <a:t>san</a:t>
            </a:r>
            <a:r>
              <a:rPr kumimoji="1" lang="en-US" altLang="ja-JP" dirty="0"/>
              <a:t> (on-site!)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6208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3DD49-AA9D-2BC4-1ED0-118B1FD54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7D84E3-72D1-E4DF-3C4F-DF2650DDA113}"/>
              </a:ext>
            </a:extLst>
          </p:cNvPr>
          <p:cNvSpPr txBox="1"/>
          <p:nvPr/>
        </p:nvSpPr>
        <p:spPr>
          <a:xfrm rot="20700000">
            <a:off x="1215197" y="2482742"/>
            <a:ext cx="3932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8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Preliminary</a:t>
            </a:r>
            <a:endParaRPr kumimoji="1" lang="ja-JP" altLang="en-US" sz="4800" b="1" dirty="0">
              <a:solidFill>
                <a:schemeClr val="bg1">
                  <a:lumMod val="85000"/>
                </a:schemeClr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6E1C432-54E5-4B41-93CC-C8B650A5E1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85" y="1179632"/>
            <a:ext cx="5230958" cy="357765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52EC68-BC55-B370-B23E-55567540B657}"/>
              </a:ext>
            </a:extLst>
          </p:cNvPr>
          <p:cNvSpPr txBox="1"/>
          <p:nvPr/>
        </p:nvSpPr>
        <p:spPr>
          <a:xfrm rot="20700000">
            <a:off x="6307836" y="2284602"/>
            <a:ext cx="4923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8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Preliminary</a:t>
            </a:r>
            <a:endParaRPr kumimoji="1" lang="ja-JP" altLang="en-US" sz="4800" b="1">
              <a:solidFill>
                <a:schemeClr val="bg1">
                  <a:lumMod val="85000"/>
                </a:schemeClr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1962CBC-57CE-A221-9212-04309D7D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4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Non-X-ray Background (2/2)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8CCAF1-380C-5428-2731-C0E3DB42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B36440B-91BC-C8B4-76F2-782FB0B8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BA000C-1C73-4AF2-B63C-A6E1561AC777}"/>
              </a:ext>
            </a:extLst>
          </p:cNvPr>
          <p:cNvSpPr txBox="1"/>
          <p:nvPr/>
        </p:nvSpPr>
        <p:spPr>
          <a:xfrm>
            <a:off x="1512288" y="5176896"/>
            <a:ext cx="9400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Background level is stable even in high solar activity period.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COR dependence is similar to Hitomi.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08B092E-F67B-F549-423A-7929E0B5AF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8841" y="1071399"/>
            <a:ext cx="5771659" cy="349047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D3FDA4-CF07-CA07-602B-C47F455128F8}"/>
              </a:ext>
            </a:extLst>
          </p:cNvPr>
          <p:cNvSpPr txBox="1"/>
          <p:nvPr/>
        </p:nvSpPr>
        <p:spPr>
          <a:xfrm>
            <a:off x="9300969" y="4828439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y Suzuki-</a:t>
            </a:r>
            <a:r>
              <a:rPr kumimoji="1" lang="en-US" altLang="ja-JP" dirty="0" err="1"/>
              <a:t>san</a:t>
            </a:r>
            <a:r>
              <a:rPr kumimoji="1" lang="en-US" altLang="ja-JP" dirty="0"/>
              <a:t> (on-site!)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4368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3DD49-AA9D-2BC4-1ED0-118B1FD54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9F1B4C-7957-D4A5-FE4B-D8A9762D4EAC}"/>
              </a:ext>
            </a:extLst>
          </p:cNvPr>
          <p:cNvSpPr txBox="1"/>
          <p:nvPr/>
        </p:nvSpPr>
        <p:spPr>
          <a:xfrm rot="20700000">
            <a:off x="7068979" y="4139040"/>
            <a:ext cx="3932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8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Preliminary</a:t>
            </a:r>
            <a:endParaRPr kumimoji="1" lang="ja-JP" altLang="en-US" sz="4800" b="1" dirty="0">
              <a:solidFill>
                <a:schemeClr val="bg1">
                  <a:lumMod val="85000"/>
                </a:schemeClr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1962CBC-57CE-A221-9212-04309D7D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4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/>
              <a:t>Timing Accuracy</a:t>
            </a:r>
            <a:r>
              <a:rPr kumimoji="1" lang="en-US" altLang="ja-JP" dirty="0"/>
              <a:t> (1/2)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8CCAF1-380C-5428-2731-C0E3DB42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B36440B-91BC-C8B4-76F2-782FB0B8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BA000C-1C73-4AF2-B63C-A6E1561AC777}"/>
              </a:ext>
            </a:extLst>
          </p:cNvPr>
          <p:cNvSpPr txBox="1"/>
          <p:nvPr/>
        </p:nvSpPr>
        <p:spPr>
          <a:xfrm>
            <a:off x="746449" y="1178082"/>
            <a:ext cx="114455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Xtend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regularly has maximum timing resolution of 0.1 s (burst mode)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RAWY positions of out-of-time events detected during frame transfer have timing information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Timing resolution of </a:t>
            </a:r>
            <a:r>
              <a:rPr lang="en-US" altLang="ja-JP" sz="2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OoT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events is 5.76e-5 s = 1-line vertical transfer time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Absolute timing accuracy is verified with </a:t>
            </a:r>
            <a:r>
              <a:rPr lang="en-US" altLang="ja-JP" sz="2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OoT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events of the 5 Crab observations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See Terada-</a:t>
            </a:r>
            <a:r>
              <a:rPr lang="en-US" altLang="ja-JP" sz="2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san’s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report for detail (e.g. the Crab ephemeris and Resolve results)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22B1C72C-3FD5-4F80-C000-7AD5C672BF70}"/>
              </a:ext>
            </a:extLst>
          </p:cNvPr>
          <p:cNvGrpSpPr/>
          <p:nvPr/>
        </p:nvGrpSpPr>
        <p:grpSpPr>
          <a:xfrm>
            <a:off x="1556856" y="3044356"/>
            <a:ext cx="4099329" cy="3169952"/>
            <a:chOff x="7739862" y="2994269"/>
            <a:chExt cx="4301717" cy="3326456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9D3FDA4-CF07-CA07-602B-C47F455128F8}"/>
                </a:ext>
              </a:extLst>
            </p:cNvPr>
            <p:cNvSpPr txBox="1"/>
            <p:nvPr/>
          </p:nvSpPr>
          <p:spPr>
            <a:xfrm>
              <a:off x="7990337" y="5892620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b</a:t>
              </a:r>
              <a:r>
                <a:rPr kumimoji="1" lang="en-US" altLang="ja-JP" dirty="0"/>
                <a:t>y TY</a:t>
              </a:r>
              <a:endParaRPr kumimoji="1" lang="ja-JP" altLang="en-US" dirty="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F05B2FA4-C63F-95AB-2AD5-64EB7ACD66EC}"/>
                </a:ext>
              </a:extLst>
            </p:cNvPr>
            <p:cNvGrpSpPr/>
            <p:nvPr/>
          </p:nvGrpSpPr>
          <p:grpSpPr>
            <a:xfrm>
              <a:off x="8957688" y="2994269"/>
              <a:ext cx="3083891" cy="3326456"/>
              <a:chOff x="8385467" y="2209800"/>
              <a:chExt cx="4215822" cy="4547419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EC085FAA-6F80-FAC1-BC3C-6224DF002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5467" y="2209800"/>
                <a:ext cx="2525839" cy="4547419"/>
              </a:xfrm>
              <a:prstGeom prst="rect">
                <a:avLst/>
              </a:prstGeom>
            </p:spPr>
          </p:pic>
          <p:pic>
            <p:nvPicPr>
              <p:cNvPr id="12" name="図 11" descr="ダイアグラム&#10;&#10;自動的に生成された説明">
                <a:extLst>
                  <a:ext uri="{FF2B5EF4-FFF2-40B4-BE49-F238E27FC236}">
                    <a16:creationId xmlns:a16="http://schemas.microsoft.com/office/drawing/2014/main" id="{8A78B9A8-58DA-6550-D8FE-8C77EE27A9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747"/>
              <a:stretch/>
            </p:blipFill>
            <p:spPr>
              <a:xfrm>
                <a:off x="10680218" y="2281083"/>
                <a:ext cx="1921071" cy="4218041"/>
              </a:xfrm>
              <a:prstGeom prst="rect">
                <a:avLst/>
              </a:prstGeom>
            </p:spPr>
          </p:pic>
        </p:grp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222601E-99C2-5797-93B8-EAD7174D40DD}"/>
                </a:ext>
              </a:extLst>
            </p:cNvPr>
            <p:cNvSpPr/>
            <p:nvPr/>
          </p:nvSpPr>
          <p:spPr>
            <a:xfrm>
              <a:off x="9881519" y="4133540"/>
              <a:ext cx="581245" cy="193899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3EB26FE7-2325-0B8C-C02A-24E7FC366AD2}"/>
                </a:ext>
              </a:extLst>
            </p:cNvPr>
            <p:cNvCxnSpPr>
              <a:cxnSpLocks/>
            </p:cNvCxnSpPr>
            <p:nvPr/>
          </p:nvCxnSpPr>
          <p:spPr>
            <a:xfrm>
              <a:off x="8784144" y="4329228"/>
              <a:ext cx="1003668" cy="3640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776428F-3A54-4918-64DD-E21A56A73862}"/>
                </a:ext>
              </a:extLst>
            </p:cNvPr>
            <p:cNvSpPr txBox="1"/>
            <p:nvPr/>
          </p:nvSpPr>
          <p:spPr>
            <a:xfrm>
              <a:off x="7739862" y="3907105"/>
              <a:ext cx="139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OoT</a:t>
              </a:r>
              <a:r>
                <a:rPr kumimoji="1" lang="en-US" altLang="ja-JP" dirty="0"/>
                <a:t> events</a:t>
              </a:r>
              <a:endParaRPr kumimoji="1" lang="ja-JP" altLang="en-US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8FC6D1E4-D8B5-990D-0687-31F666C77A54}"/>
                </a:ext>
              </a:extLst>
            </p:cNvPr>
            <p:cNvSpPr txBox="1"/>
            <p:nvPr/>
          </p:nvSpPr>
          <p:spPr>
            <a:xfrm>
              <a:off x="8039613" y="3335295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Crab</a:t>
              </a:r>
              <a:endParaRPr kumimoji="1" lang="ja-JP" altLang="en-US" dirty="0"/>
            </a:p>
          </p:txBody>
        </p: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93CDFF90-AC73-82EC-41A3-C0D89245B88C}"/>
                </a:ext>
              </a:extLst>
            </p:cNvPr>
            <p:cNvCxnSpPr>
              <a:cxnSpLocks/>
            </p:cNvCxnSpPr>
            <p:nvPr/>
          </p:nvCxnSpPr>
          <p:spPr>
            <a:xfrm>
              <a:off x="8804311" y="3536668"/>
              <a:ext cx="1077208" cy="871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357E9B9A-90EB-901D-0264-5196DCDEB9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/>
          <a:stretch/>
        </p:blipFill>
        <p:spPr>
          <a:xfrm rot="5400000">
            <a:off x="7058435" y="2301757"/>
            <a:ext cx="3300599" cy="4666546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F18773E-95BB-30ED-F31A-8E7FC039F998}"/>
              </a:ext>
            </a:extLst>
          </p:cNvPr>
          <p:cNvSpPr txBox="1"/>
          <p:nvPr/>
        </p:nvSpPr>
        <p:spPr>
          <a:xfrm>
            <a:off x="8002171" y="2748221"/>
            <a:ext cx="19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Folded light curve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2354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3DD49-AA9D-2BC4-1ED0-118B1FD54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1E4971F-9FCD-E876-2BE4-D84B1CF8DAAE}"/>
              </a:ext>
            </a:extLst>
          </p:cNvPr>
          <p:cNvSpPr txBox="1"/>
          <p:nvPr/>
        </p:nvSpPr>
        <p:spPr>
          <a:xfrm rot="20700000">
            <a:off x="1247865" y="2932541"/>
            <a:ext cx="3932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8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Preliminary</a:t>
            </a:r>
            <a:endParaRPr kumimoji="1" lang="ja-JP" altLang="en-US" sz="4800" b="1" dirty="0">
              <a:solidFill>
                <a:schemeClr val="bg1">
                  <a:lumMod val="85000"/>
                </a:schemeClr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1962CBC-57CE-A221-9212-04309D7D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4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/>
              <a:t>Timing Accuracy</a:t>
            </a:r>
            <a:r>
              <a:rPr kumimoji="1" lang="en-US" altLang="ja-JP" dirty="0"/>
              <a:t> (1/2)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8CCAF1-380C-5428-2731-C0E3DB42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B36440B-91BC-C8B4-76F2-782FB0B8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BA000C-1C73-4AF2-B63C-A6E1561AC777}"/>
              </a:ext>
            </a:extLst>
          </p:cNvPr>
          <p:cNvSpPr txBox="1"/>
          <p:nvPr/>
        </p:nvSpPr>
        <p:spPr>
          <a:xfrm>
            <a:off x="5690900" y="2151727"/>
            <a:ext cx="6319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All obs. align on the radio peak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Merged data align on 1.002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Resolve data align on phase ~ 0.99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Phase difference of 0.012 between </a:t>
            </a:r>
            <a:r>
              <a:rPr lang="en-US" altLang="ja-JP" sz="2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Xtend</a:t>
            </a: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and others  corresponds to 0.41 </a:t>
            </a:r>
            <a:r>
              <a:rPr lang="en-US" altLang="ja-JP" sz="20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ms</a:t>
            </a:r>
            <a:endParaRPr lang="en-US" altLang="ja-JP" sz="20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=&gt; </a:t>
            </a:r>
            <a:r>
              <a:rPr lang="en-US" altLang="ja-JP" sz="2000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Absolute timing accuracy of </a:t>
            </a:r>
            <a:r>
              <a:rPr lang="en-US" altLang="ja-JP" sz="2000" b="1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Xtend</a:t>
            </a:r>
            <a:r>
              <a:rPr lang="en-US" altLang="ja-JP" sz="2000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is ~ 0.4 </a:t>
            </a:r>
            <a:r>
              <a:rPr lang="en-US" altLang="ja-JP" sz="2000" b="1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ms</a:t>
            </a:r>
            <a:endParaRPr lang="en-US" altLang="ja-JP" sz="20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Although a preliminary result, </a:t>
            </a:r>
            <a:r>
              <a:rPr lang="en-US" altLang="ja-JP" sz="2000" b="1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the requirement of 10 </a:t>
            </a:r>
            <a:r>
              <a:rPr lang="en-US" altLang="ja-JP" sz="2000" b="1" dirty="0" err="1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ms</a:t>
            </a:r>
            <a:r>
              <a:rPr lang="en-US" altLang="ja-JP" sz="2000" b="1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is satisfied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ECAF540F-18B3-647C-4733-879D4B92563D}"/>
              </a:ext>
            </a:extLst>
          </p:cNvPr>
          <p:cNvGrpSpPr/>
          <p:nvPr/>
        </p:nvGrpSpPr>
        <p:grpSpPr>
          <a:xfrm>
            <a:off x="0" y="1430069"/>
            <a:ext cx="6000091" cy="4345603"/>
            <a:chOff x="120443" y="1292763"/>
            <a:chExt cx="7426070" cy="5378378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BDD5D03F-8B3C-173A-7554-D5C74DD7CF66}"/>
                </a:ext>
              </a:extLst>
            </p:cNvPr>
            <p:cNvGrpSpPr/>
            <p:nvPr/>
          </p:nvGrpSpPr>
          <p:grpSpPr>
            <a:xfrm>
              <a:off x="120443" y="1705384"/>
              <a:ext cx="6858000" cy="4839788"/>
              <a:chOff x="612057" y="1107430"/>
              <a:chExt cx="6858000" cy="4839788"/>
            </a:xfrm>
          </p:grpSpPr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C3B4BAA3-B8BE-4D4C-FC88-2F72E56A8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1621163" y="98324"/>
                <a:ext cx="4839788" cy="6858000"/>
              </a:xfrm>
              <a:prstGeom prst="rect">
                <a:avLst/>
              </a:prstGeom>
            </p:spPr>
          </p:pic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460A007B-1109-10E3-5CF5-9296C4D33AAF}"/>
                  </a:ext>
                </a:extLst>
              </p:cNvPr>
              <p:cNvCxnSpPr/>
              <p:nvPr/>
            </p:nvCxnSpPr>
            <p:spPr>
              <a:xfrm>
                <a:off x="1563331" y="3323301"/>
                <a:ext cx="5868000" cy="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566F33FD-A4EC-0856-DB6B-B469A211F563}"/>
                </a:ext>
              </a:extLst>
            </p:cNvPr>
            <p:cNvSpPr txBox="1"/>
            <p:nvPr/>
          </p:nvSpPr>
          <p:spPr>
            <a:xfrm>
              <a:off x="2042783" y="1292763"/>
              <a:ext cx="4395464" cy="505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/>
                <a:t>OBSID vs. Main peak phase</a:t>
              </a:r>
              <a:endParaRPr kumimoji="1" lang="ja-JP" altLang="en-US" sz="1600" b="1" dirty="0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4014C8F-DC08-8749-17EF-901A6ECD1965}"/>
                </a:ext>
              </a:extLst>
            </p:cNvPr>
            <p:cNvSpPr/>
            <p:nvPr/>
          </p:nvSpPr>
          <p:spPr>
            <a:xfrm>
              <a:off x="6583926" y="6183521"/>
              <a:ext cx="263011" cy="262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94A93E72-315D-B2BE-0FC3-A54B7B076D98}"/>
                </a:ext>
              </a:extLst>
            </p:cNvPr>
            <p:cNvSpPr txBox="1"/>
            <p:nvPr/>
          </p:nvSpPr>
          <p:spPr>
            <a:xfrm>
              <a:off x="6147361" y="6166373"/>
              <a:ext cx="1399152" cy="504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/>
                <a:t>Merged</a:t>
              </a:r>
              <a:endParaRPr kumimoji="1" lang="ja-JP" altLang="en-US" sz="1400" b="1" dirty="0"/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FAB67196-9EE5-B676-987A-4140DD3FBB9E}"/>
                </a:ext>
              </a:extLst>
            </p:cNvPr>
            <p:cNvCxnSpPr/>
            <p:nvPr/>
          </p:nvCxnSpPr>
          <p:spPr>
            <a:xfrm>
              <a:off x="1071717" y="6044457"/>
              <a:ext cx="5904000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1D129EA5-52A0-456A-E76D-18F44D2B66A3}"/>
                </a:ext>
              </a:extLst>
            </p:cNvPr>
            <p:cNvSpPr txBox="1"/>
            <p:nvPr/>
          </p:nvSpPr>
          <p:spPr>
            <a:xfrm>
              <a:off x="3137240" y="5585810"/>
              <a:ext cx="1198717" cy="419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00B050"/>
                  </a:solidFill>
                </a:rPr>
                <a:t>Resolve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6D29398B-1626-10E8-2A11-191E37B1AC8C}"/>
                </a:ext>
              </a:extLst>
            </p:cNvPr>
            <p:cNvCxnSpPr/>
            <p:nvPr/>
          </p:nvCxnSpPr>
          <p:spPr>
            <a:xfrm>
              <a:off x="1032991" y="3497902"/>
              <a:ext cx="5904000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E628C413-5A91-6A8E-5E07-06C6549950A4}"/>
                </a:ext>
              </a:extLst>
            </p:cNvPr>
            <p:cNvSpPr txBox="1"/>
            <p:nvPr/>
          </p:nvSpPr>
          <p:spPr>
            <a:xfrm>
              <a:off x="3649492" y="2958127"/>
              <a:ext cx="2012145" cy="419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err="1">
                  <a:solidFill>
                    <a:srgbClr val="7030A0"/>
                  </a:solidFill>
                </a:rPr>
                <a:t>Xtend</a:t>
              </a:r>
              <a:r>
                <a:rPr kumimoji="1" lang="en-US" altLang="ja-JP" sz="1600" b="1" dirty="0">
                  <a:solidFill>
                    <a:srgbClr val="7030A0"/>
                  </a:solidFill>
                </a:rPr>
                <a:t> average</a:t>
              </a:r>
              <a:endParaRPr kumimoji="1" lang="ja-JP" altLang="en-US" sz="1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490C80E-5B24-9B18-007C-EA40C26A3BFE}"/>
              </a:ext>
            </a:extLst>
          </p:cNvPr>
          <p:cNvSpPr txBox="1"/>
          <p:nvPr/>
        </p:nvSpPr>
        <p:spPr>
          <a:xfrm>
            <a:off x="450864" y="5767098"/>
            <a:ext cx="756460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y TY</a:t>
            </a:r>
            <a:endParaRPr kumimoji="1"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EF4A290-1F58-BA63-B9A1-6D4BCBD62331}"/>
              </a:ext>
            </a:extLst>
          </p:cNvPr>
          <p:cNvSpPr txBox="1"/>
          <p:nvPr/>
        </p:nvSpPr>
        <p:spPr>
          <a:xfrm>
            <a:off x="1281415" y="3576452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0070C0"/>
                </a:solidFill>
              </a:rPr>
              <a:t>Radio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50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3D480-5257-23BE-3595-3456B1B32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7CDE81-95E6-7721-AE61-F08D0AD3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4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D11BF8F-A471-8498-3767-86333325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72473F-C7F2-5841-0035-F61A569F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4002B0-39A6-E94D-54CB-359577866BA8}"/>
              </a:ext>
            </a:extLst>
          </p:cNvPr>
          <p:cNvSpPr txBox="1"/>
          <p:nvPr/>
        </p:nvSpPr>
        <p:spPr>
          <a:xfrm>
            <a:off x="1693822" y="1891497"/>
            <a:ext cx="9437598" cy="2507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36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Xtend</a:t>
            </a:r>
            <a:r>
              <a:rPr lang="en-US" altLang="ja-JP" sz="3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on-orbit calibration is in progress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3600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All requirements are satisfied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3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Enjoy </a:t>
            </a:r>
            <a:r>
              <a:rPr lang="en-US" altLang="ja-JP" sz="3600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Xtend</a:t>
            </a:r>
            <a:r>
              <a:rPr lang="en-US" altLang="ja-JP" sz="3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data!</a:t>
            </a:r>
          </a:p>
        </p:txBody>
      </p:sp>
    </p:spTree>
    <p:extLst>
      <p:ext uri="{BB962C8B-B14F-4D97-AF65-F5344CB8AC3E}">
        <p14:creationId xmlns:p14="http://schemas.microsoft.com/office/powerpoint/2010/main" val="322625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81227A-C879-28CB-B83C-FF99B423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126" y="101985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/>
              <a:t>Overview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C9C495-39D6-F027-BAD1-34169CE19F6D}"/>
              </a:ext>
            </a:extLst>
          </p:cNvPr>
          <p:cNvSpPr txBox="1"/>
          <p:nvPr/>
        </p:nvSpPr>
        <p:spPr>
          <a:xfrm>
            <a:off x="1729498" y="1583618"/>
            <a:ext cx="851386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On-orbit performance and calibration status for...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Effective area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Encircled energy function (angular resolution)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Contamination (on- and off-axis)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Energy range and energy resolution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Response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Non-X-ray Background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sz="28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Timing accuracy (absolute)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691F768-E76E-BBFE-2A33-83ADE352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4BEB86-528D-DC1D-0244-81296934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23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EF85B-619F-7F06-A22E-83C6336E9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C6BD06-32D4-7211-AB2E-D31FCC2D543F}"/>
              </a:ext>
            </a:extLst>
          </p:cNvPr>
          <p:cNvSpPr txBox="1"/>
          <p:nvPr/>
        </p:nvSpPr>
        <p:spPr>
          <a:xfrm rot="20700000">
            <a:off x="4034644" y="2356738"/>
            <a:ext cx="3932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8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Preliminary</a:t>
            </a:r>
            <a:endParaRPr kumimoji="1" lang="ja-JP" altLang="en-US" sz="4800" b="1">
              <a:solidFill>
                <a:schemeClr val="bg1">
                  <a:lumMod val="85000"/>
                </a:schemeClr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575FEAB-A7CA-8639-5408-42D3B680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301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Effective area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9279FB-527F-F71D-75BB-547B4BB462A2}"/>
              </a:ext>
            </a:extLst>
          </p:cNvPr>
          <p:cNvSpPr txBox="1"/>
          <p:nvPr/>
        </p:nvSpPr>
        <p:spPr>
          <a:xfrm>
            <a:off x="897834" y="5218924"/>
            <a:ext cx="1045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Coordinated observations of 3C273 are utilized to calibrate effective area.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Photon indices and fluxes of SXI are within the range of variation among observatories.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F3FEB17-D7AE-CC55-4211-7CB623E2B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"/>
          <a:stretch/>
        </p:blipFill>
        <p:spPr>
          <a:xfrm>
            <a:off x="139148" y="1367985"/>
            <a:ext cx="4952945" cy="360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B6CE85-5FF0-643B-761E-7C52D5B9D3B5}"/>
              </a:ext>
            </a:extLst>
          </p:cNvPr>
          <p:cNvSpPr txBox="1"/>
          <p:nvPr/>
        </p:nvSpPr>
        <p:spPr>
          <a:xfrm>
            <a:off x="1620078" y="3645579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XMM/</a:t>
            </a:r>
            <a:r>
              <a:rPr kumimoji="1" lang="en-US" altLang="ja-JP" dirty="0" err="1"/>
              <a:t>pn</a:t>
            </a:r>
            <a:endParaRPr kumimoji="1"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XRISM/</a:t>
            </a:r>
            <a:r>
              <a:rPr lang="en-US" altLang="ja-JP" dirty="0" err="1">
                <a:solidFill>
                  <a:srgbClr val="FF0000"/>
                </a:solidFill>
              </a:rPr>
              <a:t>Xtend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6527D9-B802-698E-DB25-549900E0B980}"/>
              </a:ext>
            </a:extLst>
          </p:cNvPr>
          <p:cNvSpPr txBox="1"/>
          <p:nvPr/>
        </p:nvSpPr>
        <p:spPr>
          <a:xfrm>
            <a:off x="3359426" y="1518605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3C273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BF9590-4A0D-0CC1-781C-D2F67E3E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B3A23AF-06FF-1034-0F6D-CB2D4B59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CC79642E-8AC4-253A-41AE-DEFF571DF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21804"/>
              </p:ext>
            </p:extLst>
          </p:nvPr>
        </p:nvGraphicFramePr>
        <p:xfrm>
          <a:off x="4773539" y="1294630"/>
          <a:ext cx="7158382" cy="3205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30305">
                  <a:extLst>
                    <a:ext uri="{9D8B030D-6E8A-4147-A177-3AD203B41FA5}">
                      <a16:colId xmlns:a16="http://schemas.microsoft.com/office/drawing/2014/main" val="268061016"/>
                    </a:ext>
                  </a:extLst>
                </a:gridCol>
                <a:gridCol w="914947">
                  <a:extLst>
                    <a:ext uri="{9D8B030D-6E8A-4147-A177-3AD203B41FA5}">
                      <a16:colId xmlns:a16="http://schemas.microsoft.com/office/drawing/2014/main" val="1067434808"/>
                    </a:ext>
                  </a:extLst>
                </a:gridCol>
                <a:gridCol w="1023183">
                  <a:extLst>
                    <a:ext uri="{9D8B030D-6E8A-4147-A177-3AD203B41FA5}">
                      <a16:colId xmlns:a16="http://schemas.microsoft.com/office/drawing/2014/main" val="3177885917"/>
                    </a:ext>
                  </a:extLst>
                </a:gridCol>
                <a:gridCol w="1022069">
                  <a:extLst>
                    <a:ext uri="{9D8B030D-6E8A-4147-A177-3AD203B41FA5}">
                      <a16:colId xmlns:a16="http://schemas.microsoft.com/office/drawing/2014/main" val="1053103506"/>
                    </a:ext>
                  </a:extLst>
                </a:gridCol>
                <a:gridCol w="1085027">
                  <a:extLst>
                    <a:ext uri="{9D8B030D-6E8A-4147-A177-3AD203B41FA5}">
                      <a16:colId xmlns:a16="http://schemas.microsoft.com/office/drawing/2014/main" val="4226195747"/>
                    </a:ext>
                  </a:extLst>
                </a:gridCol>
                <a:gridCol w="960225">
                  <a:extLst>
                    <a:ext uri="{9D8B030D-6E8A-4147-A177-3AD203B41FA5}">
                      <a16:colId xmlns:a16="http://schemas.microsoft.com/office/drawing/2014/main" val="3996046074"/>
                    </a:ext>
                  </a:extLst>
                </a:gridCol>
                <a:gridCol w="1022626">
                  <a:extLst>
                    <a:ext uri="{9D8B030D-6E8A-4147-A177-3AD203B41FA5}">
                      <a16:colId xmlns:a16="http://schemas.microsoft.com/office/drawing/2014/main" val="71143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0.8-8 keV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1-5keV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3-7keV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3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/>
                        <a:t>Γ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F×10</a:t>
                      </a:r>
                      <a:r>
                        <a:rPr kumimoji="1" lang="en-US" altLang="ja-JP" sz="1100" baseline="30000" dirty="0"/>
                        <a:t>11</a:t>
                      </a:r>
                    </a:p>
                    <a:p>
                      <a:r>
                        <a:rPr kumimoji="1" lang="en-US" altLang="ja-JP" sz="1100" baseline="0" dirty="0"/>
                        <a:t>(ergs/cm</a:t>
                      </a:r>
                      <a:r>
                        <a:rPr kumimoji="1" lang="en-US" altLang="ja-JP" sz="1100" baseline="30000" dirty="0"/>
                        <a:t>2</a:t>
                      </a:r>
                      <a:r>
                        <a:rPr kumimoji="1" lang="en-US" altLang="ja-JP" sz="1100" baseline="0" dirty="0"/>
                        <a:t>/s)</a:t>
                      </a:r>
                      <a:endParaRPr kumimoji="1" lang="ja-JP" altLang="en-US" sz="1100" baseline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/>
                        <a:t>Γ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F×10</a:t>
                      </a:r>
                      <a:r>
                        <a:rPr kumimoji="1" lang="en-US" altLang="ja-JP" sz="1100" baseline="30000" dirty="0"/>
                        <a:t>11</a:t>
                      </a:r>
                    </a:p>
                    <a:p>
                      <a:r>
                        <a:rPr kumimoji="1" lang="en-US" altLang="ja-JP" sz="1100" baseline="0" dirty="0"/>
                        <a:t>(ergs/cm</a:t>
                      </a:r>
                      <a:r>
                        <a:rPr kumimoji="1" lang="en-US" altLang="ja-JP" sz="1100" baseline="30000" dirty="0"/>
                        <a:t>2</a:t>
                      </a:r>
                      <a:r>
                        <a:rPr kumimoji="1" lang="en-US" altLang="ja-JP" sz="1100" baseline="0" dirty="0"/>
                        <a:t>/s)</a:t>
                      </a:r>
                      <a:endParaRPr kumimoji="1" lang="ja-JP" altLang="en-US" sz="1100" baseline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/>
                        <a:t>Γ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F×10</a:t>
                      </a:r>
                      <a:r>
                        <a:rPr kumimoji="1" lang="en-US" altLang="ja-JP" sz="1100" baseline="30000" dirty="0"/>
                        <a:t>11</a:t>
                      </a:r>
                    </a:p>
                    <a:p>
                      <a:r>
                        <a:rPr kumimoji="1" lang="en-US" altLang="ja-JP" sz="1100" baseline="0" dirty="0"/>
                        <a:t>(ergs/cm</a:t>
                      </a:r>
                      <a:r>
                        <a:rPr kumimoji="1" lang="en-US" altLang="ja-JP" sz="1100" baseline="30000" dirty="0"/>
                        <a:t>2</a:t>
                      </a:r>
                      <a:r>
                        <a:rPr kumimoji="1" lang="en-US" altLang="ja-JP" sz="1100" baseline="0" dirty="0"/>
                        <a:t>/s)</a:t>
                      </a:r>
                      <a:endParaRPr kumimoji="1" lang="ja-JP" altLang="en-US" sz="1100" baseline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62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Swift</a:t>
                      </a:r>
                    </a:p>
                    <a:p>
                      <a:r>
                        <a:rPr kumimoji="1" lang="en-US" altLang="ja-JP" sz="1400" dirty="0"/>
                        <a:t>(by Inoue)</a:t>
                      </a:r>
                      <a:endParaRPr kumimoji="1" lang="ja-JP" altLang="en-US" sz="14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1.41(2)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4.88(10)</a:t>
                      </a:r>
                      <a:endParaRPr kumimoji="1" lang="ja-JP" altLang="en-US" sz="16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1.40(2)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3.04(5)</a:t>
                      </a:r>
                      <a:endParaRPr kumimoji="1" lang="ja-JP" altLang="en-US" sz="16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1.44(8)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2.29(8)</a:t>
                      </a:r>
                      <a:endParaRPr kumimoji="1" lang="ja-JP" alt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285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Chandra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(by Inoue)</a:t>
                      </a:r>
                      <a:endParaRPr kumimoji="1" lang="ja-JP" altLang="en-US" sz="14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1.60(3)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5.60(15)</a:t>
                      </a:r>
                      <a:endParaRPr kumimoji="1" lang="ja-JP" altLang="en-US" sz="16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1.57(5)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3.69(11)</a:t>
                      </a:r>
                      <a:endParaRPr kumimoji="1" lang="ja-JP" altLang="en-US" sz="16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1.73(16)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2.42(17)</a:t>
                      </a:r>
                      <a:endParaRPr kumimoji="1" lang="ja-JP" alt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29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XMM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(by Ichikawa)</a:t>
                      </a:r>
                      <a:endParaRPr kumimoji="1" lang="ja-JP" altLang="en-US" sz="12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1.668(6)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4.10(2)</a:t>
                      </a:r>
                      <a:endParaRPr kumimoji="1" lang="ja-JP" altLang="en-US" sz="16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1.613(4)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4.10(4)</a:t>
                      </a:r>
                      <a:endParaRPr kumimoji="1" lang="ja-JP" alt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207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XRISM</a:t>
                      </a:r>
                      <a:b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</a:b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kumimoji="1" lang="en-US" altLang="ja-JP" sz="1600" b="1" dirty="0" err="1">
                          <a:solidFill>
                            <a:srgbClr val="FF0000"/>
                          </a:solidFill>
                        </a:rPr>
                        <a:t>Xtend</a:t>
                      </a:r>
                      <a:endParaRPr kumimoji="1" lang="en-US" altLang="ja-JP" sz="16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(by Inoue)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1.57(1)</a:t>
                      </a:r>
                      <a:endParaRPr kumimoji="1" lang="ja-JP" altLang="en-US" sz="16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4.69(3)</a:t>
                      </a:r>
                      <a:endParaRPr kumimoji="1" lang="ja-JP" altLang="en-US" sz="16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1.55(1)</a:t>
                      </a:r>
                      <a:endParaRPr kumimoji="1" lang="ja-JP" altLang="en-US" sz="16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3.03(2)</a:t>
                      </a:r>
                      <a:endParaRPr kumimoji="1" lang="ja-JP" altLang="en-US" sz="16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1.56(3)</a:t>
                      </a:r>
                      <a:endParaRPr kumimoji="1" lang="ja-JP" altLang="en-US" sz="16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2.21(2)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4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10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EAFAF-904A-0A49-0139-58094F3D1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20D382-9CAF-10D5-3B1E-9D0CC0B97485}"/>
              </a:ext>
            </a:extLst>
          </p:cNvPr>
          <p:cNvSpPr txBox="1"/>
          <p:nvPr/>
        </p:nvSpPr>
        <p:spPr>
          <a:xfrm rot="20700000">
            <a:off x="4180372" y="2282976"/>
            <a:ext cx="3932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85000"/>
                  </a:schemeClr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Preliminary</a:t>
            </a:r>
            <a:endParaRPr kumimoji="1" lang="ja-JP" altLang="en-US" sz="4800" b="1">
              <a:solidFill>
                <a:schemeClr val="bg1">
                  <a:lumMod val="85000"/>
                </a:schemeClr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165BB0E-A910-5778-72EC-C1CB7BD1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4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Encircled Energy Function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891641-372A-8C34-E956-4B60F5676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57" y="938776"/>
            <a:ext cx="6099314" cy="451307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273E28-28AC-A7D7-6A3A-A7361B94283A}"/>
              </a:ext>
            </a:extLst>
          </p:cNvPr>
          <p:cNvSpPr txBox="1"/>
          <p:nvPr/>
        </p:nvSpPr>
        <p:spPr>
          <a:xfrm>
            <a:off x="1600199" y="5580932"/>
            <a:ext cx="940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EEF is estimated using 1/8 Window data (NGC4151) and verified that</a:t>
            </a:r>
            <a:b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the </a:t>
            </a:r>
            <a:r>
              <a:rPr kumimoji="1" lang="en-US" altLang="ja-JP" b="1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measured HPD is better than the requirement</a:t>
            </a:r>
            <a:r>
              <a:rPr lang="ja-JP" altLang="en-US" b="1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(&lt; 1.7 arcmin)</a:t>
            </a:r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.</a:t>
            </a:r>
            <a:endParaRPr kumimoji="1" lang="ja-JP" altLang="en-US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E8EDCBB-0A90-0E41-7D19-B9CD562C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DA57B92-C615-C8CC-65FA-C37BA8DF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DD59B51-3729-EB0B-DA43-8F698A902137}"/>
              </a:ext>
            </a:extLst>
          </p:cNvPr>
          <p:cNvSpPr txBox="1"/>
          <p:nvPr/>
        </p:nvSpPr>
        <p:spPr>
          <a:xfrm>
            <a:off x="9485244" y="4631635"/>
            <a:ext cx="2016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b</a:t>
            </a:r>
            <a:r>
              <a:rPr kumimoji="1" lang="en-US" altLang="ja-JP" sz="2000" dirty="0"/>
              <a:t>y Hayashi-</a:t>
            </a:r>
            <a:r>
              <a:rPr kumimoji="1" lang="en-US" altLang="ja-JP" sz="2000" dirty="0" err="1"/>
              <a:t>san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69563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296F2-9C99-58EF-6825-23A59B753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CAAA6-B612-0881-F437-DC92B2B6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4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Contamination – On-axis (1/2)</a:t>
            </a:r>
            <a:endParaRPr kumimoji="1" lang="ja-JP" altLang="en-US" dirty="0"/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7B607267-1083-1CFE-54E6-80C88147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D99B7504-B6FB-A8F7-8BD5-C81F6EAE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2E0F068-4EEE-C8CA-A567-352CA0ADB1E5}"/>
              </a:ext>
            </a:extLst>
          </p:cNvPr>
          <p:cNvSpPr txBox="1"/>
          <p:nvPr/>
        </p:nvSpPr>
        <p:spPr>
          <a:xfrm>
            <a:off x="9039227" y="5895561"/>
            <a:ext cx="302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y Aoki-</a:t>
            </a:r>
            <a:r>
              <a:rPr kumimoji="1" lang="en-US" altLang="ja-JP" dirty="0" err="1"/>
              <a:t>san</a:t>
            </a:r>
            <a:r>
              <a:rPr kumimoji="1" lang="en-US" altLang="ja-JP" dirty="0"/>
              <a:t> &amp; Higuchi-</a:t>
            </a:r>
            <a:r>
              <a:rPr kumimoji="1" lang="en-US" altLang="ja-JP" dirty="0" err="1"/>
              <a:t>san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AD181C-A11D-12D4-7B60-E80EA1D22D73}"/>
              </a:ext>
            </a:extLst>
          </p:cNvPr>
          <p:cNvSpPr txBox="1"/>
          <p:nvPr/>
        </p:nvSpPr>
        <p:spPr>
          <a:xfrm>
            <a:off x="1326636" y="1003784"/>
            <a:ext cx="10587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On-axis contamination is evaluated with </a:t>
            </a:r>
            <a:r>
              <a:rPr lang="en-US" altLang="ja-JP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5 observations of E0102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Model: IACHEC * constant * </a:t>
            </a:r>
            <a:r>
              <a:rPr kumimoji="1" lang="en-US" altLang="ja-JP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HCNOCOL 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(abs. edge of H, C, N, and O, assuming C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24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H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38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O</a:t>
            </a:r>
            <a:r>
              <a:rPr lang="en-US" altLang="ja-JP" baseline="-250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4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)</a:t>
            </a:r>
            <a:endParaRPr kumimoji="1" lang="en-US" altLang="ja-JP" sz="2400" b="1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Systematic residuals are due to RMF not optimized (that of Hitomi/SXI is used)</a:t>
            </a:r>
            <a:endParaRPr kumimoji="1"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8840725-3429-9CB0-39CA-10631BE3BB4E}"/>
              </a:ext>
            </a:extLst>
          </p:cNvPr>
          <p:cNvGrpSpPr/>
          <p:nvPr/>
        </p:nvGrpSpPr>
        <p:grpSpPr>
          <a:xfrm>
            <a:off x="2624600" y="1973684"/>
            <a:ext cx="7993225" cy="4336938"/>
            <a:chOff x="1869572" y="1659791"/>
            <a:chExt cx="8551369" cy="4639774"/>
          </a:xfrm>
        </p:grpSpPr>
        <p:pic>
          <p:nvPicPr>
            <p:cNvPr id="4" name="図 3" descr="グラフ&#10;&#10;自動的に生成された説明">
              <a:extLst>
                <a:ext uri="{FF2B5EF4-FFF2-40B4-BE49-F238E27FC236}">
                  <a16:creationId xmlns:a16="http://schemas.microsoft.com/office/drawing/2014/main" id="{3B6E5CBE-9868-77B5-6AE2-2504AB14D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0662" y="1659792"/>
              <a:ext cx="2753640" cy="2096928"/>
            </a:xfrm>
            <a:prstGeom prst="rect">
              <a:avLst/>
            </a:prstGeom>
          </p:spPr>
        </p:pic>
        <p:pic>
          <p:nvPicPr>
            <p:cNvPr id="5" name="図 4" descr="グラフ&#10;&#10;自動的に生成された説明">
              <a:extLst>
                <a:ext uri="{FF2B5EF4-FFF2-40B4-BE49-F238E27FC236}">
                  <a16:creationId xmlns:a16="http://schemas.microsoft.com/office/drawing/2014/main" id="{5F363F6C-707A-6DE9-0635-91C980646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9179" y="1659791"/>
              <a:ext cx="2850881" cy="2096929"/>
            </a:xfrm>
            <a:prstGeom prst="rect">
              <a:avLst/>
            </a:prstGeom>
          </p:spPr>
        </p:pic>
        <p:pic>
          <p:nvPicPr>
            <p:cNvPr id="6" name="図 5" descr="グラフ&#10;&#10;自動的に生成された説明">
              <a:extLst>
                <a:ext uri="{FF2B5EF4-FFF2-40B4-BE49-F238E27FC236}">
                  <a16:creationId xmlns:a16="http://schemas.microsoft.com/office/drawing/2014/main" id="{D3401121-2BFF-A5F4-4B28-0FC8CDF65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0060" y="1659791"/>
              <a:ext cx="2753640" cy="2079219"/>
            </a:xfrm>
            <a:prstGeom prst="rect">
              <a:avLst/>
            </a:prstGeom>
          </p:spPr>
        </p:pic>
        <p:pic>
          <p:nvPicPr>
            <p:cNvPr id="7" name="図 6" descr="グラフ&#10;&#10;自動的に生成された説明">
              <a:extLst>
                <a:ext uri="{FF2B5EF4-FFF2-40B4-BE49-F238E27FC236}">
                  <a16:creationId xmlns:a16="http://schemas.microsoft.com/office/drawing/2014/main" id="{CAA815FF-330E-21DB-2A98-4BBE3880F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9572" y="3917936"/>
              <a:ext cx="2753640" cy="2079219"/>
            </a:xfrm>
            <a:prstGeom prst="rect">
              <a:avLst/>
            </a:prstGeom>
          </p:spPr>
        </p:pic>
        <p:pic>
          <p:nvPicPr>
            <p:cNvPr id="8" name="図 7" descr="グラフ&#10;&#10;自動的に生成された説明">
              <a:extLst>
                <a:ext uri="{FF2B5EF4-FFF2-40B4-BE49-F238E27FC236}">
                  <a16:creationId xmlns:a16="http://schemas.microsoft.com/office/drawing/2014/main" id="{B8201179-4DEF-48C3-39AE-B3008EB8D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19179" y="3917936"/>
              <a:ext cx="2753641" cy="2079220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7D0EF4A-CF11-E885-FEB9-DD56952476C3}"/>
                </a:ext>
              </a:extLst>
            </p:cNvPr>
            <p:cNvSpPr txBox="1"/>
            <p:nvPr/>
          </p:nvSpPr>
          <p:spPr>
            <a:xfrm>
              <a:off x="2440740" y="3687715"/>
              <a:ext cx="2126991" cy="32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/>
                <a:t>2023-11-01 (full win)</a:t>
              </a:r>
              <a:endParaRPr kumimoji="1" lang="ja-JP" altLang="en-US" sz="1400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BC9F8F5-2210-9CD4-AF08-FFBB456EA982}"/>
                </a:ext>
              </a:extLst>
            </p:cNvPr>
            <p:cNvSpPr txBox="1"/>
            <p:nvPr/>
          </p:nvSpPr>
          <p:spPr>
            <a:xfrm>
              <a:off x="5322618" y="3690396"/>
              <a:ext cx="2110139" cy="32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/>
                <a:t>2023-11-01 (1/8 win)</a:t>
              </a:r>
              <a:endParaRPr kumimoji="1" lang="ja-JP" altLang="en-US" sz="1400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899FAD9-B35E-75B1-5387-6E532A280DCF}"/>
                </a:ext>
              </a:extLst>
            </p:cNvPr>
            <p:cNvSpPr txBox="1"/>
            <p:nvPr/>
          </p:nvSpPr>
          <p:spPr>
            <a:xfrm>
              <a:off x="8100478" y="3703001"/>
              <a:ext cx="21101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/>
                <a:t>2023-11-19 (full win)</a:t>
              </a:r>
              <a:endParaRPr kumimoji="1" lang="ja-JP" altLang="en-US" sz="1400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1400206-65FD-9442-6FEA-92E445D43CFC}"/>
                </a:ext>
              </a:extLst>
            </p:cNvPr>
            <p:cNvSpPr txBox="1"/>
            <p:nvPr/>
          </p:nvSpPr>
          <p:spPr>
            <a:xfrm>
              <a:off x="2446426" y="5970297"/>
              <a:ext cx="2187876" cy="32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/>
                <a:t>2023-12-25 (full win)</a:t>
              </a:r>
              <a:endParaRPr kumimoji="1" lang="ja-JP" altLang="en-US" sz="1400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D46A67D-0CD9-073C-A694-2730D4CF04FA}"/>
                </a:ext>
              </a:extLst>
            </p:cNvPr>
            <p:cNvSpPr txBox="1"/>
            <p:nvPr/>
          </p:nvSpPr>
          <p:spPr>
            <a:xfrm>
              <a:off x="5266729" y="5970297"/>
              <a:ext cx="2187876" cy="32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/>
                <a:t>2024-02-19 (1/8 win)</a:t>
              </a:r>
              <a:endParaRPr kumimoji="1" lang="ja-JP" altLang="en-US" sz="1400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6BBC22C-6553-16D4-0DB6-25713A59E6C9}"/>
                </a:ext>
              </a:extLst>
            </p:cNvPr>
            <p:cNvSpPr txBox="1"/>
            <p:nvPr/>
          </p:nvSpPr>
          <p:spPr>
            <a:xfrm>
              <a:off x="3807890" y="2552438"/>
              <a:ext cx="911287" cy="39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9.2 </a:t>
              </a:r>
              <a:r>
                <a:rPr kumimoji="1" lang="en-US" altLang="ja-JP" dirty="0" err="1"/>
                <a:t>ks</a:t>
              </a:r>
              <a:endParaRPr kumimoji="1" lang="ja-JP" altLang="en-US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C613657-AD9C-9FA0-0251-5ABCECE87762}"/>
                </a:ext>
              </a:extLst>
            </p:cNvPr>
            <p:cNvSpPr txBox="1"/>
            <p:nvPr/>
          </p:nvSpPr>
          <p:spPr>
            <a:xfrm>
              <a:off x="6500725" y="2523589"/>
              <a:ext cx="1004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28.9 </a:t>
              </a:r>
              <a:r>
                <a:rPr kumimoji="1" lang="en-US" altLang="ja-JP" dirty="0" err="1"/>
                <a:t>ks</a:t>
              </a:r>
              <a:endParaRPr kumimoji="1" lang="ja-JP" altLang="en-US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C12D3AE-B967-24EF-70F7-8264B9B104DA}"/>
                </a:ext>
              </a:extLst>
            </p:cNvPr>
            <p:cNvSpPr txBox="1"/>
            <p:nvPr/>
          </p:nvSpPr>
          <p:spPr>
            <a:xfrm>
              <a:off x="9370597" y="2523589"/>
              <a:ext cx="1050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75.8 </a:t>
              </a:r>
              <a:r>
                <a:rPr kumimoji="1" lang="en-US" altLang="ja-JP" dirty="0" err="1"/>
                <a:t>ks</a:t>
              </a:r>
              <a:endParaRPr kumimoji="1" lang="ja-JP" altLang="en-US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E095E10-C197-EC01-E45A-68E8E360D1B7}"/>
                </a:ext>
              </a:extLst>
            </p:cNvPr>
            <p:cNvSpPr txBox="1"/>
            <p:nvPr/>
          </p:nvSpPr>
          <p:spPr>
            <a:xfrm>
              <a:off x="3660274" y="4789465"/>
              <a:ext cx="1058904" cy="39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35.1 </a:t>
              </a:r>
              <a:r>
                <a:rPr kumimoji="1" lang="en-US" altLang="ja-JP" dirty="0" err="1"/>
                <a:t>ks</a:t>
              </a:r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93658A7-14CB-FC1D-1C43-B44734703B4C}"/>
                </a:ext>
              </a:extLst>
            </p:cNvPr>
            <p:cNvSpPr txBox="1"/>
            <p:nvPr/>
          </p:nvSpPr>
          <p:spPr>
            <a:xfrm>
              <a:off x="6526127" y="4768686"/>
              <a:ext cx="1042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26.7 </a:t>
              </a:r>
              <a:r>
                <a:rPr kumimoji="1" lang="en-US" altLang="ja-JP" dirty="0" err="1"/>
                <a:t>ks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636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296F2-9C99-58EF-6825-23A59B753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CAAA6-B612-0881-F437-DC92B2B6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4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Contamination – On-axis (2/2)</a:t>
            </a:r>
            <a:endParaRPr kumimoji="1" lang="ja-JP" altLang="en-US" dirty="0"/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7B607267-1083-1CFE-54E6-80C88147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D99B7504-B6FB-A8F7-8BD5-C81F6EAE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2E0F068-4EEE-C8CA-A567-352CA0ADB1E5}"/>
              </a:ext>
            </a:extLst>
          </p:cNvPr>
          <p:cNvSpPr txBox="1"/>
          <p:nvPr/>
        </p:nvSpPr>
        <p:spPr>
          <a:xfrm>
            <a:off x="9039227" y="5895561"/>
            <a:ext cx="302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y Aoki-</a:t>
            </a:r>
            <a:r>
              <a:rPr kumimoji="1" lang="en-US" altLang="ja-JP" dirty="0" err="1"/>
              <a:t>san</a:t>
            </a:r>
            <a:r>
              <a:rPr kumimoji="1" lang="en-US" altLang="ja-JP" dirty="0"/>
              <a:t> &amp; Higuchi-</a:t>
            </a:r>
            <a:r>
              <a:rPr kumimoji="1" lang="en-US" altLang="ja-JP" dirty="0" err="1"/>
              <a:t>san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AD181C-A11D-12D4-7B60-E80EA1D22D73}"/>
              </a:ext>
            </a:extLst>
          </p:cNvPr>
          <p:cNvSpPr txBox="1"/>
          <p:nvPr/>
        </p:nvSpPr>
        <p:spPr>
          <a:xfrm>
            <a:off x="1327233" y="1088774"/>
            <a:ext cx="10587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 column density is not significant for all observations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b="1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No on-axis contaminants though Nov. 2023 to Feb. 2024</a:t>
            </a: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buFont typeface="Wingdings" pitchFamily="2" charset="2"/>
              <a:buChar char="Ø"/>
            </a:pPr>
            <a:endParaRPr kumimoji="1" lang="ja-JP" altLang="en-US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BB6986D-3FC1-F4E1-C249-F1FA4E05D49F}"/>
              </a:ext>
            </a:extLst>
          </p:cNvPr>
          <p:cNvGrpSpPr/>
          <p:nvPr/>
        </p:nvGrpSpPr>
        <p:grpSpPr>
          <a:xfrm>
            <a:off x="2148973" y="1688938"/>
            <a:ext cx="8210996" cy="4206623"/>
            <a:chOff x="2148973" y="1694987"/>
            <a:chExt cx="7513717" cy="3849396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A208FE9-B127-DB59-177C-F57BD0C317CC}"/>
                </a:ext>
              </a:extLst>
            </p:cNvPr>
            <p:cNvSpPr txBox="1"/>
            <p:nvPr/>
          </p:nvSpPr>
          <p:spPr>
            <a:xfrm>
              <a:off x="2713051" y="5021163"/>
              <a:ext cx="1136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2023-11-01</a:t>
              </a:r>
            </a:p>
            <a:p>
              <a:pPr algn="ctr"/>
              <a:r>
                <a:rPr kumimoji="1" lang="en-US" altLang="ja-JP" sz="1400" dirty="0"/>
                <a:t>(full win)</a:t>
              </a:r>
              <a:endParaRPr kumimoji="1" lang="ja-JP" altLang="en-US" sz="1400" dirty="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13A45CE6-0184-D122-1DF9-4A07A70FECA0}"/>
                </a:ext>
              </a:extLst>
            </p:cNvPr>
            <p:cNvSpPr txBox="1"/>
            <p:nvPr/>
          </p:nvSpPr>
          <p:spPr>
            <a:xfrm>
              <a:off x="3960605" y="5021162"/>
              <a:ext cx="1136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2023-11-01</a:t>
              </a:r>
            </a:p>
            <a:p>
              <a:pPr algn="ctr"/>
              <a:r>
                <a:rPr kumimoji="1" lang="en-US" altLang="ja-JP" sz="1400" dirty="0"/>
                <a:t>(1/8 win)</a:t>
              </a:r>
              <a:endParaRPr kumimoji="1" lang="ja-JP" altLang="en-US" sz="1400" dirty="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9BEFB5AA-7A70-6560-89BD-55076C914033}"/>
                </a:ext>
              </a:extLst>
            </p:cNvPr>
            <p:cNvSpPr txBox="1"/>
            <p:nvPr/>
          </p:nvSpPr>
          <p:spPr>
            <a:xfrm>
              <a:off x="5208158" y="5021162"/>
              <a:ext cx="1136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2023-11-19</a:t>
              </a:r>
            </a:p>
            <a:p>
              <a:pPr algn="ctr"/>
              <a:r>
                <a:rPr kumimoji="1" lang="en-US" altLang="ja-JP" sz="1400" dirty="0"/>
                <a:t>(full win)</a:t>
              </a:r>
              <a:endParaRPr kumimoji="1" lang="ja-JP" altLang="en-US" sz="1400" dirty="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30018AE-6725-E4D5-A09E-9341F58EF341}"/>
                </a:ext>
              </a:extLst>
            </p:cNvPr>
            <p:cNvSpPr txBox="1"/>
            <p:nvPr/>
          </p:nvSpPr>
          <p:spPr>
            <a:xfrm>
              <a:off x="6450903" y="5021162"/>
              <a:ext cx="1136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2023-12-25</a:t>
              </a:r>
            </a:p>
            <a:p>
              <a:pPr algn="ctr"/>
              <a:r>
                <a:rPr kumimoji="1" lang="en-US" altLang="ja-JP" sz="1400" dirty="0"/>
                <a:t>(full win)</a:t>
              </a:r>
              <a:endParaRPr kumimoji="1" lang="ja-JP" altLang="en-US" sz="1400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0F974AB3-A4F9-1732-01B9-EDBFD79C8934}"/>
                </a:ext>
              </a:extLst>
            </p:cNvPr>
            <p:cNvSpPr txBox="1"/>
            <p:nvPr/>
          </p:nvSpPr>
          <p:spPr>
            <a:xfrm>
              <a:off x="7698457" y="5021161"/>
              <a:ext cx="1136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2024-02-19</a:t>
              </a:r>
            </a:p>
            <a:p>
              <a:pPr algn="ctr"/>
              <a:r>
                <a:rPr kumimoji="1" lang="en-US" altLang="ja-JP" sz="1400" dirty="0"/>
                <a:t>(1/8 win)</a:t>
              </a:r>
              <a:endParaRPr kumimoji="1" lang="ja-JP" altLang="en-US" sz="1400" dirty="0"/>
            </a:p>
          </p:txBody>
        </p:sp>
        <p:pic>
          <p:nvPicPr>
            <p:cNvPr id="28" name="図 27" descr="グラフ, 折れ線グラフ, 箱ひげ図&#10;&#10;自動的に生成された説明">
              <a:extLst>
                <a:ext uri="{FF2B5EF4-FFF2-40B4-BE49-F238E27FC236}">
                  <a16:creationId xmlns:a16="http://schemas.microsoft.com/office/drawing/2014/main" id="{02FAE773-10C9-8931-F120-10B46A104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074"/>
            <a:stretch/>
          </p:blipFill>
          <p:spPr>
            <a:xfrm>
              <a:off x="2268517" y="1694987"/>
              <a:ext cx="6984601" cy="3337657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32D35C14-5369-A10D-C83D-B506EA01D11D}"/>
                </a:ext>
              </a:extLst>
            </p:cNvPr>
            <p:cNvSpPr txBox="1"/>
            <p:nvPr/>
          </p:nvSpPr>
          <p:spPr>
            <a:xfrm>
              <a:off x="8580278" y="4728496"/>
              <a:ext cx="1082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Error : 1σ</a:t>
              </a:r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AC4702F-F3A2-79B9-4032-BCB72BAA3FCE}"/>
                </a:ext>
              </a:extLst>
            </p:cNvPr>
            <p:cNvSpPr txBox="1"/>
            <p:nvPr/>
          </p:nvSpPr>
          <p:spPr>
            <a:xfrm rot="16200000">
              <a:off x="720056" y="3322356"/>
              <a:ext cx="3227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 column density [10</a:t>
              </a:r>
              <a:r>
                <a:rPr kumimoji="1" lang="en-US" altLang="ja-JP" baseline="30000" dirty="0"/>
                <a:t>18</a:t>
              </a:r>
              <a:r>
                <a:rPr kumimoji="1" lang="en-US" altLang="ja-JP" dirty="0"/>
                <a:t> cm</a:t>
              </a:r>
              <a:r>
                <a:rPr kumimoji="1" lang="en-US" altLang="ja-JP" baseline="30000" dirty="0"/>
                <a:t>-2</a:t>
              </a:r>
              <a:r>
                <a:rPr kumimoji="1" lang="en-US" altLang="ja-JP" dirty="0"/>
                <a:t>]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283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296F2-9C99-58EF-6825-23A59B753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CAAA6-B612-0881-F437-DC92B2B6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4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Contamination – Off-axis (1/2)</a:t>
            </a:r>
            <a:endParaRPr kumimoji="1" lang="ja-JP" altLang="en-US" dirty="0"/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7B607267-1083-1CFE-54E6-80C88147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D99B7504-B6FB-A8F7-8BD5-C81F6EAE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2E0F068-4EEE-C8CA-A567-352CA0ADB1E5}"/>
              </a:ext>
            </a:extLst>
          </p:cNvPr>
          <p:cNvSpPr txBox="1"/>
          <p:nvPr/>
        </p:nvSpPr>
        <p:spPr>
          <a:xfrm>
            <a:off x="8031251" y="5920553"/>
            <a:ext cx="302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y Aoki-</a:t>
            </a:r>
            <a:r>
              <a:rPr kumimoji="1" lang="en-US" altLang="ja-JP" dirty="0" err="1"/>
              <a:t>san</a:t>
            </a:r>
            <a:r>
              <a:rPr kumimoji="1" lang="en-US" altLang="ja-JP" dirty="0"/>
              <a:t> &amp; Higuchi-</a:t>
            </a:r>
            <a:r>
              <a:rPr kumimoji="1" lang="en-US" altLang="ja-JP" dirty="0" err="1"/>
              <a:t>san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AD181C-A11D-12D4-7B60-E80EA1D22D73}"/>
              </a:ext>
            </a:extLst>
          </p:cNvPr>
          <p:cNvSpPr txBox="1"/>
          <p:nvPr/>
        </p:nvSpPr>
        <p:spPr>
          <a:xfrm>
            <a:off x="1327233" y="1088774"/>
            <a:ext cx="10587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Off-axis contamination is evaluated with day-earth observations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Intensity ratio of </a:t>
            </a:r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N Kα and O Kα lines gives relative spatial distribution of contaminants</a:t>
            </a:r>
          </a:p>
          <a:p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   </a:t>
            </a:r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(as seen in Suzaku/XIS)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N/O distribution is coupled with the thickness of optical blocking layer (OBL; ~ 200 nm Al layer)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kumimoji="1" lang="en-US" altLang="ja-JP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CCD1</a:t>
            </a:r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has relatively small N/O ratio because of thick OBL</a:t>
            </a:r>
          </a:p>
          <a:p>
            <a:endParaRPr kumimoji="1"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kumimoji="1"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buFont typeface="Wingdings" pitchFamily="2" charset="2"/>
              <a:buChar char="Ø"/>
            </a:pPr>
            <a:endParaRPr kumimoji="1" lang="ja-JP" altLang="en-US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5E168880-1819-DC7B-B697-E57514CB73C4}"/>
              </a:ext>
            </a:extLst>
          </p:cNvPr>
          <p:cNvGrpSpPr/>
          <p:nvPr/>
        </p:nvGrpSpPr>
        <p:grpSpPr>
          <a:xfrm>
            <a:off x="6825928" y="2834250"/>
            <a:ext cx="5203899" cy="2783171"/>
            <a:chOff x="6810887" y="1912231"/>
            <a:chExt cx="5203899" cy="278317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C480DA1-8726-071D-4B92-1381EAE6C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75" r="54829"/>
            <a:stretch/>
          </p:blipFill>
          <p:spPr>
            <a:xfrm>
              <a:off x="9183244" y="2535516"/>
              <a:ext cx="2831542" cy="2159886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B44948C-3163-5BC4-4BEE-480C104209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367" r="2891" b="6442"/>
            <a:stretch/>
          </p:blipFill>
          <p:spPr>
            <a:xfrm>
              <a:off x="6810887" y="2532638"/>
              <a:ext cx="2339569" cy="1944698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A378B3A-74F7-15E9-9654-465CB80E9F04}"/>
                </a:ext>
              </a:extLst>
            </p:cNvPr>
            <p:cNvSpPr txBox="1"/>
            <p:nvPr/>
          </p:nvSpPr>
          <p:spPr>
            <a:xfrm>
              <a:off x="7096403" y="1912231"/>
              <a:ext cx="4679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/>
                <a:t>Non-uniform </a:t>
              </a:r>
              <a:r>
                <a:rPr kumimoji="1" lang="en-US" altLang="ja-JP" b="1" dirty="0"/>
                <a:t>N/O distribution of Suzaku</a:t>
              </a:r>
              <a:endParaRPr kumimoji="1" lang="ja-JP" altLang="en-US" b="1" dirty="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1E0B184-83C0-6609-8D2B-005E6B9ED559}"/>
                </a:ext>
              </a:extLst>
            </p:cNvPr>
            <p:cNvSpPr txBox="1"/>
            <p:nvPr/>
          </p:nvSpPr>
          <p:spPr>
            <a:xfrm>
              <a:off x="7494462" y="2274238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Image</a:t>
              </a:r>
              <a:endParaRPr kumimoji="1" lang="ja-JP" altLang="en-US" dirty="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F29C8F4-49E1-EADE-175E-0FCD4C0E5FDF}"/>
                </a:ext>
              </a:extLst>
            </p:cNvPr>
            <p:cNvSpPr txBox="1"/>
            <p:nvPr/>
          </p:nvSpPr>
          <p:spPr>
            <a:xfrm>
              <a:off x="9802162" y="2305243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Radial profile</a:t>
              </a:r>
              <a:endParaRPr kumimoji="1" lang="ja-JP" altLang="en-US" dirty="0"/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B325BDB-0457-4498-2640-2F139AA71264}"/>
              </a:ext>
            </a:extLst>
          </p:cNvPr>
          <p:cNvGrpSpPr/>
          <p:nvPr/>
        </p:nvGrpSpPr>
        <p:grpSpPr>
          <a:xfrm>
            <a:off x="194243" y="2894381"/>
            <a:ext cx="6460361" cy="2983472"/>
            <a:chOff x="90944" y="2870616"/>
            <a:chExt cx="6460361" cy="2983472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A1B46D79-9E75-0240-3586-99355C89AB56}"/>
                </a:ext>
              </a:extLst>
            </p:cNvPr>
            <p:cNvGrpSpPr/>
            <p:nvPr/>
          </p:nvGrpSpPr>
          <p:grpSpPr>
            <a:xfrm>
              <a:off x="1717428" y="2870616"/>
              <a:ext cx="4833877" cy="2983472"/>
              <a:chOff x="1646245" y="3235095"/>
              <a:chExt cx="4833877" cy="2983472"/>
            </a:xfrm>
          </p:grpSpPr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3E66E2BF-24CE-180C-C7F5-8898BBE2AC28}"/>
                  </a:ext>
                </a:extLst>
              </p:cNvPr>
              <p:cNvGrpSpPr/>
              <p:nvPr/>
            </p:nvGrpSpPr>
            <p:grpSpPr>
              <a:xfrm>
                <a:off x="3029631" y="3628217"/>
                <a:ext cx="3450491" cy="2590350"/>
                <a:chOff x="194980" y="1615544"/>
                <a:chExt cx="2963454" cy="2227771"/>
              </a:xfrm>
            </p:grpSpPr>
            <p:pic>
              <p:nvPicPr>
                <p:cNvPr id="10" name="図 9">
                  <a:extLst>
                    <a:ext uri="{FF2B5EF4-FFF2-40B4-BE49-F238E27FC236}">
                      <a16:creationId xmlns:a16="http://schemas.microsoft.com/office/drawing/2014/main" id="{A33938B8-7B8B-F97E-0331-4F51B738D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4980" y="1615544"/>
                  <a:ext cx="2963454" cy="2227771"/>
                </a:xfrm>
                <a:prstGeom prst="rect">
                  <a:avLst/>
                </a:prstGeom>
              </p:spPr>
            </p:pic>
            <p:grpSp>
              <p:nvGrpSpPr>
                <p:cNvPr id="11" name="グループ化 10">
                  <a:extLst>
                    <a:ext uri="{FF2B5EF4-FFF2-40B4-BE49-F238E27FC236}">
                      <a16:creationId xmlns:a16="http://schemas.microsoft.com/office/drawing/2014/main" id="{BD7EE042-5423-8ED1-B577-2746A734E9C2}"/>
                    </a:ext>
                  </a:extLst>
                </p:cNvPr>
                <p:cNvGrpSpPr/>
                <p:nvPr/>
              </p:nvGrpSpPr>
              <p:grpSpPr>
                <a:xfrm>
                  <a:off x="2377395" y="1783822"/>
                  <a:ext cx="619808" cy="714680"/>
                  <a:chOff x="9655814" y="2723509"/>
                  <a:chExt cx="619808" cy="714680"/>
                </a:xfrm>
              </p:grpSpPr>
              <p:sp>
                <p:nvSpPr>
                  <p:cNvPr id="12" name="テキスト ボックス 11">
                    <a:extLst>
                      <a:ext uri="{FF2B5EF4-FFF2-40B4-BE49-F238E27FC236}">
                        <a16:creationId xmlns:a16="http://schemas.microsoft.com/office/drawing/2014/main" id="{73F5CE8E-74D3-BCE7-3BB7-1131ADE047AD}"/>
                      </a:ext>
                    </a:extLst>
                  </p:cNvPr>
                  <p:cNvSpPr txBox="1"/>
                  <p:nvPr/>
                </p:nvSpPr>
                <p:spPr>
                  <a:xfrm>
                    <a:off x="9655814" y="2723509"/>
                    <a:ext cx="619808" cy="7146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b="1" dirty="0">
                        <a:solidFill>
                          <a:srgbClr val="FE0300"/>
                        </a:solidFill>
                        <a:latin typeface="+mn-ea"/>
                      </a:rPr>
                      <a:t>- CCD1</a:t>
                    </a:r>
                  </a:p>
                  <a:p>
                    <a:r>
                      <a:rPr kumimoji="1" lang="en-US" altLang="ja-JP" sz="1200" b="1" dirty="0">
                        <a:latin typeface="+mn-ea"/>
                      </a:rPr>
                      <a:t>- CCD2</a:t>
                    </a:r>
                  </a:p>
                  <a:p>
                    <a:r>
                      <a:rPr kumimoji="1" lang="en-US" altLang="ja-JP" sz="1200" b="1" dirty="0">
                        <a:solidFill>
                          <a:srgbClr val="1A00FF"/>
                        </a:solidFill>
                        <a:latin typeface="+mn-ea"/>
                      </a:rPr>
                      <a:t>- CCD3</a:t>
                    </a:r>
                  </a:p>
                  <a:p>
                    <a:r>
                      <a:rPr kumimoji="1" lang="en-US" altLang="ja-JP" sz="1200" b="1" dirty="0">
                        <a:solidFill>
                          <a:srgbClr val="068306"/>
                        </a:solidFill>
                        <a:latin typeface="+mn-ea"/>
                      </a:rPr>
                      <a:t>- CCD4</a:t>
                    </a:r>
                    <a:endParaRPr kumimoji="1" lang="ja-JP" altLang="en-US" sz="1200" b="1" dirty="0">
                      <a:solidFill>
                        <a:srgbClr val="068306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3" name="正方形/長方形 12">
                    <a:extLst>
                      <a:ext uri="{FF2B5EF4-FFF2-40B4-BE49-F238E27FC236}">
                        <a16:creationId xmlns:a16="http://schemas.microsoft.com/office/drawing/2014/main" id="{DA172F8F-A5FF-212B-D1AA-2C41F14760FF}"/>
                      </a:ext>
                    </a:extLst>
                  </p:cNvPr>
                  <p:cNvSpPr/>
                  <p:nvPr/>
                </p:nvSpPr>
                <p:spPr>
                  <a:xfrm>
                    <a:off x="9655814" y="2723509"/>
                    <a:ext cx="591711" cy="700644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+mn-ea"/>
                    </a:endParaRPr>
                  </a:p>
                </p:txBody>
              </p:sp>
            </p:grpSp>
          </p:grp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4551ACA-3636-33F4-BBF2-0A2C0B1C1AA7}"/>
                  </a:ext>
                </a:extLst>
              </p:cNvPr>
              <p:cNvSpPr txBox="1"/>
              <p:nvPr/>
            </p:nvSpPr>
            <p:spPr>
              <a:xfrm>
                <a:off x="1646245" y="3235095"/>
                <a:ext cx="3469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 err="1"/>
                  <a:t>Xtend</a:t>
                </a:r>
                <a:r>
                  <a:rPr lang="en-US" altLang="ja-JP" b="1" dirty="0"/>
                  <a:t> day earth on Feb. 2024</a:t>
                </a:r>
                <a:endParaRPr kumimoji="1" lang="ja-JP" altLang="en-US" b="1" dirty="0"/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CDC85F1-6712-EF9E-B3C6-3FD8C1DA13CE}"/>
                  </a:ext>
                </a:extLst>
              </p:cNvPr>
              <p:cNvSpPr txBox="1"/>
              <p:nvPr/>
            </p:nvSpPr>
            <p:spPr>
              <a:xfrm>
                <a:off x="4110564" y="5599949"/>
                <a:ext cx="7569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/>
                  <a:t>N Kα</a:t>
                </a:r>
                <a:endParaRPr kumimoji="1" lang="ja-JP" altLang="en-US" sz="1600" b="1" dirty="0"/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062F466-26BA-28FD-600E-AB3CD37B69F8}"/>
                  </a:ext>
                </a:extLst>
              </p:cNvPr>
              <p:cNvSpPr txBox="1"/>
              <p:nvPr/>
            </p:nvSpPr>
            <p:spPr>
              <a:xfrm>
                <a:off x="4916874" y="5617051"/>
                <a:ext cx="753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/>
                  <a:t>O Kα</a:t>
                </a:r>
                <a:endParaRPr kumimoji="1" lang="ja-JP" altLang="en-US" sz="1600" b="1" dirty="0"/>
              </a:p>
            </p:txBody>
          </p: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B632557B-E669-B571-1C23-10D11256E1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48393" y="3706747"/>
                <a:ext cx="0" cy="180000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6F73D313-39AA-4F4D-E51B-694279E98B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51033" y="3690315"/>
                <a:ext cx="0" cy="180000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5CFF8AC1-F2A6-92C5-5E2C-83AD41052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28" t="1991"/>
            <a:stretch/>
          </p:blipFill>
          <p:spPr>
            <a:xfrm>
              <a:off x="90944" y="3389740"/>
              <a:ext cx="3036884" cy="2379486"/>
            </a:xfrm>
            <a:prstGeom prst="rect">
              <a:avLst/>
            </a:prstGeom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2A1D6D-358F-EE3B-8F7F-54C7A5E0334E}"/>
              </a:ext>
            </a:extLst>
          </p:cNvPr>
          <p:cNvSpPr txBox="1"/>
          <p:nvPr/>
        </p:nvSpPr>
        <p:spPr>
          <a:xfrm>
            <a:off x="391886" y="5987018"/>
            <a:ext cx="3679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*No light leak (different from Hitomi)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9104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296F2-9C99-58EF-6825-23A59B753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CAAA6-B612-0881-F437-DC92B2B6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4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Contamination – Off-axis (2/2)</a:t>
            </a:r>
            <a:endParaRPr kumimoji="1" lang="ja-JP" altLang="en-US" dirty="0"/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7B607267-1083-1CFE-54E6-80C88147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D99B7504-B6FB-A8F7-8BD5-C81F6EAE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2E0F068-4EEE-C8CA-A567-352CA0ADB1E5}"/>
              </a:ext>
            </a:extLst>
          </p:cNvPr>
          <p:cNvSpPr txBox="1"/>
          <p:nvPr/>
        </p:nvSpPr>
        <p:spPr>
          <a:xfrm>
            <a:off x="8031251" y="5920553"/>
            <a:ext cx="302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y Aoki-</a:t>
            </a:r>
            <a:r>
              <a:rPr kumimoji="1" lang="en-US" altLang="ja-JP" dirty="0" err="1"/>
              <a:t>san</a:t>
            </a:r>
            <a:r>
              <a:rPr kumimoji="1" lang="en-US" altLang="ja-JP" dirty="0"/>
              <a:t> &amp; Higuchi-</a:t>
            </a:r>
            <a:r>
              <a:rPr kumimoji="1" lang="en-US" altLang="ja-JP" dirty="0" err="1"/>
              <a:t>san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AD181C-A11D-12D4-7B60-E80EA1D22D73}"/>
              </a:ext>
            </a:extLst>
          </p:cNvPr>
          <p:cNvSpPr txBox="1"/>
          <p:nvPr/>
        </p:nvSpPr>
        <p:spPr>
          <a:xfrm>
            <a:off x="1328876" y="1210462"/>
            <a:ext cx="10587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No spatial variation of N/O ratio other than CCD1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No OBL thickness variation though Dec. 2023 to Feb. 2024 </a:t>
            </a:r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  <a:sym typeface="Wingdings" panose="05000000000000000000" pitchFamily="2" charset="2"/>
              </a:rPr>
              <a:t> </a:t>
            </a:r>
            <a:r>
              <a:rPr kumimoji="1" lang="en-US" altLang="ja-JP" b="1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sym typeface="Wingdings" panose="05000000000000000000" pitchFamily="2" charset="2"/>
              </a:rPr>
              <a:t>No contamination on entire </a:t>
            </a:r>
            <a:r>
              <a:rPr kumimoji="1" lang="en-US" altLang="ja-JP" b="1" dirty="0" err="1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sym typeface="Wingdings" panose="05000000000000000000" pitchFamily="2" charset="2"/>
              </a:rPr>
              <a:t>FoV</a:t>
            </a:r>
            <a:endParaRPr kumimoji="1"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endParaRPr kumimoji="1" lang="en-US" altLang="ja-JP" b="1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466189CF-4594-765E-9F07-C32B7AFBE342}"/>
              </a:ext>
            </a:extLst>
          </p:cNvPr>
          <p:cNvGrpSpPr/>
          <p:nvPr/>
        </p:nvGrpSpPr>
        <p:grpSpPr>
          <a:xfrm>
            <a:off x="3711466" y="2926766"/>
            <a:ext cx="3314112" cy="2603460"/>
            <a:chOff x="427773" y="3056557"/>
            <a:chExt cx="3774657" cy="2965249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E0AF00D4-E9A0-E112-BC88-45C9B7864264}"/>
                </a:ext>
              </a:extLst>
            </p:cNvPr>
            <p:cNvGrpSpPr/>
            <p:nvPr/>
          </p:nvGrpSpPr>
          <p:grpSpPr>
            <a:xfrm>
              <a:off x="427773" y="3056557"/>
              <a:ext cx="3774657" cy="2965249"/>
              <a:chOff x="427773" y="3056557"/>
              <a:chExt cx="3774657" cy="2965249"/>
            </a:xfrm>
          </p:grpSpPr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7C0C34A6-8552-399B-A352-290160089444}"/>
                  </a:ext>
                </a:extLst>
              </p:cNvPr>
              <p:cNvGrpSpPr/>
              <p:nvPr/>
            </p:nvGrpSpPr>
            <p:grpSpPr>
              <a:xfrm>
                <a:off x="427773" y="3056557"/>
                <a:ext cx="3774657" cy="2965249"/>
                <a:chOff x="427773" y="3056557"/>
                <a:chExt cx="3774657" cy="2965249"/>
              </a:xfrm>
            </p:grpSpPr>
            <p:pic>
              <p:nvPicPr>
                <p:cNvPr id="5" name="図 4" descr="グラフ, 箱ひげ図&#10;&#10;自動的に生成された説明">
                  <a:extLst>
                    <a:ext uri="{FF2B5EF4-FFF2-40B4-BE49-F238E27FC236}">
                      <a16:creationId xmlns:a16="http://schemas.microsoft.com/office/drawing/2014/main" id="{E2C6A01D-4455-D8DE-2226-2254C9C719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5400000">
                  <a:off x="1090063" y="2552035"/>
                  <a:ext cx="2444015" cy="3453059"/>
                </a:xfrm>
                <a:prstGeom prst="rect">
                  <a:avLst/>
                </a:prstGeom>
              </p:spPr>
            </p:pic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074E877B-012F-4261-B7CE-6090E3DA0D3F}"/>
                    </a:ext>
                  </a:extLst>
                </p:cNvPr>
                <p:cNvSpPr txBox="1"/>
                <p:nvPr/>
              </p:nvSpPr>
              <p:spPr>
                <a:xfrm>
                  <a:off x="937260" y="5714029"/>
                  <a:ext cx="6447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CCD1</a:t>
                  </a:r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6BC96699-C09B-620E-179B-6346D643D975}"/>
                    </a:ext>
                  </a:extLst>
                </p:cNvPr>
                <p:cNvSpPr txBox="1"/>
                <p:nvPr/>
              </p:nvSpPr>
              <p:spPr>
                <a:xfrm>
                  <a:off x="819594" y="5494646"/>
                  <a:ext cx="4347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</a:t>
                  </a:r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18740D98-7568-63DC-494F-4B3660EEABAB}"/>
                    </a:ext>
                  </a:extLst>
                </p:cNvPr>
                <p:cNvSpPr txBox="1"/>
                <p:nvPr/>
              </p:nvSpPr>
              <p:spPr>
                <a:xfrm>
                  <a:off x="1254328" y="5494646"/>
                  <a:ext cx="4347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CD</a:t>
                  </a:r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28A2FDC0-5A6A-6D2F-70CC-18C9B2797CA0}"/>
                    </a:ext>
                  </a:extLst>
                </p:cNvPr>
                <p:cNvSpPr txBox="1"/>
                <p:nvPr/>
              </p:nvSpPr>
              <p:spPr>
                <a:xfrm>
                  <a:off x="1669922" y="5494646"/>
                  <a:ext cx="4347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</a:t>
                  </a:r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76F40AF8-8570-9F80-0276-222A5338432B}"/>
                    </a:ext>
                  </a:extLst>
                </p:cNvPr>
                <p:cNvSpPr txBox="1"/>
                <p:nvPr/>
              </p:nvSpPr>
              <p:spPr>
                <a:xfrm>
                  <a:off x="2104656" y="5494646"/>
                  <a:ext cx="4347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CD</a:t>
                  </a:r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ED94B6BA-1941-61AA-5EB6-A2F2D975B5F2}"/>
                    </a:ext>
                  </a:extLst>
                </p:cNvPr>
                <p:cNvSpPr txBox="1"/>
                <p:nvPr/>
              </p:nvSpPr>
              <p:spPr>
                <a:xfrm>
                  <a:off x="2520250" y="5494646"/>
                  <a:ext cx="4347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</a:t>
                  </a:r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7E982091-7725-D7D9-0C60-573CF6472435}"/>
                    </a:ext>
                  </a:extLst>
                </p:cNvPr>
                <p:cNvSpPr txBox="1"/>
                <p:nvPr/>
              </p:nvSpPr>
              <p:spPr>
                <a:xfrm>
                  <a:off x="2954984" y="5494646"/>
                  <a:ext cx="4347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CD</a:t>
                  </a:r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446CA37E-4E80-BD1A-E48C-D6BE80FF5B00}"/>
                    </a:ext>
                  </a:extLst>
                </p:cNvPr>
                <p:cNvSpPr txBox="1"/>
                <p:nvPr/>
              </p:nvSpPr>
              <p:spPr>
                <a:xfrm>
                  <a:off x="3332962" y="5494646"/>
                  <a:ext cx="4347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</a:t>
                  </a:r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1DBC1C49-38DF-E603-829B-E9906ADF7EF8}"/>
                    </a:ext>
                  </a:extLst>
                </p:cNvPr>
                <p:cNvSpPr txBox="1"/>
                <p:nvPr/>
              </p:nvSpPr>
              <p:spPr>
                <a:xfrm>
                  <a:off x="3767696" y="5494646"/>
                  <a:ext cx="4347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CD</a:t>
                  </a:r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A0592A57-A7F1-A222-F333-033735E6D1B6}"/>
                    </a:ext>
                  </a:extLst>
                </p:cNvPr>
                <p:cNvSpPr txBox="1"/>
                <p:nvPr/>
              </p:nvSpPr>
              <p:spPr>
                <a:xfrm>
                  <a:off x="1812747" y="5714029"/>
                  <a:ext cx="6447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CCD2</a:t>
                  </a:r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1E5EAA8E-9733-B69A-EB82-470B5444607D}"/>
                    </a:ext>
                  </a:extLst>
                </p:cNvPr>
                <p:cNvSpPr txBox="1"/>
                <p:nvPr/>
              </p:nvSpPr>
              <p:spPr>
                <a:xfrm>
                  <a:off x="2659871" y="5714029"/>
                  <a:ext cx="6447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CCD3</a:t>
                  </a:r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3C4BD4B9-5C23-77E7-C81A-686D2A043E83}"/>
                    </a:ext>
                  </a:extLst>
                </p:cNvPr>
                <p:cNvSpPr txBox="1"/>
                <p:nvPr/>
              </p:nvSpPr>
              <p:spPr>
                <a:xfrm>
                  <a:off x="3482948" y="5714028"/>
                  <a:ext cx="6447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CCD4</a:t>
                  </a:r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7FCB1A52-0DB3-7363-F11B-1156B90FAF15}"/>
                    </a:ext>
                  </a:extLst>
                </p:cNvPr>
                <p:cNvSpPr txBox="1"/>
                <p:nvPr/>
              </p:nvSpPr>
              <p:spPr>
                <a:xfrm rot="16200000">
                  <a:off x="-273701" y="4189640"/>
                  <a:ext cx="17107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Normalized NO ratio</a:t>
                  </a:r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9DF091C5-E753-050D-1194-129F28503994}"/>
                  </a:ext>
                </a:extLst>
              </p:cNvPr>
              <p:cNvCxnSpPr/>
              <p:nvPr/>
            </p:nvCxnSpPr>
            <p:spPr>
              <a:xfrm flipH="1">
                <a:off x="965378" y="4118957"/>
                <a:ext cx="306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B07CA8F6-4549-C878-832E-EB2006CC1563}"/>
                </a:ext>
              </a:extLst>
            </p:cNvPr>
            <p:cNvSpPr txBox="1"/>
            <p:nvPr/>
          </p:nvSpPr>
          <p:spPr>
            <a:xfrm>
              <a:off x="2025004" y="4888734"/>
              <a:ext cx="17187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aim point segment</a:t>
              </a:r>
              <a:endParaRPr kumimoji="1" lang="ja-JP" altLang="en-US" sz="1400" dirty="0"/>
            </a:p>
          </p:txBody>
        </p: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97E2667E-7F2A-0BAA-2376-CF2D0B1B7A06}"/>
                </a:ext>
              </a:extLst>
            </p:cNvPr>
            <p:cNvCxnSpPr/>
            <p:nvPr/>
          </p:nvCxnSpPr>
          <p:spPr>
            <a:xfrm flipH="1" flipV="1">
              <a:off x="2322023" y="4278564"/>
              <a:ext cx="337848" cy="6021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0AE01947-6C56-0AC0-A5A0-B313287042AE}"/>
              </a:ext>
            </a:extLst>
          </p:cNvPr>
          <p:cNvGrpSpPr/>
          <p:nvPr/>
        </p:nvGrpSpPr>
        <p:grpSpPr>
          <a:xfrm>
            <a:off x="42560" y="2907594"/>
            <a:ext cx="3499979" cy="2438089"/>
            <a:chOff x="42560" y="2907594"/>
            <a:chExt cx="3499979" cy="2438089"/>
          </a:xfrm>
        </p:grpSpPr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A4DF1C73-AA53-AA3D-5D66-87461FC3E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l="8972" t="6658" r="4901" b="6831"/>
            <a:stretch/>
          </p:blipFill>
          <p:spPr>
            <a:xfrm>
              <a:off x="552588" y="2907594"/>
              <a:ext cx="2989951" cy="2438089"/>
            </a:xfrm>
            <a:prstGeom prst="rect">
              <a:avLst/>
            </a:prstGeom>
          </p:spPr>
        </p:pic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523C189E-E618-E787-F482-9DC62BACCD15}"/>
                </a:ext>
              </a:extLst>
            </p:cNvPr>
            <p:cNvSpPr txBox="1"/>
            <p:nvPr/>
          </p:nvSpPr>
          <p:spPr>
            <a:xfrm>
              <a:off x="42560" y="306184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/>
                <a:t>1CD</a:t>
              </a:r>
              <a:endParaRPr kumimoji="1" lang="ja-JP" altLang="en-US" sz="1400" b="1" dirty="0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02C3711A-691B-CE72-EBF6-E3D36209233E}"/>
                </a:ext>
              </a:extLst>
            </p:cNvPr>
            <p:cNvSpPr txBox="1"/>
            <p:nvPr/>
          </p:nvSpPr>
          <p:spPr>
            <a:xfrm>
              <a:off x="42560" y="3662217"/>
              <a:ext cx="5373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/>
                <a:t>1AB</a:t>
              </a:r>
              <a:endParaRPr kumimoji="1" lang="ja-JP" altLang="en-US" sz="1400" b="1" dirty="0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241A35DF-5232-EBF0-52AA-62299CE87682}"/>
                </a:ext>
              </a:extLst>
            </p:cNvPr>
            <p:cNvSpPr txBox="1"/>
            <p:nvPr/>
          </p:nvSpPr>
          <p:spPr>
            <a:xfrm>
              <a:off x="42560" y="4268562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2CD</a:t>
              </a:r>
              <a:endParaRPr kumimoji="1" lang="ja-JP" altLang="en-US" sz="1400" b="1" dirty="0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9413604E-4B84-3582-9A99-B4AC228998A3}"/>
                </a:ext>
              </a:extLst>
            </p:cNvPr>
            <p:cNvSpPr txBox="1"/>
            <p:nvPr/>
          </p:nvSpPr>
          <p:spPr>
            <a:xfrm>
              <a:off x="42560" y="4868934"/>
              <a:ext cx="5373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2AB</a:t>
              </a:r>
              <a:endParaRPr kumimoji="1" lang="ja-JP" altLang="en-US" sz="1400" b="1" dirty="0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FE2ED1BE-DED0-D143-51DF-27FC973FCFAA}"/>
                </a:ext>
              </a:extLst>
            </p:cNvPr>
            <p:cNvSpPr txBox="1"/>
            <p:nvPr/>
          </p:nvSpPr>
          <p:spPr>
            <a:xfrm>
              <a:off x="2959241" y="3061845"/>
              <a:ext cx="5373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3AB</a:t>
              </a:r>
              <a:endParaRPr kumimoji="1" lang="ja-JP" altLang="en-US" sz="1400" b="1" dirty="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A49636EE-C470-F872-FD68-F20C4D4F7DCC}"/>
                </a:ext>
              </a:extLst>
            </p:cNvPr>
            <p:cNvSpPr txBox="1"/>
            <p:nvPr/>
          </p:nvSpPr>
          <p:spPr>
            <a:xfrm>
              <a:off x="2959241" y="3662217"/>
              <a:ext cx="5533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3CD</a:t>
              </a:r>
              <a:endParaRPr kumimoji="1" lang="ja-JP" altLang="en-US" sz="1400" b="1" dirty="0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0C83D5F3-65F5-5F3A-FBDA-92FBD955F22F}"/>
                </a:ext>
              </a:extLst>
            </p:cNvPr>
            <p:cNvSpPr txBox="1"/>
            <p:nvPr/>
          </p:nvSpPr>
          <p:spPr>
            <a:xfrm>
              <a:off x="2959241" y="4268562"/>
              <a:ext cx="5373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4AB</a:t>
              </a:r>
              <a:endParaRPr kumimoji="1" lang="ja-JP" altLang="en-US" sz="1400" b="1" dirty="0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7F413997-5467-3699-2C92-FCABFCC6835B}"/>
                </a:ext>
              </a:extLst>
            </p:cNvPr>
            <p:cNvSpPr txBox="1"/>
            <p:nvPr/>
          </p:nvSpPr>
          <p:spPr>
            <a:xfrm>
              <a:off x="2959241" y="4868934"/>
              <a:ext cx="5533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/>
                <a:t>4CD</a:t>
              </a:r>
              <a:endParaRPr kumimoji="1" lang="ja-JP" altLang="en-US" sz="1400" b="1" dirty="0"/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2FDF720-A076-DEBD-9A9D-59543984E99B}"/>
              </a:ext>
            </a:extLst>
          </p:cNvPr>
          <p:cNvSpPr txBox="1"/>
          <p:nvPr/>
        </p:nvSpPr>
        <p:spPr>
          <a:xfrm>
            <a:off x="1081354" y="2427709"/>
            <a:ext cx="551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ratio normalized to CCD2CD (aim point segment)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CB57B35A-104E-7E77-47B9-A5057FA8EF5B}"/>
              </a:ext>
            </a:extLst>
          </p:cNvPr>
          <p:cNvGrpSpPr/>
          <p:nvPr/>
        </p:nvGrpSpPr>
        <p:grpSpPr>
          <a:xfrm>
            <a:off x="7160119" y="2873168"/>
            <a:ext cx="4888689" cy="2464442"/>
            <a:chOff x="7303311" y="2860961"/>
            <a:chExt cx="4888689" cy="2464442"/>
          </a:xfrm>
        </p:grpSpPr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71D85FB5-AFFA-EA0E-4F20-2CCED4ECF3B7}"/>
                </a:ext>
              </a:extLst>
            </p:cNvPr>
            <p:cNvGrpSpPr/>
            <p:nvPr/>
          </p:nvGrpSpPr>
          <p:grpSpPr>
            <a:xfrm>
              <a:off x="7303311" y="2860961"/>
              <a:ext cx="4888689" cy="2464442"/>
              <a:chOff x="7013718" y="2579946"/>
              <a:chExt cx="4888689" cy="2464442"/>
            </a:xfrm>
          </p:grpSpPr>
          <p:pic>
            <p:nvPicPr>
              <p:cNvPr id="61" name="図 60" descr="グラフ, 箱ひげ図&#10;&#10;自動的に生成された説明">
                <a:extLst>
                  <a:ext uri="{FF2B5EF4-FFF2-40B4-BE49-F238E27FC236}">
                    <a16:creationId xmlns:a16="http://schemas.microsoft.com/office/drawing/2014/main" id="{6257CBD3-0F33-ACFD-A736-5113FFA65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6561" y="2609211"/>
                <a:ext cx="4525846" cy="2339999"/>
              </a:xfrm>
              <a:prstGeom prst="rect">
                <a:avLst/>
              </a:prstGeom>
            </p:spPr>
          </p:pic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6E99CB74-78D4-5EF8-6D63-9B7796FE6E0C}"/>
                  </a:ext>
                </a:extLst>
              </p:cNvPr>
              <p:cNvSpPr/>
              <p:nvPr/>
            </p:nvSpPr>
            <p:spPr>
              <a:xfrm>
                <a:off x="7859384" y="4706614"/>
                <a:ext cx="3656405" cy="183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56F3F5E1-FEFA-B4A0-8042-89F504F3F2C3}"/>
                  </a:ext>
                </a:extLst>
              </p:cNvPr>
              <p:cNvSpPr/>
              <p:nvPr/>
            </p:nvSpPr>
            <p:spPr>
              <a:xfrm>
                <a:off x="7473875" y="2609211"/>
                <a:ext cx="226060" cy="21458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D02E8133-3699-28F4-2790-E22F76171AF7}"/>
                  </a:ext>
                </a:extLst>
              </p:cNvPr>
              <p:cNvSpPr txBox="1"/>
              <p:nvPr/>
            </p:nvSpPr>
            <p:spPr>
              <a:xfrm>
                <a:off x="7269922" y="25799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/>
                  <a:t>400</a:t>
                </a:r>
                <a:endParaRPr kumimoji="1" lang="ja-JP" altLang="en-US" sz="1400" b="1" dirty="0"/>
              </a:p>
            </p:txBody>
          </p: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E7541991-227D-02E3-2C43-9C92F686DE04}"/>
                  </a:ext>
                </a:extLst>
              </p:cNvPr>
              <p:cNvSpPr txBox="1"/>
              <p:nvPr/>
            </p:nvSpPr>
            <p:spPr>
              <a:xfrm>
                <a:off x="7269922" y="3233165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/>
                  <a:t>3</a:t>
                </a:r>
                <a:r>
                  <a:rPr kumimoji="1" lang="en-US" altLang="ja-JP" sz="1400" b="1" dirty="0"/>
                  <a:t>00</a:t>
                </a:r>
                <a:endParaRPr kumimoji="1" lang="ja-JP" altLang="en-US" sz="1400" b="1" dirty="0"/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359BCAB2-AB63-8396-BA8A-055CB338BF06}"/>
                  </a:ext>
                </a:extLst>
              </p:cNvPr>
              <p:cNvSpPr txBox="1"/>
              <p:nvPr/>
            </p:nvSpPr>
            <p:spPr>
              <a:xfrm>
                <a:off x="7269921" y="3903502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/>
                  <a:t>2</a:t>
                </a:r>
                <a:r>
                  <a:rPr kumimoji="1" lang="en-US" altLang="ja-JP" sz="1400" b="1" dirty="0"/>
                  <a:t>00</a:t>
                </a:r>
                <a:endParaRPr kumimoji="1" lang="ja-JP" altLang="en-US" sz="1400" b="1" dirty="0"/>
              </a:p>
            </p:txBody>
          </p: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7CE05767-8E41-11F8-4EC5-2D17564F074F}"/>
                  </a:ext>
                </a:extLst>
              </p:cNvPr>
              <p:cNvSpPr txBox="1"/>
              <p:nvPr/>
            </p:nvSpPr>
            <p:spPr>
              <a:xfrm rot="16200000">
                <a:off x="6205644" y="3391060"/>
                <a:ext cx="19239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/>
                  <a:t>OBL thickness [nm]</a:t>
                </a:r>
                <a:endParaRPr kumimoji="1" lang="ja-JP" altLang="en-US" sz="1400" b="1" dirty="0"/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6721EF3-A9DD-0643-6539-0AC1673750C9}"/>
                  </a:ext>
                </a:extLst>
              </p:cNvPr>
              <p:cNvSpPr txBox="1"/>
              <p:nvPr/>
            </p:nvSpPr>
            <p:spPr>
              <a:xfrm>
                <a:off x="8340511" y="4736611"/>
                <a:ext cx="8771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/>
                  <a:t>2023-12</a:t>
                </a:r>
                <a:endParaRPr kumimoji="1" lang="ja-JP" altLang="en-US" sz="1400" b="1" dirty="0"/>
              </a:p>
            </p:txBody>
          </p:sp>
        </p:grp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422D8154-A397-33CB-D50F-6A91AD1C5631}"/>
                </a:ext>
              </a:extLst>
            </p:cNvPr>
            <p:cNvSpPr txBox="1"/>
            <p:nvPr/>
          </p:nvSpPr>
          <p:spPr>
            <a:xfrm>
              <a:off x="9551521" y="5017626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/>
                <a:t>2024-01</a:t>
              </a:r>
              <a:endParaRPr kumimoji="1" lang="ja-JP" altLang="en-US" sz="1400" b="1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213FCE39-D045-BEA9-146A-C6A963DB370E}"/>
                </a:ext>
              </a:extLst>
            </p:cNvPr>
            <p:cNvSpPr txBox="1"/>
            <p:nvPr/>
          </p:nvSpPr>
          <p:spPr>
            <a:xfrm>
              <a:off x="10476304" y="5017626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/>
                <a:t>2024-02</a:t>
              </a:r>
              <a:endParaRPr kumimoji="1" lang="ja-JP" altLang="en-US" sz="1400" b="1" dirty="0"/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FB68E29D-81A7-985F-E340-F000A96ECBCE}"/>
              </a:ext>
            </a:extLst>
          </p:cNvPr>
          <p:cNvGrpSpPr/>
          <p:nvPr/>
        </p:nvGrpSpPr>
        <p:grpSpPr>
          <a:xfrm>
            <a:off x="10896540" y="2186248"/>
            <a:ext cx="1098378" cy="1615827"/>
            <a:chOff x="6166624" y="4985936"/>
            <a:chExt cx="1098378" cy="1615827"/>
          </a:xfrm>
        </p:grpSpPr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30B8056E-3337-381B-7B7D-A874E3578295}"/>
                </a:ext>
              </a:extLst>
            </p:cNvPr>
            <p:cNvSpPr/>
            <p:nvPr/>
          </p:nvSpPr>
          <p:spPr>
            <a:xfrm>
              <a:off x="6166624" y="4985936"/>
              <a:ext cx="1098378" cy="1572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F39D300A-D0F2-8A85-E431-96A1257E0E1C}"/>
                </a:ext>
              </a:extLst>
            </p:cNvPr>
            <p:cNvSpPr txBox="1"/>
            <p:nvPr/>
          </p:nvSpPr>
          <p:spPr>
            <a:xfrm>
              <a:off x="6166624" y="4985936"/>
              <a:ext cx="1098378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kumimoji="1" lang="en-US" altLang="ja-JP" sz="1100" dirty="0">
                  <a:solidFill>
                    <a:srgbClr val="FF0000"/>
                  </a:solidFill>
                </a:rPr>
                <a:t>CCD1_AB</a:t>
              </a:r>
            </a:p>
            <a:p>
              <a:pPr marL="285750" indent="-285750">
                <a:buFontTx/>
                <a:buChar char="-"/>
              </a:pPr>
              <a:r>
                <a:rPr kumimoji="1" lang="en-US" altLang="ja-JP" sz="1100" dirty="0">
                  <a:solidFill>
                    <a:srgbClr val="FA796B"/>
                  </a:solidFill>
                </a:rPr>
                <a:t>CCD1_CD</a:t>
              </a:r>
            </a:p>
            <a:p>
              <a:pPr marL="285750" indent="-285750">
                <a:buFontTx/>
                <a:buChar char="-"/>
              </a:pPr>
              <a:r>
                <a:rPr kumimoji="1" lang="en-US" altLang="ja-JP" sz="1100" dirty="0"/>
                <a:t>CCD2_AB</a:t>
              </a:r>
            </a:p>
            <a:p>
              <a:pPr marL="285750" indent="-285750">
                <a:buFontTx/>
                <a:buChar char="-"/>
              </a:pPr>
              <a:r>
                <a:rPr kumimoji="1" lang="en-US" altLang="ja-JP" sz="1100" dirty="0">
                  <a:solidFill>
                    <a:srgbClr val="808080"/>
                  </a:solidFill>
                </a:rPr>
                <a:t>CCD2_CD</a:t>
              </a:r>
            </a:p>
            <a:p>
              <a:pPr marL="285750" indent="-285750">
                <a:buFontTx/>
                <a:buChar char="-"/>
              </a:pPr>
              <a:r>
                <a:rPr kumimoji="1" lang="en-US" altLang="ja-JP" sz="1100" dirty="0">
                  <a:solidFill>
                    <a:srgbClr val="1800F4"/>
                  </a:solidFill>
                </a:rPr>
                <a:t>CCD3_AB</a:t>
              </a:r>
            </a:p>
            <a:p>
              <a:pPr marL="285750" indent="-285750">
                <a:buFontTx/>
                <a:buChar char="-"/>
              </a:pPr>
              <a:r>
                <a:rPr kumimoji="1" lang="en-US" altLang="ja-JP" sz="1100" dirty="0">
                  <a:solidFill>
                    <a:srgbClr val="87CEEB"/>
                  </a:solidFill>
                </a:rPr>
                <a:t>CCD3_CD</a:t>
              </a:r>
            </a:p>
            <a:p>
              <a:pPr marL="285750" indent="-285750">
                <a:buFontTx/>
                <a:buChar char="-"/>
              </a:pPr>
              <a:r>
                <a:rPr kumimoji="1" lang="en-US" altLang="ja-JP" sz="1100" dirty="0">
                  <a:solidFill>
                    <a:srgbClr val="038000"/>
                  </a:solidFill>
                </a:rPr>
                <a:t>CCD4_AB</a:t>
              </a:r>
            </a:p>
            <a:p>
              <a:pPr marL="285750" indent="-285750">
                <a:buFontTx/>
                <a:buChar char="-"/>
              </a:pPr>
              <a:r>
                <a:rPr kumimoji="1" lang="en-US" altLang="ja-JP" sz="1100" dirty="0">
                  <a:solidFill>
                    <a:srgbClr val="90EE91"/>
                  </a:solidFill>
                </a:rPr>
                <a:t>CCD4_CD</a:t>
              </a:r>
            </a:p>
            <a:p>
              <a:pPr marL="285750" indent="-285750">
                <a:buFontTx/>
                <a:buChar char="-"/>
              </a:pPr>
              <a:r>
                <a:rPr kumimoji="1" lang="en-US" altLang="ja-JP" sz="1100" dirty="0">
                  <a:solidFill>
                    <a:srgbClr val="FFA501"/>
                  </a:solidFill>
                </a:rPr>
                <a:t>CCD</a:t>
              </a:r>
              <a:endParaRPr kumimoji="1" lang="ja-JP" altLang="en-US" sz="1100" dirty="0">
                <a:solidFill>
                  <a:srgbClr val="FFA50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6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1BA17-8CF6-C9BA-14C4-33BA2C8FF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2BFD5B-4FC1-BE49-72F6-4CBF5546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43" y="98276"/>
            <a:ext cx="10515600" cy="67586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Energy range and Energy resolution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614605-B8E5-DA17-D3D1-B654BA3A99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5"/>
          <a:stretch/>
        </p:blipFill>
        <p:spPr>
          <a:xfrm>
            <a:off x="201578" y="1381574"/>
            <a:ext cx="4496925" cy="331218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D2FCF57-4FAC-7740-A8C0-485BAFD20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64" y="1418027"/>
            <a:ext cx="5379147" cy="341206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4F0E47-706D-9CA3-A92F-5C9E3F2CA589}"/>
              </a:ext>
            </a:extLst>
          </p:cNvPr>
          <p:cNvSpPr txBox="1"/>
          <p:nvPr/>
        </p:nvSpPr>
        <p:spPr>
          <a:xfrm>
            <a:off x="3009825" y="165983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3C273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6B4E2E25-8C34-8A72-7CE8-31ABB6E8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s-ES" altLang="ja-JP"/>
              <a:t>16th IACHEC meeting@Parador de La Granja, España</a:t>
            </a:r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A3FC7FE-FFFF-0F28-ED87-D638BB0F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250F-648B-5741-8A24-0F8219EA2D7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8D7450-76E6-9190-F09B-DC10E31565E0}"/>
              </a:ext>
            </a:extLst>
          </p:cNvPr>
          <p:cNvSpPr txBox="1"/>
          <p:nvPr/>
        </p:nvSpPr>
        <p:spPr>
          <a:xfrm>
            <a:off x="201578" y="464915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y Ichikawa-</a:t>
            </a:r>
            <a:r>
              <a:rPr kumimoji="1" lang="en-US" altLang="ja-JP" dirty="0" err="1"/>
              <a:t>san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0411E3-053F-E43D-F644-8D3984E372A2}"/>
              </a:ext>
            </a:extLst>
          </p:cNvPr>
          <p:cNvSpPr txBox="1"/>
          <p:nvPr/>
        </p:nvSpPr>
        <p:spPr>
          <a:xfrm>
            <a:off x="10514788" y="4337329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y Miyazaki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E5C629-17EC-DA1B-B3F9-A184439EF7B2}"/>
              </a:ext>
            </a:extLst>
          </p:cNvPr>
          <p:cNvSpPr txBox="1"/>
          <p:nvPr/>
        </p:nvSpPr>
        <p:spPr>
          <a:xfrm>
            <a:off x="1772689" y="5229522"/>
            <a:ext cx="9400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2000" b="1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Effective energy band of 0.4 – 13keV has been verified.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b="1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Energy resolution meets requirement of &lt;200eV @ 6keV.</a:t>
            </a:r>
            <a:endParaRPr kumimoji="1" lang="ja-JP" altLang="en-US" sz="2000" b="1" dirty="0">
              <a:solidFill>
                <a:srgbClr val="FF0000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4902026"/>
      </p:ext>
    </p:extLst>
  </p:cSld>
  <p:clrMapOvr>
    <a:masterClrMapping/>
  </p:clrMapOvr>
</p:sld>
</file>

<file path=ppt/theme/theme1.xml><?xml version="1.0" encoding="utf-8"?>
<a:theme xmlns:a="http://schemas.openxmlformats.org/drawingml/2006/main" name="hiragi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ragino" id="{F8A96DA8-75DA-F347-8F63-F47D96FADF3A}" vid="{FFE4D8D4-5806-DF4A-9823-BBA69D4AABA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hiragino</Template>
  <TotalTime>9935</TotalTime>
  <Words>2512</Words>
  <Application>Microsoft Office PowerPoint</Application>
  <PresentationFormat>ワイド画面</PresentationFormat>
  <Paragraphs>369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Hiragino Kaku Gothic Pro</vt:lpstr>
      <vt:lpstr>Hiragino Kaku Gothic Pro W3</vt:lpstr>
      <vt:lpstr>Hiragino Kaku Gothic Pro W6</vt:lpstr>
      <vt:lpstr>ＭＳ ゴシック</vt:lpstr>
      <vt:lpstr>游ゴシック</vt:lpstr>
      <vt:lpstr>Arial</vt:lpstr>
      <vt:lpstr>Times New Roman</vt:lpstr>
      <vt:lpstr>Wingdings</vt:lpstr>
      <vt:lpstr>hiragino</vt:lpstr>
      <vt:lpstr>On-orbit calibration of XRISM/Xtend</vt:lpstr>
      <vt:lpstr>Overview</vt:lpstr>
      <vt:lpstr>Effective area</vt:lpstr>
      <vt:lpstr>Encircled Energy Function</vt:lpstr>
      <vt:lpstr>Contamination – On-axis (1/2)</vt:lpstr>
      <vt:lpstr>Contamination – On-axis (2/2)</vt:lpstr>
      <vt:lpstr>Contamination – Off-axis (1/2)</vt:lpstr>
      <vt:lpstr>Contamination – Off-axis (2/2)</vt:lpstr>
      <vt:lpstr>Energy range and Energy resolution</vt:lpstr>
      <vt:lpstr>Energy range and Energy resolution</vt:lpstr>
      <vt:lpstr>Response (1/2)</vt:lpstr>
      <vt:lpstr>Response (2/2)</vt:lpstr>
      <vt:lpstr>Non-X-ray Background (1/2)</vt:lpstr>
      <vt:lpstr>Non-X-ray Background (2/2)</vt:lpstr>
      <vt:lpstr>Timing Accuracy (1/2)</vt:lpstr>
      <vt:lpstr>Timing Accuracy (1/2)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中嶋　大</dc:creator>
  <cp:lastModifiedBy>友景 米山</cp:lastModifiedBy>
  <cp:revision>167</cp:revision>
  <cp:lastPrinted>2024-05-13T11:04:17Z</cp:lastPrinted>
  <dcterms:created xsi:type="dcterms:W3CDTF">2024-02-26T08:06:24Z</dcterms:created>
  <dcterms:modified xsi:type="dcterms:W3CDTF">2024-05-13T15:32:24Z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0cefc7c-1990-4b05-bb2b-d459d68fce94_Enabled">
    <vt:lpwstr>true</vt:lpwstr>
  </property>
  <property fmtid="{D5CDD505-2E9C-101B-9397-08002B2CF9AE}" pid="3" name="MSIP_Label_e0cefc7c-1990-4b05-bb2b-d459d68fce94_SetDate">
    <vt:lpwstr>2024-02-26T08:07:06Z</vt:lpwstr>
  </property>
  <property fmtid="{D5CDD505-2E9C-101B-9397-08002B2CF9AE}" pid="4" name="MSIP_Label_e0cefc7c-1990-4b05-bb2b-d459d68fce94_Method">
    <vt:lpwstr>Standard</vt:lpwstr>
  </property>
  <property fmtid="{D5CDD505-2E9C-101B-9397-08002B2CF9AE}" pid="5" name="MSIP_Label_e0cefc7c-1990-4b05-bb2b-d459d68fce94_Name">
    <vt:lpwstr>defa4170-0d19-0005-0004-bc88714345d2</vt:lpwstr>
  </property>
  <property fmtid="{D5CDD505-2E9C-101B-9397-08002B2CF9AE}" pid="6" name="MSIP_Label_e0cefc7c-1990-4b05-bb2b-d459d68fce94_SiteId">
    <vt:lpwstr>50f799f6-f15c-437d-b72b-3eabc2dd1860</vt:lpwstr>
  </property>
  <property fmtid="{D5CDD505-2E9C-101B-9397-08002B2CF9AE}" pid="7" name="MSIP_Label_e0cefc7c-1990-4b05-bb2b-d459d68fce94_ActionId">
    <vt:lpwstr>41301988-6079-4abb-9124-4dfbb2fe0534</vt:lpwstr>
  </property>
  <property fmtid="{D5CDD505-2E9C-101B-9397-08002B2CF9AE}" pid="8" name="MSIP_Label_e0cefc7c-1990-4b05-bb2b-d459d68fce94_ContentBits">
    <vt:lpwstr>0</vt:lpwstr>
  </property>
</Properties>
</file>