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hoQTuKQNuYce0XdOqSClpU8cMY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698E73-4AC0-4C1F-8FD5-A0862265329D}">
  <a:tblStyle styleId="{28698E73-4AC0-4C1F-8FD5-A086226532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0f49d1f9f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0f49d1f9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0f49d1f9f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0f49d1f9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0f49d1f9f_0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0f49d1f9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0f49d1f9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0f49d1f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0f49d1f9f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0f49d1f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0f49d1f9f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0f49d1f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0f49d1f9f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0f49d1f9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0f49d1f9f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0f49d1f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0f49d1f9f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0f49d1f9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0f49d1f9f_0_4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0f49d1f9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0f49d1f9f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0f49d1f9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>
  <p:cSld name="Title Pag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/>
          <p:nvPr>
            <p:ph idx="1" type="body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">
  <p:cSld name="1_Title and Two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idx="1" type="body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ntent">
  <p:cSld name="Title and Three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2" type="body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3" type="body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ntent">
  <p:cSld name="Title and Four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4" type="body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b="1" i="1" sz="3200" u="none" cap="none" strike="noStrik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0f49d1f9f_0_13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35" name="Google Shape;35;g270f49d1f9f_0_13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g270f49d1f9f_0_1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0f49d1f9f_0_1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g270f49d1f9f_0_13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40" name="Google Shape;40;g270f49d1f9f_0_1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1.jp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idx="1" type="body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/>
              <a:t>Cas A Whole-Remnant Useful Model</a:t>
            </a:r>
            <a:br>
              <a:rPr lang="en-US" sz="3330"/>
            </a:br>
            <a:r>
              <a:rPr lang="en-US" sz="2590"/>
              <a:t>Craig Markwardt (NASA/GSFC)</a:t>
            </a:r>
            <a:br>
              <a:rPr lang="en-US" sz="2590"/>
            </a:br>
            <a:r>
              <a:rPr lang="en-US" sz="2590"/>
              <a:t>&amp; Andy Beardmore (U. Leicester)</a:t>
            </a:r>
            <a:endParaRPr/>
          </a:p>
        </p:txBody>
      </p:sp>
      <p:pic>
        <p:nvPicPr>
          <p:cNvPr descr="NASA.png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SFC.jpg"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og.jpg" id="48" name="Google Shape;48;p1"/>
          <p:cNvPicPr preferRelativeResize="0"/>
          <p:nvPr/>
        </p:nvPicPr>
        <p:blipFill rotWithShape="1">
          <a:blip r:embed="rId5">
            <a:alphaModFix/>
          </a:blip>
          <a:srcRect b="16740" l="6697" r="6830" t="14626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TU.jpg" id="49" name="Google Shape;4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adReach.jpg" id="50" name="Google Shape;50;p1"/>
          <p:cNvPicPr preferRelativeResize="0"/>
          <p:nvPr/>
        </p:nvPicPr>
        <p:blipFill rotWithShape="1">
          <a:blip r:embed="rId7">
            <a:alphaModFix/>
          </a:blip>
          <a:srcRect b="21363" l="0" r="7247" t="0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TU.jpg" id="51" name="Google Shape;51;p1"/>
          <p:cNvPicPr preferRelativeResize="0"/>
          <p:nvPr/>
        </p:nvPicPr>
        <p:blipFill rotWithShape="1">
          <a:blip r:embed="rId8">
            <a:alphaModFix/>
          </a:blip>
          <a:srcRect b="59574" l="0" r="0" t="0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adReach.jpg" id="52" name="Google Shape;52;p1"/>
          <p:cNvPicPr preferRelativeResize="0"/>
          <p:nvPr/>
        </p:nvPicPr>
        <p:blipFill rotWithShape="1">
          <a:blip r:embed="rId9">
            <a:alphaModFix/>
          </a:blip>
          <a:srcRect b="2920" l="0" r="2816" t="83754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vl.png" id="53" name="Google Shape;5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075571" y="0"/>
            <a:ext cx="5068429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IACHEC</a:t>
            </a:r>
            <a:b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tFJBv5KjYZSvBCzq0-DtwMNlAe3Zv2Q-TfrvjdAhkf042lQ1dLoIjd7PtSaAzJfxp0wLZJN4NjHhcBRZD5zFsp81-an6LfRD0sCnrdHvOMtKEQ6AagVQN0h4fSWbXqcb7aUc-dN2LmI" id="56" name="Google Shape;5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0f49d1f9f_0_55"/>
          <p:cNvSpPr txBox="1"/>
          <p:nvPr>
            <p:ph type="title"/>
          </p:nvPr>
        </p:nvSpPr>
        <p:spPr>
          <a:xfrm>
            <a:off x="2109325" y="593375"/>
            <a:ext cx="67230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Summary of Fitted Results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" name="Google Shape;120;g270f49d1f9f_0_55"/>
          <p:cNvGraphicFramePr/>
          <p:nvPr/>
        </p:nvGraphicFramePr>
        <p:xfrm>
          <a:off x="532875" y="135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{28698E73-4AC0-4C1F-8FD5-A0862265329D}</a:tableStyleId>
              </a:tblPr>
              <a:tblGrid>
                <a:gridCol w="1451975"/>
                <a:gridCol w="878225"/>
                <a:gridCol w="756525"/>
                <a:gridCol w="756525"/>
                <a:gridCol w="756525"/>
                <a:gridCol w="685400"/>
                <a:gridCol w="1450025"/>
                <a:gridCol w="1144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Energy Range</a:t>
                      </a:r>
                      <a:br>
                        <a:rPr b="1" lang="en-US"/>
                      </a:br>
                      <a:r>
                        <a:rPr b="1" lang="en-US"/>
                        <a:t>(keV)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Cont Norm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Low E Line Norm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High E Line Norm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Gain Shift</a:t>
                      </a:r>
                      <a:br>
                        <a:rPr b="1" lang="en-US"/>
                      </a:br>
                      <a:r>
                        <a:rPr b="1" lang="en-US"/>
                        <a:t>(eV)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Region Size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Analysis Vintage</a:t>
                      </a:r>
                      <a:endParaRPr b="1"/>
                    </a:p>
                  </a:txBody>
                  <a:tcPr marT="91425" marB="91425" marR="91425" marL="91425" anchor="ctr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NICER XTI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0.6-18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~180” radius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2024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XMM EPIC pn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0.3-10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1.058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1.043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240” radius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Swift XRT (WT)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0.3-10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0.992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0.932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1.044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XMM EPIC pn</a:t>
                      </a:r>
                      <a:endParaRPr sz="13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0.3-10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0.877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0.745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0.883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141”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XMM EPIC MOS</a:t>
                      </a:r>
                      <a:endParaRPr sz="13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0.3-10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0.908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0.812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0.959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+13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141” radius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RXTE PCA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2.2-30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1.223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1.257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1.213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 degree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NuSTAR FPMA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3-30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0.972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0.648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0.881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-16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240” radius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NuSTAR FPMB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3-30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1.002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-44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240” radius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Swift BAT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15-45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0.893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Point (~15’)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21" name="Google Shape;121;g270f49d1f9f_0_55"/>
          <p:cNvCxnSpPr/>
          <p:nvPr/>
        </p:nvCxnSpPr>
        <p:spPr>
          <a:xfrm>
            <a:off x="8621175" y="2206675"/>
            <a:ext cx="0" cy="11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2" name="Google Shape;122;g270f49d1f9f_0_55"/>
          <p:cNvCxnSpPr/>
          <p:nvPr/>
        </p:nvCxnSpPr>
        <p:spPr>
          <a:xfrm>
            <a:off x="8621175" y="3346285"/>
            <a:ext cx="0" cy="7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3" name="Google Shape;123;g270f49d1f9f_0_55"/>
          <p:cNvCxnSpPr/>
          <p:nvPr/>
        </p:nvCxnSpPr>
        <p:spPr>
          <a:xfrm flipH="1">
            <a:off x="8610375" y="4164600"/>
            <a:ext cx="10800" cy="154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4" name="Google Shape;124;g270f49d1f9f_0_55"/>
          <p:cNvSpPr txBox="1"/>
          <p:nvPr/>
        </p:nvSpPr>
        <p:spPr>
          <a:xfrm rot="5400000">
            <a:off x="8459925" y="2632325"/>
            <a:ext cx="6273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Full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5" name="Google Shape;125;g270f49d1f9f_0_55"/>
          <p:cNvSpPr txBox="1"/>
          <p:nvPr/>
        </p:nvSpPr>
        <p:spPr>
          <a:xfrm rot="5400000">
            <a:off x="8459925" y="3563475"/>
            <a:ext cx="627300" cy="3693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200025">
              <a:srgbClr val="FFFFFF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Partial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6" name="Google Shape;126;g270f49d1f9f_0_55"/>
          <p:cNvSpPr txBox="1"/>
          <p:nvPr/>
        </p:nvSpPr>
        <p:spPr>
          <a:xfrm rot="5400000">
            <a:off x="8131125" y="4658675"/>
            <a:ext cx="1284900" cy="3693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200025">
              <a:srgbClr val="FFFFFF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High Energy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0f49d1f9f_0_66"/>
          <p:cNvSpPr txBox="1"/>
          <p:nvPr>
            <p:ph type="title"/>
          </p:nvPr>
        </p:nvSpPr>
        <p:spPr>
          <a:xfrm>
            <a:off x="2076875" y="593375"/>
            <a:ext cx="67554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Fluxes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g270f49d1f9f_0_66"/>
          <p:cNvGraphicFramePr/>
          <p:nvPr/>
        </p:nvGraphicFramePr>
        <p:xfrm>
          <a:off x="1084875" y="135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{28698E73-4AC0-4C1F-8FD5-A0862265329D}</a:tableStyleId>
              </a:tblPr>
              <a:tblGrid>
                <a:gridCol w="1584475"/>
                <a:gridCol w="697975"/>
                <a:gridCol w="697975"/>
                <a:gridCol w="697975"/>
                <a:gridCol w="697975"/>
                <a:gridCol w="697975"/>
                <a:gridCol w="697975"/>
                <a:gridCol w="1532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0.5-1</a:t>
                      </a:r>
                      <a:endParaRPr b="1"/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1-2</a:t>
                      </a:r>
                      <a:endParaRPr b="1"/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2-5</a:t>
                      </a:r>
                      <a:endParaRPr b="1"/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5-8</a:t>
                      </a:r>
                      <a:endParaRPr b="1"/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8-15</a:t>
                      </a:r>
                      <a:endParaRPr b="1"/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15-35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Region Size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NICER XTI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0.60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7.6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8.2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1.87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9.9</a:t>
                      </a:r>
                      <a:endParaRPr/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~180”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XMM EPIC pn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0.61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7.3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7.9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1.97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9.5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Swift XRT (WT)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1.88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XMM EPIC pn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0.51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6.3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6.8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1.64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7.9</a:t>
                      </a:r>
                      <a:endParaRPr/>
                    </a:p>
                  </a:txBody>
                  <a:tcPr marT="91425" marB="91425" marR="91425" marL="91425"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141”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XMM EPIC MOS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0.54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6.6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7.1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1.72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6.0</a:t>
                      </a:r>
                      <a:endParaRPr/>
                    </a:p>
                  </a:txBody>
                  <a:tcPr marT="91425" marB="91425" marR="91425" marL="91425"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141”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RXTE PCA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2.29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 degree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NuSTAR FPMA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1.77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8.7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4.4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NuSTAR FPMB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1.83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4.5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240” radius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Swift BAT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4.0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Point (~15’)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g270f49d1f9f_0_66"/>
          <p:cNvSpPr txBox="1"/>
          <p:nvPr>
            <p:ph idx="1" type="body"/>
          </p:nvPr>
        </p:nvSpPr>
        <p:spPr>
          <a:xfrm>
            <a:off x="311700" y="5481097"/>
            <a:ext cx="8520600" cy="86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(units of 1 x 10</a:t>
            </a:r>
            <a:r>
              <a:rPr baseline="30000" lang="en-US"/>
              <a:t>-10</a:t>
            </a:r>
            <a:r>
              <a:rPr lang="en-US"/>
              <a:t> erg/s/cm</a:t>
            </a:r>
            <a:r>
              <a:rPr baseline="30000" lang="en-US"/>
              <a:t>2</a:t>
            </a:r>
            <a:r>
              <a:rPr lang="en-US"/>
              <a:t>)</a:t>
            </a:r>
            <a:endParaRPr/>
          </a:p>
        </p:txBody>
      </p:sp>
      <p:cxnSp>
        <p:nvCxnSpPr>
          <p:cNvPr id="134" name="Google Shape;134;g270f49d1f9f_0_66"/>
          <p:cNvCxnSpPr/>
          <p:nvPr/>
        </p:nvCxnSpPr>
        <p:spPr>
          <a:xfrm>
            <a:off x="8495250" y="1829275"/>
            <a:ext cx="0" cy="11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5" name="Google Shape;135;g270f49d1f9f_0_66"/>
          <p:cNvCxnSpPr/>
          <p:nvPr/>
        </p:nvCxnSpPr>
        <p:spPr>
          <a:xfrm>
            <a:off x="8495250" y="2968885"/>
            <a:ext cx="0" cy="7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6" name="Google Shape;136;g270f49d1f9f_0_66"/>
          <p:cNvCxnSpPr/>
          <p:nvPr/>
        </p:nvCxnSpPr>
        <p:spPr>
          <a:xfrm flipH="1">
            <a:off x="8484450" y="3787200"/>
            <a:ext cx="10800" cy="154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7" name="Google Shape;137;g270f49d1f9f_0_66"/>
          <p:cNvSpPr txBox="1"/>
          <p:nvPr/>
        </p:nvSpPr>
        <p:spPr>
          <a:xfrm rot="5400000">
            <a:off x="8334000" y="2254925"/>
            <a:ext cx="6273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Full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8" name="Google Shape;138;g270f49d1f9f_0_66"/>
          <p:cNvSpPr txBox="1"/>
          <p:nvPr/>
        </p:nvSpPr>
        <p:spPr>
          <a:xfrm rot="5400000">
            <a:off x="8334000" y="3186075"/>
            <a:ext cx="627300" cy="3693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200025">
              <a:srgbClr val="FFFFFF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Partial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9" name="Google Shape;139;g270f49d1f9f_0_66"/>
          <p:cNvSpPr txBox="1"/>
          <p:nvPr/>
        </p:nvSpPr>
        <p:spPr>
          <a:xfrm rot="5400000">
            <a:off x="8005200" y="4281275"/>
            <a:ext cx="1284900" cy="369300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5400000" dist="200025">
              <a:srgbClr val="FFFFFF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High Energy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0f49d1f9f_0_78"/>
          <p:cNvSpPr txBox="1"/>
          <p:nvPr>
            <p:ph type="title"/>
          </p:nvPr>
        </p:nvSpPr>
        <p:spPr>
          <a:xfrm>
            <a:off x="2314850" y="593375"/>
            <a:ext cx="65175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Discussion &amp; Conclusions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70f49d1f9f_0_78"/>
          <p:cNvSpPr txBox="1"/>
          <p:nvPr>
            <p:ph idx="1" type="body"/>
          </p:nvPr>
        </p:nvSpPr>
        <p:spPr>
          <a:xfrm>
            <a:off x="311700" y="1536627"/>
            <a:ext cx="8520600" cy="338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Difficult to craft Cas A into a standard candle without reconciling the spatial and spectral variations across the remnant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~200” radius seems to be the minimum to capture the “full” remnant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RXTE PCA has ~20-25% higher fluxes and the 1 degree aperture</a:t>
            </a:r>
            <a:endParaRPr/>
          </a:p>
          <a:p>
            <a:pPr indent="-335280" lvl="2" marL="1371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PCA is now within ~10% of other missions for point-like targets, so not clear how this can be understood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Model is suitable for data taken with solid state detectors in 0.5-30 keV range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Grating and calorimeter data will be a whole new view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Not the final version, there is probably still some work to do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Example, const multiplier should tie Fe K and L lines versus low Z lines, instead of by energy</a:t>
            </a:r>
            <a:endParaRPr/>
          </a:p>
        </p:txBody>
      </p:sp>
      <p:pic>
        <p:nvPicPr>
          <p:cNvPr id="146" name="Google Shape;146;g270f49d1f9f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825" y="4456075"/>
            <a:ext cx="3742424" cy="17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70f49d1f9f_0_78"/>
          <p:cNvSpPr txBox="1"/>
          <p:nvPr/>
        </p:nvSpPr>
        <p:spPr>
          <a:xfrm>
            <a:off x="4802750" y="5841200"/>
            <a:ext cx="163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2"/>
                </a:solidFill>
              </a:rPr>
              <a:t>Sato et al 2020 (Nature)</a:t>
            </a:r>
            <a:endParaRPr i="1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0f49d1f9f_0_5"/>
          <p:cNvSpPr txBox="1"/>
          <p:nvPr>
            <p:ph type="title"/>
          </p:nvPr>
        </p:nvSpPr>
        <p:spPr>
          <a:xfrm>
            <a:off x="2185050" y="593375"/>
            <a:ext cx="66474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70f49d1f9f_0_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9306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Useful to have a quick way to model the entire Cas A remnant</a:t>
            </a:r>
            <a:endParaRPr/>
          </a:p>
          <a:p>
            <a:pPr indent="-39306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Quick way to confirm energy scale</a:t>
            </a:r>
            <a:endParaRPr/>
          </a:p>
          <a:p>
            <a:pPr indent="-393065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Swift XRT using to track charge traps</a:t>
            </a:r>
            <a:endParaRPr/>
          </a:p>
          <a:p>
            <a:pPr indent="-39306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Compare response to spectral “shape”</a:t>
            </a:r>
            <a:endParaRPr/>
          </a:p>
          <a:p>
            <a:pPr indent="-39306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Reference model for instruments with low spectral or imaging resolution</a:t>
            </a:r>
            <a:endParaRPr/>
          </a:p>
          <a:p>
            <a:pPr indent="-39306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Caveats</a:t>
            </a:r>
            <a:endParaRPr/>
          </a:p>
          <a:p>
            <a:pPr indent="-393065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Not an absolute flux calibration</a:t>
            </a:r>
            <a:endParaRPr/>
          </a:p>
          <a:p>
            <a:pPr indent="-393065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Will be aperture dependent</a:t>
            </a:r>
            <a:endParaRPr/>
          </a:p>
          <a:p>
            <a:pPr indent="-393065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Extraction of NuSTAR &amp; XMM data in 2020; calibration has been revised since then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0f49d1f9f_0_10"/>
          <p:cNvSpPr txBox="1"/>
          <p:nvPr>
            <p:ph type="title"/>
          </p:nvPr>
        </p:nvSpPr>
        <p:spPr>
          <a:xfrm>
            <a:off x="2163400" y="593375"/>
            <a:ext cx="66690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Model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70f49d1f9f_0_1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32639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Andy Beardmore started out as “3 brems + pow + lines”</a:t>
            </a:r>
            <a:endParaRPr/>
          </a:p>
          <a:p>
            <a:pPr indent="-32639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Craig tried to make more physical and apply to NICER and it snowballed from there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srcut-like supernova model using mdefine</a:t>
            </a:r>
            <a:endParaRPr/>
          </a:p>
          <a:p>
            <a:pPr indent="-312419" lvl="2" marL="1371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Fixed ɑ=0.77, fbreak=3.1 x 10</a:t>
            </a:r>
            <a:r>
              <a:rPr baseline="30000" lang="en-US"/>
              <a:t>17</a:t>
            </a:r>
            <a:r>
              <a:rPr lang="en-US"/>
              <a:t> Hz (Reynolds &amp; Keohane 1999)</a:t>
            </a:r>
            <a:endParaRPr/>
          </a:p>
          <a:p>
            <a:pPr indent="-312419" lvl="2" marL="1371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Mdefine version removes segfault error associated with srcut when doing gain fitting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2 brems </a:t>
            </a:r>
            <a:endParaRPr/>
          </a:p>
          <a:p>
            <a:pPr indent="-312419" lvl="2" marL="1371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kT=0.6 &amp; kT=2.2 keV, similar to other science papers (Reynolds &amp; Keohane 1999)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20 gaussians - to match all line-like features seen in NICER</a:t>
            </a:r>
            <a:endParaRPr/>
          </a:p>
          <a:p>
            <a:pPr indent="-32639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Model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tbvarabs*(     const*(srcutmod+brems+brems) </a:t>
            </a:r>
            <a:br>
              <a:rPr lang="en-US"/>
            </a:br>
            <a:r>
              <a:rPr lang="en-US"/>
              <a:t>		+ const*(0.6-5.5 keV lines) </a:t>
            </a:r>
            <a:br>
              <a:rPr lang="en-US"/>
            </a:br>
            <a:r>
              <a:rPr lang="en-US"/>
              <a:t>		+ const*(5.5-8.5 keV lines))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tbvarabs - only Ne abundance varying - nH ~ 1.1e22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Three const’s, allowing fitting of continuum, low energy lines and high energy lines separately</a:t>
            </a:r>
            <a:endParaRPr/>
          </a:p>
          <a:p>
            <a:pPr indent="-312419" lvl="2" marL="1371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Const norms are fixed to 1 for NICER</a:t>
            </a:r>
            <a:endParaRPr/>
          </a:p>
          <a:p>
            <a:pPr indent="-32639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Line centroids fixed by NICER</a:t>
            </a:r>
            <a:endParaRPr/>
          </a:p>
          <a:p>
            <a:pPr indent="-312419" lvl="2" marL="13716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Some other missions have “gain fit” to adjust energy scale to match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0f49d1f9f_0_15"/>
          <p:cNvSpPr txBox="1"/>
          <p:nvPr>
            <p:ph type="title"/>
          </p:nvPr>
        </p:nvSpPr>
        <p:spPr>
          <a:xfrm>
            <a:off x="2271575" y="593375"/>
            <a:ext cx="6560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rPr>
              <a:t>The Lines</a:t>
            </a:r>
            <a:endParaRPr b="1" i="1" sz="3200">
              <a:solidFill>
                <a:srgbClr val="2D51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70f49d1f9f_0_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0.650 keV =  O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0.825 keV =  O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0.913 keV =  O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1.021 keV =  Ne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1.340 keV =  Mg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1.460 keV =  Mg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1.850 keV =  Si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1.998 keV =  Si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2.182 keV =  Si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2.340 keV =  Si?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2.445 keV =  S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2.619 keV =  S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2.893 keV =  S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3.116 keV =  Ar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3.880 keV =  Ca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6.599 keV =  Fe Ka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7.470 keV =  Ni Ka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7.735 keV =  Ni Ka / Fe Kb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8.235 keV =  Ni Kb / Fe Kg</a:t>
            </a:r>
            <a:endParaRPr/>
          </a:p>
          <a:p>
            <a:pPr indent="-29972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Avoiding the Ti44 lines!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0f49d1f9f_0_20"/>
          <p:cNvSpPr txBox="1"/>
          <p:nvPr>
            <p:ph type="title"/>
          </p:nvPr>
        </p:nvSpPr>
        <p:spPr>
          <a:xfrm>
            <a:off x="2076875" y="593375"/>
            <a:ext cx="67554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Data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70f49d1f9f_0_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NICER</a:t>
            </a:r>
            <a:r>
              <a:rPr lang="en-US"/>
              <a:t> - 0.24-18 keV - processed in 2024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Diffuse radial profile ARF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XMM EPIC pn</a:t>
            </a:r>
            <a:r>
              <a:rPr lang="en-US"/>
              <a:t> - 0.3-10 keV - processed in 2020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141” extraction radius - diffuse ARF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4’ extraction radius - diffuse ARF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XMM EPIC MOS</a:t>
            </a:r>
            <a:r>
              <a:rPr lang="en-US"/>
              <a:t> - 0.3-10 keV - processed in 2020 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141” extraction radius (small window) - diffuse ARF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Swift XRT </a:t>
            </a:r>
            <a:r>
              <a:rPr lang="en-US"/>
              <a:t>- 0.3-10 keV - 2005 WT mode data processed in 2024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Effective extraction box size 2.4’x4.7’ (half width x half height)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RXTE PCA</a:t>
            </a:r>
            <a:r>
              <a:rPr lang="en-US"/>
              <a:t> - 2-30 keV - processed in 2024 with new ARF calculator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NuSTAR FPMA/B</a:t>
            </a:r>
            <a:r>
              <a:rPr lang="en-US"/>
              <a:t> - 3-30 keV - processed in 2020 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4’ extraction radius - diffuse ARF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Swift BAT </a:t>
            </a:r>
            <a:r>
              <a:rPr lang="en-US"/>
              <a:t>- 15-45 keV - processed in 2020</a:t>
            </a:r>
            <a:endParaRPr/>
          </a:p>
          <a:p>
            <a:pPr indent="-353060" lvl="1" marL="914400" rtl="0" algn="l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BAT 157 month survey - crab-weighted - only first three energy bins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0f49d1f9f_0_25"/>
          <p:cNvSpPr txBox="1"/>
          <p:nvPr>
            <p:ph type="title"/>
          </p:nvPr>
        </p:nvSpPr>
        <p:spPr>
          <a:xfrm>
            <a:off x="2109325" y="593375"/>
            <a:ext cx="67230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Data Oddities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70f49d1f9f_0_25"/>
          <p:cNvSpPr txBox="1"/>
          <p:nvPr>
            <p:ph idx="1" type="body"/>
          </p:nvPr>
        </p:nvSpPr>
        <p:spPr>
          <a:xfrm>
            <a:off x="311700" y="5008281"/>
            <a:ext cx="8520600" cy="108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32639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NICER single-pixel FOV (~180” HWHM) doesn’t quite capture remnant - used Chandra radial surface brightness profile to calculate ARF for “entire remnant”</a:t>
            </a:r>
            <a:endParaRPr/>
          </a:p>
          <a:p>
            <a:pPr indent="-32639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XMM EPIC MOS data is in small window mode -&gt; 141” radius region</a:t>
            </a:r>
            <a:endParaRPr/>
          </a:p>
          <a:p>
            <a:pPr indent="-32639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XMM EPIC pn extracted with both 141” and 240” radius regions, allow comparison</a:t>
            </a:r>
            <a:endParaRPr/>
          </a:p>
        </p:txBody>
      </p:sp>
      <p:pic>
        <p:nvPicPr>
          <p:cNvPr id="87" name="Google Shape;87;g270f49d1f9f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50" y="1536625"/>
            <a:ext cx="3989786" cy="30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70f49d1f9f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775" y="1485475"/>
            <a:ext cx="4306975" cy="31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70f49d1f9f_0_25"/>
          <p:cNvSpPr/>
          <p:nvPr/>
        </p:nvSpPr>
        <p:spPr>
          <a:xfrm>
            <a:off x="887000" y="3093625"/>
            <a:ext cx="3320897" cy="1189507"/>
          </a:xfrm>
          <a:custGeom>
            <a:rect b="b" l="l" r="r" t="t"/>
            <a:pathLst>
              <a:path extrusionOk="0" h="76730" w="106807">
                <a:moveTo>
                  <a:pt x="0" y="440"/>
                </a:moveTo>
                <a:cubicBezTo>
                  <a:pt x="8792" y="513"/>
                  <a:pt x="41705" y="-795"/>
                  <a:pt x="52749" y="876"/>
                </a:cubicBezTo>
                <a:cubicBezTo>
                  <a:pt x="63793" y="2547"/>
                  <a:pt x="62849" y="6906"/>
                  <a:pt x="66264" y="10466"/>
                </a:cubicBezTo>
                <a:cubicBezTo>
                  <a:pt x="69679" y="14026"/>
                  <a:pt x="66482" y="11193"/>
                  <a:pt x="73239" y="22237"/>
                </a:cubicBezTo>
                <a:cubicBezTo>
                  <a:pt x="79996" y="33281"/>
                  <a:pt x="101212" y="67648"/>
                  <a:pt x="106807" y="767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Google Shape;90;g270f49d1f9f_0_25"/>
          <p:cNvSpPr txBox="1"/>
          <p:nvPr/>
        </p:nvSpPr>
        <p:spPr>
          <a:xfrm>
            <a:off x="1039400" y="3093625"/>
            <a:ext cx="139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Approx NICER Vignetting Curve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1" name="Google Shape;91;g270f49d1f9f_0_25"/>
          <p:cNvSpPr txBox="1"/>
          <p:nvPr/>
        </p:nvSpPr>
        <p:spPr>
          <a:xfrm>
            <a:off x="2549750" y="1660188"/>
            <a:ext cx="139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Chandra Surface Brightness Profile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2" name="Google Shape;92;g270f49d1f9f_0_25"/>
          <p:cNvSpPr txBox="1"/>
          <p:nvPr/>
        </p:nvSpPr>
        <p:spPr>
          <a:xfrm>
            <a:off x="4735750" y="1536625"/>
            <a:ext cx="371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XMM EPIC MOS - Small Window Mode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93" name="Google Shape;93;g270f49d1f9f_0_25"/>
          <p:cNvCxnSpPr/>
          <p:nvPr/>
        </p:nvCxnSpPr>
        <p:spPr>
          <a:xfrm>
            <a:off x="5397700" y="3093625"/>
            <a:ext cx="9195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g270f49d1f9f_0_25"/>
          <p:cNvSpPr txBox="1"/>
          <p:nvPr/>
        </p:nvSpPr>
        <p:spPr>
          <a:xfrm>
            <a:off x="4747050" y="2908075"/>
            <a:ext cx="67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141” Radius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0f49d1f9f_0_38"/>
          <p:cNvSpPr txBox="1"/>
          <p:nvPr>
            <p:ph type="title"/>
          </p:nvPr>
        </p:nvSpPr>
        <p:spPr>
          <a:xfrm>
            <a:off x="2304025" y="593375"/>
            <a:ext cx="6528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The Model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270f49d1f9f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250" y="1256200"/>
            <a:ext cx="7030800" cy="521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0f49d1f9f_0_43"/>
          <p:cNvSpPr txBox="1"/>
          <p:nvPr>
            <p:ph type="title"/>
          </p:nvPr>
        </p:nvSpPr>
        <p:spPr>
          <a:xfrm>
            <a:off x="2152600" y="593375"/>
            <a:ext cx="66798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Multi-Mission Fit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70f49d1f9f_0_43"/>
          <p:cNvSpPr txBox="1"/>
          <p:nvPr>
            <p:ph idx="1" type="body"/>
          </p:nvPr>
        </p:nvSpPr>
        <p:spPr>
          <a:xfrm>
            <a:off x="311700" y="5809657"/>
            <a:ext cx="8520600" cy="6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NICER, XMM EPIC pn, XMM EPIC MOS, Swift XRT (WT), RXTE PCA, NuSTAR, Swift BAT</a:t>
            </a:r>
            <a:endParaRPr/>
          </a:p>
        </p:txBody>
      </p:sp>
      <p:pic>
        <p:nvPicPr>
          <p:cNvPr id="107" name="Google Shape;107;g270f49d1f9f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25" y="1219875"/>
            <a:ext cx="6613250" cy="46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0f49d1f9f_0_49"/>
          <p:cNvSpPr txBox="1"/>
          <p:nvPr>
            <p:ph type="title"/>
          </p:nvPr>
        </p:nvSpPr>
        <p:spPr>
          <a:xfrm>
            <a:off x="2130950" y="593375"/>
            <a:ext cx="67014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Per-Mission Residuals</a:t>
            </a:r>
            <a:endParaRPr b="1" i="1" sz="32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70f49d1f9f_0_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270f49d1f9f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99" y="1471725"/>
            <a:ext cx="7533825" cy="48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0x010100383C251791BBBD4DA562FB9DCAD30A0D</vt:lpwstr>
  </property>
</Properties>
</file>