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oQTuKQNuYce0XdOqSClpU8cMY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698E73-4AC0-4C1F-8FD5-A0862265329D}">
  <a:tblStyle styleId="{28698E73-4AC0-4C1F-8FD5-A086226532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0f49d1f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0f49d1f9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marL="2286000" lvl="4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">
  <p:cSld name="1_Title and Two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3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ntent">
  <p:cSld name="Title and Four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0f49d1f9f_0_13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5" name="Google Shape;35;g270f49d1f9f_0_13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g270f49d1f9f_0_1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0f49d1f9f_0_1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270f49d1f9f_0_13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270f49d1f9f_0_1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 dirty="0"/>
              <a:t>Crab Reference Model</a:t>
            </a:r>
            <a:br>
              <a:rPr lang="en-US" sz="3330" dirty="0"/>
            </a:br>
            <a:r>
              <a:rPr lang="en-US" sz="2590" dirty="0"/>
              <a:t>Craig </a:t>
            </a:r>
            <a:r>
              <a:rPr lang="en-US" sz="2590" dirty="0" err="1"/>
              <a:t>Markwardt</a:t>
            </a:r>
            <a:r>
              <a:rPr lang="en-US" sz="2590" dirty="0"/>
              <a:t> (NASA/GSFC)</a:t>
            </a:r>
            <a:endParaRPr dirty="0"/>
          </a:p>
        </p:txBody>
      </p:sp>
      <p:pic>
        <p:nvPicPr>
          <p:cNvPr id="46" name="Google Shape;46;p1" descr="NAS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 descr="GSF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Moog.jpg"/>
          <p:cNvPicPr preferRelativeResize="0"/>
          <p:nvPr/>
        </p:nvPicPr>
        <p:blipFill rotWithShape="1">
          <a:blip r:embed="rId5">
            <a:alphaModFix/>
          </a:blip>
          <a:srcRect l="6697" t="14626" r="6830" b="16740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DT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 descr="BroadReach.jpg"/>
          <p:cNvPicPr preferRelativeResize="0"/>
          <p:nvPr/>
        </p:nvPicPr>
        <p:blipFill rotWithShape="1">
          <a:blip r:embed="rId7">
            <a:alphaModFix/>
          </a:blip>
          <a:srcRect r="7247" b="21363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 descr="DTU.jpg"/>
          <p:cNvPicPr preferRelativeResize="0"/>
          <p:nvPr/>
        </p:nvPicPr>
        <p:blipFill rotWithShape="1">
          <a:blip r:embed="rId8">
            <a:alphaModFix/>
          </a:blip>
          <a:srcRect b="59574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 descr="BroadReach.jpg"/>
          <p:cNvPicPr preferRelativeResize="0"/>
          <p:nvPr/>
        </p:nvPicPr>
        <p:blipFill rotWithShape="1">
          <a:blip r:embed="rId9">
            <a:alphaModFix/>
          </a:blip>
          <a:srcRect t="83754" r="2816" b="2920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Kav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075571" y="0"/>
            <a:ext cx="5068429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IACHEC</a:t>
            </a:r>
            <a:b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descr="https://lh4.googleusercontent.com/tFJBv5KjYZSvBCzq0-DtwMNlAe3Zv2Q-TfrvjdAhkf042lQ1dLoIjd7PtSaAzJfxp0wLZJN4NjHhcBRZD5zFsp81-an6LfRD0sCnrdHvOMtKEQ6AagVQN0h4fSWbXqcb7aUc-dN2Lm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1238C-DA0C-AC48-26EE-0EBA9B2C2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938980-CF50-A5F2-4B33-C89417B4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6095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0f49d1f9f_0_5"/>
          <p:cNvSpPr txBox="1">
            <a:spLocks noGrp="1"/>
          </p:cNvSpPr>
          <p:nvPr>
            <p:ph type="title"/>
          </p:nvPr>
        </p:nvSpPr>
        <p:spPr>
          <a:xfrm>
            <a:off x="2185050" y="593375"/>
            <a:ext cx="6647400" cy="7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Motivations</a:t>
            </a:r>
            <a:endParaRPr sz="3200" b="1" i="1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270f49d1f9f_0_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50533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393065" algn="l" rtl="0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Most observers use an absorbed power law for Crab </a:t>
            </a:r>
            <a:r>
              <a:rPr lang="en-US" dirty="0" err="1"/>
              <a:t>nebula+pulsar</a:t>
            </a:r>
            <a:r>
              <a:rPr lang="en-US" dirty="0"/>
              <a:t> observations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tbabs</a:t>
            </a:r>
            <a:r>
              <a:rPr lang="en-US" dirty="0"/>
              <a:t> * pow</a:t>
            </a:r>
          </a:p>
          <a:p>
            <a:pPr lvl="1" indent="-393065">
              <a:buSzPct val="100000"/>
              <a:buChar char="•"/>
            </a:pPr>
            <a:r>
              <a:rPr lang="en-US" dirty="0"/>
              <a:t>Pro</a:t>
            </a:r>
          </a:p>
          <a:p>
            <a:pPr lvl="2" indent="-393065">
              <a:buSzPct val="100000"/>
            </a:pPr>
            <a:r>
              <a:rPr lang="en-US" dirty="0"/>
              <a:t>It’s simple</a:t>
            </a:r>
          </a:p>
          <a:p>
            <a:pPr lvl="2" indent="-393065">
              <a:buSzPct val="100000"/>
            </a:pPr>
            <a:r>
              <a:rPr lang="en-US" dirty="0"/>
              <a:t>It does work well &gt;2 keV</a:t>
            </a:r>
          </a:p>
          <a:p>
            <a:pPr lvl="1" indent="-393065">
              <a:buSzPct val="100000"/>
            </a:pPr>
            <a:r>
              <a:rPr lang="en-US" dirty="0"/>
              <a:t>Con</a:t>
            </a:r>
          </a:p>
          <a:p>
            <a:pPr lvl="2" indent="-393065">
              <a:buSzPct val="100000"/>
            </a:pPr>
            <a:r>
              <a:rPr lang="en-US" dirty="0"/>
              <a:t>Doesn’t work as well at lower energies</a:t>
            </a:r>
          </a:p>
          <a:p>
            <a:pPr lvl="2" indent="-393065">
              <a:buSzPct val="100000"/>
            </a:pPr>
            <a:r>
              <a:rPr lang="en-US" dirty="0"/>
              <a:t>We know that the pulsar and nebula have distinct spectra (Kuiper 2000)</a:t>
            </a:r>
          </a:p>
          <a:p>
            <a:pPr lvl="2" indent="-393065">
              <a:buSzPct val="100000"/>
            </a:pPr>
            <a:r>
              <a:rPr lang="en-US" dirty="0"/>
              <a:t>Nebula has spatial variations (Mori et al 2001)</a:t>
            </a:r>
          </a:p>
          <a:p>
            <a:pPr indent="-393065">
              <a:buSzPct val="100000"/>
            </a:pPr>
            <a:r>
              <a:rPr lang="en-US" dirty="0"/>
              <a:t>Would be nice to have a Crab reference model that covers larger range of energies and can distinguish contributions from nebula and pulsar</a:t>
            </a:r>
          </a:p>
          <a:p>
            <a:pPr lvl="1" indent="-393065">
              <a:buSzPct val="100000"/>
            </a:pPr>
            <a:r>
              <a:rPr lang="en-US" dirty="0"/>
              <a:t>Goal: support X-ray observations in the 0.1-100 keV band</a:t>
            </a:r>
          </a:p>
          <a:p>
            <a:pPr lvl="1" indent="-393065">
              <a:buSzPct val="100000"/>
            </a:pPr>
            <a:r>
              <a:rPr lang="en-US" dirty="0"/>
              <a:t>Recognize that for energy band &lt; 2 keV absorption model matters</a:t>
            </a:r>
          </a:p>
          <a:p>
            <a:pPr lvl="1" indent="-393065">
              <a:buSzPct val="100000"/>
            </a:pPr>
            <a:r>
              <a:rPr lang="en-US" dirty="0"/>
              <a:t>Recognize that dust scattering can be important</a:t>
            </a:r>
          </a:p>
          <a:p>
            <a:pPr lvl="1" indent="-393065">
              <a:buSzPct val="100000"/>
            </a:pPr>
            <a:r>
              <a:rPr lang="en-US" dirty="0"/>
              <a:t>Timing studies can separate pulsar from nebula</a:t>
            </a:r>
          </a:p>
          <a:p>
            <a:pPr marL="457200" lvl="0" indent="-393065" algn="l" rtl="0">
              <a:spcBef>
                <a:spcPts val="560"/>
              </a:spcBef>
              <a:spcAft>
                <a:spcPts val="0"/>
              </a:spcAft>
              <a:buSzPct val="1000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F3EE6-8422-91C1-3B36-82C3E69D5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853174"/>
            <a:ext cx="8229600" cy="641467"/>
          </a:xfrm>
        </p:spPr>
        <p:txBody>
          <a:bodyPr/>
          <a:lstStyle/>
          <a:p>
            <a:r>
              <a:rPr lang="en-US" dirty="0"/>
              <a:t>Mori et al (2001) Chandra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3F541C-24F5-FA6D-57BA-F04136E3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08ABC-960A-1E90-57F4-7F4D3F157D1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6218238"/>
            <a:ext cx="549275" cy="523875"/>
          </a:xfrm>
          <a:prstGeom prst="rect">
            <a:avLst/>
          </a:prstGeo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21E73-4E3A-16A3-CE75-1C2B4404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36633"/>
            <a:ext cx="7772400" cy="40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6D7A11-7AEC-0206-3910-2BCBF01C3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4114800" cy="5037385"/>
          </a:xfrm>
        </p:spPr>
        <p:txBody>
          <a:bodyPr/>
          <a:lstStyle/>
          <a:p>
            <a:r>
              <a:rPr lang="en-US" dirty="0"/>
              <a:t>In band of interest, behavior of pulsar &amp; nebula are pretty simple</a:t>
            </a:r>
          </a:p>
          <a:p>
            <a:pPr lvl="1"/>
            <a:r>
              <a:rPr lang="en-US" dirty="0"/>
              <a:t>But the sum is not really a simple power law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21FDE-D85A-5637-C61C-880AB80DB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Pulsar Versus Nebula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C04C7-83D7-9BA7-47AE-A1843434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015" y="1362662"/>
            <a:ext cx="3849231" cy="5400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FF2A3-1A43-19BA-080A-0BE67E3EF02D}"/>
              </a:ext>
            </a:extLst>
          </p:cNvPr>
          <p:cNvSpPr txBox="1"/>
          <p:nvPr/>
        </p:nvSpPr>
        <p:spPr>
          <a:xfrm>
            <a:off x="7688572" y="6494641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Kuiper 2000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51762-22C8-3832-6EC2-5125171AB435}"/>
              </a:ext>
            </a:extLst>
          </p:cNvPr>
          <p:cNvSpPr/>
          <p:nvPr/>
        </p:nvSpPr>
        <p:spPr>
          <a:xfrm>
            <a:off x="5588358" y="1513490"/>
            <a:ext cx="749380" cy="2039007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86B8E7-E86F-FAB8-B601-7FA9985079C1}"/>
              </a:ext>
            </a:extLst>
          </p:cNvPr>
          <p:cNvSpPr/>
          <p:nvPr/>
        </p:nvSpPr>
        <p:spPr>
          <a:xfrm>
            <a:off x="6082344" y="4279124"/>
            <a:ext cx="749380" cy="2039007"/>
          </a:xfrm>
          <a:prstGeom prst="rect">
            <a:avLst/>
          </a:prstGeom>
          <a:solidFill>
            <a:srgbClr val="00B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874040-FA2B-0B36-43A2-3B673E0B9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8229600" cy="54007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Pulsar model (</a:t>
            </a:r>
            <a:r>
              <a:rPr lang="en-US" dirty="0" err="1"/>
              <a:t>Kaastra</a:t>
            </a:r>
            <a:r>
              <a:rPr lang="en-US" dirty="0"/>
              <a:t> fitting of Kuiper data)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Nebula model</a:t>
            </a:r>
          </a:p>
          <a:p>
            <a:pPr lvl="1"/>
            <a:r>
              <a:rPr lang="en-US" dirty="0"/>
              <a:t>At high energies, </a:t>
            </a:r>
            <a:r>
              <a:rPr lang="en-US" dirty="0" err="1"/>
              <a:t>Kaastra</a:t>
            </a:r>
            <a:r>
              <a:rPr lang="en-US" dirty="0"/>
              <a:t> uses a pure power law</a:t>
            </a:r>
          </a:p>
          <a:p>
            <a:pPr lvl="1"/>
            <a:r>
              <a:rPr lang="en-US" dirty="0"/>
              <a:t>RXTE PCA 2-60 keV residuals want some curvature at higher energies</a:t>
            </a:r>
          </a:p>
          <a:p>
            <a:pPr lvl="1"/>
            <a:r>
              <a:rPr lang="en-US" dirty="0"/>
              <a:t>&gt;15 keV energy instruments</a:t>
            </a:r>
            <a:br>
              <a:rPr lang="en-US" dirty="0"/>
            </a:br>
            <a:r>
              <a:rPr lang="en-US" dirty="0"/>
              <a:t>(HEXTE, BAT) want steeper </a:t>
            </a:r>
            <a:br>
              <a:rPr lang="en-US" dirty="0"/>
            </a:br>
            <a:r>
              <a:rPr lang="en-US" dirty="0"/>
              <a:t>power law index</a:t>
            </a:r>
          </a:p>
          <a:p>
            <a:pPr lvl="1"/>
            <a:r>
              <a:rPr lang="en-US" dirty="0"/>
              <a:t>Kuiper indicates curvature</a:t>
            </a:r>
          </a:p>
          <a:p>
            <a:pPr lvl="1"/>
            <a:r>
              <a:rPr lang="en-US" dirty="0"/>
              <a:t>Not sure how to treat </a:t>
            </a:r>
            <a:br>
              <a:rPr lang="en-US" dirty="0"/>
            </a:br>
            <a:r>
              <a:rPr lang="en-US" dirty="0"/>
              <a:t>curvature</a:t>
            </a:r>
          </a:p>
          <a:p>
            <a:pPr lvl="1"/>
            <a:r>
              <a:rPr lang="en-US" dirty="0"/>
              <a:t>At low energies, “curvature correction”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92246-F91F-5A7E-06B4-89A066181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</a:t>
            </a:r>
            <a:r>
              <a:rPr lang="en-US" dirty="0" err="1"/>
              <a:t>Kaastra</a:t>
            </a:r>
            <a:r>
              <a:rPr lang="en-US" dirty="0"/>
              <a:t> et al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30E07-4B20-4167-2806-F3EE17754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82" y="1913916"/>
            <a:ext cx="7772400" cy="675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531D7-1533-26CF-25EC-AC9BBDD4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452" y="4001729"/>
            <a:ext cx="2856500" cy="19782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3590A-3FE2-9646-A7F2-1FD518D258E8}"/>
              </a:ext>
            </a:extLst>
          </p:cNvPr>
          <p:cNvCxnSpPr>
            <a:cxnSpLocks/>
          </p:cNvCxnSpPr>
          <p:nvPr/>
        </p:nvCxnSpPr>
        <p:spPr>
          <a:xfrm>
            <a:off x="5990897" y="4382819"/>
            <a:ext cx="2112579" cy="52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>
            <a:extLst>
              <a:ext uri="{FF2B5EF4-FFF2-40B4-BE49-F238E27FC236}">
                <a16:creationId xmlns:a16="http://schemas.microsoft.com/office/drawing/2014/main" id="{B984C740-B7D4-A3A1-5C25-E627823BA0FE}"/>
              </a:ext>
            </a:extLst>
          </p:cNvPr>
          <p:cNvSpPr/>
          <p:nvPr/>
        </p:nvSpPr>
        <p:spPr>
          <a:xfrm>
            <a:off x="6064469" y="4403840"/>
            <a:ext cx="1198179" cy="914400"/>
          </a:xfrm>
          <a:custGeom>
            <a:avLst/>
            <a:gdLst>
              <a:gd name="connsiteX0" fmla="*/ 0 w 1198179"/>
              <a:gd name="connsiteY0" fmla="*/ 0 h 914400"/>
              <a:gd name="connsiteX1" fmla="*/ 903890 w 1198179"/>
              <a:gd name="connsiteY1" fmla="*/ 241738 h 914400"/>
              <a:gd name="connsiteX2" fmla="*/ 1198179 w 1198179"/>
              <a:gd name="connsiteY2" fmla="*/ 914400 h 914400"/>
              <a:gd name="connsiteX0" fmla="*/ 0 w 1198179"/>
              <a:gd name="connsiteY0" fmla="*/ 0 h 914400"/>
              <a:gd name="connsiteX1" fmla="*/ 777766 w 1198179"/>
              <a:gd name="connsiteY1" fmla="*/ 304800 h 914400"/>
              <a:gd name="connsiteX2" fmla="*/ 1198179 w 1198179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179" h="914400">
                <a:moveTo>
                  <a:pt x="0" y="0"/>
                </a:moveTo>
                <a:cubicBezTo>
                  <a:pt x="352097" y="44669"/>
                  <a:pt x="578070" y="152400"/>
                  <a:pt x="777766" y="304800"/>
                </a:cubicBezTo>
                <a:cubicBezTo>
                  <a:pt x="977462" y="457200"/>
                  <a:pt x="1150882" y="654269"/>
                  <a:pt x="1198179" y="9144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3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C42B2-EA2C-51BC-F25E-B686134F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117011"/>
            <a:ext cx="8229600" cy="13776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Chandra dust halo detectable out to 30 arcmin</a:t>
            </a:r>
          </a:p>
          <a:p>
            <a:r>
              <a:rPr lang="en-US" dirty="0"/>
              <a:t>Direct emission is scattered out of line of sight by dust</a:t>
            </a:r>
          </a:p>
          <a:p>
            <a:r>
              <a:rPr lang="en-US" dirty="0"/>
              <a:t>In-FOV spectrum </a:t>
            </a:r>
            <a:r>
              <a:rPr lang="en-US" b="1" dirty="0"/>
              <a:t>affected by aperture size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10E2B6-9543-1210-A1F4-7FAEA4130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Dust is Important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ABFAC-613D-99E4-1EBB-222E7183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3" y="1457256"/>
            <a:ext cx="3973891" cy="3069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2CC73-9253-DAFA-193F-B03B13BBE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48" y="1457256"/>
            <a:ext cx="2898477" cy="33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C2E50-14DC-FB35-B838-32710169C2D4}"/>
              </a:ext>
            </a:extLst>
          </p:cNvPr>
          <p:cNvSpPr txBox="1"/>
          <p:nvPr/>
        </p:nvSpPr>
        <p:spPr>
          <a:xfrm>
            <a:off x="3216165" y="4318109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Kaastra</a:t>
            </a:r>
            <a:r>
              <a:rPr lang="en-US" dirty="0"/>
              <a:t> et al 2009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1C81F-07E3-F01C-E3B5-EBBF1F2575F4}"/>
              </a:ext>
            </a:extLst>
          </p:cNvPr>
          <p:cNvSpPr txBox="1"/>
          <p:nvPr/>
        </p:nvSpPr>
        <p:spPr>
          <a:xfrm>
            <a:off x="6489438" y="4758913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Seward et al 2005</a:t>
            </a:r>
          </a:p>
        </p:txBody>
      </p:sp>
    </p:spTree>
    <p:extLst>
      <p:ext uri="{BB962C8B-B14F-4D97-AF65-F5344CB8AC3E}">
        <p14:creationId xmlns:p14="http://schemas.microsoft.com/office/powerpoint/2010/main" val="163002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6F2F5F-6295-3DE7-AD4E-CF6A83C60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XSPEC model</a:t>
            </a:r>
            <a:br>
              <a:rPr lang="en-US" dirty="0"/>
            </a:br>
            <a:r>
              <a:rPr lang="en-US" sz="2400" dirty="0"/>
              <a:t>model  </a:t>
            </a:r>
            <a:r>
              <a:rPr lang="en-US" sz="2400" dirty="0" err="1"/>
              <a:t>TBvarabs</a:t>
            </a:r>
            <a:r>
              <a:rPr lang="en-US" sz="2400" dirty="0"/>
              <a:t>*</a:t>
            </a:r>
            <a:r>
              <a:rPr lang="en-US" sz="2400" dirty="0" err="1"/>
              <a:t>xscat</a:t>
            </a:r>
            <a:r>
              <a:rPr lang="en-US" sz="2400" dirty="0"/>
              <a:t>*(</a:t>
            </a:r>
            <a:r>
              <a:rPr lang="en-US" sz="2400" dirty="0" err="1"/>
              <a:t>curv</a:t>
            </a:r>
            <a:r>
              <a:rPr lang="en-US" sz="2400" dirty="0"/>
              <a:t>*</a:t>
            </a:r>
            <a:r>
              <a:rPr lang="en-US" sz="2400" dirty="0" err="1"/>
              <a:t>powerlaw</a:t>
            </a:r>
            <a:r>
              <a:rPr lang="en-US" sz="2400" dirty="0"/>
              <a:t> + </a:t>
            </a:r>
            <a:r>
              <a:rPr lang="en-US" sz="2400" dirty="0" err="1"/>
              <a:t>crab_pulsar</a:t>
            </a:r>
            <a:r>
              <a:rPr lang="en-US" sz="2400" dirty="0"/>
              <a:t>)</a:t>
            </a:r>
            <a:br>
              <a:rPr lang="en-US" dirty="0"/>
            </a:br>
            <a:r>
              <a:rPr lang="en-US" dirty="0"/>
              <a:t>       Absorption Dust   Nebula              Pulsar</a:t>
            </a:r>
            <a:br>
              <a:rPr lang="en-US" dirty="0"/>
            </a:br>
            <a:br>
              <a:rPr lang="en-US" dirty="0"/>
            </a:br>
            <a:r>
              <a:rPr lang="en-US" sz="1400" dirty="0" err="1"/>
              <a:t>mdefine</a:t>
            </a:r>
            <a:r>
              <a:rPr lang="en-US" sz="1400" dirty="0"/>
              <a:t> </a:t>
            </a:r>
            <a:r>
              <a:rPr lang="en-US" sz="1400" dirty="0" err="1"/>
              <a:t>crab_pulsar</a:t>
            </a:r>
            <a:r>
              <a:rPr lang="en-US" sz="1400" dirty="0"/>
              <a:t> (726*e^(-1.276)exp(-0.07*ln(e)^2)+1464*e^(-1.165)exp(-0.159*ln(e)^2)+2021*e^(-2.022))/10000 : add</a:t>
            </a:r>
            <a:br>
              <a:rPr lang="en-US" sz="1400" dirty="0"/>
            </a:br>
            <a:r>
              <a:rPr lang="en-US" dirty="0"/>
              <a:t>Crab pulsar model (</a:t>
            </a:r>
            <a:r>
              <a:rPr lang="en-US" dirty="0" err="1"/>
              <a:t>Kaastra</a:t>
            </a:r>
            <a:r>
              <a:rPr lang="en-US" dirty="0"/>
              <a:t> / Kuiper)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mdefine</a:t>
            </a:r>
            <a:r>
              <a:rPr lang="en-US" dirty="0"/>
              <a:t> </a:t>
            </a:r>
            <a:r>
              <a:rPr lang="en-US" dirty="0" err="1"/>
              <a:t>curv</a:t>
            </a:r>
            <a:r>
              <a:rPr lang="en-US" dirty="0"/>
              <a:t> (1.0+p1*exp(-e/p2)) : </a:t>
            </a:r>
            <a:r>
              <a:rPr lang="en-US" dirty="0" err="1"/>
              <a:t>mul</a:t>
            </a:r>
            <a:br>
              <a:rPr lang="en-US" dirty="0"/>
            </a:br>
            <a:r>
              <a:rPr lang="en-US" dirty="0"/>
              <a:t>Curvature (</a:t>
            </a:r>
            <a:r>
              <a:rPr lang="en-US" dirty="0" err="1"/>
              <a:t>Kaastra</a:t>
            </a:r>
            <a:r>
              <a:rPr lang="en-US" dirty="0"/>
              <a:t> / Mori)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52625B-33C6-9E9E-4727-32C6CEF8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Craig’s Proposed Model</a:t>
            </a:r>
          </a:p>
        </p:txBody>
      </p:sp>
    </p:spTree>
    <p:extLst>
      <p:ext uri="{BB962C8B-B14F-4D97-AF65-F5344CB8AC3E}">
        <p14:creationId xmlns:p14="http://schemas.microsoft.com/office/powerpoint/2010/main" val="260017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34A2C-719A-556F-A1F3-C0CF9C125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Model Model Component  Parameter  Unit     Value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par  comp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1    1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TBvarrabs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10^22    0.345220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5    1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TBvarrabs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                   1.07651 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6    1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TBvarrabs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Ne                  1.30440 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16    1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TBvarrabs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Fe                  0.600000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43    2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NH         10^22    0.223362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44    2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Xpos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0.200000     frozen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45    2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arcsec   200.000      frozen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46    2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xscat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DustModel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1            frozen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Recommendations: </a:t>
            </a:r>
          </a:p>
          <a:p>
            <a:pPr lvl="1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should be free parameter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Might be good to reframe relative abundance as absolute to match RGS results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Dust scattering absorption should be ~half neutral absorption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Rext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 is the aperture size and depends on selection/detector aperture radius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E8E54C-498E-1ABD-7D80-37446278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63334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A471C1-B115-9687-3A54-939FA7DB6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Model Model Component  Parameter  Unit     Value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par  comp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47    3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p1                  0.410000     frozen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48    3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p2                  0.460000     frozen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49    4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powerlaw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PhoIndex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2.11001 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50    4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powerlaw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norm                9.27043      +/-  0.0     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51    5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crab_pulsarnorm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1.00000      frozen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Recommendations: 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Curvature p1 &amp; p2 should probably be fixed 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Kaasta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/Mori numbers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Power law: add curvature (log-parabolic?)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Crab pulsar norm should probably be fixed when combining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nebula+pulsar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for detectors with &gt;2 keV response and a simple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powerlaw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(no curvature or pulsar), the fitted power law index is steeper by about 0.05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22BC8D-08F1-830B-494E-3C4CFA726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Pulsar &amp; Nebula Components</a:t>
            </a:r>
          </a:p>
        </p:txBody>
      </p:sp>
    </p:spTree>
    <p:extLst>
      <p:ext uri="{BB962C8B-B14F-4D97-AF65-F5344CB8AC3E}">
        <p14:creationId xmlns:p14="http://schemas.microsoft.com/office/powerpoint/2010/main" val="665403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629</Words>
  <Application>Microsoft Macintosh PowerPoint</Application>
  <PresentationFormat>On-screen Show (4:3)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PowerPoint Presentation</vt:lpstr>
      <vt:lpstr>Motivations</vt:lpstr>
      <vt:lpstr>Spatial Variations</vt:lpstr>
      <vt:lpstr>Crab Pulsar Versus Nebula </vt:lpstr>
      <vt:lpstr>Proposal: Kaastra et al Model</vt:lpstr>
      <vt:lpstr>Dust is Important</vt:lpstr>
      <vt:lpstr>Craig’s Proposed Model</vt:lpstr>
      <vt:lpstr>Absorption Parameters</vt:lpstr>
      <vt:lpstr>Crab Pulsar &amp; Nebula Components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Markwardt, Craig B (GSFC-6620)</cp:lastModifiedBy>
  <cp:revision>5</cp:revision>
  <dcterms:modified xsi:type="dcterms:W3CDTF">2024-05-13T13:54:16Z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0x010100383C251791BBBD4DA562FB9DCAD30A0D</vt:lpwstr>
  </property>
</Properties>
</file>