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91" r:id="rId3"/>
    <p:sldId id="284" r:id="rId4"/>
    <p:sldId id="290" r:id="rId5"/>
    <p:sldId id="641" r:id="rId6"/>
    <p:sldId id="642" r:id="rId7"/>
    <p:sldId id="892" r:id="rId8"/>
    <p:sldId id="1540" r:id="rId9"/>
    <p:sldId id="257" r:id="rId10"/>
    <p:sldId id="258" r:id="rId11"/>
    <p:sldId id="259" r:id="rId12"/>
    <p:sldId id="260" r:id="rId13"/>
    <p:sldId id="261" r:id="rId14"/>
    <p:sldId id="1541" r:id="rId15"/>
    <p:sldId id="889" r:id="rId16"/>
    <p:sldId id="888" r:id="rId17"/>
    <p:sldId id="890" r:id="rId18"/>
    <p:sldId id="277" r:id="rId19"/>
    <p:sldId id="879" r:id="rId20"/>
    <p:sldId id="883" r:id="rId21"/>
    <p:sldId id="880" r:id="rId22"/>
    <p:sldId id="881" r:id="rId23"/>
    <p:sldId id="882" r:id="rId24"/>
    <p:sldId id="884" r:id="rId25"/>
    <p:sldId id="885" r:id="rId26"/>
    <p:sldId id="886" r:id="rId27"/>
    <p:sldId id="887" r:id="rId28"/>
    <p:sldId id="640" r:id="rId29"/>
    <p:sldId id="894" r:id="rId30"/>
    <p:sldId id="1527" r:id="rId31"/>
    <p:sldId id="1516" r:id="rId32"/>
    <p:sldId id="1520" r:id="rId33"/>
    <p:sldId id="1521" r:id="rId34"/>
    <p:sldId id="1522" r:id="rId35"/>
    <p:sldId id="1523" r:id="rId36"/>
    <p:sldId id="1528" r:id="rId37"/>
    <p:sldId id="1534" r:id="rId38"/>
    <p:sldId id="1531" r:id="rId39"/>
    <p:sldId id="1532" r:id="rId40"/>
    <p:sldId id="1533" r:id="rId41"/>
    <p:sldId id="1536" r:id="rId42"/>
    <p:sldId id="1535" r:id="rId43"/>
    <p:sldId id="1537" r:id="rId44"/>
    <p:sldId id="1538" r:id="rId45"/>
    <p:sldId id="1539" r:id="rId46"/>
    <p:sldId id="1529" r:id="rId47"/>
    <p:sldId id="1530" r:id="rId4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C13850C0-217B-4B70-9B11-2668CEE24BDF}">
          <p14:sldIdLst>
            <p14:sldId id="256"/>
            <p14:sldId id="291"/>
            <p14:sldId id="284"/>
            <p14:sldId id="290"/>
            <p14:sldId id="641"/>
            <p14:sldId id="642"/>
            <p14:sldId id="892"/>
          </p14:sldIdLst>
        </p14:section>
        <p14:section name="Vinay Kashyap" id="{BCB56AF0-E7FD-4193-B12E-A2219FB0F7FA}">
          <p14:sldIdLst>
            <p14:sldId id="1540"/>
            <p14:sldId id="257"/>
            <p14:sldId id="258"/>
            <p14:sldId id="259"/>
            <p14:sldId id="260"/>
            <p14:sldId id="261"/>
          </p14:sldIdLst>
        </p14:section>
        <p14:section name="Hermann Marshall" id="{A79AB398-E9BF-4233-8794-FC348B12C4A0}">
          <p14:sldIdLst>
            <p14:sldId id="1541"/>
            <p14:sldId id="889"/>
            <p14:sldId id="888"/>
            <p14:sldId id="890"/>
          </p14:sldIdLst>
        </p14:section>
        <p14:section name="Konrad Dennerl" id="{7EB53746-9361-4BC2-8D92-C9192CCF4809}">
          <p14:sldIdLst>
            <p14:sldId id="277"/>
            <p14:sldId id="879"/>
            <p14:sldId id="883"/>
            <p14:sldId id="880"/>
            <p14:sldId id="881"/>
            <p14:sldId id="882"/>
            <p14:sldId id="884"/>
            <p14:sldId id="885"/>
            <p14:sldId id="886"/>
            <p14:sldId id="887"/>
            <p14:sldId id="640"/>
          </p14:sldIdLst>
        </p14:section>
        <p14:section name="Abschnitt ohne Titel" id="{5389E237-F5FA-483D-8417-70293EE3338D}">
          <p14:sldIdLst>
            <p14:sldId id="894"/>
            <p14:sldId id="1527"/>
            <p14:sldId id="1516"/>
            <p14:sldId id="1520"/>
            <p14:sldId id="1521"/>
            <p14:sldId id="1522"/>
            <p14:sldId id="1523"/>
            <p14:sldId id="1528"/>
            <p14:sldId id="1534"/>
            <p14:sldId id="1531"/>
            <p14:sldId id="1532"/>
            <p14:sldId id="1533"/>
            <p14:sldId id="1536"/>
            <p14:sldId id="1535"/>
            <p14:sldId id="1537"/>
            <p14:sldId id="1538"/>
            <p14:sldId id="1539"/>
            <p14:sldId id="1529"/>
            <p14:sldId id="15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816" userDrawn="1">
          <p15:clr>
            <a:srgbClr val="A4A3A4"/>
          </p15:clr>
        </p15:guide>
        <p15:guide id="4" pos="7236" userDrawn="1">
          <p15:clr>
            <a:srgbClr val="A4A3A4"/>
          </p15:clr>
        </p15:guide>
        <p15:guide id="5" pos="52" userDrawn="1">
          <p15:clr>
            <a:srgbClr val="A4A3A4"/>
          </p15:clr>
        </p15:guide>
        <p15:guide id="6" orient="horz" pos="119" userDrawn="1">
          <p15:clr>
            <a:srgbClr val="A4A3A4"/>
          </p15:clr>
        </p15:guide>
        <p15:guide id="7" pos="1890" userDrawn="1">
          <p15:clr>
            <a:srgbClr val="A4A3A4"/>
          </p15:clr>
        </p15:guide>
        <p15:guide id="8" orient="horz" pos="618" userDrawn="1">
          <p15:clr>
            <a:srgbClr val="A4A3A4"/>
          </p15:clr>
        </p15:guide>
        <p15:guide id="9" orient="horz" pos="777" userDrawn="1">
          <p15:clr>
            <a:srgbClr val="A4A3A4"/>
          </p15:clr>
        </p15:guide>
        <p15:guide id="10" orient="horz" pos="3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5" autoAdjust="0"/>
    <p:restoredTop sz="94660"/>
  </p:normalViewPr>
  <p:slideViewPr>
    <p:cSldViewPr snapToGrid="0" showGuides="1">
      <p:cViewPr>
        <p:scale>
          <a:sx n="89" d="100"/>
          <a:sy n="89" d="100"/>
        </p:scale>
        <p:origin x="44" y="620"/>
      </p:cViewPr>
      <p:guideLst>
        <p:guide orient="horz" pos="640"/>
        <p:guide pos="3840"/>
        <p:guide orient="horz" pos="3816"/>
        <p:guide pos="7236"/>
        <p:guide pos="52"/>
        <p:guide orient="horz" pos="119"/>
        <p:guide pos="1890"/>
        <p:guide orient="horz" pos="618"/>
        <p:guide orient="horz" pos="777"/>
        <p:guide orient="horz" pos="3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50655-8656-4435-8FFD-FE21F3F1680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3A0F5-07AC-4A35-91B6-2F989D62A54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810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A024A-31F8-FD47-A164-A3B352749C87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981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6481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3EEB-FF65-42C7-8AE4-B23416304DEB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62ED-8B9F-44EE-A144-C738AB114F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4549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3EEB-FF65-42C7-8AE4-B23416304DEB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62ED-8B9F-44EE-A144-C738AB114F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3662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3EEB-FF65-42C7-8AE4-B23416304DEB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62ED-8B9F-44EE-A144-C738AB114F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177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">
  <p:cSld name="Title Pag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1187" cy="685754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725916" y="3700534"/>
            <a:ext cx="6205376" cy="1862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ctr">
              <a:spcBef>
                <a:spcPts val="360"/>
              </a:spcBef>
              <a:spcAft>
                <a:spcPts val="0"/>
              </a:spcAft>
              <a:buClr>
                <a:srgbClr val="366092"/>
              </a:buClr>
              <a:buSzPts val="1800"/>
              <a:buNone/>
              <a:defRPr sz="1800"/>
            </a:lvl4pPr>
            <a:lvl5pPr marL="2286000" lvl="4" indent="-228600" algn="ctr">
              <a:spcBef>
                <a:spcPts val="360"/>
              </a:spcBef>
              <a:spcAft>
                <a:spcPts val="0"/>
              </a:spcAft>
              <a:buClr>
                <a:srgbClr val="366092"/>
              </a:buClr>
              <a:buSzPts val="1800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9879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" userDrawn="1">
  <p:cSld name="Title and Two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609600" y="1457257"/>
            <a:ext cx="10972800" cy="5037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01474" y="539870"/>
            <a:ext cx="8480927" cy="64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  <a:defRPr sz="3200" b="1" i="1" u="none" strike="noStrike" cap="none">
                <a:solidFill>
                  <a:srgbClr val="2D51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988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09600" y="1457257"/>
            <a:ext cx="10972800" cy="5037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01474" y="539870"/>
            <a:ext cx="8480927" cy="64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  <a:defRPr sz="3200" b="1" i="1" u="none" strike="noStrike" cap="none">
                <a:solidFill>
                  <a:srgbClr val="2D51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4549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609600" y="1457257"/>
            <a:ext cx="10972800" cy="5037385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101474" y="539870"/>
            <a:ext cx="8480927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/>
              <a:t>Click to edit one-line title</a:t>
            </a:r>
          </a:p>
        </p:txBody>
      </p:sp>
    </p:spTree>
    <p:extLst>
      <p:ext uri="{BB962C8B-B14F-4D97-AF65-F5344CB8AC3E}">
        <p14:creationId xmlns:p14="http://schemas.microsoft.com/office/powerpoint/2010/main" val="1458571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1968500"/>
            <a:ext cx="10668000" cy="40005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810433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130712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3EEB-FF65-42C7-8AE4-B23416304DEB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62ED-8B9F-44EE-A144-C738AB114F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9912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3EEB-FF65-42C7-8AE4-B23416304DEB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62ED-8B9F-44EE-A144-C738AB114F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748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3EEB-FF65-42C7-8AE4-B23416304DEB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62ED-8B9F-44EE-A144-C738AB114F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416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3EEB-FF65-42C7-8AE4-B23416304DEB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62ED-8B9F-44EE-A144-C738AB114F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92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3EEB-FF65-42C7-8AE4-B23416304DEB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62ED-8B9F-44EE-A144-C738AB114F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65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3EEB-FF65-42C7-8AE4-B23416304DEB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62ED-8B9F-44EE-A144-C738AB114F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20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3EEB-FF65-42C7-8AE4-B23416304DEB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62ED-8B9F-44EE-A144-C738AB114F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499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3EEB-FF65-42C7-8AE4-B23416304DEB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62ED-8B9F-44EE-A144-C738AB114F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53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83EEB-FF65-42C7-8AE4-B23416304DEB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A62ED-8B9F-44EE-A144-C738AB114F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730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hyperlink" Target="https://wikis.mit.edu/confluence/display/iachec/White+Dwarfs+and+Isolated+Neutron+Star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492968"/>
            <a:ext cx="9144000" cy="2807446"/>
          </a:xfrm>
        </p:spPr>
        <p:txBody>
          <a:bodyPr>
            <a:normAutofit/>
          </a:bodyPr>
          <a:lstStyle/>
          <a:p>
            <a:r>
              <a:rPr lang="de-DE" sz="4800" b="1" dirty="0"/>
              <a:t>White </a:t>
            </a:r>
            <a:r>
              <a:rPr lang="de-DE" sz="4800" b="1" dirty="0" err="1"/>
              <a:t>dwarf</a:t>
            </a:r>
            <a:r>
              <a:rPr lang="de-DE" sz="4800" b="1" dirty="0"/>
              <a:t> (WD) and</a:t>
            </a:r>
            <a:br>
              <a:rPr lang="de-DE" sz="4800" b="1" dirty="0"/>
            </a:br>
            <a:r>
              <a:rPr lang="de-DE" sz="4800" b="1" dirty="0" err="1"/>
              <a:t>Isolated</a:t>
            </a:r>
            <a:r>
              <a:rPr lang="de-DE" sz="4800" b="1" dirty="0"/>
              <a:t> Neutron Star (INS)</a:t>
            </a:r>
            <a:br>
              <a:rPr lang="de-DE" sz="4800" b="1" dirty="0"/>
            </a:br>
            <a:r>
              <a:rPr lang="de-DE" sz="4800" b="1" dirty="0"/>
              <a:t>Working Group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4380563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Vadim Burwitz (MPE) on behalf </a:t>
            </a:r>
            <a:r>
              <a:rPr lang="de-DE" b="1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bg1">
                    <a:lumMod val="50000"/>
                  </a:schemeClr>
                </a:solidFill>
              </a:rPr>
              <a:t>working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bg1">
                    <a:lumMod val="50000"/>
                  </a:schemeClr>
                </a:solidFill>
              </a:rPr>
              <a:t>group</a:t>
            </a:r>
            <a:endParaRPr lang="de-DE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16th IACHEC Meeting, </a:t>
            </a:r>
          </a:p>
          <a:p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El </a:t>
            </a:r>
            <a:r>
              <a:rPr lang="de-DE" b="1" dirty="0" err="1">
                <a:solidFill>
                  <a:schemeClr val="bg1">
                    <a:lumMod val="50000"/>
                  </a:schemeClr>
                </a:solidFill>
              </a:rPr>
              <a:t>Parador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 de la </a:t>
            </a:r>
            <a:r>
              <a:rPr lang="de-DE" b="1" dirty="0" err="1">
                <a:solidFill>
                  <a:schemeClr val="bg1">
                    <a:lumMod val="50000"/>
                  </a:schemeClr>
                </a:solidFill>
              </a:rPr>
              <a:t>Granja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 de San Ildefonso, Segovia Spain </a:t>
            </a:r>
          </a:p>
          <a:p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May 14, 2024</a:t>
            </a:r>
          </a:p>
          <a:p>
            <a:endParaRPr lang="de-DE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0" y="5455809"/>
            <a:ext cx="12094569" cy="1380586"/>
            <a:chOff x="107504" y="5455809"/>
            <a:chExt cx="11987065" cy="1380586"/>
          </a:xfrm>
        </p:grpSpPr>
        <p:pic>
          <p:nvPicPr>
            <p:cNvPr id="6" name="Picture 9" descr="minerv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31000" contrast="7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5455809"/>
              <a:ext cx="1507062" cy="1380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26351" y="5455809"/>
              <a:ext cx="1468218" cy="1369238"/>
            </a:xfrm>
            <a:prstGeom prst="rect">
              <a:avLst/>
            </a:prstGeom>
          </p:spPr>
        </p:pic>
      </p:grpSp>
      <p:sp>
        <p:nvSpPr>
          <p:cNvPr id="8" name="Untertitel 2"/>
          <p:cNvSpPr txBox="1">
            <a:spLocks/>
          </p:cNvSpPr>
          <p:nvPr/>
        </p:nvSpPr>
        <p:spPr>
          <a:xfrm>
            <a:off x="2566227" y="6523112"/>
            <a:ext cx="7059546" cy="334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16</a:t>
            </a:r>
            <a:r>
              <a:rPr lang="en-GB" sz="14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IACHEC  Meeting, La Granja de </a:t>
            </a:r>
            <a:r>
              <a:rPr lang="es-ES" sz="1400" dirty="0">
                <a:solidFill>
                  <a:schemeClr val="bg1">
                    <a:lumMod val="50000"/>
                  </a:schemeClr>
                </a:solidFill>
              </a:rPr>
              <a:t>San Ildefonso, Segovia, </a:t>
            </a:r>
            <a:r>
              <a:rPr lang="es-ES" sz="1400" dirty="0" err="1">
                <a:solidFill>
                  <a:schemeClr val="bg1">
                    <a:lumMod val="50000"/>
                  </a:schemeClr>
                </a:solidFill>
              </a:rPr>
              <a:t>Spain</a:t>
            </a:r>
            <a:r>
              <a:rPr lang="es-ES" sz="1400" dirty="0">
                <a:solidFill>
                  <a:schemeClr val="bg1">
                    <a:lumMod val="50000"/>
                  </a:schemeClr>
                </a:solidFill>
              </a:rPr>
              <a:t>, May 14, 2024</a:t>
            </a:r>
          </a:p>
          <a:p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1302595" cy="384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90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hrc_hz43_rates (dragged).pdf" descr="hrc_hz43_rates (dragged)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059" y="-1"/>
            <a:ext cx="8421674" cy="650765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8AC55C3-2458-46B9-859B-03B831D5FDC9}"/>
              </a:ext>
            </a:extLst>
          </p:cNvPr>
          <p:cNvSpPr txBox="1"/>
          <p:nvPr/>
        </p:nvSpPr>
        <p:spPr>
          <a:xfrm>
            <a:off x="9223375" y="1969029"/>
            <a:ext cx="26595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HZ 43</a:t>
            </a:r>
          </a:p>
          <a:p>
            <a:r>
              <a:rPr lang="en-GB" sz="2800" dirty="0" err="1"/>
              <a:t>Countrate</a:t>
            </a:r>
            <a:r>
              <a:rPr lang="en-GB" sz="2800" dirty="0"/>
              <a:t> trends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9BAC486-0E45-4F34-AD9E-85C2B6BD22AB}"/>
              </a:ext>
            </a:extLst>
          </p:cNvPr>
          <p:cNvGrpSpPr/>
          <p:nvPr/>
        </p:nvGrpSpPr>
        <p:grpSpPr>
          <a:xfrm>
            <a:off x="107504" y="6446699"/>
            <a:ext cx="11987064" cy="389695"/>
            <a:chOff x="107504" y="6446699"/>
            <a:chExt cx="11987064" cy="389695"/>
          </a:xfrm>
        </p:grpSpPr>
        <p:pic>
          <p:nvPicPr>
            <p:cNvPr id="6" name="Picture 9" descr="minerva">
              <a:extLst>
                <a:ext uri="{FF2B5EF4-FFF2-40B4-BE49-F238E27FC236}">
                  <a16:creationId xmlns:a16="http://schemas.microsoft.com/office/drawing/2014/main" id="{AC5689EC-21C6-45EF-90DC-F70871A19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31000" contrast="7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6446699"/>
              <a:ext cx="425395" cy="389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Untertitel 2">
              <a:extLst>
                <a:ext uri="{FF2B5EF4-FFF2-40B4-BE49-F238E27FC236}">
                  <a16:creationId xmlns:a16="http://schemas.microsoft.com/office/drawing/2014/main" id="{A1EDD368-1833-4139-8969-AD4E262DF9BD}"/>
                </a:ext>
              </a:extLst>
            </p:cNvPr>
            <p:cNvSpPr txBox="1">
              <a:spLocks/>
            </p:cNvSpPr>
            <p:nvPr/>
          </p:nvSpPr>
          <p:spPr>
            <a:xfrm>
              <a:off x="2016086" y="6490158"/>
              <a:ext cx="8163758" cy="3348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16</a:t>
              </a:r>
              <a:r>
                <a:rPr lang="en-GB" sz="1400" baseline="30000" dirty="0">
                  <a:solidFill>
                    <a:schemeClr val="bg1">
                      <a:lumMod val="50000"/>
                    </a:schemeClr>
                  </a:solidFill>
                </a:rPr>
                <a:t>th</a:t>
              </a:r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 IACHEC  Meeting, La Granja de </a:t>
              </a: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</a:rPr>
                <a:t>San Ildefonso, Segovia, </a:t>
              </a:r>
              <a:r>
                <a:rPr lang="es-ES" sz="1400" dirty="0" err="1">
                  <a:solidFill>
                    <a:schemeClr val="bg1">
                      <a:lumMod val="50000"/>
                    </a:schemeClr>
                  </a:solidFill>
                </a:rPr>
                <a:t>Spain</a:t>
              </a: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</a:rPr>
                <a:t>, May 14, 2024</a:t>
              </a:r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2B8D2F19-DE24-4FE9-B365-93431DF0A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88871" y="6446699"/>
              <a:ext cx="405697" cy="378347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HRCI_HZ43_obs_corrected_30.png" descr="HRCI_HZ43_obs_corrected_3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6425" y="-2322"/>
            <a:ext cx="9089471" cy="64924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E14729D-0DBF-4561-9769-2BC6D88B01F5}"/>
              </a:ext>
            </a:extLst>
          </p:cNvPr>
          <p:cNvGrpSpPr/>
          <p:nvPr/>
        </p:nvGrpSpPr>
        <p:grpSpPr>
          <a:xfrm>
            <a:off x="107504" y="6446699"/>
            <a:ext cx="11987064" cy="389695"/>
            <a:chOff x="107504" y="6446699"/>
            <a:chExt cx="11987064" cy="389695"/>
          </a:xfrm>
        </p:grpSpPr>
        <p:pic>
          <p:nvPicPr>
            <p:cNvPr id="4" name="Picture 9" descr="minerva">
              <a:extLst>
                <a:ext uri="{FF2B5EF4-FFF2-40B4-BE49-F238E27FC236}">
                  <a16:creationId xmlns:a16="http://schemas.microsoft.com/office/drawing/2014/main" id="{E5C2C10B-AAFB-4B1F-9C18-8A4FBF3EFE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31000" contrast="7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6446699"/>
              <a:ext cx="425395" cy="389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Untertitel 2">
              <a:extLst>
                <a:ext uri="{FF2B5EF4-FFF2-40B4-BE49-F238E27FC236}">
                  <a16:creationId xmlns:a16="http://schemas.microsoft.com/office/drawing/2014/main" id="{569CED9C-6339-4EF4-888D-84032C6EDE96}"/>
                </a:ext>
              </a:extLst>
            </p:cNvPr>
            <p:cNvSpPr txBox="1">
              <a:spLocks/>
            </p:cNvSpPr>
            <p:nvPr/>
          </p:nvSpPr>
          <p:spPr>
            <a:xfrm>
              <a:off x="2016086" y="6490158"/>
              <a:ext cx="8163758" cy="3348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16</a:t>
              </a:r>
              <a:r>
                <a:rPr lang="en-GB" sz="1400" baseline="30000" dirty="0">
                  <a:solidFill>
                    <a:schemeClr val="bg1">
                      <a:lumMod val="50000"/>
                    </a:schemeClr>
                  </a:solidFill>
                </a:rPr>
                <a:t>th</a:t>
              </a:r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 IACHEC  Meeting, La Granja de </a:t>
              </a: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</a:rPr>
                <a:t>San Ildefonso, Segovia, </a:t>
              </a:r>
              <a:r>
                <a:rPr lang="es-ES" sz="1400" dirty="0" err="1">
                  <a:solidFill>
                    <a:schemeClr val="bg1">
                      <a:lumMod val="50000"/>
                    </a:schemeClr>
                  </a:solidFill>
                </a:rPr>
                <a:t>Spain</a:t>
              </a: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</a:rPr>
                <a:t>, May 14, 2024</a:t>
              </a:r>
            </a:p>
          </p:txBody>
        </p: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7A08EEF6-6CF7-4EEF-90DD-15E1D0029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88871" y="6446699"/>
              <a:ext cx="405697" cy="378347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hrc_hz43_rates (dragged) 2.pdf" descr="hrc_hz43_rates (dragged) 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64" y="22585"/>
            <a:ext cx="8816604" cy="68128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hrc_hz43_rates (dragged) 3.pdf" descr="hrc_hz43_rates (dragged) 3.pdf"/>
          <p:cNvPicPr>
            <a:picLocks noChangeAspect="1"/>
          </p:cNvPicPr>
          <p:nvPr/>
        </p:nvPicPr>
        <p:blipFill>
          <a:blip r:embed="rId2">
            <a:extLst/>
          </a:blip>
          <a:srcRect r="30535" b="45669"/>
          <a:stretch>
            <a:fillRect/>
          </a:stretch>
        </p:blipFill>
        <p:spPr>
          <a:xfrm>
            <a:off x="18541" y="-17292"/>
            <a:ext cx="6017425" cy="3636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carma_models_used (dragged).pdf" descr="carma_models_used (dragged).pdf"/>
          <p:cNvPicPr>
            <a:picLocks noChangeAspect="1"/>
          </p:cNvPicPr>
          <p:nvPr/>
        </p:nvPicPr>
        <p:blipFill>
          <a:blip r:embed="rId3">
            <a:extLst/>
          </a:blip>
          <a:srcRect b="31114"/>
          <a:stretch>
            <a:fillRect/>
          </a:stretch>
        </p:blipFill>
        <p:spPr>
          <a:xfrm>
            <a:off x="6042302" y="695226"/>
            <a:ext cx="6133143" cy="5467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hz43_ratios_S_qeu_N0017 (dragged) 2.pdf" descr="hz43_ratios_S_qeu_N0017 (dragged) 2.pdf"/>
          <p:cNvPicPr>
            <a:picLocks noChangeAspect="1"/>
          </p:cNvPicPr>
          <p:nvPr/>
        </p:nvPicPr>
        <p:blipFill>
          <a:blip r:embed="rId4">
            <a:extLst/>
          </a:blip>
          <a:srcRect r="31733" b="43694"/>
          <a:stretch>
            <a:fillRect/>
          </a:stretch>
        </p:blipFill>
        <p:spPr>
          <a:xfrm>
            <a:off x="18541" y="3191556"/>
            <a:ext cx="6017360" cy="383508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← dispersed count rate relative to 2001"/>
          <p:cNvSpPr txBox="1"/>
          <p:nvPr/>
        </p:nvSpPr>
        <p:spPr>
          <a:xfrm>
            <a:off x="6076334" y="53672"/>
            <a:ext cx="4981235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r>
              <a:rPr sz="2400" dirty="0"/>
              <a:t>← dispersed count rate relative to 2001</a:t>
            </a:r>
          </a:p>
        </p:txBody>
      </p:sp>
      <p:sp>
        <p:nvSpPr>
          <p:cNvPr id="154" name="← corrected count rates"/>
          <p:cNvSpPr txBox="1"/>
          <p:nvPr/>
        </p:nvSpPr>
        <p:spPr>
          <a:xfrm>
            <a:off x="6076334" y="6383705"/>
            <a:ext cx="3067506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r>
              <a:rPr sz="2400" dirty="0"/>
              <a:t>← corrected count rates</a:t>
            </a:r>
          </a:p>
        </p:txBody>
      </p:sp>
      <p:sp>
        <p:nvSpPr>
          <p:cNvPr id="155" name="CARMA fitted models after grey correction"/>
          <p:cNvSpPr txBox="1"/>
          <p:nvPr/>
        </p:nvSpPr>
        <p:spPr>
          <a:xfrm>
            <a:off x="9496134" y="4227900"/>
            <a:ext cx="2531204" cy="1159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r>
              <a:rPr sz="2400" dirty="0"/>
              <a:t>CARMA fitted models after grey correction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 advAuto="0"/>
      <p:bldP spid="152" grpId="0" animBg="1" advAuto="0"/>
      <p:bldP spid="154" grpId="0" animBg="1" advAuto="0"/>
      <p:bldP spid="155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FDDF8B-D2D8-46A8-9D53-E7176AE21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b="1" dirty="0"/>
              <a:t>Chandra ACIS contaminant update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DF81F7-51F4-4605-B2EF-D85401F9B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/>
              <a:t>Herman L. Marshall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135EEB1B-852F-46B3-9D9E-045CACCEE8A3}"/>
              </a:ext>
            </a:extLst>
          </p:cNvPr>
          <p:cNvGrpSpPr/>
          <p:nvPr/>
        </p:nvGrpSpPr>
        <p:grpSpPr>
          <a:xfrm>
            <a:off x="107504" y="6446699"/>
            <a:ext cx="11987064" cy="389695"/>
            <a:chOff x="107504" y="6446699"/>
            <a:chExt cx="11987064" cy="389695"/>
          </a:xfrm>
        </p:grpSpPr>
        <p:pic>
          <p:nvPicPr>
            <p:cNvPr id="5" name="Picture 9" descr="minerva">
              <a:extLst>
                <a:ext uri="{FF2B5EF4-FFF2-40B4-BE49-F238E27FC236}">
                  <a16:creationId xmlns:a16="http://schemas.microsoft.com/office/drawing/2014/main" id="{F444FA81-F6CD-47E3-A98E-0459403191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31000" contrast="7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6446699"/>
              <a:ext cx="425395" cy="389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Untertitel 2">
              <a:extLst>
                <a:ext uri="{FF2B5EF4-FFF2-40B4-BE49-F238E27FC236}">
                  <a16:creationId xmlns:a16="http://schemas.microsoft.com/office/drawing/2014/main" id="{82A5462B-3390-435F-86FC-B2FF761C3B34}"/>
                </a:ext>
              </a:extLst>
            </p:cNvPr>
            <p:cNvSpPr txBox="1">
              <a:spLocks/>
            </p:cNvSpPr>
            <p:nvPr/>
          </p:nvSpPr>
          <p:spPr>
            <a:xfrm>
              <a:off x="2016086" y="6490158"/>
              <a:ext cx="8163758" cy="3348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16</a:t>
              </a:r>
              <a:r>
                <a:rPr lang="en-GB" sz="1400" baseline="30000" dirty="0">
                  <a:solidFill>
                    <a:schemeClr val="bg1">
                      <a:lumMod val="50000"/>
                    </a:schemeClr>
                  </a:solidFill>
                </a:rPr>
                <a:t>th</a:t>
              </a:r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 IACHEC  Meeting, La Granja de </a:t>
              </a: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</a:rPr>
                <a:t>San Ildefonso, Segovia, </a:t>
              </a:r>
              <a:r>
                <a:rPr lang="es-ES" sz="1400" dirty="0" err="1">
                  <a:solidFill>
                    <a:schemeClr val="bg1">
                      <a:lumMod val="50000"/>
                    </a:schemeClr>
                  </a:solidFill>
                </a:rPr>
                <a:t>Spain</a:t>
              </a: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</a:rPr>
                <a:t>, May 14, 2024</a:t>
              </a:r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2739497C-395B-47EA-923F-D5FC32A4E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88871" y="6446699"/>
              <a:ext cx="405697" cy="3783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9562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AD00192-B649-4BED-BD24-D3A339A06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213" y="0"/>
            <a:ext cx="10515600" cy="868363"/>
          </a:xfrm>
        </p:spPr>
        <p:txBody>
          <a:bodyPr/>
          <a:lstStyle/>
          <a:p>
            <a:r>
              <a:rPr lang="en-GB" b="1" dirty="0"/>
              <a:t>Examining E &lt; C-K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F7F9CC17-6E04-4C0E-BF8E-D85EB5801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9001" y="941065"/>
            <a:ext cx="7443768" cy="5518656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E0B0727-8C7C-4607-9DCB-55942239B096}"/>
              </a:ext>
            </a:extLst>
          </p:cNvPr>
          <p:cNvGrpSpPr/>
          <p:nvPr/>
        </p:nvGrpSpPr>
        <p:grpSpPr>
          <a:xfrm>
            <a:off x="107504" y="6446699"/>
            <a:ext cx="11987064" cy="389695"/>
            <a:chOff x="107504" y="6446699"/>
            <a:chExt cx="11987064" cy="389695"/>
          </a:xfrm>
        </p:grpSpPr>
        <p:pic>
          <p:nvPicPr>
            <p:cNvPr id="9" name="Picture 9" descr="minerva">
              <a:extLst>
                <a:ext uri="{FF2B5EF4-FFF2-40B4-BE49-F238E27FC236}">
                  <a16:creationId xmlns:a16="http://schemas.microsoft.com/office/drawing/2014/main" id="{DE319C43-A881-48E5-B4B6-BD86138FD5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31000" contrast="7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6446699"/>
              <a:ext cx="425395" cy="389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Untertitel 2">
              <a:extLst>
                <a:ext uri="{FF2B5EF4-FFF2-40B4-BE49-F238E27FC236}">
                  <a16:creationId xmlns:a16="http://schemas.microsoft.com/office/drawing/2014/main" id="{927D06C6-FA5C-40C4-92DE-FCA78427E6AF}"/>
                </a:ext>
              </a:extLst>
            </p:cNvPr>
            <p:cNvSpPr txBox="1">
              <a:spLocks/>
            </p:cNvSpPr>
            <p:nvPr/>
          </p:nvSpPr>
          <p:spPr>
            <a:xfrm>
              <a:off x="2016086" y="6490158"/>
              <a:ext cx="8163758" cy="3348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16</a:t>
              </a:r>
              <a:r>
                <a:rPr lang="en-GB" sz="1400" baseline="30000" dirty="0">
                  <a:solidFill>
                    <a:schemeClr val="bg1">
                      <a:lumMod val="50000"/>
                    </a:schemeClr>
                  </a:solidFill>
                </a:rPr>
                <a:t>th</a:t>
              </a:r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 IACHEC  Meeting, La Granja de </a:t>
              </a: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</a:rPr>
                <a:t>San Ildefonso, Segovia, </a:t>
              </a:r>
              <a:r>
                <a:rPr lang="es-ES" sz="1400" dirty="0" err="1">
                  <a:solidFill>
                    <a:schemeClr val="bg1">
                      <a:lumMod val="50000"/>
                    </a:schemeClr>
                  </a:solidFill>
                </a:rPr>
                <a:t>Spain</a:t>
              </a: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</a:rPr>
                <a:t>, May 14, 2024</a:t>
              </a:r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DA150FF8-96BD-4BC1-B9BD-2F268399E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88871" y="6446699"/>
              <a:ext cx="405697" cy="378347"/>
            </a:xfrm>
            <a:prstGeom prst="rect">
              <a:avLst/>
            </a:prstGeom>
          </p:spPr>
        </p:pic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979DDF6C-01E0-476F-88FC-B1EE7F5A004D}"/>
              </a:ext>
            </a:extLst>
          </p:cNvPr>
          <p:cNvSpPr txBox="1"/>
          <p:nvPr/>
        </p:nvSpPr>
        <p:spPr>
          <a:xfrm>
            <a:off x="9486901" y="6412133"/>
            <a:ext cx="200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Herman L. Marshall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00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1512E35B-5ADA-4E88-9C8C-CE153FBB8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6903"/>
            <a:ext cx="10515600" cy="1102903"/>
          </a:xfrm>
        </p:spPr>
        <p:txBody>
          <a:bodyPr/>
          <a:lstStyle/>
          <a:p>
            <a:pPr algn="ctr"/>
            <a:r>
              <a:rPr lang="en-GB" b="1" dirty="0"/>
              <a:t>Contamination Corrected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56DB05B9-A7F0-4ED6-9ADF-8172ED228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4638" y="832651"/>
            <a:ext cx="7502724" cy="5657507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0CAB80E-0856-48A0-AE84-325A622989E3}"/>
              </a:ext>
            </a:extLst>
          </p:cNvPr>
          <p:cNvGrpSpPr/>
          <p:nvPr/>
        </p:nvGrpSpPr>
        <p:grpSpPr>
          <a:xfrm>
            <a:off x="107504" y="6446699"/>
            <a:ext cx="11987064" cy="389695"/>
            <a:chOff x="107504" y="6446699"/>
            <a:chExt cx="11987064" cy="389695"/>
          </a:xfrm>
        </p:grpSpPr>
        <p:pic>
          <p:nvPicPr>
            <p:cNvPr id="5" name="Picture 9" descr="minerva">
              <a:extLst>
                <a:ext uri="{FF2B5EF4-FFF2-40B4-BE49-F238E27FC236}">
                  <a16:creationId xmlns:a16="http://schemas.microsoft.com/office/drawing/2014/main" id="{EFDB40E2-A637-4CC8-AD62-490ACF8F72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31000" contrast="7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6446699"/>
              <a:ext cx="425395" cy="389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Untertitel 2">
              <a:extLst>
                <a:ext uri="{FF2B5EF4-FFF2-40B4-BE49-F238E27FC236}">
                  <a16:creationId xmlns:a16="http://schemas.microsoft.com/office/drawing/2014/main" id="{94012E8E-2925-44E6-828F-47E248A3F9FA}"/>
                </a:ext>
              </a:extLst>
            </p:cNvPr>
            <p:cNvSpPr txBox="1">
              <a:spLocks/>
            </p:cNvSpPr>
            <p:nvPr/>
          </p:nvSpPr>
          <p:spPr>
            <a:xfrm>
              <a:off x="2016086" y="6490158"/>
              <a:ext cx="8163758" cy="3348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16</a:t>
              </a:r>
              <a:r>
                <a:rPr lang="en-GB" sz="1400" baseline="30000" dirty="0">
                  <a:solidFill>
                    <a:schemeClr val="bg1">
                      <a:lumMod val="50000"/>
                    </a:schemeClr>
                  </a:solidFill>
                </a:rPr>
                <a:t>th</a:t>
              </a:r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 IACHEC  Meeting, La Granja de </a:t>
              </a: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</a:rPr>
                <a:t>San Ildefonso, Segovia, </a:t>
              </a:r>
              <a:r>
                <a:rPr lang="es-ES" sz="1400" dirty="0" err="1">
                  <a:solidFill>
                    <a:schemeClr val="bg1">
                      <a:lumMod val="50000"/>
                    </a:schemeClr>
                  </a:solidFill>
                </a:rPr>
                <a:t>Spain</a:t>
              </a: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</a:rPr>
                <a:t>, May 14, 2024</a:t>
              </a:r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991FF04E-DF68-48BB-9E15-CE12E02EB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88871" y="6446699"/>
              <a:ext cx="405697" cy="378347"/>
            </a:xfrm>
            <a:prstGeom prst="rect">
              <a:avLst/>
            </a:prstGeom>
          </p:spPr>
        </p:pic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FA120B3B-8B08-47D0-9622-5401BBBACE02}"/>
              </a:ext>
            </a:extLst>
          </p:cNvPr>
          <p:cNvSpPr txBox="1"/>
          <p:nvPr/>
        </p:nvSpPr>
        <p:spPr>
          <a:xfrm>
            <a:off x="7850981" y="3929063"/>
            <a:ext cx="1271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Increased 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exposure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AE8E9AE-55DA-46BF-98AA-6ACF56C12BA6}"/>
              </a:ext>
            </a:extLst>
          </p:cNvPr>
          <p:cNvSpPr txBox="1"/>
          <p:nvPr/>
        </p:nvSpPr>
        <p:spPr>
          <a:xfrm>
            <a:off x="9486901" y="6412133"/>
            <a:ext cx="200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Herman L. Marshall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058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DBB41B-26D7-480B-B063-C8667331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ACIS Contamination Summary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8CF423-3478-4EB4-99CB-2D7533CAB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63100" cy="4403725"/>
          </a:xfrm>
        </p:spPr>
        <p:txBody>
          <a:bodyPr>
            <a:normAutofit/>
          </a:bodyPr>
          <a:lstStyle/>
          <a:p>
            <a:r>
              <a:rPr lang="en-US" sz="3200" dirty="0"/>
              <a:t>Contaminant deposition rate continues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Increasing above the 2015-20 linear trend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Model looks good</a:t>
            </a:r>
          </a:p>
          <a:p>
            <a:r>
              <a:rPr lang="en-US" sz="3200" dirty="0"/>
              <a:t>Model does not need to be updated</a:t>
            </a:r>
          </a:p>
          <a:p>
            <a:r>
              <a:rPr lang="en-US" sz="3200" dirty="0"/>
              <a:t>Nearing limit of how useful RX J1856 is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Source is still detectable in 60 </a:t>
            </a:r>
            <a:r>
              <a:rPr lang="en-US" sz="2800" dirty="0" err="1"/>
              <a:t>ks</a:t>
            </a:r>
            <a:r>
              <a:rPr lang="en-US" sz="2800" dirty="0"/>
              <a:t> (5.4 sigma)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Not including extended soft X-ray ﬂux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Contaminant correction is low by 35% in 2023</a:t>
            </a:r>
            <a:endParaRPr lang="en-GB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5B9607-99D5-440B-9E2E-65C068DEEE00}"/>
              </a:ext>
            </a:extLst>
          </p:cNvPr>
          <p:cNvSpPr txBox="1"/>
          <p:nvPr/>
        </p:nvSpPr>
        <p:spPr>
          <a:xfrm>
            <a:off x="9486901" y="6412133"/>
            <a:ext cx="200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Herman L. Marshall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346D513-C382-4849-A8B4-8D86679CE9BA}"/>
              </a:ext>
            </a:extLst>
          </p:cNvPr>
          <p:cNvGrpSpPr/>
          <p:nvPr/>
        </p:nvGrpSpPr>
        <p:grpSpPr>
          <a:xfrm>
            <a:off x="107504" y="6446699"/>
            <a:ext cx="11987064" cy="389695"/>
            <a:chOff x="107504" y="6446699"/>
            <a:chExt cx="11987064" cy="389695"/>
          </a:xfrm>
        </p:grpSpPr>
        <p:pic>
          <p:nvPicPr>
            <p:cNvPr id="6" name="Picture 9" descr="minerva">
              <a:extLst>
                <a:ext uri="{FF2B5EF4-FFF2-40B4-BE49-F238E27FC236}">
                  <a16:creationId xmlns:a16="http://schemas.microsoft.com/office/drawing/2014/main" id="{E4F89DAB-8F88-41E0-A2C6-1C46E3B0F9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31000" contrast="7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6446699"/>
              <a:ext cx="425395" cy="389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Untertitel 2">
              <a:extLst>
                <a:ext uri="{FF2B5EF4-FFF2-40B4-BE49-F238E27FC236}">
                  <a16:creationId xmlns:a16="http://schemas.microsoft.com/office/drawing/2014/main" id="{84AB4ADF-7026-42D2-BA80-345C4E5D408B}"/>
                </a:ext>
              </a:extLst>
            </p:cNvPr>
            <p:cNvSpPr txBox="1">
              <a:spLocks/>
            </p:cNvSpPr>
            <p:nvPr/>
          </p:nvSpPr>
          <p:spPr>
            <a:xfrm>
              <a:off x="2016086" y="6490158"/>
              <a:ext cx="8163758" cy="3348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16</a:t>
              </a:r>
              <a:r>
                <a:rPr lang="en-GB" sz="1400" baseline="30000" dirty="0">
                  <a:solidFill>
                    <a:schemeClr val="bg1">
                      <a:lumMod val="50000"/>
                    </a:schemeClr>
                  </a:solidFill>
                </a:rPr>
                <a:t>th</a:t>
              </a:r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 IACHEC  Meeting, La Granja de </a:t>
              </a: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</a:rPr>
                <a:t>San Ildefonso, Segovia, </a:t>
              </a:r>
              <a:r>
                <a:rPr lang="es-ES" sz="1400" dirty="0" err="1">
                  <a:solidFill>
                    <a:schemeClr val="bg1">
                      <a:lumMod val="50000"/>
                    </a:schemeClr>
                  </a:solidFill>
                </a:rPr>
                <a:t>Spain</a:t>
              </a: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</a:rPr>
                <a:t>, May 14, 2024</a:t>
              </a:r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D75D3A3D-7D6A-4E24-811F-17A3D3BA3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88871" y="6446699"/>
              <a:ext cx="405697" cy="3783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4335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1700" y="981075"/>
            <a:ext cx="10515600" cy="471249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Using RX J1856.5-3754 for</a:t>
            </a:r>
            <a:br>
              <a:rPr lang="en-US" b="1" dirty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</a:br>
            <a:r>
              <a:rPr lang="en-US" b="1" dirty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improving the RMF and ARF of</a:t>
            </a:r>
            <a:br>
              <a:rPr lang="en-US" b="1" dirty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</a:br>
            <a:r>
              <a:rPr lang="en-US" b="1" dirty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XMM/EPIC-</a:t>
            </a:r>
            <a:r>
              <a:rPr lang="en-US" b="1" dirty="0" err="1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pn</a:t>
            </a:r>
            <a:r>
              <a:rPr lang="en-US" b="1" dirty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 and SRG/</a:t>
            </a:r>
            <a:r>
              <a:rPr lang="en-US" b="1" dirty="0" err="1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eROSITA</a:t>
            </a:r>
            <a:br>
              <a:rPr lang="en-US" b="1" dirty="0"/>
            </a:br>
            <a:br>
              <a:rPr lang="de-DE" b="1" dirty="0"/>
            </a:br>
            <a:br>
              <a:rPr lang="de-DE" b="1" dirty="0"/>
            </a:br>
            <a:r>
              <a:rPr lang="de-DE" sz="3600" dirty="0"/>
              <a:t>Konrad </a:t>
            </a:r>
            <a:r>
              <a:rPr lang="de-DE" sz="3600" dirty="0" err="1"/>
              <a:t>Dennerl</a:t>
            </a:r>
            <a:endParaRPr lang="en-GB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6F3B56A-F481-49E8-8D6E-1AED40D872C1}"/>
              </a:ext>
            </a:extLst>
          </p:cNvPr>
          <p:cNvGrpSpPr/>
          <p:nvPr/>
        </p:nvGrpSpPr>
        <p:grpSpPr>
          <a:xfrm>
            <a:off x="107504" y="6446699"/>
            <a:ext cx="11987064" cy="389695"/>
            <a:chOff x="107504" y="6446699"/>
            <a:chExt cx="11987064" cy="389695"/>
          </a:xfrm>
        </p:grpSpPr>
        <p:pic>
          <p:nvPicPr>
            <p:cNvPr id="10" name="Picture 9" descr="minerva">
              <a:extLst>
                <a:ext uri="{FF2B5EF4-FFF2-40B4-BE49-F238E27FC236}">
                  <a16:creationId xmlns:a16="http://schemas.microsoft.com/office/drawing/2014/main" id="{4E31421E-6371-4996-B5A2-771E04051D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31000" contrast="7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6446699"/>
              <a:ext cx="425395" cy="389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Untertitel 2">
              <a:extLst>
                <a:ext uri="{FF2B5EF4-FFF2-40B4-BE49-F238E27FC236}">
                  <a16:creationId xmlns:a16="http://schemas.microsoft.com/office/drawing/2014/main" id="{6C867229-1FFA-40A3-A85C-B97A80E83CF8}"/>
                </a:ext>
              </a:extLst>
            </p:cNvPr>
            <p:cNvSpPr txBox="1">
              <a:spLocks/>
            </p:cNvSpPr>
            <p:nvPr/>
          </p:nvSpPr>
          <p:spPr>
            <a:xfrm>
              <a:off x="2016086" y="6490158"/>
              <a:ext cx="8163758" cy="3348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16</a:t>
              </a:r>
              <a:r>
                <a:rPr lang="en-GB" sz="1400" baseline="30000" dirty="0">
                  <a:solidFill>
                    <a:schemeClr val="bg1">
                      <a:lumMod val="50000"/>
                    </a:schemeClr>
                  </a:solidFill>
                </a:rPr>
                <a:t>th</a:t>
              </a:r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 IACHEC  Meeting, La Granja de </a:t>
              </a: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</a:rPr>
                <a:t>San Ildefonso, Segovia, </a:t>
              </a:r>
              <a:r>
                <a:rPr lang="es-ES" sz="1400" dirty="0" err="1">
                  <a:solidFill>
                    <a:schemeClr val="bg1">
                      <a:lumMod val="50000"/>
                    </a:schemeClr>
                  </a:solidFill>
                </a:rPr>
                <a:t>Spain</a:t>
              </a: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</a:rPr>
                <a:t>, May 14, 2024</a:t>
              </a:r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7951460B-2E60-4A00-9902-ED81E8DCF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88871" y="6446699"/>
              <a:ext cx="405697" cy="378347"/>
            </a:xfrm>
            <a:prstGeom prst="rect">
              <a:avLst/>
            </a:prstGeom>
          </p:spPr>
        </p:pic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A74347CA-42D6-4E9A-86B5-629E5E368F56}"/>
              </a:ext>
            </a:extLst>
          </p:cNvPr>
          <p:cNvSpPr txBox="1"/>
          <p:nvPr/>
        </p:nvSpPr>
        <p:spPr>
          <a:xfrm>
            <a:off x="9622971" y="6412133"/>
            <a:ext cx="186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Konrad </a:t>
            </a:r>
            <a:r>
              <a:rPr lang="de-DE" dirty="0" err="1">
                <a:solidFill>
                  <a:srgbClr val="FF0000"/>
                </a:solidFill>
              </a:rPr>
              <a:t>Dennerl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3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-1" y="884003"/>
            <a:ext cx="12191999" cy="492428"/>
          </a:xfrm>
          <a:prstGeom prst="rect">
            <a:avLst/>
          </a:prstGeom>
          <a:noFill/>
        </p:spPr>
        <p:txBody>
          <a:bodyPr wrap="square" lIns="121908" tIns="60953" rIns="121908" bIns="60953" rtlCol="0">
            <a:spAutoFit/>
          </a:bodyPr>
          <a:lstStyle/>
          <a:p>
            <a:pPr algn="ctr"/>
            <a:r>
              <a:rPr lang="de-DE" sz="2400" dirty="0"/>
              <a:t>ARF: „</a:t>
            </a:r>
            <a:r>
              <a:rPr lang="de-DE" sz="2400" dirty="0" err="1"/>
              <a:t>Ancillary</a:t>
            </a:r>
            <a:r>
              <a:rPr lang="de-DE" sz="2400" dirty="0"/>
              <a:t> Response File“,  RMF: „Redistribution Matrix File“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3" y="155371"/>
            <a:ext cx="12191999" cy="697549"/>
          </a:xfrm>
          <a:prstGeom prst="rect">
            <a:avLst/>
          </a:prstGeom>
          <a:noFill/>
        </p:spPr>
        <p:txBody>
          <a:bodyPr vert="horz" wrap="square" lIns="121908" tIns="60953" rIns="121908" bIns="60953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733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Improving</a:t>
            </a:r>
            <a:r>
              <a:rPr lang="de-DE" sz="3733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3733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the</a:t>
            </a:r>
            <a:r>
              <a:rPr lang="de-DE" sz="3733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ARF </a:t>
            </a:r>
            <a:r>
              <a:rPr lang="de-DE" sz="3733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and</a:t>
            </a:r>
            <a:r>
              <a:rPr lang="de-DE" sz="3733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RMF</a:t>
            </a:r>
          </a:p>
        </p:txBody>
      </p:sp>
      <p:grpSp>
        <p:nvGrpSpPr>
          <p:cNvPr id="16" name="Gruppierung 15"/>
          <p:cNvGrpSpPr/>
          <p:nvPr/>
        </p:nvGrpSpPr>
        <p:grpSpPr>
          <a:xfrm>
            <a:off x="5192885" y="2984464"/>
            <a:ext cx="2483555" cy="1606741"/>
            <a:chOff x="3425152" y="1600970"/>
            <a:chExt cx="1862666" cy="1205056"/>
          </a:xfrm>
        </p:grpSpPr>
        <p:sp>
          <p:nvSpPr>
            <p:cNvPr id="19" name="Würfel 18"/>
            <p:cNvSpPr/>
            <p:nvPr/>
          </p:nvSpPr>
          <p:spPr>
            <a:xfrm>
              <a:off x="4341090" y="1862666"/>
              <a:ext cx="738909" cy="738909"/>
            </a:xfrm>
            <a:prstGeom prst="cube">
              <a:avLst/>
            </a:prstGeom>
            <a:gradFill flip="none" rotWithShape="1">
              <a:gsLst>
                <a:gs pos="0">
                  <a:srgbClr val="FFFF6D"/>
                </a:gs>
                <a:gs pos="100000">
                  <a:srgbClr val="FFFFCC"/>
                </a:gs>
              </a:gsLst>
              <a:lin ang="15720000" scaled="0"/>
              <a:tileRect/>
            </a:gradFill>
            <a:ln>
              <a:solidFill>
                <a:srgbClr val="7F7F7F"/>
              </a:solidFill>
            </a:ln>
            <a:effectLst>
              <a:outerShdw blurRad="50800" dist="127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124800" rtlCol="0" anchor="ctr"/>
            <a:lstStyle/>
            <a:p>
              <a:pPr algn="ctr"/>
              <a:r>
                <a:rPr lang="de-DE" sz="1867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RMF</a:t>
              </a:r>
            </a:p>
          </p:txBody>
        </p:sp>
        <p:sp>
          <p:nvSpPr>
            <p:cNvPr id="20" name="Rechteck 19"/>
            <p:cNvSpPr/>
            <p:nvPr/>
          </p:nvSpPr>
          <p:spPr>
            <a:xfrm>
              <a:off x="3640667" y="1970693"/>
              <a:ext cx="454121" cy="563553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4220000" scaled="0"/>
              <a:tileRect/>
            </a:gradFill>
            <a:ln>
              <a:solidFill>
                <a:schemeClr val="accent6"/>
              </a:solidFill>
            </a:ln>
            <a:effectLst>
              <a:outerShdw blurRad="50800" dist="127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124800" rtlCol="0" anchor="ctr"/>
            <a:lstStyle/>
            <a:p>
              <a:pPr algn="ctr"/>
              <a:r>
                <a:rPr lang="de-DE" sz="1600" dirty="0">
                  <a:solidFill>
                    <a:srgbClr val="404040"/>
                  </a:solidFill>
                </a:rPr>
                <a:t>ARF</a:t>
              </a:r>
            </a:p>
          </p:txBody>
        </p:sp>
        <p:sp>
          <p:nvSpPr>
            <p:cNvPr id="21" name="Abgerundetes Rechteck 20"/>
            <p:cNvSpPr/>
            <p:nvPr/>
          </p:nvSpPr>
          <p:spPr>
            <a:xfrm>
              <a:off x="3425152" y="1600970"/>
              <a:ext cx="1862666" cy="1205056"/>
            </a:xfrm>
            <a:prstGeom prst="roundRect">
              <a:avLst/>
            </a:prstGeom>
            <a:noFill/>
            <a:ln>
              <a:solidFill>
                <a:srgbClr val="7F7F7F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sp>
        <p:nvSpPr>
          <p:cNvPr id="14" name="Nach unten gekrümmter Pfeil 13"/>
          <p:cNvSpPr/>
          <p:nvPr/>
        </p:nvSpPr>
        <p:spPr>
          <a:xfrm rot="10800000" flipH="1">
            <a:off x="5582873" y="4597547"/>
            <a:ext cx="1857535" cy="1052304"/>
          </a:xfrm>
          <a:prstGeom prst="curvedDownArrow">
            <a:avLst/>
          </a:prstGeom>
          <a:solidFill>
            <a:schemeClr val="bg1">
              <a:lumMod val="95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8" tIns="60953" rIns="121908" bIns="60953" rtlCol="0" anchor="ctr"/>
          <a:lstStyle/>
          <a:p>
            <a:pPr algn="ctr"/>
            <a:endParaRPr lang="de-DE" sz="2400">
              <a:solidFill>
                <a:schemeClr val="tx1"/>
              </a:solidFill>
            </a:endParaRPr>
          </a:p>
        </p:txBody>
      </p:sp>
      <p:sp>
        <p:nvSpPr>
          <p:cNvPr id="15" name="Nach unten gekrümmter Pfeil 14"/>
          <p:cNvSpPr/>
          <p:nvPr/>
        </p:nvSpPr>
        <p:spPr>
          <a:xfrm flipH="1">
            <a:off x="5521298" y="1922465"/>
            <a:ext cx="1857535" cy="1052304"/>
          </a:xfrm>
          <a:prstGeom prst="curvedDownArrow">
            <a:avLst/>
          </a:prstGeom>
          <a:solidFill>
            <a:schemeClr val="bg1">
              <a:lumMod val="95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8" tIns="60953" rIns="121908" bIns="60953" rtlCol="0" anchor="ctr"/>
          <a:lstStyle/>
          <a:p>
            <a:pPr algn="ctr"/>
            <a:endParaRPr lang="de-DE" sz="2400">
              <a:solidFill>
                <a:schemeClr val="tx1"/>
              </a:solidFill>
            </a:endParaRPr>
          </a:p>
        </p:txBody>
      </p:sp>
      <p:sp>
        <p:nvSpPr>
          <p:cNvPr id="30" name="Abgerundetes Rechteck 29"/>
          <p:cNvSpPr/>
          <p:nvPr/>
        </p:nvSpPr>
        <p:spPr>
          <a:xfrm>
            <a:off x="2452779" y="4119266"/>
            <a:ext cx="1806220" cy="956575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2"/>
              </a:gs>
            </a:gsLst>
            <a:lin ang="19320000" scaled="0"/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1908" tIns="187181" rIns="121908" bIns="187181" rtlCol="0" anchor="ctr"/>
          <a:lstStyle/>
          <a:p>
            <a:pPr algn="ctr">
              <a:lnSpc>
                <a:spcPct val="110000"/>
              </a:lnSpc>
            </a:pPr>
            <a:r>
              <a:rPr lang="de-DE" sz="1867" dirty="0" err="1">
                <a:solidFill>
                  <a:srgbClr val="660066"/>
                </a:solidFill>
              </a:rPr>
              <a:t>spectral</a:t>
            </a:r>
            <a:r>
              <a:rPr lang="de-DE" sz="1867" dirty="0">
                <a:solidFill>
                  <a:srgbClr val="660066"/>
                </a:solidFill>
              </a:rPr>
              <a:t> </a:t>
            </a:r>
            <a:r>
              <a:rPr lang="de-DE" sz="1867" dirty="0" err="1">
                <a:solidFill>
                  <a:srgbClr val="660066"/>
                </a:solidFill>
              </a:rPr>
              <a:t>model</a:t>
            </a:r>
            <a:r>
              <a:rPr lang="de-DE" sz="1867" dirty="0">
                <a:solidFill>
                  <a:srgbClr val="660066"/>
                </a:solidFill>
              </a:rPr>
              <a:t> </a:t>
            </a:r>
            <a:r>
              <a:rPr lang="de-DE" sz="1867" dirty="0" err="1">
                <a:solidFill>
                  <a:srgbClr val="660066"/>
                </a:solidFill>
              </a:rPr>
              <a:t>of</a:t>
            </a:r>
            <a:r>
              <a:rPr lang="de-DE" sz="1867" dirty="0">
                <a:solidFill>
                  <a:srgbClr val="660066"/>
                </a:solidFill>
              </a:rPr>
              <a:t> 1E0102</a:t>
            </a:r>
          </a:p>
        </p:txBody>
      </p:sp>
      <p:sp>
        <p:nvSpPr>
          <p:cNvPr id="31" name="Abgerundetes Rechteck 30"/>
          <p:cNvSpPr/>
          <p:nvPr/>
        </p:nvSpPr>
        <p:spPr>
          <a:xfrm>
            <a:off x="2452779" y="2506182"/>
            <a:ext cx="1806220" cy="956575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2"/>
              </a:gs>
            </a:gsLst>
            <a:lin ang="19320000" scaled="0"/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1908" tIns="249575" rIns="121908" bIns="249575" rtlCol="0" anchor="ctr"/>
          <a:lstStyle/>
          <a:p>
            <a:pPr algn="ctr">
              <a:lnSpc>
                <a:spcPct val="110000"/>
              </a:lnSpc>
            </a:pPr>
            <a:r>
              <a:rPr lang="de-DE" sz="1867" dirty="0" err="1">
                <a:solidFill>
                  <a:srgbClr val="215968"/>
                </a:solidFill>
              </a:rPr>
              <a:t>spectral</a:t>
            </a:r>
            <a:r>
              <a:rPr lang="de-DE" sz="1867" dirty="0">
                <a:solidFill>
                  <a:srgbClr val="215968"/>
                </a:solidFill>
              </a:rPr>
              <a:t> </a:t>
            </a:r>
            <a:r>
              <a:rPr lang="de-DE" sz="1867" dirty="0" err="1">
                <a:solidFill>
                  <a:srgbClr val="215968"/>
                </a:solidFill>
              </a:rPr>
              <a:t>model</a:t>
            </a:r>
            <a:r>
              <a:rPr lang="de-DE" sz="1867" dirty="0">
                <a:solidFill>
                  <a:srgbClr val="215968"/>
                </a:solidFill>
              </a:rPr>
              <a:t> </a:t>
            </a:r>
            <a:r>
              <a:rPr lang="de-DE" sz="1867" dirty="0" err="1">
                <a:solidFill>
                  <a:srgbClr val="215968"/>
                </a:solidFill>
              </a:rPr>
              <a:t>of</a:t>
            </a:r>
            <a:r>
              <a:rPr lang="de-DE" sz="1867" dirty="0">
                <a:solidFill>
                  <a:srgbClr val="215968"/>
                </a:solidFill>
              </a:rPr>
              <a:t> RXJ1856</a:t>
            </a:r>
          </a:p>
        </p:txBody>
      </p:sp>
      <p:sp>
        <p:nvSpPr>
          <p:cNvPr id="32" name="Abgerundetes Rechteck 31"/>
          <p:cNvSpPr/>
          <p:nvPr/>
        </p:nvSpPr>
        <p:spPr>
          <a:xfrm>
            <a:off x="8641145" y="2357663"/>
            <a:ext cx="1806220" cy="1123116"/>
          </a:xfrm>
          <a:prstGeom prst="round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1908" tIns="187181" rIns="121908" bIns="187181" rtlCol="0" anchor="ctr"/>
          <a:lstStyle/>
          <a:p>
            <a:pPr algn="ctr">
              <a:lnSpc>
                <a:spcPct val="110000"/>
              </a:lnSpc>
            </a:pPr>
            <a:r>
              <a:rPr lang="de-DE" sz="1867" dirty="0" err="1">
                <a:solidFill>
                  <a:srgbClr val="215968"/>
                </a:solidFill>
              </a:rPr>
              <a:t>observed</a:t>
            </a:r>
            <a:r>
              <a:rPr lang="de-DE" sz="1867" dirty="0">
                <a:solidFill>
                  <a:srgbClr val="215968"/>
                </a:solidFill>
              </a:rPr>
              <a:t> </a:t>
            </a:r>
            <a:r>
              <a:rPr lang="de-DE" sz="1867" dirty="0" err="1">
                <a:solidFill>
                  <a:srgbClr val="215968"/>
                </a:solidFill>
              </a:rPr>
              <a:t>spectrum</a:t>
            </a:r>
            <a:r>
              <a:rPr lang="de-DE" sz="1867" dirty="0">
                <a:solidFill>
                  <a:srgbClr val="215968"/>
                </a:solidFill>
              </a:rPr>
              <a:t> </a:t>
            </a:r>
            <a:r>
              <a:rPr lang="de-DE" sz="1867" dirty="0" err="1">
                <a:solidFill>
                  <a:srgbClr val="215968"/>
                </a:solidFill>
              </a:rPr>
              <a:t>of</a:t>
            </a:r>
            <a:r>
              <a:rPr lang="de-DE" sz="1867" dirty="0">
                <a:solidFill>
                  <a:srgbClr val="215968"/>
                </a:solidFill>
              </a:rPr>
              <a:t> RXJ1856</a:t>
            </a:r>
          </a:p>
        </p:txBody>
      </p:sp>
      <p:sp>
        <p:nvSpPr>
          <p:cNvPr id="33" name="Pfeil nach rechts 32"/>
          <p:cNvSpPr/>
          <p:nvPr/>
        </p:nvSpPr>
        <p:spPr>
          <a:xfrm rot="1581869">
            <a:off x="4403947" y="3015296"/>
            <a:ext cx="601404" cy="241645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6350" cmpd="sng">
            <a:solidFill>
              <a:srgbClr val="7F7F7F"/>
            </a:solidFill>
          </a:ln>
          <a:effectLst>
            <a:outerShdw blurRad="50800" dist="127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8" tIns="60953" rIns="121908" bIns="60953" rtlCol="0" anchor="ctr"/>
          <a:lstStyle/>
          <a:p>
            <a:pPr algn="ctr"/>
            <a:endParaRPr lang="de-DE" sz="2400">
              <a:solidFill>
                <a:srgbClr val="404040"/>
              </a:solidFill>
            </a:endParaRPr>
          </a:p>
        </p:txBody>
      </p:sp>
      <p:sp>
        <p:nvSpPr>
          <p:cNvPr id="34" name="Abgerundetes Rechteck 33"/>
          <p:cNvSpPr/>
          <p:nvPr/>
        </p:nvSpPr>
        <p:spPr>
          <a:xfrm>
            <a:off x="8641145" y="3992052"/>
            <a:ext cx="1806220" cy="1210989"/>
          </a:xfrm>
          <a:prstGeom prst="round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1908" tIns="187181" rIns="121908" bIns="187181" rtlCol="0" anchor="ctr"/>
          <a:lstStyle/>
          <a:p>
            <a:pPr algn="ctr">
              <a:lnSpc>
                <a:spcPct val="110000"/>
              </a:lnSpc>
            </a:pPr>
            <a:r>
              <a:rPr lang="de-DE" sz="1867" dirty="0" err="1">
                <a:solidFill>
                  <a:srgbClr val="660066"/>
                </a:solidFill>
              </a:rPr>
              <a:t>observed</a:t>
            </a:r>
            <a:r>
              <a:rPr lang="de-DE" sz="1867" dirty="0">
                <a:solidFill>
                  <a:srgbClr val="660066"/>
                </a:solidFill>
              </a:rPr>
              <a:t> </a:t>
            </a:r>
            <a:r>
              <a:rPr lang="de-DE" sz="1867" dirty="0" err="1">
                <a:solidFill>
                  <a:srgbClr val="660066"/>
                </a:solidFill>
              </a:rPr>
              <a:t>spectrum</a:t>
            </a:r>
            <a:r>
              <a:rPr lang="de-DE" sz="1867" dirty="0">
                <a:solidFill>
                  <a:srgbClr val="660066"/>
                </a:solidFill>
              </a:rPr>
              <a:t> </a:t>
            </a:r>
            <a:r>
              <a:rPr lang="de-DE" sz="1867" dirty="0" err="1">
                <a:solidFill>
                  <a:srgbClr val="660066"/>
                </a:solidFill>
              </a:rPr>
              <a:t>of</a:t>
            </a:r>
            <a:r>
              <a:rPr lang="de-DE" sz="1867" dirty="0">
                <a:solidFill>
                  <a:srgbClr val="660066"/>
                </a:solidFill>
              </a:rPr>
              <a:t> 1E0102</a:t>
            </a:r>
          </a:p>
        </p:txBody>
      </p:sp>
      <p:sp>
        <p:nvSpPr>
          <p:cNvPr id="35" name="Pfeil nach rechts 34"/>
          <p:cNvSpPr/>
          <p:nvPr/>
        </p:nvSpPr>
        <p:spPr>
          <a:xfrm rot="19877211">
            <a:off x="4403946" y="4321188"/>
            <a:ext cx="601404" cy="241645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6350" cmpd="sng">
            <a:solidFill>
              <a:srgbClr val="7F7F7F"/>
            </a:solidFill>
          </a:ln>
          <a:effectLst>
            <a:outerShdw blurRad="50800" dist="127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8" tIns="60953" rIns="121908" bIns="60953" rtlCol="0" anchor="ctr"/>
          <a:lstStyle/>
          <a:p>
            <a:pPr algn="ctr"/>
            <a:endParaRPr lang="de-DE" sz="2400">
              <a:solidFill>
                <a:srgbClr val="404040"/>
              </a:solidFill>
            </a:endParaRPr>
          </a:p>
        </p:txBody>
      </p:sp>
      <p:sp>
        <p:nvSpPr>
          <p:cNvPr id="37" name="Pfeil nach rechts 36"/>
          <p:cNvSpPr/>
          <p:nvPr/>
        </p:nvSpPr>
        <p:spPr>
          <a:xfrm rot="12567366" flipH="1" flipV="1">
            <a:off x="7887490" y="4387039"/>
            <a:ext cx="569647" cy="228885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6350" cmpd="sng">
            <a:solidFill>
              <a:srgbClr val="7F7F7F"/>
            </a:solidFill>
          </a:ln>
          <a:effectLst>
            <a:outerShdw blurRad="50800" dist="127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8" tIns="60953" rIns="121908" bIns="60953" rtlCol="0" anchor="ctr"/>
          <a:lstStyle/>
          <a:p>
            <a:pPr algn="ctr"/>
            <a:endParaRPr lang="de-DE" sz="2400">
              <a:solidFill>
                <a:srgbClr val="404040"/>
              </a:solidFill>
            </a:endParaRPr>
          </a:p>
        </p:txBody>
      </p:sp>
      <p:sp>
        <p:nvSpPr>
          <p:cNvPr id="38" name="Pfeil nach rechts 37"/>
          <p:cNvSpPr/>
          <p:nvPr/>
        </p:nvSpPr>
        <p:spPr>
          <a:xfrm rot="9077211" flipH="1" flipV="1">
            <a:off x="7870546" y="3041988"/>
            <a:ext cx="569647" cy="228885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6350" cmpd="sng">
            <a:solidFill>
              <a:srgbClr val="7F7F7F"/>
            </a:solidFill>
          </a:ln>
          <a:effectLst>
            <a:outerShdw blurRad="50800" dist="127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8" tIns="60953" rIns="121908" bIns="60953" rtlCol="0" anchor="ctr"/>
          <a:lstStyle/>
          <a:p>
            <a:pPr algn="ctr"/>
            <a:endParaRPr lang="de-DE" sz="2400">
              <a:solidFill>
                <a:srgbClr val="404040"/>
              </a:solidFill>
            </a:endParaRPr>
          </a:p>
        </p:txBody>
      </p:sp>
      <p:sp>
        <p:nvSpPr>
          <p:cNvPr id="22" name="Nach unten gekrümmter Pfeil 21"/>
          <p:cNvSpPr/>
          <p:nvPr/>
        </p:nvSpPr>
        <p:spPr>
          <a:xfrm flipH="1">
            <a:off x="2532812" y="2034092"/>
            <a:ext cx="833328" cy="472085"/>
          </a:xfrm>
          <a:prstGeom prst="curvedDownArrow">
            <a:avLst/>
          </a:prstGeom>
          <a:solidFill>
            <a:schemeClr val="bg1">
              <a:lumMod val="95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8" tIns="60953" rIns="121908" bIns="60953" rtlCol="0" anchor="ctr"/>
          <a:lstStyle/>
          <a:p>
            <a:pPr algn="ctr"/>
            <a:endParaRPr lang="de-DE" sz="2400">
              <a:solidFill>
                <a:schemeClr val="tx1"/>
              </a:solidFill>
            </a:endParaRPr>
          </a:p>
        </p:txBody>
      </p:sp>
      <p:sp>
        <p:nvSpPr>
          <p:cNvPr id="23" name="Nach unten gekrümmter Pfeil 22"/>
          <p:cNvSpPr/>
          <p:nvPr/>
        </p:nvSpPr>
        <p:spPr>
          <a:xfrm rot="10800000" flipH="1">
            <a:off x="2532812" y="3452876"/>
            <a:ext cx="833328" cy="472085"/>
          </a:xfrm>
          <a:prstGeom prst="curvedDownArrow">
            <a:avLst/>
          </a:prstGeom>
          <a:solidFill>
            <a:schemeClr val="bg1">
              <a:lumMod val="95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8" tIns="60953" rIns="121908" bIns="60953" rtlCol="0" anchor="ctr"/>
          <a:lstStyle/>
          <a:p>
            <a:pPr algn="ctr"/>
            <a:endParaRPr lang="de-DE" sz="2400">
              <a:solidFill>
                <a:schemeClr val="tx1"/>
              </a:solidFill>
            </a:endParaRPr>
          </a:p>
        </p:txBody>
      </p:sp>
      <p:sp>
        <p:nvSpPr>
          <p:cNvPr id="24" name="Nach unten gekrümmter Pfeil 23"/>
          <p:cNvSpPr/>
          <p:nvPr/>
        </p:nvSpPr>
        <p:spPr>
          <a:xfrm flipH="1">
            <a:off x="3302512" y="3678656"/>
            <a:ext cx="833328" cy="472085"/>
          </a:xfrm>
          <a:prstGeom prst="curvedDownArrow">
            <a:avLst/>
          </a:prstGeom>
          <a:solidFill>
            <a:schemeClr val="bg1">
              <a:lumMod val="95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8" tIns="60953" rIns="121908" bIns="60953" rtlCol="0" anchor="ctr"/>
          <a:lstStyle/>
          <a:p>
            <a:pPr algn="ctr"/>
            <a:endParaRPr lang="de-DE" sz="2400">
              <a:solidFill>
                <a:schemeClr val="tx1"/>
              </a:solidFill>
            </a:endParaRPr>
          </a:p>
        </p:txBody>
      </p:sp>
      <p:sp>
        <p:nvSpPr>
          <p:cNvPr id="25" name="Nach unten gekrümmter Pfeil 24"/>
          <p:cNvSpPr/>
          <p:nvPr/>
        </p:nvSpPr>
        <p:spPr>
          <a:xfrm rot="10800000" flipH="1">
            <a:off x="3302512" y="5075836"/>
            <a:ext cx="833328" cy="472085"/>
          </a:xfrm>
          <a:prstGeom prst="curvedDownArrow">
            <a:avLst/>
          </a:prstGeom>
          <a:solidFill>
            <a:schemeClr val="bg1">
              <a:lumMod val="95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8" tIns="60953" rIns="121908" bIns="60953" rtlCol="0" anchor="ctr"/>
          <a:lstStyle/>
          <a:p>
            <a:pPr algn="ctr"/>
            <a:endParaRPr lang="de-DE" sz="2400">
              <a:solidFill>
                <a:schemeClr val="tx1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319381" y="2757657"/>
            <a:ext cx="18277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133" b="1" dirty="0">
                <a:ln w="1905"/>
                <a:solidFill>
                  <a:srgbClr val="21596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RX J1856-3754</a:t>
            </a:r>
          </a:p>
        </p:txBody>
      </p:sp>
      <p:sp>
        <p:nvSpPr>
          <p:cNvPr id="29" name="Rechteck 28"/>
          <p:cNvSpPr/>
          <p:nvPr/>
        </p:nvSpPr>
        <p:spPr>
          <a:xfrm>
            <a:off x="228344" y="4349391"/>
            <a:ext cx="191590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133" b="1" dirty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1E 0102.2-7219</a:t>
            </a:r>
          </a:p>
        </p:txBody>
      </p: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4D106844-DEDB-4303-AAD2-6206AD91C840}"/>
              </a:ext>
            </a:extLst>
          </p:cNvPr>
          <p:cNvGrpSpPr/>
          <p:nvPr/>
        </p:nvGrpSpPr>
        <p:grpSpPr>
          <a:xfrm>
            <a:off x="107504" y="6446699"/>
            <a:ext cx="11987064" cy="389695"/>
            <a:chOff x="107504" y="6446699"/>
            <a:chExt cx="11987064" cy="389695"/>
          </a:xfrm>
        </p:grpSpPr>
        <p:pic>
          <p:nvPicPr>
            <p:cNvPr id="40" name="Picture 9" descr="minerva">
              <a:extLst>
                <a:ext uri="{FF2B5EF4-FFF2-40B4-BE49-F238E27FC236}">
                  <a16:creationId xmlns:a16="http://schemas.microsoft.com/office/drawing/2014/main" id="{6988B6B7-B250-404D-B84D-B33F5947F9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31000" contrast="7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6446699"/>
              <a:ext cx="425395" cy="389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Untertitel 2">
              <a:extLst>
                <a:ext uri="{FF2B5EF4-FFF2-40B4-BE49-F238E27FC236}">
                  <a16:creationId xmlns:a16="http://schemas.microsoft.com/office/drawing/2014/main" id="{8AAA49F7-7106-4777-A3C6-3B7943B09978}"/>
                </a:ext>
              </a:extLst>
            </p:cNvPr>
            <p:cNvSpPr txBox="1">
              <a:spLocks/>
            </p:cNvSpPr>
            <p:nvPr/>
          </p:nvSpPr>
          <p:spPr>
            <a:xfrm>
              <a:off x="2016086" y="6490158"/>
              <a:ext cx="8163758" cy="3348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16</a:t>
              </a:r>
              <a:r>
                <a:rPr lang="en-GB" sz="1400" baseline="30000" dirty="0">
                  <a:solidFill>
                    <a:schemeClr val="bg1">
                      <a:lumMod val="50000"/>
                    </a:schemeClr>
                  </a:solidFill>
                </a:rPr>
                <a:t>th</a:t>
              </a:r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 IACHEC  Meeting, La Granja de </a:t>
              </a: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</a:rPr>
                <a:t>San Ildefonso, Segovia, </a:t>
              </a:r>
              <a:r>
                <a:rPr lang="es-ES" sz="1400" dirty="0" err="1">
                  <a:solidFill>
                    <a:schemeClr val="bg1">
                      <a:lumMod val="50000"/>
                    </a:schemeClr>
                  </a:solidFill>
                </a:rPr>
                <a:t>Spain</a:t>
              </a: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</a:rPr>
                <a:t>, May 14, 2024</a:t>
              </a:r>
            </a:p>
          </p:txBody>
        </p:sp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4A6051E5-3F93-43BA-A268-09979D8A7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88871" y="6446699"/>
              <a:ext cx="405697" cy="378347"/>
            </a:xfrm>
            <a:prstGeom prst="rect">
              <a:avLst/>
            </a:prstGeom>
          </p:spPr>
        </p:pic>
      </p:grpSp>
      <p:sp>
        <p:nvSpPr>
          <p:cNvPr id="43" name="Textfeld 42">
            <a:extLst>
              <a:ext uri="{FF2B5EF4-FFF2-40B4-BE49-F238E27FC236}">
                <a16:creationId xmlns:a16="http://schemas.microsoft.com/office/drawing/2014/main" id="{443C16A3-89DD-4BD4-8A13-3932A282A471}"/>
              </a:ext>
            </a:extLst>
          </p:cNvPr>
          <p:cNvSpPr txBox="1"/>
          <p:nvPr/>
        </p:nvSpPr>
        <p:spPr>
          <a:xfrm>
            <a:off x="9622971" y="6412133"/>
            <a:ext cx="186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Konrad </a:t>
            </a:r>
            <a:r>
              <a:rPr lang="de-DE" dirty="0" err="1">
                <a:solidFill>
                  <a:srgbClr val="FF0000"/>
                </a:solidFill>
              </a:rPr>
              <a:t>Dennerl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736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de-DE" dirty="0"/>
              <a:t>Working Group </a:t>
            </a:r>
            <a:r>
              <a:rPr lang="de-DE" dirty="0" err="1"/>
              <a:t>members</a:t>
            </a:r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107504" y="6446699"/>
            <a:ext cx="11987064" cy="389695"/>
            <a:chOff x="107504" y="6446699"/>
            <a:chExt cx="11987064" cy="389695"/>
          </a:xfrm>
        </p:grpSpPr>
        <p:pic>
          <p:nvPicPr>
            <p:cNvPr id="8" name="Picture 9" descr="minerv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31000" contrast="7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6446699"/>
              <a:ext cx="425395" cy="389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Untertitel 2"/>
            <p:cNvSpPr txBox="1">
              <a:spLocks/>
            </p:cNvSpPr>
            <p:nvPr/>
          </p:nvSpPr>
          <p:spPr>
            <a:xfrm>
              <a:off x="2016086" y="6490158"/>
              <a:ext cx="8163758" cy="3348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16</a:t>
              </a:r>
              <a:r>
                <a:rPr lang="en-GB" sz="1400" baseline="30000" dirty="0">
                  <a:solidFill>
                    <a:schemeClr val="bg1">
                      <a:lumMod val="50000"/>
                    </a:schemeClr>
                  </a:solidFill>
                </a:rPr>
                <a:t>th</a:t>
              </a:r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 IACHEC  Meeting, La Granja de </a:t>
              </a: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</a:rPr>
                <a:t>San Ildefonso, Segovia, </a:t>
              </a:r>
              <a:r>
                <a:rPr lang="es-ES" sz="1400" dirty="0" err="1">
                  <a:solidFill>
                    <a:schemeClr val="bg1">
                      <a:lumMod val="50000"/>
                    </a:schemeClr>
                  </a:solidFill>
                </a:rPr>
                <a:t>Spain</a:t>
              </a: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</a:rPr>
                <a:t>, May 14, 2024</a:t>
              </a:r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88871" y="6446699"/>
              <a:ext cx="405697" cy="378347"/>
            </a:xfrm>
            <a:prstGeom prst="rect">
              <a:avLst/>
            </a:prstGeom>
          </p:spPr>
        </p:pic>
      </p:grp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88847F37-6CF9-4EE1-A4C8-E78A168E8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838" y="1231107"/>
            <a:ext cx="5329850" cy="3526631"/>
          </a:xfrm>
        </p:spPr>
        <p:txBody>
          <a:bodyPr>
            <a:normAutofit fontScale="92500"/>
          </a:bodyPr>
          <a:lstStyle/>
          <a:p>
            <a:r>
              <a:rPr lang="de-DE" dirty="0"/>
              <a:t>Vadim Burwitz (</a:t>
            </a:r>
            <a:r>
              <a:rPr lang="de-DE" dirty="0" err="1"/>
              <a:t>chair</a:t>
            </a:r>
            <a:r>
              <a:rPr lang="de-DE" dirty="0"/>
              <a:t>, Chandra LETG)</a:t>
            </a:r>
          </a:p>
          <a:p>
            <a:r>
              <a:rPr lang="de-DE" dirty="0"/>
              <a:t>Jelle </a:t>
            </a:r>
            <a:r>
              <a:rPr lang="de-DE" dirty="0" err="1"/>
              <a:t>Kaastra</a:t>
            </a:r>
            <a:r>
              <a:rPr lang="de-DE" dirty="0"/>
              <a:t> (Chandra, Modeling)</a:t>
            </a:r>
          </a:p>
          <a:p>
            <a:r>
              <a:rPr lang="de-DE" dirty="0"/>
              <a:t>Herman Marshall (Chandra)</a:t>
            </a:r>
          </a:p>
          <a:p>
            <a:r>
              <a:rPr lang="de-DE" dirty="0"/>
              <a:t>Norbert Schulz (Chandra)</a:t>
            </a:r>
          </a:p>
          <a:p>
            <a:r>
              <a:rPr lang="de-DE" dirty="0" err="1"/>
              <a:t>Vinay</a:t>
            </a:r>
            <a:r>
              <a:rPr lang="de-DE" dirty="0"/>
              <a:t> </a:t>
            </a:r>
            <a:r>
              <a:rPr lang="de-DE" dirty="0" err="1"/>
              <a:t>Kashyap</a:t>
            </a:r>
            <a:r>
              <a:rPr lang="de-DE" dirty="0"/>
              <a:t> (Chandra)</a:t>
            </a:r>
          </a:p>
          <a:p>
            <a:r>
              <a:rPr lang="de-DE" dirty="0"/>
              <a:t>Brad </a:t>
            </a:r>
            <a:r>
              <a:rPr lang="de-DE" dirty="0" err="1"/>
              <a:t>Wargelin</a:t>
            </a:r>
            <a:r>
              <a:rPr lang="de-DE" dirty="0"/>
              <a:t> (Chandra)</a:t>
            </a:r>
          </a:p>
          <a:p>
            <a:r>
              <a:rPr lang="de-DE" dirty="0"/>
              <a:t>Jeremy Drake (Chandra)</a:t>
            </a:r>
          </a:p>
        </p:txBody>
      </p:sp>
      <p:sp>
        <p:nvSpPr>
          <p:cNvPr id="11" name="Inhaltsplatzhalter 11">
            <a:extLst>
              <a:ext uri="{FF2B5EF4-FFF2-40B4-BE49-F238E27FC236}">
                <a16:creationId xmlns:a16="http://schemas.microsoft.com/office/drawing/2014/main" id="{D469A2A3-6305-4F16-9114-EF738619BF2B}"/>
              </a:ext>
            </a:extLst>
          </p:cNvPr>
          <p:cNvSpPr txBox="1">
            <a:spLocks/>
          </p:cNvSpPr>
          <p:nvPr/>
        </p:nvSpPr>
        <p:spPr>
          <a:xfrm>
            <a:off x="5893594" y="1243015"/>
            <a:ext cx="7854091" cy="35266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Jelle de </a:t>
            </a:r>
            <a:r>
              <a:rPr lang="de-DE" dirty="0" err="1"/>
              <a:t>Plaa</a:t>
            </a:r>
            <a:r>
              <a:rPr lang="de-DE" dirty="0"/>
              <a:t> (XMM RGS)</a:t>
            </a:r>
          </a:p>
          <a:p>
            <a:r>
              <a:rPr lang="de-DE" dirty="0"/>
              <a:t>Craig </a:t>
            </a:r>
            <a:r>
              <a:rPr lang="de-DE" dirty="0" err="1"/>
              <a:t>Markwardt</a:t>
            </a:r>
            <a:r>
              <a:rPr lang="de-DE" dirty="0"/>
              <a:t> (NICER)</a:t>
            </a:r>
          </a:p>
          <a:p>
            <a:r>
              <a:rPr lang="de-DE" dirty="0"/>
              <a:t>Vadim Burwitz (Chandra)</a:t>
            </a:r>
          </a:p>
          <a:p>
            <a:r>
              <a:rPr lang="de-DE" dirty="0" err="1"/>
              <a:t>Tadayasu</a:t>
            </a:r>
            <a:r>
              <a:rPr lang="de-DE" dirty="0"/>
              <a:t> </a:t>
            </a:r>
            <a:r>
              <a:rPr lang="de-DE" dirty="0" err="1"/>
              <a:t>Dotani</a:t>
            </a:r>
            <a:r>
              <a:rPr lang="de-DE" dirty="0"/>
              <a:t> (</a:t>
            </a:r>
            <a:r>
              <a:rPr lang="de-DE" dirty="0" err="1"/>
              <a:t>Suzaku</a:t>
            </a:r>
            <a:r>
              <a:rPr lang="de-DE" dirty="0"/>
              <a:t>)</a:t>
            </a:r>
          </a:p>
          <a:p>
            <a:r>
              <a:rPr lang="de-DE" dirty="0"/>
              <a:t>Eric Miller (</a:t>
            </a:r>
            <a:r>
              <a:rPr lang="de-DE" dirty="0" err="1"/>
              <a:t>Suzaku</a:t>
            </a:r>
            <a:r>
              <a:rPr lang="de-DE" dirty="0"/>
              <a:t>, XRISM)</a:t>
            </a:r>
          </a:p>
          <a:p>
            <a:r>
              <a:rPr lang="de-DE" dirty="0"/>
              <a:t>Konrad </a:t>
            </a:r>
            <a:r>
              <a:rPr lang="de-DE" dirty="0" err="1"/>
              <a:t>Dennerl</a:t>
            </a:r>
            <a:r>
              <a:rPr lang="de-DE" dirty="0"/>
              <a:t> ( XMM </a:t>
            </a:r>
            <a:r>
              <a:rPr lang="de-DE" dirty="0" err="1"/>
              <a:t>pnCCD</a:t>
            </a:r>
            <a:r>
              <a:rPr lang="de-DE" dirty="0"/>
              <a:t>, </a:t>
            </a:r>
            <a:r>
              <a:rPr lang="de-DE" dirty="0" err="1"/>
              <a:t>eROSITA</a:t>
            </a:r>
            <a:r>
              <a:rPr lang="de-DE" dirty="0"/>
              <a:t>)</a:t>
            </a:r>
          </a:p>
          <a:p>
            <a:r>
              <a:rPr lang="de-DE" dirty="0"/>
              <a:t>Michael Freyberg  ( XMM </a:t>
            </a:r>
            <a:r>
              <a:rPr lang="de-DE" dirty="0" err="1"/>
              <a:t>pnCCD</a:t>
            </a:r>
            <a:r>
              <a:rPr lang="de-DE" dirty="0"/>
              <a:t>, </a:t>
            </a:r>
            <a:r>
              <a:rPr lang="de-DE" dirty="0" err="1"/>
              <a:t>eROSITA</a:t>
            </a:r>
            <a:r>
              <a:rPr lang="de-DE" dirty="0"/>
              <a:t>)</a:t>
            </a:r>
          </a:p>
          <a:p>
            <a:r>
              <a:rPr lang="de-DE" dirty="0"/>
              <a:t>Steve </a:t>
            </a:r>
            <a:r>
              <a:rPr lang="de-DE" dirty="0" err="1"/>
              <a:t>Sembay</a:t>
            </a:r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0A0D001-B628-413A-86C9-8F6E50DBE6D8}"/>
              </a:ext>
            </a:extLst>
          </p:cNvPr>
          <p:cNvSpPr txBox="1"/>
          <p:nvPr/>
        </p:nvSpPr>
        <p:spPr>
          <a:xfrm>
            <a:off x="985838" y="4886325"/>
            <a:ext cx="4043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New Team Members for EP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TBD</a:t>
            </a:r>
          </a:p>
        </p:txBody>
      </p:sp>
    </p:spTree>
    <p:extLst>
      <p:ext uri="{BB962C8B-B14F-4D97-AF65-F5344CB8AC3E}">
        <p14:creationId xmlns:p14="http://schemas.microsoft.com/office/powerpoint/2010/main" val="3925858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>
          <a:xfrm>
            <a:off x="360723" y="1212303"/>
            <a:ext cx="5541135" cy="342643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180975" dist="22987" dir="5400000" sx="101000" sy="101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pic>
        <p:nvPicPr>
          <p:cNvPr id="25" name="Bild 24" descr="heociapgffpflll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1"/>
          <a:stretch/>
        </p:blipFill>
        <p:spPr>
          <a:xfrm>
            <a:off x="498581" y="1308332"/>
            <a:ext cx="5293057" cy="3140201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4849745" y="4245444"/>
            <a:ext cx="931872" cy="276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de-DE" sz="1200" i="1" dirty="0"/>
              <a:t>V. </a:t>
            </a:r>
            <a:r>
              <a:rPr lang="de-DE" sz="1200" i="1" dirty="0" err="1"/>
              <a:t>Burwitz</a:t>
            </a:r>
            <a:endParaRPr lang="de-DE" sz="1200" i="1" dirty="0"/>
          </a:p>
        </p:txBody>
      </p:sp>
      <p:sp>
        <p:nvSpPr>
          <p:cNvPr id="22" name="Textfeld 21"/>
          <p:cNvSpPr txBox="1"/>
          <p:nvPr/>
        </p:nvSpPr>
        <p:spPr>
          <a:xfrm>
            <a:off x="4345055" y="1587162"/>
            <a:ext cx="931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RXJ 1856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324480" y="2670475"/>
            <a:ext cx="122296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33" dirty="0"/>
              <a:t>Chandra LETGS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484801" y="5186823"/>
            <a:ext cx="2930610" cy="11570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136525" dist="19939" dir="5400000" sx="102000" sy="102000" algn="tl" rotWithShape="0">
              <a:schemeClr val="tx1">
                <a:alpha val="3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bIns="124800" rtlCol="0">
            <a:spAutoFit/>
          </a:bodyPr>
          <a:lstStyle/>
          <a:p>
            <a:pPr marL="380990" indent="-380990">
              <a:buFont typeface="Wingdings" charset="0"/>
              <a:buChar char="à"/>
            </a:pPr>
            <a:r>
              <a:rPr lang="de-DE" sz="1600" dirty="0" err="1">
                <a:sym typeface="Wingdings"/>
              </a:rPr>
              <a:t>nH</a:t>
            </a:r>
            <a:r>
              <a:rPr lang="de-DE" sz="1600" dirty="0">
                <a:sym typeface="Wingdings"/>
              </a:rPr>
              <a:t> = (7.2 +/- 0.3) × 10</a:t>
            </a:r>
            <a:r>
              <a:rPr lang="de-DE" sz="1600" baseline="30000" dirty="0">
                <a:sym typeface="Wingdings"/>
              </a:rPr>
              <a:t>19</a:t>
            </a:r>
            <a:r>
              <a:rPr lang="de-DE" sz="1600" dirty="0">
                <a:sym typeface="Wingdings"/>
              </a:rPr>
              <a:t> cm</a:t>
            </a:r>
            <a:r>
              <a:rPr lang="de-DE" sz="1600" baseline="30000" dirty="0">
                <a:sym typeface="Wingdings"/>
              </a:rPr>
              <a:t>-2</a:t>
            </a:r>
            <a:br>
              <a:rPr lang="de-DE" sz="1600" dirty="0">
                <a:sym typeface="Wingdings"/>
              </a:rPr>
            </a:br>
            <a:r>
              <a:rPr lang="de-DE" sz="1600" dirty="0" err="1">
                <a:sym typeface="Wingdings"/>
              </a:rPr>
              <a:t>kT</a:t>
            </a:r>
            <a:r>
              <a:rPr lang="de-DE" sz="1600" dirty="0">
                <a:sym typeface="Wingdings"/>
              </a:rPr>
              <a:t> = 62.4 +/- 0.4 eV</a:t>
            </a:r>
            <a:br>
              <a:rPr lang="de-DE" sz="1600" dirty="0">
                <a:sym typeface="Wingdings"/>
              </a:rPr>
            </a:br>
            <a:r>
              <a:rPr lang="de-DE" sz="1600" dirty="0">
                <a:sym typeface="Wingdings"/>
              </a:rPr>
              <a:t>norm = (1.58 +/- 0.06) x 10</a:t>
            </a:r>
            <a:r>
              <a:rPr lang="de-DE" sz="1600" baseline="30000" dirty="0">
                <a:sym typeface="Wingdings"/>
              </a:rPr>
              <a:t>5 </a:t>
            </a:r>
            <a:br>
              <a:rPr lang="de-DE" sz="1600" baseline="30000" dirty="0">
                <a:sym typeface="Wingdings"/>
              </a:rPr>
            </a:br>
            <a:r>
              <a:rPr lang="de-DE" sz="1600" dirty="0">
                <a:sym typeface="Wingdings"/>
              </a:rPr>
              <a:t>[</a:t>
            </a:r>
            <a:r>
              <a:rPr lang="de-DE" sz="1600" dirty="0" err="1">
                <a:sym typeface="Wingdings"/>
              </a:rPr>
              <a:t>tbabs</a:t>
            </a:r>
            <a:r>
              <a:rPr lang="de-DE" sz="1600" dirty="0">
                <a:sym typeface="Wingdings"/>
              </a:rPr>
              <a:t> * </a:t>
            </a:r>
            <a:r>
              <a:rPr lang="de-DE" sz="1600" dirty="0" err="1">
                <a:sym typeface="Wingdings"/>
              </a:rPr>
              <a:t>bbodyrad</a:t>
            </a:r>
            <a:r>
              <a:rPr lang="de-DE" sz="1600" dirty="0">
                <a:sym typeface="Wingdings"/>
              </a:rPr>
              <a:t>]</a:t>
            </a:r>
            <a:endParaRPr lang="de-DE" sz="1600" dirty="0">
              <a:solidFill>
                <a:schemeClr val="bg1">
                  <a:lumMod val="50000"/>
                </a:schemeClr>
              </a:solidFill>
              <a:sym typeface="Wingdings"/>
            </a:endParaRPr>
          </a:p>
        </p:txBody>
      </p:sp>
      <p:sp>
        <p:nvSpPr>
          <p:cNvPr id="27" name="Titel 1"/>
          <p:cNvSpPr txBox="1">
            <a:spLocks/>
          </p:cNvSpPr>
          <p:nvPr/>
        </p:nvSpPr>
        <p:spPr>
          <a:xfrm>
            <a:off x="7" y="241980"/>
            <a:ext cx="6092236" cy="533544"/>
          </a:xfrm>
          <a:prstGeom prst="rect">
            <a:avLst/>
          </a:prstGeom>
          <a:noFill/>
        </p:spPr>
        <p:txBody>
          <a:bodyPr vert="horz" wrap="square" lIns="121920" tIns="60960" rIns="121920" bIns="6096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67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RX</a:t>
            </a:r>
            <a:r>
              <a:rPr lang="de-DE" sz="2667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J1856-3754</a:t>
            </a:r>
            <a:r>
              <a:rPr lang="de-DE" sz="2667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: Chandra LETGS</a:t>
            </a:r>
            <a:endParaRPr lang="de-DE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1110295" y="4265481"/>
            <a:ext cx="1443024" cy="285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Χ</a:t>
            </a:r>
            <a:r>
              <a:rPr lang="de-DE" sz="12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 </a:t>
            </a:r>
            <a:r>
              <a:rPr lang="de-DE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 694, </a:t>
            </a:r>
            <a:r>
              <a:rPr lang="de-DE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</a:t>
            </a:r>
            <a:r>
              <a:rPr lang="de-DE" sz="1200" baseline="-25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dof</a:t>
            </a:r>
            <a:r>
              <a:rPr lang="de-DE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= 1251</a:t>
            </a:r>
          </a:p>
        </p:txBody>
      </p:sp>
      <p:cxnSp>
        <p:nvCxnSpPr>
          <p:cNvPr id="3" name="Gerade Verbindung 2"/>
          <p:cNvCxnSpPr/>
          <p:nvPr/>
        </p:nvCxnSpPr>
        <p:spPr>
          <a:xfrm>
            <a:off x="6494635" y="561064"/>
            <a:ext cx="0" cy="5911205"/>
          </a:xfrm>
          <a:prstGeom prst="line">
            <a:avLst/>
          </a:prstGeom>
          <a:ln w="381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el 1"/>
          <p:cNvSpPr txBox="1">
            <a:spLocks/>
          </p:cNvSpPr>
          <p:nvPr/>
        </p:nvSpPr>
        <p:spPr>
          <a:xfrm>
            <a:off x="6099765" y="241980"/>
            <a:ext cx="6092236" cy="533544"/>
          </a:xfrm>
          <a:prstGeom prst="rect">
            <a:avLst/>
          </a:prstGeom>
          <a:noFill/>
        </p:spPr>
        <p:txBody>
          <a:bodyPr vert="horz" wrap="square" lIns="121920" tIns="60960" rIns="121920" bIns="6096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67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1E 0102.2-7219: IACHEC </a:t>
            </a:r>
            <a:r>
              <a:rPr lang="de-DE" sz="2667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model</a:t>
            </a:r>
            <a:endParaRPr lang="de-DE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17" name="Gruppierung 16"/>
          <p:cNvGrpSpPr/>
          <p:nvPr/>
        </p:nvGrpSpPr>
        <p:grpSpPr>
          <a:xfrm>
            <a:off x="7304261" y="818860"/>
            <a:ext cx="3724923" cy="5653411"/>
            <a:chOff x="270316" y="51075"/>
            <a:chExt cx="3227160" cy="4897943"/>
          </a:xfrm>
        </p:grpSpPr>
        <p:pic>
          <p:nvPicPr>
            <p:cNvPr id="28" name="Bild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3175" y="1226490"/>
              <a:ext cx="1510033" cy="1500185"/>
            </a:xfrm>
            <a:prstGeom prst="rect">
              <a:avLst/>
            </a:prstGeom>
            <a:ln>
              <a:noFill/>
            </a:ln>
            <a:effectLst>
              <a:outerShdw blurRad="292100" dist="381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9" name="Bild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0316" y="412999"/>
              <a:ext cx="3227160" cy="689159"/>
            </a:xfrm>
            <a:prstGeom prst="rect">
              <a:avLst/>
            </a:prstGeom>
          </p:spPr>
        </p:pic>
        <p:sp>
          <p:nvSpPr>
            <p:cNvPr id="30" name="Textfeld 29"/>
            <p:cNvSpPr txBox="1"/>
            <p:nvPr/>
          </p:nvSpPr>
          <p:spPr>
            <a:xfrm>
              <a:off x="807340" y="51075"/>
              <a:ext cx="2218681" cy="2755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67" i="1" dirty="0" err="1">
                  <a:solidFill>
                    <a:srgbClr val="008000"/>
                  </a:solidFill>
                </a:rPr>
                <a:t>Plucinsky</a:t>
              </a:r>
              <a:r>
                <a:rPr lang="de-DE" sz="1467" i="1" dirty="0">
                  <a:solidFill>
                    <a:srgbClr val="008000"/>
                  </a:solidFill>
                </a:rPr>
                <a:t> et al. 2017 (A&amp;A 597)</a:t>
              </a:r>
            </a:p>
          </p:txBody>
        </p:sp>
        <p:pic>
          <p:nvPicPr>
            <p:cNvPr id="32" name="Bild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0751" y="2871365"/>
              <a:ext cx="1872748" cy="2077653"/>
            </a:xfrm>
            <a:prstGeom prst="rect">
              <a:avLst/>
            </a:prstGeom>
            <a:ln>
              <a:noFill/>
            </a:ln>
            <a:effectLst>
              <a:outerShdw blurRad="292100" dist="254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Rechteck 1"/>
          <p:cNvSpPr/>
          <p:nvPr/>
        </p:nvSpPr>
        <p:spPr>
          <a:xfrm>
            <a:off x="6565765" y="-1"/>
            <a:ext cx="5626236" cy="6858001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610C9206-63D2-4BD7-8958-817608454FEF}"/>
              </a:ext>
            </a:extLst>
          </p:cNvPr>
          <p:cNvGrpSpPr/>
          <p:nvPr/>
        </p:nvGrpSpPr>
        <p:grpSpPr>
          <a:xfrm>
            <a:off x="107504" y="6446699"/>
            <a:ext cx="11987064" cy="389695"/>
            <a:chOff x="107504" y="6446699"/>
            <a:chExt cx="11987064" cy="389695"/>
          </a:xfrm>
        </p:grpSpPr>
        <p:pic>
          <p:nvPicPr>
            <p:cNvPr id="20" name="Picture 9" descr="minerva">
              <a:extLst>
                <a:ext uri="{FF2B5EF4-FFF2-40B4-BE49-F238E27FC236}">
                  <a16:creationId xmlns:a16="http://schemas.microsoft.com/office/drawing/2014/main" id="{0CBAFC5F-C76A-4706-8C42-068ADDABEB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31000" contrast="7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6446699"/>
              <a:ext cx="425395" cy="389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Untertitel 2">
              <a:extLst>
                <a:ext uri="{FF2B5EF4-FFF2-40B4-BE49-F238E27FC236}">
                  <a16:creationId xmlns:a16="http://schemas.microsoft.com/office/drawing/2014/main" id="{A2259FCC-533E-4964-A155-62DD1FC97256}"/>
                </a:ext>
              </a:extLst>
            </p:cNvPr>
            <p:cNvSpPr txBox="1">
              <a:spLocks/>
            </p:cNvSpPr>
            <p:nvPr/>
          </p:nvSpPr>
          <p:spPr>
            <a:xfrm>
              <a:off x="2016086" y="6490158"/>
              <a:ext cx="8163758" cy="3348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16</a:t>
              </a:r>
              <a:r>
                <a:rPr lang="en-GB" sz="1400" baseline="30000" dirty="0">
                  <a:solidFill>
                    <a:schemeClr val="bg1">
                      <a:lumMod val="50000"/>
                    </a:schemeClr>
                  </a:solidFill>
                </a:rPr>
                <a:t>th</a:t>
              </a:r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 IACHEC  Meeting, La Granja de </a:t>
              </a: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</a:rPr>
                <a:t>San Ildefonso, Segovia, </a:t>
              </a:r>
              <a:r>
                <a:rPr lang="es-ES" sz="1400" dirty="0" err="1">
                  <a:solidFill>
                    <a:schemeClr val="bg1">
                      <a:lumMod val="50000"/>
                    </a:schemeClr>
                  </a:solidFill>
                </a:rPr>
                <a:t>Spain</a:t>
              </a: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</a:rPr>
                <a:t>, May 14, 2024</a:t>
              </a:r>
            </a:p>
          </p:txBody>
        </p:sp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18BD532B-5ECD-4B5C-8B26-0639E2522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688871" y="6446699"/>
              <a:ext cx="405697" cy="378347"/>
            </a:xfrm>
            <a:prstGeom prst="rect">
              <a:avLst/>
            </a:prstGeom>
          </p:spPr>
        </p:pic>
      </p:grpSp>
      <p:sp>
        <p:nvSpPr>
          <p:cNvPr id="34" name="Textfeld 33">
            <a:extLst>
              <a:ext uri="{FF2B5EF4-FFF2-40B4-BE49-F238E27FC236}">
                <a16:creationId xmlns:a16="http://schemas.microsoft.com/office/drawing/2014/main" id="{3AA005E8-C849-438C-A554-1416581DCA17}"/>
              </a:ext>
            </a:extLst>
          </p:cNvPr>
          <p:cNvSpPr txBox="1"/>
          <p:nvPr/>
        </p:nvSpPr>
        <p:spPr>
          <a:xfrm>
            <a:off x="9622971" y="6412133"/>
            <a:ext cx="186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Konrad </a:t>
            </a:r>
            <a:r>
              <a:rPr lang="de-DE" dirty="0" err="1">
                <a:solidFill>
                  <a:srgbClr val="FF0000"/>
                </a:solidFill>
              </a:rPr>
              <a:t>Dennerl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68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17" y="1550967"/>
            <a:ext cx="11551211" cy="473075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154400" y="141769"/>
            <a:ext cx="9581661" cy="9491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DE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RZJ1856: </a:t>
            </a:r>
            <a:r>
              <a:rPr lang="de-DE" sz="24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XMM/EPIC-</a:t>
            </a:r>
            <a:r>
              <a:rPr lang="de-DE" sz="2400" b="1" dirty="0" err="1">
                <a:ln w="1905"/>
                <a:solidFill>
                  <a:schemeClr val="accent5">
                    <a:lumMod val="75000"/>
                  </a:schemeClr>
                </a:soli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pn</a:t>
            </a:r>
            <a:r>
              <a:rPr lang="de-DE" sz="24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de-DE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residuals</a:t>
            </a:r>
            <a:r>
              <a:rPr lang="de-DE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de-DE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resulting</a:t>
            </a:r>
            <a:r>
              <a:rPr lang="de-DE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de-DE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from</a:t>
            </a:r>
            <a:r>
              <a:rPr lang="de-DE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Chandra </a:t>
            </a:r>
            <a:r>
              <a:rPr lang="de-DE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model</a:t>
            </a:r>
            <a:r>
              <a:rPr lang="de-DE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de-DE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spectrum</a:t>
            </a:r>
            <a:br>
              <a:rPr lang="de-DE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de-DE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</a:t>
            </a:r>
            <a:r>
              <a:rPr lang="de-DE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RMFs/ARFs </a:t>
            </a:r>
            <a:r>
              <a:rPr lang="de-DE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obtained</a:t>
            </a:r>
            <a:r>
              <a:rPr lang="de-DE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de-DE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with</a:t>
            </a:r>
            <a:r>
              <a:rPr lang="de-DE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de-DE" sz="24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rmfgen-2.8.7 </a:t>
            </a:r>
            <a:r>
              <a:rPr lang="de-DE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</a:t>
            </a:r>
            <a:r>
              <a:rPr lang="de-DE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de-DE" sz="2400" b="1" dirty="0">
                <a:ln w="1905"/>
                <a:solidFill>
                  <a:srgbClr val="31859C"/>
                </a:soli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arfgen-1.104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751484" y="5648087"/>
            <a:ext cx="488335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 </a:t>
            </a:r>
            <a:r>
              <a:rPr lang="de-DE" sz="1867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spectra</a:t>
            </a:r>
            <a:r>
              <a:rPr lang="de-DE" sz="18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867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covering</a:t>
            </a:r>
            <a:r>
              <a:rPr lang="de-DE" sz="18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24 </a:t>
            </a:r>
            <a:r>
              <a:rPr lang="de-DE" sz="1867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years</a:t>
            </a:r>
            <a:r>
              <a:rPr lang="de-DE" sz="18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(!)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73EC6B1-358F-491C-BEF7-09BACDA8297D}"/>
              </a:ext>
            </a:extLst>
          </p:cNvPr>
          <p:cNvGrpSpPr/>
          <p:nvPr/>
        </p:nvGrpSpPr>
        <p:grpSpPr>
          <a:xfrm>
            <a:off x="107504" y="6446699"/>
            <a:ext cx="11987064" cy="389695"/>
            <a:chOff x="107504" y="6446699"/>
            <a:chExt cx="11987064" cy="389695"/>
          </a:xfrm>
        </p:grpSpPr>
        <p:pic>
          <p:nvPicPr>
            <p:cNvPr id="7" name="Picture 9" descr="minerva">
              <a:extLst>
                <a:ext uri="{FF2B5EF4-FFF2-40B4-BE49-F238E27FC236}">
                  <a16:creationId xmlns:a16="http://schemas.microsoft.com/office/drawing/2014/main" id="{15500F91-1A9D-49DC-90F1-083FFE50C8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31000" contrast="7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6446699"/>
              <a:ext cx="425395" cy="389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Untertitel 2">
              <a:extLst>
                <a:ext uri="{FF2B5EF4-FFF2-40B4-BE49-F238E27FC236}">
                  <a16:creationId xmlns:a16="http://schemas.microsoft.com/office/drawing/2014/main" id="{2797FCE2-F6F6-4028-9BF0-EE9E89E29E6B}"/>
                </a:ext>
              </a:extLst>
            </p:cNvPr>
            <p:cNvSpPr txBox="1">
              <a:spLocks/>
            </p:cNvSpPr>
            <p:nvPr/>
          </p:nvSpPr>
          <p:spPr>
            <a:xfrm>
              <a:off x="2016086" y="6490158"/>
              <a:ext cx="8163758" cy="3348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16</a:t>
              </a:r>
              <a:r>
                <a:rPr lang="en-GB" sz="1400" baseline="30000" dirty="0">
                  <a:solidFill>
                    <a:schemeClr val="bg1">
                      <a:lumMod val="50000"/>
                    </a:schemeClr>
                  </a:solidFill>
                </a:rPr>
                <a:t>th</a:t>
              </a:r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 IACHEC  Meeting, La Granja de </a:t>
              </a: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</a:rPr>
                <a:t>San Ildefonso, Segovia, </a:t>
              </a:r>
              <a:r>
                <a:rPr lang="es-ES" sz="1400" dirty="0" err="1">
                  <a:solidFill>
                    <a:schemeClr val="bg1">
                      <a:lumMod val="50000"/>
                    </a:schemeClr>
                  </a:solidFill>
                </a:rPr>
                <a:t>Spain</a:t>
              </a: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</a:rPr>
                <a:t>, May 14, 2024</a:t>
              </a:r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3513902B-DC18-43F8-9D95-830CC63BB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88871" y="6446699"/>
              <a:ext cx="405697" cy="378347"/>
            </a:xfrm>
            <a:prstGeom prst="rect">
              <a:avLst/>
            </a:prstGeom>
          </p:spPr>
        </p:pic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79A37526-4F8B-45B4-A8BE-EA9C978CD145}"/>
              </a:ext>
            </a:extLst>
          </p:cNvPr>
          <p:cNvSpPr txBox="1"/>
          <p:nvPr/>
        </p:nvSpPr>
        <p:spPr>
          <a:xfrm>
            <a:off x="9622971" y="6412133"/>
            <a:ext cx="186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Konrad </a:t>
            </a:r>
            <a:r>
              <a:rPr lang="de-DE" dirty="0" err="1">
                <a:solidFill>
                  <a:srgbClr val="FF0000"/>
                </a:solidFill>
              </a:rPr>
              <a:t>Dennerl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590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91" y="1557607"/>
            <a:ext cx="11690016" cy="478966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154400" y="141769"/>
            <a:ext cx="9581661" cy="9491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DE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RZJ1856: </a:t>
            </a:r>
            <a:r>
              <a:rPr lang="de-DE" sz="2400" b="1" dirty="0">
                <a:ln w="1905"/>
                <a:solidFill>
                  <a:srgbClr val="31859C"/>
                </a:soli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XMM/EPIC-</a:t>
            </a:r>
            <a:r>
              <a:rPr lang="de-DE" sz="2400" b="1" dirty="0" err="1">
                <a:ln w="1905"/>
                <a:solidFill>
                  <a:srgbClr val="31859C"/>
                </a:soli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pn</a:t>
            </a:r>
            <a:r>
              <a:rPr lang="de-DE" sz="2400" b="1" dirty="0">
                <a:ln w="1905"/>
                <a:solidFill>
                  <a:srgbClr val="31859C"/>
                </a:soli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de-DE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residuals</a:t>
            </a:r>
            <a:r>
              <a:rPr lang="de-DE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de-DE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resulting</a:t>
            </a:r>
            <a:r>
              <a:rPr lang="de-DE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de-DE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from</a:t>
            </a:r>
            <a:r>
              <a:rPr lang="de-DE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Chandra </a:t>
            </a:r>
            <a:r>
              <a:rPr lang="de-DE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model</a:t>
            </a:r>
            <a:r>
              <a:rPr lang="de-DE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de-DE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spectrum</a:t>
            </a:r>
            <a:br>
              <a:rPr lang="de-DE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de-DE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</a:t>
            </a:r>
            <a:r>
              <a:rPr lang="de-DE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RMFs/ARFs </a:t>
            </a:r>
            <a:r>
              <a:rPr lang="de-DE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obtained</a:t>
            </a:r>
            <a:r>
              <a:rPr lang="de-DE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de-DE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with</a:t>
            </a:r>
            <a:r>
              <a:rPr lang="de-DE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de-DE" sz="24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alternative </a:t>
            </a:r>
            <a:r>
              <a:rPr lang="de-DE" sz="2400" b="1" dirty="0" err="1">
                <a:ln w="1905"/>
                <a:solidFill>
                  <a:schemeClr val="accent5">
                    <a:lumMod val="75000"/>
                  </a:schemeClr>
                </a:soli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parametric</a:t>
            </a:r>
            <a:r>
              <a:rPr lang="de-DE" sz="24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de-DE" sz="2400" b="1" dirty="0" err="1">
                <a:ln w="1905"/>
                <a:solidFill>
                  <a:schemeClr val="accent5">
                    <a:lumMod val="75000"/>
                  </a:schemeClr>
                </a:soli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approach</a:t>
            </a:r>
            <a:endParaRPr lang="de-DE" sz="2400" b="1" dirty="0">
              <a:ln w="1905"/>
              <a:solidFill>
                <a:srgbClr val="31859C"/>
              </a:solidFill>
              <a:effectLst>
                <a:glow rad="127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751484" y="5648087"/>
            <a:ext cx="488335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 </a:t>
            </a:r>
            <a:r>
              <a:rPr lang="de-DE" sz="1867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spectra</a:t>
            </a:r>
            <a:r>
              <a:rPr lang="de-DE" sz="18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867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covering</a:t>
            </a:r>
            <a:r>
              <a:rPr lang="de-DE" sz="18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24 </a:t>
            </a:r>
            <a:r>
              <a:rPr lang="de-DE" sz="1867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years</a:t>
            </a:r>
            <a:r>
              <a:rPr lang="de-DE" sz="18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(!)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A59225A-88A2-438B-9D27-E4DDF47DF0FD}"/>
              </a:ext>
            </a:extLst>
          </p:cNvPr>
          <p:cNvGrpSpPr/>
          <p:nvPr/>
        </p:nvGrpSpPr>
        <p:grpSpPr>
          <a:xfrm>
            <a:off x="107504" y="6446699"/>
            <a:ext cx="11987064" cy="389695"/>
            <a:chOff x="107504" y="6446699"/>
            <a:chExt cx="11987064" cy="389695"/>
          </a:xfrm>
        </p:grpSpPr>
        <p:pic>
          <p:nvPicPr>
            <p:cNvPr id="7" name="Picture 9" descr="minerva">
              <a:extLst>
                <a:ext uri="{FF2B5EF4-FFF2-40B4-BE49-F238E27FC236}">
                  <a16:creationId xmlns:a16="http://schemas.microsoft.com/office/drawing/2014/main" id="{BE9F57F4-A635-46F7-84DE-B727FE7D97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31000" contrast="7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6446699"/>
              <a:ext cx="425395" cy="389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Untertitel 2">
              <a:extLst>
                <a:ext uri="{FF2B5EF4-FFF2-40B4-BE49-F238E27FC236}">
                  <a16:creationId xmlns:a16="http://schemas.microsoft.com/office/drawing/2014/main" id="{86AAFFB5-64B5-41D8-8F57-6B85869E5AF8}"/>
                </a:ext>
              </a:extLst>
            </p:cNvPr>
            <p:cNvSpPr txBox="1">
              <a:spLocks/>
            </p:cNvSpPr>
            <p:nvPr/>
          </p:nvSpPr>
          <p:spPr>
            <a:xfrm>
              <a:off x="2016086" y="6490158"/>
              <a:ext cx="8163758" cy="3348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16</a:t>
              </a:r>
              <a:r>
                <a:rPr lang="en-GB" sz="1400" baseline="30000" dirty="0">
                  <a:solidFill>
                    <a:schemeClr val="bg1">
                      <a:lumMod val="50000"/>
                    </a:schemeClr>
                  </a:solidFill>
                </a:rPr>
                <a:t>th</a:t>
              </a:r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 IACHEC  Meeting, La Granja de </a:t>
              </a: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</a:rPr>
                <a:t>San Ildefonso, Segovia, </a:t>
              </a:r>
              <a:r>
                <a:rPr lang="es-ES" sz="1400" dirty="0" err="1">
                  <a:solidFill>
                    <a:schemeClr val="bg1">
                      <a:lumMod val="50000"/>
                    </a:schemeClr>
                  </a:solidFill>
                </a:rPr>
                <a:t>Spain</a:t>
              </a: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</a:rPr>
                <a:t>, May 14, 2024</a:t>
              </a:r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C5FB7466-C644-47AF-BAE9-4D79C31C1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88871" y="6446699"/>
              <a:ext cx="405697" cy="378347"/>
            </a:xfrm>
            <a:prstGeom prst="rect">
              <a:avLst/>
            </a:prstGeom>
          </p:spPr>
        </p:pic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51CA45C2-2E26-43D4-B7EA-7A17F3F35AF1}"/>
              </a:ext>
            </a:extLst>
          </p:cNvPr>
          <p:cNvSpPr txBox="1"/>
          <p:nvPr/>
        </p:nvSpPr>
        <p:spPr>
          <a:xfrm>
            <a:off x="9622971" y="6412133"/>
            <a:ext cx="186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Konrad </a:t>
            </a:r>
            <a:r>
              <a:rPr lang="de-DE" dirty="0" err="1">
                <a:solidFill>
                  <a:srgbClr val="FF0000"/>
                </a:solidFill>
              </a:rPr>
              <a:t>Dennerl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28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9062106" y="670230"/>
            <a:ext cx="2497305" cy="4849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DE" sz="2667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RXJ1856</a:t>
            </a:r>
          </a:p>
          <a:p>
            <a:pPr algn="ctr">
              <a:lnSpc>
                <a:spcPct val="120000"/>
              </a:lnSpc>
            </a:pPr>
            <a:r>
              <a:rPr lang="de-DE" sz="2400" b="1" dirty="0">
                <a:ln w="1905"/>
                <a:solidFill>
                  <a:srgbClr val="31859C"/>
                </a:soli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XMM/EPIC-</a:t>
            </a:r>
            <a:r>
              <a:rPr lang="de-DE" sz="2400" b="1" dirty="0" err="1">
                <a:ln w="1905"/>
                <a:solidFill>
                  <a:srgbClr val="31859C"/>
                </a:soli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pn</a:t>
            </a:r>
            <a:endParaRPr lang="de-DE" sz="2400" b="1" dirty="0">
              <a:ln w="1905"/>
              <a:solidFill>
                <a:srgbClr val="31859C"/>
              </a:solidFill>
              <a:effectLst>
                <a:glow rad="127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lnSpc>
                <a:spcPct val="120000"/>
              </a:lnSpc>
            </a:pPr>
            <a:endParaRPr lang="de-DE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lnSpc>
                <a:spcPct val="120000"/>
              </a:lnSpc>
            </a:pPr>
            <a:r>
              <a:rPr lang="de-DE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residuals</a:t>
            </a:r>
            <a:r>
              <a:rPr lang="de-DE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de-DE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resulting</a:t>
            </a:r>
            <a:r>
              <a:rPr lang="de-DE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de-DE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from</a:t>
            </a:r>
            <a:r>
              <a:rPr lang="de-DE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Chandra </a:t>
            </a:r>
            <a:r>
              <a:rPr lang="de-DE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model</a:t>
            </a:r>
            <a:r>
              <a:rPr lang="de-DE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de-DE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spectrum</a:t>
            </a:r>
            <a:br>
              <a:rPr lang="de-DE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de-DE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</a:t>
            </a:r>
            <a:r>
              <a:rPr lang="de-DE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RMFs/ARFs </a:t>
            </a:r>
            <a:r>
              <a:rPr lang="de-DE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obtained</a:t>
            </a:r>
            <a:r>
              <a:rPr lang="de-DE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de-DE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with</a:t>
            </a:r>
            <a:endParaRPr lang="de-DE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lnSpc>
                <a:spcPct val="120000"/>
              </a:lnSpc>
            </a:pPr>
            <a:endParaRPr lang="de-DE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lnSpc>
                <a:spcPct val="120000"/>
              </a:lnSpc>
            </a:pPr>
            <a:r>
              <a:rPr lang="de-DE" sz="1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rmfgen-2.8.7</a:t>
            </a:r>
            <a:br>
              <a:rPr lang="de-DE" sz="1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de-DE" sz="1600" b="1" dirty="0">
                <a:ln w="1905"/>
                <a:solidFill>
                  <a:srgbClr val="31859C"/>
                </a:soli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arfgen-1.104</a:t>
            </a:r>
            <a:endParaRPr lang="de-DE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lnSpc>
                <a:spcPct val="120000"/>
              </a:lnSpc>
            </a:pPr>
            <a:endParaRPr lang="de-DE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lnSpc>
                <a:spcPct val="120000"/>
              </a:lnSpc>
            </a:pPr>
            <a:r>
              <a:rPr lang="de-DE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</a:t>
            </a:r>
            <a:endParaRPr lang="de-DE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lnSpc>
                <a:spcPct val="120000"/>
              </a:lnSpc>
            </a:pPr>
            <a:endParaRPr lang="de-DE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lnSpc>
                <a:spcPct val="120000"/>
              </a:lnSpc>
            </a:pPr>
            <a:r>
              <a:rPr lang="de-DE" sz="1600" b="1" dirty="0">
                <a:ln w="1905"/>
                <a:solidFill>
                  <a:srgbClr val="31859C"/>
                </a:soli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alternative</a:t>
            </a:r>
            <a:br>
              <a:rPr lang="de-DE" sz="1600" b="1" dirty="0">
                <a:ln w="1905"/>
                <a:solidFill>
                  <a:srgbClr val="31859C"/>
                </a:soli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de-DE" sz="1600" b="1" dirty="0" err="1">
                <a:ln w="1905"/>
                <a:solidFill>
                  <a:srgbClr val="31859C"/>
                </a:soli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approach</a:t>
            </a:r>
            <a:endParaRPr lang="de-DE" sz="1600" b="1" dirty="0">
              <a:ln w="1905"/>
              <a:solidFill>
                <a:srgbClr val="31859C"/>
              </a:solidFill>
              <a:effectLst>
                <a:glow rad="127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 flipH="1">
            <a:off x="8978047" y="5164519"/>
            <a:ext cx="672495" cy="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 flipV="1">
            <a:off x="9050098" y="3146751"/>
            <a:ext cx="491412" cy="395368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645" y="120366"/>
            <a:ext cx="7729835" cy="3165724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357" y="3388693"/>
            <a:ext cx="7811183" cy="3200416"/>
          </a:xfrm>
          <a:prstGeom prst="rect">
            <a:avLst/>
          </a:prstGeom>
        </p:spPr>
      </p:pic>
      <p:sp>
        <p:nvSpPr>
          <p:cNvPr id="7" name="Pfeil nach unten 6"/>
          <p:cNvSpPr/>
          <p:nvPr/>
        </p:nvSpPr>
        <p:spPr>
          <a:xfrm>
            <a:off x="5434731" y="2921263"/>
            <a:ext cx="158751" cy="33625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168ABAAE-28B4-4C47-B06D-B89D1FFEFDB1}"/>
              </a:ext>
            </a:extLst>
          </p:cNvPr>
          <p:cNvGrpSpPr/>
          <p:nvPr/>
        </p:nvGrpSpPr>
        <p:grpSpPr>
          <a:xfrm>
            <a:off x="107504" y="6446699"/>
            <a:ext cx="11987064" cy="435499"/>
            <a:chOff x="107504" y="6446699"/>
            <a:chExt cx="11987064" cy="435499"/>
          </a:xfrm>
        </p:grpSpPr>
        <p:pic>
          <p:nvPicPr>
            <p:cNvPr id="14" name="Picture 9" descr="minerva">
              <a:extLst>
                <a:ext uri="{FF2B5EF4-FFF2-40B4-BE49-F238E27FC236}">
                  <a16:creationId xmlns:a16="http://schemas.microsoft.com/office/drawing/2014/main" id="{F8D7EB8F-E8F2-460C-B02C-987E93E119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31000" contrast="7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6446699"/>
              <a:ext cx="425395" cy="389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Untertitel 2">
              <a:extLst>
                <a:ext uri="{FF2B5EF4-FFF2-40B4-BE49-F238E27FC236}">
                  <a16:creationId xmlns:a16="http://schemas.microsoft.com/office/drawing/2014/main" id="{EDC1B6FE-C6EE-464F-881E-02745D234A27}"/>
                </a:ext>
              </a:extLst>
            </p:cNvPr>
            <p:cNvSpPr txBox="1">
              <a:spLocks/>
            </p:cNvSpPr>
            <p:nvPr/>
          </p:nvSpPr>
          <p:spPr>
            <a:xfrm>
              <a:off x="2016086" y="6547310"/>
              <a:ext cx="8163758" cy="3348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16</a:t>
              </a:r>
              <a:r>
                <a:rPr lang="en-GB" sz="1400" baseline="30000" dirty="0">
                  <a:solidFill>
                    <a:schemeClr val="bg1">
                      <a:lumMod val="50000"/>
                    </a:schemeClr>
                  </a:solidFill>
                </a:rPr>
                <a:t>th</a:t>
              </a:r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 IACHEC  Meeting, La Granja de </a:t>
              </a: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</a:rPr>
                <a:t>San Ildefonso, Segovia, </a:t>
              </a:r>
              <a:r>
                <a:rPr lang="es-ES" sz="1400" dirty="0" err="1">
                  <a:solidFill>
                    <a:schemeClr val="bg1">
                      <a:lumMod val="50000"/>
                    </a:schemeClr>
                  </a:solidFill>
                </a:rPr>
                <a:t>Spain</a:t>
              </a: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</a:rPr>
                <a:t>, May 14, 2024</a:t>
              </a:r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421C04E5-81B0-4387-8037-64F8EB3D9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688871" y="6446699"/>
              <a:ext cx="405697" cy="378347"/>
            </a:xfrm>
            <a:prstGeom prst="rect">
              <a:avLst/>
            </a:prstGeom>
          </p:spPr>
        </p:pic>
      </p:grpSp>
      <p:sp>
        <p:nvSpPr>
          <p:cNvPr id="17" name="Textfeld 16">
            <a:extLst>
              <a:ext uri="{FF2B5EF4-FFF2-40B4-BE49-F238E27FC236}">
                <a16:creationId xmlns:a16="http://schemas.microsoft.com/office/drawing/2014/main" id="{659CA6E6-8680-4CCA-B9DE-DA61A2E27548}"/>
              </a:ext>
            </a:extLst>
          </p:cNvPr>
          <p:cNvSpPr txBox="1"/>
          <p:nvPr/>
        </p:nvSpPr>
        <p:spPr>
          <a:xfrm>
            <a:off x="9622971" y="6412133"/>
            <a:ext cx="186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Konrad </a:t>
            </a:r>
            <a:r>
              <a:rPr lang="de-DE" dirty="0" err="1">
                <a:solidFill>
                  <a:srgbClr val="FF0000"/>
                </a:solidFill>
              </a:rPr>
              <a:t>Dennerl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6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1"/>
          <p:cNvGrpSpPr/>
          <p:nvPr/>
        </p:nvGrpSpPr>
        <p:grpSpPr>
          <a:xfrm>
            <a:off x="287866" y="1225820"/>
            <a:ext cx="7032313" cy="4823056"/>
            <a:chOff x="3663390" y="706439"/>
            <a:chExt cx="5274235" cy="3617292"/>
          </a:xfrm>
        </p:grpSpPr>
        <p:pic>
          <p:nvPicPr>
            <p:cNvPr id="26" name="Bild 25" descr="fitrmf1_tm8_sdtq_grid04_v23_onax_spectra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3" t="3557" r="49082" b="73304"/>
            <a:stretch/>
          </p:blipFill>
          <p:spPr>
            <a:xfrm>
              <a:off x="3663390" y="706439"/>
              <a:ext cx="5274235" cy="3617292"/>
            </a:xfrm>
            <a:prstGeom prst="rect">
              <a:avLst/>
            </a:prstGeom>
          </p:spPr>
        </p:pic>
        <p:sp>
          <p:nvSpPr>
            <p:cNvPr id="31" name="Textfeld 30"/>
            <p:cNvSpPr txBox="1"/>
            <p:nvPr/>
          </p:nvSpPr>
          <p:spPr>
            <a:xfrm>
              <a:off x="6751142" y="1468436"/>
              <a:ext cx="1756346" cy="827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e-DE" sz="1867" dirty="0"/>
                <a:t>RXJ1856</a:t>
              </a:r>
              <a:br>
                <a:rPr lang="de-DE" sz="1867" dirty="0"/>
              </a:br>
              <a:r>
                <a:rPr lang="de-DE" sz="1867" dirty="0"/>
                <a:t>TM8, all valid </a:t>
              </a:r>
              <a:r>
                <a:rPr lang="de-DE" sz="1867" dirty="0" err="1"/>
                <a:t>patterns</a:t>
              </a:r>
              <a:endParaRPr lang="de-DE" sz="1867" dirty="0"/>
            </a:p>
            <a:p>
              <a:pPr algn="ctr">
                <a:lnSpc>
                  <a:spcPct val="120000"/>
                </a:lnSpc>
              </a:pPr>
              <a:r>
                <a:rPr lang="de-DE" sz="1867" b="1" dirty="0"/>
                <a:t>χ</a:t>
              </a:r>
              <a:r>
                <a:rPr lang="de-DE" sz="1867" b="1" baseline="-25000" dirty="0"/>
                <a:t>r</a:t>
              </a:r>
              <a:r>
                <a:rPr lang="de-DE" sz="1867" b="1" baseline="30000" dirty="0"/>
                <a:t>2 </a:t>
              </a:r>
              <a:r>
                <a:rPr lang="de-DE" sz="1867" b="1" dirty="0"/>
                <a:t>= 2.49</a:t>
              </a:r>
            </a:p>
          </p:txBody>
        </p:sp>
      </p:grpSp>
      <p:sp>
        <p:nvSpPr>
          <p:cNvPr id="25" name="Titel 1"/>
          <p:cNvSpPr txBox="1">
            <a:spLocks/>
          </p:cNvSpPr>
          <p:nvPr/>
        </p:nvSpPr>
        <p:spPr>
          <a:xfrm>
            <a:off x="0" y="161277"/>
            <a:ext cx="12192000" cy="674672"/>
          </a:xfrm>
          <a:prstGeom prst="rect">
            <a:avLst/>
          </a:prstGeom>
          <a:noFill/>
        </p:spPr>
        <p:txBody>
          <a:bodyPr vert="horz" wrap="square" lIns="121920" tIns="60960" rIns="121920" bIns="6096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de-DE" sz="3200" b="1" dirty="0">
                <a:ln w="1905"/>
                <a:solidFill>
                  <a:srgbClr val="31859C"/>
                </a:soli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SRG/</a:t>
            </a:r>
            <a:r>
              <a:rPr lang="de-DE" sz="3200" b="1" dirty="0" err="1">
                <a:ln w="1905"/>
                <a:solidFill>
                  <a:srgbClr val="31859C"/>
                </a:soli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eROSITA</a:t>
            </a:r>
            <a:r>
              <a:rPr lang="de-DE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and</a:t>
            </a:r>
            <a:r>
              <a:rPr lang="de-DE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RXJ1856: interplay </a:t>
            </a:r>
            <a:r>
              <a:rPr lang="de-DE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between</a:t>
            </a:r>
            <a:r>
              <a:rPr lang="de-DE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ARF </a:t>
            </a:r>
            <a:r>
              <a:rPr lang="de-DE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and</a:t>
            </a:r>
            <a:r>
              <a:rPr lang="de-DE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RMF</a:t>
            </a:r>
            <a:endParaRPr lang="de-DE" sz="3733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959847" y="2372607"/>
            <a:ext cx="2720488" cy="1568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2133" dirty="0"/>
              <a:t>best-fit </a:t>
            </a:r>
            <a:r>
              <a:rPr lang="de-DE" sz="2133" dirty="0" err="1"/>
              <a:t>spectrum</a:t>
            </a:r>
            <a:r>
              <a:rPr lang="de-DE" sz="2133" dirty="0"/>
              <a:t> </a:t>
            </a:r>
            <a:r>
              <a:rPr lang="de-DE" sz="2133" dirty="0" err="1"/>
              <a:t>with</a:t>
            </a:r>
            <a:endParaRPr lang="de-DE" sz="2133" dirty="0"/>
          </a:p>
          <a:p>
            <a:pPr marL="380990" indent="-380990">
              <a:lnSpc>
                <a:spcPct val="120000"/>
              </a:lnSpc>
              <a:buFont typeface="Wingdings" charset="2"/>
              <a:buChar char="Ø"/>
            </a:pPr>
            <a:r>
              <a:rPr lang="de-DE" sz="2133" dirty="0" err="1"/>
              <a:t>unmodified</a:t>
            </a:r>
            <a:r>
              <a:rPr lang="de-DE" sz="2133" dirty="0"/>
              <a:t> RMF</a:t>
            </a:r>
          </a:p>
          <a:p>
            <a:pPr marL="380990" indent="-380990">
              <a:lnSpc>
                <a:spcPct val="120000"/>
              </a:lnSpc>
              <a:buFont typeface="Wingdings" charset="2"/>
              <a:buChar char="Ø"/>
            </a:pPr>
            <a:r>
              <a:rPr lang="de-DE" sz="2133" dirty="0" err="1"/>
              <a:t>unmodified</a:t>
            </a:r>
            <a:r>
              <a:rPr lang="de-DE" sz="2133" dirty="0"/>
              <a:t> ARF</a:t>
            </a:r>
          </a:p>
          <a:p>
            <a:pPr>
              <a:lnSpc>
                <a:spcPct val="130000"/>
              </a:lnSpc>
            </a:pPr>
            <a:r>
              <a:rPr lang="de-DE" sz="1600" dirty="0">
                <a:solidFill>
                  <a:srgbClr val="7F7F7F"/>
                </a:solidFill>
              </a:rPr>
              <a:t>(</a:t>
            </a:r>
            <a:r>
              <a:rPr lang="de-DE" sz="1600" dirty="0" err="1">
                <a:solidFill>
                  <a:srgbClr val="7F7F7F"/>
                </a:solidFill>
              </a:rPr>
              <a:t>both</a:t>
            </a:r>
            <a:r>
              <a:rPr lang="de-DE" sz="1600" dirty="0">
                <a:solidFill>
                  <a:srgbClr val="7F7F7F"/>
                </a:solidFill>
              </a:rPr>
              <a:t> </a:t>
            </a:r>
            <a:r>
              <a:rPr lang="de-DE" sz="1600" dirty="0" err="1">
                <a:solidFill>
                  <a:srgbClr val="7F7F7F"/>
                </a:solidFill>
              </a:rPr>
              <a:t>from</a:t>
            </a:r>
            <a:r>
              <a:rPr lang="de-DE" sz="1600" dirty="0">
                <a:solidFill>
                  <a:srgbClr val="7F7F7F"/>
                </a:solidFill>
              </a:rPr>
              <a:t> </a:t>
            </a:r>
            <a:r>
              <a:rPr lang="de-DE" sz="1600" dirty="0" err="1">
                <a:solidFill>
                  <a:srgbClr val="7F7F7F"/>
                </a:solidFill>
              </a:rPr>
              <a:t>ground</a:t>
            </a:r>
            <a:r>
              <a:rPr lang="de-DE" sz="1600" dirty="0">
                <a:solidFill>
                  <a:srgbClr val="7F7F7F"/>
                </a:solidFill>
              </a:rPr>
              <a:t> </a:t>
            </a:r>
            <a:r>
              <a:rPr lang="de-DE" sz="1600" dirty="0" err="1">
                <a:solidFill>
                  <a:srgbClr val="7F7F7F"/>
                </a:solidFill>
              </a:rPr>
              <a:t>calibration</a:t>
            </a:r>
            <a:r>
              <a:rPr lang="de-DE" sz="1600" dirty="0">
                <a:solidFill>
                  <a:srgbClr val="7F7F7F"/>
                </a:solidFill>
              </a:rPr>
              <a:t>)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6BEB86C9-B840-49C1-8D8C-401B4DAAB910}"/>
              </a:ext>
            </a:extLst>
          </p:cNvPr>
          <p:cNvGrpSpPr/>
          <p:nvPr/>
        </p:nvGrpSpPr>
        <p:grpSpPr>
          <a:xfrm>
            <a:off x="107504" y="6446699"/>
            <a:ext cx="11987064" cy="389695"/>
            <a:chOff x="107504" y="6446699"/>
            <a:chExt cx="11987064" cy="389695"/>
          </a:xfrm>
        </p:grpSpPr>
        <p:pic>
          <p:nvPicPr>
            <p:cNvPr id="8" name="Picture 9" descr="minerva">
              <a:extLst>
                <a:ext uri="{FF2B5EF4-FFF2-40B4-BE49-F238E27FC236}">
                  <a16:creationId xmlns:a16="http://schemas.microsoft.com/office/drawing/2014/main" id="{0DF7C5EB-7B18-4155-80C9-F57DFCEE70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31000" contrast="7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6446699"/>
              <a:ext cx="425395" cy="389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Untertitel 2">
              <a:extLst>
                <a:ext uri="{FF2B5EF4-FFF2-40B4-BE49-F238E27FC236}">
                  <a16:creationId xmlns:a16="http://schemas.microsoft.com/office/drawing/2014/main" id="{0DF421B1-FE2C-4881-A544-FBA687DE006B}"/>
                </a:ext>
              </a:extLst>
            </p:cNvPr>
            <p:cNvSpPr txBox="1">
              <a:spLocks/>
            </p:cNvSpPr>
            <p:nvPr/>
          </p:nvSpPr>
          <p:spPr>
            <a:xfrm>
              <a:off x="2016086" y="6490158"/>
              <a:ext cx="8163758" cy="3348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16</a:t>
              </a:r>
              <a:r>
                <a:rPr lang="en-GB" sz="1400" baseline="30000" dirty="0">
                  <a:solidFill>
                    <a:schemeClr val="bg1">
                      <a:lumMod val="50000"/>
                    </a:schemeClr>
                  </a:solidFill>
                </a:rPr>
                <a:t>th</a:t>
              </a:r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 IACHEC  Meeting, La Granja de </a:t>
              </a: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</a:rPr>
                <a:t>San Ildefonso, Segovia, </a:t>
              </a:r>
              <a:r>
                <a:rPr lang="es-ES" sz="1400" dirty="0" err="1">
                  <a:solidFill>
                    <a:schemeClr val="bg1">
                      <a:lumMod val="50000"/>
                    </a:schemeClr>
                  </a:solidFill>
                </a:rPr>
                <a:t>Spain</a:t>
              </a: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</a:rPr>
                <a:t>, May 14, 2024</a:t>
              </a:r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3900B92-7540-4C76-9458-2D6D7A806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88871" y="6446699"/>
              <a:ext cx="405697" cy="378347"/>
            </a:xfrm>
            <a:prstGeom prst="rect">
              <a:avLst/>
            </a:prstGeom>
          </p:spPr>
        </p:pic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0EA8F63D-0517-4454-BC95-52E84323703A}"/>
              </a:ext>
            </a:extLst>
          </p:cNvPr>
          <p:cNvSpPr txBox="1"/>
          <p:nvPr/>
        </p:nvSpPr>
        <p:spPr>
          <a:xfrm>
            <a:off x="9622971" y="6412133"/>
            <a:ext cx="186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Konrad </a:t>
            </a:r>
            <a:r>
              <a:rPr lang="de-DE" dirty="0" err="1">
                <a:solidFill>
                  <a:srgbClr val="FF0000"/>
                </a:solidFill>
              </a:rPr>
              <a:t>Dennerl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696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ung 8"/>
          <p:cNvGrpSpPr/>
          <p:nvPr/>
        </p:nvGrpSpPr>
        <p:grpSpPr>
          <a:xfrm>
            <a:off x="355600" y="496546"/>
            <a:ext cx="7011923" cy="5588469"/>
            <a:chOff x="3726952" y="159483"/>
            <a:chExt cx="5258942" cy="4191352"/>
          </a:xfrm>
        </p:grpSpPr>
        <p:pic>
          <p:nvPicPr>
            <p:cNvPr id="11" name="Bild 10" descr="fitrmf1_tm8_sdtq_grid04_v23_onax_spectra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2" r="48646" b="73044"/>
            <a:stretch/>
          </p:blipFill>
          <p:spPr>
            <a:xfrm>
              <a:off x="3726952" y="159483"/>
              <a:ext cx="5258942" cy="4191352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/>
          </p:nvSpPr>
          <p:spPr>
            <a:xfrm>
              <a:off x="6751142" y="1468436"/>
              <a:ext cx="1756346" cy="827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e-DE" sz="1867" dirty="0"/>
                <a:t>RXJ1856</a:t>
              </a:r>
              <a:br>
                <a:rPr lang="de-DE" sz="1867" dirty="0"/>
              </a:br>
              <a:r>
                <a:rPr lang="de-DE" sz="1867" dirty="0"/>
                <a:t>TM8, all valid </a:t>
              </a:r>
              <a:r>
                <a:rPr lang="de-DE" sz="1867" dirty="0" err="1"/>
                <a:t>patterns</a:t>
              </a:r>
              <a:endParaRPr lang="de-DE" sz="1867" dirty="0"/>
            </a:p>
            <a:p>
              <a:pPr algn="ctr">
                <a:lnSpc>
                  <a:spcPct val="120000"/>
                </a:lnSpc>
              </a:pPr>
              <a:r>
                <a:rPr lang="de-DE" sz="1867" b="1" dirty="0"/>
                <a:t>χ</a:t>
              </a:r>
              <a:r>
                <a:rPr lang="de-DE" sz="1867" b="1" baseline="-25000" dirty="0"/>
                <a:t>r</a:t>
              </a:r>
              <a:r>
                <a:rPr lang="de-DE" sz="1867" b="1" baseline="30000" dirty="0"/>
                <a:t>2 </a:t>
              </a:r>
              <a:r>
                <a:rPr lang="de-DE" sz="1867" b="1" dirty="0"/>
                <a:t>= 1.59</a:t>
              </a:r>
            </a:p>
          </p:txBody>
        </p:sp>
      </p:grpSp>
      <p:sp>
        <p:nvSpPr>
          <p:cNvPr id="25" name="Titel 1"/>
          <p:cNvSpPr txBox="1">
            <a:spLocks/>
          </p:cNvSpPr>
          <p:nvPr/>
        </p:nvSpPr>
        <p:spPr>
          <a:xfrm>
            <a:off x="0" y="161277"/>
            <a:ext cx="12192000" cy="674672"/>
          </a:xfrm>
          <a:prstGeom prst="rect">
            <a:avLst/>
          </a:prstGeom>
          <a:noFill/>
        </p:spPr>
        <p:txBody>
          <a:bodyPr vert="horz" wrap="square" lIns="121920" tIns="60960" rIns="121920" bIns="6096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de-DE" sz="3200" b="1" dirty="0">
                <a:ln w="1905"/>
                <a:solidFill>
                  <a:srgbClr val="31859C"/>
                </a:soli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SRG/</a:t>
            </a:r>
            <a:r>
              <a:rPr lang="de-DE" sz="3200" b="1" dirty="0" err="1">
                <a:ln w="1905"/>
                <a:solidFill>
                  <a:srgbClr val="31859C"/>
                </a:soli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eROSITA</a:t>
            </a:r>
            <a:r>
              <a:rPr lang="de-DE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and</a:t>
            </a:r>
            <a:r>
              <a:rPr lang="de-DE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RXJ1856: interplay </a:t>
            </a:r>
            <a:r>
              <a:rPr lang="de-DE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between</a:t>
            </a:r>
            <a:r>
              <a:rPr lang="de-DE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ARF </a:t>
            </a:r>
            <a:r>
              <a:rPr lang="de-DE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and</a:t>
            </a:r>
            <a:r>
              <a:rPr lang="de-DE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RMF</a:t>
            </a:r>
            <a:endParaRPr lang="de-DE" sz="3733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959847" y="2372607"/>
            <a:ext cx="2720488" cy="1568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2133" dirty="0"/>
              <a:t>best-fit </a:t>
            </a:r>
            <a:r>
              <a:rPr lang="de-DE" sz="2133" dirty="0" err="1"/>
              <a:t>spectrum</a:t>
            </a:r>
            <a:r>
              <a:rPr lang="de-DE" sz="2133" dirty="0"/>
              <a:t> </a:t>
            </a:r>
            <a:r>
              <a:rPr lang="de-DE" sz="2133" dirty="0" err="1"/>
              <a:t>with</a:t>
            </a:r>
            <a:endParaRPr lang="de-DE" sz="2133" dirty="0"/>
          </a:p>
          <a:p>
            <a:pPr marL="380990" indent="-380990">
              <a:lnSpc>
                <a:spcPct val="120000"/>
              </a:lnSpc>
              <a:buFont typeface="Wingdings" charset="2"/>
              <a:buChar char="Ø"/>
            </a:pPr>
            <a:r>
              <a:rPr lang="de-DE" sz="2133" dirty="0" err="1"/>
              <a:t>unmodified</a:t>
            </a:r>
            <a:r>
              <a:rPr lang="de-DE" sz="2133" dirty="0"/>
              <a:t> RMF</a:t>
            </a:r>
          </a:p>
          <a:p>
            <a:pPr marL="380990" indent="-380990">
              <a:lnSpc>
                <a:spcPct val="120000"/>
              </a:lnSpc>
              <a:buFont typeface="Wingdings" charset="2"/>
              <a:buChar char="Ø"/>
            </a:pPr>
            <a:r>
              <a:rPr lang="de-DE" sz="2133" dirty="0"/>
              <a:t>    </a:t>
            </a:r>
            <a:r>
              <a:rPr lang="de-DE" sz="2133" dirty="0" err="1">
                <a:solidFill>
                  <a:srgbClr val="008000"/>
                </a:solidFill>
              </a:rPr>
              <a:t>modified</a:t>
            </a:r>
            <a:r>
              <a:rPr lang="de-DE" sz="2133" dirty="0">
                <a:solidFill>
                  <a:srgbClr val="008000"/>
                </a:solidFill>
              </a:rPr>
              <a:t> ARF*</a:t>
            </a:r>
          </a:p>
          <a:p>
            <a:pPr>
              <a:lnSpc>
                <a:spcPct val="130000"/>
              </a:lnSpc>
            </a:pPr>
            <a:r>
              <a:rPr lang="de-DE" sz="1600" dirty="0">
                <a:solidFill>
                  <a:srgbClr val="7F7F7F"/>
                </a:solidFill>
              </a:rPr>
              <a:t>(</a:t>
            </a:r>
            <a:r>
              <a:rPr lang="de-DE" sz="1600" dirty="0" err="1">
                <a:solidFill>
                  <a:srgbClr val="7F7F7F"/>
                </a:solidFill>
              </a:rPr>
              <a:t>both</a:t>
            </a:r>
            <a:r>
              <a:rPr lang="de-DE" sz="1600" dirty="0">
                <a:solidFill>
                  <a:srgbClr val="7F7F7F"/>
                </a:solidFill>
              </a:rPr>
              <a:t> </a:t>
            </a:r>
            <a:r>
              <a:rPr lang="de-DE" sz="1600" dirty="0" err="1">
                <a:solidFill>
                  <a:srgbClr val="7F7F7F"/>
                </a:solidFill>
              </a:rPr>
              <a:t>from</a:t>
            </a:r>
            <a:r>
              <a:rPr lang="de-DE" sz="1600" dirty="0">
                <a:solidFill>
                  <a:srgbClr val="7F7F7F"/>
                </a:solidFill>
              </a:rPr>
              <a:t> </a:t>
            </a:r>
            <a:r>
              <a:rPr lang="de-DE" sz="1600" dirty="0" err="1">
                <a:solidFill>
                  <a:srgbClr val="7F7F7F"/>
                </a:solidFill>
              </a:rPr>
              <a:t>ground</a:t>
            </a:r>
            <a:r>
              <a:rPr lang="de-DE" sz="1600" dirty="0">
                <a:solidFill>
                  <a:srgbClr val="7F7F7F"/>
                </a:solidFill>
              </a:rPr>
              <a:t> </a:t>
            </a:r>
            <a:r>
              <a:rPr lang="de-DE" sz="1600" dirty="0" err="1">
                <a:solidFill>
                  <a:srgbClr val="7F7F7F"/>
                </a:solidFill>
              </a:rPr>
              <a:t>calibration</a:t>
            </a:r>
            <a:r>
              <a:rPr lang="de-DE" sz="1600" dirty="0">
                <a:solidFill>
                  <a:srgbClr val="7F7F7F"/>
                </a:solidFill>
              </a:rPr>
              <a:t>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949707" y="4482957"/>
            <a:ext cx="2818901" cy="66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DE" sz="1600" dirty="0"/>
              <a:t>*Al </a:t>
            </a:r>
            <a:r>
              <a:rPr lang="de-DE" sz="1600" dirty="0" err="1"/>
              <a:t>layer</a:t>
            </a:r>
            <a:r>
              <a:rPr lang="de-DE" sz="1600" dirty="0"/>
              <a:t> </a:t>
            </a:r>
            <a:r>
              <a:rPr lang="de-DE" sz="1600" dirty="0" err="1"/>
              <a:t>reduced</a:t>
            </a:r>
            <a:r>
              <a:rPr lang="de-DE" sz="1600" dirty="0"/>
              <a:t> </a:t>
            </a:r>
            <a:r>
              <a:rPr lang="de-DE" sz="1600" dirty="0" err="1"/>
              <a:t>by</a:t>
            </a:r>
            <a:r>
              <a:rPr lang="de-DE" sz="1600" dirty="0"/>
              <a:t> ≈12 </a:t>
            </a:r>
            <a:r>
              <a:rPr lang="de-DE" sz="1600" dirty="0" err="1"/>
              <a:t>nm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/>
              <a:t>    C </a:t>
            </a:r>
            <a:r>
              <a:rPr lang="de-DE" sz="1600" dirty="0" err="1"/>
              <a:t>layer</a:t>
            </a:r>
            <a:r>
              <a:rPr lang="de-DE" sz="1600" dirty="0"/>
              <a:t> </a:t>
            </a:r>
            <a:r>
              <a:rPr lang="de-DE" sz="1600" dirty="0" err="1"/>
              <a:t>reduced</a:t>
            </a:r>
            <a:r>
              <a:rPr lang="de-DE" sz="1600" dirty="0"/>
              <a:t> </a:t>
            </a:r>
            <a:r>
              <a:rPr lang="de-DE" sz="1600" dirty="0" err="1"/>
              <a:t>by</a:t>
            </a:r>
            <a:r>
              <a:rPr lang="de-DE" sz="1600" dirty="0"/>
              <a:t> ≈20 </a:t>
            </a:r>
            <a:r>
              <a:rPr lang="de-DE" sz="1600" dirty="0" err="1"/>
              <a:t>nm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294243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el 1"/>
          <p:cNvSpPr txBox="1">
            <a:spLocks/>
          </p:cNvSpPr>
          <p:nvPr/>
        </p:nvSpPr>
        <p:spPr>
          <a:xfrm>
            <a:off x="0" y="161277"/>
            <a:ext cx="12192000" cy="674672"/>
          </a:xfrm>
          <a:prstGeom prst="rect">
            <a:avLst/>
          </a:prstGeom>
          <a:noFill/>
        </p:spPr>
        <p:txBody>
          <a:bodyPr vert="horz" wrap="square" lIns="121920" tIns="60960" rIns="121920" bIns="6096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de-DE" sz="3200" b="1" dirty="0">
                <a:ln w="1905"/>
                <a:solidFill>
                  <a:srgbClr val="31859C"/>
                </a:soli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SRG/</a:t>
            </a:r>
            <a:r>
              <a:rPr lang="de-DE" sz="3200" b="1" dirty="0" err="1">
                <a:ln w="1905"/>
                <a:solidFill>
                  <a:srgbClr val="31859C"/>
                </a:soli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eROSITA</a:t>
            </a:r>
            <a:r>
              <a:rPr lang="de-DE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and</a:t>
            </a:r>
            <a:r>
              <a:rPr lang="de-DE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RXJ1856: interplay </a:t>
            </a:r>
            <a:r>
              <a:rPr lang="de-DE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between</a:t>
            </a:r>
            <a:r>
              <a:rPr lang="de-DE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ARF </a:t>
            </a:r>
            <a:r>
              <a:rPr lang="de-DE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and</a:t>
            </a:r>
            <a:r>
              <a:rPr lang="de-DE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RMF</a:t>
            </a:r>
            <a:endParaRPr lang="de-DE" sz="3733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959847" y="2372607"/>
            <a:ext cx="2720488" cy="1568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2133" dirty="0"/>
              <a:t>best-fit </a:t>
            </a:r>
            <a:r>
              <a:rPr lang="de-DE" sz="2133" dirty="0" err="1"/>
              <a:t>spectrum</a:t>
            </a:r>
            <a:r>
              <a:rPr lang="de-DE" sz="2133" dirty="0"/>
              <a:t> </a:t>
            </a:r>
            <a:r>
              <a:rPr lang="de-DE" sz="2133" dirty="0" err="1"/>
              <a:t>with</a:t>
            </a:r>
            <a:endParaRPr lang="de-DE" sz="2133" dirty="0"/>
          </a:p>
          <a:p>
            <a:pPr marL="380990" indent="-380990">
              <a:lnSpc>
                <a:spcPct val="120000"/>
              </a:lnSpc>
              <a:buFont typeface="Wingdings" charset="2"/>
              <a:buChar char="Ø"/>
            </a:pPr>
            <a:r>
              <a:rPr lang="de-DE" sz="2133" dirty="0"/>
              <a:t>    </a:t>
            </a:r>
            <a:r>
              <a:rPr lang="de-DE" sz="2133" dirty="0" err="1">
                <a:solidFill>
                  <a:srgbClr val="008000"/>
                </a:solidFill>
              </a:rPr>
              <a:t>modified</a:t>
            </a:r>
            <a:r>
              <a:rPr lang="de-DE" sz="2133" dirty="0">
                <a:solidFill>
                  <a:srgbClr val="008000"/>
                </a:solidFill>
              </a:rPr>
              <a:t> RMF</a:t>
            </a:r>
          </a:p>
          <a:p>
            <a:pPr marL="380990" indent="-380990">
              <a:lnSpc>
                <a:spcPct val="120000"/>
              </a:lnSpc>
              <a:buFont typeface="Wingdings" charset="2"/>
              <a:buChar char="Ø"/>
            </a:pPr>
            <a:r>
              <a:rPr lang="de-DE" sz="2133" dirty="0"/>
              <a:t>    </a:t>
            </a:r>
            <a:r>
              <a:rPr lang="de-DE" sz="2133" dirty="0" err="1">
                <a:solidFill>
                  <a:srgbClr val="008000"/>
                </a:solidFill>
              </a:rPr>
              <a:t>modified</a:t>
            </a:r>
            <a:r>
              <a:rPr lang="de-DE" sz="2133" dirty="0">
                <a:solidFill>
                  <a:srgbClr val="008000"/>
                </a:solidFill>
              </a:rPr>
              <a:t> ARF*</a:t>
            </a:r>
          </a:p>
          <a:p>
            <a:pPr>
              <a:lnSpc>
                <a:spcPct val="130000"/>
              </a:lnSpc>
            </a:pPr>
            <a:r>
              <a:rPr lang="de-DE" sz="1600" dirty="0">
                <a:solidFill>
                  <a:srgbClr val="7F7F7F"/>
                </a:solidFill>
              </a:rPr>
              <a:t>(</a:t>
            </a:r>
            <a:r>
              <a:rPr lang="de-DE" sz="1600" dirty="0" err="1">
                <a:solidFill>
                  <a:srgbClr val="7F7F7F"/>
                </a:solidFill>
              </a:rPr>
              <a:t>both</a:t>
            </a:r>
            <a:r>
              <a:rPr lang="de-DE" sz="1600" dirty="0">
                <a:solidFill>
                  <a:srgbClr val="7F7F7F"/>
                </a:solidFill>
              </a:rPr>
              <a:t> </a:t>
            </a:r>
            <a:r>
              <a:rPr lang="de-DE" sz="1600" dirty="0" err="1">
                <a:solidFill>
                  <a:srgbClr val="7F7F7F"/>
                </a:solidFill>
              </a:rPr>
              <a:t>from</a:t>
            </a:r>
            <a:r>
              <a:rPr lang="de-DE" sz="1600" dirty="0">
                <a:solidFill>
                  <a:srgbClr val="7F7F7F"/>
                </a:solidFill>
              </a:rPr>
              <a:t> </a:t>
            </a:r>
            <a:r>
              <a:rPr lang="de-DE" sz="1600" dirty="0" err="1">
                <a:solidFill>
                  <a:srgbClr val="7F7F7F"/>
                </a:solidFill>
              </a:rPr>
              <a:t>ground</a:t>
            </a:r>
            <a:r>
              <a:rPr lang="de-DE" sz="1600" dirty="0">
                <a:solidFill>
                  <a:srgbClr val="7F7F7F"/>
                </a:solidFill>
              </a:rPr>
              <a:t> </a:t>
            </a:r>
            <a:r>
              <a:rPr lang="de-DE" sz="1600" dirty="0" err="1">
                <a:solidFill>
                  <a:srgbClr val="7F7F7F"/>
                </a:solidFill>
              </a:rPr>
              <a:t>calibration</a:t>
            </a:r>
            <a:r>
              <a:rPr lang="de-DE" sz="1600" dirty="0">
                <a:solidFill>
                  <a:srgbClr val="7F7F7F"/>
                </a:solidFill>
              </a:rPr>
              <a:t>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949707" y="4482957"/>
            <a:ext cx="2818901" cy="66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DE" sz="1600" dirty="0"/>
              <a:t>*Al </a:t>
            </a:r>
            <a:r>
              <a:rPr lang="de-DE" sz="1600" dirty="0" err="1"/>
              <a:t>layer</a:t>
            </a:r>
            <a:r>
              <a:rPr lang="de-DE" sz="1600" dirty="0"/>
              <a:t> </a:t>
            </a:r>
            <a:r>
              <a:rPr lang="de-DE" sz="1600" dirty="0" err="1"/>
              <a:t>reduced</a:t>
            </a:r>
            <a:r>
              <a:rPr lang="de-DE" sz="1600" dirty="0"/>
              <a:t> </a:t>
            </a:r>
            <a:r>
              <a:rPr lang="de-DE" sz="1600" dirty="0" err="1"/>
              <a:t>by</a:t>
            </a:r>
            <a:r>
              <a:rPr lang="de-DE" sz="1600" dirty="0"/>
              <a:t> ≈12 </a:t>
            </a:r>
            <a:r>
              <a:rPr lang="de-DE" sz="1600" dirty="0" err="1"/>
              <a:t>nm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/>
              <a:t>    C </a:t>
            </a:r>
            <a:r>
              <a:rPr lang="de-DE" sz="1600" dirty="0" err="1"/>
              <a:t>layer</a:t>
            </a:r>
            <a:r>
              <a:rPr lang="de-DE" sz="1600" dirty="0"/>
              <a:t> </a:t>
            </a:r>
            <a:r>
              <a:rPr lang="de-DE" sz="1600" dirty="0" err="1"/>
              <a:t>reduced</a:t>
            </a:r>
            <a:r>
              <a:rPr lang="de-DE" sz="1600" dirty="0"/>
              <a:t> </a:t>
            </a:r>
            <a:r>
              <a:rPr lang="de-DE" sz="1600" dirty="0" err="1"/>
              <a:t>by</a:t>
            </a:r>
            <a:r>
              <a:rPr lang="de-DE" sz="1600" dirty="0"/>
              <a:t> ≈20 </a:t>
            </a:r>
            <a:r>
              <a:rPr lang="de-DE" sz="1600" dirty="0" err="1"/>
              <a:t>nm</a:t>
            </a:r>
            <a:endParaRPr lang="de-DE" sz="1600" dirty="0"/>
          </a:p>
        </p:txBody>
      </p:sp>
      <p:pic>
        <p:nvPicPr>
          <p:cNvPr id="29" name="Bild 28" descr="fitrmf1_tm8_sdtq_grid04_v25_onax_spectra_v0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t="7180" r="49201" b="81971"/>
          <a:stretch/>
        </p:blipFill>
        <p:spPr>
          <a:xfrm>
            <a:off x="270932" y="1789196"/>
            <a:ext cx="6979072" cy="2438912"/>
          </a:xfrm>
          <a:prstGeom prst="rect">
            <a:avLst/>
          </a:prstGeom>
        </p:spPr>
      </p:pic>
      <p:pic>
        <p:nvPicPr>
          <p:cNvPr id="30" name="Bild 29" descr="fitrmf1_tm8_sdtq_grid04_v25_onax_spectra_v0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" t="17846" r="49201" b="73404"/>
          <a:stretch/>
        </p:blipFill>
        <p:spPr>
          <a:xfrm>
            <a:off x="270932" y="4187550"/>
            <a:ext cx="6979473" cy="1814943"/>
          </a:xfrm>
          <a:prstGeom prst="rect">
            <a:avLst/>
          </a:prstGeom>
        </p:spPr>
      </p:pic>
      <p:pic>
        <p:nvPicPr>
          <p:cNvPr id="31" name="Bild 30" descr="fitrmf1_tm8_sdtq_grid04_v25_onax_spectra_v0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" t="4270" r="49201" b="93700"/>
          <a:stretch/>
        </p:blipFill>
        <p:spPr>
          <a:xfrm>
            <a:off x="270933" y="1358687"/>
            <a:ext cx="6979473" cy="456271"/>
          </a:xfrm>
          <a:prstGeom prst="rect">
            <a:avLst/>
          </a:prstGeom>
        </p:spPr>
      </p:pic>
      <p:sp>
        <p:nvSpPr>
          <p:cNvPr id="32" name="Textfeld 31"/>
          <p:cNvSpPr txBox="1"/>
          <p:nvPr/>
        </p:nvSpPr>
        <p:spPr>
          <a:xfrm>
            <a:off x="4387856" y="2241817"/>
            <a:ext cx="2341795" cy="11037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DE" sz="1867" dirty="0"/>
              <a:t>RXJ1856</a:t>
            </a:r>
            <a:br>
              <a:rPr lang="de-DE" sz="1867" dirty="0"/>
            </a:br>
            <a:r>
              <a:rPr lang="de-DE" sz="1867" dirty="0"/>
              <a:t>TM8, all valid </a:t>
            </a:r>
            <a:r>
              <a:rPr lang="de-DE" sz="1867" dirty="0" err="1"/>
              <a:t>patterns</a:t>
            </a:r>
            <a:endParaRPr lang="de-DE" sz="1867" dirty="0"/>
          </a:p>
          <a:p>
            <a:pPr algn="ctr">
              <a:lnSpc>
                <a:spcPct val="120000"/>
              </a:lnSpc>
            </a:pPr>
            <a:r>
              <a:rPr lang="de-DE" sz="1867" b="1" dirty="0"/>
              <a:t>χ</a:t>
            </a:r>
            <a:r>
              <a:rPr lang="de-DE" sz="1867" b="1" baseline="-25000" dirty="0"/>
              <a:t>r</a:t>
            </a:r>
            <a:r>
              <a:rPr lang="de-DE" sz="1867" b="1" baseline="30000" dirty="0"/>
              <a:t>2 </a:t>
            </a:r>
            <a:r>
              <a:rPr lang="de-DE" sz="1867" b="1" dirty="0"/>
              <a:t>= 1.35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F9B3CA8F-8F6B-4A80-B090-115D7B5D1CF1}"/>
              </a:ext>
            </a:extLst>
          </p:cNvPr>
          <p:cNvGrpSpPr/>
          <p:nvPr/>
        </p:nvGrpSpPr>
        <p:grpSpPr>
          <a:xfrm>
            <a:off x="107504" y="6446699"/>
            <a:ext cx="11987064" cy="389695"/>
            <a:chOff x="107504" y="6446699"/>
            <a:chExt cx="11987064" cy="389695"/>
          </a:xfrm>
        </p:grpSpPr>
        <p:pic>
          <p:nvPicPr>
            <p:cNvPr id="10" name="Picture 9" descr="minerva">
              <a:extLst>
                <a:ext uri="{FF2B5EF4-FFF2-40B4-BE49-F238E27FC236}">
                  <a16:creationId xmlns:a16="http://schemas.microsoft.com/office/drawing/2014/main" id="{456C4E91-5DD3-42AB-AA89-336C294C63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31000" contrast="7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6446699"/>
              <a:ext cx="425395" cy="389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Untertitel 2">
              <a:extLst>
                <a:ext uri="{FF2B5EF4-FFF2-40B4-BE49-F238E27FC236}">
                  <a16:creationId xmlns:a16="http://schemas.microsoft.com/office/drawing/2014/main" id="{E6EAB280-0BA8-48C2-A752-54207151D395}"/>
                </a:ext>
              </a:extLst>
            </p:cNvPr>
            <p:cNvSpPr txBox="1">
              <a:spLocks/>
            </p:cNvSpPr>
            <p:nvPr/>
          </p:nvSpPr>
          <p:spPr>
            <a:xfrm>
              <a:off x="2016086" y="6490158"/>
              <a:ext cx="8163758" cy="3348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16</a:t>
              </a:r>
              <a:r>
                <a:rPr lang="en-GB" sz="1400" baseline="30000" dirty="0">
                  <a:solidFill>
                    <a:schemeClr val="bg1">
                      <a:lumMod val="50000"/>
                    </a:schemeClr>
                  </a:solidFill>
                </a:rPr>
                <a:t>th</a:t>
              </a:r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 IACHEC  Meeting, La Granja de </a:t>
              </a: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</a:rPr>
                <a:t>San Ildefonso, Segovia, </a:t>
              </a:r>
              <a:r>
                <a:rPr lang="es-ES" sz="1400" dirty="0" err="1">
                  <a:solidFill>
                    <a:schemeClr val="bg1">
                      <a:lumMod val="50000"/>
                    </a:schemeClr>
                  </a:solidFill>
                </a:rPr>
                <a:t>Spain</a:t>
              </a: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</a:rPr>
                <a:t>, May 14, 2024</a:t>
              </a:r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855AC113-5095-4266-9421-1A5EC835D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88871" y="6446699"/>
              <a:ext cx="405697" cy="378347"/>
            </a:xfrm>
            <a:prstGeom prst="rect">
              <a:avLst/>
            </a:prstGeom>
          </p:spPr>
        </p:pic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3E612901-6EA4-470C-BEAA-92E184675268}"/>
              </a:ext>
            </a:extLst>
          </p:cNvPr>
          <p:cNvSpPr txBox="1"/>
          <p:nvPr/>
        </p:nvSpPr>
        <p:spPr>
          <a:xfrm>
            <a:off x="9622971" y="6412133"/>
            <a:ext cx="186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Konrad </a:t>
            </a:r>
            <a:r>
              <a:rPr lang="de-DE" dirty="0" err="1">
                <a:solidFill>
                  <a:srgbClr val="FF0000"/>
                </a:solidFill>
              </a:rPr>
              <a:t>Dennerl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85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ung 6"/>
          <p:cNvGrpSpPr/>
          <p:nvPr/>
        </p:nvGrpSpPr>
        <p:grpSpPr>
          <a:xfrm>
            <a:off x="1461005" y="806721"/>
            <a:ext cx="8824816" cy="5780895"/>
            <a:chOff x="235431" y="547684"/>
            <a:chExt cx="6618612" cy="4335671"/>
          </a:xfrm>
        </p:grpSpPr>
        <p:pic>
          <p:nvPicPr>
            <p:cNvPr id="2" name="Bild 1" descr="fitrmf1_tm8_sdtq_grid04_v26_spectra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51" b="50255"/>
            <a:stretch/>
          </p:blipFill>
          <p:spPr>
            <a:xfrm>
              <a:off x="235431" y="547684"/>
              <a:ext cx="6618612" cy="4319284"/>
            </a:xfrm>
            <a:prstGeom prst="rect">
              <a:avLst/>
            </a:prstGeom>
          </p:spPr>
        </p:pic>
        <p:sp>
          <p:nvSpPr>
            <p:cNvPr id="4" name="Rechteck 3"/>
            <p:cNvSpPr/>
            <p:nvPr/>
          </p:nvSpPr>
          <p:spPr>
            <a:xfrm>
              <a:off x="3605161" y="2736645"/>
              <a:ext cx="2998839" cy="21467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sp>
        <p:nvSpPr>
          <p:cNvPr id="21" name="Titel 1"/>
          <p:cNvSpPr txBox="1">
            <a:spLocks/>
          </p:cNvSpPr>
          <p:nvPr/>
        </p:nvSpPr>
        <p:spPr>
          <a:xfrm>
            <a:off x="0" y="112059"/>
            <a:ext cx="12192000" cy="533544"/>
          </a:xfrm>
          <a:prstGeom prst="rect">
            <a:avLst/>
          </a:prstGeom>
          <a:noFill/>
        </p:spPr>
        <p:txBody>
          <a:bodyPr vert="horz" wrap="square" lIns="121920" tIns="60960" rIns="121920" bIns="6096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67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Results</a:t>
            </a:r>
            <a:r>
              <a:rPr lang="de-DE" sz="2667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667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obtained</a:t>
            </a:r>
            <a:r>
              <a:rPr lang="de-DE" sz="2667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667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with</a:t>
            </a:r>
            <a:r>
              <a:rPr lang="de-DE" sz="2667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667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parameterized</a:t>
            </a:r>
            <a:r>
              <a:rPr lang="de-DE" sz="2667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RMF </a:t>
            </a:r>
            <a:r>
              <a:rPr lang="de-DE" sz="2667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for</a:t>
            </a:r>
            <a:r>
              <a:rPr lang="de-DE" sz="2667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2667" b="1" dirty="0">
                <a:ln w="1905"/>
                <a:solidFill>
                  <a:srgbClr val="31859C"/>
                </a:soli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SRG/</a:t>
            </a:r>
            <a:r>
              <a:rPr lang="de-DE" sz="2667" b="1" dirty="0" err="1">
                <a:ln w="1905"/>
                <a:solidFill>
                  <a:srgbClr val="31859C"/>
                </a:soli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eROSITA</a:t>
            </a:r>
            <a:r>
              <a:rPr lang="de-DE" sz="2667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(‚TM8 </a:t>
            </a:r>
            <a:r>
              <a:rPr lang="de-DE" sz="2667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sdtq</a:t>
            </a:r>
            <a:r>
              <a:rPr lang="de-DE" sz="2667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27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‘)</a:t>
            </a:r>
            <a:endParaRPr lang="de-DE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27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4144743" y="1363836"/>
            <a:ext cx="1450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chemeClr val="accent3">
                    <a:lumMod val="50000"/>
                  </a:schemeClr>
                </a:solidFill>
              </a:rPr>
              <a:t>RXJ1856, </a:t>
            </a:r>
            <a:r>
              <a:rPr lang="de-DE" sz="1600" b="1" dirty="0" err="1">
                <a:solidFill>
                  <a:schemeClr val="accent3">
                    <a:lumMod val="50000"/>
                  </a:schemeClr>
                </a:solidFill>
              </a:rPr>
              <a:t>obs</a:t>
            </a:r>
            <a:r>
              <a:rPr lang="de-DE" sz="1600" b="1" dirty="0">
                <a:solidFill>
                  <a:schemeClr val="accent3">
                    <a:lumMod val="50000"/>
                  </a:schemeClr>
                </a:solidFill>
              </a:rPr>
              <a:t> 1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8144476" y="1355175"/>
            <a:ext cx="1450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chemeClr val="accent3">
                    <a:lumMod val="50000"/>
                  </a:schemeClr>
                </a:solidFill>
              </a:rPr>
              <a:t>RXJ1856, </a:t>
            </a:r>
            <a:r>
              <a:rPr lang="de-DE" sz="1600" b="1" dirty="0" err="1">
                <a:solidFill>
                  <a:schemeClr val="accent3">
                    <a:lumMod val="50000"/>
                  </a:schemeClr>
                </a:solidFill>
              </a:rPr>
              <a:t>obs</a:t>
            </a:r>
            <a:r>
              <a:rPr lang="de-DE" sz="1600" b="1" dirty="0">
                <a:solidFill>
                  <a:schemeClr val="accent3">
                    <a:lumMod val="50000"/>
                  </a:schemeClr>
                </a:solidFill>
              </a:rPr>
              <a:t> 2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4144743" y="4148095"/>
            <a:ext cx="1450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chemeClr val="accent3">
                    <a:lumMod val="50000"/>
                  </a:schemeClr>
                </a:solidFill>
              </a:rPr>
              <a:t>RXJ1856, </a:t>
            </a:r>
            <a:r>
              <a:rPr lang="de-DE" sz="1600" b="1" dirty="0" err="1">
                <a:solidFill>
                  <a:schemeClr val="accent3">
                    <a:lumMod val="50000"/>
                  </a:schemeClr>
                </a:solidFill>
              </a:rPr>
              <a:t>obs</a:t>
            </a:r>
            <a:r>
              <a:rPr lang="de-DE" sz="1600" b="1" dirty="0">
                <a:solidFill>
                  <a:schemeClr val="accent3">
                    <a:lumMod val="50000"/>
                  </a:schemeClr>
                </a:solidFill>
              </a:rPr>
              <a:t> 3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499869" y="4184372"/>
            <a:ext cx="4152740" cy="7589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867" dirty="0"/>
              <a:t>‚TM8‘ = TM1 + TM2 + TM3 + TM4 + TM6</a:t>
            </a:r>
            <a:br>
              <a:rPr lang="de-DE" sz="1867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86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de-DE" sz="1867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sum</a:t>
            </a:r>
            <a:r>
              <a:rPr lang="de-DE" sz="186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867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86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all CCDs </a:t>
            </a:r>
            <a:r>
              <a:rPr lang="de-DE" sz="1867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de-DE" sz="186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 on-chip Al </a:t>
            </a:r>
            <a:r>
              <a:rPr lang="de-DE" sz="1867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filter</a:t>
            </a:r>
            <a:r>
              <a:rPr lang="de-DE" sz="186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499869" y="5217947"/>
            <a:ext cx="4560864" cy="780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867" dirty="0"/>
              <a:t> ‚</a:t>
            </a:r>
            <a:r>
              <a:rPr lang="de-DE" sz="1867" dirty="0" err="1"/>
              <a:t>sdtq</a:t>
            </a:r>
            <a:r>
              <a:rPr lang="de-DE" sz="1867" dirty="0"/>
              <a:t>‘: all valid </a:t>
            </a:r>
            <a:r>
              <a:rPr lang="de-DE" sz="1867" dirty="0" err="1"/>
              <a:t>pixel</a:t>
            </a:r>
            <a:r>
              <a:rPr lang="de-DE" sz="1867" dirty="0"/>
              <a:t> </a:t>
            </a:r>
            <a:r>
              <a:rPr lang="de-DE" sz="1867" dirty="0" err="1"/>
              <a:t>patterns</a:t>
            </a:r>
            <a:endParaRPr lang="de-DE" sz="1867" dirty="0"/>
          </a:p>
          <a:p>
            <a:pPr>
              <a:lnSpc>
                <a:spcPct val="130000"/>
              </a:lnSpc>
            </a:pPr>
            <a:r>
              <a:rPr lang="de-DE" sz="1867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 (</a:t>
            </a:r>
            <a:r>
              <a:rPr lang="de-DE" sz="1867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sum</a:t>
            </a:r>
            <a:r>
              <a:rPr lang="de-DE" sz="1867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 </a:t>
            </a:r>
            <a:r>
              <a:rPr lang="de-DE" sz="1867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of</a:t>
            </a:r>
            <a:r>
              <a:rPr lang="de-DE" sz="1867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 </a:t>
            </a:r>
            <a:r>
              <a:rPr lang="de-DE" sz="1867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singles</a:t>
            </a:r>
            <a:r>
              <a:rPr lang="de-DE" sz="1867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, </a:t>
            </a:r>
            <a:r>
              <a:rPr lang="de-DE" sz="1867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doubles</a:t>
            </a:r>
            <a:r>
              <a:rPr lang="de-DE" sz="1867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, </a:t>
            </a:r>
            <a:r>
              <a:rPr lang="de-DE" sz="1867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triples</a:t>
            </a:r>
            <a:r>
              <a:rPr lang="de-DE" sz="1867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, </a:t>
            </a:r>
            <a:r>
              <a:rPr lang="de-DE" sz="1867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quadruples</a:t>
            </a:r>
            <a:r>
              <a:rPr lang="de-DE" sz="1867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)</a:t>
            </a:r>
            <a:endParaRPr lang="de-DE" sz="1867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DC1124E0-A43B-40AF-8BB4-147C5751BA3E}"/>
              </a:ext>
            </a:extLst>
          </p:cNvPr>
          <p:cNvGrpSpPr/>
          <p:nvPr/>
        </p:nvGrpSpPr>
        <p:grpSpPr>
          <a:xfrm>
            <a:off x="107504" y="6446699"/>
            <a:ext cx="11987064" cy="389695"/>
            <a:chOff x="107504" y="6446699"/>
            <a:chExt cx="11987064" cy="389695"/>
          </a:xfrm>
        </p:grpSpPr>
        <p:pic>
          <p:nvPicPr>
            <p:cNvPr id="12" name="Picture 9" descr="minerva">
              <a:extLst>
                <a:ext uri="{FF2B5EF4-FFF2-40B4-BE49-F238E27FC236}">
                  <a16:creationId xmlns:a16="http://schemas.microsoft.com/office/drawing/2014/main" id="{00AF2A76-EB20-4073-913D-40DB2C0EE0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31000" contrast="7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6446699"/>
              <a:ext cx="425395" cy="389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Untertitel 2">
              <a:extLst>
                <a:ext uri="{FF2B5EF4-FFF2-40B4-BE49-F238E27FC236}">
                  <a16:creationId xmlns:a16="http://schemas.microsoft.com/office/drawing/2014/main" id="{04FD571C-B24F-4936-99FD-C153AD519B02}"/>
                </a:ext>
              </a:extLst>
            </p:cNvPr>
            <p:cNvSpPr txBox="1">
              <a:spLocks/>
            </p:cNvSpPr>
            <p:nvPr/>
          </p:nvSpPr>
          <p:spPr>
            <a:xfrm>
              <a:off x="2016086" y="6490158"/>
              <a:ext cx="8163758" cy="3348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16</a:t>
              </a:r>
              <a:r>
                <a:rPr lang="en-GB" sz="1400" baseline="30000" dirty="0">
                  <a:solidFill>
                    <a:schemeClr val="bg1">
                      <a:lumMod val="50000"/>
                    </a:schemeClr>
                  </a:solidFill>
                </a:rPr>
                <a:t>th</a:t>
              </a:r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 IACHEC  Meeting, La Granja de </a:t>
              </a: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</a:rPr>
                <a:t>San Ildefonso, Segovia, </a:t>
              </a:r>
              <a:r>
                <a:rPr lang="es-ES" sz="1400" dirty="0" err="1">
                  <a:solidFill>
                    <a:schemeClr val="bg1">
                      <a:lumMod val="50000"/>
                    </a:schemeClr>
                  </a:solidFill>
                </a:rPr>
                <a:t>Spain</a:t>
              </a: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</a:rPr>
                <a:t>, May 14, 2024</a:t>
              </a:r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2A465C7C-5163-44EF-9630-1BAA51EF7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88871" y="6446699"/>
              <a:ext cx="405697" cy="3783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61923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8" y="188914"/>
            <a:ext cx="2692544" cy="792162"/>
          </a:xfrm>
        </p:spPr>
        <p:txBody>
          <a:bodyPr/>
          <a:lstStyle/>
          <a:p>
            <a:r>
              <a:rPr lang="de-DE" dirty="0" err="1"/>
              <a:t>eROSITA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0038" y="1233488"/>
            <a:ext cx="281654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dirty="0">
                <a:solidFill>
                  <a:srgbClr val="00B0F0"/>
                </a:solidFill>
              </a:rPr>
              <a:t>Summary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465320" y="1866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2992582" y="1733551"/>
            <a:ext cx="84519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sz="2400" dirty="0"/>
              <a:t>Track </a:t>
            </a:r>
            <a:r>
              <a:rPr lang="de-DE" sz="2400" dirty="0" err="1"/>
              <a:t>contamination</a:t>
            </a:r>
            <a:r>
              <a:rPr lang="de-DE" sz="2400" dirty="0"/>
              <a:t> after larger orbital </a:t>
            </a:r>
            <a:r>
              <a:rPr lang="de-DE" sz="2400" dirty="0" err="1"/>
              <a:t>manuevres</a:t>
            </a:r>
            <a:br>
              <a:rPr lang="de-DE" sz="2400" dirty="0"/>
            </a:br>
            <a:r>
              <a:rPr lang="de-DE" sz="2400" dirty="0"/>
              <a:t>                         </a:t>
            </a:r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DE" sz="2400" dirty="0" err="1">
                <a:sym typeface="Wingdings" panose="05000000000000000000" pitchFamily="2" charset="2"/>
              </a:rPr>
              <a:t>no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cumulative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effect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detectable</a:t>
            </a:r>
            <a:endParaRPr lang="de-DE" sz="24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sym typeface="Wingdings" panose="05000000000000000000" pitchFamily="2" charset="2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sz="2400" dirty="0">
                <a:sym typeface="Wingdings" panose="05000000000000000000" pitchFamily="2" charset="2"/>
              </a:rPr>
              <a:t>RXJ1856 </a:t>
            </a:r>
            <a:r>
              <a:rPr lang="de-DE" sz="2400" dirty="0" err="1">
                <a:sym typeface="Wingdings" panose="05000000000000000000" pitchFamily="2" charset="2"/>
              </a:rPr>
              <a:t>matches</a:t>
            </a:r>
            <a:r>
              <a:rPr lang="de-DE" sz="2400" dirty="0">
                <a:sym typeface="Wingdings" panose="05000000000000000000" pitchFamily="2" charset="2"/>
              </a:rPr>
              <a:t> Chandra LETG  </a:t>
            </a:r>
            <a:br>
              <a:rPr lang="de-DE" sz="2400" dirty="0">
                <a:sym typeface="Wingdings" panose="05000000000000000000" pitchFamily="2" charset="2"/>
              </a:rPr>
            </a:br>
            <a:r>
              <a:rPr lang="de-DE" sz="2400" dirty="0">
                <a:sym typeface="Wingdings" panose="05000000000000000000" pitchFamily="2" charset="2"/>
              </a:rPr>
              <a:t>                          norm </a:t>
            </a:r>
            <a:r>
              <a:rPr lang="de-DE" sz="2400" dirty="0" err="1">
                <a:sym typeface="Wingdings" panose="05000000000000000000" pitchFamily="2" charset="2"/>
              </a:rPr>
              <a:t>free</a:t>
            </a:r>
            <a:r>
              <a:rPr lang="de-DE" sz="2400" dirty="0">
                <a:sym typeface="Wingdings" panose="05000000000000000000" pitchFamily="2" charset="2"/>
              </a:rPr>
              <a:t>, </a:t>
            </a:r>
            <a:r>
              <a:rPr lang="de-DE" sz="2400" dirty="0" err="1">
                <a:sym typeface="Wingdings" panose="05000000000000000000" pitchFamily="2" charset="2"/>
              </a:rPr>
              <a:t>shape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fixed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to</a:t>
            </a:r>
            <a:r>
              <a:rPr lang="de-DE" sz="2400" dirty="0">
                <a:sym typeface="Wingdings" panose="05000000000000000000" pitchFamily="2" charset="2"/>
              </a:rPr>
              <a:t> LETG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sz="2400" dirty="0"/>
              <a:t>After ARF and RMF </a:t>
            </a:r>
            <a:r>
              <a:rPr lang="de-DE" sz="2400" dirty="0" err="1"/>
              <a:t>adjustment</a:t>
            </a:r>
            <a:br>
              <a:rPr lang="de-DE" sz="2400" dirty="0"/>
            </a:br>
            <a:r>
              <a:rPr lang="de-DE" sz="2400" dirty="0"/>
              <a:t>  </a:t>
            </a:r>
            <a:r>
              <a:rPr lang="de-DE" sz="2400" dirty="0">
                <a:sym typeface="Wingdings" panose="05000000000000000000" pitchFamily="2" charset="2"/>
              </a:rPr>
              <a:t>                        </a:t>
            </a:r>
            <a:r>
              <a:rPr lang="de-DE" sz="2400" dirty="0" err="1">
                <a:sym typeface="Wingdings" panose="05000000000000000000" pitchFamily="2" charset="2"/>
              </a:rPr>
              <a:t>good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spectral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fits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for</a:t>
            </a:r>
            <a:r>
              <a:rPr lang="de-DE" sz="2400" dirty="0">
                <a:sym typeface="Wingdings" panose="05000000000000000000" pitchFamily="2" charset="2"/>
              </a:rPr>
              <a:t> ‚</a:t>
            </a:r>
            <a:r>
              <a:rPr lang="de-DE" sz="2400" dirty="0"/>
              <a:t>TM8‘ &amp; all valid </a:t>
            </a:r>
            <a:r>
              <a:rPr lang="de-DE" sz="2400" dirty="0" err="1"/>
              <a:t>patterns</a:t>
            </a:r>
            <a:endParaRPr lang="de-DE" sz="2400" dirty="0">
              <a:sym typeface="Wingdings" panose="05000000000000000000" pitchFamily="2" charset="2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9015747" y="6454904"/>
            <a:ext cx="186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Konrad </a:t>
            </a:r>
            <a:r>
              <a:rPr lang="de-DE" dirty="0" err="1">
                <a:solidFill>
                  <a:srgbClr val="FF0000"/>
                </a:solidFill>
              </a:rPr>
              <a:t>Dennerl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7D0382C6-6E74-41D6-97C1-0B770F51D419}"/>
              </a:ext>
            </a:extLst>
          </p:cNvPr>
          <p:cNvGrpSpPr/>
          <p:nvPr/>
        </p:nvGrpSpPr>
        <p:grpSpPr>
          <a:xfrm>
            <a:off x="107504" y="6446699"/>
            <a:ext cx="11987064" cy="389695"/>
            <a:chOff x="107504" y="6446699"/>
            <a:chExt cx="11987064" cy="389695"/>
          </a:xfrm>
        </p:grpSpPr>
        <p:pic>
          <p:nvPicPr>
            <p:cNvPr id="15" name="Picture 9" descr="minerva">
              <a:extLst>
                <a:ext uri="{FF2B5EF4-FFF2-40B4-BE49-F238E27FC236}">
                  <a16:creationId xmlns:a16="http://schemas.microsoft.com/office/drawing/2014/main" id="{600AC565-7387-457D-80A0-08A13FCEEE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31000" contrast="7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6446699"/>
              <a:ext cx="425395" cy="389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Untertitel 2">
              <a:extLst>
                <a:ext uri="{FF2B5EF4-FFF2-40B4-BE49-F238E27FC236}">
                  <a16:creationId xmlns:a16="http://schemas.microsoft.com/office/drawing/2014/main" id="{67E64A73-13DF-4040-9F7A-44A19158EF03}"/>
                </a:ext>
              </a:extLst>
            </p:cNvPr>
            <p:cNvSpPr txBox="1">
              <a:spLocks/>
            </p:cNvSpPr>
            <p:nvPr/>
          </p:nvSpPr>
          <p:spPr>
            <a:xfrm>
              <a:off x="2016086" y="6490158"/>
              <a:ext cx="8163758" cy="3348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16</a:t>
              </a:r>
              <a:r>
                <a:rPr lang="en-GB" sz="1400" baseline="30000" dirty="0">
                  <a:solidFill>
                    <a:schemeClr val="bg1">
                      <a:lumMod val="50000"/>
                    </a:schemeClr>
                  </a:solidFill>
                </a:rPr>
                <a:t>th</a:t>
              </a:r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 IACHEC  Meeting, La Granja de </a:t>
              </a: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</a:rPr>
                <a:t>San Ildefonso, Segovia, </a:t>
              </a:r>
              <a:r>
                <a:rPr lang="es-ES" sz="1400" dirty="0" err="1">
                  <a:solidFill>
                    <a:schemeClr val="bg1">
                      <a:lumMod val="50000"/>
                    </a:schemeClr>
                  </a:solidFill>
                </a:rPr>
                <a:t>Spain</a:t>
              </a: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</a:rPr>
                <a:t>, May 14, 2024</a:t>
              </a:r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797FF135-76B2-4183-99F0-79F066AFE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88871" y="6446699"/>
              <a:ext cx="405697" cy="3783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3113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body" idx="1"/>
          </p:nvPr>
        </p:nvSpPr>
        <p:spPr>
          <a:xfrm>
            <a:off x="1632998" y="3700525"/>
            <a:ext cx="7989600" cy="1862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SzPts val="3330"/>
            </a:pPr>
            <a:r>
              <a:rPr lang="en-US" sz="3330" dirty="0"/>
              <a:t>NICER Observations of WD &amp; NS</a:t>
            </a:r>
            <a:br>
              <a:rPr lang="en-US" sz="3330" dirty="0"/>
            </a:br>
            <a:r>
              <a:rPr lang="en-US" sz="2590" dirty="0"/>
              <a:t>Craig Markwardt (NASA/GSFC)</a:t>
            </a:r>
            <a:br>
              <a:rPr lang="en-US" sz="2590" dirty="0"/>
            </a:br>
            <a:r>
              <a:rPr lang="en-US" sz="2590" dirty="0"/>
              <a:t>on behalf of NICER Team</a:t>
            </a:r>
            <a:endParaRPr dirty="0"/>
          </a:p>
        </p:txBody>
      </p:sp>
      <p:pic>
        <p:nvPicPr>
          <p:cNvPr id="45" name="Google Shape;45;p9" descr="NAS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9656" y="5978876"/>
            <a:ext cx="956264" cy="81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 descr="GSFC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10878" y="5871219"/>
            <a:ext cx="445842" cy="810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9" descr="Moog.jpg"/>
          <p:cNvPicPr preferRelativeResize="0"/>
          <p:nvPr/>
        </p:nvPicPr>
        <p:blipFill rotWithShape="1">
          <a:blip r:embed="rId5">
            <a:alphaModFix/>
          </a:blip>
          <a:srcRect l="6697" t="14626" r="6830" b="16740"/>
          <a:stretch/>
        </p:blipFill>
        <p:spPr>
          <a:xfrm>
            <a:off x="7852791" y="6521896"/>
            <a:ext cx="1544647" cy="310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9" descr="DTU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8601" y="6109358"/>
            <a:ext cx="472630" cy="68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9" descr="BroadReach.jpg"/>
          <p:cNvPicPr preferRelativeResize="0"/>
          <p:nvPr/>
        </p:nvPicPr>
        <p:blipFill rotWithShape="1">
          <a:blip r:embed="rId7">
            <a:alphaModFix/>
          </a:blip>
          <a:srcRect r="7247" b="21363"/>
          <a:stretch/>
        </p:blipFill>
        <p:spPr>
          <a:xfrm>
            <a:off x="6781802" y="6350929"/>
            <a:ext cx="828039" cy="374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9" descr="DTU.jpg"/>
          <p:cNvPicPr preferRelativeResize="0"/>
          <p:nvPr/>
        </p:nvPicPr>
        <p:blipFill rotWithShape="1">
          <a:blip r:embed="rId8">
            <a:alphaModFix/>
          </a:blip>
          <a:srcRect b="59574"/>
          <a:stretch/>
        </p:blipFill>
        <p:spPr>
          <a:xfrm>
            <a:off x="5718601" y="6146343"/>
            <a:ext cx="470469" cy="276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9" descr="BroadReach.jpg"/>
          <p:cNvPicPr preferRelativeResize="0"/>
          <p:nvPr/>
        </p:nvPicPr>
        <p:blipFill rotWithShape="1">
          <a:blip r:embed="rId9">
            <a:alphaModFix/>
          </a:blip>
          <a:srcRect t="83754" r="2816" b="2920"/>
          <a:stretch/>
        </p:blipFill>
        <p:spPr>
          <a:xfrm>
            <a:off x="6773985" y="6768052"/>
            <a:ext cx="867594" cy="63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9" descr="Kavl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913350" y="6040289"/>
            <a:ext cx="1427224" cy="70038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9"/>
          <p:cNvSpPr txBox="1"/>
          <p:nvPr/>
        </p:nvSpPr>
        <p:spPr>
          <a:xfrm>
            <a:off x="3130177" y="6596390"/>
            <a:ext cx="64247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GSFC</a:t>
            </a:r>
            <a:endParaRPr/>
          </a:p>
        </p:txBody>
      </p:sp>
      <p:sp>
        <p:nvSpPr>
          <p:cNvPr id="54" name="Google Shape;54;p9"/>
          <p:cNvSpPr txBox="1"/>
          <p:nvPr/>
        </p:nvSpPr>
        <p:spPr>
          <a:xfrm>
            <a:off x="5599572" y="0"/>
            <a:ext cx="5068429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lnSpc>
                <a:spcPct val="90000"/>
              </a:lnSpc>
              <a:buClr>
                <a:schemeClr val="lt1"/>
              </a:buClr>
              <a:buSzPts val="4200"/>
            </a:pPr>
            <a:r>
              <a:rPr lang="en-US" sz="4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IACHEC</a:t>
            </a:r>
            <a:br>
              <a:rPr lang="en-U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May 2024</a:t>
            </a:r>
            <a:endParaRPr dirty="0"/>
          </a:p>
        </p:txBody>
      </p:sp>
      <p:pic>
        <p:nvPicPr>
          <p:cNvPr id="55" name="Google Shape;55;p9" descr="https://lh4.googleusercontent.com/tFJBv5KjYZSvBCzq0-DtwMNlAe3Zv2Q-TfrvjdAhkf042lQ1dLoIjd7PtSaAzJfxp0wLZJN4NjHhcBRZD5zFsp81-an6LfRD0sCnrdHvOMtKEQ6AagVQN0h4fSWbXqcb7aUc-dN2LmI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166142" y="4883834"/>
            <a:ext cx="1334477" cy="1539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de-DE" b="1" dirty="0"/>
              <a:t>Goals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Working Group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88847F37-6CF9-4EE1-A4C8-E78A168E8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0159"/>
            <a:ext cx="10515600" cy="4766804"/>
          </a:xfrm>
        </p:spPr>
        <p:txBody>
          <a:bodyPr/>
          <a:lstStyle/>
          <a:p>
            <a:r>
              <a:rPr lang="en-GB" dirty="0"/>
              <a:t>Identify and characterise WD and INs standard candle objects</a:t>
            </a:r>
          </a:p>
          <a:p>
            <a:pPr lvl="1"/>
            <a:r>
              <a:rPr lang="en-GB" b="1" dirty="0"/>
              <a:t>WDs: </a:t>
            </a:r>
          </a:p>
          <a:p>
            <a:pPr lvl="2"/>
            <a:r>
              <a:rPr lang="en-GB" sz="2400" dirty="0"/>
              <a:t>HZ43</a:t>
            </a:r>
          </a:p>
          <a:p>
            <a:pPr lvl="2"/>
            <a:r>
              <a:rPr lang="en-GB" sz="2400" dirty="0"/>
              <a:t>Sirius B</a:t>
            </a:r>
          </a:p>
          <a:p>
            <a:pPr lvl="2"/>
            <a:r>
              <a:rPr lang="en-GB" sz="2400" dirty="0"/>
              <a:t>GD153</a:t>
            </a:r>
          </a:p>
          <a:p>
            <a:pPr lvl="1"/>
            <a:r>
              <a:rPr lang="en-US" b="1" dirty="0"/>
              <a:t>Objects</a:t>
            </a:r>
          </a:p>
          <a:p>
            <a:pPr lvl="2"/>
            <a:r>
              <a:rPr lang="en-US" sz="2400" dirty="0"/>
              <a:t>RX J1856.5-3754 (Work horse Spectrum)</a:t>
            </a:r>
          </a:p>
          <a:p>
            <a:pPr lvl="2"/>
            <a:r>
              <a:rPr lang="en-US" sz="2400" dirty="0"/>
              <a:t>PSR B0656+14</a:t>
            </a:r>
          </a:p>
          <a:p>
            <a:pPr lvl="2"/>
            <a:r>
              <a:rPr lang="de-DE" sz="2400" dirty="0"/>
              <a:t>1RXS J214303.7+065419 (=RXJ2143) </a:t>
            </a:r>
            <a:r>
              <a:rPr lang="de-DE" sz="2400" dirty="0" err="1"/>
              <a:t>eROSITA</a:t>
            </a:r>
            <a:endParaRPr lang="de-DE" sz="2400" dirty="0"/>
          </a:p>
          <a:p>
            <a:pPr lvl="2"/>
            <a:endParaRPr lang="en-US" sz="2400" dirty="0"/>
          </a:p>
          <a:p>
            <a:endParaRPr lang="en-GB" sz="3200" dirty="0"/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D3715193-6B4B-4F50-A2C7-F4620CAA2A7C}"/>
              </a:ext>
            </a:extLst>
          </p:cNvPr>
          <p:cNvGrpSpPr/>
          <p:nvPr/>
        </p:nvGrpSpPr>
        <p:grpSpPr>
          <a:xfrm>
            <a:off x="107504" y="6446699"/>
            <a:ext cx="11987064" cy="389695"/>
            <a:chOff x="107504" y="6446699"/>
            <a:chExt cx="11987064" cy="389695"/>
          </a:xfrm>
        </p:grpSpPr>
        <p:pic>
          <p:nvPicPr>
            <p:cNvPr id="13" name="Picture 9" descr="minerva">
              <a:extLst>
                <a:ext uri="{FF2B5EF4-FFF2-40B4-BE49-F238E27FC236}">
                  <a16:creationId xmlns:a16="http://schemas.microsoft.com/office/drawing/2014/main" id="{5551A8A1-A531-4CAA-BD5A-CB95A612B3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31000" contrast="7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6446699"/>
              <a:ext cx="425395" cy="389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Untertitel 2">
              <a:extLst>
                <a:ext uri="{FF2B5EF4-FFF2-40B4-BE49-F238E27FC236}">
                  <a16:creationId xmlns:a16="http://schemas.microsoft.com/office/drawing/2014/main" id="{F962A010-3A02-4995-939A-641D7997921A}"/>
                </a:ext>
              </a:extLst>
            </p:cNvPr>
            <p:cNvSpPr txBox="1">
              <a:spLocks/>
            </p:cNvSpPr>
            <p:nvPr/>
          </p:nvSpPr>
          <p:spPr>
            <a:xfrm>
              <a:off x="2016086" y="6490158"/>
              <a:ext cx="8163758" cy="3348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16</a:t>
              </a:r>
              <a:r>
                <a:rPr lang="en-GB" sz="1400" baseline="30000" dirty="0">
                  <a:solidFill>
                    <a:schemeClr val="bg1">
                      <a:lumMod val="50000"/>
                    </a:schemeClr>
                  </a:solidFill>
                </a:rPr>
                <a:t>th</a:t>
              </a:r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 IACHEC  Meeting, La Granja de </a:t>
              </a: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</a:rPr>
                <a:t>San Ildefonso, Segovia, </a:t>
              </a:r>
              <a:r>
                <a:rPr lang="es-ES" sz="1400" dirty="0" err="1">
                  <a:solidFill>
                    <a:schemeClr val="bg1">
                      <a:lumMod val="50000"/>
                    </a:schemeClr>
                  </a:solidFill>
                </a:rPr>
                <a:t>Spain</a:t>
              </a: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</a:rPr>
                <a:t>, May 14, 2024</a:t>
              </a:r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92C2B856-2D6C-4F85-8B57-2FAC1741B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88871" y="6446699"/>
              <a:ext cx="405697" cy="3783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26401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182BAB-E73F-B4C8-3859-40A0BFA86C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RX J1856 – Isolated Neutron Star</a:t>
            </a:r>
          </a:p>
          <a:p>
            <a:r>
              <a:rPr lang="en-US" dirty="0"/>
              <a:t>HZ43 – White Dwarf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8B8ABE-8AD7-1DEB-84B2-D5F35C4F8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972" y="539870"/>
            <a:ext cx="7141028" cy="641467"/>
          </a:xfrm>
        </p:spPr>
        <p:txBody>
          <a:bodyPr/>
          <a:lstStyle/>
          <a:p>
            <a:r>
              <a:rPr lang="en-US" dirty="0"/>
              <a:t>NICER Observations of Isolated NS &amp; WD</a:t>
            </a:r>
          </a:p>
        </p:txBody>
      </p:sp>
    </p:spTree>
    <p:extLst>
      <p:ext uri="{BB962C8B-B14F-4D97-AF65-F5344CB8AC3E}">
        <p14:creationId xmlns:p14="http://schemas.microsoft.com/office/powerpoint/2010/main" val="26376849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2C8BA8-A856-B013-4EBF-4554C14DDE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Various standard candle calibrators: NICER appears to have lower flux &lt; 0.5 keV, could be consistent with additional absorption</a:t>
            </a:r>
          </a:p>
          <a:p>
            <a:r>
              <a:rPr lang="en-US" dirty="0"/>
              <a:t>RX J1856 (isolated neutron star black body)</a:t>
            </a:r>
          </a:p>
          <a:p>
            <a:r>
              <a:rPr lang="en-US" dirty="0"/>
              <a:t>HZ 43 (white dwarf)</a:t>
            </a:r>
          </a:p>
          <a:p>
            <a:r>
              <a:rPr lang="en-US" dirty="0"/>
              <a:t>Low energy flux offsets seem consistent with extra absorption, comparable to 1.0e19 /cm2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AE0ABB-0AF5-9279-FAA9-EBFC04D1A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7927894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D01D84-6143-021E-0454-BE629F141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023883"/>
            <a:ext cx="8229600" cy="159463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IACHEC Reference Model from Chandra LETGS</a:t>
            </a:r>
          </a:p>
          <a:p>
            <a:r>
              <a:rPr lang="en-US" dirty="0"/>
              <a:t>Good fit, but NICER norm is 14% low and </a:t>
            </a:r>
            <a:r>
              <a:rPr lang="en-US" dirty="0" err="1"/>
              <a:t>nH</a:t>
            </a:r>
            <a:r>
              <a:rPr lang="en-US" dirty="0"/>
              <a:t> is high </a:t>
            </a:r>
            <a:br>
              <a:rPr lang="en-US" dirty="0"/>
            </a:br>
            <a:r>
              <a:rPr lang="en-US" dirty="0"/>
              <a:t>by ~few x 10</a:t>
            </a:r>
            <a:r>
              <a:rPr lang="en-US" baseline="30000" dirty="0"/>
              <a:t>19</a:t>
            </a:r>
            <a:endParaRPr lang="en-US" dirty="0"/>
          </a:p>
          <a:p>
            <a:r>
              <a:rPr lang="en-US" dirty="0"/>
              <a:t>Background due to galactic bulge diffuse emission included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C5AE23-492E-3E13-C5A8-2031424DA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RX J1856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EA812A1-955A-E14C-CE34-448EDC58B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381" y="1312805"/>
            <a:ext cx="5163239" cy="371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6273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8632BB-5534-1F01-6189-CAD9F91B2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151233"/>
            <a:ext cx="8229600" cy="1521416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Beuermann</a:t>
            </a:r>
            <a:r>
              <a:rPr lang="en-US" dirty="0"/>
              <a:t> et al 2006 as reference model (very soft!)</a:t>
            </a:r>
          </a:p>
          <a:p>
            <a:pPr lvl="1"/>
            <a:r>
              <a:rPr lang="en-US" dirty="0"/>
              <a:t>Chandra LETGS + EUVE + ROSAT PSPC data combined</a:t>
            </a:r>
          </a:p>
          <a:p>
            <a:r>
              <a:rPr lang="en-US" dirty="0"/>
              <a:t>Fair fit but norm is low by 16-17%, poor residuals in-band</a:t>
            </a:r>
          </a:p>
          <a:p>
            <a:r>
              <a:rPr lang="en-US" dirty="0"/>
              <a:t>0.5-1.2 keV emission is from binary companion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67BE5D-872D-981D-FF49-B85D7C311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HZ43 – White Dwarf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271AB27-8CC5-E4B6-75AC-C6CEEEFBF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650" y="1357326"/>
            <a:ext cx="5235485" cy="379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2194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A74391-CD50-17E4-5548-2538E17CB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457257"/>
            <a:ext cx="8229600" cy="5190679"/>
          </a:xfrm>
        </p:spPr>
        <p:txBody>
          <a:bodyPr>
            <a:normAutofit/>
          </a:bodyPr>
          <a:lstStyle/>
          <a:p>
            <a:r>
              <a:rPr lang="en-US" dirty="0"/>
              <a:t>~0.28 keV – NICER low by ~16% (HZ43 LETGS+EUVE)</a:t>
            </a:r>
          </a:p>
          <a:p>
            <a:r>
              <a:rPr lang="en-US" dirty="0"/>
              <a:t>~0.35 keV – NICER low by ~14% (J1856 LETGS)</a:t>
            </a:r>
          </a:p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0.56 keV – NICER low by 10% (E0102 line RGS)</a:t>
            </a:r>
          </a:p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0.63 keV – NICER low by 6% (E0102 line)</a:t>
            </a:r>
          </a:p>
          <a:p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Add’l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absorption 1.0e19 (E0102 continuum)</a:t>
            </a:r>
          </a:p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0.92 keV – NICER on par (E0102 line)</a:t>
            </a:r>
          </a:p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1.02 keV – NICER on par (E0102 line)</a:t>
            </a:r>
          </a:p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US" b="1" dirty="0"/>
              <a:t>Could be consistent with a small amount of extra absorption not accounted for by responses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0A7C58-F77B-BCEA-2AB1-1AE47E6B5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Observations</a:t>
            </a:r>
          </a:p>
        </p:txBody>
      </p:sp>
    </p:spTree>
    <p:extLst>
      <p:ext uri="{BB962C8B-B14F-4D97-AF65-F5344CB8AC3E}">
        <p14:creationId xmlns:p14="http://schemas.microsoft.com/office/powerpoint/2010/main" val="9092495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85F5CA-FD48-7AED-271B-2CE16406A6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extra absorption column is about 1e19</a:t>
            </a:r>
          </a:p>
          <a:p>
            <a:pPr lvl="1"/>
            <a:r>
              <a:rPr lang="en-US" dirty="0"/>
              <a:t>small but significant</a:t>
            </a:r>
          </a:p>
          <a:p>
            <a:pPr lvl="1"/>
            <a:r>
              <a:rPr lang="en-US" dirty="0"/>
              <a:t>at 0.3 keV this would appear as a ~20% error, consistent with J1856 and HZ43</a:t>
            </a:r>
          </a:p>
          <a:p>
            <a:r>
              <a:rPr lang="en-US" dirty="0"/>
              <a:t>The material properties of filters were measured before launch</a:t>
            </a:r>
          </a:p>
          <a:p>
            <a:pPr lvl="1"/>
            <a:r>
              <a:rPr lang="en-US" dirty="0"/>
              <a:t>Difficult to understand how an additional absorption term of this magnitude could enter in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307C23-59C1-B4A4-71AB-48947958A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Magnitude of Absorption</a:t>
            </a:r>
          </a:p>
        </p:txBody>
      </p:sp>
    </p:spTree>
    <p:extLst>
      <p:ext uri="{BB962C8B-B14F-4D97-AF65-F5344CB8AC3E}">
        <p14:creationId xmlns:p14="http://schemas.microsoft.com/office/powerpoint/2010/main" val="19041999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5DF01C-4652-094D-AD21-6D2A3308771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rcRect/>
          <a:stretch/>
        </p:blipFill>
        <p:spPr>
          <a:xfrm>
            <a:off x="2566840" y="1484938"/>
            <a:ext cx="6931121" cy="500797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719E264-FB52-E949-8CDE-2100A6749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539870"/>
            <a:ext cx="4953000" cy="641467"/>
          </a:xfrm>
        </p:spPr>
        <p:txBody>
          <a:bodyPr>
            <a:normAutofit fontScale="90000"/>
          </a:bodyPr>
          <a:lstStyle/>
          <a:p>
            <a:r>
              <a:rPr lang="en-US" dirty="0"/>
              <a:t>Context of Low Energy NICER Features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A836CF-73FD-D444-96EB-4E9A5334FA3A}"/>
              </a:ext>
            </a:extLst>
          </p:cNvPr>
          <p:cNvSpPr txBox="1"/>
          <p:nvPr/>
        </p:nvSpPr>
        <p:spPr>
          <a:xfrm>
            <a:off x="8364180" y="2580619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10000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E38373-C8FB-2242-A9AE-2A89073914E7}"/>
              </a:ext>
            </a:extLst>
          </p:cNvPr>
          <p:cNvSpPr txBox="1"/>
          <p:nvPr/>
        </p:nvSpPr>
        <p:spPr>
          <a:xfrm>
            <a:off x="8481198" y="3133411"/>
            <a:ext cx="65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2000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5DAF7C-859E-E446-9E74-5C0D39C1BBB7}"/>
              </a:ext>
            </a:extLst>
          </p:cNvPr>
          <p:cNvSpPr txBox="1"/>
          <p:nvPr/>
        </p:nvSpPr>
        <p:spPr>
          <a:xfrm>
            <a:off x="8598218" y="39533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200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A7B670-0B63-8A41-AF0D-57CEAB9E2131}"/>
              </a:ext>
            </a:extLst>
          </p:cNvPr>
          <p:cNvSpPr txBox="1"/>
          <p:nvPr/>
        </p:nvSpPr>
        <p:spPr>
          <a:xfrm>
            <a:off x="8598218" y="453713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500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49DCB1-C0F1-5143-82CC-002048282345}"/>
              </a:ext>
            </a:extLst>
          </p:cNvPr>
          <p:cNvSpPr txBox="1"/>
          <p:nvPr/>
        </p:nvSpPr>
        <p:spPr>
          <a:xfrm>
            <a:off x="8832256" y="54630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5CE430-39A4-714F-B586-E171CB5EACC0}"/>
              </a:ext>
            </a:extLst>
          </p:cNvPr>
          <p:cNvSpPr txBox="1"/>
          <p:nvPr/>
        </p:nvSpPr>
        <p:spPr>
          <a:xfrm>
            <a:off x="4245330" y="1534180"/>
            <a:ext cx="1599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Noise Peak</a:t>
            </a:r>
            <a:br>
              <a:rPr lang="en-US" dirty="0"/>
            </a:br>
            <a:r>
              <a:rPr lang="en-US" sz="1200" dirty="0"/>
              <a:t>Undershoots </a:t>
            </a:r>
            <a:r>
              <a:rPr lang="en-US" sz="1200" dirty="0" err="1"/>
              <a:t>ct</a:t>
            </a:r>
            <a:r>
              <a:rPr lang="en-US" sz="1200" dirty="0"/>
              <a:t>/s/FPM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827BA5-0E9E-6248-B256-C080B47DF309}"/>
              </a:ext>
            </a:extLst>
          </p:cNvPr>
          <p:cNvSpPr txBox="1"/>
          <p:nvPr/>
        </p:nvSpPr>
        <p:spPr>
          <a:xfrm>
            <a:off x="5717078" y="313341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06C026-452B-5F4B-A114-6A61C59D887E}"/>
              </a:ext>
            </a:extLst>
          </p:cNvPr>
          <p:cNvSpPr txBox="1"/>
          <p:nvPr/>
        </p:nvSpPr>
        <p:spPr>
          <a:xfrm>
            <a:off x="5631712" y="2734508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100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D4628B-FF43-4C4A-9477-1C2B5FB3ADBB}"/>
              </a:ext>
            </a:extLst>
          </p:cNvPr>
          <p:cNvSpPr txBox="1"/>
          <p:nvPr/>
        </p:nvSpPr>
        <p:spPr>
          <a:xfrm>
            <a:off x="5675256" y="2442120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200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3F614B-0679-D742-83FA-A7DCCFBE5330}"/>
              </a:ext>
            </a:extLst>
          </p:cNvPr>
          <p:cNvSpPr txBox="1"/>
          <p:nvPr/>
        </p:nvSpPr>
        <p:spPr>
          <a:xfrm>
            <a:off x="5713565" y="2165121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300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092868-0BD2-454F-8D38-7F57F0B5B879}"/>
              </a:ext>
            </a:extLst>
          </p:cNvPr>
          <p:cNvSpPr txBox="1"/>
          <p:nvPr/>
        </p:nvSpPr>
        <p:spPr>
          <a:xfrm>
            <a:off x="5770198" y="1888122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400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8ABE57-CBD5-CE4D-AEF5-4BBF6362B1D8}"/>
              </a:ext>
            </a:extLst>
          </p:cNvPr>
          <p:cNvSpPr txBox="1"/>
          <p:nvPr/>
        </p:nvSpPr>
        <p:spPr>
          <a:xfrm>
            <a:off x="5848378" y="1605946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500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63B202-03C6-544A-9E45-45711A5A36FA}"/>
              </a:ext>
            </a:extLst>
          </p:cNvPr>
          <p:cNvSpPr txBox="1"/>
          <p:nvPr/>
        </p:nvSpPr>
        <p:spPr>
          <a:xfrm>
            <a:off x="7326826" y="2036457"/>
            <a:ext cx="1826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Target Counts</a:t>
            </a:r>
            <a:br>
              <a:rPr lang="en-US" dirty="0"/>
            </a:br>
            <a:r>
              <a:rPr lang="en-US" sz="1200" dirty="0"/>
              <a:t>0.35-2.5 keV (</a:t>
            </a:r>
            <a:r>
              <a:rPr lang="en-US" sz="1200" dirty="0" err="1"/>
              <a:t>ct</a:t>
            </a:r>
            <a:r>
              <a:rPr lang="en-US" sz="1200" dirty="0"/>
              <a:t>/s/52FPM)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3FFC7D-5CD0-7047-A528-C2E55000A9EB}"/>
              </a:ext>
            </a:extLst>
          </p:cNvPr>
          <p:cNvSpPr txBox="1"/>
          <p:nvPr/>
        </p:nvSpPr>
        <p:spPr>
          <a:xfrm>
            <a:off x="3751944" y="4385835"/>
            <a:ext cx="9500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Forced </a:t>
            </a:r>
            <a:br>
              <a:rPr lang="en-US" sz="2000" dirty="0"/>
            </a:br>
            <a:r>
              <a:rPr lang="en-US" sz="2000" dirty="0"/>
              <a:t>Trigger</a:t>
            </a:r>
            <a:br>
              <a:rPr lang="en-US" dirty="0"/>
            </a:br>
            <a:r>
              <a:rPr lang="en-US" sz="1200" dirty="0"/>
              <a:t>vs Under-</a:t>
            </a:r>
            <a:br>
              <a:rPr lang="en-US" sz="1200" dirty="0"/>
            </a:br>
            <a:r>
              <a:rPr lang="en-US" sz="1200" dirty="0"/>
              <a:t>shoots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BF6B00-4A48-414E-932A-5860735166D8}"/>
              </a:ext>
            </a:extLst>
          </p:cNvPr>
          <p:cNvSpPr txBox="1"/>
          <p:nvPr/>
        </p:nvSpPr>
        <p:spPr>
          <a:xfrm>
            <a:off x="7173065" y="6189585"/>
            <a:ext cx="211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NICER Array Average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D9E019-D62F-8547-BCA3-5278E6FDBA80}"/>
              </a:ext>
            </a:extLst>
          </p:cNvPr>
          <p:cNvSpPr/>
          <p:nvPr/>
        </p:nvSpPr>
        <p:spPr>
          <a:xfrm>
            <a:off x="5442857" y="1595059"/>
            <a:ext cx="1382486" cy="4367474"/>
          </a:xfrm>
          <a:prstGeom prst="rect">
            <a:avLst/>
          </a:prstGeom>
          <a:solidFill>
            <a:srgbClr val="4F81BD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B75E1F-7DD4-8145-9AB0-85489B8E3D52}"/>
              </a:ext>
            </a:extLst>
          </p:cNvPr>
          <p:cNvSpPr/>
          <p:nvPr/>
        </p:nvSpPr>
        <p:spPr>
          <a:xfrm>
            <a:off x="7510043" y="1595059"/>
            <a:ext cx="1835138" cy="4367474"/>
          </a:xfrm>
          <a:prstGeom prst="rect">
            <a:avLst/>
          </a:prstGeom>
          <a:solidFill>
            <a:srgbClr val="4F81BD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33860D-127D-F540-9689-1F97FD193719}"/>
              </a:ext>
            </a:extLst>
          </p:cNvPr>
          <p:cNvSpPr txBox="1"/>
          <p:nvPr/>
        </p:nvSpPr>
        <p:spPr>
          <a:xfrm>
            <a:off x="5727822" y="1378411"/>
            <a:ext cx="7168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50-250 eV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4D5D31-852A-834F-8F33-B7080A76CD2C}"/>
              </a:ext>
            </a:extLst>
          </p:cNvPr>
          <p:cNvSpPr txBox="1"/>
          <p:nvPr/>
        </p:nvSpPr>
        <p:spPr>
          <a:xfrm>
            <a:off x="7935893" y="1378183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350-2000 eV</a:t>
            </a:r>
          </a:p>
        </p:txBody>
      </p:sp>
    </p:spTree>
    <p:extLst>
      <p:ext uri="{BB962C8B-B14F-4D97-AF65-F5344CB8AC3E}">
        <p14:creationId xmlns:p14="http://schemas.microsoft.com/office/powerpoint/2010/main" val="3831835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8C3753-23C4-36D6-A9ED-6327A7494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457257"/>
            <a:ext cx="8229600" cy="5204801"/>
          </a:xfrm>
        </p:spPr>
        <p:txBody>
          <a:bodyPr>
            <a:normAutofit/>
          </a:bodyPr>
          <a:lstStyle/>
          <a:p>
            <a:r>
              <a:rPr lang="en-US" dirty="0"/>
              <a:t>NICER low energy trigger is not a sharp curve but a smooth one (centroid ~0.25 keV, width 0.045 keV)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Centroid is measured from astrophysical targets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900A1F-3553-A2F4-B97A-849C9ADE5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486" y="539870"/>
            <a:ext cx="4637314" cy="641467"/>
          </a:xfrm>
        </p:spPr>
        <p:txBody>
          <a:bodyPr/>
          <a:lstStyle/>
          <a:p>
            <a:r>
              <a:rPr lang="en-US" dirty="0"/>
              <a:t>Partial Solution – Trigger Efficiency Curve</a:t>
            </a:r>
          </a:p>
        </p:txBody>
      </p:sp>
      <p:pic>
        <p:nvPicPr>
          <p:cNvPr id="5" name="Picture 4" descr="A graph of energy and energy&#10;&#10;Description automatically generated">
            <a:extLst>
              <a:ext uri="{FF2B5EF4-FFF2-40B4-BE49-F238E27FC236}">
                <a16:creationId xmlns:a16="http://schemas.microsoft.com/office/drawing/2014/main" id="{47B1F5E3-A526-E3D3-4F67-5772E4E7F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563" y="2514599"/>
            <a:ext cx="5381608" cy="326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880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0B5310-DAB8-9F00-1BAD-431190D5A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114857"/>
            <a:ext cx="8229600" cy="1379785"/>
          </a:xfrm>
        </p:spPr>
        <p:txBody>
          <a:bodyPr>
            <a:normAutofit/>
          </a:bodyPr>
          <a:lstStyle/>
          <a:p>
            <a:r>
              <a:rPr lang="en-US" sz="1600" dirty="0"/>
              <a:t>Different measurement approaches from different astrophysical targets yielded a range of about 12 eV in each detector; the same bias for each detector</a:t>
            </a:r>
          </a:p>
          <a:p>
            <a:r>
              <a:rPr lang="en-US" sz="1600" dirty="0"/>
              <a:t>We chose to split the difference with the middle of the range</a:t>
            </a:r>
          </a:p>
          <a:p>
            <a:r>
              <a:rPr lang="en-US" sz="1600" dirty="0"/>
              <a:t>We can try the ends of the range instead of the center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6BC6B1-1A34-883F-AA67-E3E717ECE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 Efficiency Function Means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C4C6549-A814-F2A2-D5A5-8BD4EC94C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457256"/>
            <a:ext cx="6502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2E8A7E-C919-5765-2D65-AA22B116165F}"/>
              </a:ext>
            </a:extLst>
          </p:cNvPr>
          <p:cNvCxnSpPr/>
          <p:nvPr/>
        </p:nvCxnSpPr>
        <p:spPr>
          <a:xfrm>
            <a:off x="4865914" y="2939144"/>
            <a:ext cx="0" cy="489857"/>
          </a:xfrm>
          <a:prstGeom prst="line">
            <a:avLst/>
          </a:prstGeom>
          <a:ln w="28575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41ECA4A-750F-0508-0710-4D4CEC40F31E}"/>
              </a:ext>
            </a:extLst>
          </p:cNvPr>
          <p:cNvCxnSpPr>
            <a:cxnSpLocks/>
          </p:cNvCxnSpPr>
          <p:nvPr/>
        </p:nvCxnSpPr>
        <p:spPr>
          <a:xfrm>
            <a:off x="4865914" y="2220687"/>
            <a:ext cx="0" cy="718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7E87A94-0F7E-722C-4E3E-37E5ABE02784}"/>
              </a:ext>
            </a:extLst>
          </p:cNvPr>
          <p:cNvSpPr txBox="1"/>
          <p:nvPr/>
        </p:nvSpPr>
        <p:spPr>
          <a:xfrm>
            <a:off x="3450772" y="1870375"/>
            <a:ext cx="235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Range for one detector</a:t>
            </a:r>
          </a:p>
        </p:txBody>
      </p:sp>
    </p:spTree>
    <p:extLst>
      <p:ext uri="{BB962C8B-B14F-4D97-AF65-F5344CB8AC3E}">
        <p14:creationId xmlns:p14="http://schemas.microsoft.com/office/powerpoint/2010/main" val="26996727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E90323-9BDF-7F3D-0E3F-730BBE74CE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Lower end of the range (based on LMC X-3)</a:t>
            </a:r>
          </a:p>
          <a:p>
            <a:pPr lvl="1"/>
            <a:r>
              <a:rPr lang="en-US" dirty="0"/>
              <a:t>Fit gets worse, not better</a:t>
            </a:r>
          </a:p>
          <a:p>
            <a:pPr lvl="2"/>
            <a:r>
              <a:rPr lang="en-US" dirty="0"/>
              <a:t>Norm is 25% low instead of 17%</a:t>
            </a:r>
          </a:p>
          <a:p>
            <a:pPr lvl="2"/>
            <a:r>
              <a:rPr lang="en-US" dirty="0"/>
              <a:t>Residuals worse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C59CFA-60AD-8989-E4E7-6031A01C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 Efficiency</a:t>
            </a:r>
          </a:p>
        </p:txBody>
      </p:sp>
      <p:pic>
        <p:nvPicPr>
          <p:cNvPr id="5" name="Picture 4" descr="A picture containing diagram, sketch, line, parallel&#10;&#10;Description automatically generated">
            <a:extLst>
              <a:ext uri="{FF2B5EF4-FFF2-40B4-BE49-F238E27FC236}">
                <a16:creationId xmlns:a16="http://schemas.microsoft.com/office/drawing/2014/main" id="{C355C795-8C0F-9146-BA2E-8FDE6AA31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910" y="3939285"/>
            <a:ext cx="3170712" cy="2336759"/>
          </a:xfrm>
          <a:prstGeom prst="rect">
            <a:avLst/>
          </a:prstGeom>
        </p:spPr>
      </p:pic>
      <p:pic>
        <p:nvPicPr>
          <p:cNvPr id="7" name="Picture 6" descr="A picture containing sketch, text, diagram, line&#10;&#10;Description automatically generated">
            <a:extLst>
              <a:ext uri="{FF2B5EF4-FFF2-40B4-BE49-F238E27FC236}">
                <a16:creationId xmlns:a16="http://schemas.microsoft.com/office/drawing/2014/main" id="{22CDBD37-3518-4307-FC33-A9BE6ADED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3935052"/>
            <a:ext cx="3170713" cy="23452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7503C8-18A8-ACB0-0DAE-401BDCEE02E0}"/>
              </a:ext>
            </a:extLst>
          </p:cNvPr>
          <p:cNvSpPr txBox="1"/>
          <p:nvPr/>
        </p:nvSpPr>
        <p:spPr>
          <a:xfrm>
            <a:off x="3364234" y="6296163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Published CALDB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30D791-0BAB-C92B-B701-A5883604E6BA}"/>
              </a:ext>
            </a:extLst>
          </p:cNvPr>
          <p:cNvSpPr txBox="1"/>
          <p:nvPr/>
        </p:nvSpPr>
        <p:spPr>
          <a:xfrm>
            <a:off x="6814073" y="6281589"/>
            <a:ext cx="2321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Lower Trigger Centroid</a:t>
            </a:r>
          </a:p>
        </p:txBody>
      </p:sp>
    </p:spTree>
    <p:extLst>
      <p:ext uri="{BB962C8B-B14F-4D97-AF65-F5344CB8AC3E}">
        <p14:creationId xmlns:p14="http://schemas.microsoft.com/office/powerpoint/2010/main" val="1353243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de-DE" dirty="0"/>
              <a:t>IACHEC WD + INS Wiki </a:t>
            </a:r>
            <a:r>
              <a:rPr lang="de-DE" dirty="0" err="1"/>
              <a:t>page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41358" y="1325563"/>
            <a:ext cx="10515600" cy="485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>
                <a:hlinkClick r:id="rId2"/>
              </a:rPr>
              <a:t>https://wikis.mit.edu/confluence/display/iachec/White+Dwarfs+and+Isolated+Neutron+Stars</a:t>
            </a: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b="11364"/>
          <a:stretch/>
        </p:blipFill>
        <p:spPr>
          <a:xfrm>
            <a:off x="896127" y="1808364"/>
            <a:ext cx="7732222" cy="129534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087" y="3294001"/>
            <a:ext cx="3864151" cy="315269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238" y="3350207"/>
            <a:ext cx="6801630" cy="3351577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54A0F6A3-EC32-4373-A3B2-BD30EB676C73}"/>
              </a:ext>
            </a:extLst>
          </p:cNvPr>
          <p:cNvGrpSpPr/>
          <p:nvPr/>
        </p:nvGrpSpPr>
        <p:grpSpPr>
          <a:xfrm>
            <a:off x="107504" y="6446699"/>
            <a:ext cx="11987064" cy="389695"/>
            <a:chOff x="107504" y="6446699"/>
            <a:chExt cx="11987064" cy="389695"/>
          </a:xfrm>
        </p:grpSpPr>
        <p:pic>
          <p:nvPicPr>
            <p:cNvPr id="12" name="Picture 9" descr="minerva">
              <a:extLst>
                <a:ext uri="{FF2B5EF4-FFF2-40B4-BE49-F238E27FC236}">
                  <a16:creationId xmlns:a16="http://schemas.microsoft.com/office/drawing/2014/main" id="{04F969F7-35D3-42FE-B289-669C7A4E21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31000" contrast="7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6446699"/>
              <a:ext cx="425395" cy="389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Untertitel 2">
              <a:extLst>
                <a:ext uri="{FF2B5EF4-FFF2-40B4-BE49-F238E27FC236}">
                  <a16:creationId xmlns:a16="http://schemas.microsoft.com/office/drawing/2014/main" id="{1ED5A271-858F-49B2-AB52-BF58649959F8}"/>
                </a:ext>
              </a:extLst>
            </p:cNvPr>
            <p:cNvSpPr txBox="1">
              <a:spLocks/>
            </p:cNvSpPr>
            <p:nvPr/>
          </p:nvSpPr>
          <p:spPr>
            <a:xfrm>
              <a:off x="2016086" y="6490158"/>
              <a:ext cx="8163758" cy="3348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16</a:t>
              </a:r>
              <a:r>
                <a:rPr lang="en-GB" sz="1400" baseline="30000" dirty="0">
                  <a:solidFill>
                    <a:schemeClr val="bg1">
                      <a:lumMod val="50000"/>
                    </a:schemeClr>
                  </a:solidFill>
                </a:rPr>
                <a:t>th</a:t>
              </a:r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 IACHEC  Meeting, La Granja de </a:t>
              </a: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</a:rPr>
                <a:t>San Ildefonso, Segovia, </a:t>
              </a:r>
              <a:r>
                <a:rPr lang="es-ES" sz="1400" dirty="0" err="1">
                  <a:solidFill>
                    <a:schemeClr val="bg1">
                      <a:lumMod val="50000"/>
                    </a:schemeClr>
                  </a:solidFill>
                </a:rPr>
                <a:t>Spain</a:t>
              </a: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</a:rPr>
                <a:t>, May 14, 2024</a:t>
              </a:r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335219DC-B6FC-43F3-A665-D633FDDC6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688871" y="6446699"/>
              <a:ext cx="405697" cy="3783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88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805867-D070-9585-028F-30F551D18F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Choose upper end of trigger efficiency range (Crab)</a:t>
            </a:r>
          </a:p>
          <a:p>
            <a:pPr lvl="1"/>
            <a:r>
              <a:rPr lang="en-US" dirty="0"/>
              <a:t>Ratio becomes 93% instead of 82%</a:t>
            </a:r>
          </a:p>
          <a:p>
            <a:pPr lvl="1"/>
            <a:r>
              <a:rPr lang="en-US" dirty="0"/>
              <a:t>Residuals are good</a:t>
            </a:r>
          </a:p>
          <a:p>
            <a:r>
              <a:rPr lang="en-US" dirty="0"/>
              <a:t>There are still </a:t>
            </a:r>
            <a:br>
              <a:rPr lang="en-US" dirty="0"/>
            </a:br>
            <a:r>
              <a:rPr lang="en-US" dirty="0"/>
              <a:t>deficits of</a:t>
            </a:r>
            <a:br>
              <a:rPr lang="en-US" dirty="0"/>
            </a:br>
            <a:r>
              <a:rPr lang="en-US" dirty="0"/>
              <a:t>5-7% in the </a:t>
            </a:r>
            <a:br>
              <a:rPr lang="en-US" dirty="0"/>
            </a:br>
            <a:r>
              <a:rPr lang="en-US" dirty="0"/>
              <a:t>0.3-0.6 keV range</a:t>
            </a:r>
            <a:br>
              <a:rPr lang="en-US" dirty="0"/>
            </a:br>
            <a:r>
              <a:rPr lang="en-US" dirty="0"/>
              <a:t>for E0102</a:t>
            </a:r>
          </a:p>
          <a:p>
            <a:r>
              <a:rPr lang="en-US" dirty="0"/>
              <a:t>But it’s an</a:t>
            </a:r>
            <a:br>
              <a:rPr lang="en-US" dirty="0"/>
            </a:br>
            <a:r>
              <a:rPr lang="en-US" dirty="0"/>
              <a:t>improvement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FFAB06-A25E-1E1C-4EBF-FDE165491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Upper End of Trigger Range</a:t>
            </a:r>
          </a:p>
        </p:txBody>
      </p:sp>
      <p:pic>
        <p:nvPicPr>
          <p:cNvPr id="5" name="Picture 4" descr="A picture containing sketch, diagram, drawing, line&#10;&#10;Description automatically generated">
            <a:extLst>
              <a:ext uri="{FF2B5EF4-FFF2-40B4-BE49-F238E27FC236}">
                <a16:creationId xmlns:a16="http://schemas.microsoft.com/office/drawing/2014/main" id="{60581179-851C-5818-B3CE-BB2718DA1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955" y="3429000"/>
            <a:ext cx="4353528" cy="317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047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012B98-B207-1233-D5CB-FFCDFC5EF7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next CALDB release, NICER will update the trigger efficiency centroids to match the upper end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1EB6E8-9F72-5FFE-38A2-2DC520D1C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NICER Calibration Plan</a:t>
            </a:r>
          </a:p>
        </p:txBody>
      </p:sp>
    </p:spTree>
    <p:extLst>
      <p:ext uri="{BB962C8B-B14F-4D97-AF65-F5344CB8AC3E}">
        <p14:creationId xmlns:p14="http://schemas.microsoft.com/office/powerpoint/2010/main" val="35403998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FE7F16-1C33-047A-BD4B-26CACE39C0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TMAP white dwarf atmosphere model for HZ 43 is available publicly, but it’s difficult to access and not immediately suitable for spectral fitting</a:t>
            </a:r>
          </a:p>
          <a:p>
            <a:pPr lvl="1"/>
            <a:r>
              <a:rPr lang="en-US" dirty="0"/>
              <a:t>Need to download from CDS, convert to a table model,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For the purposes of calibration fitting, it is not as important to get the physics perfect, as it is to develop usable standard candles, within tolerances</a:t>
            </a:r>
          </a:p>
          <a:p>
            <a:r>
              <a:rPr lang="en-US" dirty="0"/>
              <a:t>I constructed a fitting function that matches the TMAP model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53A494-4173-CA21-E455-2F5362A8B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Easier to Use HZ 43 Spectral Curve</a:t>
            </a:r>
          </a:p>
        </p:txBody>
      </p:sp>
    </p:spTree>
    <p:extLst>
      <p:ext uri="{BB962C8B-B14F-4D97-AF65-F5344CB8AC3E}">
        <p14:creationId xmlns:p14="http://schemas.microsoft.com/office/powerpoint/2010/main" val="969074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2903AC-F816-CBFB-DA07-F69B455F63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mdefine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poly_hz43 e*(0.955968 + e*(-0.699684 + e*(0.555432 + e*(-0.292088 + e*0.069582))))+dummy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mdefine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hz43 8.0525*poly_hz43(0.0)**2/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**4/(exp(poly_hz43(0.0)/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)-1.0)</a:t>
            </a:r>
          </a:p>
          <a:p>
            <a:r>
              <a:rPr lang="en-US" dirty="0"/>
              <a:t>Consists of a blackbody-like curve whose energy variable is a polynomial function of true X-ray energy</a:t>
            </a:r>
          </a:p>
          <a:p>
            <a:r>
              <a:rPr lang="en-US" dirty="0"/>
              <a:t>Polynomial terms found by fitting to TMAP data</a:t>
            </a:r>
          </a:p>
          <a:p>
            <a:r>
              <a:rPr lang="en-US" dirty="0"/>
              <a:t>”</a:t>
            </a:r>
            <a:r>
              <a:rPr lang="en-US" dirty="0" err="1"/>
              <a:t>mdefine</a:t>
            </a:r>
            <a:r>
              <a:rPr lang="en-US" dirty="0"/>
              <a:t>” is suitable for use within XSPEC, or adaptable to any other spectral fitting code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8B2D88-9C35-37DD-CED4-55C5D4E42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Function</a:t>
            </a:r>
          </a:p>
        </p:txBody>
      </p:sp>
    </p:spTree>
    <p:extLst>
      <p:ext uri="{BB962C8B-B14F-4D97-AF65-F5344CB8AC3E}">
        <p14:creationId xmlns:p14="http://schemas.microsoft.com/office/powerpoint/2010/main" val="37351308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C6C080-23C3-40AE-ED36-9DBD3BE43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HZ 43 Fitting Function Performance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C75413-E293-02B1-79F1-994B7E5D6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248" y="1412894"/>
            <a:ext cx="5680031" cy="383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38E6CE3-C097-6269-875D-7081E9345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020" y="4997421"/>
            <a:ext cx="5680031" cy="160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3039147-90AB-E8DE-FD87-E5269C217114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7064829" y="5453745"/>
            <a:ext cx="1090268" cy="358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97A2487-D3DF-8759-EBA8-B8E40A03AEB3}"/>
              </a:ext>
            </a:extLst>
          </p:cNvPr>
          <p:cNvSpPr txBox="1"/>
          <p:nvPr/>
        </p:nvSpPr>
        <p:spPr>
          <a:xfrm>
            <a:off x="8155098" y="5350328"/>
            <a:ext cx="2055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Worse case error is 1% over entire spectral band </a:t>
            </a:r>
          </a:p>
        </p:txBody>
      </p:sp>
    </p:spTree>
    <p:extLst>
      <p:ext uri="{BB962C8B-B14F-4D97-AF65-F5344CB8AC3E}">
        <p14:creationId xmlns:p14="http://schemas.microsoft.com/office/powerpoint/2010/main" val="27824343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BA14E4-E03A-205A-FDEA-91273106AB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details can be found on the IACHEC MIT Wiki page for White Dwarfs and Neutron Stars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45BB9F-BEC1-F092-83E8-EA55E7E9E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HZ 43 Fitting Function Details</a:t>
            </a:r>
          </a:p>
        </p:txBody>
      </p:sp>
    </p:spTree>
    <p:extLst>
      <p:ext uri="{BB962C8B-B14F-4D97-AF65-F5344CB8AC3E}">
        <p14:creationId xmlns:p14="http://schemas.microsoft.com/office/powerpoint/2010/main" val="4022254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ED0422-B0CF-E76B-A625-6FFEB91DCF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Team continues to monitor E0102 as a proxy for degradation due to contamination</a:t>
            </a:r>
          </a:p>
          <a:p>
            <a:r>
              <a:rPr lang="en-US" dirty="0"/>
              <a:t>To date, there is no evidence of more than a few percent of contamination buildup, consistent with zero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78CE62-F59A-BFCA-FE37-6BFDA8ADE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E0102 as Contamination Monitor</a:t>
            </a:r>
          </a:p>
        </p:txBody>
      </p:sp>
    </p:spTree>
    <p:extLst>
      <p:ext uri="{BB962C8B-B14F-4D97-AF65-F5344CB8AC3E}">
        <p14:creationId xmlns:p14="http://schemas.microsoft.com/office/powerpoint/2010/main" val="30073926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DEB4E4-0F98-939C-8DBC-D7218EE0D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853175"/>
            <a:ext cx="8229600" cy="641467"/>
          </a:xfrm>
        </p:spPr>
        <p:txBody>
          <a:bodyPr/>
          <a:lstStyle/>
          <a:p>
            <a:r>
              <a:rPr lang="en-US" dirty="0"/>
              <a:t>3year fit is consistent with flat within the errors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84EFDA-0E38-8C2B-4FCB-152E8BD9A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E0102 Neon / Oxygen Ratio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F3700531-9687-FF2A-3B98-C1357D89F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90600"/>
            <a:ext cx="9144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0C1B12-4ABB-F79C-486D-617C3BAE55A3}"/>
              </a:ext>
            </a:extLst>
          </p:cNvPr>
          <p:cNvSpPr txBox="1"/>
          <p:nvPr/>
        </p:nvSpPr>
        <p:spPr>
          <a:xfrm>
            <a:off x="2514601" y="544314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FA4804-21FD-771E-22F7-E6BC2653DE5A}"/>
              </a:ext>
            </a:extLst>
          </p:cNvPr>
          <p:cNvSpPr txBox="1"/>
          <p:nvPr/>
        </p:nvSpPr>
        <p:spPr>
          <a:xfrm>
            <a:off x="9513174" y="544314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376183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6EEA2-33A9-4B65-B880-B84049682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RX J1856.5-3754</a:t>
            </a:r>
            <a:br>
              <a:rPr lang="en-GB" dirty="0"/>
            </a:br>
            <a:r>
              <a:rPr lang="en-GB" dirty="0"/>
              <a:t>Current Missions Calibration  Observations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875F91-FB38-4B1E-AEAB-3D2B22858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Chandra: LETGS , ACIS</a:t>
            </a:r>
          </a:p>
          <a:p>
            <a:r>
              <a:rPr lang="en-GB" dirty="0"/>
              <a:t>XMM: PN, MOS, RGS</a:t>
            </a:r>
          </a:p>
          <a:p>
            <a:r>
              <a:rPr lang="en-GB" dirty="0"/>
              <a:t>SUSAKU: XIS</a:t>
            </a:r>
          </a:p>
          <a:p>
            <a:r>
              <a:rPr lang="en-GB" dirty="0"/>
              <a:t>NICER</a:t>
            </a:r>
          </a:p>
          <a:p>
            <a:r>
              <a:rPr lang="en-GB" dirty="0"/>
              <a:t>Einstein Probe</a:t>
            </a:r>
          </a:p>
          <a:p>
            <a:r>
              <a:rPr lang="en-GB" dirty="0"/>
              <a:t>XRISM</a:t>
            </a:r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91FD75D7-2B53-4C59-BB7C-E05A48A0EBCC}"/>
              </a:ext>
            </a:extLst>
          </p:cNvPr>
          <p:cNvGrpSpPr/>
          <p:nvPr/>
        </p:nvGrpSpPr>
        <p:grpSpPr>
          <a:xfrm>
            <a:off x="107504" y="6446699"/>
            <a:ext cx="11987064" cy="389695"/>
            <a:chOff x="107504" y="6446699"/>
            <a:chExt cx="11987064" cy="389695"/>
          </a:xfrm>
        </p:grpSpPr>
        <p:pic>
          <p:nvPicPr>
            <p:cNvPr id="5" name="Picture 9" descr="minerva">
              <a:extLst>
                <a:ext uri="{FF2B5EF4-FFF2-40B4-BE49-F238E27FC236}">
                  <a16:creationId xmlns:a16="http://schemas.microsoft.com/office/drawing/2014/main" id="{97824EDC-7BEB-4DAC-9F67-5353551470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31000" contrast="7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6446699"/>
              <a:ext cx="425395" cy="389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Untertitel 2">
              <a:extLst>
                <a:ext uri="{FF2B5EF4-FFF2-40B4-BE49-F238E27FC236}">
                  <a16:creationId xmlns:a16="http://schemas.microsoft.com/office/drawing/2014/main" id="{1725504E-2641-4CE1-B91C-BEC9F9E0C102}"/>
                </a:ext>
              </a:extLst>
            </p:cNvPr>
            <p:cNvSpPr txBox="1">
              <a:spLocks/>
            </p:cNvSpPr>
            <p:nvPr/>
          </p:nvSpPr>
          <p:spPr>
            <a:xfrm>
              <a:off x="2016086" y="6490158"/>
              <a:ext cx="8163758" cy="3348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16</a:t>
              </a:r>
              <a:r>
                <a:rPr lang="en-GB" sz="1400" baseline="30000" dirty="0">
                  <a:solidFill>
                    <a:schemeClr val="bg1">
                      <a:lumMod val="50000"/>
                    </a:schemeClr>
                  </a:solidFill>
                </a:rPr>
                <a:t>th</a:t>
              </a:r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 IACHEC  Meeting, La Granja de </a:t>
              </a: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</a:rPr>
                <a:t>San Ildefonso, Segovia, </a:t>
              </a:r>
              <a:r>
                <a:rPr lang="es-ES" sz="1400" dirty="0" err="1">
                  <a:solidFill>
                    <a:schemeClr val="bg1">
                      <a:lumMod val="50000"/>
                    </a:schemeClr>
                  </a:solidFill>
                </a:rPr>
                <a:t>Spain</a:t>
              </a: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</a:rPr>
                <a:t>, May 14, 2024</a:t>
              </a:r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059A7C06-9BD2-44D3-A822-38BF4D3EC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88871" y="6446699"/>
              <a:ext cx="405697" cy="3783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0218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823D70-DDC3-4BA2-8707-CB99E42DB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RX J1856.5-3754</a:t>
            </a:r>
            <a:br>
              <a:rPr lang="en-GB" dirty="0"/>
            </a:br>
            <a:r>
              <a:rPr lang="en-GB" dirty="0"/>
              <a:t>New Missions Calibration  Observations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55266D-020D-45CB-9201-F596EDC7C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70431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Recently Launched</a:t>
            </a:r>
          </a:p>
          <a:p>
            <a:r>
              <a:rPr lang="en-GB" dirty="0"/>
              <a:t>XRISM			40 ksec planned (postponed, 0cts/s in GVC mode)</a:t>
            </a:r>
          </a:p>
          <a:p>
            <a:r>
              <a:rPr lang="en-GB" dirty="0"/>
              <a:t>Einstein Probe 	FXT	thin filter 40 ksec done last week</a:t>
            </a:r>
            <a:br>
              <a:rPr lang="en-GB" dirty="0"/>
            </a:br>
            <a:r>
              <a:rPr lang="en-GB" dirty="0"/>
              <a:t>				medium filter 40 ksec planned</a:t>
            </a:r>
            <a:br>
              <a:rPr lang="en-GB" dirty="0"/>
            </a:br>
            <a:r>
              <a:rPr lang="en-GB" dirty="0"/>
              <a:t>			WXT 	measured parallel to FXT measurements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To be launched</a:t>
            </a:r>
          </a:p>
          <a:p>
            <a:r>
              <a:rPr lang="en-GB" dirty="0"/>
              <a:t>June 2024: SVOM MXT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E872AF09-E884-444A-A5CA-491DCE13E5AE}"/>
              </a:ext>
            </a:extLst>
          </p:cNvPr>
          <p:cNvGrpSpPr/>
          <p:nvPr/>
        </p:nvGrpSpPr>
        <p:grpSpPr>
          <a:xfrm>
            <a:off x="107504" y="6446699"/>
            <a:ext cx="11987064" cy="389695"/>
            <a:chOff x="107504" y="6446699"/>
            <a:chExt cx="11987064" cy="389695"/>
          </a:xfrm>
        </p:grpSpPr>
        <p:pic>
          <p:nvPicPr>
            <p:cNvPr id="5" name="Picture 9" descr="minerva">
              <a:extLst>
                <a:ext uri="{FF2B5EF4-FFF2-40B4-BE49-F238E27FC236}">
                  <a16:creationId xmlns:a16="http://schemas.microsoft.com/office/drawing/2014/main" id="{83983584-BE65-45FA-B553-DF6442F9D4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31000" contrast="7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6446699"/>
              <a:ext cx="425395" cy="389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Untertitel 2">
              <a:extLst>
                <a:ext uri="{FF2B5EF4-FFF2-40B4-BE49-F238E27FC236}">
                  <a16:creationId xmlns:a16="http://schemas.microsoft.com/office/drawing/2014/main" id="{963768F4-B8B1-4DF8-A7D6-A5320FAB002D}"/>
                </a:ext>
              </a:extLst>
            </p:cNvPr>
            <p:cNvSpPr txBox="1">
              <a:spLocks/>
            </p:cNvSpPr>
            <p:nvPr/>
          </p:nvSpPr>
          <p:spPr>
            <a:xfrm>
              <a:off x="2016086" y="6490158"/>
              <a:ext cx="8163758" cy="3348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16</a:t>
              </a:r>
              <a:r>
                <a:rPr lang="en-GB" sz="1400" baseline="30000" dirty="0">
                  <a:solidFill>
                    <a:schemeClr val="bg1">
                      <a:lumMod val="50000"/>
                    </a:schemeClr>
                  </a:solidFill>
                </a:rPr>
                <a:t>th</a:t>
              </a:r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 IACHEC  Meeting, La Granja de </a:t>
              </a: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</a:rPr>
                <a:t>San Ildefonso, Segovia, </a:t>
              </a:r>
              <a:r>
                <a:rPr lang="es-ES" sz="1400" dirty="0" err="1">
                  <a:solidFill>
                    <a:schemeClr val="bg1">
                      <a:lumMod val="50000"/>
                    </a:schemeClr>
                  </a:solidFill>
                </a:rPr>
                <a:t>Spain</a:t>
              </a: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</a:rPr>
                <a:t>, May 14, 2024</a:t>
              </a:r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329AF468-6750-45C5-8C0F-32589781A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88871" y="6446699"/>
              <a:ext cx="405697" cy="3783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1341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D1011F-12D5-4088-9D5C-7813F3BE1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Chandra Calibration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CC18DF-FF34-40E2-9FEA-964AB2BCD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HZ 43 (Vinay Kashyap)</a:t>
            </a:r>
          </a:p>
          <a:p>
            <a:pPr lvl="1"/>
            <a:r>
              <a:rPr lang="en-GB" dirty="0"/>
              <a:t>monitor low energy response LETG + HRC-S  and HRC–I)</a:t>
            </a:r>
          </a:p>
          <a:p>
            <a:endParaRPr lang="en-GB" dirty="0"/>
          </a:p>
          <a:p>
            <a:r>
              <a:rPr lang="en-GB" dirty="0"/>
              <a:t>RX J1856.5-3754 (Herman L. Marshall)</a:t>
            </a:r>
          </a:p>
          <a:p>
            <a:pPr lvl="1"/>
            <a:r>
              <a:rPr lang="en-GB" dirty="0"/>
              <a:t>Monitor contamination build-up on ACIS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ECEC268-1717-46C0-BC12-5D25A1686B28}"/>
              </a:ext>
            </a:extLst>
          </p:cNvPr>
          <p:cNvGrpSpPr/>
          <p:nvPr/>
        </p:nvGrpSpPr>
        <p:grpSpPr>
          <a:xfrm>
            <a:off x="107504" y="6446699"/>
            <a:ext cx="11987064" cy="389695"/>
            <a:chOff x="107504" y="6446699"/>
            <a:chExt cx="11987064" cy="389695"/>
          </a:xfrm>
        </p:grpSpPr>
        <p:pic>
          <p:nvPicPr>
            <p:cNvPr id="5" name="Picture 9" descr="minerva">
              <a:extLst>
                <a:ext uri="{FF2B5EF4-FFF2-40B4-BE49-F238E27FC236}">
                  <a16:creationId xmlns:a16="http://schemas.microsoft.com/office/drawing/2014/main" id="{F1AC6930-F61E-4A20-B683-C5A9376A8F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31000" contrast="7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6446699"/>
              <a:ext cx="425395" cy="389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Untertitel 2">
              <a:extLst>
                <a:ext uri="{FF2B5EF4-FFF2-40B4-BE49-F238E27FC236}">
                  <a16:creationId xmlns:a16="http://schemas.microsoft.com/office/drawing/2014/main" id="{CE542448-4C26-44C8-AB3C-F86BF0B59022}"/>
                </a:ext>
              </a:extLst>
            </p:cNvPr>
            <p:cNvSpPr txBox="1">
              <a:spLocks/>
            </p:cNvSpPr>
            <p:nvPr/>
          </p:nvSpPr>
          <p:spPr>
            <a:xfrm>
              <a:off x="2016086" y="6490158"/>
              <a:ext cx="8163758" cy="3348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16</a:t>
              </a:r>
              <a:r>
                <a:rPr lang="en-GB" sz="1400" baseline="30000" dirty="0">
                  <a:solidFill>
                    <a:schemeClr val="bg1">
                      <a:lumMod val="50000"/>
                    </a:schemeClr>
                  </a:solidFill>
                </a:rPr>
                <a:t>th</a:t>
              </a:r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 IACHEC  Meeting, La Granja de </a:t>
              </a: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</a:rPr>
                <a:t>San Ildefonso, Segovia, </a:t>
              </a:r>
              <a:r>
                <a:rPr lang="es-ES" sz="1400" dirty="0" err="1">
                  <a:solidFill>
                    <a:schemeClr val="bg1">
                      <a:lumMod val="50000"/>
                    </a:schemeClr>
                  </a:solidFill>
                </a:rPr>
                <a:t>Spain</a:t>
              </a: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</a:rPr>
                <a:t>, May 14, 2024</a:t>
              </a:r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F8828537-FD58-414D-9344-C314A7EDA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88871" y="6446699"/>
              <a:ext cx="405697" cy="3783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6443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Using HZ 43 for Chandra HRC Calibration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Using HZ 43 for Chandra HRC Calibration</a:t>
            </a:r>
          </a:p>
        </p:txBody>
      </p:sp>
      <p:sp>
        <p:nvSpPr>
          <p:cNvPr id="138" name="Vinay Kashyap (CXC/CfA)…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t>Vinay Kashyap (CXC/CfA)</a:t>
            </a:r>
          </a:p>
          <a:p>
            <a:pPr>
              <a:defRPr sz="4400"/>
            </a:pPr>
            <a:r>
              <a:t>Pete Ratzlaff (CXC/CfA), Brad Wargelin (CXC/CfA), Jeremy Drake (Lockheed-Martin)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7AFDAF8-1BC8-4CA2-A8CB-2A738CA6B2B6}"/>
              </a:ext>
            </a:extLst>
          </p:cNvPr>
          <p:cNvGrpSpPr/>
          <p:nvPr/>
        </p:nvGrpSpPr>
        <p:grpSpPr>
          <a:xfrm>
            <a:off x="107504" y="6446699"/>
            <a:ext cx="11987064" cy="389695"/>
            <a:chOff x="107504" y="6446699"/>
            <a:chExt cx="11987064" cy="389695"/>
          </a:xfrm>
        </p:grpSpPr>
        <p:pic>
          <p:nvPicPr>
            <p:cNvPr id="5" name="Picture 9" descr="minerva">
              <a:extLst>
                <a:ext uri="{FF2B5EF4-FFF2-40B4-BE49-F238E27FC236}">
                  <a16:creationId xmlns:a16="http://schemas.microsoft.com/office/drawing/2014/main" id="{3B2A77CE-1C19-4C99-9CD8-B957FFA50D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31000" contrast="7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6446699"/>
              <a:ext cx="425395" cy="389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Untertitel 2">
              <a:extLst>
                <a:ext uri="{FF2B5EF4-FFF2-40B4-BE49-F238E27FC236}">
                  <a16:creationId xmlns:a16="http://schemas.microsoft.com/office/drawing/2014/main" id="{92D10335-24C6-4776-A7C1-AD50E180A290}"/>
                </a:ext>
              </a:extLst>
            </p:cNvPr>
            <p:cNvSpPr txBox="1">
              <a:spLocks/>
            </p:cNvSpPr>
            <p:nvPr/>
          </p:nvSpPr>
          <p:spPr>
            <a:xfrm>
              <a:off x="2016086" y="6490158"/>
              <a:ext cx="8163758" cy="3348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16</a:t>
              </a:r>
              <a:r>
                <a:rPr lang="en-GB" sz="1400" baseline="30000" dirty="0">
                  <a:solidFill>
                    <a:schemeClr val="bg1">
                      <a:lumMod val="50000"/>
                    </a:schemeClr>
                  </a:solidFill>
                </a:rPr>
                <a:t>th</a:t>
              </a:r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 IACHEC  Meeting, La Granja de </a:t>
              </a: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</a:rPr>
                <a:t>San Ildefonso, Segovia, </a:t>
              </a:r>
              <a:r>
                <a:rPr lang="es-ES" sz="1400" dirty="0" err="1">
                  <a:solidFill>
                    <a:schemeClr val="bg1">
                      <a:lumMod val="50000"/>
                    </a:schemeClr>
                  </a:solidFill>
                </a:rPr>
                <a:t>Spain</a:t>
              </a: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</a:rPr>
                <a:t>, May 14, 2024</a:t>
              </a:r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E400BF4F-B895-45F5-B126-291B9248A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88871" y="6446699"/>
              <a:ext cx="405697" cy="3783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HZ 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HZ 43</a:t>
            </a:r>
          </a:p>
        </p:txBody>
      </p:sp>
      <p:sp>
        <p:nvSpPr>
          <p:cNvPr id="141" name="DAwk White Dwarf at 60 pc, extremely soft source with most emission at λ&gt;60Å (E&lt;0.2 keV)…"/>
          <p:cNvSpPr txBox="1">
            <a:spLocks noGrp="1"/>
          </p:cNvSpPr>
          <p:nvPr>
            <p:ph type="body" idx="1"/>
          </p:nvPr>
        </p:nvSpPr>
        <p:spPr>
          <a:xfrm>
            <a:off x="762000" y="1512580"/>
            <a:ext cx="10668001" cy="5191866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279400" indent="-279400" defTabSz="363220">
              <a:spcBef>
                <a:spcPts val="2450"/>
              </a:spcBef>
              <a:defRPr sz="4928"/>
            </a:pPr>
            <a:r>
              <a:t>DAwk White Dwarf at 60 pc, extremely soft source with most emission at λ&gt;60Å (E&lt;0.2 keV)</a:t>
            </a:r>
          </a:p>
          <a:p>
            <a:pPr marL="279400" indent="-279400" defTabSz="363220">
              <a:spcBef>
                <a:spcPts val="2450"/>
              </a:spcBef>
              <a:defRPr sz="4928"/>
            </a:pPr>
            <a:r>
              <a:t>≳2.5 ct/s in HRC-I/LETG0, ≳6.5 ct/s in HRC-S/LETG0</a:t>
            </a:r>
          </a:p>
          <a:p>
            <a:pPr marL="279400" indent="-279400" defTabSz="363220">
              <a:spcBef>
                <a:spcPts val="2450"/>
              </a:spcBef>
              <a:defRPr sz="4928"/>
            </a:pPr>
            <a:r>
              <a:t>Used for</a:t>
            </a:r>
          </a:p>
          <a:p>
            <a:pPr marL="558800" lvl="1" indent="-279400" defTabSz="363220">
              <a:spcBef>
                <a:spcPts val="2450"/>
              </a:spcBef>
              <a:defRPr sz="4928"/>
            </a:pPr>
            <a:r>
              <a:t>QE (HRC-I) and QEU (HRC-S) updates at low E</a:t>
            </a:r>
          </a:p>
          <a:p>
            <a:pPr marL="558800" lvl="1" indent="-279400" defTabSz="363220">
              <a:spcBef>
                <a:spcPts val="2450"/>
              </a:spcBef>
              <a:defRPr sz="4928"/>
            </a:pPr>
            <a:r>
              <a:t>Gain calibration for both HRC-I and HRC-S</a:t>
            </a:r>
          </a:p>
          <a:p>
            <a:pPr marL="558800" lvl="1" indent="-279400" defTabSz="363220">
              <a:spcBef>
                <a:spcPts val="2450"/>
              </a:spcBef>
              <a:defRPr sz="4928"/>
            </a:pPr>
            <a:r>
              <a:t>PSF monitoring on both HRC-I and HRC-S</a:t>
            </a:r>
          </a:p>
          <a:p>
            <a:pPr marL="279400" indent="-279400" defTabSz="363220">
              <a:spcBef>
                <a:spcPts val="2450"/>
              </a:spcBef>
              <a:defRPr sz="4928"/>
            </a:pPr>
            <a:r>
              <a:t>Observed at a cadence of at least once a year, plus every time there is a planned change in detector characteristics (like voltage changes)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F8CEF0B-B5B4-4B31-9B6F-339EA9D56A69}"/>
              </a:ext>
            </a:extLst>
          </p:cNvPr>
          <p:cNvGrpSpPr/>
          <p:nvPr/>
        </p:nvGrpSpPr>
        <p:grpSpPr>
          <a:xfrm>
            <a:off x="107504" y="6446699"/>
            <a:ext cx="11987064" cy="389695"/>
            <a:chOff x="107504" y="6446699"/>
            <a:chExt cx="11987064" cy="389695"/>
          </a:xfrm>
        </p:grpSpPr>
        <p:pic>
          <p:nvPicPr>
            <p:cNvPr id="5" name="Picture 9" descr="minerva">
              <a:extLst>
                <a:ext uri="{FF2B5EF4-FFF2-40B4-BE49-F238E27FC236}">
                  <a16:creationId xmlns:a16="http://schemas.microsoft.com/office/drawing/2014/main" id="{1FFE9163-1A38-4A54-B088-A82E37924B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31000" contrast="7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6446699"/>
              <a:ext cx="425395" cy="389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Untertitel 2">
              <a:extLst>
                <a:ext uri="{FF2B5EF4-FFF2-40B4-BE49-F238E27FC236}">
                  <a16:creationId xmlns:a16="http://schemas.microsoft.com/office/drawing/2014/main" id="{162D0A98-E349-4866-91B5-D608349D1FDC}"/>
                </a:ext>
              </a:extLst>
            </p:cNvPr>
            <p:cNvSpPr txBox="1">
              <a:spLocks/>
            </p:cNvSpPr>
            <p:nvPr/>
          </p:nvSpPr>
          <p:spPr>
            <a:xfrm>
              <a:off x="2016086" y="6490158"/>
              <a:ext cx="8163758" cy="3348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16</a:t>
              </a:r>
              <a:r>
                <a:rPr lang="en-GB" sz="1400" baseline="30000" dirty="0">
                  <a:solidFill>
                    <a:schemeClr val="bg1">
                      <a:lumMod val="50000"/>
                    </a:schemeClr>
                  </a:solidFill>
                </a:rPr>
                <a:t>th</a:t>
              </a:r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</a:rPr>
                <a:t> IACHEC  Meeting, La Granja de </a:t>
              </a: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</a:rPr>
                <a:t>San Ildefonso, Segovia, </a:t>
              </a:r>
              <a:r>
                <a:rPr lang="es-ES" sz="1400" dirty="0" err="1">
                  <a:solidFill>
                    <a:schemeClr val="bg1">
                      <a:lumMod val="50000"/>
                    </a:schemeClr>
                  </a:solidFill>
                </a:rPr>
                <a:t>Spain</a:t>
              </a:r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</a:rPr>
                <a:t>, May 14, 2024</a:t>
              </a:r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40ED8081-6E33-4C28-A375-5D8AD42EE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88871" y="6446699"/>
              <a:ext cx="405697" cy="378347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2367</Words>
  <Application>Microsoft Office PowerPoint</Application>
  <PresentationFormat>Breitbild</PresentationFormat>
  <Paragraphs>295</Paragraphs>
  <Slides>47</Slides>
  <Notes>3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Calibri Light</vt:lpstr>
      <vt:lpstr>Courier New</vt:lpstr>
      <vt:lpstr>Wingdings</vt:lpstr>
      <vt:lpstr>Office</vt:lpstr>
      <vt:lpstr>White dwarf (WD) and Isolated Neutron Star (INS) Working Group</vt:lpstr>
      <vt:lpstr>Working Group members</vt:lpstr>
      <vt:lpstr>Goals of the Working Group</vt:lpstr>
      <vt:lpstr>IACHEC WD + INS Wiki page</vt:lpstr>
      <vt:lpstr>RX J1856.5-3754 Current Missions Calibration  Observations</vt:lpstr>
      <vt:lpstr>RX J1856.5-3754 New Missions Calibration  Observations</vt:lpstr>
      <vt:lpstr>Chandra Calibration</vt:lpstr>
      <vt:lpstr>Using HZ 43 for Chandra HRC Calibration</vt:lpstr>
      <vt:lpstr>HZ 43</vt:lpstr>
      <vt:lpstr>PowerPoint-Präsentation</vt:lpstr>
      <vt:lpstr>PowerPoint-Präsentation</vt:lpstr>
      <vt:lpstr>PowerPoint-Präsentation</vt:lpstr>
      <vt:lpstr>PowerPoint-Präsentation</vt:lpstr>
      <vt:lpstr>Chandra ACIS contaminant update</vt:lpstr>
      <vt:lpstr>Examining E &lt; C-K</vt:lpstr>
      <vt:lpstr>Contamination Corrected</vt:lpstr>
      <vt:lpstr>ACIS Contamination Summary</vt:lpstr>
      <vt:lpstr>Using RX J1856.5-3754 for improving the RMF and ARF of XMM/EPIC-pn and SRG/eROSITA   Konrad Dennerl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eROSITA</vt:lpstr>
      <vt:lpstr>PowerPoint-Präsentation</vt:lpstr>
      <vt:lpstr>NICER Observations of Isolated NS &amp; WD</vt:lpstr>
      <vt:lpstr>Summary</vt:lpstr>
      <vt:lpstr>RX J1856</vt:lpstr>
      <vt:lpstr>HZ43 – White Dwarf</vt:lpstr>
      <vt:lpstr>Summary of Observations</vt:lpstr>
      <vt:lpstr>Magnitude of Absorption</vt:lpstr>
      <vt:lpstr>Context of Low Energy NICER Features</vt:lpstr>
      <vt:lpstr>Partial Solution – Trigger Efficiency Curve</vt:lpstr>
      <vt:lpstr>Trigger Efficiency Function Means</vt:lpstr>
      <vt:lpstr>Trigger Efficiency</vt:lpstr>
      <vt:lpstr>Upper End of Trigger Range</vt:lpstr>
      <vt:lpstr>NICER Calibration Plan</vt:lpstr>
      <vt:lpstr>Easier to Use HZ 43 Spectral Curve</vt:lpstr>
      <vt:lpstr>Fitting Function</vt:lpstr>
      <vt:lpstr>HZ 43 Fitting Function Performance</vt:lpstr>
      <vt:lpstr>HZ 43 Fitting Function Details</vt:lpstr>
      <vt:lpstr>E0102 as Contamination Monitor</vt:lpstr>
      <vt:lpstr>E0102 Neon / Oxygen Ratio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the  White dwarf (WD) and Isolated Neutron Star (INS) Working Group</dc:title>
  <dc:creator>Vadim Burwitz</dc:creator>
  <cp:lastModifiedBy>Vadim Burwitz</cp:lastModifiedBy>
  <cp:revision>87</cp:revision>
  <dcterms:created xsi:type="dcterms:W3CDTF">2019-05-23T00:17:41Z</dcterms:created>
  <dcterms:modified xsi:type="dcterms:W3CDTF">2024-05-14T15:27:39Z</dcterms:modified>
</cp:coreProperties>
</file>