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 id="2147483950" r:id="rId5"/>
    <p:sldMasterId id="2147483957" r:id="rId6"/>
    <p:sldMasterId id="2147483970" r:id="rId7"/>
  </p:sldMasterIdLst>
  <p:notesMasterIdLst>
    <p:notesMasterId r:id="rId24"/>
  </p:notesMasterIdLst>
  <p:handoutMasterIdLst>
    <p:handoutMasterId r:id="rId25"/>
  </p:handoutMasterIdLst>
  <p:sldIdLst>
    <p:sldId id="256" r:id="rId8"/>
    <p:sldId id="321" r:id="rId9"/>
    <p:sldId id="964" r:id="rId10"/>
    <p:sldId id="965" r:id="rId11"/>
    <p:sldId id="819" r:id="rId12"/>
    <p:sldId id="290" r:id="rId13"/>
    <p:sldId id="287" r:id="rId14"/>
    <p:sldId id="967" r:id="rId15"/>
    <p:sldId id="968" r:id="rId16"/>
    <p:sldId id="257" r:id="rId17"/>
    <p:sldId id="258" r:id="rId18"/>
    <p:sldId id="969" r:id="rId19"/>
    <p:sldId id="970" r:id="rId20"/>
    <p:sldId id="259" r:id="rId21"/>
    <p:sldId id="260" r:id="rId22"/>
    <p:sldId id="966" r:id="rId23"/>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clrMru>
    <a:srgbClr val="335E6F"/>
    <a:srgbClr val="4C4F53"/>
    <a:srgbClr val="053249"/>
    <a:srgbClr val="95A2D0"/>
    <a:srgbClr val="8197A6"/>
    <a:srgbClr val="F1666A"/>
    <a:srgbClr val="D9D9D9"/>
    <a:srgbClr val="003249"/>
    <a:srgbClr val="006196"/>
    <a:srgbClr val="6DCF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57" autoAdjust="0"/>
    <p:restoredTop sz="94035" autoAdjust="0"/>
  </p:normalViewPr>
  <p:slideViewPr>
    <p:cSldViewPr snapToGrid="0">
      <p:cViewPr varScale="1">
        <p:scale>
          <a:sx n="86" d="100"/>
          <a:sy n="86" d="100"/>
        </p:scale>
        <p:origin x="232" y="1008"/>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59" y="-6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NL"/>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NL"/>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NL"/>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NL"/>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5/12/24</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822512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da60cd58bd_2_94:notes"/>
          <p:cNvSpPr>
            <a:spLocks noGrp="1" noRot="1" noChangeAspect="1"/>
          </p:cNvSpPr>
          <p:nvPr>
            <p:ph type="sldImg" idx="2"/>
          </p:nvPr>
        </p:nvSpPr>
        <p:spPr>
          <a:xfrm>
            <a:off x="373063" y="685800"/>
            <a:ext cx="6111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da60cd58bd_2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IMOD: </a:t>
            </a:r>
            <a:r>
              <a:rPr lang="en-IN" sz="1800" dirty="0">
                <a:effectLst/>
                <a:latin typeface="Liberation Serif"/>
                <a:ea typeface="Noto Serif CJK SC"/>
                <a:cs typeface="Lohit Devanagari"/>
              </a:rPr>
              <a:t>instrument model database.</a:t>
            </a:r>
          </a:p>
          <a:p>
            <a:r>
              <a:rPr lang="en-IN" sz="1800" dirty="0">
                <a:effectLst/>
                <a:latin typeface="Liberation Serif"/>
              </a:rPr>
              <a:t>The 16 energy channels are plotted vertically-offset for visibility purpose (from low to high energy).</a:t>
            </a:r>
            <a:endParaRPr lang="da-DK" dirty="0"/>
          </a:p>
        </p:txBody>
      </p:sp>
      <p:sp>
        <p:nvSpPr>
          <p:cNvPr id="4" name="Slide Number Placeholder 3"/>
          <p:cNvSpPr>
            <a:spLocks noGrp="1"/>
          </p:cNvSpPr>
          <p:nvPr>
            <p:ph type="sldNum" sz="quarter" idx="5"/>
          </p:nvPr>
        </p:nvSpPr>
        <p:spPr/>
        <p:txBody>
          <a:bodyPr/>
          <a:lstStyle/>
          <a:p>
            <a:fld id="{048F1490-EB65-4D00-8EFB-3DCEFB6AB813}" type="slidenum">
              <a:rPr lang="da-DK" smtClean="0"/>
              <a:t>14</a:t>
            </a:fld>
            <a:endParaRPr lang="da-DK"/>
          </a:p>
        </p:txBody>
      </p:sp>
    </p:spTree>
    <p:extLst>
      <p:ext uri="{BB962C8B-B14F-4D97-AF65-F5344CB8AC3E}">
        <p14:creationId xmlns:p14="http://schemas.microsoft.com/office/powerpoint/2010/main" val="840186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IMOD: </a:t>
            </a:r>
            <a:r>
              <a:rPr lang="en-IN" sz="1800" dirty="0">
                <a:effectLst/>
                <a:latin typeface="Liberation Serif"/>
                <a:ea typeface="Noto Serif CJK SC"/>
                <a:cs typeface="Lohit Devanagari"/>
              </a:rPr>
              <a:t>instrument model database</a:t>
            </a:r>
            <a:endParaRPr lang="da-DK" dirty="0"/>
          </a:p>
        </p:txBody>
      </p:sp>
      <p:sp>
        <p:nvSpPr>
          <p:cNvPr id="4" name="Slide Number Placeholder 3"/>
          <p:cNvSpPr>
            <a:spLocks noGrp="1"/>
          </p:cNvSpPr>
          <p:nvPr>
            <p:ph type="sldNum" sz="quarter" idx="5"/>
          </p:nvPr>
        </p:nvSpPr>
        <p:spPr/>
        <p:txBody>
          <a:bodyPr/>
          <a:lstStyle/>
          <a:p>
            <a:fld id="{048F1490-EB65-4D00-8EFB-3DCEFB6AB813}" type="slidenum">
              <a:rPr lang="da-DK" smtClean="0"/>
              <a:t>15</a:t>
            </a:fld>
            <a:endParaRPr lang="da-DK"/>
          </a:p>
        </p:txBody>
      </p:sp>
    </p:spTree>
    <p:extLst>
      <p:ext uri="{BB962C8B-B14F-4D97-AF65-F5344CB8AC3E}">
        <p14:creationId xmlns:p14="http://schemas.microsoft.com/office/powerpoint/2010/main" val="2136702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ea typeface="ＭＳ Ｐゴシック" charset="0"/>
                <a:cs typeface="ＭＳ Ｐゴシック" charset="0"/>
              </a:rPr>
              <a:t>Here I list part of the key science capabilities. </a:t>
            </a:r>
            <a:r>
              <a:rPr lang="en-GB" baseline="0" dirty="0">
                <a:latin typeface="Calibri" charset="0"/>
                <a:ea typeface="ＭＳ Ｐゴシック" charset="0"/>
                <a:cs typeface="ＭＳ Ｐゴシック" charset="0"/>
              </a:rPr>
              <a:t>Both SPI and IBIS have a large FOV, of about 900 square degrees; IBIS can do arcmin localisation.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latin typeface="Calibri" charset="0"/>
                <a:ea typeface="ＭＳ Ｐゴシック" charset="0"/>
                <a:cs typeface="ＭＳ Ｐゴシック" charset="0"/>
              </a:rPr>
              <a:t>These capabilities allow for discovery and localization of new transients. It also allows for multi-source monitoring, for example, when we look at the Galactic Centre, the whole bulge region is visible.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latin typeface="Calibri" charset="0"/>
                <a:ea typeface="ＭＳ Ｐゴシック" charset="0"/>
                <a:cs typeface="ＭＳ Ｐゴシック" charset="0"/>
              </a:rPr>
              <a:t>By using the anti-coincidence shields around SPI and IBIS, INTEGRAL basically has access to the whole sky,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latin typeface="Calibri" charset="0"/>
                <a:ea typeface="ＭＳ Ｐゴシック" charset="0"/>
                <a:cs typeface="ＭＳ Ｐゴシック" charset="0"/>
              </a:rPr>
              <a:t>and allows for the detection of various transients such as GRBs and searching for prompt emission related to gravitational wave events, high-energy neutrino events, and fast radio bursts.</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a:latin typeface="Calibri" charset="0"/>
                <a:ea typeface="ＭＳ Ｐゴシック" charset="0"/>
                <a:cs typeface="ＭＳ Ｐゴシック" charset="0"/>
              </a:rPr>
              <a:t>Both </a:t>
            </a:r>
            <a:r>
              <a:rPr lang="en-GB" dirty="0">
                <a:ea typeface="ＭＳ Ｐゴシック" charset="0"/>
                <a:cs typeface="ＭＳ Ｐゴシック" charset="0"/>
              </a:rPr>
              <a:t>SPI and IBIS can perform hard X-ray </a:t>
            </a:r>
            <a:r>
              <a:rPr lang="en-GB" baseline="0" dirty="0">
                <a:ea typeface="ＭＳ Ｐゴシック" charset="0"/>
                <a:cs typeface="ＭＳ Ｐゴシック" charset="0"/>
              </a:rPr>
              <a:t>polarisation studies on bright sources such as during gamma-ray bursts and X-ray transient outbursts.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latin typeface="Calibri" charset="0"/>
                <a:ea typeface="ＭＳ Ｐゴシック" charset="0"/>
                <a:cs typeface="ＭＳ Ｐゴシック" charset="0"/>
              </a:rPr>
              <a:t>INTEGRAL performs Target of Opportunity follow-up observations, with response times of less than a day.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latin typeface="Calibri" charset="0"/>
                <a:ea typeface="ＭＳ Ｐゴシック" charset="0"/>
                <a:cs typeface="ＭＳ Ｐゴシック" charset="0"/>
              </a:rPr>
              <a:t>Because of INTEGRAL’s wavelength coverage, it provides also synergy with other missions, such as the X-ray missions listed here and with gamma-ray missions like Fermi.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a:latin typeface="Calibri" charset="0"/>
              <a:ea typeface="ＭＳ Ｐゴシック" charset="0"/>
              <a:cs typeface="ＭＳ Ｐゴシック"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98D4A772-C37A-1E49-B428-8D6E9F8D6244}" type="slidenum">
              <a:rPr lang="en-US" sz="1300"/>
              <a:pPr eaLnBrk="1" hangingPunct="1"/>
              <a:t>16</a:t>
            </a:fld>
            <a:endParaRPr lang="en-US" sz="1300"/>
          </a:p>
        </p:txBody>
      </p:sp>
    </p:spTree>
    <p:extLst>
      <p:ext uri="{BB962C8B-B14F-4D97-AF65-F5344CB8AC3E}">
        <p14:creationId xmlns:p14="http://schemas.microsoft.com/office/powerpoint/2010/main" val="604697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3</a:t>
            </a:fld>
            <a:endParaRPr lang="en-US" sz="1100"/>
          </a:p>
        </p:txBody>
      </p:sp>
      <p:sp>
        <p:nvSpPr>
          <p:cNvPr id="37890"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r>
              <a:rPr lang="en-US" sz="1800" dirty="0">
                <a:cs typeface="+mn-cs"/>
              </a:rPr>
              <a:t>INTEGRAL stands for </a:t>
            </a:r>
            <a:r>
              <a:rPr lang="en-US" sz="1800" dirty="0" err="1">
                <a:cs typeface="+mn-cs"/>
              </a:rPr>
              <a:t>INTErnational</a:t>
            </a:r>
            <a:r>
              <a:rPr lang="en-US" sz="1800" dirty="0">
                <a:cs typeface="+mn-cs"/>
              </a:rPr>
              <a:t> Gamma-Ray Astrophysics Laboratory. It was launched in 2002; it has been operating successfully for almost 17 years now! The satellite is very heavy, about 4 tons; it, therefore, had to be launched by a Russian Proton rocket, from </a:t>
            </a:r>
            <a:r>
              <a:rPr lang="en-US" sz="1800" dirty="0" err="1">
                <a:cs typeface="+mn-cs"/>
              </a:rPr>
              <a:t>Baikonour</a:t>
            </a:r>
            <a:r>
              <a:rPr lang="en-US" sz="1800" dirty="0">
                <a:cs typeface="+mn-cs"/>
              </a:rPr>
              <a:t>. Most satellites weigh a few tons or less.</a:t>
            </a:r>
          </a:p>
        </p:txBody>
      </p:sp>
    </p:spTree>
    <p:extLst>
      <p:ext uri="{BB962C8B-B14F-4D97-AF65-F5344CB8AC3E}">
        <p14:creationId xmlns:p14="http://schemas.microsoft.com/office/powerpoint/2010/main" val="2134524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6775" eaLnBrk="0" hangingPunct="0">
              <a:defRPr sz="2400">
                <a:solidFill>
                  <a:schemeClr val="tx1"/>
                </a:solidFill>
                <a:latin typeface="Verdana" charset="0"/>
                <a:ea typeface="ＭＳ Ｐゴシック" charset="0"/>
                <a:cs typeface="ＭＳ Ｐゴシック" charset="0"/>
              </a:defRPr>
            </a:lvl1pPr>
            <a:lvl2pPr marL="742950" indent="-285750" defTabSz="866775" eaLnBrk="0" hangingPunct="0">
              <a:defRPr sz="2400">
                <a:solidFill>
                  <a:schemeClr val="tx1"/>
                </a:solidFill>
                <a:latin typeface="Verdana" charset="0"/>
                <a:ea typeface="ＭＳ Ｐゴシック" charset="0"/>
              </a:defRPr>
            </a:lvl2pPr>
            <a:lvl3pPr marL="1143000" indent="-228600" defTabSz="866775" eaLnBrk="0" hangingPunct="0">
              <a:defRPr sz="2400">
                <a:solidFill>
                  <a:schemeClr val="tx1"/>
                </a:solidFill>
                <a:latin typeface="Verdana" charset="0"/>
                <a:ea typeface="ＭＳ Ｐゴシック" charset="0"/>
              </a:defRPr>
            </a:lvl3pPr>
            <a:lvl4pPr marL="1600200" indent="-228600" defTabSz="866775" eaLnBrk="0" hangingPunct="0">
              <a:defRPr sz="2400">
                <a:solidFill>
                  <a:schemeClr val="tx1"/>
                </a:solidFill>
                <a:latin typeface="Verdana" charset="0"/>
                <a:ea typeface="ＭＳ Ｐゴシック" charset="0"/>
              </a:defRPr>
            </a:lvl4pPr>
            <a:lvl5pPr marL="2057400" indent="-228600" defTabSz="866775" eaLnBrk="0" hangingPunct="0">
              <a:defRPr sz="2400">
                <a:solidFill>
                  <a:schemeClr val="tx1"/>
                </a:solidFill>
                <a:latin typeface="Verdana" charset="0"/>
                <a:ea typeface="ＭＳ Ｐゴシック" charset="0"/>
              </a:defRPr>
            </a:lvl5pPr>
            <a:lvl6pPr marL="2514600" indent="-228600" defTabSz="866775"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866775"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866775"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866775"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1122B76A-2E14-1F47-B234-42970146622A}" type="slidenum">
              <a:rPr lang="en-US" sz="1100"/>
              <a:pPr eaLnBrk="1" hangingPunct="1"/>
              <a:t>4</a:t>
            </a:fld>
            <a:endParaRPr lang="en-US" sz="1100"/>
          </a:p>
        </p:txBody>
      </p:sp>
      <p:sp>
        <p:nvSpPr>
          <p:cNvPr id="37890"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mn-cs"/>
              </a:rPr>
              <a:t>INTEGRAL is in a</a:t>
            </a:r>
            <a:r>
              <a:rPr lang="en-US" baseline="0" dirty="0">
                <a:cs typeface="+mn-cs"/>
              </a:rPr>
              <a:t> highly elliptical orbit around the Earth, which allows for v</a:t>
            </a:r>
            <a:r>
              <a:rPr lang="en-US" dirty="0">
                <a:cs typeface="+mn-cs"/>
              </a:rPr>
              <a:t>ery long, uninterrupted, observations, of about 47 hours per orbit.</a:t>
            </a:r>
          </a:p>
          <a:p>
            <a:pPr>
              <a:defRPr/>
            </a:pPr>
            <a:r>
              <a:rPr lang="en-US" dirty="0">
                <a:cs typeface="+mn-cs"/>
              </a:rPr>
              <a:t> It has 4 instruments onboard, which are operating simultaneously.</a:t>
            </a:r>
            <a:r>
              <a:rPr lang="en-US" baseline="0" dirty="0">
                <a:cs typeface="+mn-cs"/>
              </a:rPr>
              <a:t> 2 main instruments are working in the hard X-ray / gamma-ray regime; IBIS is mainly optimized for imaging, SP for spectroscopy. </a:t>
            </a:r>
          </a:p>
          <a:p>
            <a:pPr>
              <a:defRPr/>
            </a:pPr>
            <a:r>
              <a:rPr lang="en-US" baseline="0" dirty="0">
                <a:cs typeface="+mn-cs"/>
              </a:rPr>
              <a:t>And then there are complimentary monitors for X-rays and optical, providing a broad wavelength coverage. </a:t>
            </a:r>
          </a:p>
          <a:p>
            <a:pPr>
              <a:defRPr/>
            </a:pPr>
            <a:r>
              <a:rPr lang="en-US" baseline="0" dirty="0">
                <a:cs typeface="+mn-cs"/>
              </a:rPr>
              <a:t>INTEGRAL is in continuous contact with the ground stations, and so the data </a:t>
            </a:r>
            <a:r>
              <a:rPr lang="en-US" baseline="0" dirty="0" err="1">
                <a:cs typeface="+mn-cs"/>
              </a:rPr>
              <a:t>centre</a:t>
            </a:r>
            <a:r>
              <a:rPr lang="en-US" baseline="0" dirty="0">
                <a:cs typeface="+mn-cs"/>
              </a:rPr>
              <a:t> receives a continuous data stream, which allows fast near-real time access to the data.</a:t>
            </a:r>
            <a:endParaRPr lang="en-US" dirty="0">
              <a:cs typeface="+mn-cs"/>
            </a:endParaRPr>
          </a:p>
        </p:txBody>
      </p:sp>
    </p:spTree>
    <p:extLst>
      <p:ext uri="{BB962C8B-B14F-4D97-AF65-F5344CB8AC3E}">
        <p14:creationId xmlns:p14="http://schemas.microsoft.com/office/powerpoint/2010/main" val="4239908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ea typeface="ＭＳ Ｐゴシック" charset="0"/>
                <a:cs typeface="ＭＳ Ｐゴシック" charset="0"/>
              </a:rPr>
              <a:t>Here I list part of the key science capabilities. </a:t>
            </a:r>
            <a:r>
              <a:rPr lang="en-GB" baseline="0" dirty="0">
                <a:latin typeface="Calibri" charset="0"/>
                <a:ea typeface="ＭＳ Ｐゴシック" charset="0"/>
                <a:cs typeface="ＭＳ Ｐゴシック" charset="0"/>
              </a:rPr>
              <a:t>Both SPI and IBIS have a large FOV, of about 900 square degrees; IBIS can do arcmin localisation.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latin typeface="Calibri" charset="0"/>
                <a:ea typeface="ＭＳ Ｐゴシック" charset="0"/>
                <a:cs typeface="ＭＳ Ｐゴシック" charset="0"/>
              </a:rPr>
              <a:t>These capabilities allow for discovery and localization of new transients. It also allows for multi-source monitoring, for example, when we look at the Galactic Centre, the whole bulge region is visible.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latin typeface="Calibri" charset="0"/>
                <a:ea typeface="ＭＳ Ｐゴシック" charset="0"/>
                <a:cs typeface="ＭＳ Ｐゴシック" charset="0"/>
              </a:rPr>
              <a:t>By using the anti-coincidence shields around SPI and IBIS, INTEGRAL basically has access to the whole sky,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latin typeface="Calibri" charset="0"/>
                <a:ea typeface="ＭＳ Ｐゴシック" charset="0"/>
                <a:cs typeface="ＭＳ Ｐゴシック" charset="0"/>
              </a:rPr>
              <a:t>and allows for the detection of various transients such as GRBs and searching for prompt emission related to gravitational wave events, high-energy neutrino events, and fast radio bursts.</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a:latin typeface="Calibri" charset="0"/>
                <a:ea typeface="ＭＳ Ｐゴシック" charset="0"/>
                <a:cs typeface="ＭＳ Ｐゴシック" charset="0"/>
              </a:rPr>
              <a:t>Both </a:t>
            </a:r>
            <a:r>
              <a:rPr lang="en-GB" dirty="0">
                <a:ea typeface="ＭＳ Ｐゴシック" charset="0"/>
                <a:cs typeface="ＭＳ Ｐゴシック" charset="0"/>
              </a:rPr>
              <a:t>SPI and IBIS can perform hard X-ray </a:t>
            </a:r>
            <a:r>
              <a:rPr lang="en-GB" baseline="0" dirty="0">
                <a:ea typeface="ＭＳ Ｐゴシック" charset="0"/>
                <a:cs typeface="ＭＳ Ｐゴシック" charset="0"/>
              </a:rPr>
              <a:t>polarisation studies on bright sources such as during gamma-ray bursts and X-ray transient outbursts.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latin typeface="Calibri" charset="0"/>
                <a:ea typeface="ＭＳ Ｐゴシック" charset="0"/>
                <a:cs typeface="ＭＳ Ｐゴシック" charset="0"/>
              </a:rPr>
              <a:t>INTEGRAL performs Target of Opportunity follow-up observations, with response times of less than a day.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latin typeface="Calibri" charset="0"/>
                <a:ea typeface="ＭＳ Ｐゴシック" charset="0"/>
                <a:cs typeface="ＭＳ Ｐゴシック" charset="0"/>
              </a:rPr>
              <a:t>Because of INTEGRAL’s wavelength coverage, it provides also synergy with other missions, such as the X-ray missions listed here and with gamma-ray missions like Fermi.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a:latin typeface="Calibri" charset="0"/>
              <a:ea typeface="ＭＳ Ｐゴシック" charset="0"/>
              <a:cs typeface="ＭＳ Ｐゴシック"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98D4A772-C37A-1E49-B428-8D6E9F8D6244}" type="slidenum">
              <a:rPr lang="en-US" sz="1300"/>
              <a:pPr eaLnBrk="1" hangingPunct="1"/>
              <a:t>5</a:t>
            </a:fld>
            <a:endParaRPr lang="en-US" sz="1300"/>
          </a:p>
        </p:txBody>
      </p:sp>
    </p:spTree>
    <p:extLst>
      <p:ext uri="{BB962C8B-B14F-4D97-AF65-F5344CB8AC3E}">
        <p14:creationId xmlns:p14="http://schemas.microsoft.com/office/powerpoint/2010/main" val="1216822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ea typeface="ＭＳ Ｐゴシック" charset="0"/>
                <a:cs typeface="ＭＳ Ｐゴシック" charset="0"/>
              </a:rPr>
              <a:t>Here I list part of the key science capabilities. </a:t>
            </a:r>
            <a:r>
              <a:rPr lang="en-GB" baseline="0" dirty="0">
                <a:latin typeface="Calibri" charset="0"/>
                <a:ea typeface="ＭＳ Ｐゴシック" charset="0"/>
                <a:cs typeface="ＭＳ Ｐゴシック" charset="0"/>
              </a:rPr>
              <a:t>Both SPI and IBIS have a large FOV, of about 900 square degrees; IBIS can do arcmin localisation.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latin typeface="Calibri" charset="0"/>
                <a:ea typeface="ＭＳ Ｐゴシック" charset="0"/>
                <a:cs typeface="ＭＳ Ｐゴシック" charset="0"/>
              </a:rPr>
              <a:t>These capabilities allow for discovery and localization of new transients. It also allows for multi-source monitoring, for example, when we look at the Galactic Centre, the whole bulge region is visible.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latin typeface="Calibri" charset="0"/>
                <a:ea typeface="ＭＳ Ｐゴシック" charset="0"/>
                <a:cs typeface="ＭＳ Ｐゴシック" charset="0"/>
              </a:rPr>
              <a:t>By using the anti-coincidence shields around SPI and IBIS, INTEGRAL basically has access to the whole sky,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latin typeface="Calibri" charset="0"/>
                <a:ea typeface="ＭＳ Ｐゴシック" charset="0"/>
                <a:cs typeface="ＭＳ Ｐゴシック" charset="0"/>
              </a:rPr>
              <a:t>and allows for the detection of various transients such as GRBs and searching for prompt emission related to gravitational wave events, high-energy neutrino events, and fast radio bursts.</a:t>
            </a:r>
          </a:p>
          <a:p>
            <a:pPr marL="0" marR="0" indent="0" algn="l" defTabSz="914400" rtl="0" eaLnBrk="0" fontAlgn="base" latinLnBrk="0" hangingPunct="0">
              <a:lnSpc>
                <a:spcPct val="100000"/>
              </a:lnSpc>
              <a:spcBef>
                <a:spcPct val="30000"/>
              </a:spcBef>
              <a:spcAft>
                <a:spcPct val="0"/>
              </a:spcAft>
              <a:buClrTx/>
              <a:buSzTx/>
              <a:buFontTx/>
              <a:buNone/>
              <a:tabLst/>
              <a:defRPr/>
            </a:pPr>
            <a:r>
              <a:rPr lang="en-GB" baseline="0" dirty="0">
                <a:latin typeface="Calibri" charset="0"/>
                <a:ea typeface="ＭＳ Ｐゴシック" charset="0"/>
                <a:cs typeface="ＭＳ Ｐゴシック" charset="0"/>
              </a:rPr>
              <a:t>Both </a:t>
            </a:r>
            <a:r>
              <a:rPr lang="en-GB" dirty="0">
                <a:ea typeface="ＭＳ Ｐゴシック" charset="0"/>
                <a:cs typeface="ＭＳ Ｐゴシック" charset="0"/>
              </a:rPr>
              <a:t>SPI and IBIS can perform hard X-ray </a:t>
            </a:r>
            <a:r>
              <a:rPr lang="en-GB" baseline="0" dirty="0">
                <a:ea typeface="ＭＳ Ｐゴシック" charset="0"/>
                <a:cs typeface="ＭＳ Ｐゴシック" charset="0"/>
              </a:rPr>
              <a:t>polarisation studies on bright sources such as during gamma-ray bursts and X-ray transient outbursts.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latin typeface="Calibri" charset="0"/>
                <a:ea typeface="ＭＳ Ｐゴシック" charset="0"/>
                <a:cs typeface="ＭＳ Ｐゴシック" charset="0"/>
              </a:rPr>
              <a:t>INTEGRAL performs Target of Opportunity follow-up observations, with response times of less than a day.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a:latin typeface="Calibri" charset="0"/>
                <a:ea typeface="ＭＳ Ｐゴシック" charset="0"/>
                <a:cs typeface="ＭＳ Ｐゴシック" charset="0"/>
              </a:rPr>
              <a:t>Because of INTEGRAL’s wavelength coverage, it provides also synergy with other missions, such as the X-ray missions listed here and with gamma-ray missions like Fermi.</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a:latin typeface="Calibri" charset="0"/>
              <a:ea typeface="ＭＳ Ｐゴシック" charset="0"/>
              <a:cs typeface="ＭＳ Ｐゴシック"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charset="0"/>
                <a:cs typeface="ＭＳ Ｐゴシック" charset="0"/>
              </a:defRPr>
            </a:lvl1pPr>
            <a:lvl2pPr marL="785372" indent="-302066" eaLnBrk="0" hangingPunct="0">
              <a:defRPr sz="2500">
                <a:solidFill>
                  <a:schemeClr val="tx1"/>
                </a:solidFill>
                <a:latin typeface="Arial" charset="0"/>
                <a:ea typeface="ＭＳ Ｐゴシック" charset="0"/>
              </a:defRPr>
            </a:lvl2pPr>
            <a:lvl3pPr marL="1208265" indent="-241653" eaLnBrk="0" hangingPunct="0">
              <a:defRPr sz="2500">
                <a:solidFill>
                  <a:schemeClr val="tx1"/>
                </a:solidFill>
                <a:latin typeface="Arial" charset="0"/>
                <a:ea typeface="ＭＳ Ｐゴシック" charset="0"/>
              </a:defRPr>
            </a:lvl3pPr>
            <a:lvl4pPr marL="1691571" indent="-241653" eaLnBrk="0" hangingPunct="0">
              <a:defRPr sz="2500">
                <a:solidFill>
                  <a:schemeClr val="tx1"/>
                </a:solidFill>
                <a:latin typeface="Arial" charset="0"/>
                <a:ea typeface="ＭＳ Ｐゴシック" charset="0"/>
              </a:defRPr>
            </a:lvl4pPr>
            <a:lvl5pPr marL="2174878" indent="-241653" eaLnBrk="0" hangingPunct="0">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98D4A772-C37A-1E49-B428-8D6E9F8D6244}" type="slidenum">
              <a:rPr lang="en-US" sz="1300"/>
              <a:pPr eaLnBrk="1" hangingPunct="1"/>
              <a:t>8</a:t>
            </a:fld>
            <a:endParaRPr lang="en-US" sz="1300"/>
          </a:p>
        </p:txBody>
      </p:sp>
    </p:spTree>
    <p:extLst>
      <p:ext uri="{BB962C8B-B14F-4D97-AF65-F5344CB8AC3E}">
        <p14:creationId xmlns:p14="http://schemas.microsoft.com/office/powerpoint/2010/main" val="1715334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73063" y="685800"/>
            <a:ext cx="6111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⅔ slides</a:t>
            </a:r>
            <a:endParaRPr/>
          </a:p>
          <a:p>
            <a:pPr marL="0" lvl="0" indent="0" algn="l" rtl="0">
              <a:spcBef>
                <a:spcPts val="0"/>
              </a:spcBef>
              <a:spcAft>
                <a:spcPts val="0"/>
              </a:spcAft>
              <a:buNone/>
            </a:pPr>
            <a:r>
              <a:rPr lang="en"/>
              <a:t>Focus on compression at lower energy, which we correct for in the calibration process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da808b3258_8_18:notes"/>
          <p:cNvSpPr>
            <a:spLocks noGrp="1" noRot="1" noChangeAspect="1"/>
          </p:cNvSpPr>
          <p:nvPr>
            <p:ph type="sldImg" idx="2"/>
          </p:nvPr>
        </p:nvSpPr>
        <p:spPr>
          <a:xfrm>
            <a:off x="373063" y="685800"/>
            <a:ext cx="6111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da808b3258_8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da0eddcb4e_0_0:notes"/>
          <p:cNvSpPr>
            <a:spLocks noGrp="1" noRot="1" noChangeAspect="1"/>
          </p:cNvSpPr>
          <p:nvPr>
            <p:ph type="sldImg" idx="2"/>
          </p:nvPr>
        </p:nvSpPr>
        <p:spPr>
          <a:xfrm>
            <a:off x="373063" y="685800"/>
            <a:ext cx="6111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da0eddcb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da0eddcb4e_0_22:notes"/>
          <p:cNvSpPr>
            <a:spLocks noGrp="1" noRot="1" noChangeAspect="1"/>
          </p:cNvSpPr>
          <p:nvPr>
            <p:ph type="sldImg" idx="2"/>
          </p:nvPr>
        </p:nvSpPr>
        <p:spPr>
          <a:xfrm>
            <a:off x="373063" y="685800"/>
            <a:ext cx="61118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da0eddcb4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3.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40" name="Rectangle 4">
            <a:extLst>
              <a:ext uri="{FF2B5EF4-FFF2-40B4-BE49-F238E27FC236}">
                <a16:creationId xmlns:a16="http://schemas.microsoft.com/office/drawing/2014/main" id="{13708B2C-83C9-4876-96B1-1CC09F31A163}"/>
              </a:ext>
            </a:extLst>
          </p:cNvPr>
          <p:cNvSpPr/>
          <p:nvPr userDrawn="1"/>
        </p:nvSpPr>
        <p:spPr>
          <a:xfrm>
            <a:off x="0" y="0"/>
            <a:ext cx="12225338"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47704" y="3351588"/>
            <a:ext cx="11809731" cy="707886"/>
          </a:xfrm>
          <a:prstGeom prst="rect">
            <a:avLst/>
          </a:prstGeom>
        </p:spPr>
        <p:txBody>
          <a:bodyPr/>
          <a:lstStyle>
            <a:lvl1pPr>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ESA UNCLASSIFIED – For ESA Official Use Only</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7" name="Picture 5">
            <a:extLst>
              <a:ext uri="{FF2B5EF4-FFF2-40B4-BE49-F238E27FC236}">
                <a16:creationId xmlns:a16="http://schemas.microsoft.com/office/drawing/2014/main" id="{F2382437-E20D-44CE-9678-6FC2D2C8FA21}"/>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1" name="Picture 40">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689" y="6454954"/>
            <a:ext cx="9956800" cy="405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up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500" fill="hold"/>
                                        <p:tgtEl>
                                          <p:spTgt spid="41"/>
                                        </p:tgtEl>
                                        <p:attrNameLst>
                                          <p:attrName>ppt_x</p:attrName>
                                        </p:attrNameLst>
                                      </p:cBhvr>
                                      <p:tavLst>
                                        <p:tav tm="0">
                                          <p:val>
                                            <p:strVal val="0-#ppt_w/2"/>
                                          </p:val>
                                        </p:tav>
                                        <p:tav tm="100000">
                                          <p:val>
                                            <p:strVal val="#ppt_x"/>
                                          </p:val>
                                        </p:tav>
                                      </p:tavLst>
                                    </p:anim>
                                    <p:anim calcmode="lin" valueType="num">
                                      <p:cBhvr additive="base">
                                        <p:cTn id="12" dur="1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0-#ppt_w/2"/>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left)">
                                      <p:cBhvr>
                                        <p:cTn id="24" dur="500"/>
                                        <p:tgtEl>
                                          <p:spTgt spid="97"/>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US"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dirty="0"/>
              <a:t>CLICK TO EDIT MASTER TITLE STYLE</a:t>
            </a:r>
            <a:endParaRPr lang="en-GB" noProof="0" dirty="0"/>
          </a:p>
        </p:txBody>
      </p:sp>
    </p:spTree>
    <p:extLst>
      <p:ext uri="{BB962C8B-B14F-4D97-AF65-F5344CB8AC3E}">
        <p14:creationId xmlns:p14="http://schemas.microsoft.com/office/powerpoint/2010/main" val="2291853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26000" y="3351588"/>
            <a:ext cx="11865600" cy="707886"/>
          </a:xfrm>
          <a:prstGeom prst="rect">
            <a:avLst/>
          </a:prstGeom>
        </p:spPr>
        <p:txBody>
          <a:bodyPr/>
          <a:lstStyle>
            <a:lvl1pPr algn="l">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3200" y="4106871"/>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3860" y="6465593"/>
            <a:ext cx="9956800" cy="405130"/>
          </a:xfrm>
          <a:prstGeom prst="rect">
            <a:avLst/>
          </a:prstGeom>
        </p:spPr>
      </p:pic>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wipe(left)">
                                      <p:cBhvr>
                                        <p:cTn id="24" dur="500"/>
                                        <p:tgtEl>
                                          <p:spTgt spid="65"/>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4">
                                            <p:txEl>
                                              <p:pRg st="0" end="0"/>
                                            </p:txEl>
                                          </p:spTgt>
                                        </p:tgtEl>
                                        <p:attrNameLst>
                                          <p:attrName>style.visibility</p:attrName>
                                        </p:attrNameLst>
                                      </p:cBhvr>
                                      <p:to>
                                        <p:strVal val="visible"/>
                                      </p:to>
                                    </p:set>
                                    <p:anim calcmode="lin" valueType="num">
                                      <p:cBhvr additive="base">
                                        <p:cTn id="52"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4">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5">
                                            <p:txEl>
                                              <p:pRg st="0" end="0"/>
                                            </p:txEl>
                                          </p:spTgt>
                                        </p:tgtEl>
                                        <p:attrNameLst>
                                          <p:attrName>style.visibility</p:attrName>
                                        </p:attrNameLst>
                                      </p:cBhvr>
                                      <p:to>
                                        <p:strVal val="visible"/>
                                      </p:to>
                                    </p:set>
                                    <p:anim calcmode="lin" valueType="num">
                                      <p:cBhvr additive="base">
                                        <p:cTn id="56"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43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5" name="Picture 64">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276" y="6452251"/>
            <a:ext cx="9956800" cy="405130"/>
          </a:xfrm>
          <a:prstGeom prst="rect">
            <a:avLst/>
          </a:prstGeom>
        </p:spPr>
      </p:pic>
    </p:spTree>
    <p:extLst>
      <p:ext uri="{BB962C8B-B14F-4D97-AF65-F5344CB8AC3E}">
        <p14:creationId xmlns:p14="http://schemas.microsoft.com/office/powerpoint/2010/main" val="3124599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E633C548-50DA-5F2E-EEAB-E932BEF50168}"/>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0F32625-2E64-8166-E8EB-393A3F91403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LEAR_COLOUR_BG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_COLOUR_BG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EAR_COLOUR_BG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rgbClr val="8197A6"/>
                </a:solidFill>
                <a:latin typeface="Arial" charset="0"/>
                <a:ea typeface="Arial" charset="0"/>
                <a:cs typeface="Arial" charset="0"/>
              </a:rPr>
              <a:t>Produced by</a:t>
            </a:r>
            <a:endParaRPr lang="en-US" sz="796"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0103AB9D-4033-450F-9AFB-12010B6E63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33"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663393E8-7604-477C-92ED-F503CA6D7EE9}"/>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1473" y="6449087"/>
            <a:ext cx="9956800" cy="405130"/>
          </a:xfrm>
          <a:prstGeom prst="rect">
            <a:avLst/>
          </a:prstGeom>
        </p:spPr>
      </p:pic>
    </p:spTree>
    <p:extLst>
      <p:ext uri="{BB962C8B-B14F-4D97-AF65-F5344CB8AC3E}">
        <p14:creationId xmlns:p14="http://schemas.microsoft.com/office/powerpoint/2010/main" val="838715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11229" y="273422"/>
            <a:ext cx="11001685" cy="1144631"/>
          </a:xfrm>
          <a:prstGeom prst="rect">
            <a:avLst/>
          </a:prstGeom>
          <a:noFill/>
          <a:ln w="0">
            <a:noFill/>
          </a:ln>
        </p:spPr>
        <p:txBody>
          <a:bodyPr lIns="0" tIns="0" rIns="0" bIns="0" anchor="ctr">
            <a:noAutofit/>
          </a:bodyPr>
          <a:lstStyle/>
          <a:p>
            <a:pPr algn="ctr">
              <a:buNone/>
            </a:pPr>
            <a:endParaRPr lang="en-IN" sz="5321" b="0" strike="noStrike" spc="-1">
              <a:latin typeface="Arial"/>
            </a:endParaRPr>
          </a:p>
        </p:txBody>
      </p:sp>
      <p:sp>
        <p:nvSpPr>
          <p:cNvPr id="6" name="PlaceHolder 2"/>
          <p:cNvSpPr>
            <a:spLocks noGrp="1"/>
          </p:cNvSpPr>
          <p:nvPr>
            <p:ph type="subTitle"/>
          </p:nvPr>
        </p:nvSpPr>
        <p:spPr>
          <a:xfrm>
            <a:off x="611229" y="1604399"/>
            <a:ext cx="11001685" cy="3976819"/>
          </a:xfrm>
          <a:prstGeom prst="rect">
            <a:avLst/>
          </a:prstGeom>
          <a:noFill/>
          <a:ln w="0">
            <a:noFill/>
          </a:ln>
        </p:spPr>
        <p:txBody>
          <a:bodyPr lIns="0" tIns="0" rIns="0" bIns="0" anchor="ctr">
            <a:noAutofit/>
          </a:bodyPr>
          <a:lstStyle/>
          <a:p>
            <a:pPr algn="ctr">
              <a:buNone/>
            </a:pPr>
            <a:endParaRPr lang="en-IN" sz="387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E668781F-141E-416E-AAC8-C1884F20902A}" type="slidenum">
              <a:t>‹#›</a:t>
            </a:fld>
            <a:endParaRPr/>
          </a:p>
        </p:txBody>
      </p:sp>
      <p:sp>
        <p:nvSpPr>
          <p:cNvPr id="3" name="PlaceHolder 5"/>
          <p:cNvSpPr>
            <a:spLocks noGrp="1"/>
          </p:cNvSpPr>
          <p:nvPr>
            <p:ph type="dt" idx="1"/>
          </p:nvPr>
        </p:nvSpPr>
        <p:spPr/>
        <p:txBody>
          <a:bodyPr/>
          <a:lstStyle/>
          <a:p>
            <a:endParaRPr/>
          </a:p>
        </p:txBody>
      </p:sp>
      <p:cxnSp>
        <p:nvCxnSpPr>
          <p:cNvPr id="7" name="Straight Connector 6">
            <a:extLst>
              <a:ext uri="{FF2B5EF4-FFF2-40B4-BE49-F238E27FC236}">
                <a16:creationId xmlns:a16="http://schemas.microsoft.com/office/drawing/2014/main" id="{B46AA528-6324-5D31-51C2-C26C066339E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6E31069-4B6A-1A83-B4E4-DF3A2A160317}"/>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144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cxnSp>
        <p:nvCxnSpPr>
          <p:cNvPr id="4" name="Straight Connector 3">
            <a:extLst>
              <a:ext uri="{FF2B5EF4-FFF2-40B4-BE49-F238E27FC236}">
                <a16:creationId xmlns:a16="http://schemas.microsoft.com/office/drawing/2014/main" id="{9B0F5F4B-B6E0-B90D-2C62-F6A4D411CEF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7D8F3C3-4213-D440-8947-313733124577}"/>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0100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6747" y="992767"/>
            <a:ext cx="11391865"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6737" y="3778833"/>
            <a:ext cx="11391865"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327501" y="6217623"/>
            <a:ext cx="733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cxnSp>
        <p:nvCxnSpPr>
          <p:cNvPr id="4" name="Straight Connector 3">
            <a:extLst>
              <a:ext uri="{FF2B5EF4-FFF2-40B4-BE49-F238E27FC236}">
                <a16:creationId xmlns:a16="http://schemas.microsoft.com/office/drawing/2014/main" id="{627FABCB-2535-7B26-6490-6CD56EA56932}"/>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7262394-11B7-315F-C183-189D2AAFF5B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133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6737" y="593367"/>
            <a:ext cx="11391865"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6737" y="1536633"/>
            <a:ext cx="11391865"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327501" y="6217623"/>
            <a:ext cx="733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cxnSp>
        <p:nvCxnSpPr>
          <p:cNvPr id="4" name="Straight Connector 3">
            <a:extLst>
              <a:ext uri="{FF2B5EF4-FFF2-40B4-BE49-F238E27FC236}">
                <a16:creationId xmlns:a16="http://schemas.microsoft.com/office/drawing/2014/main" id="{B5663292-1A5D-9BA6-572A-7A82662AE20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D1DD4BB-F62E-A345-B5C9-853227E78D7B}"/>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6006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FA50DE2-8ABD-FCEF-D097-653E60ACA5C8}"/>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79050AF-BBF0-6A9A-7CFC-087EED2C1A49}"/>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A398890-117D-44A3-97A3-567CB60E6D4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633"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AFACDF93-324D-4973-8C62-633313B491BB}"/>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1639" y="6449973"/>
            <a:ext cx="9956800" cy="405130"/>
          </a:xfrm>
          <a:prstGeom prst="rect">
            <a:avLst/>
          </a:prstGeom>
        </p:spPr>
      </p:pic>
    </p:spTree>
    <p:extLst>
      <p:ext uri="{BB962C8B-B14F-4D97-AF65-F5344CB8AC3E}">
        <p14:creationId xmlns:p14="http://schemas.microsoft.com/office/powerpoint/2010/main" val="1027659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1235473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4.emf"/><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10.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9.png"/><Relationship Id="rId2" Type="http://schemas.openxmlformats.org/officeDocument/2006/relationships/slideLayout" Target="../slideLayouts/slideLayout20.xml"/><Relationship Id="rId16" Type="http://schemas.openxmlformats.org/officeDocument/2006/relationships/theme" Target="../theme/theme3.xml"/><Relationship Id="rId20" Type="http://schemas.openxmlformats.org/officeDocument/2006/relationships/image" Target="../media/image8.jpe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4.emf"/><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image" Target="../media/image4.emf"/><Relationship Id="rId5" Type="http://schemas.openxmlformats.org/officeDocument/2006/relationships/image" Target="../media/image10.png"/><Relationship Id="rId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19"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7B88B654-6870-4EB8-A79A-306A0238640A}"/>
              </a:ext>
            </a:extLst>
          </p:cNvPr>
          <p:cNvPicPr>
            <a:picLocks/>
          </p:cNvPicPr>
          <p:nvPr userDrawn="1"/>
        </p:nvPicPr>
        <p:blipFill>
          <a:blip r:embed="rId21"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p:nvPr userDrawn="1"/>
        </p:nvPicPr>
        <p:blipFill>
          <a:blip r:embed="rId22">
            <a:extLst>
              <a:ext uri="{28A0092B-C50C-407E-A947-70E740481C1C}">
                <a14:useLocalDpi xmlns:a14="http://schemas.microsoft.com/office/drawing/2010/main"/>
              </a:ext>
            </a:extLst>
          </a:blip>
          <a:stretch>
            <a:fillRect/>
          </a:stretch>
        </p:blipFill>
        <p:spPr>
          <a:xfrm>
            <a:off x="0" y="6452225"/>
            <a:ext cx="9956800" cy="405130"/>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45" r:id="rId2"/>
    <p:sldLayoutId id="2147483974" r:id="rId3"/>
    <p:sldLayoutId id="2147483975" r:id="rId4"/>
    <p:sldLayoutId id="2147483973" r:id="rId5"/>
    <p:sldLayoutId id="2147483930" r:id="rId6"/>
    <p:sldLayoutId id="2147483931" r:id="rId7"/>
    <p:sldLayoutId id="2147483932" r:id="rId8"/>
    <p:sldLayoutId id="2147483933" r:id="rId9"/>
    <p:sldLayoutId id="2147483935" r:id="rId10"/>
    <p:sldLayoutId id="2147483936" r:id="rId11"/>
    <p:sldLayoutId id="2147483937" r:id="rId12"/>
    <p:sldLayoutId id="2147483938" r:id="rId13"/>
    <p:sldLayoutId id="2147483939" r:id="rId14"/>
    <p:sldLayoutId id="2147483946" r:id="rId15"/>
    <p:sldLayoutId id="2147483947" r:id="rId16"/>
    <p:sldLayoutId id="2147483977" r:id="rId17"/>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8467" y="6460601"/>
            <a:ext cx="9956800" cy="405130"/>
          </a:xfrm>
          <a:prstGeom prst="rect">
            <a:avLst/>
          </a:prstGeom>
        </p:spPr>
      </p:pic>
      <p:pic>
        <p:nvPicPr>
          <p:cNvPr id="2" name="Picture 1">
            <a:extLst>
              <a:ext uri="{FF2B5EF4-FFF2-40B4-BE49-F238E27FC236}">
                <a16:creationId xmlns:a16="http://schemas.microsoft.com/office/drawing/2014/main" id="{BE67C7D1-38EE-7935-BA6D-203A75AD3A1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251297" y="149454"/>
            <a:ext cx="1410453" cy="624504"/>
          </a:xfrm>
          <a:prstGeom prst="rect">
            <a:avLst/>
          </a:prstGeom>
        </p:spPr>
      </p:pic>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4732B035-7DC9-457A-B11E-1F17E69F566A}"/>
              </a:ext>
            </a:extLst>
          </p:cNvPr>
          <p:cNvPicPr>
            <a:picLocks/>
          </p:cNvPicPr>
          <p:nvPr userDrawn="1"/>
        </p:nvPicPr>
        <p:blipFill>
          <a:blip r:embed="rId18" cstate="print">
            <a:extLst>
              <a:ext uri="{28A0092B-C50C-407E-A947-70E740481C1C}">
                <a14:useLocalDpi xmlns:a14="http://schemas.microsoft.com/office/drawing/2010/main"/>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p:nvPr userDrawn="1"/>
        </p:nvPicPr>
        <p:blipFill>
          <a:blip r:embed="rId19">
            <a:extLst>
              <a:ext uri="{28A0092B-C50C-407E-A947-70E740481C1C}">
                <a14:useLocalDpi xmlns:a14="http://schemas.microsoft.com/office/drawing/2010/main"/>
              </a:ext>
            </a:extLst>
          </a:blip>
          <a:stretch>
            <a:fillRect/>
          </a:stretch>
        </p:blipFill>
        <p:spPr>
          <a:xfrm>
            <a:off x="-8467" y="6455517"/>
            <a:ext cx="9956800" cy="405130"/>
          </a:xfrm>
          <a:prstGeom prst="rect">
            <a:avLst/>
          </a:prstGeom>
        </p:spPr>
      </p:pic>
      <p:pic>
        <p:nvPicPr>
          <p:cNvPr id="3" name="Picture 2">
            <a:extLst>
              <a:ext uri="{FF2B5EF4-FFF2-40B4-BE49-F238E27FC236}">
                <a16:creationId xmlns:a16="http://schemas.microsoft.com/office/drawing/2014/main" id="{FB09AB9D-1889-CAE6-CF4B-AAB2CC93B62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9251297" y="149454"/>
            <a:ext cx="1410453" cy="624504"/>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 id="2147483978" r:id="rId12"/>
    <p:sldLayoutId id="2147483979" r:id="rId13"/>
    <p:sldLayoutId id="2147483980" r:id="rId14"/>
    <p:sldLayoutId id="2147483981" r:id="rId15"/>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a:solidFill>
                  <a:srgbClr val="8197A6"/>
                </a:solidFill>
                <a:latin typeface="Arial" panose="020B0604020202020204" pitchFamily="34" charset="0"/>
                <a:cs typeface="Arial" panose="020B0604020202020204" pitchFamily="34" charset="0"/>
              </a:rPr>
              <a:t> </a:t>
            </a:r>
            <a:endParaRPr lang="en-GB" sz="800" noProof="0" dirty="0">
              <a:solidFill>
                <a:srgbClr val="8197A6"/>
              </a:solidFill>
              <a:latin typeface="Arial" panose="020B0604020202020204" pitchFamily="34" charset="0"/>
              <a:cs typeface="Arial" panose="020B0604020202020204" pitchFamily="34" charset="0"/>
            </a:endParaRP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CEC1D1E1-F167-4275-B0D3-2DDB714BE63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EE9226E0-2BA4-4DC2-994B-AD70CB993B22}"/>
              </a:ext>
            </a:extLst>
          </p:cNvPr>
          <p:cNvPicPr>
            <a:picLocks/>
          </p:cNvPicPr>
          <p:nvPr userDrawn="1"/>
        </p:nvPicPr>
        <p:blipFill>
          <a:blip r:embed="rId5" cstate="print">
            <a:extLst>
              <a:ext uri="{28A0092B-C50C-407E-A947-70E740481C1C}">
                <a14:useLocalDpi xmlns:a14="http://schemas.microsoft.com/office/drawing/2010/main"/>
              </a:ext>
            </a:extLst>
          </a:blip>
          <a:stretch>
            <a:fillRect/>
          </a:stretch>
        </p:blipFill>
        <p:spPr>
          <a:xfrm>
            <a:off x="10331489" y="-215904"/>
            <a:ext cx="2095200" cy="13140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6538" y="6462927"/>
            <a:ext cx="9956800" cy="405130"/>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3.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0.xml"/><Relationship Id="rId5" Type="http://schemas.openxmlformats.org/officeDocument/2006/relationships/image" Target="../media/image37.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jp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25999" y="3421616"/>
            <a:ext cx="11913401" cy="70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algn="ctr" defTabSz="882030">
              <a:defRPr/>
            </a:pPr>
            <a:r>
              <a:rPr lang="en-GB" sz="4000" b="1" dirty="0">
                <a:solidFill>
                  <a:schemeClr val="bg1"/>
                </a:solidFill>
                <a:latin typeface="Arial" panose="020B0604020202020204" pitchFamily="34" charset="0"/>
                <a:ea typeface="+mj-ea"/>
                <a:cs typeface="Arial" panose="020B0604020202020204" pitchFamily="34" charset="0"/>
              </a:rPr>
              <a:t>INTEGRAL – Status</a:t>
            </a:r>
          </a:p>
        </p:txBody>
      </p:sp>
      <p:sp>
        <p:nvSpPr>
          <p:cNvPr id="7" name="Text Box 24"/>
          <p:cNvSpPr txBox="1">
            <a:spLocks noChangeArrowheads="1"/>
          </p:cNvSpPr>
          <p:nvPr/>
        </p:nvSpPr>
        <p:spPr bwMode="auto">
          <a:xfrm>
            <a:off x="6915706" y="5224144"/>
            <a:ext cx="5123696" cy="369332"/>
          </a:xfrm>
          <a:prstGeom prst="rect">
            <a:avLst/>
          </a:prstGeom>
          <a:noFill/>
          <a:ln>
            <a:noFill/>
          </a:ln>
          <a:effectLst/>
        </p:spPr>
        <p:txBody>
          <a:bodyPr wrap="square">
            <a:spAutoFit/>
          </a:bodyPr>
          <a:lstStyle/>
          <a:p>
            <a:pPr algn="r">
              <a:spcBef>
                <a:spcPts val="0"/>
              </a:spcBef>
            </a:pPr>
            <a:r>
              <a:rPr lang="en-GB" dirty="0">
                <a:solidFill>
                  <a:schemeClr val="bg1"/>
                </a:solidFill>
                <a:latin typeface="Arial" panose="020B0604020202020204" pitchFamily="34" charset="0"/>
                <a:cs typeface="Arial" panose="020B0604020202020204" pitchFamily="34" charset="0"/>
              </a:rPr>
              <a:t>Erik </a:t>
            </a:r>
            <a:r>
              <a:rPr lang="en-GB" dirty="0" err="1">
                <a:solidFill>
                  <a:schemeClr val="bg1"/>
                </a:solidFill>
                <a:latin typeface="Arial" panose="020B0604020202020204" pitchFamily="34" charset="0"/>
                <a:cs typeface="Arial" panose="020B0604020202020204" pitchFamily="34" charset="0"/>
              </a:rPr>
              <a:t>Kuulkers</a:t>
            </a:r>
            <a:r>
              <a:rPr lang="en-GB" dirty="0">
                <a:solidFill>
                  <a:schemeClr val="bg1"/>
                </a:solidFill>
                <a:latin typeface="Arial" panose="020B0604020202020204" pitchFamily="34" charset="0"/>
                <a:cs typeface="Arial" panose="020B0604020202020204" pitchFamily="34" charset="0"/>
              </a:rPr>
              <a:t> (ESA/ESTEC)</a:t>
            </a:r>
          </a:p>
        </p:txBody>
      </p:sp>
      <p:sp>
        <p:nvSpPr>
          <p:cNvPr id="8" name="Text Box 25"/>
          <p:cNvSpPr txBox="1">
            <a:spLocks noChangeArrowheads="1"/>
          </p:cNvSpPr>
          <p:nvPr/>
        </p:nvSpPr>
        <p:spPr bwMode="auto">
          <a:xfrm>
            <a:off x="6915681" y="5885467"/>
            <a:ext cx="5123720" cy="276999"/>
          </a:xfrm>
          <a:prstGeom prst="rect">
            <a:avLst/>
          </a:prstGeom>
          <a:noFill/>
          <a:ln>
            <a:noFill/>
          </a:ln>
          <a:effectLst/>
        </p:spPr>
        <p:txBody>
          <a:bodyPr wrap="squar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IACHEC #16 - 13-16 May 2024</a:t>
            </a:r>
          </a:p>
        </p:txBody>
      </p:sp>
      <p:sp>
        <p:nvSpPr>
          <p:cNvPr id="2"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200" dirty="0">
              <a:latin typeface="Arial" panose="020B0604020202020204" pitchFamily="34" charset="0"/>
              <a:cs typeface="Arial" panose="020B0604020202020204" pitchFamily="34" charset="0"/>
            </a:endParaRPr>
          </a:p>
        </p:txBody>
      </p:sp>
      <p:pic>
        <p:nvPicPr>
          <p:cNvPr id="9" name="Picture 8" descr="INTEGRAL POSTER A1  2016-09-09.jpg">
            <a:extLst>
              <a:ext uri="{FF2B5EF4-FFF2-40B4-BE49-F238E27FC236}">
                <a16:creationId xmlns:a16="http://schemas.microsoft.com/office/drawing/2014/main" id="{ED00B3EE-7EAE-BED7-FEBF-F676928076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9861" y="148912"/>
            <a:ext cx="4257023" cy="3026938"/>
          </a:xfrm>
          <a:prstGeom prst="rect">
            <a:avLst/>
          </a:prstGeom>
          <a:effectLst>
            <a:outerShdw blurRad="50800" dist="38100" dir="2700000" algn="tl" rotWithShape="0">
              <a:prstClr val="black">
                <a:alpha val="40000"/>
              </a:prstClr>
            </a:outerShdw>
          </a:effectLst>
        </p:spPr>
      </p:pic>
      <p:pic>
        <p:nvPicPr>
          <p:cNvPr id="10" name="Picture 7" descr="integralLogoTrans.png">
            <a:extLst>
              <a:ext uri="{FF2B5EF4-FFF2-40B4-BE49-F238E27FC236}">
                <a16:creationId xmlns:a16="http://schemas.microsoft.com/office/drawing/2014/main" id="{44E29031-79BC-9892-0929-7B0D638979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34365" y="773334"/>
            <a:ext cx="1281112"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B6649BE-C903-1C0E-3011-85FC87E8E4A2}"/>
              </a:ext>
            </a:extLst>
          </p:cNvPr>
          <p:cNvPicPr>
            <a:picLocks noChangeAspect="1"/>
          </p:cNvPicPr>
          <p:nvPr/>
        </p:nvPicPr>
        <p:blipFill rotWithShape="1">
          <a:blip r:embed="rId5">
            <a:extLst>
              <a:ext uri="{28A0092B-C50C-407E-A947-70E740481C1C}">
                <a14:useLocalDpi xmlns:a14="http://schemas.microsoft.com/office/drawing/2010/main" val="0"/>
              </a:ext>
            </a:extLst>
          </a:blip>
          <a:srcRect t="17667"/>
          <a:stretch/>
        </p:blipFill>
        <p:spPr>
          <a:xfrm>
            <a:off x="5549956" y="204182"/>
            <a:ext cx="4472847" cy="29807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nodePh="1">
                                  <p:stCondLst>
                                    <p:cond delay="0"/>
                                  </p:stCondLst>
                                  <p:endCondLst>
                                    <p:cond evt="begin" delay="0">
                                      <p:tn val="14"/>
                                    </p:cond>
                                  </p:end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ppt_y"/>
                                          </p:val>
                                        </p:tav>
                                        <p:tav tm="100000">
                                          <p:val>
                                            <p:strVal val="#ppt_y"/>
                                          </p:val>
                                        </p:tav>
                                      </p:tavLst>
                                    </p:anim>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allAtOnce"/>
      <p:bldP spid="8" grpId="0" build="allAtOnce"/>
      <p:bldP spid="2"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rotWithShape="1">
          <a:blip r:embed="rId3">
            <a:alphaModFix/>
          </a:blip>
          <a:srcRect l="4207" r="7218" b="5651"/>
          <a:stretch/>
        </p:blipFill>
        <p:spPr>
          <a:xfrm>
            <a:off x="16670" y="901526"/>
            <a:ext cx="6569188" cy="4548922"/>
          </a:xfrm>
          <a:prstGeom prst="rect">
            <a:avLst/>
          </a:prstGeom>
          <a:noFill/>
          <a:ln>
            <a:noFill/>
          </a:ln>
        </p:spPr>
      </p:pic>
      <p:sp>
        <p:nvSpPr>
          <p:cNvPr id="62" name="Google Shape;62;p14"/>
          <p:cNvSpPr txBox="1">
            <a:spLocks noGrp="1"/>
          </p:cNvSpPr>
          <p:nvPr>
            <p:ph type="body" idx="1"/>
          </p:nvPr>
        </p:nvSpPr>
        <p:spPr>
          <a:xfrm>
            <a:off x="6299502" y="988333"/>
            <a:ext cx="5925836" cy="5870000"/>
          </a:xfrm>
          <a:prstGeom prst="rect">
            <a:avLst/>
          </a:prstGeom>
          <a:solidFill>
            <a:schemeClr val="lt1"/>
          </a:solidFill>
        </p:spPr>
        <p:txBody>
          <a:bodyPr spcFirstLastPara="1" vert="horz" wrap="square" lIns="121900" tIns="121900" rIns="121900" bIns="121900" numCol="1" anchor="t" anchorCtr="0" compatLnSpc="1">
            <a:prstTxWarp prst="textNoShape">
              <a:avLst/>
            </a:prstTxWarp>
            <a:noAutofit/>
          </a:bodyPr>
          <a:lstStyle/>
          <a:p>
            <a:pPr marL="342900" indent="-342900"/>
            <a:r>
              <a:rPr lang="en" sz="1600" dirty="0">
                <a:solidFill>
                  <a:schemeClr val="tx2"/>
                </a:solidFill>
                <a:latin typeface="Verdana" panose="020B0604030504040204" pitchFamily="34" charset="0"/>
                <a:ea typeface="Verdana" panose="020B0604030504040204" pitchFamily="34" charset="0"/>
                <a:cs typeface="Verdana" panose="020B0604030504040204" pitchFamily="34" charset="0"/>
              </a:rPr>
              <a:t>For each incident photon ISGRI measures Pulse Height (PH) and Rise Time (RT). A </a:t>
            </a:r>
            <a:r>
              <a:rPr lang="en" sz="1600" b="1" dirty="0">
                <a:solidFill>
                  <a:schemeClr val="tx2"/>
                </a:solidFill>
                <a:latin typeface="Verdana" panose="020B0604030504040204" pitchFamily="34" charset="0"/>
                <a:ea typeface="Verdana" panose="020B0604030504040204" pitchFamily="34" charset="0"/>
                <a:cs typeface="Verdana" panose="020B0604030504040204" pitchFamily="34" charset="0"/>
              </a:rPr>
              <a:t>single incident energy occupies a 2D region in the PH-RT space</a:t>
            </a:r>
            <a:r>
              <a:rPr lang="en" sz="1600" dirty="0">
                <a:solidFill>
                  <a:schemeClr val="tx2"/>
                </a:solidFill>
                <a:latin typeface="Verdana" panose="020B0604030504040204" pitchFamily="34" charset="0"/>
                <a:ea typeface="Verdana" panose="020B0604030504040204" pitchFamily="34" charset="0"/>
                <a:cs typeface="Verdana" panose="020B0604030504040204" pitchFamily="34" charset="0"/>
              </a:rPr>
              <a:t>. These regions have complex properties.</a:t>
            </a:r>
            <a:endParaRPr sz="16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342900" indent="-342900">
              <a:spcBef>
                <a:spcPts val="1600"/>
              </a:spcBef>
            </a:pPr>
            <a:r>
              <a:rPr lang="en" sz="1600" dirty="0">
                <a:solidFill>
                  <a:schemeClr val="tx2"/>
                </a:solidFill>
                <a:latin typeface="Verdana" panose="020B0604030504040204" pitchFamily="34" charset="0"/>
                <a:ea typeface="Verdana" panose="020B0604030504040204" pitchFamily="34" charset="0"/>
                <a:cs typeface="Verdana" panose="020B0604030504040204" pitchFamily="34" charset="0"/>
              </a:rPr>
              <a:t>Low-energy regions converge with high-energy at high RT: source of major problems until 2021.</a:t>
            </a:r>
            <a:endParaRPr sz="16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342900" indent="-342900">
              <a:spcBef>
                <a:spcPts val="1600"/>
              </a:spcBef>
              <a:buClr>
                <a:schemeClr val="dk1"/>
              </a:buClr>
              <a:buSzPct val="68750"/>
            </a:pPr>
            <a:r>
              <a:rPr lang="en" sz="1600" dirty="0">
                <a:solidFill>
                  <a:schemeClr val="tx2"/>
                </a:solidFill>
                <a:latin typeface="Verdana" panose="020B0604030504040204" pitchFamily="34" charset="0"/>
                <a:ea typeface="Verdana" panose="020B0604030504040204" pitchFamily="34" charset="0"/>
                <a:cs typeface="Verdana" panose="020B0604030504040204" pitchFamily="34" charset="0"/>
              </a:rPr>
              <a:t>Effective gain is </a:t>
            </a:r>
            <a:r>
              <a:rPr lang="en" sz="1600" b="1" dirty="0">
                <a:solidFill>
                  <a:schemeClr val="tx2"/>
                </a:solidFill>
                <a:latin typeface="Verdana" panose="020B0604030504040204" pitchFamily="34" charset="0"/>
                <a:ea typeface="Verdana" panose="020B0604030504040204" pitchFamily="34" charset="0"/>
                <a:cs typeface="Verdana" panose="020B0604030504040204" pitchFamily="34" charset="0"/>
              </a:rPr>
              <a:t>non-linear in whole energy range</a:t>
            </a:r>
            <a:r>
              <a:rPr lang="en" sz="1600" dirty="0">
                <a:solidFill>
                  <a:schemeClr val="tx2"/>
                </a:solidFill>
                <a:latin typeface="Verdana" panose="020B0604030504040204" pitchFamily="34" charset="0"/>
                <a:ea typeface="Verdana" panose="020B0604030504040204" pitchFamily="34" charset="0"/>
                <a:cs typeface="Verdana" panose="020B0604030504040204" pitchFamily="34" charset="0"/>
              </a:rPr>
              <a:t>, and getting worse with time, while response at 20 keV must be determined from extrapolation from ~60–511 keV region.</a:t>
            </a:r>
            <a:endParaRPr sz="16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342900" indent="-342900">
              <a:spcBef>
                <a:spcPts val="1600"/>
              </a:spcBef>
            </a:pPr>
            <a:r>
              <a:rPr lang="en" sz="1600" dirty="0">
                <a:solidFill>
                  <a:schemeClr val="tx2"/>
                </a:solidFill>
                <a:latin typeface="Verdana" panose="020B0604030504040204" pitchFamily="34" charset="0"/>
                <a:ea typeface="Verdana" panose="020B0604030504040204" pitchFamily="34" charset="0"/>
                <a:cs typeface="Verdana" panose="020B0604030504040204" pitchFamily="34" charset="0"/>
              </a:rPr>
              <a:t>Low-energy calibration lines are in most non-linear region, where detector becomes transparent.</a:t>
            </a:r>
            <a:endParaRPr sz="16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342900" indent="-342900">
              <a:spcBef>
                <a:spcPts val="1600"/>
              </a:spcBef>
              <a:spcAft>
                <a:spcPts val="1600"/>
              </a:spcAft>
            </a:pPr>
            <a:r>
              <a:rPr lang="en" sz="1600" dirty="0">
                <a:solidFill>
                  <a:schemeClr val="tx2"/>
                </a:solidFill>
                <a:latin typeface="Verdana" panose="020B0604030504040204" pitchFamily="34" charset="0"/>
                <a:ea typeface="Verdana" panose="020B0604030504040204" pitchFamily="34" charset="0"/>
                <a:cs typeface="Verdana" panose="020B0604030504040204" pitchFamily="34" charset="0"/>
              </a:rPr>
              <a:t>Calibration process involves fitting 6 detector </a:t>
            </a:r>
            <a:br>
              <a:rPr lang="en" sz="1600"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 sz="1600" dirty="0">
                <a:solidFill>
                  <a:schemeClr val="tx2"/>
                </a:solidFill>
                <a:latin typeface="Verdana" panose="020B0604030504040204" pitchFamily="34" charset="0"/>
                <a:ea typeface="Verdana" panose="020B0604030504040204" pitchFamily="34" charset="0"/>
                <a:cs typeface="Verdana" panose="020B0604030504040204" pitchFamily="34" charset="0"/>
              </a:rPr>
              <a:t>parameters: gain, offset, hole/electron lifetime/mobility</a:t>
            </a:r>
            <a:endParaRPr sz="16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63" name="Google Shape;63;p14"/>
          <p:cNvSpPr/>
          <p:nvPr/>
        </p:nvSpPr>
        <p:spPr>
          <a:xfrm>
            <a:off x="16669" y="3429000"/>
            <a:ext cx="6282800" cy="3429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sp>
        <p:nvSpPr>
          <p:cNvPr id="64" name="Google Shape;64;p14"/>
          <p:cNvSpPr/>
          <p:nvPr/>
        </p:nvSpPr>
        <p:spPr>
          <a:xfrm>
            <a:off x="18514" y="3016365"/>
            <a:ext cx="2730000" cy="229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grpSp>
        <p:nvGrpSpPr>
          <p:cNvPr id="65" name="Google Shape;65;p14"/>
          <p:cNvGrpSpPr/>
          <p:nvPr/>
        </p:nvGrpSpPr>
        <p:grpSpPr>
          <a:xfrm>
            <a:off x="559528" y="3429000"/>
            <a:ext cx="4861560" cy="3429200"/>
            <a:chOff x="306919" y="1731907"/>
            <a:chExt cx="4539931" cy="3575093"/>
          </a:xfrm>
        </p:grpSpPr>
        <p:pic>
          <p:nvPicPr>
            <p:cNvPr id="66" name="Google Shape;66;p14"/>
            <p:cNvPicPr preferRelativeResize="0"/>
            <p:nvPr/>
          </p:nvPicPr>
          <p:blipFill rotWithShape="1">
            <a:blip r:embed="rId4">
              <a:alphaModFix/>
            </a:blip>
            <a:srcRect l="50298"/>
            <a:stretch/>
          </p:blipFill>
          <p:spPr>
            <a:xfrm>
              <a:off x="306919" y="1731907"/>
              <a:ext cx="4229019" cy="3222798"/>
            </a:xfrm>
            <a:prstGeom prst="rect">
              <a:avLst/>
            </a:prstGeom>
            <a:noFill/>
            <a:ln>
              <a:noFill/>
            </a:ln>
          </p:spPr>
        </p:pic>
        <p:cxnSp>
          <p:nvCxnSpPr>
            <p:cNvPr id="67" name="Google Shape;67;p14"/>
            <p:cNvCxnSpPr/>
            <p:nvPr/>
          </p:nvCxnSpPr>
          <p:spPr>
            <a:xfrm>
              <a:off x="512349" y="1834200"/>
              <a:ext cx="54600" cy="2070300"/>
            </a:xfrm>
            <a:prstGeom prst="straightConnector1">
              <a:avLst/>
            </a:prstGeom>
            <a:noFill/>
            <a:ln w="28575" cap="flat" cmpd="sng">
              <a:solidFill>
                <a:srgbClr val="FFFFFF"/>
              </a:solidFill>
              <a:prstDash val="dash"/>
              <a:round/>
              <a:headEnd type="none" w="med" len="med"/>
              <a:tailEnd type="none" w="med" len="med"/>
            </a:ln>
          </p:spPr>
        </p:cxnSp>
        <p:sp>
          <p:nvSpPr>
            <p:cNvPr id="68" name="Google Shape;68;p14"/>
            <p:cNvSpPr txBox="1"/>
            <p:nvPr/>
          </p:nvSpPr>
          <p:spPr>
            <a:xfrm>
              <a:off x="463350" y="3985550"/>
              <a:ext cx="939600" cy="412200"/>
            </a:xfrm>
            <a:prstGeom prst="rect">
              <a:avLst/>
            </a:prstGeom>
            <a:noFill/>
            <a:ln>
              <a:noFill/>
            </a:ln>
          </p:spPr>
          <p:txBody>
            <a:bodyPr spcFirstLastPara="1" wrap="square" lIns="121900" tIns="121900" rIns="121900" bIns="121900" anchor="t" anchorCtr="0">
              <a:noAutofit/>
            </a:bodyPr>
            <a:lstStyle/>
            <a:p>
              <a:pPr>
                <a:spcBef>
                  <a:spcPts val="0"/>
                </a:spcBef>
                <a:spcAft>
                  <a:spcPts val="0"/>
                </a:spcAft>
              </a:pPr>
              <a:r>
                <a:rPr lang="en">
                  <a:solidFill>
                    <a:srgbClr val="FFFFFF"/>
                  </a:solidFill>
                </a:rPr>
                <a:t>59 keV</a:t>
              </a:r>
              <a:endParaRPr>
                <a:solidFill>
                  <a:srgbClr val="FFFFFF"/>
                </a:solidFill>
              </a:endParaRPr>
            </a:p>
          </p:txBody>
        </p:sp>
        <p:sp>
          <p:nvSpPr>
            <p:cNvPr id="69" name="Google Shape;69;p14"/>
            <p:cNvSpPr txBox="1"/>
            <p:nvPr/>
          </p:nvSpPr>
          <p:spPr>
            <a:xfrm>
              <a:off x="2878825" y="1913650"/>
              <a:ext cx="939600" cy="412200"/>
            </a:xfrm>
            <a:prstGeom prst="rect">
              <a:avLst/>
            </a:prstGeom>
            <a:noFill/>
            <a:ln>
              <a:noFill/>
            </a:ln>
          </p:spPr>
          <p:txBody>
            <a:bodyPr spcFirstLastPara="1" wrap="square" lIns="121900" tIns="121900" rIns="121900" bIns="121900" anchor="t" anchorCtr="0">
              <a:noAutofit/>
            </a:bodyPr>
            <a:lstStyle/>
            <a:p>
              <a:pPr>
                <a:spcBef>
                  <a:spcPts val="0"/>
                </a:spcBef>
                <a:spcAft>
                  <a:spcPts val="0"/>
                </a:spcAft>
              </a:pPr>
              <a:r>
                <a:rPr lang="en">
                  <a:solidFill>
                    <a:srgbClr val="FFFFFF"/>
                  </a:solidFill>
                </a:rPr>
                <a:t>511 keV</a:t>
              </a:r>
              <a:endParaRPr>
                <a:solidFill>
                  <a:srgbClr val="FFFFFF"/>
                </a:solidFill>
              </a:endParaRPr>
            </a:p>
          </p:txBody>
        </p:sp>
        <p:cxnSp>
          <p:nvCxnSpPr>
            <p:cNvPr id="70" name="Google Shape;70;p14"/>
            <p:cNvCxnSpPr/>
            <p:nvPr/>
          </p:nvCxnSpPr>
          <p:spPr>
            <a:xfrm rot="10800000">
              <a:off x="4203900" y="2037425"/>
              <a:ext cx="0" cy="1681500"/>
            </a:xfrm>
            <a:prstGeom prst="straightConnector1">
              <a:avLst/>
            </a:prstGeom>
            <a:noFill/>
            <a:ln w="38100" cap="flat" cmpd="sng">
              <a:solidFill>
                <a:srgbClr val="D9D9D9"/>
              </a:solidFill>
              <a:prstDash val="solid"/>
              <a:round/>
              <a:headEnd type="none" w="med" len="med"/>
              <a:tailEnd type="triangle" w="med" len="med"/>
            </a:ln>
          </p:spPr>
        </p:cxnSp>
        <p:sp>
          <p:nvSpPr>
            <p:cNvPr id="71" name="Google Shape;71;p14"/>
            <p:cNvSpPr txBox="1"/>
            <p:nvPr/>
          </p:nvSpPr>
          <p:spPr>
            <a:xfrm rot="5400000">
              <a:off x="3685583" y="2853917"/>
              <a:ext cx="1219800" cy="572700"/>
            </a:xfrm>
            <a:prstGeom prst="rect">
              <a:avLst/>
            </a:prstGeom>
            <a:noFill/>
            <a:ln>
              <a:noFill/>
            </a:ln>
          </p:spPr>
          <p:txBody>
            <a:bodyPr spcFirstLastPara="1" wrap="square" lIns="121900" tIns="121900" rIns="121900" bIns="121900" anchor="t" anchorCtr="0">
              <a:noAutofit/>
            </a:bodyPr>
            <a:lstStyle/>
            <a:p>
              <a:pPr>
                <a:spcBef>
                  <a:spcPts val="0"/>
                </a:spcBef>
                <a:spcAft>
                  <a:spcPts val="0"/>
                </a:spcAft>
              </a:pPr>
              <a:r>
                <a:rPr lang="en" dirty="0">
                  <a:solidFill>
                    <a:srgbClr val="D9D9D9"/>
                  </a:solidFill>
                </a:rPr>
                <a:t>Rise Time</a:t>
              </a:r>
              <a:endParaRPr dirty="0">
                <a:solidFill>
                  <a:srgbClr val="D9D9D9"/>
                </a:solidFill>
              </a:endParaRPr>
            </a:p>
          </p:txBody>
        </p:sp>
        <p:cxnSp>
          <p:nvCxnSpPr>
            <p:cNvPr id="72" name="Google Shape;72;p14"/>
            <p:cNvCxnSpPr/>
            <p:nvPr/>
          </p:nvCxnSpPr>
          <p:spPr>
            <a:xfrm>
              <a:off x="1835425" y="4191650"/>
              <a:ext cx="1335300" cy="0"/>
            </a:xfrm>
            <a:prstGeom prst="straightConnector1">
              <a:avLst/>
            </a:prstGeom>
            <a:noFill/>
            <a:ln w="38100" cap="flat" cmpd="sng">
              <a:solidFill>
                <a:srgbClr val="D9D9D9"/>
              </a:solidFill>
              <a:prstDash val="solid"/>
              <a:round/>
              <a:headEnd type="none" w="med" len="med"/>
              <a:tailEnd type="triangle" w="med" len="med"/>
            </a:ln>
          </p:spPr>
        </p:cxnSp>
        <p:sp>
          <p:nvSpPr>
            <p:cNvPr id="73" name="Google Shape;73;p14"/>
            <p:cNvSpPr txBox="1"/>
            <p:nvPr/>
          </p:nvSpPr>
          <p:spPr>
            <a:xfrm>
              <a:off x="1649100" y="4109405"/>
              <a:ext cx="2169300" cy="572700"/>
            </a:xfrm>
            <a:prstGeom prst="rect">
              <a:avLst/>
            </a:prstGeom>
            <a:noFill/>
            <a:ln>
              <a:noFill/>
            </a:ln>
          </p:spPr>
          <p:txBody>
            <a:bodyPr spcFirstLastPara="1" wrap="square" lIns="121900" tIns="121900" rIns="121900" bIns="121900" anchor="t" anchorCtr="0">
              <a:noAutofit/>
            </a:bodyPr>
            <a:lstStyle/>
            <a:p>
              <a:pPr>
                <a:spcBef>
                  <a:spcPts val="0"/>
                </a:spcBef>
                <a:spcAft>
                  <a:spcPts val="0"/>
                </a:spcAft>
              </a:pPr>
              <a:r>
                <a:rPr lang="en">
                  <a:solidFill>
                    <a:srgbClr val="D9D9D9"/>
                  </a:solidFill>
                </a:rPr>
                <a:t>Pulse Height</a:t>
              </a:r>
              <a:endParaRPr>
                <a:solidFill>
                  <a:srgbClr val="D9D9D9"/>
                </a:solidFill>
              </a:endParaRPr>
            </a:p>
          </p:txBody>
        </p:sp>
        <p:sp>
          <p:nvSpPr>
            <p:cNvPr id="74" name="Google Shape;74;p14"/>
            <p:cNvSpPr txBox="1"/>
            <p:nvPr/>
          </p:nvSpPr>
          <p:spPr>
            <a:xfrm>
              <a:off x="1203350" y="4805700"/>
              <a:ext cx="3643500" cy="501300"/>
            </a:xfrm>
            <a:prstGeom prst="rect">
              <a:avLst/>
            </a:prstGeom>
            <a:noFill/>
            <a:ln>
              <a:noFill/>
            </a:ln>
          </p:spPr>
          <p:txBody>
            <a:bodyPr spcFirstLastPara="1" wrap="square" lIns="121900" tIns="121900" rIns="121900" bIns="121900" anchor="t" anchorCtr="0">
              <a:noAutofit/>
            </a:bodyPr>
            <a:lstStyle/>
            <a:p>
              <a:pPr>
                <a:spcBef>
                  <a:spcPts val="0"/>
                </a:spcBef>
                <a:spcAft>
                  <a:spcPts val="0"/>
                </a:spcAft>
              </a:pPr>
              <a:r>
                <a:rPr lang="en" sz="1400" dirty="0">
                  <a:solidFill>
                    <a:srgbClr val="666666"/>
                  </a:solidFill>
                </a:rPr>
                <a:t>Count rate in PH-RT bins</a:t>
              </a:r>
              <a:endParaRPr sz="1400" dirty="0">
                <a:solidFill>
                  <a:srgbClr val="666666"/>
                </a:solidFill>
              </a:endParaRPr>
            </a:p>
          </p:txBody>
        </p:sp>
        <p:sp>
          <p:nvSpPr>
            <p:cNvPr id="75" name="Google Shape;75;p14"/>
            <p:cNvSpPr/>
            <p:nvPr/>
          </p:nvSpPr>
          <p:spPr>
            <a:xfrm>
              <a:off x="740907" y="1822090"/>
              <a:ext cx="362650" cy="2081500"/>
            </a:xfrm>
            <a:custGeom>
              <a:avLst/>
              <a:gdLst/>
              <a:ahLst/>
              <a:cxnLst/>
              <a:rect l="l" t="t" r="r" b="b"/>
              <a:pathLst>
                <a:path w="14506" h="83260" extrusionOk="0">
                  <a:moveTo>
                    <a:pt x="14506" y="83260"/>
                  </a:moveTo>
                  <a:cubicBezTo>
                    <a:pt x="14379" y="77211"/>
                    <a:pt x="14505" y="57553"/>
                    <a:pt x="13743" y="46968"/>
                  </a:cubicBezTo>
                  <a:cubicBezTo>
                    <a:pt x="12981" y="36383"/>
                    <a:pt x="12224" y="27580"/>
                    <a:pt x="9933" y="19752"/>
                  </a:cubicBezTo>
                  <a:cubicBezTo>
                    <a:pt x="7643" y="11924"/>
                    <a:pt x="1656" y="3292"/>
                    <a:pt x="0" y="0"/>
                  </a:cubicBezTo>
                </a:path>
              </a:pathLst>
            </a:custGeom>
            <a:noFill/>
            <a:ln w="28575" cap="flat" cmpd="sng">
              <a:solidFill>
                <a:srgbClr val="F3F3F3"/>
              </a:solidFill>
              <a:prstDash val="dash"/>
              <a:round/>
              <a:headEnd type="none" w="med" len="med"/>
              <a:tailEnd type="none" w="med" len="med"/>
            </a:ln>
          </p:spPr>
          <p:txBody>
            <a:bodyPr/>
            <a:lstStyle/>
            <a:p>
              <a:endParaRPr lang="en-NL"/>
            </a:p>
          </p:txBody>
        </p:sp>
        <p:sp>
          <p:nvSpPr>
            <p:cNvPr id="76" name="Google Shape;76;p14"/>
            <p:cNvSpPr txBox="1"/>
            <p:nvPr/>
          </p:nvSpPr>
          <p:spPr>
            <a:xfrm>
              <a:off x="982300" y="1913650"/>
              <a:ext cx="939600" cy="412200"/>
            </a:xfrm>
            <a:prstGeom prst="rect">
              <a:avLst/>
            </a:prstGeom>
            <a:noFill/>
            <a:ln>
              <a:noFill/>
            </a:ln>
          </p:spPr>
          <p:txBody>
            <a:bodyPr spcFirstLastPara="1" wrap="square" lIns="121900" tIns="121900" rIns="121900" bIns="121900" anchor="t" anchorCtr="0">
              <a:noAutofit/>
            </a:bodyPr>
            <a:lstStyle/>
            <a:p>
              <a:pPr>
                <a:spcBef>
                  <a:spcPts val="0"/>
                </a:spcBef>
                <a:spcAft>
                  <a:spcPts val="0"/>
                </a:spcAft>
              </a:pPr>
              <a:r>
                <a:rPr lang="en">
                  <a:solidFill>
                    <a:srgbClr val="FFFFFF"/>
                  </a:solidFill>
                </a:rPr>
                <a:t>147 keV</a:t>
              </a:r>
              <a:endParaRPr>
                <a:solidFill>
                  <a:srgbClr val="FFFFFF"/>
                </a:solidFill>
              </a:endParaRPr>
            </a:p>
          </p:txBody>
        </p:sp>
        <p:sp>
          <p:nvSpPr>
            <p:cNvPr id="77" name="Google Shape;77;p14"/>
            <p:cNvSpPr/>
            <p:nvPr/>
          </p:nvSpPr>
          <p:spPr>
            <a:xfrm>
              <a:off x="2515144" y="1810514"/>
              <a:ext cx="1148925" cy="2141825"/>
            </a:xfrm>
            <a:custGeom>
              <a:avLst/>
              <a:gdLst/>
              <a:ahLst/>
              <a:cxnLst/>
              <a:rect l="l" t="t" r="r" b="b"/>
              <a:pathLst>
                <a:path w="45957" h="85673" extrusionOk="0">
                  <a:moveTo>
                    <a:pt x="38547" y="79182"/>
                  </a:moveTo>
                  <a:cubicBezTo>
                    <a:pt x="39544" y="80264"/>
                    <a:pt x="43378" y="85599"/>
                    <a:pt x="44528" y="85672"/>
                  </a:cubicBezTo>
                  <a:cubicBezTo>
                    <a:pt x="45678" y="85745"/>
                    <a:pt x="46555" y="82109"/>
                    <a:pt x="45447" y="79621"/>
                  </a:cubicBezTo>
                  <a:cubicBezTo>
                    <a:pt x="44339" y="77133"/>
                    <a:pt x="41693" y="78101"/>
                    <a:pt x="37882" y="70745"/>
                  </a:cubicBezTo>
                  <a:cubicBezTo>
                    <a:pt x="34071" y="63390"/>
                    <a:pt x="28894" y="47279"/>
                    <a:pt x="22580" y="35488"/>
                  </a:cubicBezTo>
                  <a:cubicBezTo>
                    <a:pt x="16266" y="23697"/>
                    <a:pt x="3763" y="5915"/>
                    <a:pt x="0" y="0"/>
                  </a:cubicBezTo>
                </a:path>
              </a:pathLst>
            </a:custGeom>
            <a:noFill/>
            <a:ln w="28575" cap="flat" cmpd="sng">
              <a:solidFill>
                <a:srgbClr val="EFEFEF"/>
              </a:solidFill>
              <a:prstDash val="dash"/>
              <a:round/>
              <a:headEnd type="none" w="med" len="med"/>
              <a:tailEnd type="none" w="med" len="med"/>
            </a:ln>
          </p:spPr>
          <p:txBody>
            <a:bodyPr/>
            <a:lstStyle/>
            <a:p>
              <a:endParaRPr lang="en-NL"/>
            </a:p>
          </p:txBody>
        </p:sp>
      </p:grpSp>
      <p:sp>
        <p:nvSpPr>
          <p:cNvPr id="2" name="Title 2">
            <a:extLst>
              <a:ext uri="{FF2B5EF4-FFF2-40B4-BE49-F238E27FC236}">
                <a16:creationId xmlns:a16="http://schemas.microsoft.com/office/drawing/2014/main" id="{95DE6EA8-CEE1-93A2-B4E8-C5535DA0A24E}"/>
              </a:ext>
            </a:extLst>
          </p:cNvPr>
          <p:cNvSpPr txBox="1">
            <a:spLocks/>
          </p:cNvSpPr>
          <p:nvPr/>
        </p:nvSpPr>
        <p:spPr bwMode="auto">
          <a:xfrm>
            <a:off x="216000" y="154800"/>
            <a:ext cx="10108800" cy="565200"/>
          </a:xfrm>
          <a:prstGeom prst="rect">
            <a:avLst/>
          </a:prstGeom>
          <a:noFill/>
          <a:ln>
            <a:noFill/>
          </a:ln>
        </p:spPr>
        <p:txBody>
          <a:bodyPr spcFirstLastPara="1" vert="horz" wrap="square" lIns="91425" tIns="91425" rIns="91425" bIns="91425" numCol="1" anchor="t" anchorCtr="0" compatLnSpc="1">
            <a:prstTxWarp prst="textNoShape">
              <a:avLst/>
            </a:prstTxWarp>
            <a:normAutofit fontScale="92500" lnSpcReduction="20000"/>
          </a:bodyPr>
          <a:lstStyle>
            <a:lvl1pPr lvl="0" algn="just" rtl="0" fontAlgn="base">
              <a:spcBef>
                <a:spcPts val="0"/>
              </a:spcBef>
              <a:spcAft>
                <a:spcPts val="0"/>
              </a:spcAft>
              <a:buSzPts val="2800"/>
              <a:buNone/>
              <a:defRPr lang="en-GB" sz="3000" b="1">
                <a:solidFill>
                  <a:srgbClr val="003249"/>
                </a:solidFill>
                <a:latin typeface="Arial" panose="020B0604020202020204" pitchFamily="34" charset="0"/>
                <a:ea typeface="+mj-ea"/>
                <a:cs typeface="Arial" panose="020B0604020202020204" pitchFamily="34" charset="0"/>
              </a:defRPr>
            </a:lvl1pPr>
            <a:lvl2pPr lvl="1" algn="l" rtl="0" fontAlgn="base">
              <a:spcBef>
                <a:spcPts val="0"/>
              </a:spcBef>
              <a:spcAft>
                <a:spcPts val="0"/>
              </a:spcAft>
              <a:buSzPts val="2800"/>
              <a:buNone/>
              <a:defRPr sz="2122" b="1">
                <a:solidFill>
                  <a:schemeClr val="bg1"/>
                </a:solidFill>
                <a:latin typeface="Verdana" pitchFamily="34" charset="0"/>
              </a:defRPr>
            </a:lvl2pPr>
            <a:lvl3pPr lvl="2" algn="l" rtl="0" fontAlgn="base">
              <a:spcBef>
                <a:spcPts val="0"/>
              </a:spcBef>
              <a:spcAft>
                <a:spcPts val="0"/>
              </a:spcAft>
              <a:buSzPts val="2800"/>
              <a:buNone/>
              <a:defRPr sz="2122" b="1">
                <a:solidFill>
                  <a:schemeClr val="bg1"/>
                </a:solidFill>
                <a:latin typeface="Verdana" pitchFamily="34" charset="0"/>
              </a:defRPr>
            </a:lvl3pPr>
            <a:lvl4pPr lvl="3" algn="l" rtl="0" fontAlgn="base">
              <a:spcBef>
                <a:spcPts val="0"/>
              </a:spcBef>
              <a:spcAft>
                <a:spcPts val="0"/>
              </a:spcAft>
              <a:buSzPts val="2800"/>
              <a:buNone/>
              <a:defRPr sz="2122" b="1">
                <a:solidFill>
                  <a:schemeClr val="bg1"/>
                </a:solidFill>
                <a:latin typeface="Verdana" pitchFamily="34" charset="0"/>
              </a:defRPr>
            </a:lvl4pPr>
            <a:lvl5pPr lvl="4" algn="l" rtl="0" fontAlgn="base">
              <a:spcBef>
                <a:spcPts val="0"/>
              </a:spcBef>
              <a:spcAft>
                <a:spcPts val="0"/>
              </a:spcAft>
              <a:buSzPts val="2800"/>
              <a:buNone/>
              <a:defRPr sz="2122" b="1">
                <a:solidFill>
                  <a:schemeClr val="bg1"/>
                </a:solidFill>
                <a:latin typeface="Verdana" pitchFamily="34" charset="0"/>
              </a:defRPr>
            </a:lvl5pPr>
            <a:lvl6pPr marL="441015" lvl="5" algn="l" rtl="0" fontAlgn="base">
              <a:spcBef>
                <a:spcPts val="0"/>
              </a:spcBef>
              <a:spcAft>
                <a:spcPts val="0"/>
              </a:spcAft>
              <a:buSzPts val="2800"/>
              <a:buNone/>
              <a:defRPr sz="2122" b="1">
                <a:solidFill>
                  <a:schemeClr val="bg1"/>
                </a:solidFill>
                <a:latin typeface="Verdana" pitchFamily="34" charset="0"/>
              </a:defRPr>
            </a:lvl6pPr>
            <a:lvl7pPr marL="882030" lvl="6" algn="l" rtl="0" fontAlgn="base">
              <a:spcBef>
                <a:spcPts val="0"/>
              </a:spcBef>
              <a:spcAft>
                <a:spcPts val="0"/>
              </a:spcAft>
              <a:buSzPts val="2800"/>
              <a:buNone/>
              <a:defRPr sz="2122" b="1">
                <a:solidFill>
                  <a:schemeClr val="bg1"/>
                </a:solidFill>
                <a:latin typeface="Verdana" pitchFamily="34" charset="0"/>
              </a:defRPr>
            </a:lvl7pPr>
            <a:lvl8pPr marL="1323045" lvl="7" algn="l" rtl="0" fontAlgn="base">
              <a:spcBef>
                <a:spcPts val="0"/>
              </a:spcBef>
              <a:spcAft>
                <a:spcPts val="0"/>
              </a:spcAft>
              <a:buSzPts val="2800"/>
              <a:buNone/>
              <a:defRPr sz="2122" b="1">
                <a:solidFill>
                  <a:schemeClr val="bg1"/>
                </a:solidFill>
                <a:latin typeface="Verdana" pitchFamily="34" charset="0"/>
              </a:defRPr>
            </a:lvl8pPr>
            <a:lvl9pPr marL="1764060" lvl="8" algn="l" rtl="0" fontAlgn="base">
              <a:spcBef>
                <a:spcPts val="0"/>
              </a:spcBef>
              <a:spcAft>
                <a:spcPts val="0"/>
              </a:spcAft>
              <a:buSzPts val="2800"/>
              <a:buNone/>
              <a:defRPr sz="2122" b="1">
                <a:solidFill>
                  <a:schemeClr val="bg1"/>
                </a:solidFill>
                <a:latin typeface="Verdana" pitchFamily="34" charset="0"/>
              </a:defRPr>
            </a:lvl9pPr>
          </a:lstStyle>
          <a:p>
            <a:pPr>
              <a:tabLst>
                <a:tab pos="3890865" algn="l"/>
              </a:tabLst>
            </a:pPr>
            <a:r>
              <a:rPr lang="en" dirty="0"/>
              <a:t>IBIS/ISGRI spectral response calibration challenges</a:t>
            </a:r>
            <a:endParaRPr lang="en-US" kern="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3" name="Google Shape;83;p15"/>
          <p:cNvSpPr txBox="1">
            <a:spLocks noGrp="1"/>
          </p:cNvSpPr>
          <p:nvPr>
            <p:ph type="body" idx="1"/>
          </p:nvPr>
        </p:nvSpPr>
        <p:spPr>
          <a:xfrm>
            <a:off x="432269" y="776667"/>
            <a:ext cx="6741167" cy="5315200"/>
          </a:xfrm>
          <a:prstGeom prst="rect">
            <a:avLst/>
          </a:prstGeom>
        </p:spPr>
        <p:txBody>
          <a:bodyPr spcFirstLastPara="1" vert="horz" wrap="square" lIns="121900" tIns="121900" rIns="121900" bIns="121900" numCol="1" anchor="t" anchorCtr="0" compatLnSpc="1">
            <a:prstTxWarp prst="textNoShape">
              <a:avLst/>
            </a:prstTxWarp>
            <a:normAutofit/>
          </a:bodyPr>
          <a:lstStyle/>
          <a:p>
            <a:pPr marL="285750" indent="-285750">
              <a:buFont typeface="Arial" panose="020B0604020202020204" pitchFamily="34" charset="0"/>
              <a:buChar char="•"/>
            </a:pPr>
            <a:r>
              <a:rPr lang="en" dirty="0">
                <a:solidFill>
                  <a:schemeClr val="tx2"/>
                </a:solidFill>
              </a:rPr>
              <a:t>In &gt;20 years</a:t>
            </a:r>
            <a:r>
              <a:rPr lang="en" b="1" dirty="0">
                <a:solidFill>
                  <a:schemeClr val="tx2"/>
                </a:solidFill>
              </a:rPr>
              <a:t> gain of ISGRI has decreased by factor ~2</a:t>
            </a:r>
            <a:r>
              <a:rPr lang="en" dirty="0">
                <a:solidFill>
                  <a:schemeClr val="tx2"/>
                </a:solidFill>
              </a:rPr>
              <a:t>, driven by </a:t>
            </a:r>
            <a:r>
              <a:rPr lang="en" b="1" dirty="0">
                <a:solidFill>
                  <a:schemeClr val="tx2"/>
                </a:solidFill>
              </a:rPr>
              <a:t>loss of electron lifetime in </a:t>
            </a:r>
            <a:r>
              <a:rPr lang="en" b="1" dirty="0" err="1">
                <a:solidFill>
                  <a:schemeClr val="tx2"/>
                </a:solidFill>
              </a:rPr>
              <a:t>CdTe</a:t>
            </a:r>
            <a:r>
              <a:rPr lang="en" b="1" dirty="0">
                <a:solidFill>
                  <a:schemeClr val="tx2"/>
                </a:solidFill>
              </a:rPr>
              <a:t> with irradiation</a:t>
            </a:r>
            <a:endParaRPr b="1" dirty="0">
              <a:solidFill>
                <a:schemeClr val="tx2"/>
              </a:solidFill>
            </a:endParaRPr>
          </a:p>
          <a:p>
            <a:pPr marL="285750" indent="-285750">
              <a:spcBef>
                <a:spcPts val="1600"/>
              </a:spcBef>
              <a:buFont typeface="Arial" panose="020B0604020202020204" pitchFamily="34" charset="0"/>
              <a:buChar char="•"/>
            </a:pPr>
            <a:r>
              <a:rPr lang="en" dirty="0">
                <a:solidFill>
                  <a:schemeClr val="tx2"/>
                </a:solidFill>
              </a:rPr>
              <a:t>Low Threshold is fixed in Pulse Height; gain drop implies  </a:t>
            </a:r>
            <a:r>
              <a:rPr lang="en" b="1" dirty="0">
                <a:solidFill>
                  <a:schemeClr val="tx2"/>
                </a:solidFill>
              </a:rPr>
              <a:t>rise of the Low Threshold in keV.</a:t>
            </a:r>
            <a:r>
              <a:rPr lang="en" dirty="0">
                <a:solidFill>
                  <a:schemeClr val="tx2"/>
                </a:solidFill>
              </a:rPr>
              <a:t> </a:t>
            </a:r>
            <a:r>
              <a:rPr lang="en" b="1" dirty="0">
                <a:solidFill>
                  <a:schemeClr val="tx2"/>
                </a:solidFill>
              </a:rPr>
              <a:t>Resolution</a:t>
            </a:r>
            <a:r>
              <a:rPr lang="en" dirty="0">
                <a:solidFill>
                  <a:schemeClr val="tx2"/>
                </a:solidFill>
              </a:rPr>
              <a:t> in the first approximation also </a:t>
            </a:r>
            <a:r>
              <a:rPr lang="en" b="1" dirty="0">
                <a:solidFill>
                  <a:schemeClr val="tx2"/>
                </a:solidFill>
              </a:rPr>
              <a:t>degrades</a:t>
            </a:r>
            <a:r>
              <a:rPr lang="en" dirty="0">
                <a:solidFill>
                  <a:schemeClr val="tx2"/>
                </a:solidFill>
              </a:rPr>
              <a:t> just because of gain drift.</a:t>
            </a:r>
            <a:endParaRPr b="1" dirty="0">
              <a:solidFill>
                <a:schemeClr val="tx2"/>
              </a:solidFill>
            </a:endParaRPr>
          </a:p>
          <a:p>
            <a:pPr marL="0" indent="0">
              <a:spcBef>
                <a:spcPts val="1600"/>
              </a:spcBef>
              <a:spcAft>
                <a:spcPts val="1600"/>
              </a:spcAft>
              <a:buNone/>
            </a:pPr>
            <a:endParaRPr dirty="0"/>
          </a:p>
        </p:txBody>
      </p:sp>
      <p:pic>
        <p:nvPicPr>
          <p:cNvPr id="84" name="Google Shape;84;p15"/>
          <p:cNvPicPr preferRelativeResize="0"/>
          <p:nvPr/>
        </p:nvPicPr>
        <p:blipFill>
          <a:blip r:embed="rId3">
            <a:alphaModFix/>
          </a:blip>
          <a:stretch>
            <a:fillRect/>
          </a:stretch>
        </p:blipFill>
        <p:spPr>
          <a:xfrm>
            <a:off x="7173436" y="917833"/>
            <a:ext cx="4844393" cy="3120766"/>
          </a:xfrm>
          <a:prstGeom prst="rect">
            <a:avLst/>
          </a:prstGeom>
          <a:noFill/>
          <a:ln>
            <a:noFill/>
          </a:ln>
        </p:spPr>
      </p:pic>
      <p:pic>
        <p:nvPicPr>
          <p:cNvPr id="85" name="Google Shape;85;p15"/>
          <p:cNvPicPr preferRelativeResize="0"/>
          <p:nvPr/>
        </p:nvPicPr>
        <p:blipFill>
          <a:blip r:embed="rId4">
            <a:alphaModFix/>
          </a:blip>
          <a:stretch>
            <a:fillRect/>
          </a:stretch>
        </p:blipFill>
        <p:spPr>
          <a:xfrm>
            <a:off x="7173436" y="4038599"/>
            <a:ext cx="5313432" cy="2276767"/>
          </a:xfrm>
          <a:prstGeom prst="rect">
            <a:avLst/>
          </a:prstGeom>
          <a:noFill/>
          <a:ln>
            <a:noFill/>
          </a:ln>
        </p:spPr>
      </p:pic>
      <p:sp>
        <p:nvSpPr>
          <p:cNvPr id="86" name="Google Shape;86;p15"/>
          <p:cNvSpPr txBox="1"/>
          <p:nvPr/>
        </p:nvSpPr>
        <p:spPr>
          <a:xfrm>
            <a:off x="7040402" y="7442633"/>
            <a:ext cx="6819200" cy="2763600"/>
          </a:xfrm>
          <a:prstGeom prst="rect">
            <a:avLst/>
          </a:prstGeom>
          <a:solidFill>
            <a:schemeClr val="lt1"/>
          </a:solidFill>
          <a:ln>
            <a:noFill/>
          </a:ln>
        </p:spPr>
        <p:txBody>
          <a:bodyPr spcFirstLastPara="1" wrap="square" lIns="121900" tIns="121900" rIns="121900" bIns="121900" anchor="t" anchorCtr="0">
            <a:noAutofit/>
          </a:bodyPr>
          <a:lstStyle/>
          <a:p>
            <a:pPr>
              <a:lnSpc>
                <a:spcPct val="115000"/>
              </a:lnSpc>
              <a:spcBef>
                <a:spcPts val="0"/>
              </a:spcBef>
              <a:spcAft>
                <a:spcPts val="0"/>
              </a:spcAft>
            </a:pPr>
            <a:endParaRPr sz="2400">
              <a:solidFill>
                <a:schemeClr val="dk2"/>
              </a:solidFill>
            </a:endParaRPr>
          </a:p>
          <a:p>
            <a:pPr>
              <a:lnSpc>
                <a:spcPct val="115000"/>
              </a:lnSpc>
              <a:spcBef>
                <a:spcPts val="2133"/>
              </a:spcBef>
              <a:spcAft>
                <a:spcPts val="0"/>
              </a:spcAft>
              <a:buClr>
                <a:schemeClr val="dk1"/>
              </a:buClr>
              <a:buSzPts val="1100"/>
            </a:pPr>
            <a:r>
              <a:rPr lang="en" sz="2400">
                <a:solidFill>
                  <a:schemeClr val="dk1"/>
                </a:solidFill>
              </a:rPr>
              <a:t>Meuris et al. (in prep)</a:t>
            </a:r>
            <a:endParaRPr sz="2400">
              <a:solidFill>
                <a:schemeClr val="dk1"/>
              </a:solidFill>
            </a:endParaRPr>
          </a:p>
          <a:p>
            <a:pPr>
              <a:spcBef>
                <a:spcPts val="1600"/>
              </a:spcBef>
              <a:spcAft>
                <a:spcPts val="0"/>
              </a:spcAft>
            </a:pPr>
            <a:endParaRPr sz="2400">
              <a:solidFill>
                <a:schemeClr val="dk2"/>
              </a:solidFill>
            </a:endParaRPr>
          </a:p>
        </p:txBody>
      </p:sp>
      <p:sp>
        <p:nvSpPr>
          <p:cNvPr id="87" name="Google Shape;87;p15"/>
          <p:cNvSpPr txBox="1"/>
          <p:nvPr/>
        </p:nvSpPr>
        <p:spPr>
          <a:xfrm>
            <a:off x="9939102" y="3823415"/>
            <a:ext cx="3974000" cy="284000"/>
          </a:xfrm>
          <a:prstGeom prst="rect">
            <a:avLst/>
          </a:prstGeom>
          <a:noFill/>
          <a:ln>
            <a:noFill/>
          </a:ln>
        </p:spPr>
        <p:txBody>
          <a:bodyPr spcFirstLastPara="1" wrap="square" lIns="121900" tIns="121900" rIns="121900" bIns="121900" anchor="t" anchorCtr="0">
            <a:noAutofit/>
          </a:bodyPr>
          <a:lstStyle/>
          <a:p>
            <a:pPr>
              <a:spcBef>
                <a:spcPts val="0"/>
              </a:spcBef>
              <a:spcAft>
                <a:spcPts val="0"/>
              </a:spcAft>
            </a:pPr>
            <a:r>
              <a:rPr lang="en" sz="1200" dirty="0" err="1">
                <a:solidFill>
                  <a:schemeClr val="dk1"/>
                </a:solidFill>
              </a:rPr>
              <a:t>Meuris</a:t>
            </a:r>
            <a:r>
              <a:rPr lang="en" sz="1200" dirty="0">
                <a:solidFill>
                  <a:schemeClr val="dk1"/>
                </a:solidFill>
              </a:rPr>
              <a:t> et al. (in prep)</a:t>
            </a:r>
            <a:endParaRPr sz="1200" dirty="0">
              <a:solidFill>
                <a:schemeClr val="dk1"/>
              </a:solidFill>
            </a:endParaRPr>
          </a:p>
        </p:txBody>
      </p:sp>
      <p:pic>
        <p:nvPicPr>
          <p:cNvPr id="88" name="Google Shape;88;p15"/>
          <p:cNvPicPr preferRelativeResize="0"/>
          <p:nvPr/>
        </p:nvPicPr>
        <p:blipFill>
          <a:blip r:embed="rId5">
            <a:alphaModFix/>
          </a:blip>
          <a:stretch>
            <a:fillRect/>
          </a:stretch>
        </p:blipFill>
        <p:spPr>
          <a:xfrm>
            <a:off x="771092" y="2480580"/>
            <a:ext cx="6092442" cy="3470887"/>
          </a:xfrm>
          <a:prstGeom prst="rect">
            <a:avLst/>
          </a:prstGeom>
          <a:noFill/>
          <a:ln>
            <a:noFill/>
          </a:ln>
        </p:spPr>
      </p:pic>
      <p:sp>
        <p:nvSpPr>
          <p:cNvPr id="89" name="Google Shape;89;p15"/>
          <p:cNvSpPr txBox="1"/>
          <p:nvPr/>
        </p:nvSpPr>
        <p:spPr>
          <a:xfrm>
            <a:off x="1160597" y="5926543"/>
            <a:ext cx="5313432" cy="735600"/>
          </a:xfrm>
          <a:prstGeom prst="rect">
            <a:avLst/>
          </a:prstGeom>
          <a:noFill/>
          <a:ln>
            <a:noFill/>
          </a:ln>
        </p:spPr>
        <p:txBody>
          <a:bodyPr spcFirstLastPara="1" wrap="square" lIns="121900" tIns="121900" rIns="121900" bIns="121900" anchor="t" anchorCtr="0">
            <a:noAutofit/>
          </a:bodyPr>
          <a:lstStyle/>
          <a:p>
            <a:pPr>
              <a:spcBef>
                <a:spcPts val="0"/>
              </a:spcBef>
              <a:spcAft>
                <a:spcPts val="0"/>
              </a:spcAft>
            </a:pPr>
            <a:r>
              <a:rPr lang="en" sz="1600" dirty="0">
                <a:solidFill>
                  <a:schemeClr val="dk1"/>
                </a:solidFill>
              </a:rPr>
              <a:t>Evolution of uncorrected background spectrum</a:t>
            </a:r>
            <a:endParaRPr sz="1600" dirty="0">
              <a:solidFill>
                <a:schemeClr val="dk1"/>
              </a:solidFill>
            </a:endParaRPr>
          </a:p>
        </p:txBody>
      </p:sp>
      <p:sp>
        <p:nvSpPr>
          <p:cNvPr id="90" name="Google Shape;90;p15"/>
          <p:cNvSpPr txBox="1"/>
          <p:nvPr/>
        </p:nvSpPr>
        <p:spPr>
          <a:xfrm>
            <a:off x="4880427" y="3073793"/>
            <a:ext cx="1514400" cy="604400"/>
          </a:xfrm>
          <a:prstGeom prst="rect">
            <a:avLst/>
          </a:prstGeom>
          <a:noFill/>
          <a:ln>
            <a:noFill/>
          </a:ln>
        </p:spPr>
        <p:txBody>
          <a:bodyPr spcFirstLastPara="1" wrap="square" lIns="121900" tIns="121900" rIns="121900" bIns="121900" anchor="t" anchorCtr="0">
            <a:noAutofit/>
          </a:bodyPr>
          <a:lstStyle/>
          <a:p>
            <a:pPr>
              <a:spcBef>
                <a:spcPts val="0"/>
              </a:spcBef>
              <a:spcAft>
                <a:spcPts val="0"/>
              </a:spcAft>
            </a:pPr>
            <a:r>
              <a:rPr lang="en" b="1" dirty="0">
                <a:solidFill>
                  <a:srgbClr val="FF0000"/>
                </a:solidFill>
              </a:rPr>
              <a:t>2018</a:t>
            </a:r>
            <a:endParaRPr b="1" dirty="0">
              <a:solidFill>
                <a:srgbClr val="FF0000"/>
              </a:solidFill>
            </a:endParaRPr>
          </a:p>
        </p:txBody>
      </p:sp>
      <p:sp>
        <p:nvSpPr>
          <p:cNvPr id="91" name="Google Shape;91;p15"/>
          <p:cNvSpPr txBox="1"/>
          <p:nvPr/>
        </p:nvSpPr>
        <p:spPr>
          <a:xfrm>
            <a:off x="2224337" y="4581233"/>
            <a:ext cx="1514400" cy="604400"/>
          </a:xfrm>
          <a:prstGeom prst="rect">
            <a:avLst/>
          </a:prstGeom>
          <a:noFill/>
          <a:ln>
            <a:noFill/>
          </a:ln>
        </p:spPr>
        <p:txBody>
          <a:bodyPr spcFirstLastPara="1" wrap="square" lIns="121900" tIns="121900" rIns="121900" bIns="121900" anchor="t" anchorCtr="0">
            <a:noAutofit/>
          </a:bodyPr>
          <a:lstStyle/>
          <a:p>
            <a:pPr>
              <a:spcBef>
                <a:spcPts val="0"/>
              </a:spcBef>
              <a:spcAft>
                <a:spcPts val="0"/>
              </a:spcAft>
            </a:pPr>
            <a:r>
              <a:rPr lang="en" b="1" dirty="0">
                <a:solidFill>
                  <a:srgbClr val="0000FF"/>
                </a:solidFill>
              </a:rPr>
              <a:t>2003</a:t>
            </a:r>
            <a:endParaRPr b="1" dirty="0">
              <a:solidFill>
                <a:srgbClr val="0000FF"/>
              </a:solidFill>
            </a:endParaRPr>
          </a:p>
        </p:txBody>
      </p:sp>
      <p:sp>
        <p:nvSpPr>
          <p:cNvPr id="92" name="Google Shape;92;p15"/>
          <p:cNvSpPr txBox="1"/>
          <p:nvPr/>
        </p:nvSpPr>
        <p:spPr>
          <a:xfrm>
            <a:off x="8980713" y="6205034"/>
            <a:ext cx="2158789" cy="206652"/>
          </a:xfrm>
          <a:prstGeom prst="rect">
            <a:avLst/>
          </a:prstGeom>
          <a:solidFill>
            <a:schemeClr val="lt1"/>
          </a:solidFill>
          <a:ln>
            <a:noFill/>
          </a:ln>
        </p:spPr>
        <p:txBody>
          <a:bodyPr spcFirstLastPara="1" wrap="square" lIns="121900" tIns="121900" rIns="121900" bIns="121900" anchor="ctr" anchorCtr="0">
            <a:noAutofit/>
          </a:bodyPr>
          <a:lstStyle/>
          <a:p>
            <a:pPr algn="ctr">
              <a:spcBef>
                <a:spcPts val="0"/>
              </a:spcBef>
              <a:spcAft>
                <a:spcPts val="0"/>
              </a:spcAft>
            </a:pPr>
            <a:r>
              <a:rPr lang="en" sz="1200" dirty="0">
                <a:solidFill>
                  <a:schemeClr val="dk1"/>
                </a:solidFill>
              </a:rPr>
              <a:t>IJD [days]</a:t>
            </a:r>
            <a:endParaRPr sz="1200" dirty="0">
              <a:solidFill>
                <a:schemeClr val="dk1"/>
              </a:solidFill>
            </a:endParaRPr>
          </a:p>
        </p:txBody>
      </p:sp>
      <p:sp>
        <p:nvSpPr>
          <p:cNvPr id="93" name="Google Shape;93;p15"/>
          <p:cNvSpPr/>
          <p:nvPr/>
        </p:nvSpPr>
        <p:spPr>
          <a:xfrm>
            <a:off x="3487793" y="4581233"/>
            <a:ext cx="96800" cy="484000"/>
          </a:xfrm>
          <a:prstGeom prst="up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sp>
        <p:nvSpPr>
          <p:cNvPr id="94" name="Google Shape;94;p15"/>
          <p:cNvSpPr/>
          <p:nvPr/>
        </p:nvSpPr>
        <p:spPr>
          <a:xfrm>
            <a:off x="5927305" y="5480206"/>
            <a:ext cx="96800" cy="484000"/>
          </a:xfrm>
          <a:prstGeom prst="up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sp>
        <p:nvSpPr>
          <p:cNvPr id="2" name="Title 2">
            <a:extLst>
              <a:ext uri="{FF2B5EF4-FFF2-40B4-BE49-F238E27FC236}">
                <a16:creationId xmlns:a16="http://schemas.microsoft.com/office/drawing/2014/main" id="{3CE28A7A-38C3-39F8-7F76-D9887C062EC2}"/>
              </a:ext>
            </a:extLst>
          </p:cNvPr>
          <p:cNvSpPr txBox="1">
            <a:spLocks/>
          </p:cNvSpPr>
          <p:nvPr/>
        </p:nvSpPr>
        <p:spPr bwMode="auto">
          <a:xfrm>
            <a:off x="216000" y="154800"/>
            <a:ext cx="10108800" cy="565200"/>
          </a:xfrm>
          <a:prstGeom prst="rect">
            <a:avLst/>
          </a:prstGeom>
          <a:noFill/>
          <a:ln>
            <a:noFill/>
          </a:ln>
        </p:spPr>
        <p:txBody>
          <a:bodyPr spcFirstLastPara="1" vert="horz" wrap="square" lIns="91425" tIns="91425" rIns="91425" bIns="91425" numCol="1" anchor="t" anchorCtr="0" compatLnSpc="1">
            <a:prstTxWarp prst="textNoShape">
              <a:avLst/>
            </a:prstTxWarp>
            <a:normAutofit fontScale="92500" lnSpcReduction="20000"/>
          </a:bodyPr>
          <a:lstStyle>
            <a:lvl1pPr lvl="0" algn="just" rtl="0" fontAlgn="base">
              <a:spcBef>
                <a:spcPts val="0"/>
              </a:spcBef>
              <a:spcAft>
                <a:spcPts val="0"/>
              </a:spcAft>
              <a:buSzPts val="2800"/>
              <a:buNone/>
              <a:defRPr lang="en-GB" sz="3000" b="1">
                <a:solidFill>
                  <a:srgbClr val="003249"/>
                </a:solidFill>
                <a:latin typeface="Arial" panose="020B0604020202020204" pitchFamily="34" charset="0"/>
                <a:ea typeface="+mj-ea"/>
                <a:cs typeface="Arial" panose="020B0604020202020204" pitchFamily="34" charset="0"/>
              </a:defRPr>
            </a:lvl1pPr>
            <a:lvl2pPr lvl="1" algn="l" rtl="0" fontAlgn="base">
              <a:spcBef>
                <a:spcPts val="0"/>
              </a:spcBef>
              <a:spcAft>
                <a:spcPts val="0"/>
              </a:spcAft>
              <a:buSzPts val="2800"/>
              <a:buNone/>
              <a:defRPr sz="2122" b="1">
                <a:solidFill>
                  <a:schemeClr val="bg1"/>
                </a:solidFill>
                <a:latin typeface="Verdana" pitchFamily="34" charset="0"/>
              </a:defRPr>
            </a:lvl2pPr>
            <a:lvl3pPr lvl="2" algn="l" rtl="0" fontAlgn="base">
              <a:spcBef>
                <a:spcPts val="0"/>
              </a:spcBef>
              <a:spcAft>
                <a:spcPts val="0"/>
              </a:spcAft>
              <a:buSzPts val="2800"/>
              <a:buNone/>
              <a:defRPr sz="2122" b="1">
                <a:solidFill>
                  <a:schemeClr val="bg1"/>
                </a:solidFill>
                <a:latin typeface="Verdana" pitchFamily="34" charset="0"/>
              </a:defRPr>
            </a:lvl3pPr>
            <a:lvl4pPr lvl="3" algn="l" rtl="0" fontAlgn="base">
              <a:spcBef>
                <a:spcPts val="0"/>
              </a:spcBef>
              <a:spcAft>
                <a:spcPts val="0"/>
              </a:spcAft>
              <a:buSzPts val="2800"/>
              <a:buNone/>
              <a:defRPr sz="2122" b="1">
                <a:solidFill>
                  <a:schemeClr val="bg1"/>
                </a:solidFill>
                <a:latin typeface="Verdana" pitchFamily="34" charset="0"/>
              </a:defRPr>
            </a:lvl4pPr>
            <a:lvl5pPr lvl="4" algn="l" rtl="0" fontAlgn="base">
              <a:spcBef>
                <a:spcPts val="0"/>
              </a:spcBef>
              <a:spcAft>
                <a:spcPts val="0"/>
              </a:spcAft>
              <a:buSzPts val="2800"/>
              <a:buNone/>
              <a:defRPr sz="2122" b="1">
                <a:solidFill>
                  <a:schemeClr val="bg1"/>
                </a:solidFill>
                <a:latin typeface="Verdana" pitchFamily="34" charset="0"/>
              </a:defRPr>
            </a:lvl5pPr>
            <a:lvl6pPr marL="441015" lvl="5" algn="l" rtl="0" fontAlgn="base">
              <a:spcBef>
                <a:spcPts val="0"/>
              </a:spcBef>
              <a:spcAft>
                <a:spcPts val="0"/>
              </a:spcAft>
              <a:buSzPts val="2800"/>
              <a:buNone/>
              <a:defRPr sz="2122" b="1">
                <a:solidFill>
                  <a:schemeClr val="bg1"/>
                </a:solidFill>
                <a:latin typeface="Verdana" pitchFamily="34" charset="0"/>
              </a:defRPr>
            </a:lvl6pPr>
            <a:lvl7pPr marL="882030" lvl="6" algn="l" rtl="0" fontAlgn="base">
              <a:spcBef>
                <a:spcPts val="0"/>
              </a:spcBef>
              <a:spcAft>
                <a:spcPts val="0"/>
              </a:spcAft>
              <a:buSzPts val="2800"/>
              <a:buNone/>
              <a:defRPr sz="2122" b="1">
                <a:solidFill>
                  <a:schemeClr val="bg1"/>
                </a:solidFill>
                <a:latin typeface="Verdana" pitchFamily="34" charset="0"/>
              </a:defRPr>
            </a:lvl7pPr>
            <a:lvl8pPr marL="1323045" lvl="7" algn="l" rtl="0" fontAlgn="base">
              <a:spcBef>
                <a:spcPts val="0"/>
              </a:spcBef>
              <a:spcAft>
                <a:spcPts val="0"/>
              </a:spcAft>
              <a:buSzPts val="2800"/>
              <a:buNone/>
              <a:defRPr sz="2122" b="1">
                <a:solidFill>
                  <a:schemeClr val="bg1"/>
                </a:solidFill>
                <a:latin typeface="Verdana" pitchFamily="34" charset="0"/>
              </a:defRPr>
            </a:lvl8pPr>
            <a:lvl9pPr marL="1764060" lvl="8" algn="l" rtl="0" fontAlgn="base">
              <a:spcBef>
                <a:spcPts val="0"/>
              </a:spcBef>
              <a:spcAft>
                <a:spcPts val="0"/>
              </a:spcAft>
              <a:buSzPts val="2800"/>
              <a:buNone/>
              <a:defRPr sz="2122" b="1">
                <a:solidFill>
                  <a:schemeClr val="bg1"/>
                </a:solidFill>
                <a:latin typeface="Verdana" pitchFamily="34" charset="0"/>
              </a:defRPr>
            </a:lvl9pPr>
          </a:lstStyle>
          <a:p>
            <a:pPr>
              <a:tabLst>
                <a:tab pos="3890865" algn="l"/>
              </a:tabLst>
            </a:pPr>
            <a:r>
              <a:rPr lang="en" dirty="0"/>
              <a:t>IBIS/ISGRI – detector evolution</a:t>
            </a:r>
            <a:endParaRPr lang="en-US" kern="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1" name="Google Shape;101;p16"/>
          <p:cNvSpPr txBox="1">
            <a:spLocks noGrp="1"/>
          </p:cNvSpPr>
          <p:nvPr>
            <p:ph type="body" idx="1"/>
          </p:nvPr>
        </p:nvSpPr>
        <p:spPr>
          <a:xfrm>
            <a:off x="432268" y="1016001"/>
            <a:ext cx="11793069" cy="5736232"/>
          </a:xfrm>
          <a:prstGeom prst="rect">
            <a:avLst/>
          </a:prstGeom>
        </p:spPr>
        <p:txBody>
          <a:bodyPr spcFirstLastPara="1" vert="horz" wrap="square" lIns="121900" tIns="121900" rIns="121900" bIns="121900" numCol="1" anchor="t" anchorCtr="0" compatLnSpc="1">
            <a:prstTxWarp prst="textNoShape">
              <a:avLst/>
            </a:prstTxWarp>
            <a:noAutofit/>
          </a:bodyPr>
          <a:lstStyle/>
          <a:p>
            <a:pPr marL="285750" indent="-285750">
              <a:lnSpc>
                <a:spcPct val="118000"/>
              </a:lnSpc>
            </a:pPr>
            <a:r>
              <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rPr>
              <a:t>Above ~60 keV, mostly rely on models.</a:t>
            </a:r>
            <a:br>
              <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rPr>
              <a:t>However, two principal aspects are derived from data: </a:t>
            </a:r>
            <a:br>
              <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 sz="1500" b="1" dirty="0">
                <a:solidFill>
                  <a:schemeClr val="tx2"/>
                </a:solidFill>
                <a:latin typeface="Verdana" panose="020B0604030504040204" pitchFamily="34" charset="0"/>
                <a:ea typeface="Verdana" panose="020B0604030504040204" pitchFamily="34" charset="0"/>
                <a:cs typeface="Verdana" panose="020B0604030504040204" pitchFamily="34" charset="0"/>
              </a:rPr>
              <a:t>low-energy efficiency and low-energy resolution. </a:t>
            </a:r>
            <a:br>
              <a:rPr lang="en" sz="1500" b="1"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rPr>
              <a:t>Focus on </a:t>
            </a:r>
            <a:r>
              <a:rPr lang="en" sz="1500" b="1" dirty="0">
                <a:solidFill>
                  <a:schemeClr val="tx2"/>
                </a:solidFill>
                <a:latin typeface="Verdana" panose="020B0604030504040204" pitchFamily="34" charset="0"/>
                <a:ea typeface="Verdana" panose="020B0604030504040204" pitchFamily="34" charset="0"/>
                <a:cs typeface="Verdana" panose="020B0604030504040204" pitchFamily="34" charset="0"/>
              </a:rPr>
              <a:t>minimal number of parameters</a:t>
            </a:r>
            <a:r>
              <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rPr>
              <a:t> over long term: </a:t>
            </a:r>
            <a:br>
              <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rPr>
              <a:t>5 + 1 parameters in each pixel subset in 3 years.</a:t>
            </a:r>
          </a:p>
          <a:p>
            <a:pPr marL="285750" indent="-285750">
              <a:lnSpc>
                <a:spcPct val="118000"/>
              </a:lnSpc>
            </a:pPr>
            <a:endPar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18000"/>
              </a:lnSpc>
            </a:pPr>
            <a:r>
              <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rPr>
              <a:t>Phenomenological model that captures effects which are </a:t>
            </a:r>
          </a:p>
          <a:p>
            <a:pPr marL="0" indent="0">
              <a:lnSpc>
                <a:spcPct val="118000"/>
              </a:lnSpc>
              <a:buNone/>
            </a:pPr>
            <a:r>
              <a:rPr lang="en" sz="1500" b="1" dirty="0">
                <a:solidFill>
                  <a:schemeClr val="tx2"/>
                </a:solidFill>
                <a:latin typeface="Verdana" panose="020B0604030504040204" pitchFamily="34" charset="0"/>
                <a:ea typeface="Verdana" panose="020B0604030504040204" pitchFamily="34" charset="0"/>
                <a:cs typeface="Verdana" panose="020B0604030504040204" pitchFamily="34" charset="0"/>
              </a:rPr>
              <a:t>     understood in principle, but hard to model exactly</a:t>
            </a:r>
            <a:r>
              <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rPr>
              <a:t>. </a:t>
            </a:r>
          </a:p>
          <a:p>
            <a:pPr marL="0" indent="0">
              <a:lnSpc>
                <a:spcPct val="118000"/>
              </a:lnSpc>
              <a:buNone/>
            </a:pPr>
            <a:r>
              <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rPr>
              <a:t>     Whenever possible, ISGRI efficiency fit is done with several </a:t>
            </a:r>
          </a:p>
          <a:p>
            <a:pPr marL="0" indent="0">
              <a:lnSpc>
                <a:spcPct val="118000"/>
              </a:lnSpc>
              <a:buNone/>
            </a:pPr>
            <a:r>
              <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rPr>
              <a:t>     very bright sources of different spectral shape, using</a:t>
            </a:r>
          </a:p>
          <a:p>
            <a:pPr marL="0" indent="0">
              <a:lnSpc>
                <a:spcPct val="118000"/>
              </a:lnSpc>
              <a:buNone/>
            </a:pPr>
            <a:r>
              <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rPr>
              <a:t>     </a:t>
            </a:r>
            <a:r>
              <a:rPr lang="en" sz="1500" b="1" dirty="0">
                <a:solidFill>
                  <a:schemeClr val="tx2"/>
                </a:solidFill>
                <a:latin typeface="Verdana" panose="020B0604030504040204" pitchFamily="34" charset="0"/>
                <a:ea typeface="Verdana" panose="020B0604030504040204" pitchFamily="34" charset="0"/>
                <a:cs typeface="Verdana" panose="020B0604030504040204" pitchFamily="34" charset="0"/>
              </a:rPr>
              <a:t>INTEGRAL/SPI </a:t>
            </a:r>
            <a:r>
              <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rPr>
              <a:t>as a reference.</a:t>
            </a:r>
            <a:endParaRPr sz="15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285750" indent="-285750">
              <a:lnSpc>
                <a:spcPct val="118000"/>
              </a:lnSpc>
              <a:spcBef>
                <a:spcPts val="1600"/>
              </a:spcBef>
            </a:pPr>
            <a:r>
              <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rPr>
              <a:t>Energy cut-off due to detector evolution at lower energies with </a:t>
            </a:r>
            <a:br>
              <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rPr>
              <a:t>a marked significant evolution over last 5 years.</a:t>
            </a:r>
          </a:p>
          <a:p>
            <a:pPr marL="285750" indent="-285750">
              <a:lnSpc>
                <a:spcPct val="118000"/>
              </a:lnSpc>
              <a:spcBef>
                <a:spcPts val="1600"/>
              </a:spcBef>
            </a:pPr>
            <a:r>
              <a:rPr lang="en" sz="1500" b="1" dirty="0">
                <a:solidFill>
                  <a:schemeClr val="tx2"/>
                </a:solidFill>
                <a:latin typeface="Verdana" panose="020B0604030504040204" pitchFamily="34" charset="0"/>
                <a:ea typeface="Verdana" panose="020B0604030504040204" pitchFamily="34" charset="0"/>
                <a:cs typeface="Verdana" panose="020B0604030504040204" pitchFamily="34" charset="0"/>
              </a:rPr>
              <a:t>Current work</a:t>
            </a:r>
            <a:r>
              <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rPr>
              <a:t> focuses on updating calibration for ISGRI for recent data, from beginning of revolution 2020 to now. The predicted spectrum in green shows the expected Crab spectrum for revolution 2536 based on fitted efficiency.</a:t>
            </a:r>
          </a:p>
          <a:p>
            <a:pPr marL="285750" indent="-285750">
              <a:lnSpc>
                <a:spcPct val="118000"/>
              </a:lnSpc>
              <a:spcBef>
                <a:spcPts val="1600"/>
              </a:spcBef>
            </a:pPr>
            <a:r>
              <a:rPr lang="en" sz="1500" b="1" dirty="0">
                <a:solidFill>
                  <a:schemeClr val="tx2"/>
                </a:solidFill>
                <a:latin typeface="Verdana" panose="020B0604030504040204" pitchFamily="34" charset="0"/>
                <a:ea typeface="Verdana" panose="020B0604030504040204" pitchFamily="34" charset="0"/>
                <a:cs typeface="Verdana" panose="020B0604030504040204" pitchFamily="34" charset="0"/>
              </a:rPr>
              <a:t>New ISDC archive revision</a:t>
            </a:r>
            <a:r>
              <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rPr>
              <a:t> 4 in progress, reprocessing energy corrected events, GTIs, dead times for ISGRI, </a:t>
            </a:r>
            <a:r>
              <a:rPr lang="en" sz="1500" dirty="0" err="1">
                <a:solidFill>
                  <a:schemeClr val="tx2"/>
                </a:solidFill>
                <a:latin typeface="Verdana" panose="020B0604030504040204" pitchFamily="34" charset="0"/>
                <a:ea typeface="Verdana" panose="020B0604030504040204" pitchFamily="34" charset="0"/>
                <a:cs typeface="Verdana" panose="020B0604030504040204" pitchFamily="34" charset="0"/>
              </a:rPr>
              <a:t>PICsIT</a:t>
            </a:r>
            <a:r>
              <a:rPr lang="en" sz="1500" dirty="0">
                <a:solidFill>
                  <a:schemeClr val="tx2"/>
                </a:solidFill>
                <a:latin typeface="Verdana" panose="020B0604030504040204" pitchFamily="34" charset="0"/>
                <a:ea typeface="Verdana" panose="020B0604030504040204" pitchFamily="34" charset="0"/>
                <a:cs typeface="Verdana" panose="020B0604030504040204" pitchFamily="34" charset="0"/>
              </a:rPr>
              <a:t>, JEM-X and Compton events.</a:t>
            </a:r>
            <a:endParaRPr sz="15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pic>
        <p:nvPicPr>
          <p:cNvPr id="100" name="Google Shape;100;p16"/>
          <p:cNvPicPr preferRelativeResize="0"/>
          <p:nvPr/>
        </p:nvPicPr>
        <p:blipFill>
          <a:blip r:embed="rId3">
            <a:alphaModFix/>
          </a:blip>
          <a:stretch>
            <a:fillRect/>
          </a:stretch>
        </p:blipFill>
        <p:spPr>
          <a:xfrm>
            <a:off x="6901543" y="1016001"/>
            <a:ext cx="5247595" cy="3906429"/>
          </a:xfrm>
          <a:prstGeom prst="rect">
            <a:avLst/>
          </a:prstGeom>
          <a:noFill/>
          <a:ln>
            <a:noFill/>
          </a:ln>
        </p:spPr>
      </p:pic>
      <p:sp>
        <p:nvSpPr>
          <p:cNvPr id="2" name="Title 2">
            <a:extLst>
              <a:ext uri="{FF2B5EF4-FFF2-40B4-BE49-F238E27FC236}">
                <a16:creationId xmlns:a16="http://schemas.microsoft.com/office/drawing/2014/main" id="{5EB04D21-7E89-5BC2-C8CB-6E45F2C05036}"/>
              </a:ext>
            </a:extLst>
          </p:cNvPr>
          <p:cNvSpPr txBox="1">
            <a:spLocks/>
          </p:cNvSpPr>
          <p:nvPr/>
        </p:nvSpPr>
        <p:spPr bwMode="auto">
          <a:xfrm>
            <a:off x="216000" y="154800"/>
            <a:ext cx="10108800" cy="565200"/>
          </a:xfrm>
          <a:prstGeom prst="rect">
            <a:avLst/>
          </a:prstGeom>
          <a:noFill/>
          <a:ln>
            <a:noFill/>
          </a:ln>
        </p:spPr>
        <p:txBody>
          <a:bodyPr spcFirstLastPara="1" vert="horz" wrap="square" lIns="91425" tIns="91425" rIns="91425" bIns="91425" numCol="1" anchor="t" anchorCtr="0" compatLnSpc="1">
            <a:prstTxWarp prst="textNoShape">
              <a:avLst/>
            </a:prstTxWarp>
            <a:normAutofit fontScale="92500" lnSpcReduction="20000"/>
          </a:bodyPr>
          <a:lstStyle>
            <a:lvl1pPr lvl="0" algn="just" rtl="0" fontAlgn="base">
              <a:spcBef>
                <a:spcPts val="0"/>
              </a:spcBef>
              <a:spcAft>
                <a:spcPts val="0"/>
              </a:spcAft>
              <a:buSzPts val="2800"/>
              <a:buNone/>
              <a:defRPr lang="en-GB" sz="3000" b="1">
                <a:solidFill>
                  <a:srgbClr val="003249"/>
                </a:solidFill>
                <a:latin typeface="Arial" panose="020B0604020202020204" pitchFamily="34" charset="0"/>
                <a:ea typeface="+mj-ea"/>
                <a:cs typeface="Arial" panose="020B0604020202020204" pitchFamily="34" charset="0"/>
              </a:defRPr>
            </a:lvl1pPr>
            <a:lvl2pPr lvl="1" algn="l" rtl="0" fontAlgn="base">
              <a:spcBef>
                <a:spcPts val="0"/>
              </a:spcBef>
              <a:spcAft>
                <a:spcPts val="0"/>
              </a:spcAft>
              <a:buSzPts val="2800"/>
              <a:buNone/>
              <a:defRPr sz="2122" b="1">
                <a:solidFill>
                  <a:schemeClr val="bg1"/>
                </a:solidFill>
                <a:latin typeface="Verdana" pitchFamily="34" charset="0"/>
              </a:defRPr>
            </a:lvl2pPr>
            <a:lvl3pPr lvl="2" algn="l" rtl="0" fontAlgn="base">
              <a:spcBef>
                <a:spcPts val="0"/>
              </a:spcBef>
              <a:spcAft>
                <a:spcPts val="0"/>
              </a:spcAft>
              <a:buSzPts val="2800"/>
              <a:buNone/>
              <a:defRPr sz="2122" b="1">
                <a:solidFill>
                  <a:schemeClr val="bg1"/>
                </a:solidFill>
                <a:latin typeface="Verdana" pitchFamily="34" charset="0"/>
              </a:defRPr>
            </a:lvl3pPr>
            <a:lvl4pPr lvl="3" algn="l" rtl="0" fontAlgn="base">
              <a:spcBef>
                <a:spcPts val="0"/>
              </a:spcBef>
              <a:spcAft>
                <a:spcPts val="0"/>
              </a:spcAft>
              <a:buSzPts val="2800"/>
              <a:buNone/>
              <a:defRPr sz="2122" b="1">
                <a:solidFill>
                  <a:schemeClr val="bg1"/>
                </a:solidFill>
                <a:latin typeface="Verdana" pitchFamily="34" charset="0"/>
              </a:defRPr>
            </a:lvl4pPr>
            <a:lvl5pPr lvl="4" algn="l" rtl="0" fontAlgn="base">
              <a:spcBef>
                <a:spcPts val="0"/>
              </a:spcBef>
              <a:spcAft>
                <a:spcPts val="0"/>
              </a:spcAft>
              <a:buSzPts val="2800"/>
              <a:buNone/>
              <a:defRPr sz="2122" b="1">
                <a:solidFill>
                  <a:schemeClr val="bg1"/>
                </a:solidFill>
                <a:latin typeface="Verdana" pitchFamily="34" charset="0"/>
              </a:defRPr>
            </a:lvl5pPr>
            <a:lvl6pPr marL="441015" lvl="5" algn="l" rtl="0" fontAlgn="base">
              <a:spcBef>
                <a:spcPts val="0"/>
              </a:spcBef>
              <a:spcAft>
                <a:spcPts val="0"/>
              </a:spcAft>
              <a:buSzPts val="2800"/>
              <a:buNone/>
              <a:defRPr sz="2122" b="1">
                <a:solidFill>
                  <a:schemeClr val="bg1"/>
                </a:solidFill>
                <a:latin typeface="Verdana" pitchFamily="34" charset="0"/>
              </a:defRPr>
            </a:lvl6pPr>
            <a:lvl7pPr marL="882030" lvl="6" algn="l" rtl="0" fontAlgn="base">
              <a:spcBef>
                <a:spcPts val="0"/>
              </a:spcBef>
              <a:spcAft>
                <a:spcPts val="0"/>
              </a:spcAft>
              <a:buSzPts val="2800"/>
              <a:buNone/>
              <a:defRPr sz="2122" b="1">
                <a:solidFill>
                  <a:schemeClr val="bg1"/>
                </a:solidFill>
                <a:latin typeface="Verdana" pitchFamily="34" charset="0"/>
              </a:defRPr>
            </a:lvl7pPr>
            <a:lvl8pPr marL="1323045" lvl="7" algn="l" rtl="0" fontAlgn="base">
              <a:spcBef>
                <a:spcPts val="0"/>
              </a:spcBef>
              <a:spcAft>
                <a:spcPts val="0"/>
              </a:spcAft>
              <a:buSzPts val="2800"/>
              <a:buNone/>
              <a:defRPr sz="2122" b="1">
                <a:solidFill>
                  <a:schemeClr val="bg1"/>
                </a:solidFill>
                <a:latin typeface="Verdana" pitchFamily="34" charset="0"/>
              </a:defRPr>
            </a:lvl8pPr>
            <a:lvl9pPr marL="1764060" lvl="8" algn="l" rtl="0" fontAlgn="base">
              <a:spcBef>
                <a:spcPts val="0"/>
              </a:spcBef>
              <a:spcAft>
                <a:spcPts val="0"/>
              </a:spcAft>
              <a:buSzPts val="2800"/>
              <a:buNone/>
              <a:defRPr sz="2122" b="1">
                <a:solidFill>
                  <a:schemeClr val="bg1"/>
                </a:solidFill>
                <a:latin typeface="Verdana" pitchFamily="34" charset="0"/>
              </a:defRPr>
            </a:lvl9pPr>
          </a:lstStyle>
          <a:p>
            <a:pPr>
              <a:tabLst>
                <a:tab pos="3890865" algn="l"/>
              </a:tabLst>
            </a:pPr>
            <a:r>
              <a:rPr lang="en" dirty="0"/>
              <a:t>IBIS/ISGRI – Calibration</a:t>
            </a:r>
            <a:endParaRPr lang="en-US" kern="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105"/>
        <p:cNvGrpSpPr/>
        <p:nvPr/>
      </p:nvGrpSpPr>
      <p:grpSpPr>
        <a:xfrm>
          <a:off x="0" y="0"/>
          <a:ext cx="0" cy="0"/>
          <a:chOff x="0" y="0"/>
          <a:chExt cx="0" cy="0"/>
        </a:xfrm>
      </p:grpSpPr>
      <p:sp>
        <p:nvSpPr>
          <p:cNvPr id="106" name="Google Shape;106;p17"/>
          <p:cNvSpPr txBox="1">
            <a:spLocks noGrp="1"/>
          </p:cNvSpPr>
          <p:nvPr>
            <p:ph type="title"/>
          </p:nvPr>
        </p:nvSpPr>
        <p:spPr>
          <a:xfrm>
            <a:off x="432269" y="188900"/>
            <a:ext cx="11360800" cy="763600"/>
          </a:xfrm>
          <a:prstGeom prst="rect">
            <a:avLst/>
          </a:prstGeom>
        </p:spPr>
        <p:txBody>
          <a:bodyPr spcFirstLastPara="1" vert="horz" wrap="square" lIns="121900" tIns="121900" rIns="121900" bIns="121900" numCol="1" anchor="t" anchorCtr="0" compatLnSpc="1">
            <a:prstTxWarp prst="textNoShape">
              <a:avLst/>
            </a:prstTxWarp>
            <a:normAutofit/>
          </a:bodyPr>
          <a:lstStyle/>
          <a:p>
            <a:pPr algn="l"/>
            <a:r>
              <a:rPr lang="en"/>
              <a:t>MMODA</a:t>
            </a:r>
            <a:endParaRPr/>
          </a:p>
        </p:txBody>
      </p:sp>
      <p:sp>
        <p:nvSpPr>
          <p:cNvPr id="107" name="Google Shape;107;p17"/>
          <p:cNvSpPr txBox="1">
            <a:spLocks noGrp="1"/>
          </p:cNvSpPr>
          <p:nvPr>
            <p:ph type="body" idx="1"/>
          </p:nvPr>
        </p:nvSpPr>
        <p:spPr>
          <a:xfrm>
            <a:off x="-97831" y="1155700"/>
            <a:ext cx="11990000" cy="5447600"/>
          </a:xfrm>
          <a:prstGeom prst="rect">
            <a:avLst/>
          </a:prstGeom>
        </p:spPr>
        <p:txBody>
          <a:bodyPr spcFirstLastPara="1" vert="horz" wrap="square" lIns="121900" tIns="121900" rIns="121900" bIns="121900" numCol="1" anchor="t" anchorCtr="0" compatLnSpc="1">
            <a:prstTxWarp prst="textNoShape">
              <a:avLst/>
            </a:prstTxWarp>
            <a:normAutofit/>
          </a:bodyPr>
          <a:lstStyle/>
          <a:p>
            <a:pPr indent="-440256">
              <a:buSzPts val="1600"/>
            </a:pPr>
            <a:r>
              <a:rPr lang="en" sz="2133"/>
              <a:t>Regular performance updates couple with long-term response model are expressed in Instrument Characteristics (IC), generated in a calibration pipeline. </a:t>
            </a:r>
            <a:endParaRPr sz="2133"/>
          </a:p>
        </p:txBody>
      </p:sp>
      <p:pic>
        <p:nvPicPr>
          <p:cNvPr id="108" name="Google Shape;108;p17"/>
          <p:cNvPicPr preferRelativeResize="0"/>
          <p:nvPr/>
        </p:nvPicPr>
        <p:blipFill>
          <a:blip r:embed="rId3">
            <a:alphaModFix/>
          </a:blip>
          <a:stretch>
            <a:fillRect/>
          </a:stretch>
        </p:blipFill>
        <p:spPr>
          <a:xfrm>
            <a:off x="6540170" y="2474767"/>
            <a:ext cx="5617833" cy="3838135"/>
          </a:xfrm>
          <a:prstGeom prst="rect">
            <a:avLst/>
          </a:prstGeom>
          <a:noFill/>
          <a:ln>
            <a:noFill/>
          </a:ln>
        </p:spPr>
      </p:pic>
      <p:sp>
        <p:nvSpPr>
          <p:cNvPr id="109" name="Google Shape;109;p17"/>
          <p:cNvSpPr txBox="1">
            <a:spLocks noGrp="1"/>
          </p:cNvSpPr>
          <p:nvPr>
            <p:ph type="body" idx="1"/>
          </p:nvPr>
        </p:nvSpPr>
        <p:spPr>
          <a:xfrm>
            <a:off x="-97831" y="2302800"/>
            <a:ext cx="6841200" cy="4555200"/>
          </a:xfrm>
          <a:prstGeom prst="rect">
            <a:avLst/>
          </a:prstGeom>
        </p:spPr>
        <p:txBody>
          <a:bodyPr spcFirstLastPara="1" vert="horz" wrap="square" lIns="121900" tIns="121900" rIns="121900" bIns="121900" numCol="1" anchor="t" anchorCtr="0" compatLnSpc="1">
            <a:prstTxWarp prst="textNoShape">
              <a:avLst/>
            </a:prstTxWarp>
            <a:normAutofit/>
          </a:bodyPr>
          <a:lstStyle/>
          <a:p>
            <a:pPr indent="-440256">
              <a:buSzPts val="1600"/>
            </a:pPr>
            <a:r>
              <a:rPr lang="en" sz="2133"/>
              <a:t>Aiming towards final software release and eventual transitioning in legacy phase, special effort is made to handle the </a:t>
            </a:r>
            <a:r>
              <a:rPr lang="en" sz="2133" b="1"/>
              <a:t>software, including calibration workflow, in a reproducible and maintainable way.</a:t>
            </a:r>
            <a:r>
              <a:rPr lang="en" sz="2133"/>
              <a:t> Both source code and live containers are being provided.</a:t>
            </a:r>
            <a:endParaRPr sz="2133"/>
          </a:p>
          <a:p>
            <a:pPr marL="0" indent="0">
              <a:spcBef>
                <a:spcPts val="1600"/>
              </a:spcBef>
              <a:buNone/>
            </a:pPr>
            <a:endParaRPr sz="2133"/>
          </a:p>
          <a:p>
            <a:pPr marL="0" indent="0">
              <a:spcBef>
                <a:spcPts val="1600"/>
              </a:spcBef>
              <a:spcAft>
                <a:spcPts val="1600"/>
              </a:spcAft>
              <a:buNone/>
            </a:pPr>
            <a:endParaRPr sz="2133"/>
          </a:p>
        </p:txBody>
      </p:sp>
      <p:sp>
        <p:nvSpPr>
          <p:cNvPr id="110" name="Google Shape;110;p17"/>
          <p:cNvSpPr txBox="1"/>
          <p:nvPr/>
        </p:nvSpPr>
        <p:spPr>
          <a:xfrm>
            <a:off x="-84931" y="3759200"/>
            <a:ext cx="6625200" cy="4000000"/>
          </a:xfrm>
          <a:prstGeom prst="rect">
            <a:avLst/>
          </a:prstGeom>
          <a:noFill/>
          <a:ln>
            <a:noFill/>
          </a:ln>
        </p:spPr>
        <p:txBody>
          <a:bodyPr spcFirstLastPara="1" wrap="square" lIns="121900" tIns="121900" rIns="121900" bIns="121900" anchor="ctr" anchorCtr="0">
            <a:noAutofit/>
          </a:bodyPr>
          <a:lstStyle/>
          <a:p>
            <a:pPr marL="609585" indent="-440256">
              <a:lnSpc>
                <a:spcPct val="115000"/>
              </a:lnSpc>
              <a:spcBef>
                <a:spcPts val="0"/>
              </a:spcBef>
              <a:spcAft>
                <a:spcPts val="0"/>
              </a:spcAft>
              <a:buClr>
                <a:schemeClr val="dk2"/>
              </a:buClr>
              <a:buSzPts val="1600"/>
              <a:buChar char="●"/>
            </a:pPr>
            <a:r>
              <a:rPr lang="en" sz="2133">
                <a:solidFill>
                  <a:schemeClr val="dk2"/>
                </a:solidFill>
              </a:rPr>
              <a:t>Finally, as a part of a larger project, ISDC integrated this analysis workflow in the MMODA </a:t>
            </a:r>
            <a:r>
              <a:rPr lang="en" sz="2133" b="1">
                <a:solidFill>
                  <a:schemeClr val="dk2"/>
                </a:solidFill>
              </a:rPr>
              <a:t>online analysis interface</a:t>
            </a:r>
            <a:r>
              <a:rPr lang="en" sz="2133">
                <a:solidFill>
                  <a:schemeClr val="dk2"/>
                </a:solidFill>
              </a:rPr>
              <a:t>.</a:t>
            </a:r>
            <a:endParaRPr sz="2133">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 name="PlaceHolder 1"/>
          <p:cNvSpPr>
            <a:spLocks noGrp="1"/>
          </p:cNvSpPr>
          <p:nvPr>
            <p:ph type="title"/>
          </p:nvPr>
        </p:nvSpPr>
        <p:spPr>
          <a:xfrm>
            <a:off x="165232" y="149199"/>
            <a:ext cx="6708128" cy="448309"/>
          </a:xfrm>
          <a:prstGeom prst="rect">
            <a:avLst/>
          </a:prstGeom>
          <a:noFill/>
          <a:ln w="0">
            <a:noFill/>
          </a:ln>
        </p:spPr>
        <p:txBody>
          <a:bodyPr vert="horz" wrap="square" lIns="0" tIns="0" rIns="0" bIns="0" numCol="1" anchor="t" anchorCtr="0" compatLnSpc="1">
            <a:prstTxWarp prst="textNoShape">
              <a:avLst/>
            </a:prstTxWarp>
            <a:noAutofit/>
          </a:bodyPr>
          <a:lstStyle/>
          <a:p>
            <a:pPr algn="ctr">
              <a:lnSpc>
                <a:spcPct val="100000"/>
              </a:lnSpc>
              <a:buNone/>
            </a:pPr>
            <a:r>
              <a:rPr lang="en-IN" sz="2903" spc="-1" dirty="0">
                <a:latin typeface="Arial"/>
              </a:rPr>
              <a:t>JEM-X long term calibration update I</a:t>
            </a:r>
          </a:p>
        </p:txBody>
      </p:sp>
      <p:sp>
        <p:nvSpPr>
          <p:cNvPr id="44" name="TextBox 43"/>
          <p:cNvSpPr txBox="1"/>
          <p:nvPr/>
        </p:nvSpPr>
        <p:spPr>
          <a:xfrm>
            <a:off x="86002" y="5268175"/>
            <a:ext cx="5874993" cy="742624"/>
          </a:xfrm>
          <a:prstGeom prst="rect">
            <a:avLst/>
          </a:prstGeom>
          <a:noFill/>
          <a:ln w="0">
            <a:noFill/>
          </a:ln>
        </p:spPr>
        <p:txBody>
          <a:bodyPr lIns="108847" tIns="54423" rIns="108847" bIns="54423" anchor="t">
            <a:noAutofit/>
          </a:bodyPr>
          <a:lstStyle/>
          <a:p>
            <a:r>
              <a:rPr lang="en-IN" sz="1451" spc="-1" dirty="0">
                <a:latin typeface="Arial"/>
              </a:rPr>
              <a:t>Figure 1: Crab time-evolution of JEM-X relative count rates in 16 energy channels w/o long-term calibration correction accounting for the aging of detector plates and loss of anode strips. </a:t>
            </a:r>
          </a:p>
        </p:txBody>
      </p:sp>
      <p:pic>
        <p:nvPicPr>
          <p:cNvPr id="6" name="Picture 5">
            <a:extLst>
              <a:ext uri="{FF2B5EF4-FFF2-40B4-BE49-F238E27FC236}">
                <a16:creationId xmlns:a16="http://schemas.microsoft.com/office/drawing/2014/main" id="{C61B3049-BAA0-19D2-6EE1-A4AF3FF82CB7}"/>
              </a:ext>
            </a:extLst>
          </p:cNvPr>
          <p:cNvPicPr>
            <a:picLocks/>
          </p:cNvPicPr>
          <p:nvPr/>
        </p:nvPicPr>
        <p:blipFill>
          <a:blip r:embed="rId3"/>
          <a:stretch>
            <a:fillRect/>
          </a:stretch>
        </p:blipFill>
        <p:spPr>
          <a:xfrm>
            <a:off x="170781" y="653079"/>
            <a:ext cx="2960627" cy="4571557"/>
          </a:xfrm>
          <a:prstGeom prst="rect">
            <a:avLst/>
          </a:prstGeom>
        </p:spPr>
      </p:pic>
      <p:pic>
        <p:nvPicPr>
          <p:cNvPr id="8" name="Picture 7">
            <a:extLst>
              <a:ext uri="{FF2B5EF4-FFF2-40B4-BE49-F238E27FC236}">
                <a16:creationId xmlns:a16="http://schemas.microsoft.com/office/drawing/2014/main" id="{0D55EBA3-5F66-C0CE-644D-72306E7FD728}"/>
              </a:ext>
            </a:extLst>
          </p:cNvPr>
          <p:cNvPicPr>
            <a:picLocks/>
          </p:cNvPicPr>
          <p:nvPr/>
        </p:nvPicPr>
        <p:blipFill>
          <a:blip r:embed="rId4"/>
          <a:stretch>
            <a:fillRect/>
          </a:stretch>
        </p:blipFill>
        <p:spPr>
          <a:xfrm>
            <a:off x="3113804" y="653079"/>
            <a:ext cx="2960627" cy="4571557"/>
          </a:xfrm>
          <a:prstGeom prst="rect">
            <a:avLst/>
          </a:prstGeom>
        </p:spPr>
      </p:pic>
      <p:pic>
        <p:nvPicPr>
          <p:cNvPr id="10" name="Picture 9">
            <a:extLst>
              <a:ext uri="{FF2B5EF4-FFF2-40B4-BE49-F238E27FC236}">
                <a16:creationId xmlns:a16="http://schemas.microsoft.com/office/drawing/2014/main" id="{C9C26281-8476-569A-7A9E-82B928EBF9D9}"/>
              </a:ext>
            </a:extLst>
          </p:cNvPr>
          <p:cNvPicPr>
            <a:picLocks/>
          </p:cNvPicPr>
          <p:nvPr/>
        </p:nvPicPr>
        <p:blipFill>
          <a:blip r:embed="rId5"/>
          <a:stretch>
            <a:fillRect/>
          </a:stretch>
        </p:blipFill>
        <p:spPr>
          <a:xfrm>
            <a:off x="6112669" y="653079"/>
            <a:ext cx="2960627" cy="4571557"/>
          </a:xfrm>
          <a:prstGeom prst="rect">
            <a:avLst/>
          </a:prstGeom>
        </p:spPr>
      </p:pic>
      <p:pic>
        <p:nvPicPr>
          <p:cNvPr id="15" name="Picture 14">
            <a:extLst>
              <a:ext uri="{FF2B5EF4-FFF2-40B4-BE49-F238E27FC236}">
                <a16:creationId xmlns:a16="http://schemas.microsoft.com/office/drawing/2014/main" id="{4E4287FD-8496-2C54-A59A-E36C0BDEBCC8}"/>
              </a:ext>
            </a:extLst>
          </p:cNvPr>
          <p:cNvPicPr>
            <a:picLocks/>
          </p:cNvPicPr>
          <p:nvPr/>
        </p:nvPicPr>
        <p:blipFill>
          <a:blip r:embed="rId6"/>
          <a:stretch>
            <a:fillRect/>
          </a:stretch>
        </p:blipFill>
        <p:spPr>
          <a:xfrm>
            <a:off x="9079399" y="653079"/>
            <a:ext cx="2960627" cy="4571557"/>
          </a:xfrm>
          <a:prstGeom prst="rect">
            <a:avLst/>
          </a:prstGeom>
        </p:spPr>
      </p:pic>
      <p:sp>
        <p:nvSpPr>
          <p:cNvPr id="17" name="TextBox 16">
            <a:extLst>
              <a:ext uri="{FF2B5EF4-FFF2-40B4-BE49-F238E27FC236}">
                <a16:creationId xmlns:a16="http://schemas.microsoft.com/office/drawing/2014/main" id="{29B6A068-D3FD-4605-92CD-34914392FF20}"/>
              </a:ext>
            </a:extLst>
          </p:cNvPr>
          <p:cNvSpPr txBox="1"/>
          <p:nvPr/>
        </p:nvSpPr>
        <p:spPr>
          <a:xfrm>
            <a:off x="6422379" y="5268175"/>
            <a:ext cx="5617647" cy="538865"/>
          </a:xfrm>
          <a:prstGeom prst="rect">
            <a:avLst/>
          </a:prstGeom>
          <a:noFill/>
        </p:spPr>
        <p:txBody>
          <a:bodyPr wrap="square">
            <a:spAutoFit/>
          </a:bodyPr>
          <a:lstStyle/>
          <a:p>
            <a:r>
              <a:rPr lang="en-IN" sz="1451" spc="-1" dirty="0">
                <a:latin typeface="Arial"/>
              </a:rPr>
              <a:t>Figure 2: Same as Fig. 1 after </a:t>
            </a:r>
            <a:r>
              <a:rPr lang="en-IN" sz="1451" spc="-1" dirty="0"/>
              <a:t>correction of the Instrument Model (IMOD)</a:t>
            </a:r>
            <a:r>
              <a:rPr lang="en-IN" sz="1451" spc="-1" dirty="0">
                <a:latin typeface="Arial"/>
              </a:rPr>
              <a:t> calibration.</a:t>
            </a:r>
            <a:endParaRPr lang="en-DK" sz="1451" dirty="0"/>
          </a:p>
        </p:txBody>
      </p:sp>
      <p:pic>
        <p:nvPicPr>
          <p:cNvPr id="1026" name="Picture 2" descr="DTU Space | ESA Space Solutions">
            <a:extLst>
              <a:ext uri="{FF2B5EF4-FFF2-40B4-BE49-F238E27FC236}">
                <a16:creationId xmlns:a16="http://schemas.microsoft.com/office/drawing/2014/main" id="{EB735920-EABD-EB1A-B91C-6EEEB4278D0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19846" y="149199"/>
            <a:ext cx="428837" cy="6245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13F82BE-3111-262D-E4D0-2167A5F7A7C2}"/>
              </a:ext>
            </a:extLst>
          </p:cNvPr>
          <p:cNvSpPr txBox="1"/>
          <p:nvPr/>
        </p:nvSpPr>
        <p:spPr>
          <a:xfrm>
            <a:off x="165232" y="6081695"/>
            <a:ext cx="11783694" cy="613373"/>
          </a:xfrm>
          <a:prstGeom prst="rect">
            <a:avLst/>
          </a:prstGeom>
          <a:noFill/>
        </p:spPr>
        <p:txBody>
          <a:bodyPr wrap="square">
            <a:spAutoFit/>
          </a:bodyPr>
          <a:lstStyle/>
          <a:p>
            <a:r>
              <a:rPr lang="en-IN" sz="1693" b="1" spc="-1" dirty="0">
                <a:solidFill>
                  <a:srgbClr val="00B050"/>
                </a:solidFill>
                <a:latin typeface="Arial"/>
              </a:rPr>
              <a:t>The JEM-X performance appears normal, without abrupt changes in the instrument parameters based on the on-axis Crab calibration observations. </a:t>
            </a:r>
          </a:p>
        </p:txBody>
      </p:sp>
      <p:cxnSp>
        <p:nvCxnSpPr>
          <p:cNvPr id="4" name="Straight Connector 3">
            <a:extLst>
              <a:ext uri="{FF2B5EF4-FFF2-40B4-BE49-F238E27FC236}">
                <a16:creationId xmlns:a16="http://schemas.microsoft.com/office/drawing/2014/main" id="{F09A0A4C-16FF-DCCC-F73C-5543BCB53CA5}"/>
              </a:ext>
            </a:extLst>
          </p:cNvPr>
          <p:cNvCxnSpPr/>
          <p:nvPr/>
        </p:nvCxnSpPr>
        <p:spPr>
          <a:xfrm flipV="1">
            <a:off x="6124366" y="609541"/>
            <a:ext cx="0" cy="5224636"/>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D895147-CEE6-E56A-3810-E022C41939C6}"/>
              </a:ext>
            </a:extLst>
          </p:cNvPr>
          <p:cNvSpPr txBox="1"/>
          <p:nvPr/>
        </p:nvSpPr>
        <p:spPr>
          <a:xfrm>
            <a:off x="8202080" y="6447702"/>
            <a:ext cx="4070345" cy="390107"/>
          </a:xfrm>
          <a:prstGeom prst="rect">
            <a:avLst/>
          </a:prstGeom>
          <a:noFill/>
        </p:spPr>
        <p:txBody>
          <a:bodyPr wrap="none" rtlCol="0">
            <a:spAutoFit/>
          </a:bodyPr>
          <a:lstStyle/>
          <a:p>
            <a:r>
              <a:rPr lang="da-DK" sz="1935" dirty="0">
                <a:latin typeface="Times New Roman" panose="02020603050405020304" pitchFamily="18" charset="0"/>
                <a:cs typeface="Times New Roman" panose="02020603050405020304" pitchFamily="18" charset="0"/>
              </a:rPr>
              <a:t>Credits: Gaurava Jaisawal, DTU Space</a:t>
            </a:r>
          </a:p>
        </p:txBody>
      </p:sp>
      <p:sp>
        <p:nvSpPr>
          <p:cNvPr id="7" name="TextBox 6">
            <a:extLst>
              <a:ext uri="{FF2B5EF4-FFF2-40B4-BE49-F238E27FC236}">
                <a16:creationId xmlns:a16="http://schemas.microsoft.com/office/drawing/2014/main" id="{73E14C12-AE3A-9935-92B0-88A8DB76485C}"/>
              </a:ext>
            </a:extLst>
          </p:cNvPr>
          <p:cNvSpPr txBox="1"/>
          <p:nvPr/>
        </p:nvSpPr>
        <p:spPr>
          <a:xfrm>
            <a:off x="8332636" y="597508"/>
            <a:ext cx="389886" cy="241285"/>
          </a:xfrm>
          <a:prstGeom prst="rect">
            <a:avLst/>
          </a:prstGeom>
          <a:solidFill>
            <a:schemeClr val="bg1"/>
          </a:solidFill>
        </p:spPr>
        <p:txBody>
          <a:bodyPr wrap="square" rtlCol="0">
            <a:spAutoFit/>
          </a:bodyPr>
          <a:lstStyle/>
          <a:p>
            <a:r>
              <a:rPr lang="da-DK" sz="968" dirty="0"/>
              <a:t>27</a:t>
            </a:r>
          </a:p>
        </p:txBody>
      </p:sp>
      <p:sp>
        <p:nvSpPr>
          <p:cNvPr id="9" name="TextBox 8">
            <a:extLst>
              <a:ext uri="{FF2B5EF4-FFF2-40B4-BE49-F238E27FC236}">
                <a16:creationId xmlns:a16="http://schemas.microsoft.com/office/drawing/2014/main" id="{119EB5B3-C239-687E-F014-C875CF1D5978}"/>
              </a:ext>
            </a:extLst>
          </p:cNvPr>
          <p:cNvSpPr txBox="1"/>
          <p:nvPr/>
        </p:nvSpPr>
        <p:spPr>
          <a:xfrm>
            <a:off x="11289333" y="597508"/>
            <a:ext cx="389886" cy="241285"/>
          </a:xfrm>
          <a:prstGeom prst="rect">
            <a:avLst/>
          </a:prstGeom>
          <a:solidFill>
            <a:schemeClr val="bg1"/>
          </a:solidFill>
        </p:spPr>
        <p:txBody>
          <a:bodyPr wrap="square" rtlCol="0">
            <a:spAutoFit/>
          </a:bodyPr>
          <a:lstStyle/>
          <a:p>
            <a:r>
              <a:rPr lang="da-DK" sz="968" dirty="0"/>
              <a:t>27</a:t>
            </a:r>
          </a:p>
        </p:txBody>
      </p:sp>
    </p:spTree>
    <p:extLst>
      <p:ext uri="{BB962C8B-B14F-4D97-AF65-F5344CB8AC3E}">
        <p14:creationId xmlns:p14="http://schemas.microsoft.com/office/powerpoint/2010/main" val="2391878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3F82BE-3111-262D-E4D0-2167A5F7A7C2}"/>
              </a:ext>
            </a:extLst>
          </p:cNvPr>
          <p:cNvSpPr txBox="1"/>
          <p:nvPr/>
        </p:nvSpPr>
        <p:spPr>
          <a:xfrm>
            <a:off x="165231" y="5669561"/>
            <a:ext cx="12168283" cy="338554"/>
          </a:xfrm>
          <a:prstGeom prst="rect">
            <a:avLst/>
          </a:prstGeom>
          <a:noFill/>
        </p:spPr>
        <p:txBody>
          <a:bodyPr wrap="square">
            <a:spAutoFit/>
          </a:bodyPr>
          <a:lstStyle/>
          <a:p>
            <a:pPr marL="285750" indent="-285750">
              <a:buFont typeface="Arial" panose="020B0604020202020204" pitchFamily="34" charset="0"/>
              <a:buChar char="•"/>
            </a:pPr>
            <a:r>
              <a:rPr lang="en-IN" sz="1600" spc="-1" dirty="0">
                <a:solidFill>
                  <a:srgbClr val="00B050"/>
                </a:solidFill>
                <a:latin typeface="Arial"/>
              </a:rPr>
              <a:t>JEM-X performance appears normal, without abrupt changes in Crab spectral parameters, except for extreme off-axis situations</a:t>
            </a:r>
          </a:p>
        </p:txBody>
      </p:sp>
      <p:sp>
        <p:nvSpPr>
          <p:cNvPr id="5" name="TextBox 4">
            <a:extLst>
              <a:ext uri="{FF2B5EF4-FFF2-40B4-BE49-F238E27FC236}">
                <a16:creationId xmlns:a16="http://schemas.microsoft.com/office/drawing/2014/main" id="{CD895147-CEE6-E56A-3810-E022C41939C6}"/>
              </a:ext>
            </a:extLst>
          </p:cNvPr>
          <p:cNvSpPr txBox="1"/>
          <p:nvPr/>
        </p:nvSpPr>
        <p:spPr>
          <a:xfrm>
            <a:off x="7761705" y="6144434"/>
            <a:ext cx="3143681" cy="276999"/>
          </a:xfrm>
          <a:prstGeom prst="rect">
            <a:avLst/>
          </a:prstGeom>
          <a:noFill/>
        </p:spPr>
        <p:txBody>
          <a:bodyPr wrap="none" rtlCol="0">
            <a:spAutoFit/>
          </a:bodyPr>
          <a:lstStyle/>
          <a:p>
            <a:r>
              <a:rPr lang="da-DK" sz="1200" dirty="0">
                <a:ea typeface="Verdana" panose="020B0604030504040204" pitchFamily="34" charset="0"/>
                <a:cs typeface="Verdana" panose="020B0604030504040204" pitchFamily="34" charset="0"/>
              </a:rPr>
              <a:t>Credits: Gaurava Jaisawal, DTU Space</a:t>
            </a:r>
          </a:p>
        </p:txBody>
      </p:sp>
      <p:pic>
        <p:nvPicPr>
          <p:cNvPr id="7" name="PDF 5">
            <a:extLst>
              <a:ext uri="{FF2B5EF4-FFF2-40B4-BE49-F238E27FC236}">
                <a16:creationId xmlns:a16="http://schemas.microsoft.com/office/drawing/2014/main" id="{957C0902-AED5-0B3E-4405-49C1987A0200}"/>
              </a:ext>
            </a:extLst>
          </p:cNvPr>
          <p:cNvPicPr/>
          <p:nvPr/>
        </p:nvPicPr>
        <p:blipFill>
          <a:blip r:embed="rId3"/>
          <a:stretch/>
        </p:blipFill>
        <p:spPr>
          <a:xfrm>
            <a:off x="404718" y="764752"/>
            <a:ext cx="6268226" cy="4750757"/>
          </a:xfrm>
          <a:prstGeom prst="rect">
            <a:avLst/>
          </a:prstGeom>
          <a:ln w="0">
            <a:noFill/>
          </a:ln>
        </p:spPr>
      </p:pic>
      <p:pic>
        <p:nvPicPr>
          <p:cNvPr id="9" name="Image1">
            <a:extLst>
              <a:ext uri="{FF2B5EF4-FFF2-40B4-BE49-F238E27FC236}">
                <a16:creationId xmlns:a16="http://schemas.microsoft.com/office/drawing/2014/main" id="{5DF18B09-99BC-F45C-209C-F339963550C5}"/>
              </a:ext>
            </a:extLst>
          </p:cNvPr>
          <p:cNvPicPr>
            <a:picLocks noChangeAspect="1"/>
          </p:cNvPicPr>
          <p:nvPr/>
        </p:nvPicPr>
        <p:blipFill>
          <a:blip r:embed="rId4"/>
          <a:stretch>
            <a:fillRect/>
          </a:stretch>
        </p:blipFill>
        <p:spPr bwMode="auto">
          <a:xfrm>
            <a:off x="6083362" y="812650"/>
            <a:ext cx="5880039" cy="4675865"/>
          </a:xfrm>
          <a:prstGeom prst="rect">
            <a:avLst/>
          </a:prstGeom>
        </p:spPr>
      </p:pic>
      <p:sp>
        <p:nvSpPr>
          <p:cNvPr id="16" name="TextBox 15">
            <a:extLst>
              <a:ext uri="{FF2B5EF4-FFF2-40B4-BE49-F238E27FC236}">
                <a16:creationId xmlns:a16="http://schemas.microsoft.com/office/drawing/2014/main" id="{DC8712BB-EF1C-F46F-1BB8-6449F19D9A82}"/>
              </a:ext>
            </a:extLst>
          </p:cNvPr>
          <p:cNvSpPr txBox="1"/>
          <p:nvPr/>
        </p:nvSpPr>
        <p:spPr>
          <a:xfrm>
            <a:off x="165230" y="5299973"/>
            <a:ext cx="11558683" cy="315599"/>
          </a:xfrm>
          <a:prstGeom prst="rect">
            <a:avLst/>
          </a:prstGeom>
          <a:noFill/>
        </p:spPr>
        <p:txBody>
          <a:bodyPr wrap="square">
            <a:spAutoFit/>
          </a:bodyPr>
          <a:lstStyle/>
          <a:p>
            <a:pPr marL="285750" indent="-285750">
              <a:buFont typeface="Arial" panose="020B0604020202020204" pitchFamily="34" charset="0"/>
              <a:buChar char="•"/>
            </a:pPr>
            <a:r>
              <a:rPr lang="en-IN" sz="1451" dirty="0">
                <a:ea typeface="Noto Serif CJK SC"/>
                <a:cs typeface="Lohit Devanagari"/>
              </a:rPr>
              <a:t>Evolution of Crab spectral parameters after fitting JEM-X spectra from each </a:t>
            </a:r>
            <a:r>
              <a:rPr lang="en-IN" sz="1451" dirty="0" err="1">
                <a:ea typeface="Noto Serif CJK SC"/>
                <a:cs typeface="Lohit Devanagari"/>
              </a:rPr>
              <a:t>ScW</a:t>
            </a:r>
            <a:r>
              <a:rPr lang="en-IN" sz="1451" dirty="0">
                <a:ea typeface="Noto Serif CJK SC"/>
                <a:cs typeface="Lohit Devanagari"/>
              </a:rPr>
              <a:t> using latest instrument model update</a:t>
            </a:r>
            <a:endParaRPr lang="da-DK" sz="1451" dirty="0"/>
          </a:p>
        </p:txBody>
      </p:sp>
      <p:sp>
        <p:nvSpPr>
          <p:cNvPr id="3" name="Title 2">
            <a:extLst>
              <a:ext uri="{FF2B5EF4-FFF2-40B4-BE49-F238E27FC236}">
                <a16:creationId xmlns:a16="http://schemas.microsoft.com/office/drawing/2014/main" id="{908A8E59-9A46-00F7-512B-34C841D3316A}"/>
              </a:ext>
            </a:extLst>
          </p:cNvPr>
          <p:cNvSpPr>
            <a:spLocks noGrp="1"/>
          </p:cNvSpPr>
          <p:nvPr>
            <p:ph type="title"/>
          </p:nvPr>
        </p:nvSpPr>
        <p:spPr>
          <a:xfrm>
            <a:off x="216000" y="154800"/>
            <a:ext cx="10108800" cy="565200"/>
          </a:xfrm>
        </p:spPr>
        <p:txBody>
          <a:bodyPr/>
          <a:lstStyle/>
          <a:p>
            <a:pPr algn="l">
              <a:lnSpc>
                <a:spcPct val="100000"/>
              </a:lnSpc>
            </a:pPr>
            <a:r>
              <a:rPr lang="en-IN" sz="3200" b="1" spc="-1" dirty="0">
                <a:latin typeface="Arial"/>
              </a:rPr>
              <a:t>JEM-X long-term calibration update </a:t>
            </a:r>
          </a:p>
        </p:txBody>
      </p:sp>
      <p:pic>
        <p:nvPicPr>
          <p:cNvPr id="4" name="Picture 2" descr="DTU Space | ESA Space Solutions">
            <a:extLst>
              <a:ext uri="{FF2B5EF4-FFF2-40B4-BE49-F238E27FC236}">
                <a16:creationId xmlns:a16="http://schemas.microsoft.com/office/drawing/2014/main" id="{A57A0596-61BB-9036-230F-160FCFB85A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86409" y="277366"/>
            <a:ext cx="273944" cy="398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95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6" name="TextBox 6"/>
          <p:cNvSpPr txBox="1">
            <a:spLocks noChangeArrowheads="1"/>
          </p:cNvSpPr>
          <p:nvPr/>
        </p:nvSpPr>
        <p:spPr bwMode="auto">
          <a:xfrm>
            <a:off x="-1371600" y="884240"/>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p>
        </p:txBody>
      </p:sp>
      <p:sp>
        <p:nvSpPr>
          <p:cNvPr id="12" name="Title 2">
            <a:extLst>
              <a:ext uri="{FF2B5EF4-FFF2-40B4-BE49-F238E27FC236}">
                <a16:creationId xmlns:a16="http://schemas.microsoft.com/office/drawing/2014/main" id="{CD423BD3-0657-BF4B-801A-48A05099AC89}"/>
              </a:ext>
            </a:extLst>
          </p:cNvPr>
          <p:cNvSpPr>
            <a:spLocks noGrp="1"/>
          </p:cNvSpPr>
          <p:nvPr>
            <p:ph type="title"/>
          </p:nvPr>
        </p:nvSpPr>
        <p:spPr/>
        <p:txBody>
          <a:bodyPr/>
          <a:lstStyle/>
          <a:p>
            <a:pPr>
              <a:tabLst>
                <a:tab pos="3890865" algn="l"/>
              </a:tabLst>
            </a:pPr>
            <a:r>
              <a:rPr lang="en-US" dirty="0"/>
              <a:t>INTEGRAL – What next?</a:t>
            </a:r>
          </a:p>
        </p:txBody>
      </p:sp>
      <p:sp>
        <p:nvSpPr>
          <p:cNvPr id="2" name="Content Placeholder 5">
            <a:extLst>
              <a:ext uri="{FF2B5EF4-FFF2-40B4-BE49-F238E27FC236}">
                <a16:creationId xmlns:a16="http://schemas.microsoft.com/office/drawing/2014/main" id="{19DF6B53-BD00-AD4E-4459-81FC178994C7}"/>
              </a:ext>
            </a:extLst>
          </p:cNvPr>
          <p:cNvSpPr>
            <a:spLocks noGrp="1"/>
          </p:cNvSpPr>
          <p:nvPr>
            <p:ph idx="1"/>
          </p:nvPr>
        </p:nvSpPr>
        <p:spPr>
          <a:xfrm>
            <a:off x="219600" y="882192"/>
            <a:ext cx="11764800" cy="5485051"/>
          </a:xfrm>
        </p:spPr>
        <p:txBody>
          <a:bodyPr/>
          <a:lstStyle/>
          <a:p>
            <a:pPr marL="285750" indent="-285750">
              <a:buFont typeface="Arial" panose="020B0604020202020204" pitchFamily="34" charset="0"/>
              <a:buChar char="•"/>
            </a:pPr>
            <a:r>
              <a:rPr lang="en-GB" dirty="0">
                <a:solidFill>
                  <a:srgbClr val="4C4C51"/>
                </a:solidFill>
                <a:effectLst/>
                <a:highlight>
                  <a:srgbClr val="FFFFFF"/>
                </a:highlight>
                <a:latin typeface="Verdana" panose="020B0604030504040204" pitchFamily="34" charset="0"/>
                <a:ea typeface="Verdana" panose="020B0604030504040204" pitchFamily="34" charset="0"/>
                <a:cs typeface="Verdana" panose="020B0604030504040204" pitchFamily="34" charset="0"/>
              </a:rPr>
              <a:t>AO-21 </a:t>
            </a:r>
            <a:r>
              <a:rPr lang="en-GB" dirty="0">
                <a:solidFill>
                  <a:srgbClr val="BF0000"/>
                </a:solidFill>
                <a:highlight>
                  <a:srgbClr val="FFFFFF"/>
                </a:highlight>
                <a:latin typeface="Verdana" panose="020B0604030504040204" pitchFamily="34" charset="0"/>
                <a:ea typeface="Verdana" panose="020B0604030504040204" pitchFamily="34" charset="0"/>
                <a:cs typeface="Verdana" panose="020B0604030504040204" pitchFamily="34" charset="0"/>
              </a:rPr>
              <a:t>January - December </a:t>
            </a:r>
            <a:r>
              <a:rPr lang="en-GB" dirty="0">
                <a:solidFill>
                  <a:srgbClr val="BF0000"/>
                </a:solidFill>
                <a:effectLst/>
                <a:highlight>
                  <a:srgbClr val="FFFFFF"/>
                </a:highlight>
                <a:latin typeface="Verdana" panose="020B0604030504040204" pitchFamily="34" charset="0"/>
                <a:ea typeface="Verdana" panose="020B0604030504040204" pitchFamily="34" charset="0"/>
                <a:cs typeface="Verdana" panose="020B0604030504040204" pitchFamily="34" charset="0"/>
              </a:rPr>
              <a:t>2024</a:t>
            </a:r>
          </a:p>
          <a:p>
            <a:pPr marL="285750" indent="-285750">
              <a:buFont typeface="Arial" panose="020B0604020202020204" pitchFamily="34" charset="0"/>
              <a:buChar char="•"/>
            </a:pPr>
            <a:r>
              <a:rPr lang="en-GB" dirty="0">
                <a:solidFill>
                  <a:srgbClr val="4C4C51"/>
                </a:solidFill>
                <a:effectLst/>
                <a:highlight>
                  <a:srgbClr val="FFFFFF"/>
                </a:highlight>
                <a:latin typeface="Verdana" panose="020B0604030504040204" pitchFamily="34" charset="0"/>
                <a:ea typeface="Verdana" panose="020B0604030504040204" pitchFamily="34" charset="0"/>
                <a:cs typeface="Verdana" panose="020B0604030504040204" pitchFamily="34" charset="0"/>
              </a:rPr>
              <a:t>SPI annealing (last one!) </a:t>
            </a:r>
            <a:r>
              <a:rPr lang="en-GB" dirty="0">
                <a:solidFill>
                  <a:srgbClr val="BF0000"/>
                </a:solidFill>
                <a:effectLst/>
                <a:highlight>
                  <a:srgbClr val="FFFFFF"/>
                </a:highlight>
                <a:latin typeface="Verdana" panose="020B0604030504040204" pitchFamily="34" charset="0"/>
                <a:ea typeface="Verdana" panose="020B0604030504040204" pitchFamily="34" charset="0"/>
                <a:cs typeface="Verdana" panose="020B0604030504040204" pitchFamily="34" charset="0"/>
              </a:rPr>
              <a:t>May 2024</a:t>
            </a:r>
          </a:p>
          <a:p>
            <a:pPr marL="285750" indent="-285750">
              <a:buFont typeface="Arial" panose="020B0604020202020204" pitchFamily="34" charset="0"/>
              <a:buChar char="•"/>
            </a:pPr>
            <a:r>
              <a:rPr lang="en-GB" dirty="0">
                <a:solidFill>
                  <a:schemeClr val="tx2"/>
                </a:solidFill>
              </a:rPr>
              <a:t>INTEGRAL 2024 Workshop "22 years of INTEGRAL: catching results and discoveries” </a:t>
            </a:r>
            <a:r>
              <a:rPr lang="en-GB" dirty="0">
                <a:solidFill>
                  <a:srgbClr val="FF0000"/>
                </a:solidFill>
              </a:rPr>
              <a:t>21-25 October 2024</a:t>
            </a:r>
            <a:endParaRPr lang="en-GB" dirty="0">
              <a:effectLst/>
              <a:highlight>
                <a:srgbClr val="FFFFFF"/>
              </a:highlight>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800" dirty="0">
                <a:solidFill>
                  <a:srgbClr val="4C4C51"/>
                </a:solidFill>
                <a:effectLst/>
                <a:highlight>
                  <a:srgbClr val="FFFFFF"/>
                </a:highlight>
                <a:latin typeface="Verdana" panose="020B0604030504040204" pitchFamily="34" charset="0"/>
              </a:rPr>
              <a:t>End of science operations </a:t>
            </a:r>
            <a:r>
              <a:rPr lang="en-GB" dirty="0">
                <a:solidFill>
                  <a:srgbClr val="BF0000"/>
                </a:solidFill>
                <a:highlight>
                  <a:srgbClr val="FFFFFF"/>
                </a:highlight>
                <a:latin typeface="Verdana" panose="020B0604030504040204" pitchFamily="34" charset="0"/>
              </a:rPr>
              <a:t>31 December</a:t>
            </a:r>
            <a:r>
              <a:rPr lang="en-GB" sz="1800" dirty="0">
                <a:solidFill>
                  <a:srgbClr val="BF0000"/>
                </a:solidFill>
                <a:effectLst/>
                <a:highlight>
                  <a:srgbClr val="FFFFFF"/>
                </a:highlight>
                <a:latin typeface="Verdana" panose="020B0604030504040204" pitchFamily="34" charset="0"/>
              </a:rPr>
              <a:t> 2024</a:t>
            </a:r>
            <a:endParaRPr lang="en-GB" dirty="0">
              <a:solidFill>
                <a:srgbClr val="4C4C51"/>
              </a:solidFill>
              <a:highlight>
                <a:srgbClr val="FFFFFF"/>
              </a:highlight>
              <a:latin typeface="Verdana" panose="020B0604030504040204" pitchFamily="34" charset="0"/>
            </a:endParaRPr>
          </a:p>
          <a:p>
            <a:pPr marL="285750" indent="-285750">
              <a:buFont typeface="Arial" panose="020B0604020202020204" pitchFamily="34" charset="0"/>
              <a:buChar char="•"/>
            </a:pPr>
            <a:r>
              <a:rPr lang="en-GB" sz="1800" dirty="0">
                <a:solidFill>
                  <a:srgbClr val="4C4C51"/>
                </a:solidFill>
                <a:effectLst/>
                <a:highlight>
                  <a:srgbClr val="FFFFFF"/>
                </a:highlight>
                <a:latin typeface="Verdana" panose="020B0604030504040204" pitchFamily="34" charset="0"/>
              </a:rPr>
              <a:t>Post-operations phase </a:t>
            </a:r>
            <a:r>
              <a:rPr lang="en-GB" sz="1800" dirty="0">
                <a:solidFill>
                  <a:srgbClr val="BF0000"/>
                </a:solidFill>
                <a:effectLst/>
                <a:highlight>
                  <a:srgbClr val="FFFFFF"/>
                </a:highlight>
                <a:latin typeface="Verdana" panose="020B0604030504040204" pitchFamily="34" charset="0"/>
              </a:rPr>
              <a:t>2025 – 2026:</a:t>
            </a:r>
            <a:r>
              <a:rPr lang="en-GB" sz="1800" dirty="0">
                <a:solidFill>
                  <a:schemeClr val="tx2"/>
                </a:solidFill>
                <a:effectLst/>
                <a:highlight>
                  <a:srgbClr val="FFFFFF"/>
                </a:highlight>
                <a:latin typeface="Verdana" panose="020B0604030504040204" pitchFamily="34" charset="0"/>
              </a:rPr>
              <a:t> prepare for the Legacy archive</a:t>
            </a:r>
            <a:endParaRPr lang="en-GB" dirty="0">
              <a:solidFill>
                <a:schemeClr val="tx2"/>
              </a:solidFill>
              <a:highlight>
                <a:srgbClr val="FFFFFF"/>
              </a:highlight>
              <a:latin typeface="Verdana" panose="020B0604030504040204" pitchFamily="34" charset="0"/>
            </a:endParaRPr>
          </a:p>
          <a:p>
            <a:pPr marL="285750" indent="-285750">
              <a:buFont typeface="Arial" panose="020B0604020202020204" pitchFamily="34" charset="0"/>
              <a:buChar char="•"/>
            </a:pPr>
            <a:r>
              <a:rPr lang="en-GB" sz="1800" dirty="0">
                <a:solidFill>
                  <a:srgbClr val="4C4C51"/>
                </a:solidFill>
                <a:effectLst/>
                <a:highlight>
                  <a:srgbClr val="FFFFFF"/>
                </a:highlight>
                <a:latin typeface="Verdana" panose="020B0604030504040204" pitchFamily="34" charset="0"/>
              </a:rPr>
              <a:t>Re-entry </a:t>
            </a:r>
            <a:r>
              <a:rPr lang="en-GB" sz="1800" dirty="0">
                <a:solidFill>
                  <a:srgbClr val="BF0000"/>
                </a:solidFill>
                <a:effectLst/>
                <a:highlight>
                  <a:srgbClr val="FFFFFF"/>
                </a:highlight>
                <a:latin typeface="Verdana" panose="020B0604030504040204" pitchFamily="34" charset="0"/>
              </a:rPr>
              <a:t>February 2029</a:t>
            </a:r>
            <a:r>
              <a:rPr lang="en-GB" sz="1800" dirty="0">
                <a:solidFill>
                  <a:srgbClr val="4C4C51"/>
                </a:solidFill>
                <a:effectLst/>
                <a:highlight>
                  <a:srgbClr val="FFFFFF"/>
                </a:highlight>
                <a:latin typeface="Verdana" panose="020B0604030504040204" pitchFamily="34" charset="0"/>
              </a:rPr>
              <a:t>... </a:t>
            </a:r>
            <a:endParaRPr lang="en-GB" sz="1800" dirty="0">
              <a:solidFill>
                <a:srgbClr val="0096D8"/>
              </a:solidFill>
              <a:effectLst/>
              <a:highlight>
                <a:srgbClr val="FFFFFF"/>
              </a:highlight>
              <a:latin typeface="Wingdings" pitchFamily="2" charset="2"/>
            </a:endParaRPr>
          </a:p>
          <a:p>
            <a:pPr marL="285750" indent="-285750">
              <a:buFont typeface="Arial" panose="020B0604020202020204" pitchFamily="34" charset="0"/>
              <a:buChar char="•"/>
            </a:pPr>
            <a:endParaRPr lang="en-GB" dirty="0">
              <a:solidFill>
                <a:srgbClr val="0096D8"/>
              </a:solidFill>
              <a:highlight>
                <a:srgbClr val="FFFFFF"/>
              </a:highlight>
              <a:latin typeface="Wingdings" pitchFamily="2" charset="2"/>
            </a:endParaRPr>
          </a:p>
          <a:p>
            <a:pPr marL="285750" indent="-285750">
              <a:buFont typeface="Arial" panose="020B0604020202020204" pitchFamily="34" charset="0"/>
              <a:buChar char="•"/>
            </a:pPr>
            <a:endParaRPr lang="en-GB" sz="1600" dirty="0">
              <a:solidFill>
                <a:schemeClr val="tx2"/>
              </a:solidFill>
            </a:endParaRPr>
          </a:p>
        </p:txBody>
      </p:sp>
      <p:pic>
        <p:nvPicPr>
          <p:cNvPr id="7" name="Picture 6">
            <a:extLst>
              <a:ext uri="{FF2B5EF4-FFF2-40B4-BE49-F238E27FC236}">
                <a16:creationId xmlns:a16="http://schemas.microsoft.com/office/drawing/2014/main" id="{33AD55D0-0639-C310-E0DB-CE74DD92EDF7}"/>
              </a:ext>
            </a:extLst>
          </p:cNvPr>
          <p:cNvPicPr>
            <a:picLocks noChangeAspect="1"/>
          </p:cNvPicPr>
          <p:nvPr/>
        </p:nvPicPr>
        <p:blipFill rotWithShape="1">
          <a:blip r:embed="rId3">
            <a:extLst>
              <a:ext uri="{28A0092B-C50C-407E-A947-70E740481C1C}">
                <a14:useLocalDpi xmlns:a14="http://schemas.microsoft.com/office/drawing/2010/main" val="0"/>
              </a:ext>
            </a:extLst>
          </a:blip>
          <a:srcRect l="3138" t="3151" r="3338" b="9845"/>
          <a:stretch/>
        </p:blipFill>
        <p:spPr>
          <a:xfrm>
            <a:off x="456416" y="3392452"/>
            <a:ext cx="3435530" cy="2974791"/>
          </a:xfrm>
          <a:prstGeom prst="rect">
            <a:avLst/>
          </a:prstGeom>
        </p:spPr>
      </p:pic>
      <p:pic>
        <p:nvPicPr>
          <p:cNvPr id="8" name="Picture 7">
            <a:extLst>
              <a:ext uri="{FF2B5EF4-FFF2-40B4-BE49-F238E27FC236}">
                <a16:creationId xmlns:a16="http://schemas.microsoft.com/office/drawing/2014/main" id="{23EDC8BA-8263-B7DE-AAD5-9BE918D970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450" y="3889799"/>
            <a:ext cx="2538513" cy="2028980"/>
          </a:xfrm>
          <a:prstGeom prst="rect">
            <a:avLst/>
          </a:prstGeom>
        </p:spPr>
      </p:pic>
      <p:sp>
        <p:nvSpPr>
          <p:cNvPr id="15" name="TextBox 14">
            <a:extLst>
              <a:ext uri="{FF2B5EF4-FFF2-40B4-BE49-F238E27FC236}">
                <a16:creationId xmlns:a16="http://schemas.microsoft.com/office/drawing/2014/main" id="{31FBA4AB-B3B8-64EA-7A80-3EBFB88DF71B}"/>
              </a:ext>
            </a:extLst>
          </p:cNvPr>
          <p:cNvSpPr txBox="1"/>
          <p:nvPr/>
        </p:nvSpPr>
        <p:spPr>
          <a:xfrm>
            <a:off x="3773845" y="6121022"/>
            <a:ext cx="1915909" cy="246221"/>
          </a:xfrm>
          <a:prstGeom prst="rect">
            <a:avLst/>
          </a:prstGeom>
          <a:noFill/>
        </p:spPr>
        <p:txBody>
          <a:bodyPr wrap="none" rtlCol="0">
            <a:spAutoFit/>
          </a:bodyPr>
          <a:lstStyle/>
          <a:p>
            <a:r>
              <a:rPr lang="en-US" sz="1000" dirty="0">
                <a:solidFill>
                  <a:srgbClr val="335E6F"/>
                </a:solidFill>
              </a:rPr>
              <a:t>Courtesy: </a:t>
            </a:r>
            <a:r>
              <a:rPr lang="en-US" sz="1000" dirty="0" err="1">
                <a:solidFill>
                  <a:srgbClr val="335E6F"/>
                </a:solidFill>
              </a:rPr>
              <a:t>Arash</a:t>
            </a:r>
            <a:r>
              <a:rPr lang="en-US" sz="1000" dirty="0">
                <a:solidFill>
                  <a:srgbClr val="335E6F"/>
                </a:solidFill>
              </a:rPr>
              <a:t> </a:t>
            </a:r>
            <a:r>
              <a:rPr lang="en-US" sz="1000" dirty="0" err="1">
                <a:solidFill>
                  <a:srgbClr val="335E6F"/>
                </a:solidFill>
              </a:rPr>
              <a:t>Bodaghee</a:t>
            </a:r>
            <a:endParaRPr lang="en-NL" sz="1000" dirty="0">
              <a:solidFill>
                <a:srgbClr val="335E6F"/>
              </a:solidFill>
            </a:endParaRPr>
          </a:p>
        </p:txBody>
      </p:sp>
      <p:pic>
        <p:nvPicPr>
          <p:cNvPr id="3" name="Picture 2">
            <a:extLst>
              <a:ext uri="{FF2B5EF4-FFF2-40B4-BE49-F238E27FC236}">
                <a16:creationId xmlns:a16="http://schemas.microsoft.com/office/drawing/2014/main" id="{D5EE2FA4-BB19-4A49-CE2F-88B5D71691F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989" y="3505200"/>
            <a:ext cx="5445713" cy="28481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251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dirty="0"/>
              <a:t>Who am I?</a:t>
            </a:r>
          </a:p>
        </p:txBody>
      </p:sp>
      <p:sp>
        <p:nvSpPr>
          <p:cNvPr id="6" name="Content Placeholder 5">
            <a:extLst>
              <a:ext uri="{FF2B5EF4-FFF2-40B4-BE49-F238E27FC236}">
                <a16:creationId xmlns:a16="http://schemas.microsoft.com/office/drawing/2014/main" id="{8EC819FE-71DD-4432-ACCA-09AB45CF9924}"/>
              </a:ext>
            </a:extLst>
          </p:cNvPr>
          <p:cNvSpPr>
            <a:spLocks noGrp="1"/>
          </p:cNvSpPr>
          <p:nvPr>
            <p:ph idx="1"/>
          </p:nvPr>
        </p:nvSpPr>
        <p:spPr>
          <a:xfrm>
            <a:off x="219600" y="882192"/>
            <a:ext cx="11764800" cy="5485051"/>
          </a:xfrm>
        </p:spPr>
        <p:txBody>
          <a:bodyPr/>
          <a:lstStyle/>
          <a:p>
            <a:pPr marL="285750" indent="-285750">
              <a:buFont typeface="Arial" panose="020B0604020202020204" pitchFamily="34" charset="0"/>
              <a:buChar char="•"/>
            </a:pPr>
            <a:endParaRPr lang="en-GB" dirty="0">
              <a:solidFill>
                <a:schemeClr val="tx2"/>
              </a:solidFill>
            </a:endParaRPr>
          </a:p>
          <a:p>
            <a:pPr marL="285750" indent="-285750">
              <a:buFont typeface="Arial" panose="020B0604020202020204" pitchFamily="34" charset="0"/>
              <a:buChar char="•"/>
            </a:pPr>
            <a:r>
              <a:rPr lang="en-GB" sz="2000" dirty="0">
                <a:solidFill>
                  <a:schemeClr val="tx2"/>
                </a:solidFill>
              </a:rPr>
              <a:t>2002 – 2020: INTEGRAL Operations Scientist</a:t>
            </a:r>
          </a:p>
          <a:p>
            <a:pPr marL="285750" indent="-285750">
              <a:buFont typeface="Arial" panose="020B0604020202020204" pitchFamily="34" charset="0"/>
              <a:buChar char="•"/>
            </a:pPr>
            <a:r>
              <a:rPr lang="en-GB" sz="2000" dirty="0">
                <a:solidFill>
                  <a:schemeClr val="tx2"/>
                </a:solidFill>
              </a:rPr>
              <a:t>2013 – 2023: INTEGRAL Project Scientist</a:t>
            </a:r>
          </a:p>
          <a:p>
            <a:pPr marL="285750" indent="-285750">
              <a:buFont typeface="Arial" panose="020B0604020202020204" pitchFamily="34" charset="0"/>
              <a:buChar char="•"/>
            </a:pPr>
            <a:r>
              <a:rPr lang="en-GB" sz="2000" dirty="0">
                <a:solidFill>
                  <a:schemeClr val="tx2"/>
                </a:solidFill>
              </a:rPr>
              <a:t>2018 – Present: ESA Einstein Probe Project Scientist</a:t>
            </a:r>
          </a:p>
          <a:p>
            <a:pPr marL="285750" indent="-285750">
              <a:buFont typeface="Arial" panose="020B0604020202020204" pitchFamily="34" charset="0"/>
              <a:buChar char="•"/>
            </a:pPr>
            <a:r>
              <a:rPr lang="en-GB" sz="2000" dirty="0">
                <a:solidFill>
                  <a:schemeClr val="tx2"/>
                </a:solidFill>
              </a:rPr>
              <a:t>2021 – Present: </a:t>
            </a:r>
            <a:r>
              <a:rPr lang="en-GB" sz="2000" dirty="0" err="1">
                <a:solidFill>
                  <a:schemeClr val="tx2"/>
                </a:solidFill>
              </a:rPr>
              <a:t>NewAthena</a:t>
            </a:r>
            <a:r>
              <a:rPr lang="en-GB" sz="2000" dirty="0">
                <a:solidFill>
                  <a:schemeClr val="tx2"/>
                </a:solidFill>
              </a:rPr>
              <a:t> Mirror Calibration Scientist (+ deputy Study Scientist)</a:t>
            </a:r>
          </a:p>
          <a:p>
            <a:pPr marL="285750" indent="-285750">
              <a:buFont typeface="Arial" panose="020B0604020202020204" pitchFamily="34" charset="0"/>
              <a:buChar char="•"/>
            </a:pPr>
            <a:r>
              <a:rPr lang="en-GB" sz="2000" dirty="0">
                <a:solidFill>
                  <a:schemeClr val="tx2"/>
                </a:solidFill>
              </a:rPr>
              <a:t>2022 – Present: THESEUS Study Scientist</a:t>
            </a:r>
          </a:p>
          <a:p>
            <a:pPr marL="285750" indent="-285750">
              <a:buFont typeface="Arial" panose="020B0604020202020204" pitchFamily="34" charset="0"/>
              <a:buChar char="•"/>
            </a:pPr>
            <a:endParaRPr lang="en-GB" sz="2000" dirty="0">
              <a:solidFill>
                <a:schemeClr val="tx2"/>
              </a:solidFill>
            </a:endParaRPr>
          </a:p>
          <a:p>
            <a:pPr marL="285750" indent="-285750">
              <a:buFont typeface="Arial" panose="020B0604020202020204" pitchFamily="34" charset="0"/>
              <a:buChar char="•"/>
            </a:pPr>
            <a:r>
              <a:rPr lang="en-GB" sz="2000" dirty="0">
                <a:solidFill>
                  <a:schemeClr val="tx2"/>
                </a:solidFill>
              </a:rPr>
              <a:t>My job time </a:t>
            </a:r>
            <a:r>
              <a:rPr lang="en-GB" sz="2000" dirty="0">
                <a:solidFill>
                  <a:schemeClr val="tx2"/>
                </a:solidFill>
                <a:sym typeface="Wingdings" pitchFamily="2" charset="2"/>
              </a:rPr>
              <a:t></a:t>
            </a:r>
            <a:r>
              <a:rPr lang="en-GB" sz="2000" dirty="0">
                <a:solidFill>
                  <a:schemeClr val="tx2"/>
                </a:solidFill>
              </a:rPr>
              <a:t> </a:t>
            </a:r>
            <a:r>
              <a:rPr lang="en-GB" sz="2000" dirty="0" err="1">
                <a:solidFill>
                  <a:schemeClr val="tx2"/>
                </a:solidFill>
              </a:rPr>
              <a:t>NewAthena</a:t>
            </a:r>
            <a:r>
              <a:rPr lang="en-GB" sz="2000" dirty="0">
                <a:solidFill>
                  <a:schemeClr val="tx2"/>
                </a:solidFill>
              </a:rPr>
              <a:t> : THESEUS : Einstein Probe = 50% : 25% : 25%</a:t>
            </a:r>
          </a:p>
          <a:p>
            <a:pPr marL="285750" indent="-285750">
              <a:buFont typeface="Arial" panose="020B0604020202020204" pitchFamily="34" charset="0"/>
              <a:buChar char="•"/>
            </a:pPr>
            <a:endParaRPr lang="en-GB" sz="2000" dirty="0">
              <a:solidFill>
                <a:schemeClr val="tx2"/>
              </a:solidFill>
            </a:endParaRPr>
          </a:p>
          <a:p>
            <a:pPr marL="285750" indent="-285750">
              <a:buFont typeface="Arial" panose="020B0604020202020204" pitchFamily="34" charset="0"/>
              <a:buChar char="•"/>
            </a:pPr>
            <a:r>
              <a:rPr lang="en-GB" sz="2000" dirty="0">
                <a:solidFill>
                  <a:schemeClr val="tx2"/>
                </a:solidFill>
              </a:rPr>
              <a:t>Main scientific interest: X-ray transient/variable science  						</a:t>
            </a:r>
            <a:r>
              <a:rPr lang="en-GB" sz="1600" dirty="0">
                <a:solidFill>
                  <a:schemeClr val="tx2"/>
                </a:solidFill>
              </a:rPr>
              <a:t>[e.g., Type I X-ray bursts, GRBs, (transient) X-ray binaries]</a:t>
            </a:r>
          </a:p>
        </p:txBody>
      </p:sp>
      <p:pic>
        <p:nvPicPr>
          <p:cNvPr id="3" name="Picture 2" descr="Erik Kuulkers - Theseus Project Scientist - European Space Agency - ESA |  LinkedIn">
            <a:extLst>
              <a:ext uri="{FF2B5EF4-FFF2-40B4-BE49-F238E27FC236}">
                <a16:creationId xmlns:a16="http://schemas.microsoft.com/office/drawing/2014/main" id="{D3528E45-50B8-5B67-940E-FD3AFDBB86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29736" y="591810"/>
            <a:ext cx="1109455" cy="11094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2" name="Picture 2" descr="10 gevaren en gevolgen van stress">
            <a:extLst>
              <a:ext uri="{FF2B5EF4-FFF2-40B4-BE49-F238E27FC236}">
                <a16:creationId xmlns:a16="http://schemas.microsoft.com/office/drawing/2014/main" id="{1B53E910-C0D3-7893-14E6-425448ACAD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64886" y="3213451"/>
            <a:ext cx="1358055" cy="1257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815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EC754E-F895-D241-ACCD-CEF0434474D1}"/>
              </a:ext>
            </a:extLst>
          </p:cNvPr>
          <p:cNvSpPr>
            <a:spLocks noGrp="1"/>
          </p:cNvSpPr>
          <p:nvPr>
            <p:ph type="title"/>
          </p:nvPr>
        </p:nvSpPr>
        <p:spPr>
          <a:xfrm>
            <a:off x="207451" y="198867"/>
            <a:ext cx="9566461" cy="574516"/>
          </a:xfrm>
        </p:spPr>
        <p:txBody>
          <a:bodyPr/>
          <a:lstStyle/>
          <a:p>
            <a:r>
              <a:rPr lang="en-US" dirty="0"/>
              <a:t>INTEGRAL in a nutshell</a:t>
            </a:r>
          </a:p>
        </p:txBody>
      </p:sp>
      <p:sp>
        <p:nvSpPr>
          <p:cNvPr id="5" name="Rectangle 4">
            <a:extLst>
              <a:ext uri="{FF2B5EF4-FFF2-40B4-BE49-F238E27FC236}">
                <a16:creationId xmlns:a16="http://schemas.microsoft.com/office/drawing/2014/main" id="{726352E9-BADA-C54D-8205-CE5EAA85C5BF}"/>
              </a:ext>
            </a:extLst>
          </p:cNvPr>
          <p:cNvSpPr/>
          <p:nvPr/>
        </p:nvSpPr>
        <p:spPr>
          <a:xfrm>
            <a:off x="227228" y="3519550"/>
            <a:ext cx="3295027" cy="1405256"/>
          </a:xfrm>
          <a:prstGeom prst="rect">
            <a:avLst/>
          </a:prstGeom>
        </p:spPr>
        <p:txBody>
          <a:bodyPr wrap="square">
            <a:spAutoFit/>
          </a:bodyPr>
          <a:lstStyle/>
          <a:p>
            <a:pPr marL="380990" indent="-380990">
              <a:buClr>
                <a:schemeClr val="accent1"/>
              </a:buClr>
              <a:buFont typeface="Arial" panose="020B0604020202020204" pitchFamily="34" charset="0"/>
              <a:buChar char="•"/>
            </a:pPr>
            <a:r>
              <a:rPr lang="en-US" sz="2133" dirty="0">
                <a:solidFill>
                  <a:schemeClr val="tx2"/>
                </a:solidFill>
                <a:latin typeface="Verdana"/>
                <a:cs typeface="Comic Sans MS"/>
              </a:rPr>
              <a:t>Weight: 4000 kg!</a:t>
            </a:r>
          </a:p>
          <a:p>
            <a:pPr marL="380990" indent="-380990">
              <a:buClr>
                <a:schemeClr val="accent1"/>
              </a:buClr>
              <a:buFont typeface="Arial" panose="020B0604020202020204" pitchFamily="34" charset="0"/>
              <a:buChar char="•"/>
            </a:pPr>
            <a:r>
              <a:rPr lang="en-US" sz="2133" dirty="0">
                <a:solidFill>
                  <a:schemeClr val="tx2"/>
                </a:solidFill>
                <a:latin typeface="Verdana"/>
                <a:cs typeface="Comic Sans MS"/>
                <a:sym typeface="Monotype Sorts" charset="0"/>
              </a:rPr>
              <a:t>Dimensions: </a:t>
            </a:r>
          </a:p>
          <a:p>
            <a:pPr>
              <a:buClr>
                <a:schemeClr val="accent1"/>
              </a:buClr>
            </a:pPr>
            <a:r>
              <a:rPr lang="en-US" sz="2133" dirty="0">
                <a:solidFill>
                  <a:schemeClr val="tx2"/>
                </a:solidFill>
                <a:latin typeface="Verdana"/>
                <a:cs typeface="Comic Sans MS"/>
                <a:sym typeface="Monotype Sorts" charset="0"/>
              </a:rPr>
              <a:t>         5 x 3.7 x 3.7 m</a:t>
            </a:r>
          </a:p>
          <a:p>
            <a:pPr marL="380990" indent="-380990">
              <a:buClr>
                <a:schemeClr val="accent1"/>
              </a:buClr>
              <a:buFont typeface="Arial" panose="020B0604020202020204" pitchFamily="34" charset="0"/>
              <a:buChar char="•"/>
            </a:pPr>
            <a:r>
              <a:rPr lang="en-US" sz="2133" dirty="0">
                <a:solidFill>
                  <a:schemeClr val="tx2"/>
                </a:solidFill>
                <a:latin typeface="Verdana"/>
                <a:cs typeface="Comic Sans MS"/>
                <a:sym typeface="Monotype Sorts" charset="0"/>
              </a:rPr>
              <a:t>Solar panels: 16 m</a:t>
            </a:r>
          </a:p>
        </p:txBody>
      </p:sp>
      <p:pic>
        <p:nvPicPr>
          <p:cNvPr id="7" name="droppedImage.png">
            <a:extLst>
              <a:ext uri="{FF2B5EF4-FFF2-40B4-BE49-F238E27FC236}">
                <a16:creationId xmlns:a16="http://schemas.microsoft.com/office/drawing/2014/main" id="{2691DCD8-834D-8142-8979-E9A9DE6EC74B}"/>
              </a:ext>
            </a:extLst>
          </p:cNvPr>
          <p:cNvPicPr>
            <a:picLocks noChangeAspect="1"/>
          </p:cNvPicPr>
          <p:nvPr/>
        </p:nvPicPr>
        <p:blipFill rotWithShape="1">
          <a:blip r:embed="rId5"/>
          <a:srcRect l="16064" t="12918" r="32128" b="2612"/>
          <a:stretch/>
        </p:blipFill>
        <p:spPr>
          <a:xfrm rot="5415485">
            <a:off x="9132190" y="2307722"/>
            <a:ext cx="2479713" cy="3240989"/>
          </a:xfrm>
          <a:prstGeom prst="rect">
            <a:avLst/>
          </a:prstGeom>
          <a:effectLst>
            <a:outerShdw blurRad="50800" dist="38100" dir="2700000" algn="tl" rotWithShape="0">
              <a:prstClr val="black">
                <a:alpha val="40000"/>
              </a:prstClr>
            </a:outerShdw>
          </a:effectLst>
        </p:spPr>
      </p:pic>
      <p:sp>
        <p:nvSpPr>
          <p:cNvPr id="8" name="Shape 212">
            <a:extLst>
              <a:ext uri="{FF2B5EF4-FFF2-40B4-BE49-F238E27FC236}">
                <a16:creationId xmlns:a16="http://schemas.microsoft.com/office/drawing/2014/main" id="{FA667BA0-E768-C242-9FB3-4A3C94A6C9CA}"/>
              </a:ext>
            </a:extLst>
          </p:cNvPr>
          <p:cNvSpPr/>
          <p:nvPr/>
        </p:nvSpPr>
        <p:spPr>
          <a:xfrm rot="1246659">
            <a:off x="10021732" y="3675156"/>
            <a:ext cx="2530117" cy="5061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733" tIns="67733" rIns="67733" bIns="67733">
            <a:spAutoFit/>
          </a:bodyPr>
          <a:lstStyle>
            <a:lvl1pPr marL="57799" marR="57799" algn="l" defTabSz="647700">
              <a:defRPr sz="2600">
                <a:uFill>
                  <a:solidFill>
                    <a:srgbClr val="FFFFFF"/>
                  </a:solidFill>
                </a:uFill>
                <a:latin typeface="+mj-lt"/>
                <a:ea typeface="+mj-ea"/>
                <a:cs typeface="+mj-cs"/>
                <a:sym typeface="Arial"/>
              </a:defRPr>
            </a:lvl1pPr>
          </a:lstStyle>
          <a:p>
            <a:r>
              <a:rPr sz="2400" b="1" dirty="0">
                <a:solidFill>
                  <a:schemeClr val="bg1"/>
                </a:solidFill>
                <a:latin typeface="NotesEsa" panose="02000506030000020004" pitchFamily="50" charset="0"/>
              </a:rPr>
              <a:t>153 000 km</a:t>
            </a:r>
          </a:p>
        </p:txBody>
      </p:sp>
      <p:sp>
        <p:nvSpPr>
          <p:cNvPr id="9" name="Shape 213">
            <a:extLst>
              <a:ext uri="{FF2B5EF4-FFF2-40B4-BE49-F238E27FC236}">
                <a16:creationId xmlns:a16="http://schemas.microsoft.com/office/drawing/2014/main" id="{407FC6EF-A788-A949-9FAE-4FF272E9A19B}"/>
              </a:ext>
            </a:extLst>
          </p:cNvPr>
          <p:cNvSpPr/>
          <p:nvPr/>
        </p:nvSpPr>
        <p:spPr>
          <a:xfrm>
            <a:off x="9497198" y="3519550"/>
            <a:ext cx="2279923" cy="817337"/>
          </a:xfrm>
          <a:prstGeom prst="line">
            <a:avLst/>
          </a:prstGeom>
          <a:ln w="25400">
            <a:solidFill>
              <a:srgbClr val="FFFFFF"/>
            </a:solidFill>
            <a:headEnd type="stealth"/>
            <a:tailEnd type="stealth"/>
          </a:ln>
        </p:spPr>
        <p:txBody>
          <a:bodyPr lIns="67733" tIns="67733" rIns="67733" bIns="67733" anchor="ctr"/>
          <a:lstStyle/>
          <a:p>
            <a:pPr defTabSz="609585">
              <a:defRPr sz="1200">
                <a:solidFill>
                  <a:srgbClr val="000000"/>
                </a:solidFill>
                <a:latin typeface="Helvetica"/>
                <a:ea typeface="Helvetica"/>
                <a:cs typeface="Helvetica"/>
                <a:sym typeface="Helvetica"/>
              </a:defRPr>
            </a:pPr>
            <a:endParaRPr sz="1600"/>
          </a:p>
        </p:txBody>
      </p:sp>
      <p:sp>
        <p:nvSpPr>
          <p:cNvPr id="10" name="Rectangle 3">
            <a:extLst>
              <a:ext uri="{FF2B5EF4-FFF2-40B4-BE49-F238E27FC236}">
                <a16:creationId xmlns:a16="http://schemas.microsoft.com/office/drawing/2014/main" id="{2C7795D3-FD65-6444-93A4-AA8292AE1D8C}"/>
              </a:ext>
            </a:extLst>
          </p:cNvPr>
          <p:cNvSpPr txBox="1">
            <a:spLocks noChangeArrowheads="1"/>
          </p:cNvSpPr>
          <p:nvPr/>
        </p:nvSpPr>
        <p:spPr bwMode="auto">
          <a:xfrm>
            <a:off x="227229" y="1039280"/>
            <a:ext cx="10444740" cy="1286720"/>
          </a:xfrm>
          <a:prstGeom prst="rect">
            <a:avLst/>
          </a:prstGeom>
          <a:solidFill>
            <a:schemeClr val="tx2">
              <a:lumMod val="20000"/>
              <a:lumOff val="80000"/>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71463" indent="-269875"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nSpc>
                <a:spcPct val="119000"/>
              </a:lnSpc>
              <a:spcBef>
                <a:spcPts val="363"/>
              </a:spcBef>
              <a:buClr>
                <a:schemeClr val="accent1"/>
              </a:buClr>
              <a:buFont typeface="Wingdings" charset="0"/>
              <a:buChar char="Ø"/>
            </a:pPr>
            <a:r>
              <a:rPr lang="en-US" sz="2133" b="1" dirty="0">
                <a:solidFill>
                  <a:srgbClr val="3366FF"/>
                </a:solidFill>
              </a:rPr>
              <a:t>INTE</a:t>
            </a:r>
            <a:r>
              <a:rPr lang="it-IT" sz="2133" dirty="0" err="1">
                <a:solidFill>
                  <a:schemeClr val="tx2"/>
                </a:solidFill>
                <a:ea typeface="MS PGothic" charset="0"/>
                <a:cs typeface="MS PGothic" charset="0"/>
              </a:rPr>
              <a:t>rnational</a:t>
            </a:r>
            <a:r>
              <a:rPr lang="it-IT" sz="2133" dirty="0">
                <a:solidFill>
                  <a:srgbClr val="FFC000"/>
                </a:solidFill>
                <a:ea typeface="MS PGothic" charset="0"/>
                <a:cs typeface="MS PGothic" charset="0"/>
              </a:rPr>
              <a:t> </a:t>
            </a:r>
            <a:r>
              <a:rPr lang="it-IT" sz="2133" b="1" dirty="0">
                <a:solidFill>
                  <a:srgbClr val="3366FF"/>
                </a:solidFill>
                <a:ea typeface="MS PGothic" charset="0"/>
                <a:cs typeface="MS PGothic" charset="0"/>
              </a:rPr>
              <a:t>G</a:t>
            </a:r>
            <a:r>
              <a:rPr lang="it-IT" sz="2133" dirty="0">
                <a:solidFill>
                  <a:srgbClr val="4D4F53"/>
                </a:solidFill>
                <a:ea typeface="MS PGothic" charset="0"/>
                <a:cs typeface="MS PGothic" charset="0"/>
              </a:rPr>
              <a:t>amma</a:t>
            </a:r>
            <a:r>
              <a:rPr lang="it-IT" sz="2133" dirty="0">
                <a:solidFill>
                  <a:srgbClr val="660066"/>
                </a:solidFill>
                <a:ea typeface="MS PGothic" charset="0"/>
                <a:cs typeface="MS PGothic" charset="0"/>
              </a:rPr>
              <a:t>-</a:t>
            </a:r>
            <a:r>
              <a:rPr lang="it-IT" sz="2133" b="1" dirty="0" err="1">
                <a:solidFill>
                  <a:srgbClr val="3366FF"/>
                </a:solidFill>
                <a:ea typeface="MS PGothic" charset="0"/>
                <a:cs typeface="MS PGothic" charset="0"/>
              </a:rPr>
              <a:t>R</a:t>
            </a:r>
            <a:r>
              <a:rPr lang="it-IT" sz="2133" dirty="0" err="1">
                <a:solidFill>
                  <a:srgbClr val="4D4F53"/>
                </a:solidFill>
                <a:ea typeface="MS PGothic" charset="0"/>
                <a:cs typeface="MS PGothic" charset="0"/>
              </a:rPr>
              <a:t>ay</a:t>
            </a:r>
            <a:r>
              <a:rPr lang="it-IT" sz="2133" dirty="0">
                <a:solidFill>
                  <a:srgbClr val="FFC000"/>
                </a:solidFill>
                <a:ea typeface="MS PGothic" charset="0"/>
                <a:cs typeface="MS PGothic" charset="0"/>
              </a:rPr>
              <a:t> </a:t>
            </a:r>
            <a:r>
              <a:rPr lang="it-IT" sz="2133" b="1" dirty="0" err="1">
                <a:solidFill>
                  <a:srgbClr val="3366FF"/>
                </a:solidFill>
                <a:ea typeface="MS PGothic" charset="0"/>
                <a:cs typeface="MS PGothic" charset="0"/>
              </a:rPr>
              <a:t>A</a:t>
            </a:r>
            <a:r>
              <a:rPr lang="it-IT" sz="2133" dirty="0" err="1">
                <a:solidFill>
                  <a:srgbClr val="4D4F53"/>
                </a:solidFill>
                <a:ea typeface="MS PGothic" charset="0"/>
                <a:cs typeface="MS PGothic" charset="0"/>
              </a:rPr>
              <a:t>strophysics</a:t>
            </a:r>
            <a:r>
              <a:rPr lang="it-IT" sz="2133" dirty="0">
                <a:solidFill>
                  <a:srgbClr val="FFC000"/>
                </a:solidFill>
                <a:ea typeface="MS PGothic" charset="0"/>
                <a:cs typeface="MS PGothic" charset="0"/>
              </a:rPr>
              <a:t> </a:t>
            </a:r>
            <a:r>
              <a:rPr lang="it-IT" sz="2133" b="1" dirty="0" err="1">
                <a:solidFill>
                  <a:srgbClr val="3366FF"/>
                </a:solidFill>
                <a:ea typeface="MS PGothic" charset="0"/>
                <a:cs typeface="MS PGothic" charset="0"/>
              </a:rPr>
              <a:t>L</a:t>
            </a:r>
            <a:r>
              <a:rPr lang="it-IT" sz="2133" dirty="0" err="1">
                <a:solidFill>
                  <a:srgbClr val="4D4F53"/>
                </a:solidFill>
                <a:ea typeface="MS PGothic" charset="0"/>
                <a:cs typeface="MS PGothic" charset="0"/>
              </a:rPr>
              <a:t>aboratory</a:t>
            </a:r>
            <a:r>
              <a:rPr lang="it-IT" sz="2133" dirty="0">
                <a:solidFill>
                  <a:srgbClr val="FFC000"/>
                </a:solidFill>
                <a:ea typeface="MS PGothic" charset="0"/>
                <a:cs typeface="MS PGothic" charset="0"/>
              </a:rPr>
              <a:t> </a:t>
            </a:r>
            <a:endParaRPr lang="en-US" sz="2133" dirty="0">
              <a:solidFill>
                <a:srgbClr val="660066"/>
              </a:solidFill>
              <a:latin typeface="Verdana"/>
              <a:cs typeface="Verdana"/>
            </a:endParaRPr>
          </a:p>
          <a:p>
            <a:pPr marL="287331" indent="-285744">
              <a:spcBef>
                <a:spcPts val="363"/>
              </a:spcBef>
              <a:buClr>
                <a:schemeClr val="accent1"/>
              </a:buClr>
              <a:buFont typeface="Wingdings" charset="2"/>
              <a:buChar char="§"/>
            </a:pPr>
            <a:r>
              <a:rPr lang="en-US" sz="2133" dirty="0">
                <a:solidFill>
                  <a:srgbClr val="4D4F53"/>
                </a:solidFill>
                <a:latin typeface="Verdana"/>
                <a:cs typeface="Verdana"/>
              </a:rPr>
              <a:t>Medium-sized mission (Horizon 2000) - Launched 17 October 2002</a:t>
            </a:r>
          </a:p>
          <a:p>
            <a:pPr marL="287331" indent="-285744">
              <a:spcBef>
                <a:spcPts val="363"/>
              </a:spcBef>
              <a:buClr>
                <a:schemeClr val="accent1"/>
              </a:buClr>
              <a:buFont typeface="Wingdings" charset="2"/>
              <a:buChar char="§"/>
            </a:pPr>
            <a:r>
              <a:rPr lang="en-US" sz="2133" dirty="0">
                <a:solidFill>
                  <a:srgbClr val="4D4F53"/>
                </a:solidFill>
              </a:rPr>
              <a:t>Highly elliptical orbit (~64 </a:t>
            </a:r>
            <a:r>
              <a:rPr lang="en-US" sz="2133" dirty="0" err="1">
                <a:solidFill>
                  <a:srgbClr val="4D4F53"/>
                </a:solidFill>
              </a:rPr>
              <a:t>hrs</a:t>
            </a:r>
            <a:r>
              <a:rPr lang="en-US" sz="2133" dirty="0">
                <a:solidFill>
                  <a:srgbClr val="4D4F53"/>
                </a:solidFill>
              </a:rPr>
              <a:t>); ~47 </a:t>
            </a:r>
            <a:r>
              <a:rPr lang="en-US" sz="2133" dirty="0" err="1">
                <a:solidFill>
                  <a:srgbClr val="4D4F53"/>
                </a:solidFill>
              </a:rPr>
              <a:t>hrs</a:t>
            </a:r>
            <a:r>
              <a:rPr lang="en-US" sz="2133" dirty="0">
                <a:solidFill>
                  <a:srgbClr val="4D4F53"/>
                </a:solidFill>
              </a:rPr>
              <a:t> of continuous science per orbit </a:t>
            </a:r>
          </a:p>
        </p:txBody>
      </p:sp>
      <p:pic>
        <p:nvPicPr>
          <p:cNvPr id="11" name="720p.mov">
            <a:hlinkClick r:id="" action="ppaction://media"/>
            <a:extLst>
              <a:ext uri="{FF2B5EF4-FFF2-40B4-BE49-F238E27FC236}">
                <a16:creationId xmlns:a16="http://schemas.microsoft.com/office/drawing/2014/main" id="{A5250805-1CE8-7C43-A45D-E6A6CCB701C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720426" y="3519550"/>
            <a:ext cx="4552123" cy="2560569"/>
          </a:xfrm>
          <a:prstGeom prst="rect">
            <a:avLst/>
          </a:prstGeom>
          <a:ln>
            <a:noFill/>
          </a:ln>
          <a:effectLst>
            <a:outerShdw blurRad="50800" dist="38100" dir="2700000" algn="tl" rotWithShape="0">
              <a:prstClr val="black">
                <a:alpha val="40000"/>
              </a:prstClr>
            </a:outerShdw>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2424359788"/>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1" presetClass="mediacall" presetSubtype="0" fill="hold" nodeType="withEffect">
                                  <p:stCondLst>
                                    <p:cond delay="0"/>
                                  </p:stCondLst>
                                  <p:childTnLst>
                                    <p:cmd type="call" cmd="playFrom(0.0)">
                                      <p:cBhvr>
                                        <p:cTn id="9" dur="60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1"/>
                                        </p:tgtEl>
                                      </p:cBhvr>
                                    </p:cmd>
                                  </p:childTnLst>
                                </p:cTn>
                              </p:par>
                            </p:childTnLst>
                          </p:cTn>
                        </p:par>
                      </p:childTnLst>
                    </p:cTn>
                  </p:par>
                </p:childTnLst>
              </p:cTn>
              <p:nextCondLst>
                <p:cond evt="onClick" delay="0">
                  <p:tgtEl>
                    <p:spTgt spid="11"/>
                  </p:tgtEl>
                </p:cond>
              </p:nextCondLst>
            </p:seq>
            <p:video>
              <p:cMediaNode vol="80000">
                <p:cTn id="15" fill="hold" display="0">
                  <p:stCondLst>
                    <p:cond delay="indefinite"/>
                  </p:stCondLst>
                </p:cTn>
                <p:tgtEl>
                  <p:spTgt spid="11"/>
                </p:tgtEl>
              </p:cMediaNode>
            </p:vide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4" descr="15_instrume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9425" y="1676634"/>
            <a:ext cx="3632045" cy="3504732"/>
          </a:xfrm>
          <a:prstGeom prst="rect">
            <a:avLst/>
          </a:prstGeom>
          <a:noFill/>
          <a:ln w="9525">
            <a:solidFill>
              <a:srgbClr val="FF3300"/>
            </a:solidFill>
            <a:miter lim="800000"/>
            <a:headEnd/>
            <a:tailEnd/>
          </a:ln>
          <a:effectLst>
            <a:glow rad="101600">
              <a:schemeClr val="bg2">
                <a:alpha val="75000"/>
              </a:schemeClr>
            </a:glow>
          </a:effectLst>
          <a:extLst>
            <a:ext uri="{909E8E84-426E-40DD-AFC4-6F175D3DCCD1}">
              <a14:hiddenFill xmlns:a14="http://schemas.microsoft.com/office/drawing/2010/main">
                <a:solidFill>
                  <a:srgbClr val="FFFFFF"/>
                </a:solidFill>
              </a14:hiddenFill>
            </a:ext>
          </a:extLst>
        </p:spPr>
      </p:pic>
      <p:sp>
        <p:nvSpPr>
          <p:cNvPr id="17" name="Text Box 5"/>
          <p:cNvSpPr txBox="1">
            <a:spLocks noChangeArrowheads="1"/>
          </p:cNvSpPr>
          <p:nvPr/>
        </p:nvSpPr>
        <p:spPr bwMode="auto">
          <a:xfrm>
            <a:off x="2351009" y="1790693"/>
            <a:ext cx="137072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4000" rIns="54000">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en-US" sz="2000" b="1" dirty="0"/>
              <a:t>JEM-X</a:t>
            </a:r>
            <a:endParaRPr lang="en-GB" sz="2000" b="1" dirty="0"/>
          </a:p>
        </p:txBody>
      </p:sp>
      <p:sp>
        <p:nvSpPr>
          <p:cNvPr id="18" name="Line 6"/>
          <p:cNvSpPr>
            <a:spLocks noChangeShapeType="1"/>
          </p:cNvSpPr>
          <p:nvPr/>
        </p:nvSpPr>
        <p:spPr bwMode="auto">
          <a:xfrm flipH="1">
            <a:off x="2502538" y="2171935"/>
            <a:ext cx="287867" cy="457199"/>
          </a:xfrm>
          <a:prstGeom prst="line">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Line 8"/>
          <p:cNvSpPr>
            <a:spLocks noChangeShapeType="1"/>
          </p:cNvSpPr>
          <p:nvPr/>
        </p:nvSpPr>
        <p:spPr bwMode="auto">
          <a:xfrm flipV="1">
            <a:off x="2265470" y="2180399"/>
            <a:ext cx="516467" cy="584200"/>
          </a:xfrm>
          <a:prstGeom prst="line">
            <a:avLst/>
          </a:prstGeom>
          <a:noFill/>
          <a:ln w="34925">
            <a:solidFill>
              <a:schemeClr val="tx1"/>
            </a:solidFill>
            <a:round/>
            <a:headEnd type="triangle"/>
            <a:tailEnd type="none"/>
          </a:ln>
          <a:extLst>
            <a:ext uri="{909E8E84-426E-40DD-AFC4-6F175D3DCCD1}">
              <a14:hiddenFill xmlns:a14="http://schemas.microsoft.com/office/drawing/2010/main">
                <a:noFill/>
              </a14:hiddenFill>
            </a:ext>
          </a:extLst>
        </p:spPr>
        <p:txBody>
          <a:bodyPr/>
          <a:lstStyle/>
          <a:p>
            <a:endParaRPr lang="en-US"/>
          </a:p>
        </p:txBody>
      </p:sp>
      <p:sp>
        <p:nvSpPr>
          <p:cNvPr id="20" name="Text Box 9"/>
          <p:cNvSpPr txBox="1">
            <a:spLocks noChangeArrowheads="1"/>
          </p:cNvSpPr>
          <p:nvPr/>
        </p:nvSpPr>
        <p:spPr bwMode="auto">
          <a:xfrm>
            <a:off x="1064202" y="3858677"/>
            <a:ext cx="1003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4000" rIns="54000">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en-US" sz="2000" b="1" dirty="0">
                <a:solidFill>
                  <a:srgbClr val="FF3300"/>
                </a:solidFill>
              </a:rPr>
              <a:t>IBIS</a:t>
            </a:r>
            <a:endParaRPr lang="en-GB" sz="2000" b="1" dirty="0">
              <a:solidFill>
                <a:srgbClr val="FF3300"/>
              </a:solidFill>
            </a:endParaRPr>
          </a:p>
        </p:txBody>
      </p:sp>
      <p:sp>
        <p:nvSpPr>
          <p:cNvPr id="21" name="Line 10"/>
          <p:cNvSpPr>
            <a:spLocks noChangeShapeType="1"/>
          </p:cNvSpPr>
          <p:nvPr/>
        </p:nvSpPr>
        <p:spPr bwMode="auto">
          <a:xfrm flipV="1">
            <a:off x="1486537" y="2722263"/>
            <a:ext cx="457200" cy="1151469"/>
          </a:xfrm>
          <a:prstGeom prst="line">
            <a:avLst/>
          </a:prstGeom>
          <a:noFill/>
          <a:ln w="349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Line 11"/>
          <p:cNvSpPr>
            <a:spLocks noChangeShapeType="1"/>
          </p:cNvSpPr>
          <p:nvPr/>
        </p:nvSpPr>
        <p:spPr bwMode="auto">
          <a:xfrm flipV="1">
            <a:off x="1486537" y="3662066"/>
            <a:ext cx="524933" cy="220133"/>
          </a:xfrm>
          <a:prstGeom prst="line">
            <a:avLst/>
          </a:prstGeom>
          <a:noFill/>
          <a:ln w="349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Text Box 12"/>
          <p:cNvSpPr txBox="1">
            <a:spLocks noChangeArrowheads="1"/>
          </p:cNvSpPr>
          <p:nvPr/>
        </p:nvSpPr>
        <p:spPr bwMode="auto">
          <a:xfrm>
            <a:off x="3687104" y="4500184"/>
            <a:ext cx="835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4000" rIns="54000">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en-US" sz="2000" b="1" dirty="0">
                <a:solidFill>
                  <a:srgbClr val="66FFFF"/>
                </a:solidFill>
              </a:rPr>
              <a:t>SPI</a:t>
            </a:r>
            <a:endParaRPr lang="en-GB" sz="2000" b="1" dirty="0">
              <a:solidFill>
                <a:srgbClr val="66FFFF"/>
              </a:solidFill>
            </a:endParaRPr>
          </a:p>
        </p:txBody>
      </p:sp>
      <p:sp>
        <p:nvSpPr>
          <p:cNvPr id="24" name="Line 13"/>
          <p:cNvSpPr>
            <a:spLocks noChangeShapeType="1"/>
          </p:cNvSpPr>
          <p:nvPr/>
        </p:nvSpPr>
        <p:spPr bwMode="auto">
          <a:xfrm flipH="1" flipV="1">
            <a:off x="2849670" y="4000732"/>
            <a:ext cx="1117600" cy="482600"/>
          </a:xfrm>
          <a:prstGeom prst="line">
            <a:avLst/>
          </a:prstGeom>
          <a:noFill/>
          <a:ln w="34925">
            <a:solidFill>
              <a:srgbClr val="66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 name="Text Box 14"/>
          <p:cNvSpPr txBox="1">
            <a:spLocks noChangeArrowheads="1"/>
          </p:cNvSpPr>
          <p:nvPr/>
        </p:nvSpPr>
        <p:spPr bwMode="auto">
          <a:xfrm>
            <a:off x="1083283" y="1790165"/>
            <a:ext cx="9843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4000" rIns="54000">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pPr>
            <a:r>
              <a:rPr lang="en-US" sz="2000" b="1" dirty="0">
                <a:solidFill>
                  <a:srgbClr val="66FF66"/>
                </a:solidFill>
              </a:rPr>
              <a:t>OMC</a:t>
            </a:r>
            <a:endParaRPr lang="en-GB" sz="2000" b="1" dirty="0">
              <a:solidFill>
                <a:srgbClr val="66FF66"/>
              </a:solidFill>
            </a:endParaRPr>
          </a:p>
        </p:txBody>
      </p:sp>
      <p:sp>
        <p:nvSpPr>
          <p:cNvPr id="26" name="Line 15"/>
          <p:cNvSpPr>
            <a:spLocks noChangeShapeType="1"/>
          </p:cNvSpPr>
          <p:nvPr/>
        </p:nvSpPr>
        <p:spPr bwMode="auto">
          <a:xfrm>
            <a:off x="1715137" y="2180399"/>
            <a:ext cx="423333" cy="626535"/>
          </a:xfrm>
          <a:prstGeom prst="line">
            <a:avLst/>
          </a:prstGeom>
          <a:noFill/>
          <a:ln w="34925">
            <a:solidFill>
              <a:srgbClr val="66FF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 name="Line 13"/>
          <p:cNvSpPr>
            <a:spLocks noChangeShapeType="1"/>
          </p:cNvSpPr>
          <p:nvPr/>
        </p:nvSpPr>
        <p:spPr bwMode="auto">
          <a:xfrm flipH="1" flipV="1">
            <a:off x="2765004" y="3272599"/>
            <a:ext cx="1219200" cy="1227667"/>
          </a:xfrm>
          <a:prstGeom prst="line">
            <a:avLst/>
          </a:prstGeom>
          <a:noFill/>
          <a:ln w="34925">
            <a:solidFill>
              <a:srgbClr val="66FF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8" name="Rectangle 3"/>
          <p:cNvSpPr txBox="1">
            <a:spLocks noChangeArrowheads="1"/>
          </p:cNvSpPr>
          <p:nvPr/>
        </p:nvSpPr>
        <p:spPr bwMode="auto">
          <a:xfrm>
            <a:off x="5183324" y="968799"/>
            <a:ext cx="6961749" cy="31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1463" indent="-269875"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287331" indent="-285744">
              <a:spcBef>
                <a:spcPts val="363"/>
              </a:spcBef>
              <a:buClr>
                <a:schemeClr val="accent1"/>
              </a:buClr>
              <a:buFont typeface="Wingdings" charset="2"/>
              <a:buChar char="Ø"/>
            </a:pPr>
            <a:r>
              <a:rPr lang="en-US" sz="2000" b="1" dirty="0">
                <a:solidFill>
                  <a:srgbClr val="4D4F53"/>
                </a:solidFill>
                <a:latin typeface="Verdana"/>
                <a:cs typeface="Verdana"/>
              </a:rPr>
              <a:t>4 instruments:</a:t>
            </a:r>
          </a:p>
          <a:p>
            <a:pPr marL="382578" indent="-380990">
              <a:spcBef>
                <a:spcPts val="363"/>
              </a:spcBef>
              <a:buClr>
                <a:schemeClr val="accent1"/>
              </a:buClr>
              <a:buFont typeface="Wingdings" pitchFamily="2" charset="2"/>
              <a:buChar char="§"/>
            </a:pPr>
            <a:r>
              <a:rPr lang="en-US" sz="2000" b="1" u="sng" dirty="0">
                <a:solidFill>
                  <a:srgbClr val="4D4F53"/>
                </a:solidFill>
                <a:latin typeface="Verdana"/>
                <a:cs typeface="Verdana"/>
              </a:rPr>
              <a:t>IBIS:</a:t>
            </a:r>
            <a:r>
              <a:rPr lang="en-US" sz="2000" b="1" dirty="0">
                <a:solidFill>
                  <a:srgbClr val="4D4F53"/>
                </a:solidFill>
                <a:latin typeface="Verdana"/>
                <a:cs typeface="Verdana"/>
              </a:rPr>
              <a:t> </a:t>
            </a:r>
            <a:r>
              <a:rPr lang="en-US" sz="2000" dirty="0">
                <a:solidFill>
                  <a:srgbClr val="3C5DF6"/>
                </a:solidFill>
              </a:rPr>
              <a:t>15 keV-10 MeV</a:t>
            </a:r>
            <a:endParaRPr lang="en-US" sz="2000" dirty="0">
              <a:solidFill>
                <a:srgbClr val="3C5DF6"/>
              </a:solidFill>
              <a:latin typeface="Verdana"/>
              <a:cs typeface="Verdana"/>
            </a:endParaRPr>
          </a:p>
          <a:p>
            <a:pPr marL="1588" indent="0">
              <a:spcBef>
                <a:spcPts val="363"/>
              </a:spcBef>
              <a:buClr>
                <a:schemeClr val="accent1"/>
              </a:buClr>
            </a:pPr>
            <a:r>
              <a:rPr lang="en-US" sz="1867" dirty="0">
                <a:solidFill>
                  <a:srgbClr val="C00000"/>
                </a:solidFill>
              </a:rPr>
              <a:t>hard X-ray/</a:t>
            </a:r>
            <a:r>
              <a:rPr lang="en-US" sz="1867" dirty="0" err="1">
                <a:solidFill>
                  <a:srgbClr val="C00000"/>
                </a:solidFill>
              </a:rPr>
              <a:t>γ</a:t>
            </a:r>
            <a:r>
              <a:rPr lang="en-US" sz="1867" dirty="0">
                <a:solidFill>
                  <a:srgbClr val="C00000"/>
                </a:solidFill>
              </a:rPr>
              <a:t>-ray imaging [angular resolution: 12’] </a:t>
            </a:r>
            <a:endParaRPr lang="en-US" sz="2000" b="1" dirty="0">
              <a:solidFill>
                <a:srgbClr val="C00000"/>
              </a:solidFill>
              <a:latin typeface="Verdana"/>
              <a:cs typeface="Verdana"/>
            </a:endParaRPr>
          </a:p>
          <a:p>
            <a:pPr marL="382578" indent="-380990">
              <a:spcBef>
                <a:spcPts val="363"/>
              </a:spcBef>
              <a:buClr>
                <a:schemeClr val="accent1"/>
              </a:buClr>
              <a:buFont typeface="Wingdings" pitchFamily="2" charset="2"/>
              <a:buChar char="§"/>
            </a:pPr>
            <a:r>
              <a:rPr lang="en-US" sz="2000" b="1" u="sng" dirty="0">
                <a:solidFill>
                  <a:srgbClr val="4D4F53"/>
                </a:solidFill>
                <a:latin typeface="Verdana"/>
                <a:cs typeface="Verdana"/>
              </a:rPr>
              <a:t>SPI:</a:t>
            </a:r>
            <a:r>
              <a:rPr lang="en-US" sz="2000" dirty="0">
                <a:solidFill>
                  <a:srgbClr val="4D4F53"/>
                </a:solidFill>
                <a:latin typeface="Verdana"/>
                <a:cs typeface="Verdana"/>
              </a:rPr>
              <a:t> </a:t>
            </a:r>
            <a:r>
              <a:rPr lang="en-US" sz="2000" dirty="0">
                <a:solidFill>
                  <a:srgbClr val="3C5DF6"/>
                </a:solidFill>
              </a:rPr>
              <a:t>20 keV-8 MeV</a:t>
            </a:r>
          </a:p>
          <a:p>
            <a:pPr marL="1588" indent="0">
              <a:spcBef>
                <a:spcPts val="363"/>
              </a:spcBef>
            </a:pPr>
            <a:r>
              <a:rPr lang="en-US" sz="1867" dirty="0">
                <a:solidFill>
                  <a:srgbClr val="C00000"/>
                </a:solidFill>
              </a:rPr>
              <a:t>hard X-ray/</a:t>
            </a:r>
            <a:r>
              <a:rPr lang="en-US" sz="1867" dirty="0" err="1">
                <a:solidFill>
                  <a:srgbClr val="C00000"/>
                </a:solidFill>
              </a:rPr>
              <a:t>γ</a:t>
            </a:r>
            <a:r>
              <a:rPr lang="en-US" sz="1867" dirty="0">
                <a:solidFill>
                  <a:srgbClr val="C00000"/>
                </a:solidFill>
              </a:rPr>
              <a:t>-ray spectroscopy [ΔE = 3 keV @ 1.7 MeV]</a:t>
            </a:r>
            <a:endParaRPr lang="en-US" sz="2000" dirty="0">
              <a:solidFill>
                <a:srgbClr val="3366FF"/>
              </a:solidFill>
              <a:latin typeface="Verdana"/>
              <a:cs typeface="Verdana"/>
            </a:endParaRPr>
          </a:p>
          <a:p>
            <a:pPr marL="382578" indent="-380990">
              <a:spcBef>
                <a:spcPts val="363"/>
              </a:spcBef>
              <a:buClr>
                <a:schemeClr val="accent1"/>
              </a:buClr>
              <a:buFont typeface="Wingdings" pitchFamily="2" charset="2"/>
              <a:buChar char="§"/>
            </a:pPr>
            <a:r>
              <a:rPr lang="en-US" sz="2000" b="1" u="sng" dirty="0">
                <a:solidFill>
                  <a:srgbClr val="4D4F53"/>
                </a:solidFill>
                <a:latin typeface="Verdana"/>
                <a:cs typeface="Verdana"/>
              </a:rPr>
              <a:t>JEM-X</a:t>
            </a:r>
            <a:r>
              <a:rPr lang="en-US" sz="2000" b="1" dirty="0">
                <a:solidFill>
                  <a:srgbClr val="4D4F53"/>
                </a:solidFill>
                <a:latin typeface="Verdana"/>
                <a:cs typeface="Verdana"/>
              </a:rPr>
              <a:t>: </a:t>
            </a:r>
            <a:r>
              <a:rPr lang="en-US" sz="2000" dirty="0">
                <a:solidFill>
                  <a:srgbClr val="3366FF"/>
                </a:solidFill>
                <a:latin typeface="Verdana"/>
                <a:cs typeface="Verdana"/>
              </a:rPr>
              <a:t>3-35 keV</a:t>
            </a:r>
          </a:p>
          <a:p>
            <a:pPr marL="1588" indent="0">
              <a:spcBef>
                <a:spcPts val="363"/>
              </a:spcBef>
            </a:pPr>
            <a:r>
              <a:rPr lang="en-US" sz="1867" dirty="0">
                <a:solidFill>
                  <a:srgbClr val="C00000"/>
                </a:solidFill>
              </a:rPr>
              <a:t>2 identical X-ray monitors [angular resolution: 3’]</a:t>
            </a:r>
            <a:endParaRPr lang="en-US" sz="2000" dirty="0">
              <a:solidFill>
                <a:srgbClr val="3366FF"/>
              </a:solidFill>
              <a:latin typeface="Verdana"/>
              <a:cs typeface="Verdana"/>
            </a:endParaRPr>
          </a:p>
          <a:p>
            <a:pPr marL="382578" indent="-380990">
              <a:spcBef>
                <a:spcPts val="363"/>
              </a:spcBef>
              <a:buClr>
                <a:schemeClr val="accent1"/>
              </a:buClr>
              <a:buFont typeface="Wingdings" pitchFamily="2" charset="2"/>
              <a:buChar char="§"/>
            </a:pPr>
            <a:r>
              <a:rPr lang="en-US" sz="2000" b="1" u="sng" dirty="0">
                <a:solidFill>
                  <a:srgbClr val="4D4F53"/>
                </a:solidFill>
                <a:latin typeface="Verdana"/>
                <a:cs typeface="Verdana"/>
              </a:rPr>
              <a:t>OMC</a:t>
            </a:r>
            <a:r>
              <a:rPr lang="en-US" sz="2000" b="1" dirty="0">
                <a:solidFill>
                  <a:srgbClr val="4D4F53"/>
                </a:solidFill>
                <a:latin typeface="Verdana"/>
                <a:cs typeface="Verdana"/>
              </a:rPr>
              <a:t>: </a:t>
            </a:r>
            <a:r>
              <a:rPr lang="en-US" sz="2000" dirty="0">
                <a:solidFill>
                  <a:srgbClr val="3366FF"/>
                </a:solidFill>
                <a:latin typeface="Verdana"/>
                <a:cs typeface="Verdana"/>
              </a:rPr>
              <a:t>500-600 nm</a:t>
            </a:r>
          </a:p>
          <a:p>
            <a:pPr marL="1588" indent="0">
              <a:spcBef>
                <a:spcPts val="363"/>
              </a:spcBef>
              <a:buClr>
                <a:schemeClr val="accent1"/>
              </a:buClr>
            </a:pPr>
            <a:r>
              <a:rPr lang="en-US" sz="1867" dirty="0">
                <a:solidFill>
                  <a:srgbClr val="C00000"/>
                </a:solidFill>
              </a:rPr>
              <a:t>Optical monitor (V-band)</a:t>
            </a:r>
          </a:p>
          <a:p>
            <a:pPr marL="1588" indent="0">
              <a:spcBef>
                <a:spcPts val="363"/>
              </a:spcBef>
              <a:buClr>
                <a:schemeClr val="accent1"/>
              </a:buClr>
            </a:pPr>
            <a:endParaRPr lang="en-US" sz="2000" dirty="0">
              <a:solidFill>
                <a:srgbClr val="3366FF"/>
              </a:solidFill>
              <a:latin typeface="Verdana"/>
              <a:cs typeface="Verdana"/>
            </a:endParaRPr>
          </a:p>
        </p:txBody>
      </p:sp>
      <p:sp>
        <p:nvSpPr>
          <p:cNvPr id="2" name="Rectangle 1"/>
          <p:cNvSpPr/>
          <p:nvPr/>
        </p:nvSpPr>
        <p:spPr>
          <a:xfrm>
            <a:off x="5183325" y="4884288"/>
            <a:ext cx="6953871" cy="1774845"/>
          </a:xfrm>
          <a:prstGeom prst="rect">
            <a:avLst/>
          </a:prstGeom>
        </p:spPr>
        <p:txBody>
          <a:bodyPr wrap="square">
            <a:spAutoFit/>
          </a:bodyPr>
          <a:lstStyle/>
          <a:p>
            <a:pPr marL="287331" indent="-285744">
              <a:lnSpc>
                <a:spcPct val="90000"/>
              </a:lnSpc>
              <a:spcBef>
                <a:spcPts val="363"/>
              </a:spcBef>
              <a:buClr>
                <a:schemeClr val="accent1"/>
              </a:buClr>
              <a:buFont typeface="Wingdings" charset="2"/>
              <a:buChar char="Ø"/>
            </a:pPr>
            <a:r>
              <a:rPr lang="en-US" sz="2000" b="1" i="1" dirty="0">
                <a:solidFill>
                  <a:srgbClr val="4D4F53"/>
                </a:solidFill>
                <a:latin typeface="Verdana"/>
                <a:cs typeface="Verdana"/>
              </a:rPr>
              <a:t>All operating simultaneously</a:t>
            </a:r>
          </a:p>
          <a:p>
            <a:pPr marL="1588">
              <a:spcBef>
                <a:spcPts val="363"/>
              </a:spcBef>
            </a:pPr>
            <a:r>
              <a:rPr lang="en-US" sz="2000" dirty="0">
                <a:solidFill>
                  <a:schemeClr val="tx2"/>
                </a:solidFill>
                <a:latin typeface="Verdana"/>
                <a:cs typeface="Verdana"/>
              </a:rPr>
              <a:t>IBIS, SPI, JEM-X: </a:t>
            </a:r>
            <a:r>
              <a:rPr lang="en-US" sz="2000" dirty="0">
                <a:solidFill>
                  <a:schemeClr val="tx2"/>
                </a:solidFill>
              </a:rPr>
              <a:t>coded masks instruments</a:t>
            </a:r>
          </a:p>
          <a:p>
            <a:pPr marL="1588">
              <a:spcBef>
                <a:spcPts val="363"/>
              </a:spcBef>
            </a:pPr>
            <a:r>
              <a:rPr lang="en-US" sz="2000" dirty="0">
                <a:solidFill>
                  <a:schemeClr val="tx2"/>
                </a:solidFill>
                <a:sym typeface="Wingdings"/>
              </a:rPr>
              <a:t>Lower sensitivities but large </a:t>
            </a:r>
            <a:r>
              <a:rPr lang="en-US" sz="2000" dirty="0" err="1">
                <a:solidFill>
                  <a:schemeClr val="tx2"/>
                </a:solidFill>
                <a:sym typeface="Wingdings"/>
              </a:rPr>
              <a:t>FoVs</a:t>
            </a:r>
            <a:r>
              <a:rPr lang="en-US" sz="2000" dirty="0">
                <a:solidFill>
                  <a:schemeClr val="tx2"/>
                </a:solidFill>
                <a:sym typeface="Wingdings"/>
              </a:rPr>
              <a:t> </a:t>
            </a:r>
            <a:r>
              <a:rPr lang="en-US" sz="2000" dirty="0">
                <a:solidFill>
                  <a:srgbClr val="C00000"/>
                </a:solidFill>
                <a:sym typeface="Wingdings"/>
              </a:rPr>
              <a:t>(</a:t>
            </a:r>
            <a:r>
              <a:rPr lang="en-GB" sz="1867" dirty="0">
                <a:solidFill>
                  <a:srgbClr val="C00000"/>
                </a:solidFill>
                <a:ea typeface="Verdana" panose="020B0604030504040204" pitchFamily="34" charset="0"/>
                <a:cs typeface="Verdana" panose="020B0604030504040204" pitchFamily="34" charset="0"/>
              </a:rPr>
              <a:t>30</a:t>
            </a:r>
            <a:r>
              <a:rPr lang="en-US" sz="1867" dirty="0">
                <a:solidFill>
                  <a:srgbClr val="C00000"/>
                </a:solidFill>
                <a:ea typeface="Verdana" panose="020B0604030504040204" pitchFamily="34" charset="0"/>
                <a:cs typeface="Verdana" panose="020B0604030504040204" pitchFamily="34" charset="0"/>
              </a:rPr>
              <a:t>°</a:t>
            </a:r>
            <a:r>
              <a:rPr lang="en-GB" sz="1867" dirty="0">
                <a:solidFill>
                  <a:srgbClr val="C00000"/>
                </a:solidFill>
                <a:ea typeface="Verdana" panose="020B0604030504040204" pitchFamily="34" charset="0"/>
                <a:cs typeface="Verdana" panose="020B0604030504040204" pitchFamily="34" charset="0"/>
              </a:rPr>
              <a:t>x30</a:t>
            </a:r>
            <a:r>
              <a:rPr lang="en-US" sz="1867" dirty="0">
                <a:solidFill>
                  <a:srgbClr val="C00000"/>
                </a:solidFill>
                <a:ea typeface="Verdana" panose="020B0604030504040204" pitchFamily="34" charset="0"/>
                <a:cs typeface="Verdana" panose="020B0604030504040204" pitchFamily="34" charset="0"/>
              </a:rPr>
              <a:t>° </a:t>
            </a:r>
            <a:r>
              <a:rPr lang="en-US" sz="1867" dirty="0">
                <a:solidFill>
                  <a:srgbClr val="C00000"/>
                </a:solidFill>
                <a:latin typeface="Verdana"/>
                <a:cs typeface="Verdana"/>
              </a:rPr>
              <a:t>&amp; 7.5°)</a:t>
            </a:r>
            <a:endParaRPr lang="en-US" sz="2000" dirty="0">
              <a:solidFill>
                <a:srgbClr val="C00000"/>
              </a:solidFill>
              <a:sym typeface="Wingdings"/>
            </a:endParaRPr>
          </a:p>
          <a:p>
            <a:pPr marL="1588">
              <a:spcBef>
                <a:spcPts val="363"/>
              </a:spcBef>
            </a:pPr>
            <a:r>
              <a:rPr lang="en-US" sz="2000" dirty="0">
                <a:solidFill>
                  <a:schemeClr val="tx2"/>
                </a:solidFill>
                <a:sym typeface="Wingdings"/>
              </a:rPr>
              <a:t>Long exposure times needed </a:t>
            </a:r>
            <a:r>
              <a:rPr lang="en-US" sz="2000" dirty="0">
                <a:solidFill>
                  <a:srgbClr val="C00000"/>
                </a:solidFill>
                <a:sym typeface="Wingdings"/>
              </a:rPr>
              <a:t>(</a:t>
            </a:r>
            <a:r>
              <a:rPr lang="en-US" sz="2000" dirty="0" err="1">
                <a:solidFill>
                  <a:srgbClr val="C00000"/>
                </a:solidFill>
                <a:sym typeface="Wingdings"/>
              </a:rPr>
              <a:t>hrs</a:t>
            </a:r>
            <a:r>
              <a:rPr lang="en-US" sz="2000" dirty="0">
                <a:solidFill>
                  <a:srgbClr val="C00000"/>
                </a:solidFill>
                <a:sym typeface="Wingdings"/>
              </a:rPr>
              <a:t> – weeks)</a:t>
            </a:r>
          </a:p>
          <a:p>
            <a:pPr marL="287331" indent="-285744">
              <a:lnSpc>
                <a:spcPct val="90000"/>
              </a:lnSpc>
              <a:spcBef>
                <a:spcPts val="363"/>
              </a:spcBef>
              <a:buClr>
                <a:schemeClr val="accent1"/>
              </a:buClr>
              <a:buFont typeface="Wingdings" charset="2"/>
              <a:buChar char="§"/>
            </a:pPr>
            <a:endParaRPr lang="en-US" sz="2000" i="1" dirty="0">
              <a:solidFill>
                <a:schemeClr val="bg2"/>
              </a:solidFill>
              <a:latin typeface="Verdana"/>
              <a:cs typeface="Verdana"/>
            </a:endParaRPr>
          </a:p>
        </p:txBody>
      </p:sp>
      <p:sp>
        <p:nvSpPr>
          <p:cNvPr id="35" name="Title 2">
            <a:extLst>
              <a:ext uri="{FF2B5EF4-FFF2-40B4-BE49-F238E27FC236}">
                <a16:creationId xmlns:a16="http://schemas.microsoft.com/office/drawing/2014/main" id="{49FBCF12-D776-1745-BE9B-75AB4480ECCD}"/>
              </a:ext>
            </a:extLst>
          </p:cNvPr>
          <p:cNvSpPr>
            <a:spLocks noGrp="1"/>
          </p:cNvSpPr>
          <p:nvPr>
            <p:ph type="title"/>
          </p:nvPr>
        </p:nvSpPr>
        <p:spPr>
          <a:xfrm>
            <a:off x="207451" y="198867"/>
            <a:ext cx="9566461" cy="574516"/>
          </a:xfrm>
        </p:spPr>
        <p:txBody>
          <a:bodyPr/>
          <a:lstStyle/>
          <a:p>
            <a:r>
              <a:rPr lang="en-US" dirty="0"/>
              <a:t>INTEGRAL in a nutshell</a:t>
            </a:r>
          </a:p>
        </p:txBody>
      </p:sp>
      <p:sp>
        <p:nvSpPr>
          <p:cNvPr id="37" name="Rectangle 3">
            <a:extLst>
              <a:ext uri="{FF2B5EF4-FFF2-40B4-BE49-F238E27FC236}">
                <a16:creationId xmlns:a16="http://schemas.microsoft.com/office/drawing/2014/main" id="{2CAAAB6F-BE78-B345-B2A7-BD43386A0C43}"/>
              </a:ext>
            </a:extLst>
          </p:cNvPr>
          <p:cNvSpPr txBox="1">
            <a:spLocks noChangeArrowheads="1"/>
          </p:cNvSpPr>
          <p:nvPr/>
        </p:nvSpPr>
        <p:spPr bwMode="auto">
          <a:xfrm>
            <a:off x="5183324" y="4270251"/>
            <a:ext cx="6961749" cy="42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1463" indent="-269875"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382578" indent="-380990">
              <a:spcBef>
                <a:spcPts val="363"/>
              </a:spcBef>
              <a:buClr>
                <a:schemeClr val="accent1"/>
              </a:buClr>
              <a:buFont typeface="Wingdings" pitchFamily="2" charset="2"/>
              <a:buChar char="§"/>
            </a:pPr>
            <a:r>
              <a:rPr lang="en-US" sz="2000" b="1" dirty="0">
                <a:solidFill>
                  <a:srgbClr val="4D4F53"/>
                </a:solidFill>
                <a:latin typeface="Verdana"/>
                <a:cs typeface="Verdana"/>
              </a:rPr>
              <a:t>Radiation Monitor (IREM)</a:t>
            </a:r>
          </a:p>
          <a:p>
            <a:pPr marL="1588" indent="0">
              <a:spcBef>
                <a:spcPts val="363"/>
              </a:spcBef>
              <a:buClr>
                <a:schemeClr val="accent1"/>
              </a:buClr>
            </a:pPr>
            <a:endParaRPr lang="en-US" sz="2000" dirty="0">
              <a:solidFill>
                <a:srgbClr val="3366FF"/>
              </a:solidFill>
              <a:latin typeface="Verdana"/>
              <a:cs typeface="Verdana"/>
            </a:endParaRPr>
          </a:p>
        </p:txBody>
      </p:sp>
    </p:spTree>
    <p:extLst>
      <p:ext uri="{BB962C8B-B14F-4D97-AF65-F5344CB8AC3E}">
        <p14:creationId xmlns:p14="http://schemas.microsoft.com/office/powerpoint/2010/main" val="1766167427"/>
      </p:ext>
    </p:extLst>
  </p:cSld>
  <p:clrMapOvr>
    <a:masterClrMapping/>
  </p:clrMapOvr>
  <p:transition spd="slow"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491309-1840-F241-932F-305DCA959793}"/>
              </a:ext>
            </a:extLst>
          </p:cNvPr>
          <p:cNvSpPr/>
          <p:nvPr/>
        </p:nvSpPr>
        <p:spPr>
          <a:xfrm>
            <a:off x="602935" y="4057214"/>
            <a:ext cx="5060219" cy="405687"/>
          </a:xfrm>
          <a:prstGeom prst="rect">
            <a:avLst/>
          </a:prstGeom>
          <a:solidFill>
            <a:schemeClr val="tx2">
              <a:lumMod val="20000"/>
              <a:lumOff val="80000"/>
              <a:alpha val="50000"/>
            </a:schemeClr>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bg2">
                  <a:lumMod val="20000"/>
                  <a:lumOff val="80000"/>
                </a:schemeClr>
              </a:solidFill>
            </a:endParaRPr>
          </a:p>
        </p:txBody>
      </p:sp>
      <p:sp>
        <p:nvSpPr>
          <p:cNvPr id="10" name="Rectangle 9">
            <a:extLst>
              <a:ext uri="{FF2B5EF4-FFF2-40B4-BE49-F238E27FC236}">
                <a16:creationId xmlns:a16="http://schemas.microsoft.com/office/drawing/2014/main" id="{034F3430-12A5-0845-9E59-221AAF86719A}"/>
              </a:ext>
            </a:extLst>
          </p:cNvPr>
          <p:cNvSpPr/>
          <p:nvPr/>
        </p:nvSpPr>
        <p:spPr>
          <a:xfrm>
            <a:off x="602935" y="1874511"/>
            <a:ext cx="6010476" cy="383399"/>
          </a:xfrm>
          <a:prstGeom prst="rect">
            <a:avLst/>
          </a:prstGeom>
          <a:solidFill>
            <a:schemeClr val="tx2">
              <a:lumMod val="20000"/>
              <a:lumOff val="80000"/>
              <a:alpha val="50000"/>
            </a:schemeClr>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solidFill>
                <a:schemeClr val="bg2">
                  <a:lumMod val="20000"/>
                  <a:lumOff val="80000"/>
                </a:schemeClr>
              </a:solidFill>
            </a:endParaRPr>
          </a:p>
        </p:txBody>
      </p:sp>
      <p:sp>
        <p:nvSpPr>
          <p:cNvPr id="25" name="Rectangle 24"/>
          <p:cNvSpPr/>
          <p:nvPr/>
        </p:nvSpPr>
        <p:spPr>
          <a:xfrm>
            <a:off x="602935" y="1053709"/>
            <a:ext cx="8681959" cy="343161"/>
          </a:xfrm>
          <a:prstGeom prst="rect">
            <a:avLst/>
          </a:prstGeom>
          <a:solidFill>
            <a:schemeClr val="tx2">
              <a:lumMod val="20000"/>
              <a:lumOff val="80000"/>
              <a:alpha val="50000"/>
            </a:schemeClr>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solidFill>
                <a:schemeClr val="bg2">
                  <a:lumMod val="20000"/>
                  <a:lumOff val="80000"/>
                </a:schemeClr>
              </a:solidFill>
            </a:endParaRPr>
          </a:p>
        </p:txBody>
      </p:sp>
      <p:sp>
        <p:nvSpPr>
          <p:cNvPr id="32776" name="TextBox 6"/>
          <p:cNvSpPr txBox="1">
            <a:spLocks noChangeArrowheads="1"/>
          </p:cNvSpPr>
          <p:nvPr/>
        </p:nvSpPr>
        <p:spPr bwMode="auto">
          <a:xfrm>
            <a:off x="-1371600" y="884240"/>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p>
        </p:txBody>
      </p:sp>
      <p:sp>
        <p:nvSpPr>
          <p:cNvPr id="12" name="Title 2">
            <a:extLst>
              <a:ext uri="{FF2B5EF4-FFF2-40B4-BE49-F238E27FC236}">
                <a16:creationId xmlns:a16="http://schemas.microsoft.com/office/drawing/2014/main" id="{CD423BD3-0657-BF4B-801A-48A05099AC89}"/>
              </a:ext>
            </a:extLst>
          </p:cNvPr>
          <p:cNvSpPr>
            <a:spLocks noGrp="1"/>
          </p:cNvSpPr>
          <p:nvPr>
            <p:ph type="title"/>
          </p:nvPr>
        </p:nvSpPr>
        <p:spPr/>
        <p:txBody>
          <a:bodyPr/>
          <a:lstStyle/>
          <a:p>
            <a:pPr>
              <a:tabLst>
                <a:tab pos="3890865" algn="l"/>
              </a:tabLst>
            </a:pPr>
            <a:r>
              <a:rPr lang="en-US" dirty="0"/>
              <a:t>Key science capabilities</a:t>
            </a:r>
          </a:p>
        </p:txBody>
      </p:sp>
      <p:sp>
        <p:nvSpPr>
          <p:cNvPr id="11" name="Rectangle 10">
            <a:extLst>
              <a:ext uri="{FF2B5EF4-FFF2-40B4-BE49-F238E27FC236}">
                <a16:creationId xmlns:a16="http://schemas.microsoft.com/office/drawing/2014/main" id="{C8EB18F7-54FC-8246-BE5B-82540A090F29}"/>
              </a:ext>
            </a:extLst>
          </p:cNvPr>
          <p:cNvSpPr/>
          <p:nvPr/>
        </p:nvSpPr>
        <p:spPr>
          <a:xfrm>
            <a:off x="602935" y="5238704"/>
            <a:ext cx="1384688" cy="358435"/>
          </a:xfrm>
          <a:prstGeom prst="rect">
            <a:avLst/>
          </a:prstGeom>
          <a:solidFill>
            <a:schemeClr val="tx2">
              <a:lumMod val="20000"/>
              <a:lumOff val="80000"/>
              <a:alpha val="50000"/>
            </a:schemeClr>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bg2">
                  <a:lumMod val="20000"/>
                  <a:lumOff val="80000"/>
                </a:schemeClr>
              </a:solidFill>
            </a:endParaRPr>
          </a:p>
        </p:txBody>
      </p:sp>
      <p:sp>
        <p:nvSpPr>
          <p:cNvPr id="13" name="Rectangle 12">
            <a:extLst>
              <a:ext uri="{FF2B5EF4-FFF2-40B4-BE49-F238E27FC236}">
                <a16:creationId xmlns:a16="http://schemas.microsoft.com/office/drawing/2014/main" id="{30086DE4-58AA-DB42-A44F-C0D66AA27308}"/>
              </a:ext>
            </a:extLst>
          </p:cNvPr>
          <p:cNvSpPr/>
          <p:nvPr/>
        </p:nvSpPr>
        <p:spPr>
          <a:xfrm>
            <a:off x="602935" y="2790938"/>
            <a:ext cx="5706463" cy="352428"/>
          </a:xfrm>
          <a:prstGeom prst="rect">
            <a:avLst/>
          </a:prstGeom>
          <a:solidFill>
            <a:schemeClr val="tx2">
              <a:lumMod val="20000"/>
              <a:lumOff val="80000"/>
              <a:alpha val="50000"/>
            </a:schemeClr>
          </a:soli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solidFill>
                <a:schemeClr val="bg2">
                  <a:lumMod val="20000"/>
                  <a:lumOff val="80000"/>
                </a:schemeClr>
              </a:solidFill>
            </a:endParaRPr>
          </a:p>
        </p:txBody>
      </p:sp>
      <p:sp>
        <p:nvSpPr>
          <p:cNvPr id="14" name="Content Placeholder 2">
            <a:extLst>
              <a:ext uri="{FF2B5EF4-FFF2-40B4-BE49-F238E27FC236}">
                <a16:creationId xmlns:a16="http://schemas.microsoft.com/office/drawing/2014/main" id="{CD8E3468-A617-F34F-8C8E-A43C53CDAA5A}"/>
              </a:ext>
            </a:extLst>
          </p:cNvPr>
          <p:cNvSpPr txBox="1">
            <a:spLocks/>
          </p:cNvSpPr>
          <p:nvPr/>
        </p:nvSpPr>
        <p:spPr>
          <a:xfrm>
            <a:off x="216000" y="1011414"/>
            <a:ext cx="12001219" cy="5361528"/>
          </a:xfrm>
          <a:prstGeom prst="rect">
            <a:avLst/>
          </a:prstGeom>
        </p:spPr>
        <p:txBody>
          <a:bodyPr anchor="t"/>
          <a:lstStyle>
            <a:lvl1pPr marL="342900" indent="-342900" algn="l" defTabSz="457200" rtl="0" eaLnBrk="0" fontAlgn="base" hangingPunct="0">
              <a:spcBef>
                <a:spcPct val="20000"/>
              </a:spcBef>
              <a:spcAft>
                <a:spcPct val="0"/>
              </a:spcAft>
              <a:buSzPct val="100000"/>
              <a:buFont typeface="Arial"/>
              <a:buChar char="•"/>
              <a:defRPr kern="1200">
                <a:solidFill>
                  <a:schemeClr val="tx1"/>
                </a:solidFill>
                <a:latin typeface="Tahoma"/>
                <a:ea typeface="ＭＳ Ｐゴシック" charset="-128"/>
                <a:cs typeface="Georgia"/>
              </a:defRPr>
            </a:lvl1pPr>
            <a:lvl2pPr marL="742950" indent="-285750" algn="l" defTabSz="457200" rtl="0" eaLnBrk="0" fontAlgn="base" hangingPunct="0">
              <a:spcBef>
                <a:spcPct val="20000"/>
              </a:spcBef>
              <a:spcAft>
                <a:spcPct val="0"/>
              </a:spcAft>
              <a:buSzPct val="100000"/>
              <a:buFont typeface="Courier New"/>
              <a:buChar char="o"/>
              <a:defRPr sz="1600" kern="1200">
                <a:solidFill>
                  <a:schemeClr val="tx1"/>
                </a:solidFill>
                <a:latin typeface="Tahoma"/>
                <a:ea typeface="ＭＳ Ｐゴシック" charset="-128"/>
                <a:cs typeface="Georgia"/>
              </a:defRPr>
            </a:lvl2pPr>
            <a:lvl3pPr marL="1143000" indent="-228600" algn="l" defTabSz="457200" rtl="0" eaLnBrk="0" fontAlgn="base" hangingPunct="0">
              <a:spcBef>
                <a:spcPct val="20000"/>
              </a:spcBef>
              <a:spcAft>
                <a:spcPct val="0"/>
              </a:spcAft>
              <a:buSzPct val="100000"/>
              <a:buFont typeface="Arial" charset="0"/>
              <a:buChar char="•"/>
              <a:defRPr sz="1600" kern="1200">
                <a:solidFill>
                  <a:srgbClr val="0000FF"/>
                </a:solidFill>
                <a:latin typeface="Tahoma"/>
                <a:ea typeface="ＭＳ Ｐゴシック" charset="-128"/>
                <a:cs typeface="Georgia"/>
              </a:defRPr>
            </a:lvl3pPr>
            <a:lvl4pPr marL="1600200" indent="-228600" algn="l" defTabSz="457200" rtl="0" eaLnBrk="0" fontAlgn="base" hangingPunct="0">
              <a:spcBef>
                <a:spcPct val="20000"/>
              </a:spcBef>
              <a:spcAft>
                <a:spcPct val="0"/>
              </a:spcAft>
              <a:buFont typeface="Wingdings" charset="0"/>
              <a:buChar char="§"/>
              <a:defRPr sz="1600" kern="1200">
                <a:solidFill>
                  <a:srgbClr val="7F7F7F"/>
                </a:solidFill>
                <a:latin typeface="Tahoma"/>
                <a:ea typeface="ＭＳ Ｐゴシック" charset="-128"/>
                <a:cs typeface="Georgi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432"/>
              </a:spcBef>
              <a:buClr>
                <a:schemeClr val="accent1"/>
              </a:buClr>
              <a:buFont typeface="Wingdings" pitchFamily="2" charset="2"/>
              <a:buChar char="Ø"/>
            </a:pPr>
            <a:r>
              <a:rPr lang="en-US" sz="2133" b="1" dirty="0">
                <a:solidFill>
                  <a:srgbClr val="4C4F53"/>
                </a:solidFill>
                <a:latin typeface="Verdana" panose="020B0604030504040204" pitchFamily="34" charset="0"/>
                <a:ea typeface="Verdana" panose="020B0604030504040204" pitchFamily="34" charset="0"/>
                <a:cs typeface="Verdana" panose="020B0604030504040204" pitchFamily="34" charset="0"/>
              </a:rPr>
              <a:t>Large FOV (~900 </a:t>
            </a:r>
            <a:r>
              <a:rPr lang="en-GB" sz="2133" b="1" dirty="0">
                <a:solidFill>
                  <a:srgbClr val="4C4F53"/>
                </a:solidFill>
                <a:latin typeface="Verdana" panose="020B0604030504040204" pitchFamily="34" charset="0"/>
                <a:ea typeface="Verdana" panose="020B0604030504040204" pitchFamily="34" charset="0"/>
                <a:cs typeface="Verdana" panose="020B0604030504040204" pitchFamily="34" charset="0"/>
              </a:rPr>
              <a:t>square degrees) + arcmin localisation</a:t>
            </a:r>
          </a:p>
          <a:p>
            <a:pPr>
              <a:spcBef>
                <a:spcPts val="432"/>
              </a:spcBef>
              <a:buClr>
                <a:schemeClr val="accent1"/>
              </a:buClr>
              <a:buFont typeface="Arial" panose="020B0604020202020204" pitchFamily="34" charset="0"/>
              <a:buChar char="•"/>
            </a:pPr>
            <a:r>
              <a:rPr lang="en-GB" sz="2000" dirty="0">
                <a:solidFill>
                  <a:schemeClr val="tx2"/>
                </a:solidFill>
                <a:latin typeface="Verdana"/>
                <a:ea typeface="Verdana"/>
                <a:cs typeface="Verdana" panose="020B0604030504040204" pitchFamily="34" charset="0"/>
              </a:rPr>
              <a:t>X-ray &amp; </a:t>
            </a:r>
            <a:r>
              <a:rPr lang="en-US" sz="2000" dirty="0" err="1">
                <a:solidFill>
                  <a:schemeClr val="tx2"/>
                </a:solidFill>
                <a:latin typeface="Verdana"/>
                <a:ea typeface="Verdana"/>
                <a:cs typeface="Verdana" panose="020B0604030504040204" pitchFamily="34" charset="0"/>
              </a:rPr>
              <a:t>γ</a:t>
            </a:r>
            <a:r>
              <a:rPr lang="en-US" sz="2000" dirty="0">
                <a:solidFill>
                  <a:schemeClr val="tx2"/>
                </a:solidFill>
                <a:latin typeface="Verdana"/>
                <a:ea typeface="Verdana"/>
                <a:cs typeface="Verdana" panose="020B0604030504040204" pitchFamily="34" charset="0"/>
              </a:rPr>
              <a:t>-ray transient discovery space + multi-source monitoring </a:t>
            </a:r>
            <a:endPar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marL="0" indent="0">
              <a:spcBef>
                <a:spcPts val="432"/>
              </a:spcBef>
              <a:buClr>
                <a:schemeClr val="accent1"/>
              </a:buClr>
              <a:buNone/>
            </a:pPr>
            <a:endParaRPr lang="en-GB" sz="533" dirty="0">
              <a:solidFill>
                <a:schemeClr val="bg2"/>
              </a:solidFill>
              <a:latin typeface="Verdana" panose="020B0604030504040204" pitchFamily="34" charset="0"/>
              <a:ea typeface="Verdana" panose="020B0604030504040204" pitchFamily="34" charset="0"/>
              <a:cs typeface="Verdana" panose="020B0604030504040204" pitchFamily="34" charset="0"/>
            </a:endParaRPr>
          </a:p>
          <a:p>
            <a:pPr>
              <a:spcBef>
                <a:spcPts val="432"/>
              </a:spcBef>
              <a:buClr>
                <a:schemeClr val="accent1"/>
              </a:buClr>
              <a:buFont typeface="Wingdings" pitchFamily="2" charset="2"/>
              <a:buChar char="Ø"/>
            </a:pPr>
            <a:r>
              <a:rPr lang="en-GB" sz="2133" b="1" dirty="0">
                <a:solidFill>
                  <a:srgbClr val="4C4F53"/>
                </a:solidFill>
                <a:latin typeface="Verdana" panose="020B0604030504040204" pitchFamily="34" charset="0"/>
                <a:ea typeface="Verdana" panose="020B0604030504040204" pitchFamily="34" charset="0"/>
                <a:cs typeface="Verdana" panose="020B0604030504040204" pitchFamily="34" charset="0"/>
              </a:rPr>
              <a:t>Omni-directional view through shields </a:t>
            </a:r>
          </a:p>
          <a:p>
            <a:pPr>
              <a:spcBef>
                <a:spcPts val="432"/>
              </a:spcBef>
              <a:buClr>
                <a:schemeClr val="accent1"/>
              </a:buClr>
              <a:buFont typeface="Arial" panose="020B0604020202020204" pitchFamily="34" charset="0"/>
              <a:buChar char="•"/>
            </a:pPr>
            <a:r>
              <a:rPr lang="en-US" sz="2000" dirty="0" err="1">
                <a:solidFill>
                  <a:schemeClr val="tx2"/>
                </a:solidFill>
                <a:latin typeface="Verdana"/>
                <a:ea typeface="Verdana"/>
                <a:cs typeface="Verdana" panose="020B0604030504040204" pitchFamily="34" charset="0"/>
              </a:rPr>
              <a:t>γ</a:t>
            </a:r>
            <a:r>
              <a:rPr lang="en-US" sz="2000" dirty="0">
                <a:solidFill>
                  <a:schemeClr val="tx2"/>
                </a:solidFill>
                <a:latin typeface="Verdana"/>
                <a:ea typeface="Verdana"/>
                <a:cs typeface="Verdana" panose="020B0604030504040204" pitchFamily="34" charset="0"/>
              </a:rPr>
              <a:t>-ray transients + counterparts of </a:t>
            </a:r>
            <a:r>
              <a:rPr lang="en-GB" sz="2000" dirty="0">
                <a:solidFill>
                  <a:schemeClr val="tx2"/>
                </a:solidFill>
                <a:latin typeface="Verdana"/>
                <a:ea typeface="Verdana"/>
                <a:cs typeface="Verdana" panose="020B0604030504040204" pitchFamily="34" charset="0"/>
                <a:sym typeface="Wingdings" pitchFamily="2" charset="2"/>
              </a:rPr>
              <a:t>GRBs, GW &amp; high-energy neutrino events, FRBs</a:t>
            </a:r>
            <a:endParaRPr lang="en-GB" sz="2000" b="1" dirty="0">
              <a:solidFill>
                <a:schemeClr val="tx2"/>
              </a:solidFill>
              <a:latin typeface="Verdana" panose="020B0604030504040204" pitchFamily="34" charset="0"/>
              <a:ea typeface="Verdana" panose="020B0604030504040204" pitchFamily="34" charset="0"/>
              <a:cs typeface="Verdana" panose="020B0604030504040204" pitchFamily="34" charset="0"/>
            </a:endParaRPr>
          </a:p>
          <a:p>
            <a:pPr>
              <a:spcBef>
                <a:spcPts val="432"/>
              </a:spcBef>
              <a:buClr>
                <a:schemeClr val="accent1"/>
              </a:buClr>
              <a:buFont typeface="Wingdings" pitchFamily="2" charset="2"/>
              <a:buChar char="Ø"/>
            </a:pPr>
            <a:endParaRPr lang="en-GB" sz="533" b="1" dirty="0">
              <a:solidFill>
                <a:srgbClr val="4D4F53"/>
              </a:solidFill>
              <a:latin typeface="Verdana" panose="020B0604030504040204" pitchFamily="34" charset="0"/>
              <a:ea typeface="Verdana" panose="020B0604030504040204" pitchFamily="34" charset="0"/>
              <a:cs typeface="Verdana" panose="020B0604030504040204" pitchFamily="34" charset="0"/>
            </a:endParaRPr>
          </a:p>
          <a:p>
            <a:pPr>
              <a:lnSpc>
                <a:spcPct val="110000"/>
              </a:lnSpc>
              <a:buClr>
                <a:schemeClr val="accent1"/>
              </a:buClr>
              <a:buFont typeface="Wingdings" charset="2"/>
              <a:buChar char="Ø"/>
              <a:defRPr/>
            </a:pPr>
            <a:r>
              <a:rPr lang="en-US" sz="2133" b="1" dirty="0" err="1">
                <a:solidFill>
                  <a:srgbClr val="4C4F53"/>
                </a:solidFill>
                <a:latin typeface="Verdana"/>
                <a:cs typeface="Verdana"/>
              </a:rPr>
              <a:t>γ</a:t>
            </a:r>
            <a:r>
              <a:rPr lang="en-US" sz="2133" b="1" dirty="0">
                <a:solidFill>
                  <a:srgbClr val="4C4F53"/>
                </a:solidFill>
                <a:latin typeface="Verdana"/>
                <a:cs typeface="Verdana"/>
              </a:rPr>
              <a:t>-ray line spectroscopy and imaging</a:t>
            </a:r>
          </a:p>
          <a:p>
            <a:pPr>
              <a:lnSpc>
                <a:spcPct val="110000"/>
              </a:lnSpc>
              <a:buClr>
                <a:schemeClr val="accent1"/>
              </a:buClr>
              <a:buFont typeface="Arial" panose="020B0604020202020204" pitchFamily="34" charset="0"/>
              <a:buChar char="•"/>
              <a:defRPr/>
            </a:pPr>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Positrons in the Galaxy: annihilation with electrons (511 keV emission) &amp; Nucleosynthesis: lines from elements formed in massive stars, </a:t>
            </a:r>
            <a:r>
              <a:rPr lang="en-US" sz="2000" dirty="0" err="1">
                <a:solidFill>
                  <a:schemeClr val="tx2"/>
                </a:solidFill>
                <a:latin typeface="Verdana" panose="020B0604030504040204" pitchFamily="34" charset="0"/>
                <a:ea typeface="Verdana" panose="020B0604030504040204" pitchFamily="34" charset="0"/>
                <a:cs typeface="Verdana" panose="020B0604030504040204" pitchFamily="34" charset="0"/>
              </a:rPr>
              <a:t>SNe</a:t>
            </a:r>
            <a:r>
              <a:rPr lang="en-US" sz="2000" dirty="0">
                <a:solidFill>
                  <a:schemeClr val="tx2"/>
                </a:solidFill>
                <a:latin typeface="Verdana" panose="020B0604030504040204" pitchFamily="34" charset="0"/>
                <a:ea typeface="Verdana" panose="020B0604030504040204" pitchFamily="34" charset="0"/>
                <a:cs typeface="Verdana" panose="020B0604030504040204" pitchFamily="34" charset="0"/>
              </a:rPr>
              <a:t> &amp; (X-ray) novae</a:t>
            </a:r>
          </a:p>
          <a:p>
            <a:pPr>
              <a:spcBef>
                <a:spcPts val="432"/>
              </a:spcBef>
              <a:buClr>
                <a:schemeClr val="accent1"/>
              </a:buClr>
              <a:buFont typeface="Arial" panose="020B0604020202020204" pitchFamily="34" charset="0"/>
              <a:buChar char="•"/>
            </a:pPr>
            <a:endParaRPr lang="en-GB" sz="533" dirty="0">
              <a:solidFill>
                <a:schemeClr val="bg2"/>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buClr>
                <a:schemeClr val="accent1"/>
              </a:buClr>
              <a:buFont typeface="Wingdings" panose="05000000000000000000" pitchFamily="2" charset="2"/>
              <a:buChar char="Ø"/>
            </a:pPr>
            <a:r>
              <a:rPr lang="en-GB" sz="2133" b="1" dirty="0">
                <a:solidFill>
                  <a:srgbClr val="4C4F53"/>
                </a:solidFill>
                <a:latin typeface="Verdana" panose="020B0604030504040204" pitchFamily="34" charset="0"/>
                <a:ea typeface="Verdana" panose="020B0604030504040204" pitchFamily="34" charset="0"/>
                <a:cs typeface="Verdana" panose="020B0604030504040204" pitchFamily="34" charset="0"/>
                <a:sym typeface="Wingdings" pitchFamily="2" charset="2"/>
              </a:rPr>
              <a:t>Target of Opportunity capability </a:t>
            </a:r>
          </a:p>
          <a:p>
            <a:pPr>
              <a:buClr>
                <a:schemeClr val="accent1"/>
              </a:buClr>
              <a:buFont typeface="Arial" panose="020B0604020202020204" pitchFamily="34" charset="0"/>
              <a:buChar char="•"/>
            </a:pPr>
            <a:r>
              <a:rPr lang="en-IE" sz="2000" dirty="0">
                <a:solidFill>
                  <a:schemeClr val="tx2"/>
                </a:solidFill>
                <a:latin typeface="Verdana" panose="020B0604030504040204" pitchFamily="34" charset="0"/>
                <a:ea typeface="Verdana" panose="020B0604030504040204" pitchFamily="34" charset="0"/>
                <a:cs typeface="Verdana" panose="020B0604030504040204" pitchFamily="34" charset="0"/>
                <a:sym typeface="Wingdings" pitchFamily="2" charset="2"/>
              </a:rPr>
              <a:t>allows</a:t>
            </a:r>
            <a:r>
              <a:rPr lang="en-IE" sz="2000" dirty="0">
                <a:solidFill>
                  <a:schemeClr val="tx2"/>
                </a:solidFill>
                <a:latin typeface="Verdana" panose="020B0604030504040204" pitchFamily="34" charset="0"/>
                <a:ea typeface="Verdana" panose="020B0604030504040204" pitchFamily="34" charset="0"/>
                <a:cs typeface="Verdana" panose="020B0604030504040204" pitchFamily="34" charset="0"/>
              </a:rPr>
              <a:t> rapid follow-up observations after alerts from GW, neutrino or EM</a:t>
            </a:r>
            <a:r>
              <a:rPr lang="en-GB" sz="2000" dirty="0">
                <a:solidFill>
                  <a:schemeClr val="tx2"/>
                </a:solidFill>
                <a:latin typeface="Verdana" panose="020B0604030504040204" pitchFamily="34" charset="0"/>
                <a:ea typeface="Verdana" panose="020B0604030504040204" pitchFamily="34" charset="0"/>
                <a:cs typeface="Verdana" panose="020B0604030504040204" pitchFamily="34" charset="0"/>
                <a:sym typeface="Wingdings" pitchFamily="2" charset="2"/>
              </a:rPr>
              <a:t> facilities </a:t>
            </a:r>
            <a:r>
              <a:rPr lang="en-IE" sz="2000" dirty="0">
                <a:solidFill>
                  <a:schemeClr val="tx2"/>
                </a:solidFill>
                <a:latin typeface="Verdana" panose="020B0604030504040204" pitchFamily="34" charset="0"/>
                <a:ea typeface="Verdana" panose="020B0604030504040204" pitchFamily="34" charset="0"/>
                <a:cs typeface="Verdana" panose="020B0604030504040204" pitchFamily="34" charset="0"/>
              </a:rPr>
              <a:t>(response times &lt; day, down to ~4 hrs) </a:t>
            </a:r>
            <a:endParaRPr lang="en-GB" sz="2000" dirty="0">
              <a:solidFill>
                <a:schemeClr val="tx2"/>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buClr>
                <a:schemeClr val="accent1"/>
              </a:buClr>
              <a:buFont typeface="Arial" panose="020B0604020202020204" pitchFamily="34" charset="0"/>
              <a:buChar char="•"/>
            </a:pPr>
            <a:endParaRPr lang="en-GB" sz="533" dirty="0">
              <a:solidFill>
                <a:schemeClr val="bg2"/>
              </a:solidFill>
              <a:latin typeface="Verdana" panose="020B0604030504040204" pitchFamily="34" charset="0"/>
              <a:ea typeface="Verdana" panose="020B0604030504040204" pitchFamily="34" charset="0"/>
              <a:cs typeface="Verdana" panose="020B0604030504040204" pitchFamily="34" charset="0"/>
              <a:sym typeface="Wingdings" pitchFamily="2" charset="2"/>
            </a:endParaRPr>
          </a:p>
          <a:p>
            <a:pPr>
              <a:buClr>
                <a:schemeClr val="accent1"/>
              </a:buClr>
              <a:buFont typeface="Wingdings" panose="05000000000000000000" pitchFamily="2" charset="2"/>
              <a:buChar char="Ø"/>
            </a:pPr>
            <a:r>
              <a:rPr lang="en-GB" sz="2133" b="1" dirty="0">
                <a:solidFill>
                  <a:srgbClr val="335E6F"/>
                </a:solidFill>
                <a:latin typeface="Verdana" panose="020B0604030504040204" pitchFamily="34" charset="0"/>
                <a:ea typeface="Verdana" panose="020B0604030504040204" pitchFamily="34" charset="0"/>
                <a:cs typeface="Verdana" panose="020B0604030504040204" pitchFamily="34" charset="0"/>
                <a:sym typeface="Wingdings" pitchFamily="2" charset="2"/>
              </a:rPr>
              <a:t>Synergy</a:t>
            </a:r>
          </a:p>
          <a:p>
            <a:pPr>
              <a:buClr>
                <a:schemeClr val="accent1"/>
              </a:buClr>
            </a:pPr>
            <a:r>
              <a:rPr lang="en-IE" sz="2000" dirty="0">
                <a:solidFill>
                  <a:schemeClr val="tx2"/>
                </a:solidFill>
                <a:latin typeface="Verdana"/>
                <a:ea typeface="Verdana"/>
                <a:cs typeface="Verdana" panose="020B0604030504040204" pitchFamily="34" charset="0"/>
              </a:rPr>
              <a:t>Connects X-ray missions (e.g. </a:t>
            </a:r>
            <a:r>
              <a:rPr lang="en-IE" sz="2000" dirty="0" err="1">
                <a:solidFill>
                  <a:schemeClr val="tx2"/>
                </a:solidFill>
                <a:latin typeface="Verdana"/>
                <a:ea typeface="Verdana"/>
                <a:cs typeface="Verdana" panose="020B0604030504040204" pitchFamily="34" charset="0"/>
              </a:rPr>
              <a:t>eROSITA</a:t>
            </a:r>
            <a:r>
              <a:rPr lang="en-IE" sz="2000" dirty="0">
                <a:solidFill>
                  <a:schemeClr val="tx2"/>
                </a:solidFill>
                <a:latin typeface="Verdana"/>
                <a:ea typeface="Verdana"/>
                <a:cs typeface="Verdana" panose="020B0604030504040204" pitchFamily="34" charset="0"/>
              </a:rPr>
              <a:t>, HXMT, NICER, </a:t>
            </a:r>
            <a:r>
              <a:rPr lang="en-IE" sz="2000" dirty="0" err="1">
                <a:solidFill>
                  <a:schemeClr val="tx2"/>
                </a:solidFill>
                <a:latin typeface="Verdana"/>
                <a:ea typeface="Verdana"/>
                <a:cs typeface="Verdana" panose="020B0604030504040204" pitchFamily="34" charset="0"/>
              </a:rPr>
              <a:t>NuSTAR</a:t>
            </a:r>
            <a:r>
              <a:rPr lang="en-IE" sz="2000" dirty="0">
                <a:solidFill>
                  <a:schemeClr val="tx2"/>
                </a:solidFill>
                <a:latin typeface="Verdana"/>
                <a:ea typeface="Verdana"/>
                <a:cs typeface="Verdana" panose="020B0604030504040204" pitchFamily="34" charset="0"/>
              </a:rPr>
              <a:t>, Swift, XMM-Newton) with higher-energy </a:t>
            </a:r>
            <a:r>
              <a:rPr lang="en-IE" sz="2000" dirty="0" err="1">
                <a:solidFill>
                  <a:schemeClr val="tx2"/>
                </a:solidFill>
                <a:latin typeface="Verdana"/>
                <a:ea typeface="Verdana"/>
                <a:cs typeface="Verdana" panose="020B0604030504040204" pitchFamily="34" charset="0"/>
              </a:rPr>
              <a:t>γ</a:t>
            </a:r>
            <a:r>
              <a:rPr lang="en-IE" sz="2000" dirty="0">
                <a:solidFill>
                  <a:schemeClr val="tx2"/>
                </a:solidFill>
                <a:latin typeface="Verdana"/>
                <a:ea typeface="Verdana"/>
                <a:cs typeface="Verdana" panose="020B0604030504040204" pitchFamily="34" charset="0"/>
              </a:rPr>
              <a:t>-ray facilities (e.g. Fermi)</a:t>
            </a:r>
          </a:p>
          <a:p>
            <a:pPr>
              <a:buClr>
                <a:schemeClr val="accent1"/>
              </a:buClr>
              <a:buFont typeface="Wingdings" panose="05000000000000000000" pitchFamily="2" charset="2"/>
              <a:buChar char="Ø"/>
            </a:pPr>
            <a:endParaRPr lang="en-GB" sz="2133" b="1" dirty="0">
              <a:solidFill>
                <a:schemeClr val="bg2"/>
              </a:solidFill>
              <a:latin typeface="Verdana"/>
              <a:cs typeface="Verdana"/>
              <a:sym typeface="Wingdings" pitchFamily="2" charset="2"/>
            </a:endParaRPr>
          </a:p>
          <a:p>
            <a:pPr>
              <a:buClr>
                <a:schemeClr val="accent1"/>
              </a:buClr>
              <a:buFont typeface="Arial" panose="020B0604020202020204" pitchFamily="34" charset="0"/>
              <a:buChar char="•"/>
            </a:pPr>
            <a:endParaRPr lang="en-US" sz="2000" dirty="0">
              <a:solidFill>
                <a:schemeClr val="bg2"/>
              </a:solidFill>
              <a:latin typeface="+mn-lt"/>
              <a:cs typeface="Verdana"/>
            </a:endParaRPr>
          </a:p>
        </p:txBody>
      </p:sp>
      <p:pic>
        <p:nvPicPr>
          <p:cNvPr id="2" name="Picture 1">
            <a:extLst>
              <a:ext uri="{FF2B5EF4-FFF2-40B4-BE49-F238E27FC236}">
                <a16:creationId xmlns:a16="http://schemas.microsoft.com/office/drawing/2014/main" id="{1AAACF86-4080-8D3B-A484-B771F1BF8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1140" y="801226"/>
            <a:ext cx="1343260" cy="1343260"/>
          </a:xfrm>
          <a:prstGeom prst="rect">
            <a:avLst/>
          </a:prstGeom>
        </p:spPr>
      </p:pic>
    </p:spTree>
    <p:extLst>
      <p:ext uri="{BB962C8B-B14F-4D97-AF65-F5344CB8AC3E}">
        <p14:creationId xmlns:p14="http://schemas.microsoft.com/office/powerpoint/2010/main" val="2938695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60B24-331D-E81F-7A29-D63F0ED04FC1}"/>
              </a:ext>
            </a:extLst>
          </p:cNvPr>
          <p:cNvSpPr>
            <a:spLocks noGrp="1"/>
          </p:cNvSpPr>
          <p:nvPr>
            <p:ph type="title"/>
          </p:nvPr>
        </p:nvSpPr>
        <p:spPr/>
        <p:txBody>
          <a:bodyPr/>
          <a:lstStyle/>
          <a:p>
            <a:r>
              <a:rPr lang="en-ES"/>
              <a:t>E</a:t>
            </a:r>
            <a:r>
              <a:rPr lang="en-US" dirty="0"/>
              <a:t>-c</a:t>
            </a:r>
            <a:r>
              <a:rPr lang="en-ES"/>
              <a:t>overage </a:t>
            </a:r>
            <a:r>
              <a:rPr lang="en-ES" dirty="0"/>
              <a:t>of current &amp; future high-E Missions</a:t>
            </a:r>
          </a:p>
        </p:txBody>
      </p:sp>
      <p:pic>
        <p:nvPicPr>
          <p:cNvPr id="5" name="Content Placeholder 4" descr="Chart, bar chart&#10;&#10;Description automatically generated">
            <a:extLst>
              <a:ext uri="{FF2B5EF4-FFF2-40B4-BE49-F238E27FC236}">
                <a16:creationId xmlns:a16="http://schemas.microsoft.com/office/drawing/2014/main" id="{A3103C5C-DBE6-CC32-8277-99A5F96895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000" y="882650"/>
            <a:ext cx="7651863" cy="5327650"/>
          </a:xfrm>
        </p:spPr>
      </p:pic>
      <p:sp>
        <p:nvSpPr>
          <p:cNvPr id="6" name="TextBox 5">
            <a:extLst>
              <a:ext uri="{FF2B5EF4-FFF2-40B4-BE49-F238E27FC236}">
                <a16:creationId xmlns:a16="http://schemas.microsoft.com/office/drawing/2014/main" id="{5C10E9B2-9147-17F0-62BB-9EF595B6C880}"/>
              </a:ext>
            </a:extLst>
          </p:cNvPr>
          <p:cNvSpPr txBox="1"/>
          <p:nvPr/>
        </p:nvSpPr>
        <p:spPr>
          <a:xfrm>
            <a:off x="7777779" y="1006231"/>
            <a:ext cx="4161376" cy="5293757"/>
          </a:xfrm>
          <a:prstGeom prst="rect">
            <a:avLst/>
          </a:prstGeom>
          <a:noFill/>
        </p:spPr>
        <p:txBody>
          <a:bodyPr wrap="square" rtlCol="0">
            <a:spAutoFit/>
          </a:bodyPr>
          <a:lstStyle/>
          <a:p>
            <a:pPr marL="285750" indent="-285750">
              <a:buFont typeface="Arial" panose="020B0604020202020204" pitchFamily="34" charset="0"/>
              <a:buChar char="•"/>
            </a:pPr>
            <a:r>
              <a:rPr lang="en-GB" altLang="en-US" sz="1600" dirty="0">
                <a:solidFill>
                  <a:srgbClr val="8197A6"/>
                </a:solidFill>
                <a:ea typeface="Verdana" panose="020B0604030504040204" pitchFamily="34" charset="0"/>
                <a:cs typeface="Verdana" panose="020B0604030504040204" pitchFamily="34" charset="0"/>
              </a:rPr>
              <a:t>Joint programmes &amp; coordinated observations with (hard) X-ray missions</a:t>
            </a:r>
          </a:p>
          <a:p>
            <a:pPr marL="285750" indent="-285750">
              <a:buFont typeface="Arial" panose="020B0604020202020204" pitchFamily="34" charset="0"/>
              <a:buChar char="•"/>
            </a:pPr>
            <a:endParaRPr lang="en-GB" altLang="en-US" sz="1600" dirty="0">
              <a:solidFill>
                <a:srgbClr val="8197A6"/>
              </a:solidFill>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altLang="en-US" sz="1600" dirty="0">
                <a:solidFill>
                  <a:srgbClr val="8197A6"/>
                </a:solidFill>
                <a:ea typeface="Verdana" panose="020B0604030504040204" pitchFamily="34" charset="0"/>
                <a:cs typeface="Verdana" panose="020B0604030504040204" pitchFamily="34" charset="0"/>
              </a:rPr>
              <a:t>INTEGRAL &amp; Fermi span similar energy ranges, but observing efficiency for Fermi is &lt;50%, while INTEGRAL is &gt;80%</a:t>
            </a:r>
          </a:p>
          <a:p>
            <a:pPr marL="285750" indent="-285750">
              <a:buFont typeface="Arial" panose="020B0604020202020204" pitchFamily="34" charset="0"/>
              <a:buChar char="•"/>
            </a:pPr>
            <a:endParaRPr lang="en-GB" altLang="en-US" sz="1600" dirty="0">
              <a:solidFill>
                <a:srgbClr val="8197A6"/>
              </a:solidFill>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altLang="en-US" sz="1600" dirty="0">
                <a:solidFill>
                  <a:srgbClr val="8197A6"/>
                </a:solidFill>
                <a:ea typeface="Verdana" panose="020B0604030504040204" pitchFamily="34" charset="0"/>
                <a:cs typeface="Verdana" panose="020B0604030504040204" pitchFamily="34" charset="0"/>
              </a:rPr>
              <a:t>Future missions focus on hard X-ray and/or gamma-ray range (mostly GRBs)</a:t>
            </a:r>
          </a:p>
          <a:p>
            <a:pPr marL="285750" indent="-285750">
              <a:buFont typeface="Arial" panose="020B0604020202020204" pitchFamily="34" charset="0"/>
              <a:buChar char="•"/>
            </a:pPr>
            <a:endParaRPr lang="en-GB" altLang="en-US" sz="1600" dirty="0">
              <a:solidFill>
                <a:srgbClr val="8197A6"/>
              </a:solidFill>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altLang="en-US" sz="1600" dirty="0">
                <a:solidFill>
                  <a:srgbClr val="8197A6"/>
                </a:solidFill>
                <a:ea typeface="Verdana" panose="020B0604030504040204" pitchFamily="34" charset="0"/>
                <a:cs typeface="Verdana" panose="020B0604030504040204" pitchFamily="34" charset="0"/>
              </a:rPr>
              <a:t>INTEGRAL spans both X-ray and gamma-ray regime, with a unique energy range in the middle</a:t>
            </a:r>
          </a:p>
          <a:p>
            <a:pPr marL="285750" indent="-285750">
              <a:buFont typeface="Arial" panose="020B0604020202020204" pitchFamily="34" charset="0"/>
              <a:buChar char="•"/>
            </a:pPr>
            <a:endParaRPr lang="en-GB" altLang="en-US" sz="1600" dirty="0">
              <a:solidFill>
                <a:srgbClr val="8197A6"/>
              </a:solidFill>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altLang="en-US" sz="1600" dirty="0">
                <a:solidFill>
                  <a:srgbClr val="8197A6"/>
                </a:solidFill>
                <a:ea typeface="Verdana" panose="020B0604030504040204" pitchFamily="34" charset="0"/>
                <a:cs typeface="Verdana" panose="020B0604030504040204" pitchFamily="34" charset="0"/>
              </a:rPr>
              <a:t>INTEGRAL is the only mission providing high-resolution gamma-ray spectroscopy</a:t>
            </a:r>
          </a:p>
          <a:p>
            <a:pPr marL="285750" indent="-285750">
              <a:buFont typeface="Arial" panose="020B0604020202020204" pitchFamily="34" charset="0"/>
              <a:buChar char="•"/>
            </a:pPr>
            <a:endParaRPr lang="en-ES" dirty="0"/>
          </a:p>
        </p:txBody>
      </p:sp>
    </p:spTree>
    <p:extLst>
      <p:ext uri="{BB962C8B-B14F-4D97-AF65-F5344CB8AC3E}">
        <p14:creationId xmlns:p14="http://schemas.microsoft.com/office/powerpoint/2010/main" val="125749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C94B6-CD76-463F-BF9B-6B545F131F23}"/>
              </a:ext>
            </a:extLst>
          </p:cNvPr>
          <p:cNvSpPr>
            <a:spLocks noGrp="1"/>
          </p:cNvSpPr>
          <p:nvPr>
            <p:ph type="title"/>
          </p:nvPr>
        </p:nvSpPr>
        <p:spPr>
          <a:xfrm>
            <a:off x="207451" y="198867"/>
            <a:ext cx="9566461" cy="574516"/>
          </a:xfrm>
        </p:spPr>
        <p:txBody>
          <a:bodyPr/>
          <a:lstStyle/>
          <a:p>
            <a:r>
              <a:rPr lang="it-CH" dirty="0"/>
              <a:t>INTEGRAL Ground Segment</a:t>
            </a:r>
          </a:p>
        </p:txBody>
      </p:sp>
      <p:sp>
        <p:nvSpPr>
          <p:cNvPr id="4" name="Date Placeholder 3">
            <a:extLst>
              <a:ext uri="{FF2B5EF4-FFF2-40B4-BE49-F238E27FC236}">
                <a16:creationId xmlns:a16="http://schemas.microsoft.com/office/drawing/2014/main" id="{9BE8CC3E-BCC3-4A79-A59C-E24FB21FAA66}"/>
              </a:ext>
            </a:extLst>
          </p:cNvPr>
          <p:cNvSpPr>
            <a:spLocks noGrp="1"/>
          </p:cNvSpPr>
          <p:nvPr>
            <p:ph type="dt" sz="half" idx="10"/>
          </p:nvPr>
        </p:nvSpPr>
        <p:spPr>
          <a:xfrm>
            <a:off x="16669" y="8737943"/>
            <a:ext cx="2743200" cy="486833"/>
          </a:xfrm>
          <a:prstGeom prst="rect">
            <a:avLst/>
          </a:prstGeom>
        </p:spPr>
        <p:txBody>
          <a:bodyPr vert="horz" lIns="121920" tIns="60960" rIns="121920" bIns="60960" rtlCol="0" anchor="ctr"/>
          <a:lstStyle>
            <a:defPPr>
              <a:defRPr lang="en-US"/>
            </a:defPPr>
            <a:lvl1pPr marL="0" algn="l" defTabSz="609585" rtl="0" eaLnBrk="1" latinLnBrk="0" hangingPunct="1">
              <a:defRPr sz="1600" kern="1200">
                <a:solidFill>
                  <a:schemeClr val="bg1"/>
                </a:solidFill>
                <a:latin typeface="NotesEsa" panose="02000506030000020004" pitchFamily="50"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it-CH"/>
              <a:t>2020-11-05</a:t>
            </a:r>
            <a:endParaRPr lang="it-CH" dirty="0"/>
          </a:p>
        </p:txBody>
      </p:sp>
      <p:sp>
        <p:nvSpPr>
          <p:cNvPr id="5" name="Footer Placeholder 4">
            <a:extLst>
              <a:ext uri="{FF2B5EF4-FFF2-40B4-BE49-F238E27FC236}">
                <a16:creationId xmlns:a16="http://schemas.microsoft.com/office/drawing/2014/main" id="{868A8139-B6E8-41B5-9D5D-804977B5ECCA}"/>
              </a:ext>
            </a:extLst>
          </p:cNvPr>
          <p:cNvSpPr>
            <a:spLocks noGrp="1"/>
          </p:cNvSpPr>
          <p:nvPr>
            <p:ph type="ftr" sz="quarter" idx="11"/>
          </p:nvPr>
        </p:nvSpPr>
        <p:spPr>
          <a:xfrm>
            <a:off x="4055269" y="8737944"/>
            <a:ext cx="4114800" cy="486833"/>
          </a:xfrm>
          <a:prstGeom prst="rect">
            <a:avLst/>
          </a:prstGeom>
        </p:spPr>
        <p:txBody>
          <a:bodyPr vert="horz" lIns="121920" tIns="60960" rIns="121920" bIns="60960" rtlCol="0" anchor="ctr"/>
          <a:lstStyle>
            <a:defPPr>
              <a:defRPr lang="en-US"/>
            </a:defPPr>
            <a:lvl1pPr marL="0" algn="ctr" defTabSz="609585" rtl="0" eaLnBrk="1" latinLnBrk="0" hangingPunct="1">
              <a:defRPr sz="1600" kern="1200">
                <a:solidFill>
                  <a:schemeClr val="bg1"/>
                </a:solidFill>
                <a:latin typeface="NotesEsa" panose="02000506030000020004" pitchFamily="50"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it-CH"/>
              <a:t>ISSI – Game Changers Seminars</a:t>
            </a:r>
            <a:endParaRPr lang="it-CH" dirty="0"/>
          </a:p>
        </p:txBody>
      </p:sp>
      <p:sp>
        <p:nvSpPr>
          <p:cNvPr id="6" name="Slide Number Placeholder 5">
            <a:extLst>
              <a:ext uri="{FF2B5EF4-FFF2-40B4-BE49-F238E27FC236}">
                <a16:creationId xmlns:a16="http://schemas.microsoft.com/office/drawing/2014/main" id="{6154E50D-DC6A-4991-8D26-F35AD0B624CA}"/>
              </a:ext>
            </a:extLst>
          </p:cNvPr>
          <p:cNvSpPr>
            <a:spLocks noGrp="1"/>
          </p:cNvSpPr>
          <p:nvPr>
            <p:ph type="sldNum" sz="quarter" idx="12"/>
          </p:nvPr>
        </p:nvSpPr>
        <p:spPr>
          <a:xfrm>
            <a:off x="9465469" y="8744227"/>
            <a:ext cx="2743200" cy="486833"/>
          </a:xfrm>
          <a:prstGeom prst="rect">
            <a:avLst/>
          </a:prstGeom>
        </p:spPr>
        <p:txBody>
          <a:bodyPr vert="horz" lIns="121920" tIns="60960" rIns="121920" bIns="60960" rtlCol="0" anchor="ctr"/>
          <a:lstStyle>
            <a:defPPr>
              <a:defRPr lang="en-US"/>
            </a:defPPr>
            <a:lvl1pPr marL="0" algn="r" defTabSz="609585" rtl="0" eaLnBrk="1" latinLnBrk="0" hangingPunct="1">
              <a:defRPr sz="1600" kern="1200">
                <a:solidFill>
                  <a:schemeClr val="bg1"/>
                </a:solidFill>
                <a:latin typeface="NotesEsa" panose="02000506030000020004" pitchFamily="50"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2940805A-AB06-4AD4-9BDE-FD2424027119}" type="slidenum">
              <a:rPr lang="it-CH" smtClean="0"/>
              <a:pPr/>
              <a:t>7</a:t>
            </a:fld>
            <a:endParaRPr lang="it-CH"/>
          </a:p>
        </p:txBody>
      </p:sp>
      <p:pic>
        <p:nvPicPr>
          <p:cNvPr id="8" name="Picture 7">
            <a:extLst>
              <a:ext uri="{FF2B5EF4-FFF2-40B4-BE49-F238E27FC236}">
                <a16:creationId xmlns:a16="http://schemas.microsoft.com/office/drawing/2014/main" id="{F20B21C1-A8A5-47B6-9CCE-1040F4843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022" y="1301195"/>
            <a:ext cx="3498659" cy="4907731"/>
          </a:xfrm>
          <a:prstGeom prst="rect">
            <a:avLst/>
          </a:prstGeom>
        </p:spPr>
      </p:pic>
      <p:sp>
        <p:nvSpPr>
          <p:cNvPr id="11" name="TextBox 10">
            <a:extLst>
              <a:ext uri="{FF2B5EF4-FFF2-40B4-BE49-F238E27FC236}">
                <a16:creationId xmlns:a16="http://schemas.microsoft.com/office/drawing/2014/main" id="{9B356874-EA05-4120-9303-25FD49B5A76C}"/>
              </a:ext>
            </a:extLst>
          </p:cNvPr>
          <p:cNvSpPr txBox="1"/>
          <p:nvPr/>
        </p:nvSpPr>
        <p:spPr>
          <a:xfrm>
            <a:off x="5779516" y="1575394"/>
            <a:ext cx="5635256" cy="3374642"/>
          </a:xfrm>
          <a:prstGeom prst="rect">
            <a:avLst/>
          </a:prstGeom>
          <a:noFill/>
        </p:spPr>
        <p:txBody>
          <a:bodyPr wrap="square" rtlCol="0">
            <a:spAutoFit/>
          </a:bodyPr>
          <a:lstStyle/>
          <a:p>
            <a:pPr marL="380990" indent="-380990">
              <a:buClr>
                <a:schemeClr val="accent1"/>
              </a:buClr>
              <a:buFont typeface="Wingdings" pitchFamily="2" charset="2"/>
              <a:buChar char="Ø"/>
            </a:pPr>
            <a:r>
              <a:rPr lang="it-CH" sz="2133" dirty="0">
                <a:solidFill>
                  <a:schemeClr val="tx2"/>
                </a:solidFill>
                <a:ea typeface="Verdana" panose="020B0604030504040204" pitchFamily="34" charset="0"/>
                <a:cs typeface="Verdana" panose="020B0604030504040204" pitchFamily="34" charset="0"/>
              </a:rPr>
              <a:t>Nearly continuous stream of telemetry from the spacecraft to ground </a:t>
            </a:r>
          </a:p>
          <a:p>
            <a:pPr marL="380990" indent="-380990">
              <a:buClr>
                <a:schemeClr val="accent1"/>
              </a:buClr>
              <a:buFont typeface="Wingdings" pitchFamily="2" charset="2"/>
              <a:buChar char="Ø"/>
            </a:pPr>
            <a:endParaRPr lang="it-CH" sz="2133" dirty="0">
              <a:solidFill>
                <a:schemeClr val="tx2"/>
              </a:solidFill>
              <a:ea typeface="Verdana" panose="020B0604030504040204" pitchFamily="34" charset="0"/>
              <a:cs typeface="Verdana" panose="020B0604030504040204" pitchFamily="34" charset="0"/>
            </a:endParaRPr>
          </a:p>
          <a:p>
            <a:pPr marL="380990" indent="-380990">
              <a:buClr>
                <a:schemeClr val="accent1"/>
              </a:buClr>
              <a:buFont typeface="Wingdings" pitchFamily="2" charset="2"/>
              <a:buChar char="Ø"/>
            </a:pPr>
            <a:r>
              <a:rPr lang="it-CH" sz="2133" dirty="0">
                <a:solidFill>
                  <a:schemeClr val="tx2"/>
                </a:solidFill>
                <a:ea typeface="Verdana" panose="020B0604030504040204" pitchFamily="34" charset="0"/>
                <a:cs typeface="Verdana" panose="020B0604030504040204" pitchFamily="34" charset="0"/>
              </a:rPr>
              <a:t>Data processed and analyzed on the fly at the ISDC (Switzerland) and distributed to the community few hours after the observation (Near- Real-Time data)</a:t>
            </a:r>
          </a:p>
          <a:p>
            <a:pPr marL="380990" indent="-380990">
              <a:buClr>
                <a:schemeClr val="accent1"/>
              </a:buClr>
              <a:buFont typeface="Wingdings" pitchFamily="2" charset="2"/>
              <a:buChar char="Ø"/>
            </a:pPr>
            <a:endParaRPr lang="it-CH" sz="2133" dirty="0">
              <a:solidFill>
                <a:schemeClr val="tx2"/>
              </a:solidFill>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38ED9F28-8E18-DF4C-A57E-A86EC541B218}"/>
              </a:ext>
            </a:extLst>
          </p:cNvPr>
          <p:cNvSpPr txBox="1"/>
          <p:nvPr/>
        </p:nvSpPr>
        <p:spPr>
          <a:xfrm>
            <a:off x="1192592" y="3256412"/>
            <a:ext cx="1038979" cy="215444"/>
          </a:xfrm>
          <a:prstGeom prst="rect">
            <a:avLst/>
          </a:prstGeom>
          <a:solidFill>
            <a:schemeClr val="bg1"/>
          </a:solidFill>
        </p:spPr>
        <p:txBody>
          <a:bodyPr wrap="square" rtlCol="0">
            <a:spAutoFit/>
          </a:bodyPr>
          <a:lstStyle/>
          <a:p>
            <a:r>
              <a:rPr lang="en-NL" sz="800" dirty="0">
                <a:latin typeface="Arial Rounded MT Bold" panose="020F0704030504030204" pitchFamily="34" charset="77"/>
              </a:rPr>
              <a:t>Kiruna, Sweden</a:t>
            </a:r>
          </a:p>
        </p:txBody>
      </p:sp>
      <p:pic>
        <p:nvPicPr>
          <p:cNvPr id="3" name="Picture 2">
            <a:extLst>
              <a:ext uri="{FF2B5EF4-FFF2-40B4-BE49-F238E27FC236}">
                <a16:creationId xmlns:a16="http://schemas.microsoft.com/office/drawing/2014/main" id="{2E9C9A98-67A8-B844-A5BB-3129979AE421}"/>
              </a:ext>
            </a:extLst>
          </p:cNvPr>
          <p:cNvPicPr>
            <a:picLocks noChangeAspect="1"/>
          </p:cNvPicPr>
          <p:nvPr/>
        </p:nvPicPr>
        <p:blipFill>
          <a:blip r:embed="rId3"/>
          <a:stretch>
            <a:fillRect/>
          </a:stretch>
        </p:blipFill>
        <p:spPr>
          <a:xfrm>
            <a:off x="1038367" y="2292662"/>
            <a:ext cx="1285001" cy="963751"/>
          </a:xfrm>
          <a:prstGeom prst="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088EF79F-9FC3-8442-8D53-351000FE897A}"/>
              </a:ext>
            </a:extLst>
          </p:cNvPr>
          <p:cNvSpPr/>
          <p:nvPr/>
        </p:nvSpPr>
        <p:spPr>
          <a:xfrm>
            <a:off x="3705680" y="1979567"/>
            <a:ext cx="1285001" cy="1276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678355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6" name="TextBox 6"/>
          <p:cNvSpPr txBox="1">
            <a:spLocks noChangeArrowheads="1"/>
          </p:cNvSpPr>
          <p:nvPr/>
        </p:nvSpPr>
        <p:spPr bwMode="auto">
          <a:xfrm>
            <a:off x="-1371600" y="884240"/>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p>
        </p:txBody>
      </p:sp>
      <p:sp>
        <p:nvSpPr>
          <p:cNvPr id="12" name="Title 2">
            <a:extLst>
              <a:ext uri="{FF2B5EF4-FFF2-40B4-BE49-F238E27FC236}">
                <a16:creationId xmlns:a16="http://schemas.microsoft.com/office/drawing/2014/main" id="{CD423BD3-0657-BF4B-801A-48A05099AC89}"/>
              </a:ext>
            </a:extLst>
          </p:cNvPr>
          <p:cNvSpPr>
            <a:spLocks noGrp="1"/>
          </p:cNvSpPr>
          <p:nvPr>
            <p:ph type="title"/>
          </p:nvPr>
        </p:nvSpPr>
        <p:spPr/>
        <p:txBody>
          <a:bodyPr/>
          <a:lstStyle/>
          <a:p>
            <a:pPr>
              <a:tabLst>
                <a:tab pos="3890865" algn="l"/>
              </a:tabLst>
            </a:pPr>
            <a:r>
              <a:rPr lang="en-US" dirty="0"/>
              <a:t>INTEGRAL – Calibration status?</a:t>
            </a:r>
          </a:p>
        </p:txBody>
      </p:sp>
      <p:sp>
        <p:nvSpPr>
          <p:cNvPr id="2" name="Content Placeholder 5">
            <a:extLst>
              <a:ext uri="{FF2B5EF4-FFF2-40B4-BE49-F238E27FC236}">
                <a16:creationId xmlns:a16="http://schemas.microsoft.com/office/drawing/2014/main" id="{19DF6B53-BD00-AD4E-4459-81FC178994C7}"/>
              </a:ext>
            </a:extLst>
          </p:cNvPr>
          <p:cNvSpPr>
            <a:spLocks noGrp="1"/>
          </p:cNvSpPr>
          <p:nvPr>
            <p:ph idx="1"/>
          </p:nvPr>
        </p:nvSpPr>
        <p:spPr>
          <a:xfrm>
            <a:off x="219600" y="882192"/>
            <a:ext cx="11764800" cy="5485051"/>
          </a:xfrm>
        </p:spPr>
        <p:txBody>
          <a:bodyPr/>
          <a:lstStyle/>
          <a:p>
            <a:r>
              <a:rPr lang="en-GB" dirty="0">
                <a:solidFill>
                  <a:schemeClr val="tx2"/>
                </a:solidFill>
                <a:effectLst/>
                <a:highlight>
                  <a:srgbClr val="FFFFFF"/>
                </a:highlight>
                <a:latin typeface="Verdana" panose="020B0604030504040204" pitchFamily="34" charset="0"/>
                <a:ea typeface="Verdana" panose="020B0604030504040204" pitchFamily="34" charset="0"/>
                <a:cs typeface="Verdana" panose="020B0604030504040204" pitchFamily="34" charset="0"/>
              </a:rPr>
              <a:t>Asked INTEGRAL User’s Group (IUG) for update</a:t>
            </a:r>
          </a:p>
          <a:p>
            <a:pPr marL="285750" indent="-285750">
              <a:buFont typeface="Arial" panose="020B0604020202020204" pitchFamily="34" charset="0"/>
              <a:buChar char="•"/>
            </a:pPr>
            <a:r>
              <a:rPr lang="en-GB" dirty="0">
                <a:solidFill>
                  <a:schemeClr val="tx2"/>
                </a:solidFill>
                <a:latin typeface="Verdana" panose="020B0604030504040204" pitchFamily="34" charset="0"/>
                <a:ea typeface="Verdana" panose="020B0604030504040204" pitchFamily="34" charset="0"/>
                <a:cs typeface="Verdana" panose="020B0604030504040204" pitchFamily="34" charset="0"/>
              </a:rPr>
              <a:t>SPI: c</a:t>
            </a:r>
            <a:r>
              <a:rPr lang="en-GB" b="0" i="0" u="none" strike="noStrike" dirty="0">
                <a:solidFill>
                  <a:schemeClr val="tx2"/>
                </a:solidFill>
                <a:effectLst/>
                <a:latin typeface="Verdana" panose="020B0604030504040204" pitchFamily="34" charset="0"/>
                <a:ea typeface="Verdana" panose="020B0604030504040204" pitchFamily="34" charset="0"/>
                <a:cs typeface="Verdana" panose="020B0604030504040204" pitchFamily="34" charset="0"/>
              </a:rPr>
              <a:t>alibration status for SPI is unchanged  </a:t>
            </a:r>
            <a:r>
              <a:rPr lang="en-GB" sz="1500" dirty="0">
                <a:solidFill>
                  <a:schemeClr val="tx2"/>
                </a:solidFill>
                <a:highlight>
                  <a:srgbClr val="FFFFFF"/>
                </a:highlight>
                <a:latin typeface="Verdana" panose="020B0604030504040204" pitchFamily="34" charset="0"/>
              </a:rPr>
              <a:t>[thanks Jean-Pierre!]</a:t>
            </a:r>
            <a:endParaRPr lang="en-GB" sz="1500" b="0" i="0" u="none" strike="noStrike" dirty="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b="0" i="0" u="none" strike="noStrike" dirty="0">
                <a:solidFill>
                  <a:schemeClr val="tx2"/>
                </a:solidFill>
                <a:effectLst/>
                <a:highlight>
                  <a:srgbClr val="FFFFFF"/>
                </a:highlight>
                <a:latin typeface="Verdana" panose="020B0604030504040204" pitchFamily="34" charset="0"/>
              </a:rPr>
              <a:t>IBIS:</a:t>
            </a:r>
          </a:p>
          <a:p>
            <a:pPr marL="1067076" lvl="1" indent="-285750">
              <a:buFont typeface="Arial" panose="020B0604020202020204" pitchFamily="34" charset="0"/>
              <a:buChar char="•"/>
            </a:pPr>
            <a:r>
              <a:rPr lang="en-GB" dirty="0">
                <a:solidFill>
                  <a:schemeClr val="tx2"/>
                </a:solidFill>
                <a:highlight>
                  <a:srgbClr val="FFFFFF"/>
                </a:highlight>
                <a:latin typeface="Verdana" panose="020B0604030504040204" pitchFamily="34" charset="0"/>
              </a:rPr>
              <a:t>ISGRI: Calibration status from ISDC – see next slides  </a:t>
            </a:r>
            <a:r>
              <a:rPr lang="en-GB" sz="1500" dirty="0">
                <a:solidFill>
                  <a:schemeClr val="tx2"/>
                </a:solidFill>
                <a:highlight>
                  <a:srgbClr val="FFFFFF"/>
                </a:highlight>
                <a:latin typeface="Verdana" panose="020B0604030504040204" pitchFamily="34" charset="0"/>
              </a:rPr>
              <a:t>[thanks Carlo!]</a:t>
            </a:r>
            <a:endParaRPr lang="en-GB" sz="1500" b="0" i="0" u="none" strike="noStrike" dirty="0">
              <a:solidFill>
                <a:schemeClr val="tx2"/>
              </a:solidFill>
              <a:effectLst/>
              <a:highlight>
                <a:srgbClr val="FFFFFF"/>
              </a:highlight>
              <a:latin typeface="Verdana" panose="020B0604030504040204" pitchFamily="34" charset="0"/>
            </a:endParaRPr>
          </a:p>
          <a:p>
            <a:pPr marL="1067076" lvl="1" indent="-285750">
              <a:buFont typeface="Arial" panose="020B0604020202020204" pitchFamily="34" charset="0"/>
              <a:buChar char="•"/>
            </a:pPr>
            <a:r>
              <a:rPr lang="en-GB" dirty="0">
                <a:solidFill>
                  <a:srgbClr val="FF0000"/>
                </a:solidFill>
                <a:highlight>
                  <a:srgbClr val="FFFFFF"/>
                </a:highlight>
                <a:latin typeface="Verdana" panose="020B0604030504040204" pitchFamily="34" charset="0"/>
              </a:rPr>
              <a:t>December 2023</a:t>
            </a:r>
            <a:r>
              <a:rPr lang="en-GB" dirty="0">
                <a:solidFill>
                  <a:schemeClr val="tx2"/>
                </a:solidFill>
                <a:highlight>
                  <a:srgbClr val="FFFFFF"/>
                </a:highlight>
                <a:latin typeface="Verdana" panose="020B0604030504040204" pitchFamily="34" charset="0"/>
              </a:rPr>
              <a:t>: </a:t>
            </a:r>
            <a:r>
              <a:rPr lang="en-GB" b="0" i="0" u="none" strike="noStrike" dirty="0" err="1">
                <a:solidFill>
                  <a:schemeClr val="tx2"/>
                </a:solidFill>
                <a:effectLst/>
                <a:highlight>
                  <a:srgbClr val="FFFFFF"/>
                </a:highlight>
                <a:latin typeface="Verdana" panose="020B0604030504040204" pitchFamily="34" charset="0"/>
              </a:rPr>
              <a:t>PICsIT</a:t>
            </a:r>
            <a:r>
              <a:rPr lang="en-GB" b="0" i="0" u="none" strike="noStrike" dirty="0">
                <a:solidFill>
                  <a:schemeClr val="tx2"/>
                </a:solidFill>
                <a:effectLst/>
                <a:highlight>
                  <a:srgbClr val="FFFFFF"/>
                </a:highlight>
                <a:latin typeface="Verdana" panose="020B0604030504040204" pitchFamily="34" charset="0"/>
              </a:rPr>
              <a:t> time resolution of spectral timing mode (8 bins, 208-2600 keV) increased to 3.9ms (previously 7.8ms). This improves science return for bright &amp; short events </a:t>
            </a:r>
            <a:r>
              <a:rPr lang="en-GB" dirty="0">
                <a:solidFill>
                  <a:schemeClr val="tx2"/>
                </a:solidFill>
                <a:highlight>
                  <a:srgbClr val="FFFFFF"/>
                </a:highlight>
                <a:latin typeface="Verdana" panose="020B0604030504040204" pitchFamily="34" charset="0"/>
                <a:sym typeface="Wingdings" pitchFamily="2" charset="2"/>
              </a:rPr>
              <a:t></a:t>
            </a:r>
            <a:r>
              <a:rPr lang="en-GB" b="0" i="0" u="none" strike="noStrike" dirty="0">
                <a:solidFill>
                  <a:schemeClr val="tx2"/>
                </a:solidFill>
                <a:effectLst/>
                <a:highlight>
                  <a:srgbClr val="FFFFFF"/>
                </a:highlight>
                <a:latin typeface="Verdana" panose="020B0604030504040204" pitchFamily="34" charset="0"/>
              </a:rPr>
              <a:t> </a:t>
            </a:r>
            <a:r>
              <a:rPr lang="en-GB" b="0" i="0" u="none" strike="noStrike" dirty="0">
                <a:solidFill>
                  <a:schemeClr val="tx2"/>
                </a:solidFill>
                <a:effectLst/>
                <a:latin typeface="Verdana" panose="020B0604030504040204" pitchFamily="34" charset="0"/>
                <a:ea typeface="Verdana" panose="020B0604030504040204" pitchFamily="34" charset="0"/>
                <a:cs typeface="Verdana" panose="020B0604030504040204" pitchFamily="34" charset="0"/>
              </a:rPr>
              <a:t>latest results of Crab with </a:t>
            </a:r>
            <a:r>
              <a:rPr lang="en-GB" b="0" i="0" u="none" strike="noStrike" dirty="0" err="1">
                <a:solidFill>
                  <a:schemeClr val="tx2"/>
                </a:solidFill>
                <a:effectLst/>
                <a:latin typeface="Verdana" panose="020B0604030504040204" pitchFamily="34" charset="0"/>
                <a:ea typeface="Verdana" panose="020B0604030504040204" pitchFamily="34" charset="0"/>
                <a:cs typeface="Verdana" panose="020B0604030504040204" pitchFamily="34" charset="0"/>
              </a:rPr>
              <a:t>PICsIT</a:t>
            </a:r>
            <a:r>
              <a:rPr lang="en-GB" b="0" i="0" u="none" strike="noStrike" dirty="0">
                <a:solidFill>
                  <a:schemeClr val="tx2"/>
                </a:solidFill>
                <a:effectLst/>
                <a:latin typeface="Verdana" panose="020B0604030504040204" pitchFamily="34" charset="0"/>
                <a:ea typeface="Verdana" panose="020B0604030504040204" pitchFamily="34" charset="0"/>
                <a:cs typeface="Verdana" panose="020B0604030504040204" pitchFamily="34" charset="0"/>
                <a:sym typeface="Wingdings" pitchFamily="2" charset="2"/>
              </a:rPr>
              <a:t>, see talk by </a:t>
            </a:r>
            <a:r>
              <a:rPr lang="en-GB" dirty="0">
                <a:solidFill>
                  <a:schemeClr val="tx2"/>
                </a:solidFill>
                <a:latin typeface="Verdana" panose="020B0604030504040204" pitchFamily="34" charset="0"/>
                <a:ea typeface="Verdana" panose="020B0604030504040204" pitchFamily="34" charset="0"/>
                <a:cs typeface="Verdana" panose="020B0604030504040204" pitchFamily="34" charset="0"/>
                <a:sym typeface="Wingdings" pitchFamily="2" charset="2"/>
              </a:rPr>
              <a:t>James </a:t>
            </a:r>
            <a:r>
              <a:rPr lang="en-GB" dirty="0" err="1">
                <a:solidFill>
                  <a:schemeClr val="tx2"/>
                </a:solidFill>
                <a:latin typeface="Verdana" panose="020B0604030504040204" pitchFamily="34" charset="0"/>
                <a:ea typeface="Verdana" panose="020B0604030504040204" pitchFamily="34" charset="0"/>
                <a:cs typeface="Verdana" panose="020B0604030504040204" pitchFamily="34" charset="0"/>
                <a:sym typeface="Wingdings" pitchFamily="2" charset="2"/>
              </a:rPr>
              <a:t>Rodi</a:t>
            </a:r>
            <a:r>
              <a:rPr lang="en-GB" dirty="0">
                <a:solidFill>
                  <a:schemeClr val="tx2"/>
                </a:solidFill>
                <a:latin typeface="Verdana" panose="020B0604030504040204" pitchFamily="34" charset="0"/>
                <a:ea typeface="Verdana" panose="020B0604030504040204" pitchFamily="34" charset="0"/>
                <a:cs typeface="Verdana" panose="020B0604030504040204" pitchFamily="34" charset="0"/>
                <a:sym typeface="Wingdings" pitchFamily="2" charset="2"/>
              </a:rPr>
              <a:t> (Room 2, this evening)</a:t>
            </a:r>
          </a:p>
          <a:p>
            <a:pPr marL="285750" indent="-285750">
              <a:buFont typeface="Arial" panose="020B0604020202020204" pitchFamily="34" charset="0"/>
              <a:buChar char="•"/>
            </a:pPr>
            <a:r>
              <a:rPr lang="en-GB" dirty="0">
                <a:solidFill>
                  <a:schemeClr val="tx2"/>
                </a:solidFill>
                <a:latin typeface="Verdana" panose="020B0604030504040204" pitchFamily="34" charset="0"/>
                <a:ea typeface="Verdana" panose="020B0604030504040204" pitchFamily="34" charset="0"/>
                <a:cs typeface="Verdana" panose="020B0604030504040204" pitchFamily="34" charset="0"/>
                <a:sym typeface="Wingdings" pitchFamily="2" charset="2"/>
              </a:rPr>
              <a:t>JEM-X long-term calibration update from DTU – see next slides  </a:t>
            </a:r>
            <a:r>
              <a:rPr lang="en-GB" sz="1500" dirty="0">
                <a:solidFill>
                  <a:schemeClr val="tx2"/>
                </a:solidFill>
                <a:latin typeface="Verdana" panose="020B0604030504040204" pitchFamily="34" charset="0"/>
                <a:ea typeface="Verdana" panose="020B0604030504040204" pitchFamily="34" charset="0"/>
                <a:cs typeface="Verdana" panose="020B0604030504040204" pitchFamily="34" charset="0"/>
                <a:sym typeface="Wingdings" pitchFamily="2" charset="2"/>
              </a:rPr>
              <a:t>[thanks Jérôme!]</a:t>
            </a:r>
            <a:endParaRPr lang="en-GB" sz="15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pic>
        <p:nvPicPr>
          <p:cNvPr id="7170" name="Picture 2" descr="I'm just sitting here calibrating | I'm In The Middle of Some Calibrations  | Know Your Meme">
            <a:extLst>
              <a:ext uri="{FF2B5EF4-FFF2-40B4-BE49-F238E27FC236}">
                <a16:creationId xmlns:a16="http://schemas.microsoft.com/office/drawing/2014/main" id="{3C931E2B-C8AC-25A9-7A10-154CE61DF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428" y="4104715"/>
            <a:ext cx="3016703" cy="226252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124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32280" y="992767"/>
            <a:ext cx="11360800" cy="2736800"/>
          </a:xfrm>
          <a:prstGeom prst="rect">
            <a:avLst/>
          </a:prstGeom>
        </p:spPr>
        <p:txBody>
          <a:bodyPr spcFirstLastPara="1" vert="horz" wrap="square" lIns="121900" tIns="121900" rIns="121900" bIns="121900" numCol="1" anchor="b" anchorCtr="0" compatLnSpc="1">
            <a:prstTxWarp prst="textNoShape">
              <a:avLst/>
            </a:prstTxWarp>
            <a:normAutofit/>
          </a:bodyPr>
          <a:lstStyle/>
          <a:p>
            <a:r>
              <a:rPr lang="en"/>
              <a:t>INTEGRAL/ISGRI Calibration Status</a:t>
            </a:r>
            <a:endParaRPr/>
          </a:p>
        </p:txBody>
      </p:sp>
      <p:sp>
        <p:nvSpPr>
          <p:cNvPr id="55" name="Google Shape;55;p13"/>
          <p:cNvSpPr txBox="1">
            <a:spLocks noGrp="1"/>
          </p:cNvSpPr>
          <p:nvPr>
            <p:ph type="subTitle" idx="1"/>
          </p:nvPr>
        </p:nvSpPr>
        <p:spPr>
          <a:xfrm>
            <a:off x="432269" y="3778833"/>
            <a:ext cx="11360800" cy="2271600"/>
          </a:xfrm>
          <a:prstGeom prst="rect">
            <a:avLst/>
          </a:prstGeom>
        </p:spPr>
        <p:txBody>
          <a:bodyPr spcFirstLastPara="1" vert="horz" wrap="square" lIns="121900" tIns="121900" rIns="121900" bIns="121900" numCol="1" anchor="t" anchorCtr="0" compatLnSpc="1">
            <a:prstTxWarp prst="textNoShape">
              <a:avLst/>
            </a:prstTxWarp>
            <a:normAutofit lnSpcReduction="10000"/>
          </a:bodyPr>
          <a:lstStyle/>
          <a:p>
            <a:r>
              <a:rPr lang="en" dirty="0"/>
              <a:t>Updates on instrument evolution and current work</a:t>
            </a:r>
            <a:br>
              <a:rPr lang="en" dirty="0"/>
            </a:br>
            <a:br>
              <a:rPr lang="en" dirty="0"/>
            </a:br>
            <a:r>
              <a:rPr lang="en" sz="2000" dirty="0"/>
              <a:t>On behalf of the ISDC, University of Geneva</a:t>
            </a:r>
            <a:endParaRPr sz="2000" dirty="0"/>
          </a:p>
          <a:p>
            <a:r>
              <a:rPr lang="en" sz="2000" dirty="0"/>
              <a:t>(Prepared by Oliver </a:t>
            </a:r>
            <a:r>
              <a:rPr lang="en" sz="2000" dirty="0" err="1"/>
              <a:t>Pedros</a:t>
            </a:r>
            <a:r>
              <a:rPr lang="en" sz="2000" dirty="0"/>
              <a:t> and Volodymyr Savchenko</a:t>
            </a:r>
            <a:endParaRPr sz="2000" dirty="0"/>
          </a:p>
          <a:p>
            <a:r>
              <a:rPr lang="en" sz="2000" dirty="0"/>
              <a:t>Approved by Carlo Ferrigno)</a:t>
            </a:r>
            <a:endParaRPr sz="2000" dirty="0"/>
          </a:p>
        </p:txBody>
      </p:sp>
      <p:pic>
        <p:nvPicPr>
          <p:cNvPr id="11266" name="Picture 2" descr="ISDC">
            <a:extLst>
              <a:ext uri="{FF2B5EF4-FFF2-40B4-BE49-F238E27FC236}">
                <a16:creationId xmlns:a16="http://schemas.microsoft.com/office/drawing/2014/main" id="{7A158246-53E8-17E4-C91D-6A1EC7DD8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6689" y="5427083"/>
            <a:ext cx="1905000" cy="876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6AA67823-AB11-4C2B-8D34-BC63FAC8D624}"/>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err="1">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1B2B1F32-0869-4E70-95F0-DD1D08A8AFC1}"/>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FD0E5E75-7717-46C2-B7DD-6B9340E741A3}"/>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3960ED60-8A23-46C4-B339-32CD106C96D9}" vid="{8F05BAB2-BE42-419F-A679-AC1342FCD50B}"/>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6bd4437-358d-49e4-b92a-9f87051766ba">
      <Terms xmlns="http://schemas.microsoft.com/office/infopath/2007/PartnerControls"/>
    </lcf76f155ced4ddcb4097134ff3c332f>
    <TaxCatchAll xmlns="c7af1112-5784-4462-b68a-d9114194d43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C56B8A274B8747B558E216C75DA103" ma:contentTypeVersion="14" ma:contentTypeDescription="Create a new document." ma:contentTypeScope="" ma:versionID="98fe103e63909f1106277446ff415ee4">
  <xsd:schema xmlns:xsd="http://www.w3.org/2001/XMLSchema" xmlns:xs="http://www.w3.org/2001/XMLSchema" xmlns:p="http://schemas.microsoft.com/office/2006/metadata/properties" xmlns:ns2="36bd4437-358d-49e4-b92a-9f87051766ba" xmlns:ns3="c7af1112-5784-4462-b68a-d9114194d437" targetNamespace="http://schemas.microsoft.com/office/2006/metadata/properties" ma:root="true" ma:fieldsID="8486a091fdb74af7f9c74614b6b36c38" ns2:_="" ns3:_="">
    <xsd:import namespace="36bd4437-358d-49e4-b92a-9f87051766ba"/>
    <xsd:import namespace="c7af1112-5784-4462-b68a-d9114194d437"/>
    <xsd:element name="properties">
      <xsd:complexType>
        <xsd:sequence>
          <xsd:element name="documentManagement">
            <xsd:complexType>
              <xsd:all>
                <xsd:element ref="ns2:MediaServiceMetadata" minOccurs="0"/>
                <xsd:element ref="ns2:MediaServiceFastMetadata"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bd4437-358d-49e4-b92a-9f87051766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688d343-e684-46db-b94f-a4cae8ed19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af1112-5784-4462-b68a-d9114194d437"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6ae04be-d6b2-41c5-bfdb-6fc4542e4957}" ma:internalName="TaxCatchAll" ma:showField="CatchAllData" ma:web="c7af1112-5784-4462-b68a-d9114194d437">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22279E-2C4C-4C93-8498-455A58D1433E}">
  <ds:schemaRefs>
    <ds:schemaRef ds:uri="http://schemas.microsoft.com/office/infopath/2007/PartnerControls"/>
    <ds:schemaRef ds:uri="http://purl.org/dc/dcmitype/"/>
    <ds:schemaRef ds:uri="http://schemas.openxmlformats.org/package/2006/metadata/core-properties"/>
    <ds:schemaRef ds:uri="36bd4437-358d-49e4-b92a-9f87051766ba"/>
    <ds:schemaRef ds:uri="c7af1112-5784-4462-b68a-d9114194d437"/>
    <ds:schemaRef ds:uri="http://schemas.microsoft.com/office/2006/metadata/properties"/>
    <ds:schemaRef ds:uri="http://schemas.microsoft.com/office/2006/documentManagement/types"/>
    <ds:schemaRef ds:uri="http://purl.org/dc/elements/1.1/"/>
    <ds:schemaRef ds:uri="http://www.w3.org/XML/1998/namespace"/>
    <ds:schemaRef ds:uri="http://purl.org/dc/terms/"/>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B19FF9E7-0F4A-42DE-8E07-0CD0C9E2DE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bd4437-358d-49e4-b92a-9f87051766ba"/>
    <ds:schemaRef ds:uri="c7af1112-5784-4462-b68a-d9114194d4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2020_ESA_Presentation</Template>
  <TotalTime>9526</TotalTime>
  <Words>2175</Words>
  <Application>Microsoft Macintosh PowerPoint</Application>
  <PresentationFormat>Custom</PresentationFormat>
  <Paragraphs>181</Paragraphs>
  <Slides>16</Slides>
  <Notes>13</Notes>
  <HiddenSlides>2</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16</vt:i4>
      </vt:variant>
    </vt:vector>
  </HeadingPairs>
  <TitlesOfParts>
    <vt:vector size="31" baseType="lpstr">
      <vt:lpstr>ＭＳ Ｐゴシック</vt:lpstr>
      <vt:lpstr>ＭＳ Ｐゴシック</vt:lpstr>
      <vt:lpstr>Arial</vt:lpstr>
      <vt:lpstr>Arial Rounded MT Bold</vt:lpstr>
      <vt:lpstr>Calibri</vt:lpstr>
      <vt:lpstr>Liberation Serif</vt:lpstr>
      <vt:lpstr>NotesEsa</vt:lpstr>
      <vt:lpstr>Noto Serif CJK SC</vt:lpstr>
      <vt:lpstr>Times New Roman</vt:lpstr>
      <vt:lpstr>Verdana</vt:lpstr>
      <vt:lpstr>Wingdings</vt:lpstr>
      <vt:lpstr>ESA_Presentation_DARK</vt:lpstr>
      <vt:lpstr>ESA_Presentation_DARK_BG</vt:lpstr>
      <vt:lpstr>ESA_Presentation_CLEAR</vt:lpstr>
      <vt:lpstr>ESA_Presentation_CLEAR_BG</vt:lpstr>
      <vt:lpstr>PowerPoint Presentation</vt:lpstr>
      <vt:lpstr>Who am I?</vt:lpstr>
      <vt:lpstr>INTEGRAL in a nutshell</vt:lpstr>
      <vt:lpstr>INTEGRAL in a nutshell</vt:lpstr>
      <vt:lpstr>Key science capabilities</vt:lpstr>
      <vt:lpstr>E-coverage of current &amp; future high-E Missions</vt:lpstr>
      <vt:lpstr>INTEGRAL Ground Segment</vt:lpstr>
      <vt:lpstr>INTEGRAL – Calibration status?</vt:lpstr>
      <vt:lpstr>INTEGRAL/ISGRI Calibration Status</vt:lpstr>
      <vt:lpstr>PowerPoint Presentation</vt:lpstr>
      <vt:lpstr>PowerPoint Presentation</vt:lpstr>
      <vt:lpstr>PowerPoint Presentation</vt:lpstr>
      <vt:lpstr>MMODA</vt:lpstr>
      <vt:lpstr>JEM-X long term calibration update I</vt:lpstr>
      <vt:lpstr>JEM-X long-term calibration update </vt:lpstr>
      <vt:lpstr>INTEGRAL – What next?</vt:lpstr>
    </vt:vector>
  </TitlesOfParts>
  <Manager/>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THESEUS - Teams Operating Principles</dc:title>
  <dc:subject>THESEUS - Teams Operating Principles</dc:subject>
  <dc:creator>Mark Ayre</dc:creator>
  <cp:keywords/>
  <dc:description/>
  <cp:lastModifiedBy>Erik Kuulkers</cp:lastModifiedBy>
  <cp:revision>29</cp:revision>
  <cp:lastPrinted>2024-04-17T12:05:29Z</cp:lastPrinted>
  <dcterms:created xsi:type="dcterms:W3CDTF">2023-12-15T09:39:47Z</dcterms:created>
  <dcterms:modified xsi:type="dcterms:W3CDTF">2024-05-12T21:43:39Z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Mark Ayre</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0x010100C0C56B8A274B8747B558E216C75DA103</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1</vt:i4>
  </property>
  <property fmtid="{D5CDD505-2E9C-101B-9397-08002B2CF9AE}" pid="28" name="Revision">
    <vt:i4>0</vt:i4>
  </property>
  <property fmtid="{D5CDD505-2E9C-101B-9397-08002B2CF9AE}" pid="29" name="Issue Date">
    <vt:filetime>2023-12-14T23:00:00Z</vt:filetime>
  </property>
  <property fmtid="{D5CDD505-2E9C-101B-9397-08002B2CF9AE}" pid="30" name="Organisational_x0020_entity">
    <vt:lpwstr/>
  </property>
  <property fmtid="{D5CDD505-2E9C-101B-9397-08002B2CF9AE}" pid="31" name="_dlc_DocIdItemGuid">
    <vt:lpwstr>5f0bab48-4ce0-4eab-83cc-d71b5b88219f</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PKKMWAM5UKCP-1108600927-1303</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y fmtid="{D5CDD505-2E9C-101B-9397-08002B2CF9AE}" pid="42" name="Image Tags">
    <vt:lpwstr/>
  </property>
  <property fmtid="{D5CDD505-2E9C-101B-9397-08002B2CF9AE}" pid="43" name="MediaServiceImageTags">
    <vt:lpwstr/>
  </property>
</Properties>
</file>