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</p:sldMasterIdLst>
  <p:notesMasterIdLst>
    <p:notesMasterId r:id="rId19"/>
  </p:notesMasterIdLst>
  <p:sldIdLst>
    <p:sldId id="256" r:id="rId5"/>
    <p:sldId id="1502" r:id="rId6"/>
    <p:sldId id="1519" r:id="rId7"/>
    <p:sldId id="312" r:id="rId8"/>
    <p:sldId id="1520" r:id="rId9"/>
    <p:sldId id="258" r:id="rId10"/>
    <p:sldId id="1521" r:id="rId11"/>
    <p:sldId id="1522" r:id="rId12"/>
    <p:sldId id="1523" r:id="rId13"/>
    <p:sldId id="1524" r:id="rId14"/>
    <p:sldId id="1525" r:id="rId15"/>
    <p:sldId id="1526" r:id="rId16"/>
    <p:sldId id="1517" r:id="rId17"/>
    <p:sldId id="1402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zoumanian, Zaven (GSFC-6620)" initials="A(" lastIdx="2" clrIdx="0">
    <p:extLst>
      <p:ext uri="{19B8F6BF-5375-455C-9EA6-DF929625EA0E}">
        <p15:presenceInfo xmlns:p15="http://schemas.microsoft.com/office/powerpoint/2012/main" userId="S::zarzouma@ndc.nasa.gov::9f57680f-ad50-465f-8dfc-32d89a8d575f" providerId="AD"/>
      </p:ext>
    </p:extLst>
  </p:cmAuthor>
  <p:cmAuthor id="2" name="Markwardt, Craig B (GSFC-6620)" initials="M(" lastIdx="2" clrIdx="1">
    <p:extLst>
      <p:ext uri="{19B8F6BF-5375-455C-9EA6-DF929625EA0E}">
        <p15:presenceInfo xmlns:p15="http://schemas.microsoft.com/office/powerpoint/2012/main" userId="S::cmarkwar@ndc.nasa.gov::c2d30e8a-cce4-49f9-b03d-0ed55392d6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F2C2F-D640-5D47-82D1-DA3236193E4F}" v="38" dt="2024-05-10T18:06:33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5"/>
    <p:restoredTop sz="95782"/>
  </p:normalViewPr>
  <p:slideViewPr>
    <p:cSldViewPr snapToGrid="0">
      <p:cViewPr varScale="1">
        <p:scale>
          <a:sx n="118" d="100"/>
          <a:sy n="118" d="100"/>
        </p:scale>
        <p:origin x="1448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390" cy="68575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544437" y="3700533"/>
            <a:ext cx="4654032" cy="1862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None/>
              <a:defRPr sz="1800"/>
            </a:lvl4pPr>
            <a:lvl5pPr marL="2286000" lvl="4" indent="-228600" algn="ctr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" preserve="1" userDrawn="1">
  <p:cSld name="1_Title and Two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8229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67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ntent">
  <p:cSld name="Title and Three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4038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648200" y="145634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3"/>
          </p:nvPr>
        </p:nvSpPr>
        <p:spPr>
          <a:xfrm>
            <a:off x="4648200" y="407097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ntent">
  <p:cSld name="Title and Four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457200" y="407188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3"/>
          </p:nvPr>
        </p:nvSpPr>
        <p:spPr>
          <a:xfrm>
            <a:off x="4648200" y="145634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4"/>
          </p:nvPr>
        </p:nvSpPr>
        <p:spPr>
          <a:xfrm>
            <a:off x="4648200" y="407097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8229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95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8823970" y="6586641"/>
            <a:ext cx="33544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121A3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rgbClr val="121A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1751263" y="1180087"/>
            <a:ext cx="7392737" cy="47103"/>
          </a:xfrm>
          <a:prstGeom prst="rect">
            <a:avLst/>
          </a:prstGeom>
          <a:gradFill>
            <a:gsLst>
              <a:gs pos="0">
                <a:srgbClr val="2D517F"/>
              </a:gs>
              <a:gs pos="100000">
                <a:srgbClr val="121A33"/>
              </a:gs>
            </a:gsLst>
            <a:lin ang="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2" r:id="rId3"/>
    <p:sldLayoutId id="2147483653" r:id="rId4"/>
    <p:sldLayoutId id="214748365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108998" y="3700525"/>
            <a:ext cx="7989600" cy="18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0"/>
              <a:buNone/>
            </a:pPr>
            <a:r>
              <a:rPr lang="en-US" sz="3330"/>
              <a:t>NICER </a:t>
            </a:r>
            <a:r>
              <a:rPr lang="en-US" sz="3330" dirty="0"/>
              <a:t>Calibration Status</a:t>
            </a:r>
            <a:br>
              <a:rPr lang="en-US" sz="3330" dirty="0"/>
            </a:br>
            <a:r>
              <a:rPr lang="en-US" sz="2590" dirty="0"/>
              <a:t>Craig Markwardt (NASA/GSFC)</a:t>
            </a:r>
            <a:br>
              <a:rPr lang="en-US" sz="2590" dirty="0"/>
            </a:br>
            <a:r>
              <a:rPr lang="en-US" sz="2590" dirty="0"/>
              <a:t>on behalf of NICER Team</a:t>
            </a:r>
            <a:endParaRPr dirty="0"/>
          </a:p>
        </p:txBody>
      </p:sp>
      <p:pic>
        <p:nvPicPr>
          <p:cNvPr id="45" name="Google Shape;45;p9" descr="NAS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656" y="5978875"/>
            <a:ext cx="956264" cy="8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 descr="GSF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6878" y="5871218"/>
            <a:ext cx="445842" cy="81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 descr="Moog.jpg"/>
          <p:cNvPicPr preferRelativeResize="0"/>
          <p:nvPr/>
        </p:nvPicPr>
        <p:blipFill rotWithShape="1">
          <a:blip r:embed="rId5">
            <a:alphaModFix/>
          </a:blip>
          <a:srcRect l="6697" t="14626" r="6830" b="16740"/>
          <a:stretch/>
        </p:blipFill>
        <p:spPr>
          <a:xfrm>
            <a:off x="6328790" y="6521896"/>
            <a:ext cx="1544647" cy="31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9" descr="DTU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4601" y="6109357"/>
            <a:ext cx="472630" cy="68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 descr="BroadReach.jpg"/>
          <p:cNvPicPr preferRelativeResize="0"/>
          <p:nvPr/>
        </p:nvPicPr>
        <p:blipFill rotWithShape="1">
          <a:blip r:embed="rId7">
            <a:alphaModFix/>
          </a:blip>
          <a:srcRect r="7247" b="21363"/>
          <a:stretch/>
        </p:blipFill>
        <p:spPr>
          <a:xfrm>
            <a:off x="5257801" y="6350929"/>
            <a:ext cx="828039" cy="37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 descr="DTU.jpg"/>
          <p:cNvPicPr preferRelativeResize="0"/>
          <p:nvPr/>
        </p:nvPicPr>
        <p:blipFill rotWithShape="1">
          <a:blip r:embed="rId8">
            <a:alphaModFix/>
          </a:blip>
          <a:srcRect b="59574"/>
          <a:stretch/>
        </p:blipFill>
        <p:spPr>
          <a:xfrm>
            <a:off x="4194600" y="6146342"/>
            <a:ext cx="470469" cy="27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 descr="BroadReach.jpg"/>
          <p:cNvPicPr preferRelativeResize="0"/>
          <p:nvPr/>
        </p:nvPicPr>
        <p:blipFill rotWithShape="1">
          <a:blip r:embed="rId9">
            <a:alphaModFix/>
          </a:blip>
          <a:srcRect t="83754" r="2816" b="2920"/>
          <a:stretch/>
        </p:blipFill>
        <p:spPr>
          <a:xfrm>
            <a:off x="5249985" y="6768051"/>
            <a:ext cx="867594" cy="6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 descr="Kavl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89350" y="6040288"/>
            <a:ext cx="1427224" cy="70038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/>
        </p:nvSpPr>
        <p:spPr>
          <a:xfrm>
            <a:off x="1606177" y="6596390"/>
            <a:ext cx="64247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GSFC</a:t>
            </a:r>
            <a:endParaRPr/>
          </a:p>
        </p:txBody>
      </p:sp>
      <p:sp>
        <p:nvSpPr>
          <p:cNvPr id="54" name="Google Shape;54;p9"/>
          <p:cNvSpPr txBox="1"/>
          <p:nvPr/>
        </p:nvSpPr>
        <p:spPr>
          <a:xfrm>
            <a:off x="4075571" y="0"/>
            <a:ext cx="506842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4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IACHEC</a:t>
            </a:r>
            <a:br>
              <a:rPr lang="en-US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 2024</a:t>
            </a:r>
            <a:endParaRPr dirty="0"/>
          </a:p>
        </p:txBody>
      </p:sp>
      <p:pic>
        <p:nvPicPr>
          <p:cNvPr id="55" name="Google Shape;55;p9" descr="https://lh4.googleusercontent.com/tFJBv5KjYZSvBCzq0-DtwMNlAe3Zv2Q-TfrvjdAhkf042lQ1dLoIjd7PtSaAzJfxp0wLZJN4NjHhcBRZD5zFsp81-an6LfRD0sCnrdHvOMtKEQ6AagVQN0h4fSWbXqcb7aUc-dN2Lm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42141" y="4883833"/>
            <a:ext cx="1334477" cy="153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EFF4D4-0EE8-5B63-EBE5-8FB62865C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Response and background calculators re-parameterized to handle day/night threshold adjustments</a:t>
            </a:r>
          </a:p>
          <a:p>
            <a:r>
              <a:rPr lang="en-US" dirty="0"/>
              <a:t>Better screening for science data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28E6E9-2FAD-BCD2-730A-D5C59853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Calibration/Software Impacts</a:t>
            </a:r>
          </a:p>
        </p:txBody>
      </p:sp>
    </p:spTree>
    <p:extLst>
      <p:ext uri="{BB962C8B-B14F-4D97-AF65-F5344CB8AC3E}">
        <p14:creationId xmlns:p14="http://schemas.microsoft.com/office/powerpoint/2010/main" val="1145637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9D143-9449-F67B-D1F0-3CE894A0C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3914384" cy="51953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Repair patches installed during EVA (“space-walk”)</a:t>
            </a:r>
          </a:p>
          <a:p>
            <a:r>
              <a:rPr lang="en-US" dirty="0"/>
              <a:t>Jan – approved</a:t>
            </a:r>
          </a:p>
          <a:p>
            <a:r>
              <a:rPr lang="en-US" dirty="0"/>
              <a:t>May – flight hardware completed</a:t>
            </a:r>
          </a:p>
          <a:p>
            <a:r>
              <a:rPr lang="en-US" dirty="0"/>
              <a:t>May-Jul – testing</a:t>
            </a:r>
          </a:p>
          <a:p>
            <a:r>
              <a:rPr lang="en-US" dirty="0"/>
              <a:t>Aug 3 – planned launch</a:t>
            </a:r>
          </a:p>
          <a:p>
            <a:r>
              <a:rPr lang="en-US" dirty="0"/>
              <a:t>Nov – possible installation EVA</a:t>
            </a:r>
          </a:p>
          <a:p>
            <a:pPr lvl="1"/>
            <a:r>
              <a:rPr lang="en-US" dirty="0"/>
              <a:t>Install locations based on photo survey (5 targets, 7 spares)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AAC6EA-ED83-C612-CAA5-FDACC7AF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Repair is Approved</a:t>
            </a:r>
          </a:p>
        </p:txBody>
      </p:sp>
      <p:pic>
        <p:nvPicPr>
          <p:cNvPr id="3076" name="Picture 4" descr="Sketch depicting the installation of aluminum patches into sunshade sectors to block the optical leaks">
            <a:extLst>
              <a:ext uri="{FF2B5EF4-FFF2-40B4-BE49-F238E27FC236}">
                <a16:creationId xmlns:a16="http://schemas.microsoft.com/office/drawing/2014/main" id="{352692DF-7CCE-8514-323D-43FF326A6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2576"/>
          <a:stretch/>
        </p:blipFill>
        <p:spPr bwMode="auto">
          <a:xfrm>
            <a:off x="4772418" y="1323419"/>
            <a:ext cx="379538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21FFD-36D8-41D0-0D56-2CF41C5E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14" y="3582915"/>
            <a:ext cx="3795386" cy="2955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5D0B1-D186-52EF-2D22-445F82DF19F5}"/>
              </a:ext>
            </a:extLst>
          </p:cNvPr>
          <p:cNvSpPr txBox="1"/>
          <p:nvPr/>
        </p:nvSpPr>
        <p:spPr>
          <a:xfrm>
            <a:off x="5320385" y="3717486"/>
            <a:ext cx="3122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NASA Neutral Buoyancy Lab Testing</a:t>
            </a:r>
          </a:p>
        </p:txBody>
      </p:sp>
    </p:spTree>
    <p:extLst>
      <p:ext uri="{BB962C8B-B14F-4D97-AF65-F5344CB8AC3E}">
        <p14:creationId xmlns:p14="http://schemas.microsoft.com/office/powerpoint/2010/main" val="364598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F7BCF9-3A03-53C7-DA2E-2CD48CED6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patch removes exactly 1/6</a:t>
            </a:r>
            <a:r>
              <a:rPr lang="en-US" baseline="30000" dirty="0"/>
              <a:t>th</a:t>
            </a:r>
            <a:r>
              <a:rPr lang="en-US" dirty="0"/>
              <a:t> of module effective area</a:t>
            </a:r>
          </a:p>
          <a:p>
            <a:r>
              <a:rPr lang="en-US" dirty="0"/>
              <a:t>”Delta” calibration plan</a:t>
            </a:r>
          </a:p>
          <a:p>
            <a:pPr lvl="1"/>
            <a:r>
              <a:rPr lang="en-US" dirty="0"/>
              <a:t>Verification of successful patch by pointing near sun during orbit day, noting reduction in optical loading</a:t>
            </a:r>
          </a:p>
          <a:p>
            <a:pPr lvl="1"/>
            <a:r>
              <a:rPr lang="en-US" dirty="0"/>
              <a:t>Observation of bright X-ray target (Crab, if visible) to verify effective area losses in repaired modules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86B722-2C26-AC1D-796C-CD63CFE2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Post-Repair Calibration Plans</a:t>
            </a:r>
          </a:p>
        </p:txBody>
      </p:sp>
    </p:spTree>
    <p:extLst>
      <p:ext uri="{BB962C8B-B14F-4D97-AF65-F5344CB8AC3E}">
        <p14:creationId xmlns:p14="http://schemas.microsoft.com/office/powerpoint/2010/main" val="221214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8E917E6-9B23-9EC3-8D52-FA762260D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417" y="4224674"/>
            <a:ext cx="4025542" cy="21174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530506-4AD3-C93E-F056-0E3DB7A9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4234070" cy="52615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SCORPEON is a parameterized NICER background model</a:t>
            </a:r>
          </a:p>
          <a:p>
            <a:pPr lvl="1"/>
            <a:r>
              <a:rPr lang="en-US" dirty="0"/>
              <a:t>Attempt at physically motivated components</a:t>
            </a:r>
          </a:p>
          <a:p>
            <a:pPr lvl="1"/>
            <a:r>
              <a:rPr lang="en-US" dirty="0"/>
              <a:t>A-priori estimated norms, but XSPEC fitting allowed</a:t>
            </a:r>
          </a:p>
          <a:p>
            <a:r>
              <a:rPr lang="en-US" dirty="0"/>
              <a:t>Released Jan 2023</a:t>
            </a:r>
          </a:p>
          <a:p>
            <a:r>
              <a:rPr lang="en-US" dirty="0"/>
              <a:t>Feedback: SCORPEON becoming popular, primarily it always provides an estimate</a:t>
            </a:r>
          </a:p>
          <a:p>
            <a:pPr lvl="1"/>
            <a:r>
              <a:rPr lang="en-US" dirty="0"/>
              <a:t>21 refereed pubs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0AC4EE-19EA-6274-DE45-80487ACB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SCORPEON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2053B3-0BA4-89CD-0526-4B999275C631}"/>
              </a:ext>
            </a:extLst>
          </p:cNvPr>
          <p:cNvGrpSpPr/>
          <p:nvPr/>
        </p:nvGrpSpPr>
        <p:grpSpPr>
          <a:xfrm>
            <a:off x="4200939" y="1298232"/>
            <a:ext cx="5511152" cy="3254418"/>
            <a:chOff x="362886" y="1425786"/>
            <a:chExt cx="9276124" cy="54776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1F53D5-B91F-B329-2430-BC8CC29A3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43" b="-471"/>
            <a:stretch/>
          </p:blipFill>
          <p:spPr>
            <a:xfrm>
              <a:off x="1000718" y="1425786"/>
              <a:ext cx="7382107" cy="50292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041F0F-7896-87AD-F86C-6E0E371810E8}"/>
                </a:ext>
              </a:extLst>
            </p:cNvPr>
            <p:cNvSpPr txBox="1"/>
            <p:nvPr/>
          </p:nvSpPr>
          <p:spPr>
            <a:xfrm>
              <a:off x="3776134" y="4707466"/>
              <a:ext cx="646331" cy="369332"/>
            </a:xfrm>
            <a:prstGeom prst="rect">
              <a:avLst/>
            </a:prstGeom>
            <a:noFill/>
            <a:effectLst>
              <a:glow>
                <a:schemeClr val="bg1"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1800">
                  <a:solidFill>
                    <a:srgbClr val="00B050"/>
                  </a:solidFill>
                  <a:effectLst>
                    <a:glow rad="1006448">
                      <a:schemeClr val="bg1">
                        <a:alpha val="84000"/>
                      </a:schemeClr>
                    </a:glow>
                  </a:effectLst>
                </a:rPr>
                <a:t>SAA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82FFA7-F342-73B0-78F9-4762DF0168EE}"/>
                </a:ext>
              </a:extLst>
            </p:cNvPr>
            <p:cNvSpPr txBox="1"/>
            <p:nvPr/>
          </p:nvSpPr>
          <p:spPr>
            <a:xfrm>
              <a:off x="5312833" y="3024199"/>
              <a:ext cx="2266947" cy="414428"/>
            </a:xfrm>
            <a:prstGeom prst="rect">
              <a:avLst/>
            </a:prstGeom>
            <a:noFill/>
            <a:effectLst>
              <a:glow>
                <a:schemeClr val="bg1"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50"/>
                  </a:solidFill>
                  <a:effectLst>
                    <a:glow rad="1006448">
                      <a:schemeClr val="bg1">
                        <a:alpha val="84000"/>
                      </a:schemeClr>
                    </a:glow>
                  </a:effectLst>
                </a:rPr>
                <a:t>Cosmic Rays (COR)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E03D4-B0B9-8641-C130-829F15401929}"/>
                </a:ext>
              </a:extLst>
            </p:cNvPr>
            <p:cNvSpPr txBox="1"/>
            <p:nvPr/>
          </p:nvSpPr>
          <p:spPr>
            <a:xfrm>
              <a:off x="7282694" y="5971012"/>
              <a:ext cx="2356316" cy="932465"/>
            </a:xfrm>
            <a:prstGeom prst="rect">
              <a:avLst/>
            </a:prstGeom>
            <a:noFill/>
            <a:effectLst>
              <a:glow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effectLst>
                    <a:glow rad="1006448">
                      <a:schemeClr val="bg1">
                        <a:alpha val="84000"/>
                      </a:schemeClr>
                    </a:glow>
                  </a:effectLst>
                </a:rPr>
                <a:t>Precipitating Electrons</a:t>
              </a:r>
              <a:br>
                <a:rPr lang="en-US" sz="1000" dirty="0">
                  <a:solidFill>
                    <a:srgbClr val="FF0000"/>
                  </a:solidFill>
                  <a:effectLst>
                    <a:glow rad="1006448">
                      <a:schemeClr val="bg1">
                        <a:alpha val="84000"/>
                      </a:schemeClr>
                    </a:glow>
                  </a:effectLst>
                </a:rPr>
              </a:br>
              <a:r>
                <a:rPr lang="en-US" sz="1000" dirty="0">
                  <a:solidFill>
                    <a:srgbClr val="FF0000"/>
                  </a:solidFill>
                  <a:effectLst>
                    <a:glow rad="1006448">
                      <a:schemeClr val="bg1">
                        <a:alpha val="84000"/>
                      </a:schemeClr>
                    </a:glow>
                  </a:effectLst>
                </a:rPr>
                <a:t>(PREL)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A1C5CE-5EFD-3640-A792-53D5974765A9}"/>
                </a:ext>
              </a:extLst>
            </p:cNvPr>
            <p:cNvSpPr txBox="1"/>
            <p:nvPr/>
          </p:nvSpPr>
          <p:spPr>
            <a:xfrm>
              <a:off x="362886" y="1680033"/>
              <a:ext cx="1275663" cy="932465"/>
            </a:xfrm>
            <a:prstGeom prst="rect">
              <a:avLst/>
            </a:prstGeom>
            <a:noFill/>
            <a:effectLst>
              <a:glow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B050"/>
                  </a:solidFill>
                  <a:effectLst>
                    <a:glow>
                      <a:schemeClr val="bg1"/>
                    </a:glow>
                  </a:effectLst>
                </a:rPr>
                <a:t>Trapped Electrons</a:t>
              </a:r>
            </a:p>
            <a:p>
              <a:r>
                <a:rPr lang="en-US" sz="1000" dirty="0">
                  <a:solidFill>
                    <a:srgbClr val="00B050"/>
                  </a:solidFill>
                  <a:effectLst>
                    <a:glow>
                      <a:schemeClr val="bg1"/>
                    </a:glow>
                  </a:effectLst>
                </a:rPr>
                <a:t>(TREL)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56F5ED-48ED-D496-5B2E-ADBFF2216D25}"/>
                </a:ext>
              </a:extLst>
            </p:cNvPr>
            <p:cNvCxnSpPr>
              <a:cxnSpLocks/>
            </p:cNvCxnSpPr>
            <p:nvPr/>
          </p:nvCxnSpPr>
          <p:spPr>
            <a:xfrm>
              <a:off x="1377422" y="2003199"/>
              <a:ext cx="1785937" cy="32316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6AA3244-84A3-E537-C414-A69B52BF5325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6789916" y="5971011"/>
              <a:ext cx="492779" cy="4662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4F98079-D075-F852-9B16-9CEA5C6057D2}"/>
                </a:ext>
              </a:extLst>
            </p:cNvPr>
            <p:cNvSpPr/>
            <p:nvPr/>
          </p:nvSpPr>
          <p:spPr>
            <a:xfrm>
              <a:off x="2320397" y="1480079"/>
              <a:ext cx="1685925" cy="300156"/>
            </a:xfrm>
            <a:custGeom>
              <a:avLst/>
              <a:gdLst>
                <a:gd name="connsiteX0" fmla="*/ 0 w 1685925"/>
                <a:gd name="connsiteY0" fmla="*/ 0 h 300156"/>
                <a:gd name="connsiteX1" fmla="*/ 885825 w 1685925"/>
                <a:gd name="connsiteY1" fmla="*/ 300037 h 300156"/>
                <a:gd name="connsiteX2" fmla="*/ 1685925 w 1685925"/>
                <a:gd name="connsiteY2" fmla="*/ 28575 h 30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5925" h="300156">
                  <a:moveTo>
                    <a:pt x="0" y="0"/>
                  </a:moveTo>
                  <a:cubicBezTo>
                    <a:pt x="302419" y="147637"/>
                    <a:pt x="604838" y="295275"/>
                    <a:pt x="885825" y="300037"/>
                  </a:cubicBezTo>
                  <a:cubicBezTo>
                    <a:pt x="1166812" y="304799"/>
                    <a:pt x="1426368" y="166687"/>
                    <a:pt x="1685925" y="28575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9673BAA-D542-97CE-008A-B636A23E2B73}"/>
                </a:ext>
              </a:extLst>
            </p:cNvPr>
            <p:cNvSpPr/>
            <p:nvPr/>
          </p:nvSpPr>
          <p:spPr>
            <a:xfrm flipV="1">
              <a:off x="6084840" y="5688208"/>
              <a:ext cx="1685925" cy="190777"/>
            </a:xfrm>
            <a:custGeom>
              <a:avLst/>
              <a:gdLst>
                <a:gd name="connsiteX0" fmla="*/ 0 w 1685925"/>
                <a:gd name="connsiteY0" fmla="*/ 0 h 300156"/>
                <a:gd name="connsiteX1" fmla="*/ 885825 w 1685925"/>
                <a:gd name="connsiteY1" fmla="*/ 300037 h 300156"/>
                <a:gd name="connsiteX2" fmla="*/ 1685925 w 1685925"/>
                <a:gd name="connsiteY2" fmla="*/ 28575 h 30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5925" h="300156">
                  <a:moveTo>
                    <a:pt x="0" y="0"/>
                  </a:moveTo>
                  <a:cubicBezTo>
                    <a:pt x="302419" y="147637"/>
                    <a:pt x="604838" y="295275"/>
                    <a:pt x="885825" y="300037"/>
                  </a:cubicBezTo>
                  <a:cubicBezTo>
                    <a:pt x="1166812" y="304799"/>
                    <a:pt x="1426368" y="166687"/>
                    <a:pt x="1685925" y="28575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3D2B285-5775-0143-8340-0AFF00C249DC}"/>
                </a:ext>
              </a:extLst>
            </p:cNvPr>
            <p:cNvSpPr/>
            <p:nvPr/>
          </p:nvSpPr>
          <p:spPr>
            <a:xfrm>
              <a:off x="1767139" y="1480080"/>
              <a:ext cx="2624946" cy="1459884"/>
            </a:xfrm>
            <a:custGeom>
              <a:avLst/>
              <a:gdLst>
                <a:gd name="connsiteX0" fmla="*/ 0 w 2543175"/>
                <a:gd name="connsiteY0" fmla="*/ 14287 h 880104"/>
                <a:gd name="connsiteX1" fmla="*/ 1357313 w 2543175"/>
                <a:gd name="connsiteY1" fmla="*/ 871537 h 880104"/>
                <a:gd name="connsiteX2" fmla="*/ 1943100 w 2543175"/>
                <a:gd name="connsiteY2" fmla="*/ 428625 h 880104"/>
                <a:gd name="connsiteX3" fmla="*/ 2543175 w 2543175"/>
                <a:gd name="connsiteY3" fmla="*/ 0 h 880104"/>
                <a:gd name="connsiteX0" fmla="*/ 0 w 2543175"/>
                <a:gd name="connsiteY0" fmla="*/ 14287 h 962942"/>
                <a:gd name="connsiteX1" fmla="*/ 1568449 w 2543175"/>
                <a:gd name="connsiteY1" fmla="*/ 955802 h 962942"/>
                <a:gd name="connsiteX2" fmla="*/ 1943100 w 2543175"/>
                <a:gd name="connsiteY2" fmla="*/ 428625 h 962942"/>
                <a:gd name="connsiteX3" fmla="*/ 2543175 w 2543175"/>
                <a:gd name="connsiteY3" fmla="*/ 0 h 962942"/>
                <a:gd name="connsiteX0" fmla="*/ 0 w 2543175"/>
                <a:gd name="connsiteY0" fmla="*/ 14287 h 962942"/>
                <a:gd name="connsiteX1" fmla="*/ 1568449 w 2543175"/>
                <a:gd name="connsiteY1" fmla="*/ 955802 h 962942"/>
                <a:gd name="connsiteX2" fmla="*/ 2075060 w 2543175"/>
                <a:gd name="connsiteY2" fmla="*/ 428625 h 962942"/>
                <a:gd name="connsiteX3" fmla="*/ 2543175 w 2543175"/>
                <a:gd name="connsiteY3" fmla="*/ 0 h 962942"/>
                <a:gd name="connsiteX0" fmla="*/ 0 w 2424411"/>
                <a:gd name="connsiteY0" fmla="*/ 295172 h 956684"/>
                <a:gd name="connsiteX1" fmla="*/ 1449685 w 2424411"/>
                <a:gd name="connsiteY1" fmla="*/ 955802 h 956684"/>
                <a:gd name="connsiteX2" fmla="*/ 1956296 w 2424411"/>
                <a:gd name="connsiteY2" fmla="*/ 428625 h 956684"/>
                <a:gd name="connsiteX3" fmla="*/ 2424411 w 2424411"/>
                <a:gd name="connsiteY3" fmla="*/ 0 h 956684"/>
                <a:gd name="connsiteX0" fmla="*/ 0 w 2424411"/>
                <a:gd name="connsiteY0" fmla="*/ 295172 h 956684"/>
                <a:gd name="connsiteX1" fmla="*/ 1449685 w 2424411"/>
                <a:gd name="connsiteY1" fmla="*/ 955802 h 956684"/>
                <a:gd name="connsiteX2" fmla="*/ 1956296 w 2424411"/>
                <a:gd name="connsiteY2" fmla="*/ 428625 h 956684"/>
                <a:gd name="connsiteX3" fmla="*/ 2424411 w 2424411"/>
                <a:gd name="connsiteY3" fmla="*/ 0 h 95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4411" h="956684">
                  <a:moveTo>
                    <a:pt x="0" y="295172"/>
                  </a:moveTo>
                  <a:cubicBezTo>
                    <a:pt x="688278" y="483287"/>
                    <a:pt x="1123636" y="933560"/>
                    <a:pt x="1449685" y="955802"/>
                  </a:cubicBezTo>
                  <a:cubicBezTo>
                    <a:pt x="1775734" y="978044"/>
                    <a:pt x="1758652" y="573881"/>
                    <a:pt x="1956296" y="428625"/>
                  </a:cubicBezTo>
                  <a:cubicBezTo>
                    <a:pt x="2153940" y="283369"/>
                    <a:pt x="2223195" y="141684"/>
                    <a:pt x="2424411" y="0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EC39262-AFF3-22B8-C617-EF105E2278ED}"/>
                </a:ext>
              </a:extLst>
            </p:cNvPr>
            <p:cNvSpPr/>
            <p:nvPr/>
          </p:nvSpPr>
          <p:spPr>
            <a:xfrm>
              <a:off x="4877859" y="1492635"/>
              <a:ext cx="3367898" cy="748766"/>
            </a:xfrm>
            <a:custGeom>
              <a:avLst/>
              <a:gdLst>
                <a:gd name="connsiteX0" fmla="*/ 0 w 2543175"/>
                <a:gd name="connsiteY0" fmla="*/ 14287 h 880104"/>
                <a:gd name="connsiteX1" fmla="*/ 1357313 w 2543175"/>
                <a:gd name="connsiteY1" fmla="*/ 871537 h 880104"/>
                <a:gd name="connsiteX2" fmla="*/ 1943100 w 2543175"/>
                <a:gd name="connsiteY2" fmla="*/ 428625 h 880104"/>
                <a:gd name="connsiteX3" fmla="*/ 2543175 w 2543175"/>
                <a:gd name="connsiteY3" fmla="*/ 0 h 880104"/>
                <a:gd name="connsiteX0" fmla="*/ 0 w 2543175"/>
                <a:gd name="connsiteY0" fmla="*/ 14287 h 962942"/>
                <a:gd name="connsiteX1" fmla="*/ 1568449 w 2543175"/>
                <a:gd name="connsiteY1" fmla="*/ 955802 h 962942"/>
                <a:gd name="connsiteX2" fmla="*/ 1943100 w 2543175"/>
                <a:gd name="connsiteY2" fmla="*/ 428625 h 962942"/>
                <a:gd name="connsiteX3" fmla="*/ 2543175 w 2543175"/>
                <a:gd name="connsiteY3" fmla="*/ 0 h 962942"/>
                <a:gd name="connsiteX0" fmla="*/ 0 w 2543175"/>
                <a:gd name="connsiteY0" fmla="*/ 14287 h 962942"/>
                <a:gd name="connsiteX1" fmla="*/ 1568449 w 2543175"/>
                <a:gd name="connsiteY1" fmla="*/ 955802 h 962942"/>
                <a:gd name="connsiteX2" fmla="*/ 2075060 w 2543175"/>
                <a:gd name="connsiteY2" fmla="*/ 428625 h 962942"/>
                <a:gd name="connsiteX3" fmla="*/ 2543175 w 2543175"/>
                <a:gd name="connsiteY3" fmla="*/ 0 h 962942"/>
                <a:gd name="connsiteX0" fmla="*/ 0 w 2543175"/>
                <a:gd name="connsiteY0" fmla="*/ 14287 h 788002"/>
                <a:gd name="connsiteX1" fmla="*/ 644729 w 2543175"/>
                <a:gd name="connsiteY1" fmla="*/ 776976 h 788002"/>
                <a:gd name="connsiteX2" fmla="*/ 2075060 w 2543175"/>
                <a:gd name="connsiteY2" fmla="*/ 428625 h 788002"/>
                <a:gd name="connsiteX3" fmla="*/ 2543175 w 2543175"/>
                <a:gd name="connsiteY3" fmla="*/ 0 h 788002"/>
                <a:gd name="connsiteX0" fmla="*/ 0 w 2543175"/>
                <a:gd name="connsiteY0" fmla="*/ 14287 h 843222"/>
                <a:gd name="connsiteX1" fmla="*/ 644729 w 2543175"/>
                <a:gd name="connsiteY1" fmla="*/ 776976 h 843222"/>
                <a:gd name="connsiteX2" fmla="*/ 2404960 w 2543175"/>
                <a:gd name="connsiteY2" fmla="*/ 704994 h 843222"/>
                <a:gd name="connsiteX3" fmla="*/ 2543175 w 2543175"/>
                <a:gd name="connsiteY3" fmla="*/ 0 h 843222"/>
                <a:gd name="connsiteX0" fmla="*/ 0 w 3229367"/>
                <a:gd name="connsiteY0" fmla="*/ 111829 h 940764"/>
                <a:gd name="connsiteX1" fmla="*/ 644729 w 3229367"/>
                <a:gd name="connsiteY1" fmla="*/ 874518 h 940764"/>
                <a:gd name="connsiteX2" fmla="*/ 2404960 w 3229367"/>
                <a:gd name="connsiteY2" fmla="*/ 802536 h 940764"/>
                <a:gd name="connsiteX3" fmla="*/ 3229367 w 3229367"/>
                <a:gd name="connsiteY3" fmla="*/ 0 h 940764"/>
                <a:gd name="connsiteX0" fmla="*/ 0 w 3110604"/>
                <a:gd name="connsiteY0" fmla="*/ 0 h 828935"/>
                <a:gd name="connsiteX1" fmla="*/ 644729 w 3110604"/>
                <a:gd name="connsiteY1" fmla="*/ 762689 h 828935"/>
                <a:gd name="connsiteX2" fmla="*/ 2404960 w 3110604"/>
                <a:gd name="connsiteY2" fmla="*/ 690707 h 828935"/>
                <a:gd name="connsiteX3" fmla="*/ 3110604 w 3110604"/>
                <a:gd name="connsiteY3" fmla="*/ 603478 h 828935"/>
                <a:gd name="connsiteX0" fmla="*/ 0 w 3110604"/>
                <a:gd name="connsiteY0" fmla="*/ 0 h 851980"/>
                <a:gd name="connsiteX1" fmla="*/ 644729 w 3110604"/>
                <a:gd name="connsiteY1" fmla="*/ 762689 h 851980"/>
                <a:gd name="connsiteX2" fmla="*/ 2431352 w 3110604"/>
                <a:gd name="connsiteY2" fmla="*/ 739479 h 851980"/>
                <a:gd name="connsiteX3" fmla="*/ 3110604 w 3110604"/>
                <a:gd name="connsiteY3" fmla="*/ 603478 h 851980"/>
                <a:gd name="connsiteX0" fmla="*/ 0 w 3110604"/>
                <a:gd name="connsiteY0" fmla="*/ 0 h 851980"/>
                <a:gd name="connsiteX1" fmla="*/ 644729 w 3110604"/>
                <a:gd name="connsiteY1" fmla="*/ 762689 h 851980"/>
                <a:gd name="connsiteX2" fmla="*/ 2431352 w 3110604"/>
                <a:gd name="connsiteY2" fmla="*/ 739479 h 851980"/>
                <a:gd name="connsiteX3" fmla="*/ 3110604 w 3110604"/>
                <a:gd name="connsiteY3" fmla="*/ 603478 h 85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0604" h="851980">
                  <a:moveTo>
                    <a:pt x="0" y="0"/>
                  </a:moveTo>
                  <a:cubicBezTo>
                    <a:pt x="516731" y="394097"/>
                    <a:pt x="239504" y="639443"/>
                    <a:pt x="644729" y="762689"/>
                  </a:cubicBezTo>
                  <a:cubicBezTo>
                    <a:pt x="1049954" y="885935"/>
                    <a:pt x="2233708" y="884735"/>
                    <a:pt x="2431352" y="739479"/>
                  </a:cubicBezTo>
                  <a:cubicBezTo>
                    <a:pt x="2681780" y="740535"/>
                    <a:pt x="2909388" y="745162"/>
                    <a:pt x="3110604" y="603478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715C903-A8A6-5DA2-03F9-0923D88619BD}"/>
                </a:ext>
              </a:extLst>
            </p:cNvPr>
            <p:cNvSpPr/>
            <p:nvPr/>
          </p:nvSpPr>
          <p:spPr>
            <a:xfrm>
              <a:off x="1767139" y="4713270"/>
              <a:ext cx="6464330" cy="723794"/>
            </a:xfrm>
            <a:custGeom>
              <a:avLst/>
              <a:gdLst>
                <a:gd name="connsiteX0" fmla="*/ 0 w 2543175"/>
                <a:gd name="connsiteY0" fmla="*/ 14287 h 880104"/>
                <a:gd name="connsiteX1" fmla="*/ 1357313 w 2543175"/>
                <a:gd name="connsiteY1" fmla="*/ 871537 h 880104"/>
                <a:gd name="connsiteX2" fmla="*/ 1943100 w 2543175"/>
                <a:gd name="connsiteY2" fmla="*/ 428625 h 880104"/>
                <a:gd name="connsiteX3" fmla="*/ 2543175 w 2543175"/>
                <a:gd name="connsiteY3" fmla="*/ 0 h 880104"/>
                <a:gd name="connsiteX0" fmla="*/ 0 w 2543175"/>
                <a:gd name="connsiteY0" fmla="*/ 14287 h 962942"/>
                <a:gd name="connsiteX1" fmla="*/ 1568449 w 2543175"/>
                <a:gd name="connsiteY1" fmla="*/ 955802 h 962942"/>
                <a:gd name="connsiteX2" fmla="*/ 1943100 w 2543175"/>
                <a:gd name="connsiteY2" fmla="*/ 428625 h 962942"/>
                <a:gd name="connsiteX3" fmla="*/ 2543175 w 2543175"/>
                <a:gd name="connsiteY3" fmla="*/ 0 h 962942"/>
                <a:gd name="connsiteX0" fmla="*/ 0 w 2543175"/>
                <a:gd name="connsiteY0" fmla="*/ 14287 h 962942"/>
                <a:gd name="connsiteX1" fmla="*/ 1568449 w 2543175"/>
                <a:gd name="connsiteY1" fmla="*/ 955802 h 962942"/>
                <a:gd name="connsiteX2" fmla="*/ 2075060 w 2543175"/>
                <a:gd name="connsiteY2" fmla="*/ 428625 h 962942"/>
                <a:gd name="connsiteX3" fmla="*/ 2543175 w 2543175"/>
                <a:gd name="connsiteY3" fmla="*/ 0 h 962942"/>
                <a:gd name="connsiteX0" fmla="*/ 0 w 2424411"/>
                <a:gd name="connsiteY0" fmla="*/ 295172 h 956684"/>
                <a:gd name="connsiteX1" fmla="*/ 1449685 w 2424411"/>
                <a:gd name="connsiteY1" fmla="*/ 955802 h 956684"/>
                <a:gd name="connsiteX2" fmla="*/ 1956296 w 2424411"/>
                <a:gd name="connsiteY2" fmla="*/ 428625 h 956684"/>
                <a:gd name="connsiteX3" fmla="*/ 2424411 w 2424411"/>
                <a:gd name="connsiteY3" fmla="*/ 0 h 956684"/>
                <a:gd name="connsiteX0" fmla="*/ 0 w 2424411"/>
                <a:gd name="connsiteY0" fmla="*/ 295172 h 956684"/>
                <a:gd name="connsiteX1" fmla="*/ 1449685 w 2424411"/>
                <a:gd name="connsiteY1" fmla="*/ 955802 h 956684"/>
                <a:gd name="connsiteX2" fmla="*/ 1956296 w 2424411"/>
                <a:gd name="connsiteY2" fmla="*/ 428625 h 956684"/>
                <a:gd name="connsiteX3" fmla="*/ 2424411 w 2424411"/>
                <a:gd name="connsiteY3" fmla="*/ 0 h 956684"/>
                <a:gd name="connsiteX0" fmla="*/ 0 w 2424411"/>
                <a:gd name="connsiteY0" fmla="*/ 295172 h 563656"/>
                <a:gd name="connsiteX1" fmla="*/ 658384 w 2424411"/>
                <a:gd name="connsiteY1" fmla="*/ 553201 h 563656"/>
                <a:gd name="connsiteX2" fmla="*/ 1956296 w 2424411"/>
                <a:gd name="connsiteY2" fmla="*/ 428625 h 563656"/>
                <a:gd name="connsiteX3" fmla="*/ 2424411 w 2424411"/>
                <a:gd name="connsiteY3" fmla="*/ 0 h 563656"/>
                <a:gd name="connsiteX0" fmla="*/ 0 w 2419064"/>
                <a:gd name="connsiteY0" fmla="*/ 0 h 268484"/>
                <a:gd name="connsiteX1" fmla="*/ 658384 w 2419064"/>
                <a:gd name="connsiteY1" fmla="*/ 258029 h 268484"/>
                <a:gd name="connsiteX2" fmla="*/ 1956296 w 2419064"/>
                <a:gd name="connsiteY2" fmla="*/ 133453 h 268484"/>
                <a:gd name="connsiteX3" fmla="*/ 2419064 w 2419064"/>
                <a:gd name="connsiteY3" fmla="*/ 107429 h 268484"/>
                <a:gd name="connsiteX0" fmla="*/ 0 w 2419064"/>
                <a:gd name="connsiteY0" fmla="*/ 0 h 258660"/>
                <a:gd name="connsiteX1" fmla="*/ 658384 w 2419064"/>
                <a:gd name="connsiteY1" fmla="*/ 258029 h 258660"/>
                <a:gd name="connsiteX2" fmla="*/ 2116695 w 2419064"/>
                <a:gd name="connsiteY2" fmla="*/ 49187 h 258660"/>
                <a:gd name="connsiteX3" fmla="*/ 2419064 w 2419064"/>
                <a:gd name="connsiteY3" fmla="*/ 107429 h 258660"/>
                <a:gd name="connsiteX0" fmla="*/ 0 w 2419064"/>
                <a:gd name="connsiteY0" fmla="*/ 0 h 258660"/>
                <a:gd name="connsiteX1" fmla="*/ 658384 w 2419064"/>
                <a:gd name="connsiteY1" fmla="*/ 258029 h 258660"/>
                <a:gd name="connsiteX2" fmla="*/ 2116695 w 2419064"/>
                <a:gd name="connsiteY2" fmla="*/ 49187 h 258660"/>
                <a:gd name="connsiteX3" fmla="*/ 2419064 w 2419064"/>
                <a:gd name="connsiteY3" fmla="*/ 107429 h 258660"/>
                <a:gd name="connsiteX0" fmla="*/ 0 w 2419064"/>
                <a:gd name="connsiteY0" fmla="*/ 0 h 258282"/>
                <a:gd name="connsiteX1" fmla="*/ 658384 w 2419064"/>
                <a:gd name="connsiteY1" fmla="*/ 258029 h 258282"/>
                <a:gd name="connsiteX2" fmla="*/ 2116695 w 2419064"/>
                <a:gd name="connsiteY2" fmla="*/ 49187 h 258282"/>
                <a:gd name="connsiteX3" fmla="*/ 2419064 w 2419064"/>
                <a:gd name="connsiteY3" fmla="*/ 107429 h 258282"/>
                <a:gd name="connsiteX0" fmla="*/ 0 w 2419064"/>
                <a:gd name="connsiteY0" fmla="*/ 0 h 473494"/>
                <a:gd name="connsiteX1" fmla="*/ 909676 w 2419064"/>
                <a:gd name="connsiteY1" fmla="*/ 473373 h 473494"/>
                <a:gd name="connsiteX2" fmla="*/ 2116695 w 2419064"/>
                <a:gd name="connsiteY2" fmla="*/ 49187 h 473494"/>
                <a:gd name="connsiteX3" fmla="*/ 2419064 w 2419064"/>
                <a:gd name="connsiteY3" fmla="*/ 107429 h 473494"/>
                <a:gd name="connsiteX0" fmla="*/ 0 w 2419064"/>
                <a:gd name="connsiteY0" fmla="*/ 0 h 529925"/>
                <a:gd name="connsiteX1" fmla="*/ 909676 w 2419064"/>
                <a:gd name="connsiteY1" fmla="*/ 473373 h 529925"/>
                <a:gd name="connsiteX2" fmla="*/ 2116695 w 2419064"/>
                <a:gd name="connsiteY2" fmla="*/ 49187 h 529925"/>
                <a:gd name="connsiteX3" fmla="*/ 2419064 w 2419064"/>
                <a:gd name="connsiteY3" fmla="*/ 107429 h 529925"/>
                <a:gd name="connsiteX0" fmla="*/ 0 w 2419064"/>
                <a:gd name="connsiteY0" fmla="*/ 0 h 481666"/>
                <a:gd name="connsiteX1" fmla="*/ 909676 w 2419064"/>
                <a:gd name="connsiteY1" fmla="*/ 473373 h 481666"/>
                <a:gd name="connsiteX2" fmla="*/ 2116695 w 2419064"/>
                <a:gd name="connsiteY2" fmla="*/ 49187 h 481666"/>
                <a:gd name="connsiteX3" fmla="*/ 2419064 w 2419064"/>
                <a:gd name="connsiteY3" fmla="*/ 107429 h 481666"/>
                <a:gd name="connsiteX0" fmla="*/ 0 w 2419064"/>
                <a:gd name="connsiteY0" fmla="*/ 0 h 473776"/>
                <a:gd name="connsiteX1" fmla="*/ 909676 w 2419064"/>
                <a:gd name="connsiteY1" fmla="*/ 473373 h 473776"/>
                <a:gd name="connsiteX2" fmla="*/ 1587379 w 2419064"/>
                <a:gd name="connsiteY2" fmla="*/ 86638 h 473776"/>
                <a:gd name="connsiteX3" fmla="*/ 2419064 w 2419064"/>
                <a:gd name="connsiteY3" fmla="*/ 107429 h 473776"/>
                <a:gd name="connsiteX0" fmla="*/ 0 w 2419064"/>
                <a:gd name="connsiteY0" fmla="*/ 0 h 473776"/>
                <a:gd name="connsiteX1" fmla="*/ 909676 w 2419064"/>
                <a:gd name="connsiteY1" fmla="*/ 473373 h 473776"/>
                <a:gd name="connsiteX2" fmla="*/ 1587379 w 2419064"/>
                <a:gd name="connsiteY2" fmla="*/ 86638 h 473776"/>
                <a:gd name="connsiteX3" fmla="*/ 2419064 w 2419064"/>
                <a:gd name="connsiteY3" fmla="*/ 107429 h 473776"/>
                <a:gd name="connsiteX0" fmla="*/ 0 w 2419064"/>
                <a:gd name="connsiteY0" fmla="*/ 0 h 473776"/>
                <a:gd name="connsiteX1" fmla="*/ 909676 w 2419064"/>
                <a:gd name="connsiteY1" fmla="*/ 473373 h 473776"/>
                <a:gd name="connsiteX2" fmla="*/ 1587379 w 2419064"/>
                <a:gd name="connsiteY2" fmla="*/ 86638 h 473776"/>
                <a:gd name="connsiteX3" fmla="*/ 2419064 w 2419064"/>
                <a:gd name="connsiteY3" fmla="*/ 107429 h 473776"/>
                <a:gd name="connsiteX0" fmla="*/ 0 w 2419064"/>
                <a:gd name="connsiteY0" fmla="*/ 0 h 474313"/>
                <a:gd name="connsiteX1" fmla="*/ 909676 w 2419064"/>
                <a:gd name="connsiteY1" fmla="*/ 473373 h 474313"/>
                <a:gd name="connsiteX2" fmla="*/ 1587379 w 2419064"/>
                <a:gd name="connsiteY2" fmla="*/ 86638 h 474313"/>
                <a:gd name="connsiteX3" fmla="*/ 2419064 w 2419064"/>
                <a:gd name="connsiteY3" fmla="*/ 107429 h 47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9064" h="474313">
                  <a:moveTo>
                    <a:pt x="0" y="0"/>
                  </a:moveTo>
                  <a:cubicBezTo>
                    <a:pt x="688278" y="188115"/>
                    <a:pt x="645113" y="458933"/>
                    <a:pt x="909676" y="473373"/>
                  </a:cubicBezTo>
                  <a:cubicBezTo>
                    <a:pt x="1174239" y="487813"/>
                    <a:pt x="1101017" y="334885"/>
                    <a:pt x="1587379" y="86638"/>
                  </a:cubicBezTo>
                  <a:cubicBezTo>
                    <a:pt x="2030967" y="-2441"/>
                    <a:pt x="2196462" y="33769"/>
                    <a:pt x="2419064" y="107429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1C1417B-538D-D8DF-D355-8642095CB322}"/>
              </a:ext>
            </a:extLst>
          </p:cNvPr>
          <p:cNvSpPr txBox="1"/>
          <p:nvPr/>
        </p:nvSpPr>
        <p:spPr>
          <a:xfrm>
            <a:off x="7369926" y="6239421"/>
            <a:ext cx="1232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Thorne et al 1980</a:t>
            </a:r>
            <a:br>
              <a:rPr lang="en-US" sz="800" i="1" dirty="0"/>
            </a:br>
            <a:r>
              <a:rPr lang="en-US" sz="800" i="1" dirty="0" err="1"/>
              <a:t>Tyssoy</a:t>
            </a:r>
            <a:r>
              <a:rPr lang="en-US" sz="800" i="1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6091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0364B-6E4F-4B83-E235-D3CC81DFE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Several known minor problems in response generation</a:t>
            </a:r>
          </a:p>
          <a:p>
            <a:pPr lvl="1"/>
            <a:r>
              <a:rPr lang="en-US" dirty="0"/>
              <a:t>Expect ~5% change in flux scale</a:t>
            </a:r>
          </a:p>
          <a:p>
            <a:pPr lvl="2"/>
            <a:r>
              <a:rPr lang="en-US" dirty="0"/>
              <a:t>Based on improved deadtime understanding</a:t>
            </a:r>
          </a:p>
          <a:p>
            <a:pPr lvl="1"/>
            <a:r>
              <a:rPr lang="en-US" dirty="0"/>
              <a:t>Expect 0.05 change in power law shape</a:t>
            </a:r>
          </a:p>
          <a:p>
            <a:pPr lvl="2"/>
            <a:r>
              <a:rPr lang="en-US" dirty="0"/>
              <a:t>Remove non-physical fit of optic geometric area</a:t>
            </a:r>
          </a:p>
          <a:p>
            <a:pPr lvl="1"/>
            <a:r>
              <a:rPr lang="en-US" dirty="0"/>
              <a:t>Expect low energy threshold shift ~5 eV</a:t>
            </a:r>
          </a:p>
          <a:p>
            <a:pPr lvl="2"/>
            <a:r>
              <a:rPr lang="en-US" dirty="0"/>
              <a:t>Based on observations of HZ43, RX J1856, Crab</a:t>
            </a:r>
          </a:p>
          <a:p>
            <a:pPr lvl="1"/>
            <a:r>
              <a:rPr lang="en-US" dirty="0"/>
              <a:t>Deal with NICER patch repair (loss of area due to patch blockage, 5-7 pie wedges)</a:t>
            </a:r>
          </a:p>
          <a:p>
            <a:r>
              <a:rPr lang="en-US" dirty="0"/>
              <a:t>The goal will be to maintain “old approach” and “new approach” calibration in parallel for some time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6FA3AF-0B8D-593A-D933-20FF2AB9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2024 Calibration Updates</a:t>
            </a:r>
          </a:p>
        </p:txBody>
      </p:sp>
    </p:spTree>
    <p:extLst>
      <p:ext uri="{BB962C8B-B14F-4D97-AF65-F5344CB8AC3E}">
        <p14:creationId xmlns:p14="http://schemas.microsoft.com/office/powerpoint/2010/main" val="2718321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298800" y="1376015"/>
            <a:ext cx="4652700" cy="250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</a:pPr>
            <a:r>
              <a:rPr lang="en-US" sz="1600" dirty="0"/>
              <a:t>Launched June 2017 </a:t>
            </a:r>
            <a:br>
              <a:rPr lang="en-US" sz="1600" dirty="0"/>
            </a:br>
            <a:r>
              <a:rPr lang="en-US" sz="1600" dirty="0"/>
              <a:t>to International Space Station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</a:pPr>
            <a:r>
              <a:rPr lang="en-US" sz="1600" dirty="0"/>
              <a:t>Spectral band: 0.2–12 keV 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  <a:buChar char="•"/>
            </a:pPr>
            <a:r>
              <a:rPr lang="en-US" sz="1600" dirty="0"/>
              <a:t>52 operating single-pixel silicon detectors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</a:pPr>
            <a:r>
              <a:rPr lang="en-US" sz="1600" dirty="0">
                <a:solidFill>
                  <a:schemeClr val="bg2"/>
                </a:solidFill>
              </a:rPr>
              <a:t>Energy resolution:  &lt; 150 eV @ 6 keV 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Comparable to X-ray CCDs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Clr>
                <a:srgbClr val="366092"/>
              </a:buClr>
              <a:buSzPts val="175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Timing resolution: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100 </a:t>
            </a:r>
            <a:r>
              <a:rPr lang="en-US" sz="1600" dirty="0" err="1">
                <a:solidFill>
                  <a:schemeClr val="bg2"/>
                </a:solidFill>
              </a:rPr>
              <a:t>nsec</a:t>
            </a:r>
            <a:r>
              <a:rPr lang="en-US" sz="1600" dirty="0">
                <a:solidFill>
                  <a:schemeClr val="bg2"/>
                </a:solidFill>
              </a:rPr>
              <a:t> RMS absolute 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Clr>
                <a:srgbClr val="366092"/>
              </a:buClr>
              <a:buSzPts val="175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Non-imaging field of view (“single-pixel”)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6 arcmin diam. (half-max)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</a:pPr>
            <a:r>
              <a:rPr lang="en-US" sz="1600" dirty="0">
                <a:solidFill>
                  <a:schemeClr val="bg2"/>
                </a:solidFill>
              </a:rPr>
              <a:t>High throughput (3.5 Crabs with no pileup)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2600"/>
              <a:buFont typeface="Calibri"/>
              <a:buNone/>
            </a:pPr>
            <a:r>
              <a:rPr lang="en-US" sz="2600"/>
              <a:t>NICER’s Unique Capabilities</a:t>
            </a:r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6314" y="1376015"/>
            <a:ext cx="4114800" cy="336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8;p11">
            <a:extLst>
              <a:ext uri="{FF2B5EF4-FFF2-40B4-BE49-F238E27FC236}">
                <a16:creationId xmlns:a16="http://schemas.microsoft.com/office/drawing/2014/main" id="{391F35BF-2757-28C5-A957-63ED3F3ED1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72" y="4100638"/>
            <a:ext cx="3774583" cy="251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9;p11">
            <a:extLst>
              <a:ext uri="{FF2B5EF4-FFF2-40B4-BE49-F238E27FC236}">
                <a16:creationId xmlns:a16="http://schemas.microsoft.com/office/drawing/2014/main" id="{E5DCC08B-D3AC-F751-19B7-46C8671330E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6868" y="4838839"/>
            <a:ext cx="1910205" cy="1728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70;p11">
            <a:extLst>
              <a:ext uri="{FF2B5EF4-FFF2-40B4-BE49-F238E27FC236}">
                <a16:creationId xmlns:a16="http://schemas.microsoft.com/office/drawing/2014/main" id="{28869C56-4D03-B465-3B20-367D1DBC514E}"/>
              </a:ext>
            </a:extLst>
          </p:cNvPr>
          <p:cNvCxnSpPr>
            <a:cxnSpLocks/>
          </p:cNvCxnSpPr>
          <p:nvPr/>
        </p:nvCxnSpPr>
        <p:spPr>
          <a:xfrm>
            <a:off x="3240911" y="5088498"/>
            <a:ext cx="2685957" cy="1479291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71;p11">
            <a:extLst>
              <a:ext uri="{FF2B5EF4-FFF2-40B4-BE49-F238E27FC236}">
                <a16:creationId xmlns:a16="http://schemas.microsoft.com/office/drawing/2014/main" id="{800A94ED-1A62-D970-F448-AB291FB22C1E}"/>
              </a:ext>
            </a:extLst>
          </p:cNvPr>
          <p:cNvCxnSpPr>
            <a:cxnSpLocks/>
          </p:cNvCxnSpPr>
          <p:nvPr/>
        </p:nvCxnSpPr>
        <p:spPr>
          <a:xfrm>
            <a:off x="3240911" y="4924285"/>
            <a:ext cx="2685957" cy="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3692E3-205B-F53F-8FF7-BE602985E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NICER Calibration Status</a:t>
            </a:r>
          </a:p>
          <a:p>
            <a:r>
              <a:rPr lang="en-US" dirty="0"/>
              <a:t>Optical Light Leak and Repair</a:t>
            </a:r>
          </a:p>
          <a:p>
            <a:r>
              <a:rPr lang="en-US" dirty="0"/>
              <a:t>SCORPEON background model update</a:t>
            </a:r>
          </a:p>
          <a:p>
            <a:r>
              <a:rPr lang="en-US" dirty="0"/>
              <a:t>Future Calibration Plans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AC9B3F-1F7B-A35D-D211-BB562010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2333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8B5E9-21BF-D041-A619-16B52B9D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NICER Calibration 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909D7-2B09-B74D-B4A5-5EE2647D5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877" y="3201118"/>
            <a:ext cx="3572687" cy="2626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E16AE-F498-3E49-B02C-20E0386DD669}"/>
              </a:ext>
            </a:extLst>
          </p:cNvPr>
          <p:cNvSpPr txBox="1"/>
          <p:nvPr/>
        </p:nvSpPr>
        <p:spPr>
          <a:xfrm>
            <a:off x="7595719" y="3331726"/>
            <a:ext cx="118173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NICER Crab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C1EA4E-5189-1342-8C43-2EFD3A985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8229600" cy="5221336"/>
          </a:xfrm>
        </p:spPr>
        <p:txBody>
          <a:bodyPr>
            <a:normAutofit/>
          </a:bodyPr>
          <a:lstStyle/>
          <a:p>
            <a:r>
              <a:rPr lang="en-US" dirty="0"/>
              <a:t>NICER calibration remains very stable</a:t>
            </a:r>
          </a:p>
          <a:p>
            <a:pPr lvl="1"/>
            <a:r>
              <a:rPr lang="en-US" dirty="0"/>
              <a:t>No appreciable changes since 2021</a:t>
            </a:r>
          </a:p>
          <a:p>
            <a:r>
              <a:rPr lang="en-US" dirty="0"/>
              <a:t>Major impact of optical light leak</a:t>
            </a:r>
          </a:p>
          <a:p>
            <a:r>
              <a:rPr lang="en-US" dirty="0"/>
              <a:t>Other calibration aspects</a:t>
            </a:r>
          </a:p>
          <a:p>
            <a:pPr lvl="1"/>
            <a:r>
              <a:rPr lang="en-US" dirty="0"/>
              <a:t>Energy scale: monitoring </a:t>
            </a:r>
            <a:br>
              <a:rPr lang="en-US" dirty="0"/>
            </a:br>
            <a:r>
              <a:rPr lang="en-US" dirty="0"/>
              <a:t>drifts of few eV / 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ARF: systematic feature</a:t>
            </a:r>
            <a:br>
              <a:rPr lang="en-US" dirty="0"/>
            </a:br>
            <a:r>
              <a:rPr lang="en-US" dirty="0"/>
              <a:t>errors &lt;1.5% (0.4-10 keV)</a:t>
            </a:r>
          </a:p>
          <a:p>
            <a:pPr lvl="1"/>
            <a:r>
              <a:rPr lang="en-US" dirty="0"/>
              <a:t>RMF: </a:t>
            </a:r>
            <a:r>
              <a:rPr lang="en-US" dirty="0" err="1"/>
              <a:t>Scholze</a:t>
            </a:r>
            <a:r>
              <a:rPr lang="en-US" dirty="0"/>
              <a:t> &amp; </a:t>
            </a:r>
            <a:r>
              <a:rPr lang="en-US" dirty="0" err="1"/>
              <a:t>Procop</a:t>
            </a:r>
            <a:br>
              <a:rPr lang="en-US" dirty="0"/>
            </a:br>
            <a:r>
              <a:rPr lang="en-US" dirty="0"/>
              <a:t>X-ray silicon model</a:t>
            </a:r>
          </a:p>
          <a:p>
            <a:pPr marL="9906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73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B560D4-CC76-EF9F-435F-687B264AF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Onset</a:t>
            </a:r>
          </a:p>
          <a:p>
            <a:r>
              <a:rPr lang="en-US" dirty="0"/>
              <a:t>Impacts</a:t>
            </a:r>
          </a:p>
          <a:p>
            <a:r>
              <a:rPr lang="en-US" dirty="0"/>
              <a:t>Repair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6A7879-03A9-E8D3-8AC2-6B32F3BC7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Optical Light Leak</a:t>
            </a:r>
          </a:p>
        </p:txBody>
      </p:sp>
    </p:spTree>
    <p:extLst>
      <p:ext uri="{BB962C8B-B14F-4D97-AF65-F5344CB8AC3E}">
        <p14:creationId xmlns:p14="http://schemas.microsoft.com/office/powerpoint/2010/main" val="109727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C12445-6FEA-9FE5-322A-E106FC58F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974573"/>
            <a:ext cx="8229600" cy="15200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Onset is apparent near 13:15 UTC on 2023-05-22</a:t>
            </a:r>
          </a:p>
          <a:p>
            <a:r>
              <a:rPr lang="en-US" dirty="0"/>
              <a:t>Increased levels of optical light loading (“undershoots”) during orbit day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DE3141-5183-AB62-1775-D61449EC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Leak Onset</a:t>
            </a:r>
          </a:p>
        </p:txBody>
      </p:sp>
      <p:pic>
        <p:nvPicPr>
          <p:cNvPr id="5" name="Picture 4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1AED1C2A-AF51-00CB-3D00-C0117C959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172" y="1471999"/>
            <a:ext cx="6172200" cy="32119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24F038-EC60-78A4-40C6-D3CDB5049544}"/>
              </a:ext>
            </a:extLst>
          </p:cNvPr>
          <p:cNvCxnSpPr/>
          <p:nvPr/>
        </p:nvCxnSpPr>
        <p:spPr>
          <a:xfrm>
            <a:off x="4702629" y="1567543"/>
            <a:ext cx="0" cy="2688771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99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6A9D75-8FA0-C63A-C08D-E6C3600FD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605E16-A4F9-59B4-FD94-4A507AD1D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X-ray Concentrator Assembly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CDBF85-7B85-A37C-0A3F-6E303680C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6" y="1345746"/>
            <a:ext cx="4094484" cy="291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00EB678-0AC6-8FCE-4BDC-1C788821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7838"/>
            <a:ext cx="4094484" cy="303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D1DB8A-387F-121C-CA85-522FAFC5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5" y="4192856"/>
            <a:ext cx="8229599" cy="254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4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CD2046-9D2F-AEFE-7685-A9E8E89DC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2408663" cy="5037385"/>
          </a:xfrm>
        </p:spPr>
        <p:txBody>
          <a:bodyPr>
            <a:normAutofit/>
          </a:bodyPr>
          <a:lstStyle/>
          <a:p>
            <a:r>
              <a:rPr lang="en-US" sz="2000" dirty="0"/>
              <a:t>Photographic survey shows damaged optical films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Higher fidelity surveys have been performed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8B41B-8892-4548-9BD2-CA817D76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Damage Due to Light Leak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FA8741-5752-9B2A-FDE1-0C12178C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01" y="1707622"/>
            <a:ext cx="6221148" cy="453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38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2252A3-0FCB-269E-6835-6813206B5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8229600" cy="486087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Primary impact is increased optical light loading</a:t>
            </a:r>
          </a:p>
          <a:p>
            <a:pPr lvl="1"/>
            <a:r>
              <a:rPr lang="en-US" dirty="0"/>
              <a:t>Increased optical light by factor of 5x-10x during orbit day</a:t>
            </a:r>
          </a:p>
          <a:p>
            <a:pPr lvl="1"/>
            <a:r>
              <a:rPr lang="en-US" dirty="0"/>
              <a:t>Much higher telemetry loads</a:t>
            </a:r>
          </a:p>
          <a:p>
            <a:pPr lvl="1"/>
            <a:r>
              <a:rPr lang="en-US" dirty="0"/>
              <a:t>Extreme loading can push energy scale out of calibration</a:t>
            </a:r>
          </a:p>
          <a:p>
            <a:r>
              <a:rPr lang="en-US" dirty="0"/>
              <a:t>Consequences</a:t>
            </a:r>
          </a:p>
          <a:p>
            <a:pPr lvl="1"/>
            <a:r>
              <a:rPr lang="en-US" dirty="0"/>
              <a:t>NICER avoids targets within ~100 deg of sun during orbit day</a:t>
            </a:r>
          </a:p>
          <a:p>
            <a:pPr lvl="1"/>
            <a:r>
              <a:rPr lang="en-US" dirty="0"/>
              <a:t>Reduced </a:t>
            </a:r>
            <a:r>
              <a:rPr lang="en-US" dirty="0" err="1"/>
              <a:t>ToO</a:t>
            </a:r>
            <a:r>
              <a:rPr lang="en-US" dirty="0"/>
              <a:t> and long-term monitoring opportunities</a:t>
            </a:r>
          </a:p>
          <a:p>
            <a:pPr lvl="1"/>
            <a:r>
              <a:rPr lang="en-US" dirty="0"/>
              <a:t>Lower level X-ray threshold increased to ~0.43 keV during orbit day to avoid noisy telemetry</a:t>
            </a:r>
          </a:p>
          <a:p>
            <a:r>
              <a:rPr lang="en-US" dirty="0"/>
              <a:t>X-ray performance is unchanged!</a:t>
            </a:r>
          </a:p>
          <a:p>
            <a:pPr lvl="1"/>
            <a:r>
              <a:rPr lang="en-US" dirty="0"/>
              <a:t>Data during orbit night is still excellent, much of orbit day data is excellent as well, within observing constraints</a:t>
            </a:r>
          </a:p>
          <a:p>
            <a:pPr lvl="1"/>
            <a:r>
              <a:rPr lang="en-US" b="1" dirty="0"/>
              <a:t>No detectable change to X-ray throughput for modules with known holes</a:t>
            </a:r>
            <a:r>
              <a:rPr lang="en-US" dirty="0"/>
              <a:t>, to within few percent (Jeremy Hare work)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1C737E-E819-D496-8885-0D06E816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Leak Impacts</a:t>
            </a:r>
          </a:p>
        </p:txBody>
      </p:sp>
    </p:spTree>
    <p:extLst>
      <p:ext uri="{BB962C8B-B14F-4D97-AF65-F5344CB8AC3E}">
        <p14:creationId xmlns:p14="http://schemas.microsoft.com/office/powerpoint/2010/main" val="2781256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C251791BBBD4DA562FB9DCAD30A0D" ma:contentTypeVersion="12" ma:contentTypeDescription="Create a new document." ma:contentTypeScope="" ma:versionID="3c5851d49291347957bc74521edb75d9">
  <xsd:schema xmlns:xsd="http://www.w3.org/2001/XMLSchema" xmlns:xs="http://www.w3.org/2001/XMLSchema" xmlns:p="http://schemas.microsoft.com/office/2006/metadata/properties" xmlns:ns2="7797ec6c-7d21-4392-97f6-03c669bb40ee" xmlns:ns3="6e6625dd-d03c-4c1e-8a69-37743d8020e5" xmlns:ns4="d900e117-17a0-4b24-9e47-511ef1d02c43" targetNamespace="http://schemas.microsoft.com/office/2006/metadata/properties" ma:root="true" ma:fieldsID="36457bf01250e5401c2a2a72e03b7605" ns2:_="" ns3:_="" ns4:_="">
    <xsd:import namespace="7797ec6c-7d21-4392-97f6-03c669bb40ee"/>
    <xsd:import namespace="6e6625dd-d03c-4c1e-8a69-37743d8020e5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7ec6c-7d21-4392-97f6-03c669bb40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625dd-d03c-4c1e-8a69-37743d8020e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2cc0b1f-6b52-4f89-b93a-942890c0bdaa}" ma:internalName="TaxCatchAll" ma:showField="CatchAllData" ma:web="6e6625dd-d03c-4c1e-8a69-37743d802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6625dd-d03c-4c1e-8a69-37743d8020e5">
      <UserInfo>
        <DisplayName>Gendreau, Keith C. (GSFC-6620)</DisplayName>
        <AccountId>14</AccountId>
        <AccountType/>
      </UserInfo>
      <UserInfo>
        <DisplayName>Arzoumanian, Zaven (GSFC-6620)</DisplayName>
        <AccountId>13</AccountId>
        <AccountType/>
      </UserInfo>
      <UserInfo>
        <DisplayName>Hare, Jeremy (GSFC-661.0)[CATHOLIC UNIV OF AMERICA]</DisplayName>
        <AccountId>29</AccountId>
        <AccountType/>
      </UserInfo>
      <UserInfo>
        <DisplayName>Ferrara, Elizabeth C. (GSFC-661.0)[UNIV OF MARYLAND COLLEGE PARK]</DisplayName>
        <AccountId>15</AccountId>
        <AccountType/>
      </UserInfo>
    </SharedWithUsers>
    <TaxCatchAll xmlns="d900e117-17a0-4b24-9e47-511ef1d02c43" xsi:nil="true"/>
    <lcf76f155ced4ddcb4097134ff3c332f xmlns="7797ec6c-7d21-4392-97f6-03c669bb40e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F649C1-5465-47D0-8AD2-8C2FA20E2B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B63A61-3912-4D4A-A140-971726219C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7ec6c-7d21-4392-97f6-03c669bb40ee"/>
    <ds:schemaRef ds:uri="6e6625dd-d03c-4c1e-8a69-37743d8020e5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85212C-665A-4562-8693-6DD049353CB3}">
  <ds:schemaRefs>
    <ds:schemaRef ds:uri="http://purl.org/dc/dcmitype/"/>
    <ds:schemaRef ds:uri="d900e117-17a0-4b24-9e47-511ef1d02c4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6e6625dd-d03c-4c1e-8a69-37743d8020e5"/>
    <ds:schemaRef ds:uri="7797ec6c-7d21-4392-97f6-03c669bb40ee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13774</TotalTime>
  <Words>611</Words>
  <Application>Microsoft Macintosh PowerPoint</Application>
  <PresentationFormat>On-screen Show (4:3)</PresentationFormat>
  <Paragraphs>97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NICER’s Unique Capabilities</vt:lpstr>
      <vt:lpstr>Outline</vt:lpstr>
      <vt:lpstr>NICER Calibration Status</vt:lpstr>
      <vt:lpstr>NICER Optical Light Leak</vt:lpstr>
      <vt:lpstr>Light Leak Onset</vt:lpstr>
      <vt:lpstr>NICER X-ray Concentrator Assembly</vt:lpstr>
      <vt:lpstr>NICER Damage Due to Light Leak</vt:lpstr>
      <vt:lpstr>Light Leak Impacts</vt:lpstr>
      <vt:lpstr>Other Calibration/Software Impacts</vt:lpstr>
      <vt:lpstr>NICER Repair is Approved</vt:lpstr>
      <vt:lpstr>Post-Repair Calibration Plans</vt:lpstr>
      <vt:lpstr>NICER SCORPEON</vt:lpstr>
      <vt:lpstr>Summer 2024 Calibration Updates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Markwardt, Craig B (GSFC-6620)</cp:lastModifiedBy>
  <cp:revision>81</cp:revision>
  <dcterms:modified xsi:type="dcterms:W3CDTF">2024-05-11T16:47:54Z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0x010100383C251791BBBD4DA562FB9DCAD30A0D</vt:lpwstr>
  </property>
</Properties>
</file>